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67"/>
  </p:notesMasterIdLst>
  <p:sldIdLst>
    <p:sldId id="400" r:id="rId2"/>
    <p:sldId id="349" r:id="rId3"/>
    <p:sldId id="402" r:id="rId4"/>
    <p:sldId id="403" r:id="rId5"/>
    <p:sldId id="404"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7" r:id="rId19"/>
    <p:sldId id="348" r:id="rId20"/>
    <p:sldId id="350" r:id="rId21"/>
    <p:sldId id="303" r:id="rId22"/>
    <p:sldId id="304" r:id="rId23"/>
    <p:sldId id="305" r:id="rId24"/>
    <p:sldId id="306" r:id="rId25"/>
    <p:sldId id="30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3" r:id="rId41"/>
    <p:sldId id="394" r:id="rId42"/>
    <p:sldId id="396" r:id="rId43"/>
    <p:sldId id="397" r:id="rId44"/>
    <p:sldId id="398" r:id="rId45"/>
    <p:sldId id="399" r:id="rId46"/>
    <p:sldId id="338" r:id="rId47"/>
    <p:sldId id="351" r:id="rId48"/>
    <p:sldId id="360" r:id="rId49"/>
    <p:sldId id="341" r:id="rId50"/>
    <p:sldId id="342" r:id="rId51"/>
    <p:sldId id="352" r:id="rId52"/>
    <p:sldId id="353" r:id="rId53"/>
    <p:sldId id="345" r:id="rId54"/>
    <p:sldId id="346" r:id="rId55"/>
    <p:sldId id="347" r:id="rId56"/>
    <p:sldId id="328" r:id="rId57"/>
    <p:sldId id="355" r:id="rId58"/>
    <p:sldId id="356" r:id="rId59"/>
    <p:sldId id="401" r:id="rId60"/>
    <p:sldId id="357" r:id="rId61"/>
    <p:sldId id="333" r:id="rId62"/>
    <p:sldId id="334" r:id="rId63"/>
    <p:sldId id="358" r:id="rId64"/>
    <p:sldId id="359" r:id="rId65"/>
    <p:sldId id="337" r:id="rId66"/>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D98"/>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8857" autoAdjust="0"/>
  </p:normalViewPr>
  <p:slideViewPr>
    <p:cSldViewPr snapToGrid="0" snapToObjects="1">
      <p:cViewPr varScale="1">
        <p:scale>
          <a:sx n="50" d="100"/>
          <a:sy n="50" d="100"/>
        </p:scale>
        <p:origin x="1204" y="24"/>
      </p:cViewPr>
      <p:guideLst>
        <p:guide orient="horz" pos="2160"/>
        <p:guide pos="384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0DF94AB-2E33-8D45-900F-4DC29F982892}" type="datetimeFigureOut">
              <a:rPr lang="en-US" smtClean="0"/>
              <a:t>10/25/2019</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5D118A0-72DF-4E43-8833-5C461A43DCFA}" type="slidenum">
              <a:rPr lang="en-US" smtClean="0"/>
              <a:t>‹#›</a:t>
            </a:fld>
            <a:endParaRPr lang="en-US"/>
          </a:p>
        </p:txBody>
      </p:sp>
    </p:spTree>
    <p:extLst>
      <p:ext uri="{BB962C8B-B14F-4D97-AF65-F5344CB8AC3E}">
        <p14:creationId xmlns:p14="http://schemas.microsoft.com/office/powerpoint/2010/main" val="5251258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kumimoji="1" sz="2000">
                <a:solidFill>
                  <a:schemeClr val="tx1"/>
                </a:solidFill>
                <a:latin typeface="Arial" pitchFamily="34" charset="0"/>
                <a:ea typeface="Osaka" pitchFamily="-84" charset="-128"/>
              </a:defRPr>
            </a:lvl1pPr>
            <a:lvl2pPr marL="742950" indent="-285750" eaLnBrk="0" hangingPunct="0">
              <a:defRPr kumimoji="1" sz="2000">
                <a:solidFill>
                  <a:schemeClr val="tx1"/>
                </a:solidFill>
                <a:latin typeface="Arial" pitchFamily="34" charset="0"/>
                <a:ea typeface="Osaka" pitchFamily="-84" charset="-128"/>
              </a:defRPr>
            </a:lvl2pPr>
            <a:lvl3pPr marL="1143000" indent="-228600" eaLnBrk="0" hangingPunct="0">
              <a:defRPr kumimoji="1" sz="2000">
                <a:solidFill>
                  <a:schemeClr val="tx1"/>
                </a:solidFill>
                <a:latin typeface="Arial" pitchFamily="34" charset="0"/>
                <a:ea typeface="Osaka" pitchFamily="-84" charset="-128"/>
              </a:defRPr>
            </a:lvl3pPr>
            <a:lvl4pPr marL="1600200" indent="-228600" eaLnBrk="0" hangingPunct="0">
              <a:defRPr kumimoji="1" sz="2000">
                <a:solidFill>
                  <a:schemeClr val="tx1"/>
                </a:solidFill>
                <a:latin typeface="Arial" pitchFamily="34" charset="0"/>
                <a:ea typeface="Osaka" pitchFamily="-84" charset="-128"/>
              </a:defRPr>
            </a:lvl4pPr>
            <a:lvl5pPr marL="2057400" indent="-228600" eaLnBrk="0" hangingPunct="0">
              <a:defRPr kumimoji="1" sz="2000">
                <a:solidFill>
                  <a:schemeClr val="tx1"/>
                </a:solidFill>
                <a:latin typeface="Arial" pitchFamily="34" charset="0"/>
                <a:ea typeface="Osaka" pitchFamily="-84"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pitchFamily="-84"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pitchFamily="-84"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pitchFamily="-84"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pitchFamily="-84" charset="-128"/>
              </a:defRPr>
            </a:lvl9pPr>
          </a:lstStyle>
          <a:p>
            <a:pPr eaLnBrk="1" hangingPunct="1">
              <a:defRPr/>
            </a:pPr>
            <a:fld id="{B53D8ED2-EB3A-4869-B0AB-F41E8519A148}" type="slidenum">
              <a:rPr lang="de-CH" sz="1000" smtClean="0"/>
              <a:pPr eaLnBrk="1" hangingPunct="1">
                <a:defRPr/>
              </a:pPr>
              <a:t>3</a:t>
            </a:fld>
            <a:endParaRPr lang="de-CH" sz="1000"/>
          </a:p>
        </p:txBody>
      </p:sp>
      <p:sp>
        <p:nvSpPr>
          <p:cNvPr id="15363" name="Rectangle 2"/>
          <p:cNvSpPr>
            <a:spLocks noGrp="1" noRot="1" noChangeAspect="1" noChangeArrowheads="1" noTextEdit="1"/>
          </p:cNvSpPr>
          <p:nvPr>
            <p:ph type="sldImg"/>
          </p:nvPr>
        </p:nvSpPr>
        <p:spPr>
          <a:xfrm>
            <a:off x="80963" y="739775"/>
            <a:ext cx="6573837" cy="3698875"/>
          </a:xfrm>
          <a:ln/>
        </p:spPr>
      </p:sp>
      <p:sp>
        <p:nvSpPr>
          <p:cNvPr id="153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Osaka" charset="0"/>
              <a:cs typeface="Osak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2013.01.03</a:t>
            </a:r>
          </a:p>
          <a:p>
            <a:r>
              <a:rPr lang="en-US" dirty="0"/>
              <a:t>Medial side after fixation.</a:t>
            </a:r>
          </a:p>
        </p:txBody>
      </p:sp>
      <p:sp>
        <p:nvSpPr>
          <p:cNvPr id="4" name="Slide Number Placeholder 3"/>
          <p:cNvSpPr>
            <a:spLocks noGrp="1"/>
          </p:cNvSpPr>
          <p:nvPr>
            <p:ph type="sldNum" sz="quarter" idx="10"/>
          </p:nvPr>
        </p:nvSpPr>
        <p:spPr/>
        <p:txBody>
          <a:bodyPr/>
          <a:lstStyle/>
          <a:p>
            <a:fld id="{381D1399-06C5-C344-921C-66EA51B4FB59}" type="slidenum">
              <a:rPr lang="en-US" smtClean="0"/>
              <a:t>13</a:t>
            </a:fld>
            <a:endParaRPr lang="en-US"/>
          </a:p>
        </p:txBody>
      </p:sp>
    </p:spTree>
    <p:extLst>
      <p:ext uri="{BB962C8B-B14F-4D97-AF65-F5344CB8AC3E}">
        <p14:creationId xmlns:p14="http://schemas.microsoft.com/office/powerpoint/2010/main" val="2821876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a:t>Once the medial side is reduced, reduce and fix the lateral side using </a:t>
            </a:r>
            <a:r>
              <a:rPr lang="en-US"/>
              <a:t>an extra articular </a:t>
            </a:r>
            <a:r>
              <a:rPr lang="en-US" dirty="0"/>
              <a:t>distal </a:t>
            </a:r>
            <a:r>
              <a:rPr lang="en-US" dirty="0" err="1"/>
              <a:t>humerus</a:t>
            </a:r>
            <a:r>
              <a:rPr lang="en-US" dirty="0"/>
              <a:t> plate with distal</a:t>
            </a:r>
            <a:r>
              <a:rPr lang="en-US" baseline="0" dirty="0"/>
              <a:t> locking head screws.</a:t>
            </a:r>
            <a:endParaRPr lang="en-US" dirty="0"/>
          </a:p>
        </p:txBody>
      </p:sp>
      <p:sp>
        <p:nvSpPr>
          <p:cNvPr id="4" name="Slide Number Placeholder 3"/>
          <p:cNvSpPr>
            <a:spLocks noGrp="1"/>
          </p:cNvSpPr>
          <p:nvPr>
            <p:ph type="sldNum" sz="quarter" idx="10"/>
          </p:nvPr>
        </p:nvSpPr>
        <p:spPr/>
        <p:txBody>
          <a:bodyPr/>
          <a:lstStyle/>
          <a:p>
            <a:fld id="{381D1399-06C5-C344-921C-66EA51B4FB59}" type="slidenum">
              <a:rPr lang="en-US" smtClean="0"/>
              <a:t>14</a:t>
            </a:fld>
            <a:endParaRPr lang="en-US"/>
          </a:p>
        </p:txBody>
      </p:sp>
    </p:spTree>
    <p:extLst>
      <p:ext uri="{BB962C8B-B14F-4D97-AF65-F5344CB8AC3E}">
        <p14:creationId xmlns:p14="http://schemas.microsoft.com/office/powerpoint/2010/main" val="3760511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a:t>Final result</a:t>
            </a:r>
          </a:p>
        </p:txBody>
      </p:sp>
      <p:sp>
        <p:nvSpPr>
          <p:cNvPr id="4" name="Slide Number Placeholder 3"/>
          <p:cNvSpPr>
            <a:spLocks noGrp="1"/>
          </p:cNvSpPr>
          <p:nvPr>
            <p:ph type="sldNum" sz="quarter" idx="10"/>
          </p:nvPr>
        </p:nvSpPr>
        <p:spPr/>
        <p:txBody>
          <a:bodyPr/>
          <a:lstStyle/>
          <a:p>
            <a:fld id="{381D1399-06C5-C344-921C-66EA51B4FB59}" type="slidenum">
              <a:rPr lang="en-US" smtClean="0"/>
              <a:t>15</a:t>
            </a:fld>
            <a:endParaRPr lang="en-US"/>
          </a:p>
        </p:txBody>
      </p:sp>
    </p:spTree>
    <p:extLst>
      <p:ext uri="{BB962C8B-B14F-4D97-AF65-F5344CB8AC3E}">
        <p14:creationId xmlns:p14="http://schemas.microsoft.com/office/powerpoint/2010/main" val="1441911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2013.05.08:</a:t>
            </a:r>
            <a:r>
              <a:rPr lang="en-US" baseline="0" dirty="0">
                <a:solidFill>
                  <a:schemeClr val="bg1"/>
                </a:solidFill>
              </a:rPr>
              <a:t> </a:t>
            </a:r>
            <a:r>
              <a:rPr lang="en-US" dirty="0"/>
              <a:t>Follow-up x-rays at 4 months.</a:t>
            </a:r>
          </a:p>
          <a:p>
            <a:endParaRPr lang="en-US" dirty="0"/>
          </a:p>
        </p:txBody>
      </p:sp>
      <p:sp>
        <p:nvSpPr>
          <p:cNvPr id="4" name="Slide Number Placeholder 3"/>
          <p:cNvSpPr>
            <a:spLocks noGrp="1"/>
          </p:cNvSpPr>
          <p:nvPr>
            <p:ph type="sldNum" sz="quarter" idx="10"/>
          </p:nvPr>
        </p:nvSpPr>
        <p:spPr/>
        <p:txBody>
          <a:bodyPr/>
          <a:lstStyle/>
          <a:p>
            <a:fld id="{381D1399-06C5-C344-921C-66EA51B4FB59}" type="slidenum">
              <a:rPr lang="en-US" smtClean="0"/>
              <a:t>16</a:t>
            </a:fld>
            <a:endParaRPr lang="en-US"/>
          </a:p>
        </p:txBody>
      </p:sp>
    </p:spTree>
    <p:extLst>
      <p:ext uri="{BB962C8B-B14F-4D97-AF65-F5344CB8AC3E}">
        <p14:creationId xmlns:p14="http://schemas.microsoft.com/office/powerpoint/2010/main" val="72591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2013.06.12:</a:t>
            </a:r>
            <a:r>
              <a:rPr lang="en-US" baseline="0" dirty="0">
                <a:solidFill>
                  <a:schemeClr val="bg1"/>
                </a:solidFill>
              </a:rPr>
              <a:t> </a:t>
            </a:r>
            <a:r>
              <a:rPr lang="en-US" dirty="0"/>
              <a:t>Follow-up x-rays at 5 months.</a:t>
            </a:r>
          </a:p>
        </p:txBody>
      </p:sp>
      <p:sp>
        <p:nvSpPr>
          <p:cNvPr id="4" name="Slide Number Placeholder 3"/>
          <p:cNvSpPr>
            <a:spLocks noGrp="1"/>
          </p:cNvSpPr>
          <p:nvPr>
            <p:ph type="sldNum" sz="quarter" idx="10"/>
          </p:nvPr>
        </p:nvSpPr>
        <p:spPr/>
        <p:txBody>
          <a:bodyPr/>
          <a:lstStyle/>
          <a:p>
            <a:fld id="{381D1399-06C5-C344-921C-66EA51B4FB59}" type="slidenum">
              <a:rPr lang="en-US" smtClean="0"/>
              <a:t>17</a:t>
            </a:fld>
            <a:endParaRPr lang="en-US"/>
          </a:p>
        </p:txBody>
      </p:sp>
    </p:spTree>
    <p:extLst>
      <p:ext uri="{BB962C8B-B14F-4D97-AF65-F5344CB8AC3E}">
        <p14:creationId xmlns:p14="http://schemas.microsoft.com/office/powerpoint/2010/main" val="2117290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2013.06.12:</a:t>
            </a:r>
            <a:r>
              <a:rPr lang="en-US" baseline="0" dirty="0">
                <a:solidFill>
                  <a:schemeClr val="bg1"/>
                </a:solidFill>
              </a:rPr>
              <a:t> </a:t>
            </a:r>
            <a:r>
              <a:rPr lang="en-US" dirty="0"/>
              <a:t>Clinical result</a:t>
            </a:r>
            <a:r>
              <a:rPr lang="en-US" baseline="0" dirty="0"/>
              <a:t> at 5-month </a:t>
            </a:r>
            <a:r>
              <a:rPr lang="en-US" dirty="0"/>
              <a:t>follow</a:t>
            </a:r>
            <a:r>
              <a:rPr lang="en-US" baseline="0" dirty="0"/>
              <a:t>-</a:t>
            </a:r>
            <a:r>
              <a:rPr lang="en-US" dirty="0"/>
              <a:t>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Ask participants</a:t>
            </a:r>
            <a:r>
              <a:rPr lang="en-US" baseline="0" dirty="0"/>
              <a:t> what they have learned out of this case.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81D1399-06C5-C344-921C-66EA51B4FB59}" type="slidenum">
              <a:rPr lang="en-US" smtClean="0"/>
              <a:t>18</a:t>
            </a:fld>
            <a:endParaRPr lang="en-US"/>
          </a:p>
        </p:txBody>
      </p:sp>
    </p:spTree>
    <p:extLst>
      <p:ext uri="{BB962C8B-B14F-4D97-AF65-F5344CB8AC3E}">
        <p14:creationId xmlns:p14="http://schemas.microsoft.com/office/powerpoint/2010/main" val="279691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C3BB7-7C30-CB44-A2A3-E2A5A228FF20}" type="slidenum">
              <a:rPr lang="de-DE">
                <a:solidFill>
                  <a:prstClr val="black"/>
                </a:solidFill>
              </a:rPr>
              <a:pPr/>
              <a:t>19</a:t>
            </a:fld>
            <a:endParaRPr lang="de-DE">
              <a:solidFill>
                <a:prstClr val="black"/>
              </a:solidFill>
            </a:endParaRPr>
          </a:p>
        </p:txBody>
      </p:sp>
      <p:sp>
        <p:nvSpPr>
          <p:cNvPr id="388098" name="Rectangle 2"/>
          <p:cNvSpPr>
            <a:spLocks noGrp="1" noRot="1" noChangeAspect="1" noChangeArrowheads="1" noTextEdit="1"/>
          </p:cNvSpPr>
          <p:nvPr>
            <p:ph type="sldImg"/>
          </p:nvPr>
        </p:nvSpPr>
        <p:spPr>
          <a:xfrm>
            <a:off x="79375" y="739775"/>
            <a:ext cx="6577013" cy="3700463"/>
          </a:xfrm>
          <a:ln/>
          <a:extLst>
            <a:ext uri="{FAA26D3D-D897-4be2-8F04-BA451C77F1D7}">
              <ma14:placeholderFlag xmlns:ma14="http://schemas.microsoft.com/office/mac/drawingml/2011/main" xmlns="" val="1"/>
            </a:ext>
          </a:extLst>
        </p:spPr>
      </p:sp>
      <p:sp>
        <p:nvSpPr>
          <p:cNvPr id="38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11125" indent="-111125"/>
            <a:r>
              <a:rPr lang="en-US" b="1" dirty="0"/>
              <a:t>Discussion points:</a:t>
            </a:r>
          </a:p>
          <a:p>
            <a:pPr marL="111125" indent="-111125"/>
            <a:endParaRPr lang="en-US" b="1" dirty="0"/>
          </a:p>
          <a:p>
            <a:pPr marL="171450" indent="-171450">
              <a:buFont typeface="Arial" pitchFamily="34" charset="0"/>
              <a:buChar char="•"/>
            </a:pPr>
            <a:r>
              <a:rPr lang="en-US" dirty="0"/>
              <a:t>Will the fracture reduce easily? Deforming forces?</a:t>
            </a:r>
          </a:p>
          <a:p>
            <a:pPr marL="171450" indent="-171450">
              <a:buFont typeface="Arial" pitchFamily="34" charset="0"/>
              <a:buChar char="•"/>
            </a:pPr>
            <a:endParaRPr lang="en-US" dirty="0"/>
          </a:p>
          <a:p>
            <a:pPr marL="171450" indent="-171450">
              <a:buFont typeface="Arial" pitchFamily="34" charset="0"/>
              <a:buChar char="•"/>
            </a:pPr>
            <a:r>
              <a:rPr lang="en-US" dirty="0"/>
              <a:t>Fracture table or regular table?</a:t>
            </a:r>
          </a:p>
          <a:p>
            <a:pPr marL="171450" indent="-171450">
              <a:buFont typeface="Arial" pitchFamily="34" charset="0"/>
              <a:buChar char="•"/>
            </a:pPr>
            <a:endParaRPr lang="en-US" dirty="0"/>
          </a:p>
          <a:p>
            <a:pPr marL="171450" indent="-171450">
              <a:buFont typeface="Arial" pitchFamily="34" charset="0"/>
              <a:buChar char="•"/>
            </a:pPr>
            <a:r>
              <a:rPr lang="en-US" dirty="0"/>
              <a:t>Close vs open reduction?</a:t>
            </a:r>
          </a:p>
          <a:p>
            <a:endParaRPr lang="en-US" dirty="0"/>
          </a:p>
        </p:txBody>
      </p:sp>
      <p:sp>
        <p:nvSpPr>
          <p:cNvPr id="4" name="Slide Number Placeholder 3"/>
          <p:cNvSpPr>
            <a:spLocks noGrp="1"/>
          </p:cNvSpPr>
          <p:nvPr>
            <p:ph type="sldNum" sz="quarter" idx="10"/>
          </p:nvPr>
        </p:nvSpPr>
        <p:spPr/>
        <p:txBody>
          <a:bodyPr/>
          <a:lstStyle/>
          <a:p>
            <a:fld id="{C5D118A0-72DF-4E43-8833-5C461A43DCFA}" type="slidenum">
              <a:rPr lang="en-US" smtClean="0"/>
              <a:t>20</a:t>
            </a:fld>
            <a:endParaRPr lang="en-US"/>
          </a:p>
        </p:txBody>
      </p:sp>
    </p:spTree>
    <p:extLst>
      <p:ext uri="{BB962C8B-B14F-4D97-AF65-F5344CB8AC3E}">
        <p14:creationId xmlns:p14="http://schemas.microsoft.com/office/powerpoint/2010/main" val="2496295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41A27-ECC1-6244-98E8-13C54662FCA9}" type="slidenum">
              <a:rPr lang="de-DE">
                <a:solidFill>
                  <a:prstClr val="black"/>
                </a:solidFill>
              </a:rPr>
              <a:pPr/>
              <a:t>21</a:t>
            </a:fld>
            <a:endParaRPr lang="de-DE">
              <a:solidFill>
                <a:prstClr val="black"/>
              </a:solidFill>
            </a:endParaRPr>
          </a:p>
        </p:txBody>
      </p:sp>
      <p:sp>
        <p:nvSpPr>
          <p:cNvPr id="259074" name="Rectangle 2"/>
          <p:cNvSpPr>
            <a:spLocks noGrp="1" noRot="1" noChangeAspect="1" noChangeArrowheads="1" noTextEdit="1"/>
          </p:cNvSpPr>
          <p:nvPr>
            <p:ph type="sldImg"/>
          </p:nvPr>
        </p:nvSpPr>
        <p:spPr>
          <a:xfrm>
            <a:off x="79375" y="739775"/>
            <a:ext cx="6577013" cy="3700463"/>
          </a:xfrm>
          <a:ln/>
          <a:extLst>
            <a:ext uri="{FAA26D3D-D897-4be2-8F04-BA451C77F1D7}">
              <ma14:placeholderFlag xmlns:ma14="http://schemas.microsoft.com/office/mac/drawingml/2011/main" xmlns="" val="1"/>
            </a:ext>
          </a:extLst>
        </p:spPr>
      </p:sp>
      <p:sp>
        <p:nvSpPr>
          <p:cNvPr id="259075" name="Rectangle 3"/>
          <p:cNvSpPr>
            <a:spLocks noGrp="1" noChangeArrowheads="1"/>
          </p:cNvSpPr>
          <p:nvPr>
            <p:ph type="body" idx="1"/>
          </p:nvPr>
        </p:nvSpPr>
        <p:spPr>
          <a:xfrm>
            <a:off x="673101" y="4714875"/>
            <a:ext cx="5389563" cy="4438650"/>
          </a:xfrm>
        </p:spPr>
        <p:txBody>
          <a:bodyPr/>
          <a:lstStyle/>
          <a:p>
            <a:pPr marL="111125" indent="-111125"/>
            <a:r>
              <a:rPr lang="en-US" b="1" dirty="0"/>
              <a:t>Discussion points:</a:t>
            </a:r>
          </a:p>
          <a:p>
            <a:pPr marL="111125" indent="-111125"/>
            <a:endParaRPr lang="en-US" dirty="0"/>
          </a:p>
          <a:p>
            <a:pPr marL="171450" indent="-171450">
              <a:buFont typeface="Arial" pitchFamily="34" charset="0"/>
              <a:buChar char="•"/>
            </a:pPr>
            <a:r>
              <a:rPr lang="en-US" dirty="0"/>
              <a:t>If using a fracture table: supine vs lateral?</a:t>
            </a:r>
          </a:p>
          <a:p>
            <a:pPr marL="171450" indent="-171450">
              <a:buFont typeface="Arial" pitchFamily="34" charset="0"/>
              <a:buChar char="•"/>
            </a:pPr>
            <a:endParaRPr lang="en-US" dirty="0"/>
          </a:p>
          <a:p>
            <a:pPr marL="171450" indent="-171450">
              <a:buFont typeface="Arial" pitchFamily="34" charset="0"/>
              <a:buChar char="•"/>
            </a:pPr>
            <a:r>
              <a:rPr lang="en-US" dirty="0"/>
              <a:t>Discuss advantages and disadvantages of each setup, potential problems (neurological injuries, </a:t>
            </a:r>
            <a:r>
              <a:rPr lang="en-US" dirty="0" err="1"/>
              <a:t>malrotation</a:t>
            </a:r>
            <a:r>
              <a:rPr lang="en-US" dirty="0"/>
              <a:t>, deformity)</a:t>
            </a:r>
          </a:p>
          <a:p>
            <a:pPr marL="171450" indent="-171450">
              <a:buFont typeface="Arial" pitchFamily="34" charset="0"/>
              <a:buChar char="•"/>
            </a:pPr>
            <a:endParaRPr lang="en-US" dirty="0"/>
          </a:p>
          <a:p>
            <a:pPr marL="171450" indent="-171450">
              <a:buFont typeface="Arial" pitchFamily="34" charset="0"/>
              <a:buChar char="•"/>
            </a:pPr>
            <a:r>
              <a:rPr lang="en-US" dirty="0"/>
              <a:t>How do you assess your reduction: rotation and angulations</a:t>
            </a:r>
          </a:p>
          <a:p>
            <a:pPr marL="171450" indent="-171450">
              <a:buFont typeface="Arial" pitchFamily="34" charset="0"/>
              <a:buChar char="•"/>
            </a:pPr>
            <a:endParaRPr lang="en-US" dirty="0"/>
          </a:p>
          <a:p>
            <a:pPr marL="171450" indent="-171450">
              <a:buFont typeface="Arial" pitchFamily="34" charset="0"/>
              <a:buChar char="•"/>
            </a:pPr>
            <a:r>
              <a:rPr lang="en-US" dirty="0"/>
              <a:t>Tips and tricks of setup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5923B-3B76-DE4C-B9F5-52C5EFEB3444}" type="slidenum">
              <a:rPr lang="de-DE">
                <a:solidFill>
                  <a:prstClr val="black"/>
                </a:solidFill>
              </a:rPr>
              <a:pPr/>
              <a:t>22</a:t>
            </a:fld>
            <a:endParaRPr lang="de-DE">
              <a:solidFill>
                <a:prstClr val="black"/>
              </a:solidFill>
            </a:endParaRPr>
          </a:p>
        </p:txBody>
      </p:sp>
      <p:sp>
        <p:nvSpPr>
          <p:cNvPr id="359426" name="Rectangle 2"/>
          <p:cNvSpPr>
            <a:spLocks noGrp="1" noRot="1" noChangeAspect="1" noChangeArrowheads="1" noTextEdit="1"/>
          </p:cNvSpPr>
          <p:nvPr>
            <p:ph type="sldImg"/>
          </p:nvPr>
        </p:nvSpPr>
        <p:spPr>
          <a:xfrm>
            <a:off x="79375" y="739775"/>
            <a:ext cx="6577013" cy="3700463"/>
          </a:xfrm>
          <a:ln/>
          <a:extLst>
            <a:ext uri="{FAA26D3D-D897-4be2-8F04-BA451C77F1D7}">
              <ma14:placeholderFlag xmlns:ma14="http://schemas.microsoft.com/office/mac/drawingml/2011/main" xmlns="" val="1"/>
            </a:ext>
          </a:extLst>
        </p:spPr>
      </p:sp>
      <p:sp>
        <p:nvSpPr>
          <p:cNvPr id="359427" name="Rectangle 3"/>
          <p:cNvSpPr>
            <a:spLocks noGrp="1" noChangeArrowheads="1"/>
          </p:cNvSpPr>
          <p:nvPr>
            <p:ph type="body" idx="1"/>
          </p:nvPr>
        </p:nvSpPr>
        <p:spPr/>
        <p:txBody>
          <a:bodyPr/>
          <a:lstStyle/>
          <a:p>
            <a:pPr marL="119063" indent="-119063"/>
            <a:r>
              <a:rPr lang="en-US" b="1" dirty="0"/>
              <a:t>Discussion points:</a:t>
            </a:r>
          </a:p>
          <a:p>
            <a:pPr marL="119063" indent="-119063"/>
            <a:endParaRPr lang="en-US" dirty="0"/>
          </a:p>
          <a:p>
            <a:pPr marL="119063" indent="-119063">
              <a:buFontTx/>
              <a:buChar char="-"/>
            </a:pPr>
            <a:r>
              <a:rPr lang="en-US" dirty="0"/>
              <a:t>If using a regular table: setup?</a:t>
            </a:r>
          </a:p>
          <a:p>
            <a:pPr marL="119063" indent="-119063">
              <a:buFontTx/>
              <a:buChar char="-"/>
            </a:pPr>
            <a:endParaRPr lang="en-US" dirty="0"/>
          </a:p>
          <a:p>
            <a:pPr marL="119063" indent="-119063">
              <a:buFontTx/>
              <a:buChar char="-"/>
            </a:pPr>
            <a:r>
              <a:rPr lang="en-US" dirty="0"/>
              <a:t>Discuss advantages and disadvantages using a regular table, potential problems (</a:t>
            </a:r>
            <a:r>
              <a:rPr lang="en-US" dirty="0" err="1"/>
              <a:t>malrotation</a:t>
            </a:r>
            <a:r>
              <a:rPr lang="en-US" dirty="0"/>
              <a:t>, deformity)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2013.01.03</a:t>
            </a:r>
          </a:p>
          <a:p>
            <a:r>
              <a:rPr lang="en-US" dirty="0"/>
              <a:t>Discussion points:</a:t>
            </a:r>
          </a:p>
          <a:p>
            <a:endParaRPr lang="en-US" dirty="0"/>
          </a:p>
          <a:p>
            <a:pPr marL="171450" indent="-171450">
              <a:buFont typeface="Arial" pitchFamily="34" charset="0"/>
              <a:buChar char="•"/>
            </a:pPr>
            <a:r>
              <a:rPr lang="en-US" dirty="0"/>
              <a:t>Diagnosis</a:t>
            </a:r>
            <a:r>
              <a:rPr lang="en-US" baseline="0" dirty="0"/>
              <a:t> and fracture classification</a:t>
            </a:r>
          </a:p>
          <a:p>
            <a:pPr marL="171450" indent="-171450">
              <a:buFont typeface="Arial" pitchFamily="34" charset="0"/>
              <a:buChar char="•"/>
            </a:pPr>
            <a:r>
              <a:rPr lang="en-US" baseline="0" dirty="0"/>
              <a:t>Discuss surgical approach and reduction techniques as well as sequence of reduction</a:t>
            </a:r>
          </a:p>
          <a:p>
            <a:pPr marL="171450" indent="-171450">
              <a:buFont typeface="Arial" pitchFamily="34" charset="0"/>
              <a:buChar char="•"/>
            </a:pPr>
            <a:r>
              <a:rPr lang="en-US" baseline="0" dirty="0"/>
              <a:t>Discuss fixation options</a:t>
            </a:r>
          </a:p>
          <a:p>
            <a:endParaRPr lang="en-US" dirty="0"/>
          </a:p>
        </p:txBody>
      </p:sp>
      <p:sp>
        <p:nvSpPr>
          <p:cNvPr id="4" name="Slide Number Placeholder 3"/>
          <p:cNvSpPr>
            <a:spLocks noGrp="1"/>
          </p:cNvSpPr>
          <p:nvPr>
            <p:ph type="sldNum" sz="quarter" idx="10"/>
          </p:nvPr>
        </p:nvSpPr>
        <p:spPr/>
        <p:txBody>
          <a:bodyPr/>
          <a:lstStyle/>
          <a:p>
            <a:fld id="{381D1399-06C5-C344-921C-66EA51B4FB59}" type="slidenum">
              <a:rPr lang="en-US" smtClean="0"/>
              <a:t>5</a:t>
            </a:fld>
            <a:endParaRPr lang="en-US"/>
          </a:p>
        </p:txBody>
      </p:sp>
    </p:spTree>
    <p:extLst>
      <p:ext uri="{BB962C8B-B14F-4D97-AF65-F5344CB8AC3E}">
        <p14:creationId xmlns:p14="http://schemas.microsoft.com/office/powerpoint/2010/main" val="324417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C1BAA9-D064-9F45-87B3-94AB318F72C1}" type="slidenum">
              <a:rPr lang="de-DE">
                <a:solidFill>
                  <a:prstClr val="black"/>
                </a:solidFill>
              </a:rPr>
              <a:pPr/>
              <a:t>23</a:t>
            </a:fld>
            <a:endParaRPr lang="de-DE">
              <a:solidFill>
                <a:prstClr val="black"/>
              </a:solidFill>
            </a:endParaRPr>
          </a:p>
        </p:txBody>
      </p:sp>
      <p:sp>
        <p:nvSpPr>
          <p:cNvPr id="361474" name="Rectangle 2"/>
          <p:cNvSpPr>
            <a:spLocks noGrp="1" noRot="1" noChangeAspect="1" noChangeArrowheads="1" noTextEdit="1"/>
          </p:cNvSpPr>
          <p:nvPr>
            <p:ph type="sldImg"/>
          </p:nvPr>
        </p:nvSpPr>
        <p:spPr>
          <a:xfrm>
            <a:off x="79375" y="739775"/>
            <a:ext cx="6577013" cy="3700463"/>
          </a:xfrm>
          <a:ln/>
          <a:extLst>
            <a:ext uri="{FAA26D3D-D897-4be2-8F04-BA451C77F1D7}">
              <ma14:placeholderFlag xmlns:ma14="http://schemas.microsoft.com/office/mac/drawingml/2011/main" xmlns="" val="1"/>
            </a:ext>
          </a:extLst>
        </p:spPr>
      </p:sp>
      <p:sp>
        <p:nvSpPr>
          <p:cNvPr id="361475" name="Rectangle 3"/>
          <p:cNvSpPr>
            <a:spLocks noGrp="1" noChangeArrowheads="1"/>
          </p:cNvSpPr>
          <p:nvPr>
            <p:ph type="body" idx="1"/>
          </p:nvPr>
        </p:nvSpPr>
        <p:spPr/>
        <p:txBody>
          <a:bodyPr/>
          <a:lstStyle/>
          <a:p>
            <a:pPr marL="119063" indent="-119063"/>
            <a:r>
              <a:rPr lang="en-US" b="1" dirty="0"/>
              <a:t>Discussion points:</a:t>
            </a:r>
          </a:p>
          <a:p>
            <a:pPr marL="119063" indent="-119063"/>
            <a:endParaRPr lang="en-US" dirty="0"/>
          </a:p>
          <a:p>
            <a:pPr marL="119063" indent="-119063">
              <a:buFontTx/>
              <a:buChar char="-"/>
            </a:pPr>
            <a:r>
              <a:rPr lang="en-US" dirty="0"/>
              <a:t>How do you assess the reduction: rotation and angulation?</a:t>
            </a:r>
          </a:p>
          <a:p>
            <a:pPr marL="119063" indent="-119063">
              <a:buFontTx/>
              <a:buChar char="-"/>
            </a:pPr>
            <a:endParaRPr lang="en-US" dirty="0"/>
          </a:p>
          <a:p>
            <a:pPr marL="119063" indent="-119063">
              <a:buFontTx/>
              <a:buChar char="-"/>
            </a:pPr>
            <a:r>
              <a:rPr lang="en-US" dirty="0"/>
              <a:t>How do you make sure the reduction instruments (distractor, external fixator, </a:t>
            </a:r>
            <a:r>
              <a:rPr lang="en-US" dirty="0" err="1"/>
              <a:t>etc</a:t>
            </a:r>
            <a:r>
              <a:rPr lang="en-US" dirty="0"/>
              <a:t>) do not interfere with the fixation techniques?</a:t>
            </a:r>
          </a:p>
          <a:p>
            <a:pPr marL="119063" indent="-119063">
              <a:buFontTx/>
              <a:buChar char="-"/>
            </a:pPr>
            <a:endParaRPr lang="en-US" dirty="0"/>
          </a:p>
          <a:p>
            <a:pPr marL="119063" indent="-119063">
              <a:buFontTx/>
              <a:buChar char="-"/>
            </a:pPr>
            <a:r>
              <a:rPr lang="en-US" dirty="0"/>
              <a:t>Is the choice of the reduction method implant</a:t>
            </a:r>
            <a:r>
              <a:rPr lang="en-US" baseline="0" dirty="0">
                <a:cs typeface="Arial" charset="0"/>
              </a:rPr>
              <a:t>-</a:t>
            </a:r>
            <a:r>
              <a:rPr lang="en-US" dirty="0"/>
              <a:t>dependent? </a:t>
            </a:r>
          </a:p>
          <a:p>
            <a:pPr marL="119063" indent="-119063">
              <a:buFontTx/>
              <a:buChar char="-"/>
            </a:pPr>
            <a:endParaRPr lang="en-US" dirty="0"/>
          </a:p>
          <a:p>
            <a:pPr marL="119063" indent="-119063">
              <a:buFontTx/>
              <a:buChar char="-"/>
            </a:pPr>
            <a:r>
              <a:rPr lang="en-US" dirty="0"/>
              <a:t>Tips and tricks of reduction techniques</a:t>
            </a:r>
          </a:p>
          <a:p>
            <a:pPr marL="119063" indent="-119063">
              <a:buFontTx/>
              <a:buChar char="-"/>
            </a:pPr>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E0DDA-6735-7D4E-BB15-C03892B01E89}" type="slidenum">
              <a:rPr lang="de-DE">
                <a:solidFill>
                  <a:prstClr val="black"/>
                </a:solidFill>
              </a:rPr>
              <a:pPr/>
              <a:t>24</a:t>
            </a:fld>
            <a:endParaRPr lang="de-DE">
              <a:solidFill>
                <a:prstClr val="black"/>
              </a:solidFill>
            </a:endParaRPr>
          </a:p>
        </p:txBody>
      </p:sp>
      <p:sp>
        <p:nvSpPr>
          <p:cNvPr id="265218" name="Rectangle 2"/>
          <p:cNvSpPr>
            <a:spLocks noGrp="1" noRot="1" noChangeAspect="1" noChangeArrowheads="1" noTextEdit="1"/>
          </p:cNvSpPr>
          <p:nvPr>
            <p:ph type="sldImg"/>
          </p:nvPr>
        </p:nvSpPr>
        <p:spPr>
          <a:xfrm>
            <a:off x="79375" y="739775"/>
            <a:ext cx="6577013" cy="3700463"/>
          </a:xfrm>
          <a:ln/>
          <a:extLst>
            <a:ext uri="{FAA26D3D-D897-4be2-8F04-BA451C77F1D7}">
              <ma14:placeholderFlag xmlns:ma14="http://schemas.microsoft.com/office/mac/drawingml/2011/main" xmlns="" val="1"/>
            </a:ext>
          </a:extLst>
        </p:spPr>
      </p:sp>
      <p:sp>
        <p:nvSpPr>
          <p:cNvPr id="265219" name="Rectangle 3"/>
          <p:cNvSpPr>
            <a:spLocks noGrp="1" noChangeArrowheads="1"/>
          </p:cNvSpPr>
          <p:nvPr>
            <p:ph type="body" idx="1"/>
          </p:nvPr>
        </p:nvSpPr>
        <p:spPr/>
        <p:txBody>
          <a:bodyPr/>
          <a:lstStyle/>
          <a:p>
            <a:pPr marL="119063" indent="-119063"/>
            <a:r>
              <a:rPr lang="en-US" b="1" dirty="0"/>
              <a:t>Discussion points:</a:t>
            </a:r>
          </a:p>
          <a:p>
            <a:pPr marL="0" indent="0">
              <a:buFontTx/>
              <a:buNone/>
            </a:pPr>
            <a:endParaRPr lang="en-US" dirty="0"/>
          </a:p>
          <a:p>
            <a:pPr marL="119063" indent="-119063">
              <a:buFontTx/>
              <a:buChar char="-"/>
            </a:pPr>
            <a:r>
              <a:rPr lang="en-US" dirty="0"/>
              <a:t>Tips and tricks of reduction techniques</a:t>
            </a:r>
          </a:p>
          <a:p>
            <a:pPr marL="119063" indent="-119063"/>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0922E-3FDF-1A4F-AED5-889469B5413B}" type="slidenum">
              <a:rPr lang="de-DE">
                <a:solidFill>
                  <a:prstClr val="black"/>
                </a:solidFill>
              </a:rPr>
              <a:pPr/>
              <a:t>25</a:t>
            </a:fld>
            <a:endParaRPr lang="de-DE">
              <a:solidFill>
                <a:prstClr val="black"/>
              </a:solidFill>
            </a:endParaRPr>
          </a:p>
        </p:txBody>
      </p:sp>
      <p:sp>
        <p:nvSpPr>
          <p:cNvPr id="375810" name="Rectangle 2"/>
          <p:cNvSpPr>
            <a:spLocks noGrp="1" noRot="1" noChangeAspect="1" noChangeArrowheads="1" noTextEdit="1"/>
          </p:cNvSpPr>
          <p:nvPr>
            <p:ph type="sldImg"/>
          </p:nvPr>
        </p:nvSpPr>
        <p:spPr>
          <a:xfrm>
            <a:off x="79375" y="739775"/>
            <a:ext cx="6577013" cy="3700463"/>
          </a:xfrm>
          <a:ln/>
          <a:extLst>
            <a:ext uri="{FAA26D3D-D897-4be2-8F04-BA451C77F1D7}">
              <ma14:placeholderFlag xmlns:ma14="http://schemas.microsoft.com/office/mac/drawingml/2011/main" xmlns="" val="1"/>
            </a:ext>
          </a:extLst>
        </p:spPr>
      </p:sp>
      <p:sp>
        <p:nvSpPr>
          <p:cNvPr id="375811"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CH" dirty="0"/>
              <a:t>Moderator </a:t>
            </a:r>
            <a:r>
              <a:rPr lang="de-CH" dirty="0" err="1"/>
              <a:t>should</a:t>
            </a:r>
            <a:r>
              <a:rPr lang="de-CH" dirty="0"/>
              <a:t> </a:t>
            </a:r>
            <a:r>
              <a:rPr lang="de-CH" dirty="0" err="1"/>
              <a:t>ask</a:t>
            </a:r>
            <a:r>
              <a:rPr lang="de-CH" dirty="0"/>
              <a:t> </a:t>
            </a:r>
            <a:r>
              <a:rPr lang="de-CH" dirty="0" err="1"/>
              <a:t>participants</a:t>
            </a:r>
            <a:r>
              <a:rPr lang="de-CH" dirty="0"/>
              <a:t> </a:t>
            </a:r>
            <a:r>
              <a:rPr lang="de-CH" dirty="0" err="1"/>
              <a:t>to</a:t>
            </a:r>
            <a:r>
              <a:rPr lang="de-CH" dirty="0"/>
              <a:t> </a:t>
            </a:r>
            <a:r>
              <a:rPr lang="de-CH" dirty="0" err="1"/>
              <a:t>summarize</a:t>
            </a:r>
            <a:r>
              <a:rPr lang="de-CH" dirty="0"/>
              <a:t> </a:t>
            </a:r>
            <a:r>
              <a:rPr lang="de-CH" dirty="0" err="1"/>
              <a:t>what</a:t>
            </a:r>
            <a:r>
              <a:rPr lang="de-CH" dirty="0"/>
              <a:t> </a:t>
            </a:r>
            <a:r>
              <a:rPr lang="de-CH" dirty="0" err="1"/>
              <a:t>else</a:t>
            </a:r>
            <a:r>
              <a:rPr lang="de-CH" dirty="0"/>
              <a:t> </a:t>
            </a:r>
            <a:r>
              <a:rPr lang="de-CH" dirty="0" err="1"/>
              <a:t>they</a:t>
            </a:r>
            <a:r>
              <a:rPr lang="de-CH" dirty="0"/>
              <a:t> </a:t>
            </a:r>
            <a:r>
              <a:rPr lang="de-CH" dirty="0" err="1"/>
              <a:t>have</a:t>
            </a:r>
            <a:r>
              <a:rPr lang="de-CH" dirty="0"/>
              <a:t> </a:t>
            </a:r>
            <a:r>
              <a:rPr lang="de-CH" dirty="0" err="1"/>
              <a:t>learned</a:t>
            </a:r>
            <a:r>
              <a:rPr lang="de-CH" dirty="0"/>
              <a:t> </a:t>
            </a:r>
            <a:r>
              <a:rPr lang="de-CH" dirty="0" err="1"/>
              <a:t>from</a:t>
            </a:r>
            <a:r>
              <a:rPr lang="de-CH" dirty="0"/>
              <a:t> </a:t>
            </a:r>
            <a:r>
              <a:rPr lang="de-CH" dirty="0" err="1"/>
              <a:t>this</a:t>
            </a:r>
            <a:r>
              <a:rPr lang="de-CH" dirty="0"/>
              <a:t> </a:t>
            </a:r>
            <a:r>
              <a:rPr lang="de-CH" dirty="0" err="1"/>
              <a:t>case</a:t>
            </a:r>
            <a:r>
              <a:rPr lang="de-CH" dirty="0"/>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4294967295"/>
          </p:nvPr>
        </p:nvSpPr>
        <p:spPr>
          <a:xfrm>
            <a:off x="3815373" y="9371285"/>
            <a:ext cx="2918831" cy="49331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kumimoji="1" sz="2000">
                <a:solidFill>
                  <a:schemeClr val="tx1"/>
                </a:solidFill>
                <a:latin typeface="Arial" pitchFamily="34" charset="0"/>
                <a:ea typeface="Osaka" pitchFamily="-84" charset="-128"/>
              </a:defRPr>
            </a:lvl1pPr>
            <a:lvl2pPr marL="742950" indent="-285750" eaLnBrk="0" hangingPunct="0">
              <a:defRPr kumimoji="1" sz="2000">
                <a:solidFill>
                  <a:schemeClr val="tx1"/>
                </a:solidFill>
                <a:latin typeface="Arial" pitchFamily="34" charset="0"/>
                <a:ea typeface="Osaka" pitchFamily="-84" charset="-128"/>
              </a:defRPr>
            </a:lvl2pPr>
            <a:lvl3pPr marL="1143000" indent="-228600" eaLnBrk="0" hangingPunct="0">
              <a:defRPr kumimoji="1" sz="2000">
                <a:solidFill>
                  <a:schemeClr val="tx1"/>
                </a:solidFill>
                <a:latin typeface="Arial" pitchFamily="34" charset="0"/>
                <a:ea typeface="Osaka" pitchFamily="-84" charset="-128"/>
              </a:defRPr>
            </a:lvl3pPr>
            <a:lvl4pPr marL="1600200" indent="-228600" eaLnBrk="0" hangingPunct="0">
              <a:defRPr kumimoji="1" sz="2000">
                <a:solidFill>
                  <a:schemeClr val="tx1"/>
                </a:solidFill>
                <a:latin typeface="Arial" pitchFamily="34" charset="0"/>
                <a:ea typeface="Osaka" pitchFamily="-84" charset="-128"/>
              </a:defRPr>
            </a:lvl4pPr>
            <a:lvl5pPr marL="2057400" indent="-228600" eaLnBrk="0" hangingPunct="0">
              <a:defRPr kumimoji="1" sz="2000">
                <a:solidFill>
                  <a:schemeClr val="tx1"/>
                </a:solidFill>
                <a:latin typeface="Arial" pitchFamily="34" charset="0"/>
                <a:ea typeface="Osaka" pitchFamily="-84"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pitchFamily="-84"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pitchFamily="-84"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pitchFamily="-84"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pitchFamily="-84" charset="-128"/>
              </a:defRPr>
            </a:lvl9pPr>
          </a:lstStyle>
          <a:p>
            <a:pPr eaLnBrk="1" hangingPunct="1">
              <a:defRPr/>
            </a:pPr>
            <a:fld id="{8646ACB6-9CD6-4777-87C0-3AF0BC35D2F5}" type="slidenum">
              <a:rPr lang="de-CH" sz="1000" smtClean="0"/>
              <a:pPr eaLnBrk="1" hangingPunct="1">
                <a:defRPr/>
              </a:pPr>
              <a:t>26</a:t>
            </a:fld>
            <a:endParaRPr lang="de-CH" sz="1000"/>
          </a:p>
        </p:txBody>
      </p:sp>
      <p:sp>
        <p:nvSpPr>
          <p:cNvPr id="15363" name="Rectangle 2"/>
          <p:cNvSpPr>
            <a:spLocks noGrp="1" noRot="1" noChangeAspect="1" noChangeArrowheads="1" noTextEdit="1"/>
          </p:cNvSpPr>
          <p:nvPr>
            <p:ph type="sldImg"/>
          </p:nvPr>
        </p:nvSpPr>
        <p:spPr>
          <a:xfrm>
            <a:off x="80963" y="739775"/>
            <a:ext cx="6573837" cy="3698875"/>
          </a:xfrm>
          <a:ln/>
        </p:spPr>
      </p:sp>
      <p:sp>
        <p:nvSpPr>
          <p:cNvPr id="153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dirty="0">
                <a:solidFill>
                  <a:srgbClr val="29529B"/>
                </a:solidFill>
                <a:ea typeface="Osaka" charset="0"/>
                <a:cs typeface="Osaka" charset="0"/>
              </a:rPr>
              <a:t>Rodrigo Pesantez, CO</a:t>
            </a:r>
            <a:endParaRPr lang="en-US" dirty="0">
              <a:solidFill>
                <a:srgbClr val="29529B"/>
              </a:solidFill>
              <a:ea typeface="Osaka" charset="0"/>
              <a:cs typeface="Osaka" charset="0"/>
            </a:endParaRPr>
          </a:p>
          <a:p>
            <a:pPr eaLnBrk="1" hangingPunct="1">
              <a:defRPr/>
            </a:pPr>
            <a:endParaRPr lang="en-US" dirty="0">
              <a:ea typeface="Osaka" charset="0"/>
              <a:cs typeface="Osaka"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2013.02.14</a:t>
            </a:r>
          </a:p>
          <a:p>
            <a:pPr>
              <a:defRPr/>
            </a:pPr>
            <a:r>
              <a:rPr lang="en-US" dirty="0">
                <a:ea typeface="ＭＳ Ｐゴシック" charset="0"/>
                <a:sym typeface="Noteworthy Bold" charset="0"/>
              </a:rPr>
              <a:t>Discussion points:</a:t>
            </a:r>
          </a:p>
          <a:p>
            <a:pPr marL="457200" indent="-457200">
              <a:buFontTx/>
              <a:buAutoNum type="arabicPeriod"/>
              <a:defRPr/>
            </a:pPr>
            <a:r>
              <a:rPr lang="en-US" dirty="0">
                <a:ea typeface="ＭＳ Ｐゴシック" charset="0"/>
                <a:sym typeface="Noteworthy Bold" charset="0"/>
              </a:rPr>
              <a:t>Describe injury and fracture pattern</a:t>
            </a:r>
          </a:p>
          <a:p>
            <a:pPr marL="457200" indent="-457200">
              <a:buFontTx/>
              <a:buAutoNum type="arabicPeriod"/>
              <a:defRPr/>
            </a:pPr>
            <a:r>
              <a:rPr lang="en-US" dirty="0">
                <a:ea typeface="ＭＳ Ｐゴシック" charset="0"/>
                <a:sym typeface="Noteworthy Bold" charset="0"/>
              </a:rPr>
              <a:t>Previous history of osteoporosis treatment with Fosamax, discuss atypical femoral shaft fractures</a:t>
            </a:r>
          </a:p>
          <a:p>
            <a:pPr marL="457200" indent="-457200">
              <a:buFontTx/>
              <a:buAutoNum type="arabicPeriod"/>
              <a:defRPr/>
            </a:pPr>
            <a:r>
              <a:rPr lang="en-US" dirty="0">
                <a:ea typeface="ＭＳ Ｐゴシック" charset="0"/>
                <a:sym typeface="Noteworthy Bold" charset="0"/>
              </a:rPr>
              <a:t>Discuss influence of hip </a:t>
            </a:r>
            <a:r>
              <a:rPr lang="en-US" dirty="0" err="1">
                <a:ea typeface="ＭＳ Ｐゴシック" charset="0"/>
                <a:sym typeface="Noteworthy Bold" charset="0"/>
              </a:rPr>
              <a:t>arthrosis</a:t>
            </a:r>
            <a:r>
              <a:rPr lang="en-US" dirty="0">
                <a:ea typeface="ＭＳ Ｐゴシック" charset="0"/>
                <a:sym typeface="Noteworthy Bold" charset="0"/>
              </a:rPr>
              <a:t> and decision making in treatment and patient positioning</a:t>
            </a:r>
          </a:p>
          <a:p>
            <a:pPr marL="457200" indent="-457200">
              <a:buFontTx/>
              <a:buAutoNum type="arabicPeriod"/>
              <a:defRPr/>
            </a:pPr>
            <a:r>
              <a:rPr lang="en-US" dirty="0">
                <a:ea typeface="ＭＳ Ｐゴシック" charset="0"/>
                <a:sym typeface="Noteworthy Bold" charset="0"/>
              </a:rPr>
              <a:t>Discuss treatment options: nailing (</a:t>
            </a:r>
            <a:r>
              <a:rPr lang="en-US" dirty="0" err="1">
                <a:ea typeface="ＭＳ Ｐゴシック" charset="0"/>
                <a:sym typeface="Noteworthy Bold" charset="0"/>
              </a:rPr>
              <a:t>antegrade</a:t>
            </a:r>
            <a:r>
              <a:rPr lang="en-US" dirty="0">
                <a:ea typeface="ＭＳ Ｐゴシック" charset="0"/>
                <a:sym typeface="Noteworthy Bold" charset="0"/>
              </a:rPr>
              <a:t> or retrograde) and plating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2013.02.14</a:t>
            </a:r>
          </a:p>
          <a:p>
            <a:pPr>
              <a:defRPr/>
            </a:pPr>
            <a:r>
              <a:rPr lang="en-US" dirty="0">
                <a:ea typeface="ＭＳ Ｐゴシック" charset="0"/>
                <a:sym typeface="Noteworthy Bold" charset="0"/>
              </a:rPr>
              <a:t>Preoperative planning with a reamed nail, </a:t>
            </a:r>
            <a:r>
              <a:rPr lang="en-US" dirty="0" err="1">
                <a:ea typeface="ＭＳ Ｐゴシック" charset="0"/>
                <a:sym typeface="Noteworthy Bold" charset="0"/>
              </a:rPr>
              <a:t>piriformis</a:t>
            </a:r>
            <a:r>
              <a:rPr lang="en-US" dirty="0">
                <a:ea typeface="ＭＳ Ｐゴシック" charset="0"/>
                <a:sym typeface="Noteworthy Bold" charset="0"/>
              </a:rPr>
              <a:t> entry point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2013.02.15</a:t>
            </a:r>
          </a:p>
          <a:p>
            <a:pPr>
              <a:defRPr/>
            </a:pPr>
            <a:r>
              <a:rPr lang="en-US" dirty="0">
                <a:ea typeface="ＭＳ Ｐゴシック" charset="0"/>
                <a:sym typeface="Noteworthy Bold" charset="0"/>
              </a:rPr>
              <a:t>Discuss different positions for IM nailing: supine on a regular radiolucent table, supine on a fracture table, lateral position on a regular or a fracture table.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2013.02.15</a:t>
            </a:r>
          </a:p>
          <a:p>
            <a:pPr>
              <a:defRPr/>
            </a:pPr>
            <a:r>
              <a:rPr lang="en-US" dirty="0">
                <a:ea typeface="ＭＳ Ｐゴシック" charset="0"/>
                <a:sym typeface="Noteworthy Bold" charset="0"/>
              </a:rPr>
              <a:t>Discuss patient positioning and how to position the C-arm in order to get adequate AP and lateral views of the whole femur from hip to knee.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2013.02.15</a:t>
            </a:r>
          </a:p>
          <a:p>
            <a:pPr>
              <a:defRPr/>
            </a:pPr>
            <a:r>
              <a:rPr lang="en-US" dirty="0">
                <a:ea typeface="ＭＳ Ｐゴシック" charset="0"/>
                <a:sym typeface="Noteworthy Bold" charset="0"/>
              </a:rPr>
              <a:t>Entry point for percutaneous nailing and anatomical landmarks (greater trochanter and posterior superior iliac spine (PSIS)).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2013.02.15</a:t>
            </a:r>
          </a:p>
          <a:p>
            <a:pPr>
              <a:defRPr/>
            </a:pPr>
            <a:r>
              <a:rPr lang="en-US" dirty="0">
                <a:ea typeface="ＭＳ Ｐゴシック" charset="0"/>
                <a:sym typeface="Noteworthy Bold" charset="0"/>
              </a:rPr>
              <a:t>Final prepping and draping and C-arm position as well as screens position for surgery.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2013.01.03</a:t>
            </a:r>
          </a:p>
          <a:p>
            <a:endParaRPr lang="en-US" dirty="0"/>
          </a:p>
        </p:txBody>
      </p:sp>
      <p:sp>
        <p:nvSpPr>
          <p:cNvPr id="4" name="Slide Number Placeholder 3"/>
          <p:cNvSpPr>
            <a:spLocks noGrp="1"/>
          </p:cNvSpPr>
          <p:nvPr>
            <p:ph type="sldNum" sz="quarter" idx="10"/>
          </p:nvPr>
        </p:nvSpPr>
        <p:spPr/>
        <p:txBody>
          <a:bodyPr/>
          <a:lstStyle/>
          <a:p>
            <a:fld id="{381D1399-06C5-C344-921C-66EA51B4FB59}" type="slidenum">
              <a:rPr lang="en-US" smtClean="0"/>
              <a:t>6</a:t>
            </a:fld>
            <a:endParaRPr lang="en-US"/>
          </a:p>
        </p:txBody>
      </p:sp>
    </p:spTree>
    <p:extLst>
      <p:ext uri="{BB962C8B-B14F-4D97-AF65-F5344CB8AC3E}">
        <p14:creationId xmlns:p14="http://schemas.microsoft.com/office/powerpoint/2010/main" val="2358450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2013.02.15</a:t>
            </a:r>
          </a:p>
          <a:p>
            <a:pPr marL="171450" indent="-171450">
              <a:buFont typeface="Arial" pitchFamily="34" charset="0"/>
              <a:buChar char="•"/>
              <a:defRPr/>
            </a:pPr>
            <a:r>
              <a:rPr lang="en-US" dirty="0">
                <a:ea typeface="ＭＳ Ｐゴシック" charset="0"/>
                <a:sym typeface="Noteworthy Bold" charset="0"/>
              </a:rPr>
              <a:t>Discuss reduction techniques: in this particular case we use the femoral distractor (discuss where to put the Schanz screws and the distractor)?</a:t>
            </a:r>
          </a:p>
          <a:p>
            <a:pPr marL="171450" indent="-171450">
              <a:buFont typeface="Arial" pitchFamily="34" charset="0"/>
              <a:buChar char="•"/>
              <a:defRPr/>
            </a:pPr>
            <a:r>
              <a:rPr lang="en-US" dirty="0">
                <a:ea typeface="ＭＳ Ｐゴシック" charset="0"/>
                <a:sym typeface="Noteworthy Bold" charset="0"/>
              </a:rPr>
              <a:t>Discuss entry point and Schanz screw position in order not to interfere with guide and reaming and nailing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2013.02.15</a:t>
            </a:r>
          </a:p>
          <a:p>
            <a:pPr>
              <a:defRPr/>
            </a:pPr>
            <a:r>
              <a:rPr lang="en-US" dirty="0">
                <a:ea typeface="ＭＳ Ｐゴシック" charset="0"/>
                <a:sym typeface="Noteworthy Bold" charset="0"/>
              </a:rPr>
              <a:t>Image showing distractor position and nail entry point.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2013.02.15</a:t>
            </a:r>
          </a:p>
          <a:p>
            <a:pPr>
              <a:defRPr/>
            </a:pPr>
            <a:r>
              <a:rPr lang="en-US" dirty="0">
                <a:ea typeface="ＭＳ Ｐゴシック" charset="0"/>
                <a:sym typeface="Noteworthy Bold" charset="0"/>
              </a:rPr>
              <a:t>Image showing distractor position. Discuss use of a towel to reduce anterior displacement of proximal fragment</a:t>
            </a:r>
          </a:p>
          <a:p>
            <a:pPr>
              <a:defRPr/>
            </a:pPr>
            <a:endParaRPr lang="en-US" dirty="0">
              <a:ea typeface="ＭＳ Ｐゴシック" charset="0"/>
              <a:sym typeface="Noteworthy Bold"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2013.02.15</a:t>
            </a:r>
          </a:p>
          <a:p>
            <a:pPr marL="171450" indent="-171450">
              <a:buFont typeface="Arial" pitchFamily="34" charset="0"/>
              <a:buChar char="•"/>
              <a:defRPr/>
            </a:pPr>
            <a:r>
              <a:rPr lang="en-US" dirty="0">
                <a:ea typeface="ＭＳ Ｐゴシック" charset="0"/>
                <a:sym typeface="Noteworthy Bold" charset="0"/>
              </a:rPr>
              <a:t>Discuss sequence of reduction and reaming.</a:t>
            </a:r>
          </a:p>
          <a:p>
            <a:pPr marL="171450" indent="-171450">
              <a:buFont typeface="Arial" pitchFamily="34" charset="0"/>
              <a:buChar char="•"/>
              <a:defRPr/>
            </a:pPr>
            <a:r>
              <a:rPr lang="en-US" dirty="0">
                <a:ea typeface="ＭＳ Ｐゴシック" charset="0"/>
                <a:sym typeface="Noteworthy Bold" charset="0"/>
              </a:rPr>
              <a:t>Discuss guide position in center of distal femur in AP and lateral as well as proximal position.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2013.02.15</a:t>
            </a:r>
          </a:p>
          <a:p>
            <a:pPr>
              <a:defRPr/>
            </a:pPr>
            <a:r>
              <a:rPr lang="en-US" dirty="0">
                <a:ea typeface="ＭＳ Ｐゴシック" charset="0"/>
                <a:sym typeface="Noteworthy Bold" charset="0"/>
              </a:rPr>
              <a:t>Reaming and nailing, it shows that if you plan the correct position of Schanz screws</a:t>
            </a:r>
            <a:r>
              <a:rPr lang="en-US" baseline="0" dirty="0">
                <a:ea typeface="ＭＳ Ｐゴシック" charset="0"/>
                <a:sym typeface="Noteworthy Bold" charset="0"/>
              </a:rPr>
              <a:t> carefully</a:t>
            </a:r>
            <a:r>
              <a:rPr lang="en-US" dirty="0">
                <a:ea typeface="ＭＳ Ｐゴシック" charset="0"/>
                <a:sym typeface="Noteworthy Bold" charset="0"/>
              </a:rPr>
              <a:t> they can stay there during the whole procedure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2013.02.15</a:t>
            </a:r>
          </a:p>
          <a:p>
            <a:pPr>
              <a:defRPr/>
            </a:pPr>
            <a:r>
              <a:rPr lang="en-US" dirty="0">
                <a:ea typeface="ＭＳ Ｐゴシック" charset="0"/>
                <a:sym typeface="Noteworthy Bold" charset="0"/>
              </a:rPr>
              <a:t>Reaming with the distractor in place.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2013.02.15</a:t>
            </a:r>
          </a:p>
          <a:p>
            <a:pPr>
              <a:defRPr/>
            </a:pPr>
            <a:r>
              <a:rPr lang="en-US" dirty="0">
                <a:ea typeface="ＭＳ Ｐゴシック" charset="0"/>
                <a:sym typeface="Noteworthy Bold" charset="0"/>
              </a:rPr>
              <a:t>Locking the nail proximally</a:t>
            </a:r>
            <a:r>
              <a:rPr lang="en-US" baseline="0" dirty="0">
                <a:ea typeface="ＭＳ Ｐゴシック" charset="0"/>
                <a:sym typeface="Noteworthy Bold" charset="0"/>
              </a:rPr>
              <a:t> </a:t>
            </a:r>
            <a:r>
              <a:rPr lang="en-US" dirty="0">
                <a:ea typeface="ＭＳ Ｐゴシック" charset="0"/>
                <a:sym typeface="Noteworthy Bold" charset="0"/>
              </a:rPr>
              <a:t>with the distractor in place.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2013.02.15</a:t>
            </a:r>
          </a:p>
          <a:p>
            <a:pPr>
              <a:defRPr/>
            </a:pPr>
            <a:r>
              <a:rPr lang="en-US" dirty="0">
                <a:ea typeface="ＭＳ Ｐゴシック" charset="0"/>
                <a:sym typeface="Noteworthy Bold" charset="0"/>
              </a:rPr>
              <a:t>Distal locking</a:t>
            </a:r>
            <a:r>
              <a:rPr lang="en-US" baseline="0" dirty="0">
                <a:ea typeface="ＭＳ Ｐゴシック" charset="0"/>
                <a:sym typeface="Noteworthy Bold" charset="0"/>
              </a:rPr>
              <a:t> after</a:t>
            </a:r>
            <a:r>
              <a:rPr lang="en-US" dirty="0">
                <a:ea typeface="ＭＳ Ｐゴシック" charset="0"/>
                <a:sym typeface="Noteworthy Bold" charset="0"/>
              </a:rPr>
              <a:t> use of distractor to compress the fracture.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2013.02.15</a:t>
            </a:r>
          </a:p>
          <a:p>
            <a:pPr>
              <a:defRPr/>
            </a:pPr>
            <a:r>
              <a:rPr lang="en-US" dirty="0">
                <a:ea typeface="ＭＳ Ｐゴシック" charset="0"/>
                <a:sym typeface="Noteworthy Bold" charset="0"/>
              </a:rPr>
              <a:t>Postoperative x-rays.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2013.04.04</a:t>
            </a:r>
          </a:p>
          <a:p>
            <a:pPr>
              <a:defRPr/>
            </a:pPr>
            <a:r>
              <a:rPr lang="en-US" dirty="0">
                <a:ea typeface="ＭＳ Ｐゴシック" charset="0"/>
                <a:sym typeface="Noteworthy Bold" charset="0"/>
              </a:rPr>
              <a:t>2</a:t>
            </a:r>
            <a:r>
              <a:rPr lang="en-US" baseline="0" dirty="0">
                <a:ea typeface="ＭＳ Ｐゴシック" charset="0"/>
                <a:sym typeface="Noteworthy Bold" charset="0"/>
              </a:rPr>
              <a:t> months after surgery: </a:t>
            </a:r>
            <a:r>
              <a:rPr lang="en-US" dirty="0">
                <a:ea typeface="ＭＳ Ｐゴシック" charset="0"/>
                <a:sym typeface="Noteworthy Bold" charset="0"/>
              </a:rPr>
              <a:t>The patient was using crutches on her right hand and was independent on activities of daily living.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2013.01.03</a:t>
            </a:r>
          </a:p>
          <a:p>
            <a:endParaRPr lang="en-US" dirty="0"/>
          </a:p>
        </p:txBody>
      </p:sp>
      <p:sp>
        <p:nvSpPr>
          <p:cNvPr id="4" name="Slide Number Placeholder 3"/>
          <p:cNvSpPr>
            <a:spLocks noGrp="1"/>
          </p:cNvSpPr>
          <p:nvPr>
            <p:ph type="sldNum" sz="quarter" idx="10"/>
          </p:nvPr>
        </p:nvSpPr>
        <p:spPr/>
        <p:txBody>
          <a:bodyPr/>
          <a:lstStyle/>
          <a:p>
            <a:fld id="{381D1399-06C5-C344-921C-66EA51B4FB59}" type="slidenum">
              <a:rPr lang="en-US" smtClean="0"/>
              <a:t>7</a:t>
            </a:fld>
            <a:endParaRPr lang="en-US"/>
          </a:p>
        </p:txBody>
      </p:sp>
    </p:spTree>
    <p:extLst>
      <p:ext uri="{BB962C8B-B14F-4D97-AF65-F5344CB8AC3E}">
        <p14:creationId xmlns:p14="http://schemas.microsoft.com/office/powerpoint/2010/main" val="3691459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a:defRPr/>
            </a:pPr>
            <a:r>
              <a:rPr lang="en-US" dirty="0">
                <a:solidFill>
                  <a:srgbClr val="FFFFFF"/>
                </a:solidFill>
              </a:rPr>
              <a:t>2013.05.17</a:t>
            </a:r>
          </a:p>
          <a:p>
            <a:pPr>
              <a:defRPr/>
            </a:pPr>
            <a:r>
              <a:rPr lang="en-US" dirty="0">
                <a:ea typeface="ＭＳ Ｐゴシック" charset="0"/>
                <a:sym typeface="Noteworthy Bold" charset="0"/>
              </a:rPr>
              <a:t>3</a:t>
            </a:r>
            <a:r>
              <a:rPr lang="en-US" baseline="0" dirty="0">
                <a:ea typeface="ＭＳ Ｐゴシック" charset="0"/>
                <a:sym typeface="Noteworthy Bold" charset="0"/>
              </a:rPr>
              <a:t> months after surgery: </a:t>
            </a:r>
            <a:r>
              <a:rPr lang="en-US" dirty="0">
                <a:ea typeface="ＭＳ Ｐゴシック" charset="0"/>
                <a:sym typeface="Noteworthy Bold" charset="0"/>
              </a:rPr>
              <a:t> No crutches, patient is independent on activities of daily living, no pain on her thigh, full weight bearing.</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CH" dirty="0"/>
              <a:t>Moderator </a:t>
            </a:r>
            <a:r>
              <a:rPr lang="de-CH" dirty="0" err="1"/>
              <a:t>should</a:t>
            </a:r>
            <a:r>
              <a:rPr lang="de-CH" dirty="0"/>
              <a:t> </a:t>
            </a:r>
            <a:r>
              <a:rPr lang="de-CH" dirty="0" err="1"/>
              <a:t>ask</a:t>
            </a:r>
            <a:r>
              <a:rPr lang="de-CH" dirty="0"/>
              <a:t> </a:t>
            </a:r>
            <a:r>
              <a:rPr lang="de-CH" dirty="0" err="1"/>
              <a:t>participants</a:t>
            </a:r>
            <a:r>
              <a:rPr lang="de-CH" dirty="0"/>
              <a:t> </a:t>
            </a:r>
            <a:r>
              <a:rPr lang="de-CH" dirty="0" err="1"/>
              <a:t>to</a:t>
            </a:r>
            <a:r>
              <a:rPr lang="de-CH" dirty="0"/>
              <a:t> </a:t>
            </a:r>
            <a:r>
              <a:rPr lang="de-CH" dirty="0" err="1"/>
              <a:t>summarize</a:t>
            </a:r>
            <a:r>
              <a:rPr lang="de-CH" dirty="0"/>
              <a:t> </a:t>
            </a:r>
            <a:r>
              <a:rPr lang="de-CH" dirty="0" err="1"/>
              <a:t>what</a:t>
            </a:r>
            <a:r>
              <a:rPr lang="de-CH" dirty="0"/>
              <a:t> </a:t>
            </a:r>
            <a:r>
              <a:rPr lang="de-CH" dirty="0" err="1"/>
              <a:t>else</a:t>
            </a:r>
            <a:r>
              <a:rPr lang="de-CH" dirty="0"/>
              <a:t> </a:t>
            </a:r>
            <a:r>
              <a:rPr lang="de-CH" dirty="0" err="1"/>
              <a:t>they</a:t>
            </a:r>
            <a:r>
              <a:rPr lang="de-CH" dirty="0"/>
              <a:t> </a:t>
            </a:r>
            <a:r>
              <a:rPr lang="de-CH" dirty="0" err="1"/>
              <a:t>have</a:t>
            </a:r>
            <a:r>
              <a:rPr lang="de-CH" dirty="0"/>
              <a:t> </a:t>
            </a:r>
            <a:r>
              <a:rPr lang="de-CH" dirty="0" err="1"/>
              <a:t>learned</a:t>
            </a:r>
            <a:r>
              <a:rPr lang="de-CH" dirty="0"/>
              <a:t> </a:t>
            </a:r>
            <a:r>
              <a:rPr lang="de-CH" dirty="0" err="1"/>
              <a:t>from</a:t>
            </a:r>
            <a:r>
              <a:rPr lang="de-CH" dirty="0"/>
              <a:t> </a:t>
            </a:r>
            <a:r>
              <a:rPr lang="de-CH" dirty="0" err="1"/>
              <a:t>this</a:t>
            </a:r>
            <a:r>
              <a:rPr lang="de-CH" dirty="0"/>
              <a:t> </a:t>
            </a:r>
            <a:r>
              <a:rPr lang="de-CH" dirty="0" err="1"/>
              <a:t>case</a:t>
            </a:r>
            <a:r>
              <a:rPr lang="de-CH" dirty="0"/>
              <a:t>.</a:t>
            </a:r>
          </a:p>
          <a:p>
            <a:endParaRPr lang="en-US" dirty="0"/>
          </a:p>
        </p:txBody>
      </p:sp>
      <p:sp>
        <p:nvSpPr>
          <p:cNvPr id="4" name="Slide Number Placeholder 3"/>
          <p:cNvSpPr>
            <a:spLocks noGrp="1"/>
          </p:cNvSpPr>
          <p:nvPr>
            <p:ph type="sldNum" sz="quarter" idx="10"/>
          </p:nvPr>
        </p:nvSpPr>
        <p:spPr/>
        <p:txBody>
          <a:bodyPr/>
          <a:lstStyle/>
          <a:p>
            <a:fld id="{C5D118A0-72DF-4E43-8833-5C461A43DCFA}" type="slidenum">
              <a:rPr lang="en-US" smtClean="0"/>
              <a:t>45</a:t>
            </a:fld>
            <a:endParaRPr lang="en-US"/>
          </a:p>
        </p:txBody>
      </p:sp>
    </p:spTree>
    <p:extLst>
      <p:ext uri="{BB962C8B-B14F-4D97-AF65-F5344CB8AC3E}">
        <p14:creationId xmlns:p14="http://schemas.microsoft.com/office/powerpoint/2010/main" val="1526812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B9CA01D-6959-3E4B-AF99-6EA820CF08B5}" type="slidenum">
              <a:rPr lang="de-DE">
                <a:solidFill>
                  <a:prstClr val="black"/>
                </a:solidFill>
              </a:rPr>
              <a:pPr/>
              <a:t>46</a:t>
            </a:fld>
            <a:endParaRPr lang="de-DE">
              <a:solidFill>
                <a:prstClr val="black"/>
              </a:solidFill>
            </a:endParaRPr>
          </a:p>
        </p:txBody>
      </p:sp>
      <p:sp>
        <p:nvSpPr>
          <p:cNvPr id="387074" name="Rectangle 2"/>
          <p:cNvSpPr>
            <a:spLocks noGrp="1" noRot="1" noChangeAspect="1" noChangeArrowheads="1" noTextEdit="1"/>
          </p:cNvSpPr>
          <p:nvPr>
            <p:ph type="sldImg"/>
          </p:nvPr>
        </p:nvSpPr>
        <p:spPr>
          <a:xfrm>
            <a:off x="79375" y="739775"/>
            <a:ext cx="6577013" cy="3700463"/>
          </a:xfrm>
          <a:ln/>
          <a:extLst>
            <a:ext uri="{FAA26D3D-D897-4be2-8F04-BA451C77F1D7}">
              <ma14:placeholderFlag xmlns:ma14="http://schemas.microsoft.com/office/mac/drawingml/2011/main" xmlns="" val="1"/>
            </a:ext>
          </a:extLst>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14300" indent="-114300"/>
            <a:r>
              <a:rPr lang="en-US" b="1" dirty="0"/>
              <a:t>Discussion points:</a:t>
            </a:r>
          </a:p>
          <a:p>
            <a:pPr marL="114300" indent="-114300"/>
            <a:endParaRPr lang="en-US" b="1" dirty="0"/>
          </a:p>
          <a:p>
            <a:pPr marL="171450" indent="-171450">
              <a:buFont typeface="Arial" pitchFamily="34" charset="0"/>
              <a:buChar char="•"/>
            </a:pPr>
            <a:r>
              <a:rPr lang="en-US" dirty="0"/>
              <a:t>Is any other information needed: traction views/CT scans?</a:t>
            </a:r>
          </a:p>
          <a:p>
            <a:pPr marL="171450" indent="-171450">
              <a:buFont typeface="Arial" pitchFamily="34" charset="0"/>
              <a:buChar char="•"/>
            </a:pPr>
            <a:endParaRPr lang="en-US" dirty="0"/>
          </a:p>
          <a:p>
            <a:pPr marL="171450" indent="-171450">
              <a:buFont typeface="Arial" pitchFamily="34" charset="0"/>
              <a:buChar char="•"/>
            </a:pPr>
            <a:r>
              <a:rPr lang="en-US" dirty="0"/>
              <a:t>After irrigation and debridement what are the next steps?</a:t>
            </a:r>
          </a:p>
          <a:p>
            <a:pPr marL="171450" indent="-171450">
              <a:buFont typeface="Arial" pitchFamily="34" charset="0"/>
              <a:buChar char="•"/>
            </a:pPr>
            <a:endParaRPr lang="en-US" dirty="0"/>
          </a:p>
          <a:p>
            <a:pPr marL="171450" indent="-171450">
              <a:buFont typeface="Arial" pitchFamily="34" charset="0"/>
              <a:buChar char="•"/>
            </a:pPr>
            <a:r>
              <a:rPr lang="en-US" dirty="0"/>
              <a:t>What kind of reduction is needed for the articular injury and for the </a:t>
            </a:r>
            <a:r>
              <a:rPr lang="en-US" dirty="0" err="1"/>
              <a:t>metaphyseal</a:t>
            </a:r>
            <a:r>
              <a:rPr lang="en-US" dirty="0"/>
              <a:t> injury?</a:t>
            </a:r>
          </a:p>
          <a:p>
            <a:pPr marL="171450" indent="-171450">
              <a:buFont typeface="Arial" pitchFamily="34" charset="0"/>
              <a:buChar char="•"/>
            </a:pPr>
            <a:endParaRPr lang="en-US" dirty="0"/>
          </a:p>
          <a:p>
            <a:pPr marL="171450" indent="-171450">
              <a:buFont typeface="Arial" pitchFamily="34" charset="0"/>
              <a:buChar char="•"/>
            </a:pPr>
            <a:r>
              <a:rPr lang="en-US" dirty="0"/>
              <a:t>What are the tips and tricks to aid in achieving and maintaining reduction?</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D118A0-72DF-4E43-8833-5C461A43DCFA}" type="slidenum">
              <a:rPr lang="en-US" smtClean="0"/>
              <a:t>47</a:t>
            </a:fld>
            <a:endParaRPr lang="en-US"/>
          </a:p>
        </p:txBody>
      </p:sp>
    </p:spTree>
    <p:extLst>
      <p:ext uri="{BB962C8B-B14F-4D97-AF65-F5344CB8AC3E}">
        <p14:creationId xmlns:p14="http://schemas.microsoft.com/office/powerpoint/2010/main" val="3358075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17475" indent="-117475"/>
            <a:r>
              <a:rPr lang="en-US" b="1" dirty="0"/>
              <a:t>Discussion points:</a:t>
            </a:r>
          </a:p>
          <a:p>
            <a:pPr marL="117475" indent="-117475"/>
            <a:endParaRPr lang="en-US" dirty="0"/>
          </a:p>
          <a:p>
            <a:pPr marL="171450" indent="-171450">
              <a:buFont typeface="Arial" pitchFamily="34" charset="0"/>
              <a:buChar char="•"/>
            </a:pPr>
            <a:r>
              <a:rPr lang="en-US" dirty="0"/>
              <a:t>What are the problems of reduction in this injury? </a:t>
            </a:r>
          </a:p>
          <a:p>
            <a:pPr marL="171450" indent="-171450">
              <a:buFont typeface="Arial" pitchFamily="34" charset="0"/>
              <a:buChar char="•"/>
            </a:pPr>
            <a:endParaRPr lang="en-US" dirty="0"/>
          </a:p>
          <a:p>
            <a:pPr marL="171450" indent="-171450">
              <a:buFont typeface="Arial" pitchFamily="34" charset="0"/>
              <a:buChar char="•"/>
            </a:pPr>
            <a:r>
              <a:rPr lang="en-US" dirty="0"/>
              <a:t>What are the deforming forces acting on the distal fragment?</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D118A0-72DF-4E43-8833-5C461A43DCFA}" type="slidenum">
              <a:rPr lang="en-US" smtClean="0"/>
              <a:t>48</a:t>
            </a:fld>
            <a:endParaRPr lang="en-US"/>
          </a:p>
        </p:txBody>
      </p:sp>
    </p:spTree>
    <p:extLst>
      <p:ext uri="{BB962C8B-B14F-4D97-AF65-F5344CB8AC3E}">
        <p14:creationId xmlns:p14="http://schemas.microsoft.com/office/powerpoint/2010/main" val="14463922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9C45B23-3E0B-9743-B25B-8A3AC82F7844}" type="slidenum">
              <a:rPr lang="de-DE">
                <a:solidFill>
                  <a:prstClr val="black"/>
                </a:solidFill>
              </a:rPr>
              <a:pPr/>
              <a:t>49</a:t>
            </a:fld>
            <a:endParaRPr lang="de-DE">
              <a:solidFill>
                <a:prstClr val="black"/>
              </a:solidFill>
            </a:endParaRPr>
          </a:p>
        </p:txBody>
      </p:sp>
      <p:sp>
        <p:nvSpPr>
          <p:cNvPr id="373762" name="Rectangle 2"/>
          <p:cNvSpPr>
            <a:spLocks noGrp="1" noRot="1" noChangeAspect="1" noChangeArrowheads="1" noTextEdit="1"/>
          </p:cNvSpPr>
          <p:nvPr>
            <p:ph type="sldImg"/>
          </p:nvPr>
        </p:nvSpPr>
        <p:spPr>
          <a:xfrm>
            <a:off x="79375" y="739775"/>
            <a:ext cx="6577013" cy="3700463"/>
          </a:xfrm>
          <a:ln/>
          <a:extLst>
            <a:ext uri="{FAA26D3D-D897-4be2-8F04-BA451C77F1D7}">
              <ma14:placeholderFlag xmlns:ma14="http://schemas.microsoft.com/office/mac/drawingml/2011/main" xmlns="" val="1"/>
            </a:ext>
          </a:extLst>
        </p:spPr>
      </p:sp>
      <p:sp>
        <p:nvSpPr>
          <p:cNvPr id="373763" name="Rectangle 3"/>
          <p:cNvSpPr>
            <a:spLocks noGrp="1" noChangeArrowheads="1"/>
          </p:cNvSpPr>
          <p:nvPr>
            <p:ph type="body" idx="1"/>
          </p:nvPr>
        </p:nvSpPr>
        <p:spPr/>
        <p:txBody>
          <a:bodyPr/>
          <a:lstStyle/>
          <a:p>
            <a:pPr marL="117475" indent="-117475"/>
            <a:r>
              <a:rPr lang="en-US" b="1" dirty="0"/>
              <a:t>Discussion points:</a:t>
            </a:r>
          </a:p>
          <a:p>
            <a:pPr marL="117475" indent="-117475"/>
            <a:endParaRPr lang="en-US" dirty="0"/>
          </a:p>
          <a:p>
            <a:pPr marL="117475" indent="-117475">
              <a:buFontTx/>
              <a:buChar char="-"/>
            </a:pPr>
            <a:r>
              <a:rPr lang="en-US" dirty="0"/>
              <a:t>Differentiate between reduction needed for articular component (anatomical) and reduction needed for </a:t>
            </a:r>
            <a:r>
              <a:rPr lang="en-US" dirty="0" err="1"/>
              <a:t>metadiaphyseal</a:t>
            </a:r>
            <a:r>
              <a:rPr lang="en-US" dirty="0"/>
              <a:t> component (functional).</a:t>
            </a:r>
          </a:p>
          <a:p>
            <a:pPr marL="117475" indent="-117475">
              <a:buFontTx/>
              <a:buChar char="-"/>
            </a:pPr>
            <a:endParaRPr lang="en-US" dirty="0"/>
          </a:p>
          <a:p>
            <a:pPr marL="117475" indent="-117475">
              <a:buFontTx/>
              <a:buChar char="-"/>
            </a:pPr>
            <a:r>
              <a:rPr lang="en-US" dirty="0"/>
              <a:t>How can reduction be achieved for each component of the fracture? </a:t>
            </a:r>
          </a:p>
          <a:p>
            <a:pPr marL="117475" indent="-117475">
              <a:buFontTx/>
              <a:buChar char="-"/>
            </a:pPr>
            <a:endParaRPr lang="en-US" dirty="0"/>
          </a:p>
          <a:p>
            <a:pPr marL="117475" indent="-117475">
              <a:buFontTx/>
              <a:buChar char="-"/>
            </a:pPr>
            <a:r>
              <a:rPr lang="en-US" dirty="0"/>
              <a:t>Discuss reduction needed for </a:t>
            </a:r>
            <a:r>
              <a:rPr lang="en-US" dirty="0" err="1"/>
              <a:t>metadiaphyseal</a:t>
            </a:r>
            <a:r>
              <a:rPr lang="en-US" dirty="0"/>
              <a:t> component to achieve normal function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BE55237-5CCC-294C-909A-B68058903DAA}" type="slidenum">
              <a:rPr lang="de-DE">
                <a:solidFill>
                  <a:prstClr val="black"/>
                </a:solidFill>
              </a:rPr>
              <a:pPr/>
              <a:t>50</a:t>
            </a:fld>
            <a:endParaRPr lang="de-DE">
              <a:solidFill>
                <a:prstClr val="black"/>
              </a:solidFill>
            </a:endParaRPr>
          </a:p>
        </p:txBody>
      </p:sp>
      <p:sp>
        <p:nvSpPr>
          <p:cNvPr id="375810" name="Rectangle 2"/>
          <p:cNvSpPr>
            <a:spLocks noGrp="1" noRot="1" noChangeAspect="1" noChangeArrowheads="1" noTextEdit="1"/>
          </p:cNvSpPr>
          <p:nvPr>
            <p:ph type="sldImg"/>
          </p:nvPr>
        </p:nvSpPr>
        <p:spPr>
          <a:xfrm>
            <a:off x="79375" y="739775"/>
            <a:ext cx="6577013" cy="3700463"/>
          </a:xfrm>
          <a:ln/>
          <a:extLst>
            <a:ext uri="{FAA26D3D-D897-4be2-8F04-BA451C77F1D7}">
              <ma14:placeholderFlag xmlns:ma14="http://schemas.microsoft.com/office/mac/drawingml/2011/main" xmlns="" val="1"/>
            </a:ext>
          </a:extLst>
        </p:spPr>
      </p:sp>
      <p:sp>
        <p:nvSpPr>
          <p:cNvPr id="375811" name="Rectangle 3"/>
          <p:cNvSpPr>
            <a:spLocks noGrp="1" noChangeArrowheads="1"/>
          </p:cNvSpPr>
          <p:nvPr>
            <p:ph type="body" idx="1"/>
          </p:nvPr>
        </p:nvSpPr>
        <p:spPr/>
        <p:txBody>
          <a:bodyPr/>
          <a:lstStyle/>
          <a:p>
            <a:pPr marL="120650" indent="-120650"/>
            <a:r>
              <a:rPr lang="en-US" b="1" dirty="0"/>
              <a:t>Discussion points:</a:t>
            </a:r>
          </a:p>
          <a:p>
            <a:pPr marL="120650" indent="-120650"/>
            <a:endParaRPr lang="en-US" dirty="0"/>
          </a:p>
          <a:p>
            <a:pPr marL="120650" indent="-120650">
              <a:buFontTx/>
              <a:buChar char="-"/>
            </a:pPr>
            <a:r>
              <a:rPr lang="en-US" dirty="0"/>
              <a:t>Discuss how a bump can aid in reducing the fracture.</a:t>
            </a:r>
          </a:p>
          <a:p>
            <a:pPr marL="120650" indent="-120650"/>
            <a:endParaRPr lang="en-US" dirty="0"/>
          </a:p>
          <a:p>
            <a:pPr marL="120650" indent="-120650"/>
            <a:r>
              <a:rPr lang="en-US" b="1" dirty="0"/>
              <a:t>Notes for moderator:</a:t>
            </a:r>
          </a:p>
          <a:p>
            <a:pPr marL="120650" indent="-120650">
              <a:spcBef>
                <a:spcPct val="0"/>
              </a:spcBef>
            </a:pPr>
            <a:r>
              <a:rPr lang="en-US" dirty="0"/>
              <a:t>Example of a bump under the distal femur to correct the </a:t>
            </a:r>
            <a:r>
              <a:rPr lang="en-US" dirty="0" err="1"/>
              <a:t>recurvatum</a:t>
            </a:r>
            <a:r>
              <a:rPr lang="en-US" dirty="0"/>
              <a:t> of the distal</a:t>
            </a:r>
            <a:r>
              <a:rPr lang="en-US" baseline="0" dirty="0"/>
              <a:t> </a:t>
            </a:r>
            <a:r>
              <a:rPr lang="en-US" dirty="0"/>
              <a:t>femur.</a:t>
            </a:r>
          </a:p>
          <a:p>
            <a:pPr marL="120650" indent="-120650"/>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14300" indent="-114300"/>
            <a:r>
              <a:rPr lang="en-US" b="1" dirty="0"/>
              <a:t>Discussion points:</a:t>
            </a:r>
          </a:p>
          <a:p>
            <a:pPr marL="114300" indent="-114300"/>
            <a:endParaRPr lang="en-US" b="1" dirty="0"/>
          </a:p>
          <a:p>
            <a:pPr marL="171450" indent="-171450">
              <a:buFont typeface="Arial" pitchFamily="34" charset="0"/>
              <a:buChar char="•"/>
            </a:pPr>
            <a:r>
              <a:rPr lang="en-US" dirty="0"/>
              <a:t>Which table should be used? Radiolucent table vs fracture table.</a:t>
            </a:r>
          </a:p>
          <a:p>
            <a:pPr marL="171450" indent="-171450">
              <a:buFont typeface="Arial" pitchFamily="34" charset="0"/>
              <a:buChar char="•"/>
            </a:pPr>
            <a:endParaRPr lang="en-US" dirty="0"/>
          </a:p>
          <a:p>
            <a:pPr marL="171450" indent="-171450">
              <a:buFont typeface="Arial" pitchFamily="34" charset="0"/>
              <a:buChar char="•"/>
            </a:pPr>
            <a:r>
              <a:rPr lang="en-US" dirty="0"/>
              <a:t>Discuss patient positioning.</a:t>
            </a:r>
          </a:p>
          <a:p>
            <a:pPr marL="171450" indent="-171450">
              <a:buFont typeface="Arial" pitchFamily="34" charset="0"/>
              <a:buChar char="•"/>
            </a:pPr>
            <a:endParaRPr lang="en-US" dirty="0"/>
          </a:p>
          <a:p>
            <a:pPr marL="171450" indent="-171450">
              <a:buFont typeface="Arial" pitchFamily="34" charset="0"/>
              <a:buChar char="•"/>
            </a:pPr>
            <a:r>
              <a:rPr lang="en-US" dirty="0"/>
              <a:t>How to aid reduction?</a:t>
            </a:r>
          </a:p>
          <a:p>
            <a:pPr marL="171450" indent="-171450">
              <a:buFont typeface="Arial" pitchFamily="34" charset="0"/>
              <a:buChar char="•"/>
            </a:pPr>
            <a:endParaRPr lang="en-US" dirty="0"/>
          </a:p>
          <a:p>
            <a:pPr marL="171450" indent="-171450">
              <a:buFont typeface="Arial" pitchFamily="34" charset="0"/>
              <a:buChar char="•"/>
            </a:pPr>
            <a:r>
              <a:rPr lang="en-US" dirty="0"/>
              <a:t>Discuss knee flexion over the end of the table vs bump under the knee.</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D118A0-72DF-4E43-8833-5C461A43DCFA}" type="slidenum">
              <a:rPr lang="en-US" smtClean="0"/>
              <a:t>51</a:t>
            </a:fld>
            <a:endParaRPr lang="en-US"/>
          </a:p>
        </p:txBody>
      </p:sp>
    </p:spTree>
    <p:extLst>
      <p:ext uri="{BB962C8B-B14F-4D97-AF65-F5344CB8AC3E}">
        <p14:creationId xmlns:p14="http://schemas.microsoft.com/office/powerpoint/2010/main" val="14991453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14300" indent="-114300"/>
            <a:r>
              <a:rPr lang="en-US" b="1" dirty="0"/>
              <a:t>Discussion points:</a:t>
            </a:r>
          </a:p>
          <a:p>
            <a:pPr marL="114300" indent="-114300"/>
            <a:endParaRPr lang="en-US" b="1" dirty="0"/>
          </a:p>
          <a:p>
            <a:pPr marL="171450" indent="-171450">
              <a:buFont typeface="Arial" pitchFamily="34" charset="0"/>
              <a:buChar char="•"/>
            </a:pPr>
            <a:r>
              <a:rPr lang="en-US" dirty="0"/>
              <a:t>How to achieve correct length—distractor or external fixator? </a:t>
            </a:r>
          </a:p>
          <a:p>
            <a:pPr marL="171450" indent="-171450">
              <a:buFont typeface="Arial" pitchFamily="34" charset="0"/>
              <a:buChar char="•"/>
            </a:pPr>
            <a:endParaRPr lang="en-US" dirty="0"/>
          </a:p>
          <a:p>
            <a:pPr marL="171450" indent="-171450">
              <a:buFont typeface="Arial" pitchFamily="34" charset="0"/>
              <a:buChar char="•"/>
            </a:pPr>
            <a:r>
              <a:rPr lang="en-US" dirty="0"/>
              <a:t>Where should pins be positioned?</a:t>
            </a:r>
          </a:p>
          <a:p>
            <a:pPr marL="171450" indent="-171450">
              <a:buFont typeface="Arial" pitchFamily="34" charset="0"/>
              <a:buChar char="•"/>
            </a:pPr>
            <a:endParaRPr lang="en-US" dirty="0"/>
          </a:p>
          <a:p>
            <a:pPr marL="171450" indent="-171450">
              <a:buFont typeface="Arial" pitchFamily="34" charset="0"/>
              <a:buChar char="•"/>
            </a:pPr>
            <a:r>
              <a:rPr lang="en-US" dirty="0"/>
              <a:t>How do you control </a:t>
            </a:r>
            <a:r>
              <a:rPr lang="en-US" dirty="0" err="1"/>
              <a:t>recurvatum</a:t>
            </a:r>
            <a:r>
              <a:rPr lang="en-US" dirty="0"/>
              <a:t>? Discuss the use of a Schanz pin in the distal fragment as a joystick vs bump under knee.</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D118A0-72DF-4E43-8833-5C461A43DCFA}" type="slidenum">
              <a:rPr lang="en-US" smtClean="0"/>
              <a:t>52</a:t>
            </a:fld>
            <a:endParaRPr lang="en-US"/>
          </a:p>
        </p:txBody>
      </p:sp>
    </p:spTree>
    <p:extLst>
      <p:ext uri="{BB962C8B-B14F-4D97-AF65-F5344CB8AC3E}">
        <p14:creationId xmlns:p14="http://schemas.microsoft.com/office/powerpoint/2010/main" val="26180148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E8A13DC-41EA-2348-9461-82F42934B495}" type="slidenum">
              <a:rPr lang="de-DE">
                <a:solidFill>
                  <a:prstClr val="black"/>
                </a:solidFill>
              </a:rPr>
              <a:pPr/>
              <a:t>53</a:t>
            </a:fld>
            <a:endParaRPr lang="de-DE">
              <a:solidFill>
                <a:prstClr val="black"/>
              </a:solidFill>
            </a:endParaRPr>
          </a:p>
        </p:txBody>
      </p:sp>
      <p:sp>
        <p:nvSpPr>
          <p:cNvPr id="378882" name="Rectangle 2"/>
          <p:cNvSpPr>
            <a:spLocks noGrp="1" noRot="1" noChangeAspect="1" noChangeArrowheads="1" noTextEdit="1"/>
          </p:cNvSpPr>
          <p:nvPr>
            <p:ph type="sldImg"/>
          </p:nvPr>
        </p:nvSpPr>
        <p:spPr>
          <a:xfrm>
            <a:off x="79375" y="739775"/>
            <a:ext cx="6577013" cy="3700463"/>
          </a:xfrm>
          <a:ln/>
          <a:extLst>
            <a:ext uri="{FAA26D3D-D897-4be2-8F04-BA451C77F1D7}">
              <ma14:placeholderFlag xmlns:ma14="http://schemas.microsoft.com/office/mac/drawingml/2011/main" xmlns="" val="1"/>
            </a:ext>
          </a:extLst>
        </p:spPr>
      </p:sp>
      <p:sp>
        <p:nvSpPr>
          <p:cNvPr id="378883" name="Rectangle 3"/>
          <p:cNvSpPr>
            <a:spLocks noGrp="1" noChangeArrowheads="1"/>
          </p:cNvSpPr>
          <p:nvPr>
            <p:ph type="body" idx="1"/>
          </p:nvPr>
        </p:nvSpPr>
        <p:spPr/>
        <p:txBody>
          <a:bodyPr/>
          <a:lstStyle/>
          <a:p>
            <a:pPr marL="117475" indent="-117475"/>
            <a:r>
              <a:rPr lang="en-US" b="1" dirty="0"/>
              <a:t>Discussion points:</a:t>
            </a:r>
          </a:p>
          <a:p>
            <a:pPr marL="117475" indent="-117475"/>
            <a:endParaRPr lang="en-US" b="1" dirty="0"/>
          </a:p>
          <a:p>
            <a:pPr marL="171450" indent="-171450">
              <a:buFont typeface="Arial" pitchFamily="34" charset="0"/>
              <a:buChar char="•"/>
            </a:pPr>
            <a:r>
              <a:rPr lang="en-US" dirty="0"/>
              <a:t>Discuss the advantages and disadvantages of using the distractor.</a:t>
            </a:r>
          </a:p>
          <a:p>
            <a:pPr marL="171450" indent="-171450">
              <a:buFont typeface="Arial" pitchFamily="34" charset="0"/>
              <a:buChar char="•"/>
            </a:pPr>
            <a:endParaRPr lang="en-US" dirty="0"/>
          </a:p>
          <a:p>
            <a:pPr marL="171450" indent="-171450">
              <a:buFont typeface="Arial" pitchFamily="34" charset="0"/>
              <a:buChar char="•"/>
            </a:pPr>
            <a:r>
              <a:rPr lang="en-US" dirty="0"/>
              <a:t>Discuss the use of the implant as a reduction tool.</a:t>
            </a:r>
          </a:p>
          <a:p>
            <a:pPr marL="117475" indent="-117475">
              <a:buFontTx/>
              <a:buChar char="-"/>
            </a:pPr>
            <a:endParaRPr lang="en-US" dirty="0"/>
          </a:p>
          <a:p>
            <a:pPr marL="117475" indent="-117475"/>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2013.01.03</a:t>
            </a:r>
          </a:p>
          <a:p>
            <a:r>
              <a:rPr lang="en-US" dirty="0"/>
              <a:t>Discuss patient positioning.</a:t>
            </a:r>
          </a:p>
        </p:txBody>
      </p:sp>
      <p:sp>
        <p:nvSpPr>
          <p:cNvPr id="4" name="Slide Number Placeholder 3"/>
          <p:cNvSpPr>
            <a:spLocks noGrp="1"/>
          </p:cNvSpPr>
          <p:nvPr>
            <p:ph type="sldNum" sz="quarter" idx="10"/>
          </p:nvPr>
        </p:nvSpPr>
        <p:spPr/>
        <p:txBody>
          <a:bodyPr/>
          <a:lstStyle/>
          <a:p>
            <a:fld id="{381D1399-06C5-C344-921C-66EA51B4FB59}" type="slidenum">
              <a:rPr lang="en-US" smtClean="0"/>
              <a:t>8</a:t>
            </a:fld>
            <a:endParaRPr lang="en-US"/>
          </a:p>
        </p:txBody>
      </p:sp>
    </p:spTree>
    <p:extLst>
      <p:ext uri="{BB962C8B-B14F-4D97-AF65-F5344CB8AC3E}">
        <p14:creationId xmlns:p14="http://schemas.microsoft.com/office/powerpoint/2010/main" val="14438599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B1AD1AC-493D-1C47-8AB2-E73B86E24F84}" type="slidenum">
              <a:rPr lang="de-DE">
                <a:solidFill>
                  <a:prstClr val="black"/>
                </a:solidFill>
              </a:rPr>
              <a:pPr/>
              <a:t>54</a:t>
            </a:fld>
            <a:endParaRPr lang="de-DE">
              <a:solidFill>
                <a:prstClr val="black"/>
              </a:solidFill>
            </a:endParaRPr>
          </a:p>
        </p:txBody>
      </p:sp>
      <p:sp>
        <p:nvSpPr>
          <p:cNvPr id="380930" name="Rectangle 2"/>
          <p:cNvSpPr>
            <a:spLocks noGrp="1" noRot="1" noChangeAspect="1" noChangeArrowheads="1" noTextEdit="1"/>
          </p:cNvSpPr>
          <p:nvPr>
            <p:ph type="sldImg"/>
          </p:nvPr>
        </p:nvSpPr>
        <p:spPr>
          <a:xfrm>
            <a:off x="79375" y="739775"/>
            <a:ext cx="6577013" cy="3700463"/>
          </a:xfrm>
          <a:ln/>
          <a:extLst>
            <a:ext uri="{FAA26D3D-D897-4be2-8F04-BA451C77F1D7}">
              <ma14:placeholderFlag xmlns:ma14="http://schemas.microsoft.com/office/mac/drawingml/2011/main" xmlns="" val="1"/>
            </a:ext>
          </a:extLst>
        </p:spPr>
      </p:sp>
      <p:sp>
        <p:nvSpPr>
          <p:cNvPr id="380931" name="Rectangle 3"/>
          <p:cNvSpPr>
            <a:spLocks noGrp="1" noChangeArrowheads="1"/>
          </p:cNvSpPr>
          <p:nvPr>
            <p:ph type="body" idx="1"/>
          </p:nvPr>
        </p:nvSpPr>
        <p:spPr/>
        <p:txBody>
          <a:bodyPr/>
          <a:lstStyle/>
          <a:p>
            <a:r>
              <a:rPr lang="en-US" b="1" dirty="0"/>
              <a:t>Discussion points:</a:t>
            </a:r>
          </a:p>
          <a:p>
            <a:endParaRPr lang="en-US" b="1" dirty="0"/>
          </a:p>
          <a:p>
            <a:pPr marL="171450" indent="-171450">
              <a:buFont typeface="Arial" pitchFamily="34" charset="0"/>
              <a:buChar char="•"/>
            </a:pPr>
            <a:r>
              <a:rPr lang="en-US" dirty="0"/>
              <a:t> Discuss the advantages and disadvantages of using the external fixator.</a:t>
            </a:r>
          </a:p>
          <a:p>
            <a:pPr marL="171450" indent="-171450">
              <a:buFont typeface="Arial" pitchFamily="34" charset="0"/>
              <a:buChar char="•"/>
            </a:pPr>
            <a:endParaRPr lang="en-US" dirty="0"/>
          </a:p>
          <a:p>
            <a:pPr marL="171450" indent="-171450">
              <a:buFont typeface="Arial" pitchFamily="34" charset="0"/>
              <a:buChar char="•"/>
            </a:pPr>
            <a:r>
              <a:rPr lang="en-US" dirty="0"/>
              <a:t> Discuss the use of a Schanz screw as a joystick for correcting the </a:t>
            </a:r>
            <a:r>
              <a:rPr lang="en-US" dirty="0" err="1"/>
              <a:t>recurvatum</a:t>
            </a:r>
            <a:r>
              <a:rPr lang="en-US" dirty="0"/>
              <a:t> of the distal fragment.</a:t>
            </a:r>
          </a:p>
          <a:p>
            <a:pPr>
              <a:buFontTx/>
              <a:buChar char="-"/>
            </a:pPr>
            <a:endParaRPr lang="en-US" dirty="0"/>
          </a:p>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C4B1CDF-F8C7-374B-8215-8A761C592DDF}" type="slidenum">
              <a:rPr lang="de-DE">
                <a:solidFill>
                  <a:prstClr val="black"/>
                </a:solidFill>
              </a:rPr>
              <a:pPr/>
              <a:t>55</a:t>
            </a:fld>
            <a:endParaRPr lang="de-DE">
              <a:solidFill>
                <a:prstClr val="black"/>
              </a:solidFill>
            </a:endParaRPr>
          </a:p>
        </p:txBody>
      </p:sp>
      <p:sp>
        <p:nvSpPr>
          <p:cNvPr id="292866" name="Rectangle 2"/>
          <p:cNvSpPr>
            <a:spLocks noGrp="1" noRot="1" noChangeAspect="1" noChangeArrowheads="1" noTextEdit="1"/>
          </p:cNvSpPr>
          <p:nvPr>
            <p:ph type="sldImg"/>
          </p:nvPr>
        </p:nvSpPr>
        <p:spPr>
          <a:xfrm>
            <a:off x="79375" y="739775"/>
            <a:ext cx="6577013" cy="3700463"/>
          </a:xfrm>
          <a:ln/>
          <a:extLst>
            <a:ext uri="{FAA26D3D-D897-4be2-8F04-BA451C77F1D7}">
              <ma14:placeholderFlag xmlns:ma14="http://schemas.microsoft.com/office/mac/drawingml/2011/main" xmlns="" val="1"/>
            </a:ext>
          </a:extLst>
        </p:spPr>
      </p:sp>
      <p:sp>
        <p:nvSpPr>
          <p:cNvPr id="29286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CH" dirty="0"/>
              <a:t>Moderator </a:t>
            </a:r>
            <a:r>
              <a:rPr lang="de-CH" dirty="0" err="1"/>
              <a:t>should</a:t>
            </a:r>
            <a:r>
              <a:rPr lang="de-CH" dirty="0"/>
              <a:t> </a:t>
            </a:r>
            <a:r>
              <a:rPr lang="de-CH" dirty="0" err="1"/>
              <a:t>ask</a:t>
            </a:r>
            <a:r>
              <a:rPr lang="de-CH" dirty="0"/>
              <a:t> </a:t>
            </a:r>
            <a:r>
              <a:rPr lang="de-CH" dirty="0" err="1"/>
              <a:t>participants</a:t>
            </a:r>
            <a:r>
              <a:rPr lang="de-CH" dirty="0"/>
              <a:t> </a:t>
            </a:r>
            <a:r>
              <a:rPr lang="de-CH" dirty="0" err="1"/>
              <a:t>to</a:t>
            </a:r>
            <a:r>
              <a:rPr lang="de-CH" dirty="0"/>
              <a:t> </a:t>
            </a:r>
            <a:r>
              <a:rPr lang="de-CH" dirty="0" err="1"/>
              <a:t>summarize</a:t>
            </a:r>
            <a:r>
              <a:rPr lang="de-CH" dirty="0"/>
              <a:t> </a:t>
            </a:r>
            <a:r>
              <a:rPr lang="de-CH" dirty="0" err="1"/>
              <a:t>what</a:t>
            </a:r>
            <a:r>
              <a:rPr lang="de-CH" dirty="0"/>
              <a:t> </a:t>
            </a:r>
            <a:r>
              <a:rPr lang="de-CH" dirty="0" err="1"/>
              <a:t>else</a:t>
            </a:r>
            <a:r>
              <a:rPr lang="de-CH" dirty="0"/>
              <a:t> </a:t>
            </a:r>
            <a:r>
              <a:rPr lang="de-CH" dirty="0" err="1"/>
              <a:t>they</a:t>
            </a:r>
            <a:r>
              <a:rPr lang="de-CH" dirty="0"/>
              <a:t> </a:t>
            </a:r>
            <a:r>
              <a:rPr lang="de-CH" dirty="0" err="1"/>
              <a:t>have</a:t>
            </a:r>
            <a:r>
              <a:rPr lang="de-CH" dirty="0"/>
              <a:t> </a:t>
            </a:r>
            <a:r>
              <a:rPr lang="de-CH" dirty="0" err="1"/>
              <a:t>learned</a:t>
            </a:r>
            <a:r>
              <a:rPr lang="de-CH" dirty="0"/>
              <a:t> </a:t>
            </a:r>
            <a:r>
              <a:rPr lang="de-CH" dirty="0" err="1"/>
              <a:t>from</a:t>
            </a:r>
            <a:r>
              <a:rPr lang="de-CH" dirty="0"/>
              <a:t> </a:t>
            </a:r>
            <a:r>
              <a:rPr lang="de-CH" dirty="0" err="1"/>
              <a:t>this</a:t>
            </a:r>
            <a:r>
              <a:rPr lang="de-CH" dirty="0"/>
              <a:t> </a:t>
            </a:r>
            <a:r>
              <a:rPr lang="de-CH" dirty="0" err="1"/>
              <a:t>case</a:t>
            </a:r>
            <a:r>
              <a:rPr lang="de-CH" dirty="0"/>
              <a:t>.</a:t>
            </a:r>
          </a:p>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CFC6F2-E0FF-184E-A793-7F5873578E69}" type="slidenum">
              <a:rPr lang="de-DE">
                <a:solidFill>
                  <a:prstClr val="black"/>
                </a:solidFill>
              </a:rPr>
              <a:pPr/>
              <a:t>56</a:t>
            </a:fld>
            <a:endParaRPr lang="de-DE">
              <a:solidFill>
                <a:prstClr val="black"/>
              </a:solidFill>
            </a:endParaRPr>
          </a:p>
        </p:txBody>
      </p:sp>
      <p:sp>
        <p:nvSpPr>
          <p:cNvPr id="373762" name="Rectangle 2"/>
          <p:cNvSpPr>
            <a:spLocks noGrp="1" noRot="1" noChangeAspect="1" noChangeArrowheads="1" noTextEdit="1"/>
          </p:cNvSpPr>
          <p:nvPr>
            <p:ph type="sldImg"/>
          </p:nvPr>
        </p:nvSpPr>
        <p:spPr>
          <a:xfrm>
            <a:off x="79375" y="739775"/>
            <a:ext cx="6577013" cy="3700463"/>
          </a:xfrm>
          <a:ln/>
          <a:extLst>
            <a:ext uri="{FAA26D3D-D897-4be2-8F04-BA451C77F1D7}">
              <ma14:placeholderFlag xmlns:ma14="http://schemas.microsoft.com/office/mac/drawingml/2011/main" xmlns="" val="1"/>
            </a:ext>
          </a:extLst>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b="1" dirty="0"/>
              <a:t>Discussion points:</a:t>
            </a:r>
          </a:p>
          <a:p>
            <a:endParaRPr lang="en-US" b="1" dirty="0"/>
          </a:p>
          <a:p>
            <a:pPr marL="171450" indent="-171450">
              <a:buFont typeface="Arial" pitchFamily="34" charset="0"/>
              <a:buChar char="•"/>
            </a:pPr>
            <a:r>
              <a:rPr lang="en-US" dirty="0"/>
              <a:t> What is the importance of the timing of fixation in bone and soft-tissue injuries: temporary vs definitive? </a:t>
            </a:r>
          </a:p>
          <a:p>
            <a:pPr marL="171450" indent="-171450">
              <a:buFont typeface="Arial" pitchFamily="34" charset="0"/>
              <a:buChar char="•"/>
            </a:pPr>
            <a:endParaRPr lang="en-US" dirty="0"/>
          </a:p>
          <a:p>
            <a:pPr marL="171450" indent="-171450">
              <a:buFont typeface="Arial" pitchFamily="34" charset="0"/>
              <a:buChar char="•"/>
            </a:pPr>
            <a:r>
              <a:rPr lang="en-US" dirty="0"/>
              <a:t> What are the priorities in this kind of injuries: soft tissues!</a:t>
            </a:r>
          </a:p>
          <a:p>
            <a:pPr marL="171450" indent="-171450">
              <a:buFont typeface="Arial" pitchFamily="34" charset="0"/>
              <a:buChar char="•"/>
            </a:pPr>
            <a:endParaRPr lang="en-US" dirty="0"/>
          </a:p>
          <a:p>
            <a:pPr marL="171450" indent="-171450">
              <a:buFont typeface="Arial" pitchFamily="34" charset="0"/>
              <a:buChar char="•"/>
            </a:pPr>
            <a:r>
              <a:rPr lang="en-US" dirty="0"/>
              <a:t> What is the value of bridging external fixation?</a:t>
            </a:r>
          </a:p>
          <a:p>
            <a:pPr marL="171450" indent="-171450">
              <a:buFont typeface="Arial" pitchFamily="34" charset="0"/>
              <a:buChar char="•"/>
            </a:pPr>
            <a:endParaRPr lang="en-US" dirty="0"/>
          </a:p>
          <a:p>
            <a:pPr marL="171450" indent="-171450">
              <a:buFont typeface="Arial" pitchFamily="34" charset="0"/>
              <a:buChar char="•"/>
            </a:pPr>
            <a:r>
              <a:rPr lang="en-US" dirty="0"/>
              <a:t> When should definitive fixation be performed: wrinkle sign?</a:t>
            </a:r>
          </a:p>
          <a:p>
            <a:endParaRPr lang="en-US" dirty="0"/>
          </a:p>
          <a:p>
            <a:endParaRPr lang="en-US" dirty="0"/>
          </a:p>
        </p:txBody>
      </p:sp>
      <p:sp>
        <p:nvSpPr>
          <p:cNvPr id="4" name="Slide Number Placeholder 3"/>
          <p:cNvSpPr>
            <a:spLocks noGrp="1"/>
          </p:cNvSpPr>
          <p:nvPr>
            <p:ph type="sldNum" sz="quarter" idx="10"/>
          </p:nvPr>
        </p:nvSpPr>
        <p:spPr/>
        <p:txBody>
          <a:bodyPr/>
          <a:lstStyle/>
          <a:p>
            <a:fld id="{C5D118A0-72DF-4E43-8833-5C461A43DCFA}" type="slidenum">
              <a:rPr lang="en-US" smtClean="0"/>
              <a:t>57</a:t>
            </a:fld>
            <a:endParaRPr lang="en-US"/>
          </a:p>
        </p:txBody>
      </p:sp>
    </p:spTree>
    <p:extLst>
      <p:ext uri="{BB962C8B-B14F-4D97-AF65-F5344CB8AC3E}">
        <p14:creationId xmlns:p14="http://schemas.microsoft.com/office/powerpoint/2010/main" val="18282367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b="1" dirty="0"/>
              <a:t>Discussion points:</a:t>
            </a:r>
          </a:p>
          <a:p>
            <a:endParaRPr lang="en-US" b="1" dirty="0"/>
          </a:p>
          <a:p>
            <a:pPr marL="171450" indent="-171450">
              <a:buFont typeface="Arial" pitchFamily="34" charset="0"/>
              <a:buChar char="•"/>
            </a:pPr>
            <a:r>
              <a:rPr lang="en-US" dirty="0"/>
              <a:t> What is the value of percutaneous fixation of the articular surface.</a:t>
            </a:r>
          </a:p>
          <a:p>
            <a:pPr marL="171450" indent="-171450">
              <a:buFont typeface="Arial" pitchFamily="34" charset="0"/>
              <a:buChar char="•"/>
            </a:pPr>
            <a:endParaRPr lang="en-US" dirty="0"/>
          </a:p>
          <a:p>
            <a:pPr marL="171450" indent="-171450">
              <a:buFont typeface="Arial" pitchFamily="34" charset="0"/>
              <a:buChar char="•"/>
            </a:pPr>
            <a:r>
              <a:rPr lang="en-US" dirty="0"/>
              <a:t> Discuss the technique of applying a bridging external fixator on the ankle and where to put the pins, clamps, and bars.</a:t>
            </a:r>
          </a:p>
          <a:p>
            <a:pPr marL="171450" indent="-171450">
              <a:buFont typeface="Arial" pitchFamily="34" charset="0"/>
              <a:buChar char="•"/>
            </a:pPr>
            <a:endParaRPr lang="en-US" dirty="0"/>
          </a:p>
          <a:p>
            <a:pPr marL="171450" indent="-171450">
              <a:buFont typeface="Arial" pitchFamily="34" charset="0"/>
              <a:buChar char="•"/>
            </a:pPr>
            <a:r>
              <a:rPr lang="en-US" dirty="0"/>
              <a:t> How long can you keep the fixator on before definitive fixation, and what are the advantages and disadvantages of this technique?</a:t>
            </a:r>
          </a:p>
          <a:p>
            <a:endParaRPr lang="en-US" dirty="0"/>
          </a:p>
        </p:txBody>
      </p:sp>
      <p:sp>
        <p:nvSpPr>
          <p:cNvPr id="4" name="Slide Number Placeholder 3"/>
          <p:cNvSpPr>
            <a:spLocks noGrp="1"/>
          </p:cNvSpPr>
          <p:nvPr>
            <p:ph type="sldNum" sz="quarter" idx="10"/>
          </p:nvPr>
        </p:nvSpPr>
        <p:spPr/>
        <p:txBody>
          <a:bodyPr/>
          <a:lstStyle/>
          <a:p>
            <a:fld id="{C5D118A0-72DF-4E43-8833-5C461A43DCFA}" type="slidenum">
              <a:rPr lang="en-US" smtClean="0"/>
              <a:t>58</a:t>
            </a:fld>
            <a:endParaRPr lang="en-US"/>
          </a:p>
        </p:txBody>
      </p:sp>
    </p:spTree>
    <p:extLst>
      <p:ext uri="{BB962C8B-B14F-4D97-AF65-F5344CB8AC3E}">
        <p14:creationId xmlns:p14="http://schemas.microsoft.com/office/powerpoint/2010/main" val="12051221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b="1" dirty="0"/>
              <a:t>Discussion points:</a:t>
            </a:r>
          </a:p>
          <a:p>
            <a:endParaRPr lang="en-US" b="1" dirty="0"/>
          </a:p>
          <a:p>
            <a:pPr marL="171450" indent="-171450">
              <a:buFont typeface="Arial" pitchFamily="34" charset="0"/>
              <a:buChar char="•"/>
            </a:pPr>
            <a:r>
              <a:rPr lang="en-US" dirty="0"/>
              <a:t> Discuss the soft-tissue injury: wrinkle sign.</a:t>
            </a:r>
          </a:p>
          <a:p>
            <a:pPr marL="171450" indent="-171450">
              <a:buFont typeface="Arial" pitchFamily="34" charset="0"/>
              <a:buChar char="•"/>
            </a:pPr>
            <a:endParaRPr lang="en-US" dirty="0"/>
          </a:p>
          <a:p>
            <a:pPr marL="171450" indent="-171450">
              <a:buFont typeface="Arial" pitchFamily="34" charset="0"/>
              <a:buChar char="•"/>
            </a:pPr>
            <a:r>
              <a:rPr lang="en-US" dirty="0"/>
              <a:t> Which reduction technique should be used: open vs closed, direct vs indirect.</a:t>
            </a:r>
          </a:p>
          <a:p>
            <a:pPr marL="171450" indent="-171450">
              <a:buFont typeface="Arial" pitchFamily="34" charset="0"/>
              <a:buChar char="•"/>
            </a:pPr>
            <a:endParaRPr lang="en-US" dirty="0"/>
          </a:p>
          <a:p>
            <a:pPr marL="171450" indent="-171450">
              <a:buFont typeface="Arial" pitchFamily="34" charset="0"/>
              <a:buChar char="•"/>
            </a:pPr>
            <a:r>
              <a:rPr lang="en-US" dirty="0"/>
              <a:t> Discuss keeping the external fixator vs the femoral distractor.</a:t>
            </a:r>
          </a:p>
          <a:p>
            <a:pPr marL="171450" indent="-171450">
              <a:buFont typeface="Arial" pitchFamily="34" charset="0"/>
              <a:buChar char="•"/>
            </a:pPr>
            <a:endParaRPr lang="en-US" dirty="0"/>
          </a:p>
          <a:p>
            <a:pPr marL="171450" indent="-171450">
              <a:buFont typeface="Arial" pitchFamily="34" charset="0"/>
              <a:buChar char="•"/>
            </a:pPr>
            <a:r>
              <a:rPr lang="en-US" dirty="0"/>
              <a:t> What are the tips and tricks of reduction techniques using percutaneous clamps, distraction, joysticks?</a:t>
            </a:r>
          </a:p>
          <a:p>
            <a:endParaRPr lang="en-US" dirty="0"/>
          </a:p>
        </p:txBody>
      </p:sp>
      <p:sp>
        <p:nvSpPr>
          <p:cNvPr id="4" name="Slide Number Placeholder 3"/>
          <p:cNvSpPr>
            <a:spLocks noGrp="1"/>
          </p:cNvSpPr>
          <p:nvPr>
            <p:ph type="sldNum" sz="quarter" idx="10"/>
          </p:nvPr>
        </p:nvSpPr>
        <p:spPr/>
        <p:txBody>
          <a:bodyPr/>
          <a:lstStyle/>
          <a:p>
            <a:fld id="{C5D118A0-72DF-4E43-8833-5C461A43DCFA}" type="slidenum">
              <a:rPr lang="en-US" smtClean="0"/>
              <a:t>59</a:t>
            </a:fld>
            <a:endParaRPr lang="en-US"/>
          </a:p>
        </p:txBody>
      </p:sp>
    </p:spTree>
    <p:extLst>
      <p:ext uri="{BB962C8B-B14F-4D97-AF65-F5344CB8AC3E}">
        <p14:creationId xmlns:p14="http://schemas.microsoft.com/office/powerpoint/2010/main" val="20006001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b="1" dirty="0"/>
              <a:t>Discussion points:</a:t>
            </a:r>
          </a:p>
          <a:p>
            <a:endParaRPr lang="en-US" b="1" dirty="0"/>
          </a:p>
          <a:p>
            <a:pPr marL="171450" indent="-171450">
              <a:buFont typeface="Arial" pitchFamily="34" charset="0"/>
              <a:buChar char="•"/>
            </a:pPr>
            <a:r>
              <a:rPr lang="en-US" dirty="0"/>
              <a:t> Discuss the definitive fixation used to treat this fracture.</a:t>
            </a:r>
          </a:p>
          <a:p>
            <a:pPr marL="171450" indent="-171450">
              <a:buFont typeface="Arial" pitchFamily="34" charset="0"/>
              <a:buChar char="•"/>
            </a:pPr>
            <a:endParaRPr lang="en-US" dirty="0"/>
          </a:p>
          <a:p>
            <a:pPr marL="171450" indent="-171450">
              <a:buFont typeface="Arial" pitchFamily="34" charset="0"/>
              <a:buChar char="•"/>
            </a:pPr>
            <a:r>
              <a:rPr lang="en-US" dirty="0"/>
              <a:t> What type of bone healing has been achieved?</a:t>
            </a:r>
          </a:p>
          <a:p>
            <a:pPr marL="171450" indent="-171450">
              <a:buFont typeface="Arial" pitchFamily="34" charset="0"/>
              <a:buChar char="•"/>
            </a:pPr>
            <a:endParaRPr lang="en-US" dirty="0"/>
          </a:p>
          <a:p>
            <a:pPr marL="171450" indent="-171450">
              <a:buFont typeface="Arial" pitchFamily="34" charset="0"/>
              <a:buChar char="•"/>
            </a:pPr>
            <a:r>
              <a:rPr lang="en-US" dirty="0"/>
              <a:t> What is the rehabilitation protocol for this patient? </a:t>
            </a:r>
          </a:p>
          <a:p>
            <a:endParaRPr lang="en-US" dirty="0"/>
          </a:p>
        </p:txBody>
      </p:sp>
      <p:sp>
        <p:nvSpPr>
          <p:cNvPr id="4" name="Slide Number Placeholder 3"/>
          <p:cNvSpPr>
            <a:spLocks noGrp="1"/>
          </p:cNvSpPr>
          <p:nvPr>
            <p:ph type="sldNum" sz="quarter" idx="10"/>
          </p:nvPr>
        </p:nvSpPr>
        <p:spPr/>
        <p:txBody>
          <a:bodyPr/>
          <a:lstStyle/>
          <a:p>
            <a:fld id="{C5D118A0-72DF-4E43-8833-5C461A43DCFA}" type="slidenum">
              <a:rPr lang="en-US" smtClean="0"/>
              <a:t>60</a:t>
            </a:fld>
            <a:endParaRPr lang="en-US"/>
          </a:p>
        </p:txBody>
      </p:sp>
    </p:spTree>
    <p:extLst>
      <p:ext uri="{BB962C8B-B14F-4D97-AF65-F5344CB8AC3E}">
        <p14:creationId xmlns:p14="http://schemas.microsoft.com/office/powerpoint/2010/main" val="11464356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84FB0-7E54-BB48-B2AB-67E8E6314F09}" type="slidenum">
              <a:rPr lang="de-DE">
                <a:solidFill>
                  <a:prstClr val="black"/>
                </a:solidFill>
              </a:rPr>
              <a:pPr/>
              <a:t>61</a:t>
            </a:fld>
            <a:endParaRPr lang="de-DE">
              <a:solidFill>
                <a:prstClr val="black"/>
              </a:solidFill>
            </a:endParaRPr>
          </a:p>
        </p:txBody>
      </p:sp>
      <p:sp>
        <p:nvSpPr>
          <p:cNvPr id="372738" name="Rectangle 2"/>
          <p:cNvSpPr>
            <a:spLocks noGrp="1" noRot="1" noChangeAspect="1" noChangeArrowheads="1" noTextEdit="1"/>
          </p:cNvSpPr>
          <p:nvPr>
            <p:ph type="sldImg"/>
          </p:nvPr>
        </p:nvSpPr>
        <p:spPr>
          <a:xfrm>
            <a:off x="79375" y="739775"/>
            <a:ext cx="6577013" cy="3700463"/>
          </a:xfrm>
          <a:ln/>
          <a:extLst>
            <a:ext uri="{FAA26D3D-D897-4be2-8F04-BA451C77F1D7}">
              <ma14:placeholderFlag xmlns:ma14="http://schemas.microsoft.com/office/mac/drawingml/2011/main" xmlns="" val="1"/>
            </a:ext>
          </a:extLst>
        </p:spPr>
      </p:sp>
      <p:sp>
        <p:nvSpPr>
          <p:cNvPr id="37273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CH" dirty="0"/>
              <a:t>Moderator </a:t>
            </a:r>
            <a:r>
              <a:rPr lang="de-CH" dirty="0" err="1"/>
              <a:t>should</a:t>
            </a:r>
            <a:r>
              <a:rPr lang="de-CH" dirty="0"/>
              <a:t> </a:t>
            </a:r>
            <a:r>
              <a:rPr lang="de-CH" dirty="0" err="1"/>
              <a:t>ask</a:t>
            </a:r>
            <a:r>
              <a:rPr lang="de-CH" dirty="0"/>
              <a:t> </a:t>
            </a:r>
            <a:r>
              <a:rPr lang="de-CH" dirty="0" err="1"/>
              <a:t>participants</a:t>
            </a:r>
            <a:r>
              <a:rPr lang="de-CH" dirty="0"/>
              <a:t> </a:t>
            </a:r>
            <a:r>
              <a:rPr lang="de-CH" dirty="0" err="1"/>
              <a:t>to</a:t>
            </a:r>
            <a:r>
              <a:rPr lang="de-CH" dirty="0"/>
              <a:t> </a:t>
            </a:r>
            <a:r>
              <a:rPr lang="de-CH" dirty="0" err="1"/>
              <a:t>summarize</a:t>
            </a:r>
            <a:r>
              <a:rPr lang="de-CH" dirty="0"/>
              <a:t> </a:t>
            </a:r>
            <a:r>
              <a:rPr lang="de-CH" dirty="0" err="1"/>
              <a:t>what</a:t>
            </a:r>
            <a:r>
              <a:rPr lang="de-CH" dirty="0"/>
              <a:t> </a:t>
            </a:r>
            <a:r>
              <a:rPr lang="de-CH" dirty="0" err="1"/>
              <a:t>else</a:t>
            </a:r>
            <a:r>
              <a:rPr lang="de-CH" dirty="0"/>
              <a:t> </a:t>
            </a:r>
            <a:r>
              <a:rPr lang="de-CH" dirty="0" err="1"/>
              <a:t>they</a:t>
            </a:r>
            <a:r>
              <a:rPr lang="de-CH" dirty="0"/>
              <a:t> </a:t>
            </a:r>
            <a:r>
              <a:rPr lang="de-CH" dirty="0" err="1"/>
              <a:t>have</a:t>
            </a:r>
            <a:r>
              <a:rPr lang="de-CH" dirty="0"/>
              <a:t> </a:t>
            </a:r>
            <a:r>
              <a:rPr lang="de-CH" dirty="0" err="1"/>
              <a:t>learned</a:t>
            </a:r>
            <a:r>
              <a:rPr lang="de-CH" dirty="0"/>
              <a:t> </a:t>
            </a:r>
            <a:r>
              <a:rPr lang="de-CH" dirty="0" err="1"/>
              <a:t>from</a:t>
            </a:r>
            <a:r>
              <a:rPr lang="de-CH" dirty="0"/>
              <a:t> </a:t>
            </a:r>
            <a:r>
              <a:rPr lang="de-CH" dirty="0" err="1"/>
              <a:t>this</a:t>
            </a:r>
            <a:r>
              <a:rPr lang="de-CH" dirty="0"/>
              <a:t> </a:t>
            </a:r>
            <a:r>
              <a:rPr lang="de-CH" dirty="0" err="1"/>
              <a:t>case</a:t>
            </a:r>
            <a:r>
              <a:rPr lang="de-CH" dirty="0"/>
              <a:t>.</a:t>
            </a:r>
          </a:p>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C0390F-BDDD-184C-A9FF-CB78182C185E}" type="slidenum">
              <a:rPr lang="de-DE">
                <a:solidFill>
                  <a:prstClr val="black"/>
                </a:solidFill>
              </a:rPr>
              <a:pPr/>
              <a:t>62</a:t>
            </a:fld>
            <a:endParaRPr lang="de-DE">
              <a:solidFill>
                <a:prstClr val="black"/>
              </a:solidFill>
            </a:endParaRPr>
          </a:p>
        </p:txBody>
      </p:sp>
      <p:sp>
        <p:nvSpPr>
          <p:cNvPr id="379906" name="Rectangle 2"/>
          <p:cNvSpPr>
            <a:spLocks noGrp="1" noRot="1" noChangeAspect="1" noChangeArrowheads="1" noTextEdit="1"/>
          </p:cNvSpPr>
          <p:nvPr>
            <p:ph type="sldImg"/>
          </p:nvPr>
        </p:nvSpPr>
        <p:spPr>
          <a:xfrm>
            <a:off x="79375" y="739775"/>
            <a:ext cx="6577013" cy="3700463"/>
          </a:xfrm>
          <a:ln/>
          <a:extLst>
            <a:ext uri="{FAA26D3D-D897-4be2-8F04-BA451C77F1D7}">
              <ma14:placeholderFlag xmlns:ma14="http://schemas.microsoft.com/office/mac/drawingml/2011/main" xmlns="" val="1"/>
            </a:ext>
          </a:extLst>
        </p:spPr>
      </p:sp>
      <p:sp>
        <p:nvSpPr>
          <p:cNvPr id="37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b="1" dirty="0"/>
              <a:t>Discussion points:</a:t>
            </a:r>
          </a:p>
          <a:p>
            <a:endParaRPr lang="en-US" b="1" dirty="0"/>
          </a:p>
          <a:p>
            <a:pPr>
              <a:buFontTx/>
              <a:buChar char="-"/>
            </a:pPr>
            <a:r>
              <a:rPr lang="en-US" dirty="0"/>
              <a:t> Which reduction technique should be used: push-pull technique or reduction using a femoral distractor?</a:t>
            </a:r>
          </a:p>
          <a:p>
            <a:endParaRPr lang="en-US" dirty="0"/>
          </a:p>
        </p:txBody>
      </p:sp>
      <p:sp>
        <p:nvSpPr>
          <p:cNvPr id="4" name="Slide Number Placeholder 3"/>
          <p:cNvSpPr>
            <a:spLocks noGrp="1"/>
          </p:cNvSpPr>
          <p:nvPr>
            <p:ph type="sldNum" sz="quarter" idx="10"/>
          </p:nvPr>
        </p:nvSpPr>
        <p:spPr/>
        <p:txBody>
          <a:bodyPr/>
          <a:lstStyle/>
          <a:p>
            <a:fld id="{C5D118A0-72DF-4E43-8833-5C461A43DCFA}" type="slidenum">
              <a:rPr lang="en-US" smtClean="0"/>
              <a:t>63</a:t>
            </a:fld>
            <a:endParaRPr lang="en-US"/>
          </a:p>
        </p:txBody>
      </p:sp>
    </p:spTree>
    <p:extLst>
      <p:ext uri="{BB962C8B-B14F-4D97-AF65-F5344CB8AC3E}">
        <p14:creationId xmlns:p14="http://schemas.microsoft.com/office/powerpoint/2010/main" val="807342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2013.01.03</a:t>
            </a:r>
          </a:p>
          <a:p>
            <a:endParaRPr lang="en-US" dirty="0"/>
          </a:p>
        </p:txBody>
      </p:sp>
      <p:sp>
        <p:nvSpPr>
          <p:cNvPr id="4" name="Slide Number Placeholder 3"/>
          <p:cNvSpPr>
            <a:spLocks noGrp="1"/>
          </p:cNvSpPr>
          <p:nvPr>
            <p:ph type="sldNum" sz="quarter" idx="10"/>
          </p:nvPr>
        </p:nvSpPr>
        <p:spPr/>
        <p:txBody>
          <a:bodyPr/>
          <a:lstStyle/>
          <a:p>
            <a:fld id="{381D1399-06C5-C344-921C-66EA51B4FB59}" type="slidenum">
              <a:rPr lang="en-US" smtClean="0"/>
              <a:t>9</a:t>
            </a:fld>
            <a:endParaRPr lang="en-US"/>
          </a:p>
        </p:txBody>
      </p:sp>
    </p:spTree>
    <p:extLst>
      <p:ext uri="{BB962C8B-B14F-4D97-AF65-F5344CB8AC3E}">
        <p14:creationId xmlns:p14="http://schemas.microsoft.com/office/powerpoint/2010/main" val="1640288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b="1" dirty="0"/>
              <a:t>Discussion points:</a:t>
            </a:r>
          </a:p>
          <a:p>
            <a:endParaRPr lang="en-US" b="1" dirty="0"/>
          </a:p>
          <a:p>
            <a:pPr marL="171450" indent="-171450">
              <a:buFont typeface="Arial" pitchFamily="34" charset="0"/>
              <a:buChar char="•"/>
            </a:pPr>
            <a:r>
              <a:rPr lang="en-US" dirty="0"/>
              <a:t> Discuss reduction techniques: push-pull technique or the use of a femoral distractor.</a:t>
            </a:r>
          </a:p>
          <a:p>
            <a:pPr marL="171450" indent="-171450">
              <a:buFont typeface="Arial" pitchFamily="34" charset="0"/>
              <a:buChar char="•"/>
            </a:pPr>
            <a:endParaRPr lang="en-US" dirty="0"/>
          </a:p>
          <a:p>
            <a:pPr marL="171450" indent="-171450">
              <a:buFont typeface="Arial" pitchFamily="34" charset="0"/>
              <a:buChar char="•"/>
            </a:pPr>
            <a:r>
              <a:rPr lang="en-US" dirty="0"/>
              <a:t> Which fracture should be treated first?</a:t>
            </a:r>
          </a:p>
          <a:p>
            <a:pPr marL="171450" indent="-171450">
              <a:buFont typeface="Arial" pitchFamily="34" charset="0"/>
              <a:buChar char="•"/>
            </a:pPr>
            <a:endParaRPr lang="en-US" dirty="0"/>
          </a:p>
          <a:p>
            <a:pPr marL="171450" indent="-171450">
              <a:buFont typeface="Arial" pitchFamily="34" charset="0"/>
              <a:buChar char="•"/>
            </a:pPr>
            <a:r>
              <a:rPr lang="en-US" dirty="0"/>
              <a:t> How can the fibula be aligned and how can reduction of the tibia be maintained?</a:t>
            </a:r>
          </a:p>
          <a:p>
            <a:pPr marL="171450" indent="-171450">
              <a:buFont typeface="Arial" pitchFamily="34" charset="0"/>
              <a:buChar char="•"/>
            </a:pPr>
            <a:endParaRPr lang="en-US" dirty="0"/>
          </a:p>
          <a:p>
            <a:pPr marL="171450" indent="-171450">
              <a:buFont typeface="Arial" pitchFamily="34" charset="0"/>
              <a:buChar char="•"/>
            </a:pPr>
            <a:r>
              <a:rPr lang="en-US" dirty="0"/>
              <a:t> How can implants aid in reduction?</a:t>
            </a:r>
          </a:p>
          <a:p>
            <a:endParaRPr lang="en-US" dirty="0"/>
          </a:p>
        </p:txBody>
      </p:sp>
      <p:sp>
        <p:nvSpPr>
          <p:cNvPr id="4" name="Slide Number Placeholder 3"/>
          <p:cNvSpPr>
            <a:spLocks noGrp="1"/>
          </p:cNvSpPr>
          <p:nvPr>
            <p:ph type="sldNum" sz="quarter" idx="10"/>
          </p:nvPr>
        </p:nvSpPr>
        <p:spPr/>
        <p:txBody>
          <a:bodyPr/>
          <a:lstStyle/>
          <a:p>
            <a:fld id="{C5D118A0-72DF-4E43-8833-5C461A43DCFA}" type="slidenum">
              <a:rPr lang="en-US" smtClean="0"/>
              <a:t>64</a:t>
            </a:fld>
            <a:endParaRPr lang="en-US"/>
          </a:p>
        </p:txBody>
      </p:sp>
    </p:spTree>
    <p:extLst>
      <p:ext uri="{BB962C8B-B14F-4D97-AF65-F5344CB8AC3E}">
        <p14:creationId xmlns:p14="http://schemas.microsoft.com/office/powerpoint/2010/main" val="33351096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E6650-F080-4D47-AFA8-1BED052FB7E2}" type="slidenum">
              <a:rPr lang="de-DE">
                <a:solidFill>
                  <a:prstClr val="black"/>
                </a:solidFill>
              </a:rPr>
              <a:pPr/>
              <a:t>65</a:t>
            </a:fld>
            <a:endParaRPr lang="de-DE">
              <a:solidFill>
                <a:prstClr val="black"/>
              </a:solidFill>
            </a:endParaRPr>
          </a:p>
        </p:txBody>
      </p:sp>
      <p:sp>
        <p:nvSpPr>
          <p:cNvPr id="375810" name="Rectangle 2"/>
          <p:cNvSpPr>
            <a:spLocks noGrp="1" noRot="1" noChangeAspect="1" noChangeArrowheads="1" noTextEdit="1"/>
          </p:cNvSpPr>
          <p:nvPr>
            <p:ph type="sldImg"/>
          </p:nvPr>
        </p:nvSpPr>
        <p:spPr>
          <a:xfrm>
            <a:off x="79375" y="739775"/>
            <a:ext cx="6577013" cy="3700463"/>
          </a:xfrm>
          <a:ln/>
          <a:extLst>
            <a:ext uri="{FAA26D3D-D897-4be2-8F04-BA451C77F1D7}">
              <ma14:placeholderFlag xmlns:ma14="http://schemas.microsoft.com/office/mac/drawingml/2011/main" xmlns="" val="1"/>
            </a:ext>
          </a:extLst>
        </p:spPr>
      </p:sp>
      <p:sp>
        <p:nvSpPr>
          <p:cNvPr id="375811"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CH" dirty="0"/>
              <a:t>Moderator </a:t>
            </a:r>
            <a:r>
              <a:rPr lang="de-CH" dirty="0" err="1"/>
              <a:t>should</a:t>
            </a:r>
            <a:r>
              <a:rPr lang="de-CH" dirty="0"/>
              <a:t> </a:t>
            </a:r>
            <a:r>
              <a:rPr lang="de-CH" dirty="0" err="1"/>
              <a:t>ask</a:t>
            </a:r>
            <a:r>
              <a:rPr lang="de-CH" dirty="0"/>
              <a:t> </a:t>
            </a:r>
            <a:r>
              <a:rPr lang="de-CH" dirty="0" err="1"/>
              <a:t>participants</a:t>
            </a:r>
            <a:r>
              <a:rPr lang="de-CH" dirty="0"/>
              <a:t> </a:t>
            </a:r>
            <a:r>
              <a:rPr lang="de-CH" dirty="0" err="1"/>
              <a:t>to</a:t>
            </a:r>
            <a:r>
              <a:rPr lang="de-CH" dirty="0"/>
              <a:t> </a:t>
            </a:r>
            <a:r>
              <a:rPr lang="de-CH" dirty="0" err="1"/>
              <a:t>summarize</a:t>
            </a:r>
            <a:r>
              <a:rPr lang="de-CH" dirty="0"/>
              <a:t> </a:t>
            </a:r>
            <a:r>
              <a:rPr lang="de-CH" dirty="0" err="1"/>
              <a:t>what</a:t>
            </a:r>
            <a:r>
              <a:rPr lang="de-CH" dirty="0"/>
              <a:t> </a:t>
            </a:r>
            <a:r>
              <a:rPr lang="de-CH" dirty="0" err="1"/>
              <a:t>else</a:t>
            </a:r>
            <a:r>
              <a:rPr lang="de-CH" dirty="0"/>
              <a:t> </a:t>
            </a:r>
            <a:r>
              <a:rPr lang="de-CH" dirty="0" err="1"/>
              <a:t>they</a:t>
            </a:r>
            <a:r>
              <a:rPr lang="de-CH" dirty="0"/>
              <a:t> </a:t>
            </a:r>
            <a:r>
              <a:rPr lang="de-CH" dirty="0" err="1"/>
              <a:t>have</a:t>
            </a:r>
            <a:r>
              <a:rPr lang="de-CH" dirty="0"/>
              <a:t> </a:t>
            </a:r>
            <a:r>
              <a:rPr lang="de-CH" dirty="0" err="1"/>
              <a:t>learned</a:t>
            </a:r>
            <a:r>
              <a:rPr lang="de-CH" dirty="0"/>
              <a:t> </a:t>
            </a:r>
            <a:r>
              <a:rPr lang="de-CH" dirty="0" err="1"/>
              <a:t>from</a:t>
            </a:r>
            <a:r>
              <a:rPr lang="de-CH" dirty="0"/>
              <a:t> </a:t>
            </a:r>
            <a:r>
              <a:rPr lang="de-CH" dirty="0" err="1"/>
              <a:t>this</a:t>
            </a:r>
            <a:r>
              <a:rPr lang="de-CH" dirty="0"/>
              <a:t> </a:t>
            </a:r>
            <a:r>
              <a:rPr lang="de-CH" dirty="0" err="1"/>
              <a:t>case</a:t>
            </a:r>
            <a:r>
              <a:rPr lang="de-CH" dirty="0"/>
              <a:t>.</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2013.01.03</a:t>
            </a:r>
          </a:p>
          <a:p>
            <a:r>
              <a:rPr lang="en-US" dirty="0"/>
              <a:t>Lateral </a:t>
            </a:r>
            <a:r>
              <a:rPr lang="en-US" dirty="0" err="1"/>
              <a:t>paratriciptal</a:t>
            </a:r>
            <a:r>
              <a:rPr lang="en-US" dirty="0"/>
              <a:t> approach. Identify</a:t>
            </a:r>
            <a:r>
              <a:rPr lang="en-US" baseline="0" dirty="0"/>
              <a:t> the lower lateral brachial cutaneous nerve and follow it to find the radial nerve.</a:t>
            </a:r>
            <a:endParaRPr lang="en-US" dirty="0"/>
          </a:p>
        </p:txBody>
      </p:sp>
      <p:sp>
        <p:nvSpPr>
          <p:cNvPr id="4" name="Slide Number Placeholder 3"/>
          <p:cNvSpPr>
            <a:spLocks noGrp="1"/>
          </p:cNvSpPr>
          <p:nvPr>
            <p:ph type="sldNum" sz="quarter" idx="10"/>
          </p:nvPr>
        </p:nvSpPr>
        <p:spPr/>
        <p:txBody>
          <a:bodyPr/>
          <a:lstStyle/>
          <a:p>
            <a:fld id="{381D1399-06C5-C344-921C-66EA51B4FB59}" type="slidenum">
              <a:rPr lang="en-US" smtClean="0"/>
              <a:t>10</a:t>
            </a:fld>
            <a:endParaRPr lang="en-US"/>
          </a:p>
        </p:txBody>
      </p:sp>
    </p:spTree>
    <p:extLst>
      <p:ext uri="{BB962C8B-B14F-4D97-AF65-F5344CB8AC3E}">
        <p14:creationId xmlns:p14="http://schemas.microsoft.com/office/powerpoint/2010/main" val="101297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2013.01.03</a:t>
            </a:r>
          </a:p>
          <a:p>
            <a:r>
              <a:rPr lang="en-US" dirty="0"/>
              <a:t>Medial</a:t>
            </a:r>
            <a:r>
              <a:rPr lang="en-US" baseline="0" dirty="0"/>
              <a:t> side and identification of ulnar nerve.</a:t>
            </a:r>
            <a:endParaRPr lang="en-US" dirty="0"/>
          </a:p>
        </p:txBody>
      </p:sp>
      <p:sp>
        <p:nvSpPr>
          <p:cNvPr id="4" name="Slide Number Placeholder 3"/>
          <p:cNvSpPr>
            <a:spLocks noGrp="1"/>
          </p:cNvSpPr>
          <p:nvPr>
            <p:ph type="sldNum" sz="quarter" idx="10"/>
          </p:nvPr>
        </p:nvSpPr>
        <p:spPr/>
        <p:txBody>
          <a:bodyPr/>
          <a:lstStyle/>
          <a:p>
            <a:fld id="{381D1399-06C5-C344-921C-66EA51B4FB59}" type="slidenum">
              <a:rPr lang="en-US" smtClean="0"/>
              <a:t>11</a:t>
            </a:fld>
            <a:endParaRPr lang="en-US"/>
          </a:p>
        </p:txBody>
      </p:sp>
    </p:spTree>
    <p:extLst>
      <p:ext uri="{BB962C8B-B14F-4D97-AF65-F5344CB8AC3E}">
        <p14:creationId xmlns:p14="http://schemas.microsoft.com/office/powerpoint/2010/main" val="208820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2013.01.03</a:t>
            </a:r>
          </a:p>
          <a:p>
            <a:r>
              <a:rPr lang="en-US" dirty="0"/>
              <a:t>Reduction of medial side and provisional fixation </a:t>
            </a:r>
            <a:r>
              <a:rPr lang="en-US"/>
              <a:t>with</a:t>
            </a:r>
            <a:r>
              <a:rPr lang="en-US" baseline="0"/>
              <a:t> k wires</a:t>
            </a:r>
            <a:r>
              <a:rPr lang="en-US" baseline="0" dirty="0"/>
              <a:t>. Start on medial side first because this is a simple fracture </a:t>
            </a:r>
            <a:r>
              <a:rPr lang="en-US" baseline="0"/>
              <a:t>and extra articular</a:t>
            </a:r>
            <a:r>
              <a:rPr lang="en-US" baseline="0" dirty="0"/>
              <a:t>. </a:t>
            </a:r>
            <a:r>
              <a:rPr lang="en-US" baseline="0"/>
              <a:t>Once reduced fixation is with </a:t>
            </a:r>
            <a:r>
              <a:rPr lang="en-US" baseline="0" dirty="0"/>
              <a:t>a medial plate (reconstruction plate).</a:t>
            </a:r>
            <a:endParaRPr lang="en-US" dirty="0"/>
          </a:p>
        </p:txBody>
      </p:sp>
      <p:sp>
        <p:nvSpPr>
          <p:cNvPr id="4" name="Slide Number Placeholder 3"/>
          <p:cNvSpPr>
            <a:spLocks noGrp="1"/>
          </p:cNvSpPr>
          <p:nvPr>
            <p:ph type="sldNum" sz="quarter" idx="10"/>
          </p:nvPr>
        </p:nvSpPr>
        <p:spPr/>
        <p:txBody>
          <a:bodyPr/>
          <a:lstStyle/>
          <a:p>
            <a:fld id="{381D1399-06C5-C344-921C-66EA51B4FB59}" type="slidenum">
              <a:rPr lang="en-US" smtClean="0"/>
              <a:t>12</a:t>
            </a:fld>
            <a:endParaRPr lang="en-US"/>
          </a:p>
        </p:txBody>
      </p:sp>
    </p:spTree>
    <p:extLst>
      <p:ext uri="{BB962C8B-B14F-4D97-AF65-F5344CB8AC3E}">
        <p14:creationId xmlns:p14="http://schemas.microsoft.com/office/powerpoint/2010/main" val="2429085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Grafik 13">
            <a:extLst>
              <a:ext uri="{FF2B5EF4-FFF2-40B4-BE49-F238E27FC236}">
                <a16:creationId xmlns:a16="http://schemas.microsoft.com/office/drawing/2014/main" id="{BF3A1910-54A4-49B0-9C2D-D0E1BAAE7552}"/>
              </a:ext>
            </a:extLst>
          </p:cNvPr>
          <p:cNvPicPr>
            <a:picLocks noChangeAspect="1"/>
          </p:cNvPicPr>
          <p:nvPr userDrawn="1"/>
        </p:nvPicPr>
        <p:blipFill>
          <a:blip r:embed="rId2"/>
          <a:srcRect/>
          <a:stretch/>
        </p:blipFill>
        <p:spPr>
          <a:xfrm>
            <a:off x="0" y="-29817"/>
            <a:ext cx="12192000" cy="6858000"/>
          </a:xfrm>
          <a:prstGeom prst="rect">
            <a:avLst/>
          </a:prstGeom>
        </p:spPr>
      </p:pic>
      <p:sp>
        <p:nvSpPr>
          <p:cNvPr id="14" name="Titel 1">
            <a:extLst>
              <a:ext uri="{FF2B5EF4-FFF2-40B4-BE49-F238E27FC236}">
                <a16:creationId xmlns:a16="http://schemas.microsoft.com/office/drawing/2014/main" id="{03D798B4-8E10-461E-8181-D20E5D425943}"/>
              </a:ext>
            </a:extLst>
          </p:cNvPr>
          <p:cNvSpPr>
            <a:spLocks noGrp="1"/>
          </p:cNvSpPr>
          <p:nvPr>
            <p:ph type="title"/>
          </p:nvPr>
        </p:nvSpPr>
        <p:spPr>
          <a:xfrm>
            <a:off x="670985" y="2214564"/>
            <a:ext cx="6756928" cy="2428875"/>
          </a:xfrm>
        </p:spPr>
        <p:txBody>
          <a:bodyPr/>
          <a:lstStyle>
            <a:lvl1pPr>
              <a:lnSpc>
                <a:spcPts val="3400"/>
              </a:lnSpc>
              <a:defRPr lang="de-DE" sz="3200" b="1" kern="1200" dirty="0">
                <a:solidFill>
                  <a:srgbClr val="042D98"/>
                </a:solidFill>
                <a:latin typeface="+mj-lt"/>
                <a:ea typeface="+mj-ea"/>
                <a:cs typeface="+mj-cs"/>
              </a:defRPr>
            </a:lvl1pPr>
          </a:lstStyle>
          <a:p>
            <a:r>
              <a:rPr lang="de-DE" dirty="0"/>
              <a:t>Mastertitelformat bearbeiten</a:t>
            </a:r>
            <a:endParaRPr lang="en-GB" dirty="0"/>
          </a:p>
        </p:txBody>
      </p:sp>
      <p:pic>
        <p:nvPicPr>
          <p:cNvPr id="15" name="Grafik 15">
            <a:extLst>
              <a:ext uri="{FF2B5EF4-FFF2-40B4-BE49-F238E27FC236}">
                <a16:creationId xmlns:a16="http://schemas.microsoft.com/office/drawing/2014/main" id="{172B555C-3CC9-407F-91F9-5CAC08B74631}"/>
              </a:ext>
            </a:extLst>
          </p:cNvPr>
          <p:cNvPicPr>
            <a:picLocks noChangeAspect="1"/>
          </p:cNvPicPr>
          <p:nvPr userDrawn="1"/>
        </p:nvPicPr>
        <p:blipFill>
          <a:blip r:embed="rId3"/>
          <a:srcRect/>
          <a:stretch/>
        </p:blipFill>
        <p:spPr>
          <a:xfrm>
            <a:off x="658813" y="260350"/>
            <a:ext cx="913384" cy="574548"/>
          </a:xfrm>
          <a:prstGeom prst="rect">
            <a:avLst/>
          </a:prstGeom>
        </p:spPr>
      </p:pic>
      <p:sp>
        <p:nvSpPr>
          <p:cNvPr id="16" name="Textplatzhalter 8">
            <a:extLst>
              <a:ext uri="{FF2B5EF4-FFF2-40B4-BE49-F238E27FC236}">
                <a16:creationId xmlns:a16="http://schemas.microsoft.com/office/drawing/2014/main" id="{33570690-8CDB-4064-B4EE-CC6FE2CF0274}"/>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Presenter’s name</a:t>
            </a:r>
          </a:p>
        </p:txBody>
      </p:sp>
      <p:sp>
        <p:nvSpPr>
          <p:cNvPr id="17" name="Textplatzhalter 8">
            <a:extLst>
              <a:ext uri="{FF2B5EF4-FFF2-40B4-BE49-F238E27FC236}">
                <a16:creationId xmlns:a16="http://schemas.microsoft.com/office/drawing/2014/main" id="{214D2A23-C3F7-4E6C-A801-D3FA04F27D1C}"/>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Presenter’s title </a:t>
            </a:r>
          </a:p>
        </p:txBody>
      </p:sp>
      <p:sp>
        <p:nvSpPr>
          <p:cNvPr id="18" name="Textplatzhalter 8">
            <a:extLst>
              <a:ext uri="{FF2B5EF4-FFF2-40B4-BE49-F238E27FC236}">
                <a16:creationId xmlns:a16="http://schemas.microsoft.com/office/drawing/2014/main" id="{C3405D12-B4AF-4B2B-88AB-E45EE7FAE9B0}"/>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Meeting</a:t>
            </a:r>
          </a:p>
        </p:txBody>
      </p:sp>
      <p:sp>
        <p:nvSpPr>
          <p:cNvPr id="19" name="Textplatzhalter 8">
            <a:extLst>
              <a:ext uri="{FF2B5EF4-FFF2-40B4-BE49-F238E27FC236}">
                <a16:creationId xmlns:a16="http://schemas.microsoft.com/office/drawing/2014/main" id="{BFBE4F35-2949-4D10-B023-D289783CEE97}"/>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a:t>City, month day, year</a:t>
            </a:r>
            <a:endParaRPr lang="en-GB" dirty="0"/>
          </a:p>
        </p:txBody>
      </p:sp>
    </p:spTree>
    <p:extLst>
      <p:ext uri="{BB962C8B-B14F-4D97-AF65-F5344CB8AC3E}">
        <p14:creationId xmlns:p14="http://schemas.microsoft.com/office/powerpoint/2010/main" val="181348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1581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1943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284" y="531816"/>
            <a:ext cx="2758016"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2" y="531816"/>
            <a:ext cx="8075084"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9228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8002" y="531813"/>
            <a:ext cx="11036300" cy="685800"/>
          </a:xfrm>
        </p:spPr>
        <p:txBody>
          <a:bodyPr/>
          <a:lstStyle/>
          <a:p>
            <a:r>
              <a:rPr lang="en-US"/>
              <a:t>Click to edit Master title style</a:t>
            </a:r>
          </a:p>
        </p:txBody>
      </p:sp>
      <p:sp>
        <p:nvSpPr>
          <p:cNvPr id="3" name="Content Placeholder 2"/>
          <p:cNvSpPr>
            <a:spLocks noGrp="1"/>
          </p:cNvSpPr>
          <p:nvPr>
            <p:ph sz="quarter" idx="1"/>
          </p:nvPr>
        </p:nvSpPr>
        <p:spPr>
          <a:xfrm>
            <a:off x="508002" y="1517650"/>
            <a:ext cx="5416551"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8002" y="3841750"/>
            <a:ext cx="5416551"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27751" y="1517650"/>
            <a:ext cx="5416549"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829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8002" y="531813"/>
            <a:ext cx="11036300" cy="685800"/>
          </a:xfrm>
        </p:spPr>
        <p:txBody>
          <a:bodyPr/>
          <a:lstStyle/>
          <a:p>
            <a:r>
              <a:rPr lang="en-US"/>
              <a:t>Click to edit Master title style</a:t>
            </a:r>
          </a:p>
        </p:txBody>
      </p:sp>
      <p:sp>
        <p:nvSpPr>
          <p:cNvPr id="3" name="Content Placeholder 2"/>
          <p:cNvSpPr>
            <a:spLocks noGrp="1"/>
          </p:cNvSpPr>
          <p:nvPr>
            <p:ph sz="half" idx="1"/>
          </p:nvPr>
        </p:nvSpPr>
        <p:spPr>
          <a:xfrm>
            <a:off x="508002" y="1517650"/>
            <a:ext cx="5416551"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27751" y="1517650"/>
            <a:ext cx="5416549"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6031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08002" y="531813"/>
            <a:ext cx="11036300" cy="685800"/>
          </a:xfrm>
        </p:spPr>
        <p:txBody>
          <a:bodyPr/>
          <a:lstStyle/>
          <a:p>
            <a:r>
              <a:rPr lang="en-US"/>
              <a:t>Click to edit Master title style</a:t>
            </a:r>
          </a:p>
        </p:txBody>
      </p:sp>
      <p:sp>
        <p:nvSpPr>
          <p:cNvPr id="3" name="Content Placeholder 2"/>
          <p:cNvSpPr>
            <a:spLocks noGrp="1"/>
          </p:cNvSpPr>
          <p:nvPr>
            <p:ph sz="quarter" idx="1"/>
          </p:nvPr>
        </p:nvSpPr>
        <p:spPr>
          <a:xfrm>
            <a:off x="508002" y="1517650"/>
            <a:ext cx="5416551"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27751" y="1517650"/>
            <a:ext cx="5416549"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8002" y="3841750"/>
            <a:ext cx="5416551"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27751" y="3841750"/>
            <a:ext cx="5416549"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69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8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9855200" y="6324600"/>
            <a:ext cx="1828800" cy="457200"/>
          </a:xfrm>
          <a:prstGeom prst="rect">
            <a:avLst/>
          </a:prstGeom>
          <a:solidFill>
            <a:schemeClr val="tx1"/>
          </a:solidFill>
          <a:ln w="9525" algn="ctr">
            <a:solidFill>
              <a:schemeClr val="tx1"/>
            </a:solidFill>
            <a:round/>
            <a:headEnd/>
            <a:tailEnd/>
          </a:ln>
        </p:spPr>
        <p:txBody>
          <a:bodyPr/>
          <a:lstStyle/>
          <a:p>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fik 9">
            <a:extLst>
              <a:ext uri="{FF2B5EF4-FFF2-40B4-BE49-F238E27FC236}">
                <a16:creationId xmlns:a16="http://schemas.microsoft.com/office/drawing/2014/main" id="{45D1AF28-7150-4E72-B0BC-AEA09B1280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80738" y="6311900"/>
            <a:ext cx="5524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87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3155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2" y="1517650"/>
            <a:ext cx="5416551"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17650"/>
            <a:ext cx="5416549"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7767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474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754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79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3880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bwMode="auto">
          <a:xfrm>
            <a:off x="508002" y="531813"/>
            <a:ext cx="11036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add text</a:t>
            </a:r>
          </a:p>
        </p:txBody>
      </p:sp>
      <p:sp>
        <p:nvSpPr>
          <p:cNvPr id="374787" name="Rectangle 3"/>
          <p:cNvSpPr>
            <a:spLocks noGrp="1" noChangeArrowheads="1"/>
          </p:cNvSpPr>
          <p:nvPr>
            <p:ph type="body" idx="1"/>
          </p:nvPr>
        </p:nvSpPr>
        <p:spPr bwMode="auto">
          <a:xfrm>
            <a:off x="508002" y="1517650"/>
            <a:ext cx="110363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a:t>Click to add text</a:t>
            </a:r>
          </a:p>
          <a:p>
            <a:pPr lvl="1"/>
            <a:r>
              <a:rPr lang="en-US" altLang="ja-JP"/>
              <a:t>Second level text</a:t>
            </a:r>
          </a:p>
        </p:txBody>
      </p:sp>
      <p:pic>
        <p:nvPicPr>
          <p:cNvPr id="7" name="Grafik 13">
            <a:extLst>
              <a:ext uri="{FF2B5EF4-FFF2-40B4-BE49-F238E27FC236}">
                <a16:creationId xmlns:a16="http://schemas.microsoft.com/office/drawing/2014/main" id="{04C46CC8-0783-4421-9643-FAB9AC67612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90030702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761"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762" r:id="rId15"/>
  </p:sldLayoutIdLst>
  <p:txStyles>
    <p:titleStyle>
      <a:lvl1pPr algn="l" rtl="0" fontAlgn="base">
        <a:spcBef>
          <a:spcPct val="0"/>
        </a:spcBef>
        <a:spcAft>
          <a:spcPct val="0"/>
        </a:spcAft>
        <a:defRPr kumimoji="1" sz="2800" b="1">
          <a:solidFill>
            <a:srgbClr val="042D98"/>
          </a:solidFill>
          <a:latin typeface="+mj-lt"/>
          <a:ea typeface="+mj-ea"/>
          <a:cs typeface="+mj-cs"/>
        </a:defRPr>
      </a:lvl1pPr>
      <a:lvl2pPr algn="l" rtl="0" fontAlgn="base">
        <a:spcBef>
          <a:spcPct val="0"/>
        </a:spcBef>
        <a:spcAft>
          <a:spcPct val="0"/>
        </a:spcAft>
        <a:defRPr kumimoji="1" sz="2800" b="1">
          <a:solidFill>
            <a:srgbClr val="29529B"/>
          </a:solidFill>
          <a:latin typeface="Arial" charset="0"/>
          <a:ea typeface="MS PGothic" charset="0"/>
          <a:cs typeface="MS PGothic" charset="0"/>
        </a:defRPr>
      </a:lvl2pPr>
      <a:lvl3pPr algn="l" rtl="0" fontAlgn="base">
        <a:spcBef>
          <a:spcPct val="0"/>
        </a:spcBef>
        <a:spcAft>
          <a:spcPct val="0"/>
        </a:spcAft>
        <a:defRPr kumimoji="1" sz="2800" b="1">
          <a:solidFill>
            <a:srgbClr val="29529B"/>
          </a:solidFill>
          <a:latin typeface="Arial" charset="0"/>
          <a:ea typeface="MS PGothic" charset="0"/>
          <a:cs typeface="MS PGothic" charset="0"/>
        </a:defRPr>
      </a:lvl3pPr>
      <a:lvl4pPr algn="l" rtl="0" fontAlgn="base">
        <a:spcBef>
          <a:spcPct val="0"/>
        </a:spcBef>
        <a:spcAft>
          <a:spcPct val="0"/>
        </a:spcAft>
        <a:defRPr kumimoji="1" sz="2800" b="1">
          <a:solidFill>
            <a:srgbClr val="29529B"/>
          </a:solidFill>
          <a:latin typeface="Arial" charset="0"/>
          <a:ea typeface="MS PGothic" charset="0"/>
          <a:cs typeface="MS PGothic" charset="0"/>
        </a:defRPr>
      </a:lvl4pPr>
      <a:lvl5pPr algn="l" rtl="0" fontAlgn="base">
        <a:spcBef>
          <a:spcPct val="0"/>
        </a:spcBef>
        <a:spcAft>
          <a:spcPct val="0"/>
        </a:spcAft>
        <a:defRPr kumimoji="1" sz="2800" b="1">
          <a:solidFill>
            <a:srgbClr val="29529B"/>
          </a:solidFill>
          <a:latin typeface="Arial" charset="0"/>
          <a:ea typeface="MS PGothic" charset="0"/>
          <a:cs typeface="MS PGothic" charset="0"/>
        </a:defRPr>
      </a:lvl5pPr>
      <a:lvl6pPr marL="457200" algn="l" rtl="0" fontAlgn="base">
        <a:spcBef>
          <a:spcPct val="0"/>
        </a:spcBef>
        <a:spcAft>
          <a:spcPct val="0"/>
        </a:spcAft>
        <a:defRPr kumimoji="1" sz="2800" b="1">
          <a:solidFill>
            <a:srgbClr val="29529B"/>
          </a:solidFill>
          <a:latin typeface="Arial" charset="0"/>
          <a:ea typeface="MS PGothic" charset="0"/>
          <a:cs typeface="MS PGothic" charset="0"/>
        </a:defRPr>
      </a:lvl6pPr>
      <a:lvl7pPr marL="914400" algn="l" rtl="0" fontAlgn="base">
        <a:spcBef>
          <a:spcPct val="0"/>
        </a:spcBef>
        <a:spcAft>
          <a:spcPct val="0"/>
        </a:spcAft>
        <a:defRPr kumimoji="1" sz="2800" b="1">
          <a:solidFill>
            <a:srgbClr val="29529B"/>
          </a:solidFill>
          <a:latin typeface="Arial" charset="0"/>
          <a:ea typeface="MS PGothic" charset="0"/>
          <a:cs typeface="MS PGothic" charset="0"/>
        </a:defRPr>
      </a:lvl7pPr>
      <a:lvl8pPr marL="1371600" algn="l" rtl="0" fontAlgn="base">
        <a:spcBef>
          <a:spcPct val="0"/>
        </a:spcBef>
        <a:spcAft>
          <a:spcPct val="0"/>
        </a:spcAft>
        <a:defRPr kumimoji="1" sz="2800" b="1">
          <a:solidFill>
            <a:srgbClr val="29529B"/>
          </a:solidFill>
          <a:latin typeface="Arial" charset="0"/>
          <a:ea typeface="MS PGothic" charset="0"/>
          <a:cs typeface="MS PGothic" charset="0"/>
        </a:defRPr>
      </a:lvl8pPr>
      <a:lvl9pPr marL="1828800" algn="l" rtl="0" fontAlgn="base">
        <a:spcBef>
          <a:spcPct val="0"/>
        </a:spcBef>
        <a:spcAft>
          <a:spcPct val="0"/>
        </a:spcAft>
        <a:defRPr kumimoji="1" sz="2800" b="1">
          <a:solidFill>
            <a:srgbClr val="29529B"/>
          </a:solidFill>
          <a:latin typeface="Arial" charset="0"/>
          <a:ea typeface="MS PGothic" charset="0"/>
          <a:cs typeface="MS PGothic" charset="0"/>
        </a:defRPr>
      </a:lvl9pPr>
    </p:titleStyle>
    <p:bodyStyle>
      <a:lvl1pPr marL="342900" indent="-342900" algn="l" rtl="0" fontAlgn="base">
        <a:spcBef>
          <a:spcPct val="20000"/>
        </a:spcBef>
        <a:spcAft>
          <a:spcPct val="0"/>
        </a:spcAft>
        <a:buChar char="•"/>
        <a:defRPr kumimoji="1" sz="28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cs typeface="+mn-cs"/>
        </a:defRPr>
      </a:lvl2pPr>
      <a:lvl3pPr marL="1143000" indent="-228600" algn="l" rtl="0" fontAlgn="base">
        <a:spcBef>
          <a:spcPct val="20000"/>
        </a:spcBef>
        <a:spcAft>
          <a:spcPct val="0"/>
        </a:spcAft>
        <a:buChar char="•"/>
        <a:defRPr kumimoji="1" sz="2000">
          <a:solidFill>
            <a:schemeClr val="tx1"/>
          </a:solidFill>
          <a:latin typeface="+mn-lt"/>
          <a:ea typeface="+mn-ea"/>
          <a:cs typeface="+mn-cs"/>
        </a:defRPr>
      </a:lvl3pPr>
      <a:lvl4pPr marL="1600200" indent="-228600" algn="l" rtl="0" fontAlgn="base">
        <a:spcBef>
          <a:spcPct val="20000"/>
        </a:spcBef>
        <a:spcAft>
          <a:spcPct val="0"/>
        </a:spcAft>
        <a:buChar char="–"/>
        <a:defRPr kumimoji="1" sz="2000">
          <a:solidFill>
            <a:schemeClr val="tx1"/>
          </a:solidFill>
          <a:latin typeface="+mn-lt"/>
          <a:ea typeface="+mn-ea"/>
          <a:cs typeface="+mn-cs"/>
        </a:defRPr>
      </a:lvl4pPr>
      <a:lvl5pPr marL="2057400" indent="-228600" algn="l" rtl="0" fontAlgn="base">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6.jpeg"/><Relationship Id="rId7"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6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6.xml"/><Relationship Id="rId5" Type="http://schemas.openxmlformats.org/officeDocument/2006/relationships/slide" Target="slide46.xml"/><Relationship Id="rId4" Type="http://schemas.openxmlformats.org/officeDocument/2006/relationships/slide" Target="slide2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21.xml"/><Relationship Id="rId7" Type="http://schemas.openxmlformats.org/officeDocument/2006/relationships/image" Target="../media/image38.jpe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oleObject" Target="../embeddings/oleObject1.bin"/><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62.jpeg"/></Relationships>
</file>

<file path=ppt/slides/_rels/slide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69.jpeg"/><Relationship Id="rId4" Type="http://schemas.openxmlformats.org/officeDocument/2006/relationships/image" Target="../media/image68.jpeg"/></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4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jpeg"/></Relationships>
</file>

<file path=ppt/slides/_rels/slide5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69.jpeg"/><Relationship Id="rId4" Type="http://schemas.openxmlformats.org/officeDocument/2006/relationships/image" Target="../media/image67.jpeg"/></Relationships>
</file>

<file path=ppt/slides/_rels/slide5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69.jpeg"/><Relationship Id="rId4" Type="http://schemas.openxmlformats.org/officeDocument/2006/relationships/image" Target="../media/image67.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0.png"/><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83.jpeg"/><Relationship Id="rId4" Type="http://schemas.openxmlformats.org/officeDocument/2006/relationships/image" Target="../media/image82.jpeg"/></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85.jpeg"/></Relationships>
</file>

<file path=ppt/slides/_rels/slide5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87.jpeg"/></Relationships>
</file>

<file path=ppt/slides/_rels/slide5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90.jpeg"/><Relationship Id="rId4" Type="http://schemas.openxmlformats.org/officeDocument/2006/relationships/image" Target="../media/image89.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94.jpe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group 1: Reduction techniques—concepts and application </a:t>
            </a:r>
          </a:p>
        </p:txBody>
      </p:sp>
      <p:sp>
        <p:nvSpPr>
          <p:cNvPr id="3" name="Text Placeholder 2">
            <a:extLst>
              <a:ext uri="{FF2B5EF4-FFF2-40B4-BE49-F238E27FC236}">
                <a16:creationId xmlns:a16="http://schemas.microsoft.com/office/drawing/2014/main" id="{F3C2FF4A-B48F-449A-BE53-5AD87A1AC11A}"/>
              </a:ext>
            </a:extLst>
          </p:cNvPr>
          <p:cNvSpPr>
            <a:spLocks noGrp="1"/>
          </p:cNvSpPr>
          <p:nvPr>
            <p:ph type="body" sz="quarter" idx="10"/>
          </p:nvPr>
        </p:nvSpPr>
        <p:spPr/>
        <p:txBody>
          <a:bodyPr/>
          <a:lstStyle/>
          <a:p>
            <a:endParaRPr lang="de-CH" dirty="0">
              <a:solidFill>
                <a:srgbClr val="042D98"/>
              </a:solidFill>
            </a:endParaRPr>
          </a:p>
        </p:txBody>
      </p:sp>
      <p:sp>
        <p:nvSpPr>
          <p:cNvPr id="6" name="Text Placeholder 5">
            <a:extLst>
              <a:ext uri="{FF2B5EF4-FFF2-40B4-BE49-F238E27FC236}">
                <a16:creationId xmlns:a16="http://schemas.microsoft.com/office/drawing/2014/main" id="{A7A776D2-E0FE-4B09-B676-F6F83DAFC3BA}"/>
              </a:ext>
            </a:extLst>
          </p:cNvPr>
          <p:cNvSpPr>
            <a:spLocks noGrp="1"/>
          </p:cNvSpPr>
          <p:nvPr>
            <p:ph type="body" sz="quarter" idx="11"/>
          </p:nvPr>
        </p:nvSpPr>
        <p:spPr/>
        <p:txBody>
          <a:bodyPr/>
          <a:lstStyle/>
          <a:p>
            <a:endParaRPr lang="de-CH"/>
          </a:p>
        </p:txBody>
      </p:sp>
      <p:sp>
        <p:nvSpPr>
          <p:cNvPr id="7" name="Text Placeholder 6">
            <a:extLst>
              <a:ext uri="{FF2B5EF4-FFF2-40B4-BE49-F238E27FC236}">
                <a16:creationId xmlns:a16="http://schemas.microsoft.com/office/drawing/2014/main" id="{8382F630-8B87-47CD-9E94-461BA3E67003}"/>
              </a:ext>
            </a:extLst>
          </p:cNvPr>
          <p:cNvSpPr>
            <a:spLocks noGrp="1"/>
          </p:cNvSpPr>
          <p:nvPr>
            <p:ph type="body" sz="quarter" idx="12"/>
          </p:nvPr>
        </p:nvSpPr>
        <p:spPr>
          <a:xfrm>
            <a:off x="4079876" y="5861053"/>
            <a:ext cx="3997324" cy="206376"/>
          </a:xfrm>
        </p:spPr>
        <p:txBody>
          <a:bodyPr/>
          <a:lstStyle/>
          <a:p>
            <a:r>
              <a:rPr lang="de-CH" dirty="0">
                <a:solidFill>
                  <a:srgbClr val="042D98"/>
                </a:solidFill>
              </a:rPr>
              <a:t>AO Trauma </a:t>
            </a:r>
            <a:r>
              <a:rPr lang="de-CH" dirty="0" err="1">
                <a:solidFill>
                  <a:srgbClr val="042D98"/>
                </a:solidFill>
              </a:rPr>
              <a:t>Advanced</a:t>
            </a:r>
            <a:r>
              <a:rPr lang="de-CH" dirty="0">
                <a:solidFill>
                  <a:srgbClr val="042D98"/>
                </a:solidFill>
              </a:rPr>
              <a:t> </a:t>
            </a:r>
            <a:r>
              <a:rPr lang="de-CH" dirty="0" err="1">
                <a:solidFill>
                  <a:srgbClr val="042D98"/>
                </a:solidFill>
              </a:rPr>
              <a:t>Principles</a:t>
            </a:r>
            <a:r>
              <a:rPr lang="de-CH" dirty="0">
                <a:solidFill>
                  <a:srgbClr val="042D98"/>
                </a:solidFill>
              </a:rPr>
              <a:t> Course</a:t>
            </a:r>
          </a:p>
        </p:txBody>
      </p:sp>
      <p:sp>
        <p:nvSpPr>
          <p:cNvPr id="8" name="Text Placeholder 7">
            <a:extLst>
              <a:ext uri="{FF2B5EF4-FFF2-40B4-BE49-F238E27FC236}">
                <a16:creationId xmlns:a16="http://schemas.microsoft.com/office/drawing/2014/main" id="{FBFCBD96-A120-4F95-A7EC-881BCCFDE1E7}"/>
              </a:ext>
            </a:extLst>
          </p:cNvPr>
          <p:cNvSpPr>
            <a:spLocks noGrp="1"/>
          </p:cNvSpPr>
          <p:nvPr>
            <p:ph type="body" sz="quarter" idx="13"/>
          </p:nvPr>
        </p:nvSpPr>
        <p:spPr/>
        <p:txBody>
          <a:bodyPr/>
          <a:lstStyle/>
          <a:p>
            <a:endParaRPr lang="de-CH"/>
          </a:p>
        </p:txBody>
      </p:sp>
      <p:sp>
        <p:nvSpPr>
          <p:cNvPr id="5" name="Subtitle 2"/>
          <p:cNvSpPr>
            <a:spLocks noGrp="1"/>
          </p:cNvSpPr>
          <p:nvPr/>
        </p:nvSpPr>
        <p:spPr bwMode="auto">
          <a:xfrm>
            <a:off x="670985" y="3486710"/>
            <a:ext cx="7899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de-CH"/>
            </a:defPPr>
            <a:lvl1pPr algn="ctr" rtl="0" fontAlgn="base">
              <a:spcBef>
                <a:spcPct val="0"/>
              </a:spcBef>
              <a:spcAft>
                <a:spcPct val="0"/>
              </a:spcAft>
              <a:defRPr sz="1400" kern="1200">
                <a:solidFill>
                  <a:schemeClr val="tx1"/>
                </a:solidFill>
                <a:latin typeface="Arial" charset="0"/>
                <a:ea typeface="ＭＳ Ｐゴシック" charset="-128"/>
                <a:cs typeface="+mn-cs"/>
              </a:defRPr>
            </a:lvl1pPr>
            <a:lvl2pPr marL="457200" algn="ctr" rtl="0" fontAlgn="base">
              <a:spcBef>
                <a:spcPct val="0"/>
              </a:spcBef>
              <a:spcAft>
                <a:spcPct val="0"/>
              </a:spcAft>
              <a:defRPr sz="1400" kern="1200">
                <a:solidFill>
                  <a:schemeClr val="tx1"/>
                </a:solidFill>
                <a:latin typeface="Arial" charset="0"/>
                <a:ea typeface="ＭＳ Ｐゴシック" charset="-128"/>
                <a:cs typeface="+mn-cs"/>
              </a:defRPr>
            </a:lvl2pPr>
            <a:lvl3pPr marL="914400" algn="ctr" rtl="0" fontAlgn="base">
              <a:spcBef>
                <a:spcPct val="0"/>
              </a:spcBef>
              <a:spcAft>
                <a:spcPct val="0"/>
              </a:spcAft>
              <a:defRPr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a:lstStyle>
          <a:p>
            <a:pPr algn="l" eaLnBrk="1" hangingPunct="1">
              <a:buFontTx/>
              <a:buNone/>
            </a:pPr>
            <a:r>
              <a:rPr lang="en-US" altLang="en-US" sz="2400" dirty="0">
                <a:solidFill>
                  <a:srgbClr val="808080"/>
                </a:solidFill>
              </a:rPr>
              <a:t>Case collection for small group discussion</a:t>
            </a:r>
            <a:endParaRPr lang="en-US" altLang="en-US" dirty="0">
              <a:solidFill>
                <a:srgbClr val="808080"/>
              </a:solidFill>
            </a:endParaRPr>
          </a:p>
          <a:p>
            <a:pPr algn="l" eaLnBrk="1" hangingPunct="1">
              <a:buFontTx/>
              <a:buNone/>
            </a:pPr>
            <a:endParaRPr lang="en-US" altLang="en-US" sz="1600" dirty="0">
              <a:solidFill>
                <a:srgbClr val="808080"/>
              </a:solidFill>
            </a:endParaRPr>
          </a:p>
          <a:p>
            <a:pPr algn="l" eaLnBrk="1" hangingPunct="1">
              <a:buFontTx/>
              <a:buNone/>
            </a:pPr>
            <a:endParaRPr lang="en-US" altLang="en-US" sz="1600" dirty="0">
              <a:solidFill>
                <a:srgbClr val="808080"/>
              </a:solidFill>
            </a:endParaRPr>
          </a:p>
          <a:p>
            <a:pPr algn="l" eaLnBrk="1" hangingPunct="1">
              <a:buFontTx/>
              <a:buNone/>
            </a:pPr>
            <a:r>
              <a:rPr lang="en-US" altLang="en-US" sz="1600" dirty="0">
                <a:solidFill>
                  <a:srgbClr val="808080"/>
                </a:solidFill>
              </a:rPr>
              <a:t>Please note: There may not be enough time to discuss all cases in this document. Depending on the duration of the discussion session, the Course Chair needs to select an adequate number of cases. As a rule of thumb, allow for 15-20 minutes discussion time for every case. </a:t>
            </a:r>
          </a:p>
          <a:p>
            <a:pPr algn="l" eaLnBrk="1" hangingPunct="1">
              <a:buFontTx/>
              <a:buNone/>
            </a:pPr>
            <a:r>
              <a:rPr lang="en-US" altLang="en-US" sz="1600" dirty="0">
                <a:solidFill>
                  <a:srgbClr val="808080"/>
                </a:solidFill>
              </a:rPr>
              <a:t>Course chairs can also prepare their own cases.</a:t>
            </a:r>
          </a:p>
          <a:p>
            <a:pPr algn="l" eaLnBrk="1" hangingPunct="1">
              <a:buFontTx/>
              <a:buNone/>
            </a:pPr>
            <a:endParaRPr lang="en-US" altLang="en-US" b="1" dirty="0">
              <a:solidFill>
                <a:srgbClr val="808080"/>
              </a:solidFill>
            </a:endParaRPr>
          </a:p>
        </p:txBody>
      </p:sp>
    </p:spTree>
    <p:extLst>
      <p:ext uri="{BB962C8B-B14F-4D97-AF65-F5344CB8AC3E}">
        <p14:creationId xmlns:p14="http://schemas.microsoft.com/office/powerpoint/2010/main" val="2678296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DSC_0013.JPG"/>
          <p:cNvPicPr>
            <a:picLocks noChangeAspect="1"/>
          </p:cNvPicPr>
          <p:nvPr/>
        </p:nvPicPr>
        <p:blipFill>
          <a:blip r:embed="rId3" cstate="email"/>
          <a:stretch>
            <a:fillRect/>
          </a:stretch>
        </p:blipFill>
        <p:spPr>
          <a:xfrm>
            <a:off x="1524000" y="381000"/>
            <a:ext cx="9144000" cy="6096000"/>
          </a:xfrm>
          <a:prstGeom prst="rect">
            <a:avLst/>
          </a:prstGeom>
        </p:spPr>
      </p:pic>
      <p:sp>
        <p:nvSpPr>
          <p:cNvPr id="3" name="TextBox 2"/>
          <p:cNvSpPr txBox="1"/>
          <p:nvPr/>
        </p:nvSpPr>
        <p:spPr>
          <a:xfrm>
            <a:off x="2279576" y="3556469"/>
            <a:ext cx="2808312" cy="1200329"/>
          </a:xfrm>
          <a:prstGeom prst="rect">
            <a:avLst/>
          </a:prstGeom>
          <a:noFill/>
        </p:spPr>
        <p:txBody>
          <a:bodyPr wrap="square" rtlCol="0">
            <a:spAutoFit/>
          </a:bodyPr>
          <a:lstStyle/>
          <a:p>
            <a:pPr algn="ctr"/>
            <a:r>
              <a:rPr lang="en-US" sz="2400" b="1" dirty="0">
                <a:solidFill>
                  <a:srgbClr val="FFFFFF"/>
                </a:solidFill>
              </a:rPr>
              <a:t>Lower lateral brachial cutaneous nerve</a:t>
            </a:r>
          </a:p>
        </p:txBody>
      </p:sp>
      <p:sp>
        <p:nvSpPr>
          <p:cNvPr id="4" name="Left Arrow 3"/>
          <p:cNvSpPr/>
          <p:nvPr/>
        </p:nvSpPr>
        <p:spPr>
          <a:xfrm rot="9041914">
            <a:off x="5032115" y="3607481"/>
            <a:ext cx="1080120" cy="216024"/>
          </a:xfrm>
          <a:prstGeom prst="lef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95845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DSC_0018.JPG"/>
          <p:cNvPicPr>
            <a:picLocks noChangeAspect="1"/>
          </p:cNvPicPr>
          <p:nvPr/>
        </p:nvPicPr>
        <p:blipFill>
          <a:blip r:embed="rId3" cstate="email"/>
          <a:stretch>
            <a:fillRect/>
          </a:stretch>
        </p:blipFill>
        <p:spPr>
          <a:xfrm>
            <a:off x="1524000" y="404664"/>
            <a:ext cx="9144000" cy="6096000"/>
          </a:xfrm>
          <a:prstGeom prst="rect">
            <a:avLst/>
          </a:prstGeom>
        </p:spPr>
      </p:pic>
      <p:sp>
        <p:nvSpPr>
          <p:cNvPr id="3" name="TextBox 2"/>
          <p:cNvSpPr txBox="1"/>
          <p:nvPr/>
        </p:nvSpPr>
        <p:spPr>
          <a:xfrm>
            <a:off x="8472267" y="4005067"/>
            <a:ext cx="1879041" cy="461665"/>
          </a:xfrm>
          <a:prstGeom prst="rect">
            <a:avLst/>
          </a:prstGeom>
          <a:noFill/>
        </p:spPr>
        <p:txBody>
          <a:bodyPr wrap="none" rtlCol="0">
            <a:spAutoFit/>
          </a:bodyPr>
          <a:lstStyle/>
          <a:p>
            <a:r>
              <a:rPr lang="en-US" sz="2400" b="1" dirty="0">
                <a:solidFill>
                  <a:srgbClr val="FFFFFF"/>
                </a:solidFill>
              </a:rPr>
              <a:t>Ulnar nerve</a:t>
            </a:r>
          </a:p>
        </p:txBody>
      </p:sp>
      <p:sp>
        <p:nvSpPr>
          <p:cNvPr id="4" name="Left Arrow 3"/>
          <p:cNvSpPr/>
          <p:nvPr/>
        </p:nvSpPr>
        <p:spPr>
          <a:xfrm>
            <a:off x="7320136" y="4077072"/>
            <a:ext cx="1080120" cy="216024"/>
          </a:xfrm>
          <a:prstGeom prst="lef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68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DSC_0020.JPG"/>
          <p:cNvPicPr>
            <a:picLocks noChangeAspect="1"/>
          </p:cNvPicPr>
          <p:nvPr/>
        </p:nvPicPr>
        <p:blipFill>
          <a:blip r:embed="rId3" cstate="email"/>
          <a:stretch>
            <a:fillRect/>
          </a:stretch>
        </p:blipFill>
        <p:spPr>
          <a:xfrm>
            <a:off x="1524000" y="381000"/>
            <a:ext cx="9144000" cy="6096000"/>
          </a:xfrm>
          <a:prstGeom prst="rect">
            <a:avLst/>
          </a:prstGeom>
        </p:spPr>
      </p:pic>
    </p:spTree>
    <p:extLst>
      <p:ext uri="{BB962C8B-B14F-4D97-AF65-F5344CB8AC3E}">
        <p14:creationId xmlns:p14="http://schemas.microsoft.com/office/powerpoint/2010/main" val="4232123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DSC_0034.JPG"/>
          <p:cNvPicPr>
            <a:picLocks noChangeAspect="1"/>
          </p:cNvPicPr>
          <p:nvPr/>
        </p:nvPicPr>
        <p:blipFill>
          <a:blip r:embed="rId3" cstate="email"/>
          <a:stretch>
            <a:fillRect/>
          </a:stretch>
        </p:blipFill>
        <p:spPr>
          <a:xfrm>
            <a:off x="1524000" y="381000"/>
            <a:ext cx="9144000" cy="6096000"/>
          </a:xfrm>
          <a:prstGeom prst="rect">
            <a:avLst/>
          </a:prstGeom>
        </p:spPr>
      </p:pic>
    </p:spTree>
    <p:extLst>
      <p:ext uri="{BB962C8B-B14F-4D97-AF65-F5344CB8AC3E}">
        <p14:creationId xmlns:p14="http://schemas.microsoft.com/office/powerpoint/2010/main" val="2314556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DSC_0024.JPG"/>
          <p:cNvPicPr>
            <a:picLocks noChangeAspect="1"/>
          </p:cNvPicPr>
          <p:nvPr/>
        </p:nvPicPr>
        <p:blipFill>
          <a:blip r:embed="rId3" cstate="email"/>
          <a:stretch>
            <a:fillRect/>
          </a:stretch>
        </p:blipFill>
        <p:spPr>
          <a:xfrm>
            <a:off x="1524000" y="381000"/>
            <a:ext cx="9144000" cy="6096000"/>
          </a:xfrm>
          <a:prstGeom prst="rect">
            <a:avLst/>
          </a:prstGeom>
        </p:spPr>
      </p:pic>
      <p:sp>
        <p:nvSpPr>
          <p:cNvPr id="3" name="TextBox 2"/>
          <p:cNvSpPr txBox="1"/>
          <p:nvPr/>
        </p:nvSpPr>
        <p:spPr>
          <a:xfrm>
            <a:off x="8040219" y="5157195"/>
            <a:ext cx="2015295" cy="461665"/>
          </a:xfrm>
          <a:prstGeom prst="rect">
            <a:avLst/>
          </a:prstGeom>
          <a:noFill/>
        </p:spPr>
        <p:txBody>
          <a:bodyPr wrap="none" rtlCol="0">
            <a:spAutoFit/>
          </a:bodyPr>
          <a:lstStyle/>
          <a:p>
            <a:r>
              <a:rPr lang="en-US" sz="2400" b="1" dirty="0">
                <a:solidFill>
                  <a:srgbClr val="FFFFFF"/>
                </a:solidFill>
              </a:rPr>
              <a:t>Radial nerve</a:t>
            </a:r>
          </a:p>
        </p:txBody>
      </p:sp>
      <p:sp>
        <p:nvSpPr>
          <p:cNvPr id="4" name="Left Arrow 3"/>
          <p:cNvSpPr/>
          <p:nvPr/>
        </p:nvSpPr>
        <p:spPr>
          <a:xfrm rot="5400000">
            <a:off x="8112224" y="4365104"/>
            <a:ext cx="1080120" cy="216024"/>
          </a:xfrm>
          <a:prstGeom prst="lef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260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export--61723910.jpg"/>
          <p:cNvPicPr>
            <a:picLocks noChangeAspect="1"/>
          </p:cNvPicPr>
          <p:nvPr/>
        </p:nvPicPr>
        <p:blipFill>
          <a:blip r:embed="rId3" cstate="email"/>
          <a:srcRect/>
          <a:stretch>
            <a:fillRect/>
          </a:stretch>
        </p:blipFill>
        <p:spPr>
          <a:xfrm>
            <a:off x="1991544" y="404664"/>
            <a:ext cx="3888432" cy="5954162"/>
          </a:xfrm>
          <a:prstGeom prst="rect">
            <a:avLst/>
          </a:prstGeom>
        </p:spPr>
      </p:pic>
      <p:pic>
        <p:nvPicPr>
          <p:cNvPr id="3" name="2 Imagen" descr="export--61723911.jpg"/>
          <p:cNvPicPr>
            <a:picLocks noChangeAspect="1"/>
          </p:cNvPicPr>
          <p:nvPr/>
        </p:nvPicPr>
        <p:blipFill>
          <a:blip r:embed="rId4" cstate="email"/>
          <a:srcRect/>
          <a:stretch>
            <a:fillRect/>
          </a:stretch>
        </p:blipFill>
        <p:spPr>
          <a:xfrm>
            <a:off x="5663952" y="404664"/>
            <a:ext cx="4248472" cy="5977972"/>
          </a:xfrm>
          <a:prstGeom prst="rect">
            <a:avLst/>
          </a:prstGeom>
        </p:spPr>
      </p:pic>
    </p:spTree>
    <p:extLst>
      <p:ext uri="{BB962C8B-B14F-4D97-AF65-F5344CB8AC3E}">
        <p14:creationId xmlns:p14="http://schemas.microsoft.com/office/powerpoint/2010/main" val="1245436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ort---99999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836712"/>
            <a:ext cx="5077054" cy="5229200"/>
          </a:xfrm>
          <a:prstGeom prst="rect">
            <a:avLst/>
          </a:prstGeom>
        </p:spPr>
      </p:pic>
      <p:pic>
        <p:nvPicPr>
          <p:cNvPr id="4" name="Picture 3" descr="export---100000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8088" y="836714"/>
            <a:ext cx="2376264" cy="5006373"/>
          </a:xfrm>
          <a:prstGeom prst="rect">
            <a:avLst/>
          </a:prstGeom>
        </p:spPr>
      </p:pic>
      <p:sp>
        <p:nvSpPr>
          <p:cNvPr id="7" name="TextBox 6"/>
          <p:cNvSpPr txBox="1"/>
          <p:nvPr/>
        </p:nvSpPr>
        <p:spPr>
          <a:xfrm>
            <a:off x="1645555" y="6290156"/>
            <a:ext cx="1664238" cy="523220"/>
          </a:xfrm>
          <a:prstGeom prst="rect">
            <a:avLst/>
          </a:prstGeom>
          <a:noFill/>
        </p:spPr>
        <p:txBody>
          <a:bodyPr wrap="none" rtlCol="0">
            <a:spAutoFit/>
          </a:bodyPr>
          <a:lstStyle/>
          <a:p>
            <a:r>
              <a:rPr lang="en-US" sz="2800" dirty="0">
                <a:solidFill>
                  <a:schemeClr val="bg1"/>
                </a:solidFill>
              </a:rPr>
              <a:t>4 months</a:t>
            </a:r>
          </a:p>
        </p:txBody>
      </p:sp>
    </p:spTree>
    <p:extLst>
      <p:ext uri="{BB962C8B-B14F-4D97-AF65-F5344CB8AC3E}">
        <p14:creationId xmlns:p14="http://schemas.microsoft.com/office/powerpoint/2010/main" val="1616537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0"/>
            <a:ext cx="3753752" cy="6858000"/>
          </a:xfrm>
          <a:prstGeom prst="rect">
            <a:avLst/>
          </a:prstGeom>
        </p:spPr>
      </p:pic>
      <p:pic>
        <p:nvPicPr>
          <p:cNvPr id="3" name="Picture 2" descr="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1987" y="9651"/>
            <a:ext cx="4410403" cy="6858000"/>
          </a:xfrm>
          <a:prstGeom prst="rect">
            <a:avLst/>
          </a:prstGeom>
        </p:spPr>
      </p:pic>
      <p:sp>
        <p:nvSpPr>
          <p:cNvPr id="7" name="TextBox 6"/>
          <p:cNvSpPr txBox="1"/>
          <p:nvPr/>
        </p:nvSpPr>
        <p:spPr>
          <a:xfrm>
            <a:off x="1645555" y="6290156"/>
            <a:ext cx="1664238" cy="523220"/>
          </a:xfrm>
          <a:prstGeom prst="rect">
            <a:avLst/>
          </a:prstGeom>
          <a:noFill/>
        </p:spPr>
        <p:txBody>
          <a:bodyPr wrap="none" rtlCol="0">
            <a:spAutoFit/>
          </a:bodyPr>
          <a:lstStyle/>
          <a:p>
            <a:r>
              <a:rPr lang="en-US" sz="2800" dirty="0">
                <a:solidFill>
                  <a:schemeClr val="bg1"/>
                </a:solidFill>
              </a:rPr>
              <a:t>5 months</a:t>
            </a:r>
          </a:p>
        </p:txBody>
      </p:sp>
    </p:spTree>
    <p:extLst>
      <p:ext uri="{BB962C8B-B14F-4D97-AF65-F5344CB8AC3E}">
        <p14:creationId xmlns:p14="http://schemas.microsoft.com/office/powerpoint/2010/main" val="3762456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17071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37000" y="389000"/>
            <a:ext cx="9017976" cy="2607955"/>
          </a:xfrm>
          <a:prstGeom prst="rect">
            <a:avLst/>
          </a:prstGeom>
        </p:spPr>
      </p:pic>
      <p:pic>
        <p:nvPicPr>
          <p:cNvPr id="3" name="Picture 2" descr="P1170713.JPG"/>
          <p:cNvPicPr>
            <a:picLocks noChangeAspect="1"/>
          </p:cNvPicPr>
          <p:nvPr/>
        </p:nvPicPr>
        <p:blipFill rotWithShape="1">
          <a:blip r:embed="rId4" cstate="email">
            <a:extLst>
              <a:ext uri="{28A0092B-C50C-407E-A947-70E740481C1C}">
                <a14:useLocalDpi xmlns:a14="http://schemas.microsoft.com/office/drawing/2010/main"/>
              </a:ext>
            </a:extLst>
          </a:blip>
          <a:srcRect l="6982" t="4766"/>
          <a:stretch/>
        </p:blipFill>
        <p:spPr>
          <a:xfrm>
            <a:off x="1718250" y="3260794"/>
            <a:ext cx="3183091" cy="3000719"/>
          </a:xfrm>
          <a:prstGeom prst="rect">
            <a:avLst/>
          </a:prstGeom>
        </p:spPr>
      </p:pic>
      <p:pic>
        <p:nvPicPr>
          <p:cNvPr id="4" name="Picture 3" descr="P1170715.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19937" y="2996953"/>
            <a:ext cx="4824536" cy="2034406"/>
          </a:xfrm>
          <a:prstGeom prst="rect">
            <a:avLst/>
          </a:prstGeom>
        </p:spPr>
      </p:pic>
      <p:pic>
        <p:nvPicPr>
          <p:cNvPr id="5" name="Picture 4" descr="P1170716.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19936" y="4912530"/>
            <a:ext cx="4824536" cy="1927363"/>
          </a:xfrm>
          <a:prstGeom prst="rect">
            <a:avLst/>
          </a:prstGeom>
        </p:spPr>
      </p:pic>
      <p:sp>
        <p:nvSpPr>
          <p:cNvPr id="9" name="TextBox 8"/>
          <p:cNvSpPr txBox="1"/>
          <p:nvPr/>
        </p:nvSpPr>
        <p:spPr>
          <a:xfrm>
            <a:off x="1645555" y="6290156"/>
            <a:ext cx="1664238" cy="523220"/>
          </a:xfrm>
          <a:prstGeom prst="rect">
            <a:avLst/>
          </a:prstGeom>
          <a:noFill/>
        </p:spPr>
        <p:txBody>
          <a:bodyPr wrap="none" rtlCol="0">
            <a:spAutoFit/>
          </a:bodyPr>
          <a:lstStyle/>
          <a:p>
            <a:r>
              <a:rPr lang="en-US" sz="2800" dirty="0">
                <a:solidFill>
                  <a:schemeClr val="bg1"/>
                </a:solidFill>
              </a:rPr>
              <a:t>5 months</a:t>
            </a:r>
          </a:p>
        </p:txBody>
      </p:sp>
      <p:pic>
        <p:nvPicPr>
          <p:cNvPr id="7" name="Picture 2" descr="C:\Business Files\kluessi\Desktop\Restore_Home_Button_Back_to_the_Navigation_Toolbar.jp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45066" y="147697"/>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137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dirty="0"/>
              <a:t>Reduction</a:t>
            </a:r>
            <a:r>
              <a:rPr lang="en-US" dirty="0">
                <a:latin typeface="Times"/>
              </a:rPr>
              <a:t>—</a:t>
            </a:r>
            <a:r>
              <a:rPr lang="en-US" dirty="0" err="1"/>
              <a:t>subtrochanteric</a:t>
            </a:r>
            <a:r>
              <a:rPr lang="en-US" dirty="0"/>
              <a:t> femoral fracture</a:t>
            </a:r>
          </a:p>
        </p:txBody>
      </p:sp>
      <p:sp>
        <p:nvSpPr>
          <p:cNvPr id="387075" name="Rectangle 3"/>
          <p:cNvSpPr>
            <a:spLocks noGrp="1" noChangeArrowheads="1"/>
          </p:cNvSpPr>
          <p:nvPr>
            <p:ph type="body" sz="quarter" idx="10"/>
          </p:nvPr>
        </p:nvSpPr>
        <p:spPr>
          <a:xfrm>
            <a:off x="658812" y="5861050"/>
            <a:ext cx="3348038" cy="21828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endParaRPr lang="en-US" dirty="0">
              <a:solidFill>
                <a:srgbClr val="042D98"/>
              </a:solidFill>
            </a:endParaRPr>
          </a:p>
        </p:txBody>
      </p:sp>
      <p:sp>
        <p:nvSpPr>
          <p:cNvPr id="2" name="Text Placeholder 1">
            <a:extLst>
              <a:ext uri="{FF2B5EF4-FFF2-40B4-BE49-F238E27FC236}">
                <a16:creationId xmlns:a16="http://schemas.microsoft.com/office/drawing/2014/main" id="{EBFB62F4-B4A8-4DE5-BD4E-1829F0CB1B92}"/>
              </a:ext>
            </a:extLst>
          </p:cNvPr>
          <p:cNvSpPr>
            <a:spLocks noGrp="1"/>
          </p:cNvSpPr>
          <p:nvPr>
            <p:ph type="body" sz="quarter" idx="11"/>
          </p:nvPr>
        </p:nvSpPr>
        <p:spPr/>
        <p:txBody>
          <a:bodyPr/>
          <a:lstStyle/>
          <a:p>
            <a:endParaRPr lang="de-CH"/>
          </a:p>
        </p:txBody>
      </p:sp>
      <p:sp>
        <p:nvSpPr>
          <p:cNvPr id="4" name="Text Placeholder 3">
            <a:extLst>
              <a:ext uri="{FF2B5EF4-FFF2-40B4-BE49-F238E27FC236}">
                <a16:creationId xmlns:a16="http://schemas.microsoft.com/office/drawing/2014/main" id="{6110ABC2-D8CA-47AD-A71B-BE116E083B08}"/>
              </a:ext>
            </a:extLst>
          </p:cNvPr>
          <p:cNvSpPr>
            <a:spLocks noGrp="1"/>
          </p:cNvSpPr>
          <p:nvPr>
            <p:ph type="body" sz="quarter" idx="13"/>
          </p:nvPr>
        </p:nvSpPr>
        <p:spPr/>
        <p:txBody>
          <a:bodyPr/>
          <a:lstStyle/>
          <a:p>
            <a:endParaRPr lang="de-CH"/>
          </a:p>
        </p:txBody>
      </p:sp>
      <p:pic>
        <p:nvPicPr>
          <p:cNvPr id="7" name="Picture 2" descr="C:\Business Files\kluessi\Desktop\Restore_Home_Button_Back_to_the_Navigation_Toolbar.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913" y="5327650"/>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6">
            <a:extLst>
              <a:ext uri="{FF2B5EF4-FFF2-40B4-BE49-F238E27FC236}">
                <a16:creationId xmlns:a16="http://schemas.microsoft.com/office/drawing/2014/main" id="{8F2B5BD8-B1EF-4FD0-B8CD-9CD65E1FC182}"/>
              </a:ext>
            </a:extLst>
          </p:cNvPr>
          <p:cNvSpPr>
            <a:spLocks noGrp="1"/>
          </p:cNvSpPr>
          <p:nvPr>
            <p:ph type="body" sz="quarter" idx="12"/>
          </p:nvPr>
        </p:nvSpPr>
        <p:spPr>
          <a:xfrm>
            <a:off x="4079874" y="5861050"/>
            <a:ext cx="4302125" cy="2460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r>
              <a:rPr lang="de-CH" dirty="0">
                <a:solidFill>
                  <a:srgbClr val="042D98"/>
                </a:solidFill>
              </a:rPr>
              <a:t>AO Trauma </a:t>
            </a:r>
            <a:r>
              <a:rPr lang="de-CH" dirty="0" err="1">
                <a:solidFill>
                  <a:srgbClr val="042D98"/>
                </a:solidFill>
              </a:rPr>
              <a:t>Advanced</a:t>
            </a:r>
            <a:r>
              <a:rPr lang="de-CH" dirty="0">
                <a:solidFill>
                  <a:srgbClr val="042D98"/>
                </a:solidFill>
              </a:rPr>
              <a:t> </a:t>
            </a:r>
            <a:r>
              <a:rPr lang="de-CH" dirty="0" err="1">
                <a:solidFill>
                  <a:srgbClr val="042D98"/>
                </a:solidFill>
              </a:rPr>
              <a:t>Principles</a:t>
            </a:r>
            <a:r>
              <a:rPr lang="de-CH" dirty="0">
                <a:solidFill>
                  <a:srgbClr val="042D98"/>
                </a:solidFill>
              </a:rPr>
              <a:t> Course</a:t>
            </a:r>
          </a:p>
        </p:txBody>
      </p:sp>
      <p:sp>
        <p:nvSpPr>
          <p:cNvPr id="11" name="Rectangle 10">
            <a:extLst>
              <a:ext uri="{FF2B5EF4-FFF2-40B4-BE49-F238E27FC236}">
                <a16:creationId xmlns:a16="http://schemas.microsoft.com/office/drawing/2014/main" id="{DB173653-B33A-4B77-8431-8641675C3061}"/>
              </a:ext>
            </a:extLst>
          </p:cNvPr>
          <p:cNvSpPr/>
          <p:nvPr/>
        </p:nvSpPr>
        <p:spPr>
          <a:xfrm>
            <a:off x="552057" y="3244334"/>
            <a:ext cx="3818674" cy="400110"/>
          </a:xfrm>
          <a:prstGeom prst="rect">
            <a:avLst/>
          </a:prstGeom>
        </p:spPr>
        <p:txBody>
          <a:bodyPr wrap="none">
            <a:spAutoFit/>
          </a:bodyPr>
          <a:lstStyle/>
          <a:p>
            <a:r>
              <a:rPr lang="en-US" sz="2000" dirty="0">
                <a:solidFill>
                  <a:schemeClr val="bg1">
                    <a:lumMod val="50000"/>
                  </a:schemeClr>
                </a:solidFill>
              </a:rPr>
              <a:t>Case for small group discussion</a:t>
            </a:r>
          </a:p>
        </p:txBody>
      </p:sp>
    </p:spTree>
    <p:extLst>
      <p:ext uri="{BB962C8B-B14F-4D97-AF65-F5344CB8AC3E}">
        <p14:creationId xmlns:p14="http://schemas.microsoft.com/office/powerpoint/2010/main" val="1088941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idx="1"/>
          </p:nvPr>
        </p:nvSpPr>
        <p:spPr/>
        <p:txBody>
          <a:bodyPr/>
          <a:lstStyle/>
          <a:p>
            <a:pPr marL="0" lvl="1" indent="0">
              <a:spcBef>
                <a:spcPts val="1200"/>
              </a:spcBef>
              <a:spcAft>
                <a:spcPts val="1200"/>
              </a:spcAft>
              <a:buNone/>
            </a:pPr>
            <a:r>
              <a:rPr lang="en-US" sz="2400" dirty="0">
                <a:hlinkClick r:id="rId2" action="ppaction://hlinksldjump"/>
              </a:rPr>
              <a:t>Case 1:  Reduction—distal humeral fracture</a:t>
            </a:r>
            <a:endParaRPr lang="en-US" sz="2400" dirty="0"/>
          </a:p>
          <a:p>
            <a:pPr marL="0" lvl="1" indent="0">
              <a:spcBef>
                <a:spcPts val="1200"/>
              </a:spcBef>
              <a:spcAft>
                <a:spcPts val="1200"/>
              </a:spcAft>
              <a:buNone/>
            </a:pPr>
            <a:r>
              <a:rPr lang="en-US" sz="2400" dirty="0">
                <a:hlinkClick r:id="rId3" action="ppaction://hlinksldjump"/>
              </a:rPr>
              <a:t>Case 2:  Reduction—</a:t>
            </a:r>
            <a:r>
              <a:rPr lang="en-US" sz="2400" dirty="0" err="1">
                <a:hlinkClick r:id="rId3" action="ppaction://hlinksldjump"/>
              </a:rPr>
              <a:t>subtrochanteric</a:t>
            </a:r>
            <a:r>
              <a:rPr lang="en-US" sz="2400" dirty="0">
                <a:hlinkClick r:id="rId3" action="ppaction://hlinksldjump"/>
              </a:rPr>
              <a:t> femoral fracture</a:t>
            </a:r>
            <a:endParaRPr lang="en-US" sz="2400" dirty="0"/>
          </a:p>
          <a:p>
            <a:pPr marL="0" lvl="1" indent="0">
              <a:spcBef>
                <a:spcPts val="1200"/>
              </a:spcBef>
              <a:spcAft>
                <a:spcPts val="1200"/>
              </a:spcAft>
              <a:buNone/>
            </a:pPr>
            <a:r>
              <a:rPr lang="en-US" sz="2400" dirty="0">
                <a:hlinkClick r:id="rId4" action="ppaction://hlinksldjump"/>
              </a:rPr>
              <a:t>Case 3:  Reduction—femoral shaft fracture</a:t>
            </a:r>
            <a:endParaRPr lang="en-US" sz="2400" dirty="0"/>
          </a:p>
          <a:p>
            <a:pPr marL="2690813" lvl="1" indent="-2690813">
              <a:spcBef>
                <a:spcPts val="1200"/>
              </a:spcBef>
              <a:spcAft>
                <a:spcPts val="1200"/>
              </a:spcAft>
              <a:buNone/>
            </a:pPr>
            <a:r>
              <a:rPr lang="en-US" sz="2400" dirty="0">
                <a:hlinkClick r:id="rId5" action="ppaction://hlinksldjump"/>
              </a:rPr>
              <a:t>Case 4:  Reduction—distal femoral fracture (articular simple, </a:t>
            </a:r>
            <a:r>
              <a:rPr lang="en-US" sz="2400" dirty="0" err="1">
                <a:hlinkClick r:id="rId5" action="ppaction://hlinksldjump"/>
              </a:rPr>
              <a:t>methaphyseal</a:t>
            </a:r>
            <a:r>
              <a:rPr lang="en-US" sz="2400" dirty="0">
                <a:hlinkClick r:id="rId5" action="ppaction://hlinksldjump"/>
              </a:rPr>
              <a:t> </a:t>
            </a:r>
            <a:r>
              <a:rPr lang="en-US" sz="2400" dirty="0" err="1">
                <a:hlinkClick r:id="rId5" action="ppaction://hlinksldjump"/>
              </a:rPr>
              <a:t>multifragmentary</a:t>
            </a:r>
            <a:r>
              <a:rPr lang="en-US" sz="2400" dirty="0"/>
              <a:t>)</a:t>
            </a:r>
          </a:p>
          <a:p>
            <a:pPr marL="0" lvl="1" indent="0">
              <a:spcBef>
                <a:spcPts val="1200"/>
              </a:spcBef>
              <a:spcAft>
                <a:spcPts val="1200"/>
              </a:spcAft>
              <a:buNone/>
            </a:pPr>
            <a:r>
              <a:rPr lang="en-US" sz="2400" dirty="0">
                <a:hlinkClick r:id="rId6" action="ppaction://hlinksldjump"/>
              </a:rPr>
              <a:t>Case 5:  Reduction—closed distal tibial fracture</a:t>
            </a:r>
            <a:endParaRPr lang="en-US" sz="2400" dirty="0"/>
          </a:p>
          <a:p>
            <a:pPr marL="2690813" lvl="1" indent="-2690813">
              <a:spcBef>
                <a:spcPts val="1200"/>
              </a:spcBef>
              <a:spcAft>
                <a:spcPts val="1200"/>
              </a:spcAft>
              <a:buNone/>
            </a:pPr>
            <a:r>
              <a:rPr lang="en-US" sz="2400" dirty="0">
                <a:hlinkClick r:id="rId7" action="ppaction://hlinksldjump"/>
              </a:rPr>
              <a:t>Case 6:  Reduction —</a:t>
            </a:r>
            <a:r>
              <a:rPr lang="en-US" sz="2400" dirty="0" err="1">
                <a:hlinkClick r:id="rId7" action="ppaction://hlinksldjump"/>
              </a:rPr>
              <a:t>extraarticular</a:t>
            </a:r>
            <a:r>
              <a:rPr lang="en-US" sz="2400" dirty="0">
                <a:hlinkClick r:id="rId7" action="ppaction://hlinksldjump"/>
              </a:rPr>
              <a:t> closed distal tibial and fibular fractures</a:t>
            </a:r>
            <a:endParaRPr lang="en-US" sz="2400" dirty="0"/>
          </a:p>
          <a:p>
            <a:pPr marL="0" lvl="1" indent="0">
              <a:spcBef>
                <a:spcPts val="1200"/>
              </a:spcBef>
              <a:spcAft>
                <a:spcPts val="1200"/>
              </a:spcAft>
              <a:buNone/>
            </a:pPr>
            <a:endParaRPr lang="en-US" sz="2400" dirty="0">
              <a:solidFill>
                <a:schemeClr val="accent6">
                  <a:lumMod val="75000"/>
                </a:schemeClr>
              </a:solidFill>
            </a:endParaRPr>
          </a:p>
          <a:p>
            <a:pPr marL="0" indent="0">
              <a:spcBef>
                <a:spcPts val="1200"/>
              </a:spcBef>
              <a:spcAft>
                <a:spcPts val="1200"/>
              </a:spcAft>
              <a:buNone/>
            </a:pPr>
            <a:endParaRPr lang="en-US" sz="2400" dirty="0">
              <a:solidFill>
                <a:schemeClr val="accent6">
                  <a:lumMod val="75000"/>
                </a:schemeClr>
              </a:solidFill>
            </a:endParaRPr>
          </a:p>
          <a:p>
            <a:pPr marL="0" indent="0">
              <a:spcBef>
                <a:spcPts val="1200"/>
              </a:spcBef>
              <a:spcAft>
                <a:spcPts val="1200"/>
              </a:spcAft>
              <a:buNone/>
            </a:pPr>
            <a:endParaRPr lang="en-US" sz="2400" dirty="0">
              <a:solidFill>
                <a:schemeClr val="accent6">
                  <a:lumMod val="75000"/>
                </a:schemeClr>
              </a:solidFill>
            </a:endParaRPr>
          </a:p>
          <a:p>
            <a:pPr marL="0" indent="0">
              <a:spcBef>
                <a:spcPts val="1200"/>
              </a:spcBef>
              <a:spcAft>
                <a:spcPts val="1200"/>
              </a:spcAft>
              <a:buNone/>
            </a:pPr>
            <a:endParaRPr lang="en-US" sz="2400" dirty="0"/>
          </a:p>
        </p:txBody>
      </p:sp>
    </p:spTree>
    <p:extLst>
      <p:ext uri="{BB962C8B-B14F-4D97-AF65-F5344CB8AC3E}">
        <p14:creationId xmlns:p14="http://schemas.microsoft.com/office/powerpoint/2010/main" val="3972106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22-year-old man, motorbike accident</a:t>
            </a:r>
          </a:p>
        </p:txBody>
      </p:sp>
      <p:sp>
        <p:nvSpPr>
          <p:cNvPr id="3" name="Content Placeholder 2"/>
          <p:cNvSpPr>
            <a:spLocks noGrp="1"/>
          </p:cNvSpPr>
          <p:nvPr>
            <p:ph idx="1"/>
          </p:nvPr>
        </p:nvSpPr>
        <p:spPr/>
        <p:txBody>
          <a:bodyPr/>
          <a:lstStyle/>
          <a:p>
            <a:pPr>
              <a:spcAft>
                <a:spcPct val="50000"/>
              </a:spcAft>
            </a:pPr>
            <a:r>
              <a:rPr lang="en-US" sz="2800" dirty="0"/>
              <a:t>Isolated </a:t>
            </a:r>
            <a:r>
              <a:rPr lang="en-US" sz="2800" dirty="0" err="1"/>
              <a:t>subtrochanteric</a:t>
            </a:r>
            <a:r>
              <a:rPr lang="en-US" sz="2800" dirty="0"/>
              <a:t> fracture</a:t>
            </a:r>
          </a:p>
          <a:p>
            <a:pPr>
              <a:spcAft>
                <a:spcPct val="50000"/>
              </a:spcAft>
            </a:pPr>
            <a:r>
              <a:rPr lang="en-US" sz="2800" dirty="0"/>
              <a:t>Closed injury</a:t>
            </a:r>
          </a:p>
          <a:p>
            <a:pPr>
              <a:spcAft>
                <a:spcPct val="50000"/>
              </a:spcAft>
            </a:pPr>
            <a:r>
              <a:rPr lang="en-US" sz="2800" dirty="0"/>
              <a:t>Neurovascular status ok</a:t>
            </a:r>
          </a:p>
          <a:p>
            <a:endParaRPr lang="en-US" sz="2800" dirty="0"/>
          </a:p>
        </p:txBody>
      </p:sp>
      <p:pic>
        <p:nvPicPr>
          <p:cNvPr id="4" name="Picture 4" descr="ellis subtr ap preop"/>
          <p:cNvPicPr>
            <a:picLocks noChangeAspect="1" noChangeArrowheads="1"/>
          </p:cNvPicPr>
          <p:nvPr/>
        </p:nvPicPr>
        <p:blipFill>
          <a:blip r:embed="rId3">
            <a:grayscl/>
            <a:extLst>
              <a:ext uri="{28A0092B-C50C-407E-A947-70E740481C1C}">
                <a14:useLocalDpi xmlns:a14="http://schemas.microsoft.com/office/drawing/2010/main" val="0"/>
              </a:ext>
            </a:extLst>
          </a:blip>
          <a:srcRect l="3752"/>
          <a:stretch>
            <a:fillRect/>
          </a:stretch>
        </p:blipFill>
        <p:spPr bwMode="auto">
          <a:xfrm>
            <a:off x="6773863" y="1052516"/>
            <a:ext cx="371475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cmpd="sng">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05314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1" name="Picture 3" descr="IMG_1685"/>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728790" y="70550"/>
            <a:ext cx="4811713" cy="38238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sng">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58052" name="Picture 4" descr="femur2_016"/>
          <p:cNvPicPr>
            <a:picLocks noChangeAspect="1" noChangeArrowheads="1"/>
          </p:cNvPicPr>
          <p:nvPr/>
        </p:nvPicPr>
        <p:blipFill>
          <a:blip r:embed="rId4">
            <a:extLst>
              <a:ext uri="{28A0092B-C50C-407E-A947-70E740481C1C}">
                <a14:useLocalDpi xmlns:a14="http://schemas.microsoft.com/office/drawing/2010/main" val="0"/>
              </a:ext>
            </a:extLst>
          </a:blip>
          <a:srcRect l="5426" r="11836"/>
          <a:stretch>
            <a:fillRect/>
          </a:stretch>
        </p:blipFill>
        <p:spPr bwMode="auto">
          <a:xfrm>
            <a:off x="1774828" y="4041673"/>
            <a:ext cx="47656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sp>
        <p:nvSpPr>
          <p:cNvPr id="3" name="Rectangle 2"/>
          <p:cNvSpPr/>
          <p:nvPr/>
        </p:nvSpPr>
        <p:spPr>
          <a:xfrm>
            <a:off x="6705603" y="793507"/>
            <a:ext cx="3669323" cy="3970318"/>
          </a:xfrm>
          <a:prstGeom prst="rect">
            <a:avLst/>
          </a:prstGeom>
        </p:spPr>
        <p:txBody>
          <a:bodyPr wrap="square">
            <a:spAutoFit/>
          </a:bodyPr>
          <a:lstStyle/>
          <a:p>
            <a:pPr marL="171450" indent="-171450">
              <a:buFont typeface="Arial" pitchFamily="34" charset="0"/>
              <a:buChar char="•"/>
            </a:pPr>
            <a:r>
              <a:rPr lang="en-US" sz="2800" dirty="0">
                <a:solidFill>
                  <a:schemeClr val="bg1"/>
                </a:solidFill>
              </a:rPr>
              <a:t>If using a fracture table: supine vs lateral ?</a:t>
            </a:r>
          </a:p>
          <a:p>
            <a:pPr marL="171450" indent="-171450">
              <a:buFont typeface="Arial" pitchFamily="34" charset="0"/>
              <a:buChar char="•"/>
            </a:pPr>
            <a:endParaRPr lang="en-US" sz="2800" dirty="0">
              <a:solidFill>
                <a:schemeClr val="bg1"/>
              </a:solidFill>
            </a:endParaRPr>
          </a:p>
          <a:p>
            <a:pPr marL="171450" indent="-171450">
              <a:buFont typeface="Arial" pitchFamily="34" charset="0"/>
              <a:buChar char="•"/>
            </a:pPr>
            <a:r>
              <a:rPr lang="en-US" sz="2800" dirty="0">
                <a:solidFill>
                  <a:schemeClr val="bg1"/>
                </a:solidFill>
              </a:rPr>
              <a:t>Advantages and disadvantages of each setup ? Potential problems ?</a:t>
            </a:r>
          </a:p>
          <a:p>
            <a:endParaRPr lang="en-US" sz="2800" dirty="0">
              <a:solidFill>
                <a:schemeClr val="bg1"/>
              </a:solidFill>
            </a:endParaRPr>
          </a:p>
        </p:txBody>
      </p:sp>
    </p:spTree>
    <p:extLst>
      <p:ext uri="{BB962C8B-B14F-4D97-AF65-F5344CB8AC3E}">
        <p14:creationId xmlns:p14="http://schemas.microsoft.com/office/powerpoint/2010/main" val="24683752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7" name="Picture 7" descr="DCP00427"/>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982564" y="2347265"/>
            <a:ext cx="5248275" cy="3933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sng">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 name="Rectangle 3"/>
          <p:cNvSpPr/>
          <p:nvPr/>
        </p:nvSpPr>
        <p:spPr>
          <a:xfrm>
            <a:off x="1703391" y="476986"/>
            <a:ext cx="8671535" cy="2246769"/>
          </a:xfrm>
          <a:prstGeom prst="rect">
            <a:avLst/>
          </a:prstGeom>
        </p:spPr>
        <p:txBody>
          <a:bodyPr wrap="square">
            <a:spAutoFit/>
          </a:bodyPr>
          <a:lstStyle/>
          <a:p>
            <a:pPr marL="171450" indent="-171450">
              <a:buFont typeface="Arial" pitchFamily="34" charset="0"/>
              <a:buChar char="•"/>
            </a:pPr>
            <a:r>
              <a:rPr lang="en-US" sz="2800" dirty="0">
                <a:solidFill>
                  <a:schemeClr val="bg1"/>
                </a:solidFill>
              </a:rPr>
              <a:t>If using a regular table: positioning and setup ?</a:t>
            </a:r>
          </a:p>
          <a:p>
            <a:pPr marL="171450" indent="-171450">
              <a:buFont typeface="Arial" pitchFamily="34" charset="0"/>
              <a:buChar char="•"/>
            </a:pPr>
            <a:endParaRPr lang="en-US" sz="2800" dirty="0">
              <a:solidFill>
                <a:schemeClr val="bg1"/>
              </a:solidFill>
            </a:endParaRPr>
          </a:p>
          <a:p>
            <a:pPr marL="171450" indent="-171450">
              <a:buFont typeface="Arial" pitchFamily="34" charset="0"/>
              <a:buChar char="•"/>
            </a:pPr>
            <a:r>
              <a:rPr lang="en-US" sz="2800" dirty="0">
                <a:solidFill>
                  <a:schemeClr val="bg1"/>
                </a:solidFill>
              </a:rPr>
              <a:t>Advantages and disadvantages of using a regular table ? Potential problems ?</a:t>
            </a:r>
          </a:p>
          <a:p>
            <a:endParaRPr lang="en-US" sz="2800" dirty="0">
              <a:solidFill>
                <a:schemeClr val="bg1"/>
              </a:solidFill>
            </a:endParaRPr>
          </a:p>
        </p:txBody>
      </p:sp>
      <p:pic>
        <p:nvPicPr>
          <p:cNvPr id="5" name="Picture 4" descr="ellis subtr ap preop"/>
          <p:cNvPicPr>
            <a:picLocks noGrp="1" noChangeAspect="1" noChangeArrowheads="1"/>
          </p:cNvPicPr>
          <p:nvPr/>
        </p:nvPicPr>
        <p:blipFill>
          <a:blip r:embed="rId4">
            <a:grayscl/>
            <a:extLst>
              <a:ext uri="{28A0092B-C50C-407E-A947-70E740481C1C}">
                <a14:useLocalDpi xmlns:a14="http://schemas.microsoft.com/office/drawing/2010/main" val="0"/>
              </a:ext>
            </a:extLst>
          </a:blip>
          <a:srcRect l="3802"/>
          <a:stretch>
            <a:fillRect/>
          </a:stretch>
        </p:blipFill>
        <p:spPr bwMode="auto">
          <a:xfrm>
            <a:off x="7511152" y="2347264"/>
            <a:ext cx="2597776"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sng">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648912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2" descr="DSC00032"/>
          <p:cNvPicPr>
            <a:picLocks noChangeAspect="1" noChangeArrowheads="1"/>
          </p:cNvPicPr>
          <p:nvPr/>
        </p:nvPicPr>
        <p:blipFill>
          <a:blip r:embed="rId3">
            <a:extLst>
              <a:ext uri="{28A0092B-C50C-407E-A947-70E740481C1C}">
                <a14:useLocalDpi xmlns:a14="http://schemas.microsoft.com/office/drawing/2010/main" val="0"/>
              </a:ext>
            </a:extLst>
          </a:blip>
          <a:srcRect t="36967" r="9328"/>
          <a:stretch>
            <a:fillRect/>
          </a:stretch>
        </p:blipFill>
        <p:spPr bwMode="auto">
          <a:xfrm>
            <a:off x="1729656" y="222253"/>
            <a:ext cx="5400675"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60451" name="Picture 3" descr="DSC00056"/>
          <p:cNvPicPr>
            <a:picLocks noChangeAspect="1" noChangeArrowheads="1"/>
          </p:cNvPicPr>
          <p:nvPr/>
        </p:nvPicPr>
        <p:blipFill>
          <a:blip r:embed="rId4">
            <a:lum bright="12000"/>
            <a:grayscl/>
            <a:extLst>
              <a:ext uri="{28A0092B-C50C-407E-A947-70E740481C1C}">
                <a14:useLocalDpi xmlns:a14="http://schemas.microsoft.com/office/drawing/2010/main" val="0"/>
              </a:ext>
            </a:extLst>
          </a:blip>
          <a:srcRect t="49321"/>
          <a:stretch>
            <a:fillRect/>
          </a:stretch>
        </p:blipFill>
        <p:spPr bwMode="auto">
          <a:xfrm>
            <a:off x="4466503" y="3213100"/>
            <a:ext cx="2674938"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60454" name="Picture 6" descr="DSC00056"/>
          <p:cNvPicPr>
            <a:picLocks noChangeAspect="1" noChangeArrowheads="1"/>
          </p:cNvPicPr>
          <p:nvPr/>
        </p:nvPicPr>
        <p:blipFill>
          <a:blip r:embed="rId4">
            <a:lum bright="12000"/>
            <a:grayscl/>
            <a:extLst>
              <a:ext uri="{28A0092B-C50C-407E-A947-70E740481C1C}">
                <a14:useLocalDpi xmlns:a14="http://schemas.microsoft.com/office/drawing/2010/main" val="0"/>
              </a:ext>
            </a:extLst>
          </a:blip>
          <a:srcRect b="49321"/>
          <a:stretch>
            <a:fillRect/>
          </a:stretch>
        </p:blipFill>
        <p:spPr bwMode="auto">
          <a:xfrm>
            <a:off x="1729653" y="3213103"/>
            <a:ext cx="267493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 name="Rectangle 4"/>
          <p:cNvSpPr/>
          <p:nvPr/>
        </p:nvSpPr>
        <p:spPr>
          <a:xfrm>
            <a:off x="7280036" y="230314"/>
            <a:ext cx="4340464" cy="5693866"/>
          </a:xfrm>
          <a:prstGeom prst="rect">
            <a:avLst/>
          </a:prstGeom>
        </p:spPr>
        <p:txBody>
          <a:bodyPr wrap="square">
            <a:spAutoFit/>
          </a:bodyPr>
          <a:lstStyle/>
          <a:p>
            <a:pPr marL="171450" indent="-171450">
              <a:buFont typeface="Arial" pitchFamily="34" charset="0"/>
              <a:buChar char="•"/>
            </a:pPr>
            <a:r>
              <a:rPr lang="en-US" sz="2800" dirty="0">
                <a:solidFill>
                  <a:schemeClr val="bg1"/>
                </a:solidFill>
              </a:rPr>
              <a:t>How to assess reduction (rotation and angulation) ?</a:t>
            </a:r>
          </a:p>
          <a:p>
            <a:pPr marL="171450" indent="-171450">
              <a:buFont typeface="Arial" pitchFamily="34" charset="0"/>
              <a:buChar char="•"/>
            </a:pPr>
            <a:endParaRPr lang="en-US" sz="2800" dirty="0">
              <a:solidFill>
                <a:schemeClr val="bg1"/>
              </a:solidFill>
            </a:endParaRPr>
          </a:p>
          <a:p>
            <a:pPr marL="171450" indent="-171450">
              <a:buFont typeface="Arial" pitchFamily="34" charset="0"/>
              <a:buChar char="•"/>
            </a:pPr>
            <a:r>
              <a:rPr lang="en-US" sz="2800" dirty="0">
                <a:solidFill>
                  <a:schemeClr val="bg1"/>
                </a:solidFill>
              </a:rPr>
              <a:t>How to make sure the reduction instruments do not interfere with the fixation ?</a:t>
            </a:r>
          </a:p>
          <a:p>
            <a:pPr marL="171450" indent="-171450">
              <a:buFont typeface="Arial" pitchFamily="34" charset="0"/>
              <a:buChar char="•"/>
            </a:pPr>
            <a:endParaRPr lang="en-US" sz="2800" dirty="0">
              <a:solidFill>
                <a:schemeClr val="bg1"/>
              </a:solidFill>
            </a:endParaRPr>
          </a:p>
          <a:p>
            <a:pPr marL="171450" indent="-171450">
              <a:buFont typeface="Arial" pitchFamily="34" charset="0"/>
              <a:buChar char="•"/>
            </a:pPr>
            <a:r>
              <a:rPr lang="en-US" sz="2800" dirty="0">
                <a:solidFill>
                  <a:schemeClr val="bg1"/>
                </a:solidFill>
              </a:rPr>
              <a:t>Is the choice of the reduction method implant</a:t>
            </a:r>
            <a:r>
              <a:rPr lang="en-US" sz="2800" dirty="0">
                <a:solidFill>
                  <a:schemeClr val="bg1"/>
                </a:solidFill>
                <a:cs typeface="Arial" charset="0"/>
              </a:rPr>
              <a:t>-</a:t>
            </a:r>
            <a:r>
              <a:rPr lang="en-US" sz="2800" dirty="0">
                <a:solidFill>
                  <a:schemeClr val="bg1"/>
                </a:solidFill>
              </a:rPr>
              <a:t>dependent ? </a:t>
            </a:r>
          </a:p>
          <a:p>
            <a:endParaRPr lang="en-US" sz="2800" dirty="0">
              <a:solidFill>
                <a:schemeClr val="bg1"/>
              </a:solidFill>
            </a:endParaRPr>
          </a:p>
        </p:txBody>
      </p:sp>
    </p:spTree>
    <p:extLst>
      <p:ext uri="{BB962C8B-B14F-4D97-AF65-F5344CB8AC3E}">
        <p14:creationId xmlns:p14="http://schemas.microsoft.com/office/powerpoint/2010/main" val="20626322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4204" name="Object 12"/>
          <p:cNvGraphicFramePr>
            <a:graphicFrameLocks noGrp="1" noChangeAspect="1"/>
          </p:cNvGraphicFramePr>
          <p:nvPr>
            <p:ph sz="quarter" idx="1"/>
            <p:extLst>
              <p:ext uri="{D42A27DB-BD31-4B8C-83A1-F6EECF244321}">
                <p14:modId xmlns:p14="http://schemas.microsoft.com/office/powerpoint/2010/main" val="802984683"/>
              </p:ext>
            </p:extLst>
          </p:nvPr>
        </p:nvGraphicFramePr>
        <p:xfrm>
          <a:off x="4478094" y="224855"/>
          <a:ext cx="3634032" cy="2027811"/>
        </p:xfrm>
        <a:graphic>
          <a:graphicData uri="http://schemas.openxmlformats.org/presentationml/2006/ole">
            <mc:AlternateContent xmlns:mc="http://schemas.openxmlformats.org/markup-compatibility/2006">
              <mc:Choice xmlns:v="urn:schemas-microsoft-com:vml" Requires="v">
                <p:oleObj spid="_x0000_s134361" name="Image" r:id="rId4" imgW="4165079" imgH="2323810" progId="Photoshop.Image.10">
                  <p:embed/>
                </p:oleObj>
              </mc:Choice>
              <mc:Fallback>
                <p:oleObj name="Image" r:id="rId4" imgW="4165079" imgH="2323810" progId="Photoshop.Image.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8094" y="224855"/>
                        <a:ext cx="3634032" cy="2027811"/>
                      </a:xfrm>
                      <a:prstGeom prst="rect">
                        <a:avLst/>
                      </a:prstGeom>
                      <a:noFill/>
                      <a:ln>
                        <a:noFill/>
                      </a:ln>
                      <a:effectLst/>
                      <a:extLst/>
                    </p:spPr>
                  </p:pic>
                </p:oleObj>
              </mc:Fallback>
            </mc:AlternateContent>
          </a:graphicData>
        </a:graphic>
      </p:graphicFrame>
      <p:pic>
        <p:nvPicPr>
          <p:cNvPr id="264198" name="Picture 6" descr="IMG_0013"/>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l="3561" t="9660" b="14189"/>
          <a:stretch>
            <a:fillRect/>
          </a:stretch>
        </p:blipFill>
        <p:spPr>
          <a:xfrm>
            <a:off x="1524000" y="4262438"/>
            <a:ext cx="4427538" cy="2622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sng">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64199" name="Picture 7" descr="Reduccio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1538" y="4257678"/>
            <a:ext cx="4716462"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34335" name="Picture 191" descr="C:\Towork\AOSTaRT\Adv_Final_Cases\DG 1\DG1_pngs\Slide_8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5769" y="2608540"/>
            <a:ext cx="3740566" cy="1391131"/>
          </a:xfrm>
          <a:prstGeom prst="rect">
            <a:avLst/>
          </a:prstGeom>
          <a:noFill/>
          <a:extLst>
            <a:ext uri="{909E8E84-426E-40DD-AFC4-6F175D3DCCD1}">
              <a14:hiddenFill xmlns:a14="http://schemas.microsoft.com/office/drawing/2010/main">
                <a:solidFill>
                  <a:srgbClr val="FFFFFF"/>
                </a:solidFill>
              </a14:hiddenFill>
            </a:ext>
          </a:extLst>
        </p:spPr>
      </p:pic>
      <p:pic>
        <p:nvPicPr>
          <p:cNvPr id="134336" name="Picture 192" descr="C:\Towork\AOSTaRT\Adv_Final_Cases\DG 1\DG1_pngs\Slide_8c.png"/>
          <p:cNvPicPr>
            <a:picLocks noChangeAspect="1" noChangeArrowheads="1"/>
          </p:cNvPicPr>
          <p:nvPr/>
        </p:nvPicPr>
        <p:blipFill rotWithShape="1">
          <a:blip r:embed="rId9">
            <a:extLst>
              <a:ext uri="{28A0092B-C50C-407E-A947-70E740481C1C}">
                <a14:useLocalDpi xmlns:a14="http://schemas.microsoft.com/office/drawing/2010/main" val="0"/>
              </a:ext>
            </a:extLst>
          </a:blip>
          <a:srcRect t="677" b="27072"/>
          <a:stretch/>
        </p:blipFill>
        <p:spPr bwMode="auto">
          <a:xfrm>
            <a:off x="8309769" y="1100360"/>
            <a:ext cx="2043438" cy="289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9990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a:t>Summary</a:t>
            </a:r>
          </a:p>
        </p:txBody>
      </p:sp>
      <p:sp>
        <p:nvSpPr>
          <p:cNvPr id="374787" name="Rectangle 3"/>
          <p:cNvSpPr>
            <a:spLocks noGrp="1" noChangeArrowheads="1"/>
          </p:cNvSpPr>
          <p:nvPr>
            <p:ph idx="1"/>
          </p:nvPr>
        </p:nvSpPr>
        <p:spPr/>
        <p:txBody>
          <a:bodyPr/>
          <a:lstStyle/>
          <a:p>
            <a:r>
              <a:rPr lang="en-US" sz="2800" dirty="0"/>
              <a:t>Reduction can be difficult on a fracture table with the patient in supine position.</a:t>
            </a:r>
          </a:p>
          <a:p>
            <a:r>
              <a:rPr lang="en-US" sz="2800" dirty="0"/>
              <a:t>Different implants can be used to fix this fracture, and their choice affects the reduction techniques.</a:t>
            </a:r>
          </a:p>
          <a:p>
            <a:r>
              <a:rPr lang="en-US" sz="2800" dirty="0"/>
              <a:t>Use of the implant as a reduction aid is possible (nail or plate).</a:t>
            </a:r>
          </a:p>
          <a:p>
            <a:r>
              <a:rPr lang="en-US" sz="2800" dirty="0"/>
              <a:t>Use of other adjuncts can be beneficial in these injuries: external fixation, ball spike, percutaneous clamps, bone hooks.</a:t>
            </a:r>
          </a:p>
          <a:p>
            <a:endParaRPr lang="de-CH" sz="2800" dirty="0"/>
          </a:p>
        </p:txBody>
      </p:sp>
      <p:pic>
        <p:nvPicPr>
          <p:cNvPr id="8" name="Picture 2" descr="C:\Business Files\kluessi\Desktop\Restore_Home_Button_Back_to_the_Navigation_Toolbar.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913" y="5673090"/>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059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Grp="1" noChangeArrowheads="1"/>
          </p:cNvSpPr>
          <p:nvPr>
            <p:ph type="title"/>
          </p:nvPr>
        </p:nvSpPr>
        <p:spPr/>
        <p:txBody>
          <a:bodyPr/>
          <a:lstStyle/>
          <a:p>
            <a:pPr eaLnBrk="1" hangingPunct="1">
              <a:defRPr/>
            </a:pPr>
            <a:r>
              <a:rPr lang="en-US" dirty="0"/>
              <a:t>Reduction—femoral shaft fracture</a:t>
            </a:r>
            <a:endParaRPr lang="en-US" dirty="0">
              <a:ea typeface="ヒラギノ角ゴ Pro W6" charset="0"/>
              <a:cs typeface="ヒラギノ角ゴ Pro W6" charset="0"/>
            </a:endParaRPr>
          </a:p>
        </p:txBody>
      </p:sp>
      <p:sp>
        <p:nvSpPr>
          <p:cNvPr id="3075" name="Rectangle 15"/>
          <p:cNvSpPr>
            <a:spLocks noGrp="1" noChangeArrowheads="1"/>
          </p:cNvSpPr>
          <p:nvPr>
            <p:ph type="body" sz="quarter" idx="10"/>
          </p:nvPr>
        </p:nvSpPr>
        <p:spPr>
          <a:xfrm>
            <a:off x="658811" y="5868197"/>
            <a:ext cx="3421063" cy="2460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endParaRPr lang="en-US" dirty="0">
              <a:solidFill>
                <a:srgbClr val="042D98"/>
              </a:solidFill>
            </a:endParaRPr>
          </a:p>
        </p:txBody>
      </p:sp>
      <p:sp>
        <p:nvSpPr>
          <p:cNvPr id="2" name="Text Placeholder 1">
            <a:extLst>
              <a:ext uri="{FF2B5EF4-FFF2-40B4-BE49-F238E27FC236}">
                <a16:creationId xmlns:a16="http://schemas.microsoft.com/office/drawing/2014/main" id="{52D50A84-FA9D-4B5E-AC6B-D46003801881}"/>
              </a:ext>
            </a:extLst>
          </p:cNvPr>
          <p:cNvSpPr>
            <a:spLocks noGrp="1"/>
          </p:cNvSpPr>
          <p:nvPr>
            <p:ph type="body" sz="quarter" idx="11"/>
          </p:nvPr>
        </p:nvSpPr>
        <p:spPr/>
        <p:txBody>
          <a:bodyPr/>
          <a:lstStyle/>
          <a:p>
            <a:endParaRPr lang="de-CH"/>
          </a:p>
        </p:txBody>
      </p:sp>
      <p:sp>
        <p:nvSpPr>
          <p:cNvPr id="4" name="Text Placeholder 3">
            <a:extLst>
              <a:ext uri="{FF2B5EF4-FFF2-40B4-BE49-F238E27FC236}">
                <a16:creationId xmlns:a16="http://schemas.microsoft.com/office/drawing/2014/main" id="{236C89B3-2693-448B-938B-AE3B9BA4948F}"/>
              </a:ext>
            </a:extLst>
          </p:cNvPr>
          <p:cNvSpPr>
            <a:spLocks noGrp="1"/>
          </p:cNvSpPr>
          <p:nvPr>
            <p:ph type="body" sz="quarter" idx="13"/>
          </p:nvPr>
        </p:nvSpPr>
        <p:spPr/>
        <p:txBody>
          <a:bodyPr/>
          <a:lstStyle/>
          <a:p>
            <a:endParaRPr lang="de-CH"/>
          </a:p>
        </p:txBody>
      </p:sp>
      <p:pic>
        <p:nvPicPr>
          <p:cNvPr id="7" name="Picture 2" descr="C:\Business Files\kluessi\Desktop\Restore_Home_Button_Back_to_the_Navigation_Toolbar.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913" y="5327650"/>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a:extLst>
              <a:ext uri="{FF2B5EF4-FFF2-40B4-BE49-F238E27FC236}">
                <a16:creationId xmlns:a16="http://schemas.microsoft.com/office/drawing/2014/main" id="{8B40B16D-45FE-4045-9D60-3E16D5895F91}"/>
              </a:ext>
            </a:extLst>
          </p:cNvPr>
          <p:cNvSpPr>
            <a:spLocks noGrp="1"/>
          </p:cNvSpPr>
          <p:nvPr>
            <p:ph type="body" sz="quarter" idx="12"/>
          </p:nvPr>
        </p:nvSpPr>
        <p:spPr>
          <a:xfrm>
            <a:off x="4079874" y="5861050"/>
            <a:ext cx="4302125" cy="2460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r>
              <a:rPr lang="de-CH" dirty="0">
                <a:solidFill>
                  <a:srgbClr val="042D98"/>
                </a:solidFill>
              </a:rPr>
              <a:t>AO Trauma </a:t>
            </a:r>
            <a:r>
              <a:rPr lang="de-CH" dirty="0" err="1">
                <a:solidFill>
                  <a:srgbClr val="042D98"/>
                </a:solidFill>
              </a:rPr>
              <a:t>Advanced</a:t>
            </a:r>
            <a:r>
              <a:rPr lang="de-CH" dirty="0">
                <a:solidFill>
                  <a:srgbClr val="042D98"/>
                </a:solidFill>
              </a:rPr>
              <a:t> </a:t>
            </a:r>
            <a:r>
              <a:rPr lang="de-CH" dirty="0" err="1">
                <a:solidFill>
                  <a:srgbClr val="042D98"/>
                </a:solidFill>
              </a:rPr>
              <a:t>Principles</a:t>
            </a:r>
            <a:r>
              <a:rPr lang="de-CH" dirty="0">
                <a:solidFill>
                  <a:srgbClr val="042D98"/>
                </a:solidFill>
              </a:rPr>
              <a:t> Course</a:t>
            </a:r>
          </a:p>
        </p:txBody>
      </p:sp>
      <p:sp>
        <p:nvSpPr>
          <p:cNvPr id="5" name="Rectangle 4">
            <a:extLst>
              <a:ext uri="{FF2B5EF4-FFF2-40B4-BE49-F238E27FC236}">
                <a16:creationId xmlns:a16="http://schemas.microsoft.com/office/drawing/2014/main" id="{309FA509-DCA0-4A38-A643-AEA0D7111F79}"/>
              </a:ext>
            </a:extLst>
          </p:cNvPr>
          <p:cNvSpPr/>
          <p:nvPr/>
        </p:nvSpPr>
        <p:spPr>
          <a:xfrm>
            <a:off x="559646" y="2875002"/>
            <a:ext cx="3959738" cy="707886"/>
          </a:xfrm>
          <a:prstGeom prst="rect">
            <a:avLst/>
          </a:prstGeom>
        </p:spPr>
        <p:txBody>
          <a:bodyPr wrap="none">
            <a:spAutoFit/>
          </a:bodyPr>
          <a:lstStyle/>
          <a:p>
            <a:pPr>
              <a:defRPr/>
            </a:pPr>
            <a:r>
              <a:rPr lang="en-US" sz="2000" dirty="0">
                <a:solidFill>
                  <a:srgbClr val="808080"/>
                </a:solidFill>
              </a:rPr>
              <a:t>Case for small group discussion: </a:t>
            </a:r>
          </a:p>
          <a:p>
            <a:pPr>
              <a:defRPr/>
            </a:pPr>
            <a:r>
              <a:rPr lang="en-US" sz="2000" dirty="0">
                <a:solidFill>
                  <a:srgbClr val="808080"/>
                </a:solidFill>
              </a:rPr>
              <a:t>Reduction techniques</a:t>
            </a:r>
          </a:p>
        </p:txBody>
      </p:sp>
    </p:spTree>
    <p:extLst>
      <p:ext uri="{BB962C8B-B14F-4D97-AF65-F5344CB8AC3E}">
        <p14:creationId xmlns:p14="http://schemas.microsoft.com/office/powerpoint/2010/main" val="3733496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673ED-FDD5-4FCE-B4B4-599D9EC3EED1}"/>
              </a:ext>
            </a:extLst>
          </p:cNvPr>
          <p:cNvSpPr>
            <a:spLocks noGrp="1"/>
          </p:cNvSpPr>
          <p:nvPr>
            <p:ph type="title"/>
          </p:nvPr>
        </p:nvSpPr>
        <p:spPr/>
        <p:txBody>
          <a:bodyPr/>
          <a:lstStyle/>
          <a:p>
            <a:endParaRPr lang="de-CH"/>
          </a:p>
        </p:txBody>
      </p:sp>
      <p:sp>
        <p:nvSpPr>
          <p:cNvPr id="21505" name="Content Placeholder 2"/>
          <p:cNvSpPr>
            <a:spLocks noGrp="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a:spcBef>
                <a:spcPts val="1200"/>
              </a:spcBef>
              <a:spcAft>
                <a:spcPts val="1200"/>
              </a:spcAft>
              <a:defRPr/>
            </a:pPr>
            <a:r>
              <a:rPr lang="en-US" sz="2400" dirty="0">
                <a:solidFill>
                  <a:srgbClr val="FFFFFF"/>
                </a:solidFill>
                <a:ea typeface="ＭＳ Ｐゴシック" charset="-128"/>
              </a:rPr>
              <a:t>61-year-old woman</a:t>
            </a:r>
          </a:p>
          <a:p>
            <a:pPr marL="571500" indent="-571500">
              <a:spcBef>
                <a:spcPts val="1200"/>
              </a:spcBef>
              <a:spcAft>
                <a:spcPts val="1200"/>
              </a:spcAft>
              <a:defRPr/>
            </a:pPr>
            <a:r>
              <a:rPr lang="en-US" sz="2400" dirty="0">
                <a:solidFill>
                  <a:srgbClr val="FFFFFF"/>
                </a:solidFill>
                <a:ea typeface="ＭＳ Ｐゴシック" charset="-128"/>
              </a:rPr>
              <a:t>Fall from standing height</a:t>
            </a:r>
          </a:p>
          <a:p>
            <a:pPr marL="571500" indent="-571500">
              <a:spcBef>
                <a:spcPts val="1200"/>
              </a:spcBef>
              <a:spcAft>
                <a:spcPts val="1200"/>
              </a:spcAft>
              <a:defRPr/>
            </a:pPr>
            <a:r>
              <a:rPr lang="en-US" sz="2400" dirty="0">
                <a:solidFill>
                  <a:srgbClr val="FFFFFF"/>
                </a:solidFill>
                <a:ea typeface="ＭＳ Ｐゴシック" charset="-128"/>
              </a:rPr>
              <a:t>Immediate pain on her left thigh</a:t>
            </a:r>
          </a:p>
          <a:p>
            <a:pPr marL="571500" indent="-571500">
              <a:spcBef>
                <a:spcPts val="1200"/>
              </a:spcBef>
              <a:spcAft>
                <a:spcPts val="1200"/>
              </a:spcAft>
              <a:defRPr/>
            </a:pPr>
            <a:r>
              <a:rPr lang="en-US" sz="2400" dirty="0">
                <a:solidFill>
                  <a:srgbClr val="FFFFFF"/>
                </a:solidFill>
                <a:ea typeface="ＭＳ Ｐゴシック" charset="-128"/>
              </a:rPr>
              <a:t>Previous medical history of osteoporosis treated with Fosamax® for the last 7 years</a:t>
            </a:r>
          </a:p>
          <a:p>
            <a:pPr marL="571500" indent="-571500">
              <a:spcBef>
                <a:spcPts val="1200"/>
              </a:spcBef>
              <a:spcAft>
                <a:spcPts val="1200"/>
              </a:spcAft>
              <a:defRPr/>
            </a:pPr>
            <a:r>
              <a:rPr lang="en-US" sz="2400" dirty="0">
                <a:solidFill>
                  <a:srgbClr val="FFFFFF"/>
                </a:solidFill>
                <a:ea typeface="ＭＳ Ｐゴシック" charset="-128"/>
              </a:rPr>
              <a:t>No pain on her hip and was independent on activities of daily living</a:t>
            </a:r>
          </a:p>
          <a:p>
            <a:pPr marL="571500" indent="-571500">
              <a:spcBef>
                <a:spcPts val="1200"/>
              </a:spcBef>
              <a:spcAft>
                <a:spcPts val="1200"/>
              </a:spcAft>
              <a:defRPr/>
            </a:pPr>
            <a:r>
              <a:rPr lang="en-US" sz="2400" dirty="0">
                <a:solidFill>
                  <a:srgbClr val="FFFFFF"/>
                </a:solidFill>
                <a:ea typeface="ＭＳ Ｐゴシック" charset="-128"/>
              </a:rPr>
              <a:t>Isolated closed injury, neurovascular status intact</a:t>
            </a:r>
          </a:p>
        </p:txBody>
      </p:sp>
    </p:spTree>
    <p:extLst>
      <p:ext uri="{BB962C8B-B14F-4D97-AF65-F5344CB8AC3E}">
        <p14:creationId xmlns:p14="http://schemas.microsoft.com/office/powerpoint/2010/main" val="3800460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image1.jpg"/>
          <p:cNvPicPr>
            <a:picLocks noChangeAspect="1"/>
          </p:cNvPicPr>
          <p:nvPr/>
        </p:nvPicPr>
        <p:blipFill>
          <a:blip r:embed="rId3"/>
          <a:srcRect/>
          <a:stretch>
            <a:fillRect/>
          </a:stretch>
        </p:blipFill>
        <p:spPr bwMode="auto">
          <a:xfrm rot="1903424">
            <a:off x="1223964" y="719141"/>
            <a:ext cx="4608513" cy="532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descr="image2.jpg"/>
          <p:cNvPicPr>
            <a:picLocks noChangeAspect="1"/>
          </p:cNvPicPr>
          <p:nvPr/>
        </p:nvPicPr>
        <p:blipFill>
          <a:blip r:embed="rId4"/>
          <a:srcRect/>
          <a:stretch>
            <a:fillRect/>
          </a:stretch>
        </p:blipFill>
        <p:spPr bwMode="auto">
          <a:xfrm>
            <a:off x="6238875" y="0"/>
            <a:ext cx="316865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8" name="TextBox 3"/>
          <p:cNvSpPr txBox="1">
            <a:spLocks noChangeArrowheads="1"/>
          </p:cNvSpPr>
          <p:nvPr/>
        </p:nvSpPr>
        <p:spPr bwMode="auto">
          <a:xfrm>
            <a:off x="1631950" y="6191253"/>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Day 0</a:t>
            </a:r>
          </a:p>
        </p:txBody>
      </p:sp>
      <p:sp>
        <p:nvSpPr>
          <p:cNvPr id="2" name="Title 1">
            <a:extLst>
              <a:ext uri="{FF2B5EF4-FFF2-40B4-BE49-F238E27FC236}">
                <a16:creationId xmlns:a16="http://schemas.microsoft.com/office/drawing/2014/main" id="{5CDE7316-9434-41BE-B3B5-9D9CC3FDD23F}"/>
              </a:ext>
            </a:extLst>
          </p:cNvPr>
          <p:cNvSpPr>
            <a:spLocks noGrp="1"/>
          </p:cNvSpPr>
          <p:nvPr>
            <p:ph type="title"/>
          </p:nvPr>
        </p:nvSpPr>
        <p:spPr/>
        <p:txBody>
          <a:bodyPr/>
          <a:lstStyle/>
          <a:p>
            <a:endParaRPr lang="de-CH"/>
          </a:p>
        </p:txBody>
      </p:sp>
      <p:sp>
        <p:nvSpPr>
          <p:cNvPr id="3" name="Content Placeholder 2">
            <a:extLst>
              <a:ext uri="{FF2B5EF4-FFF2-40B4-BE49-F238E27FC236}">
                <a16:creationId xmlns:a16="http://schemas.microsoft.com/office/drawing/2014/main" id="{4ADE0516-B261-4F55-9CFE-097058E569C6}"/>
              </a:ext>
            </a:extLst>
          </p:cNvPr>
          <p:cNvSpPr>
            <a:spLocks noGrp="1"/>
          </p:cNvSpPr>
          <p:nvPr>
            <p:ph idx="1"/>
          </p:nvPr>
        </p:nvSpPr>
        <p:spPr/>
        <p:txBody>
          <a:bodyPr/>
          <a:lstStyle/>
          <a:p>
            <a:endParaRPr lang="de-CH"/>
          </a:p>
        </p:txBody>
      </p:sp>
    </p:spTree>
    <p:extLst>
      <p:ext uri="{BB962C8B-B14F-4D97-AF65-F5344CB8AC3E}">
        <p14:creationId xmlns:p14="http://schemas.microsoft.com/office/powerpoint/2010/main" val="103694573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image3.jpg"/>
          <p:cNvPicPr>
            <a:picLocks noChangeAspect="1"/>
          </p:cNvPicPr>
          <p:nvPr/>
        </p:nvPicPr>
        <p:blipFill>
          <a:blip r:embed="rId3"/>
          <a:srcRect/>
          <a:stretch>
            <a:fillRect/>
          </a:stretch>
        </p:blipFill>
        <p:spPr bwMode="auto">
          <a:xfrm>
            <a:off x="3243266" y="0"/>
            <a:ext cx="570388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TextBox 5"/>
          <p:cNvSpPr txBox="1">
            <a:spLocks noChangeArrowheads="1"/>
          </p:cNvSpPr>
          <p:nvPr/>
        </p:nvSpPr>
        <p:spPr bwMode="auto">
          <a:xfrm>
            <a:off x="1631950" y="6191253"/>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Day 0</a:t>
            </a:r>
          </a:p>
        </p:txBody>
      </p:sp>
      <p:pic>
        <p:nvPicPr>
          <p:cNvPr id="4"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247231" y="0"/>
            <a:ext cx="569595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253903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Grp="1" noChangeArrowheads="1"/>
          </p:cNvSpPr>
          <p:nvPr>
            <p:ph type="title"/>
          </p:nvPr>
        </p:nvSpPr>
        <p:spPr/>
        <p:txBody>
          <a:bodyPr/>
          <a:lstStyle/>
          <a:p>
            <a:pPr eaLnBrk="1" hangingPunct="1">
              <a:defRPr/>
            </a:pPr>
            <a:r>
              <a:rPr lang="en-US" dirty="0"/>
              <a:t>Reduction</a:t>
            </a:r>
            <a:r>
              <a:rPr lang="en-US" dirty="0">
                <a:latin typeface="Times"/>
              </a:rPr>
              <a:t>—</a:t>
            </a:r>
            <a:r>
              <a:rPr lang="en-US" dirty="0"/>
              <a:t>d</a:t>
            </a:r>
            <a:r>
              <a:rPr lang="en-US" dirty="0">
                <a:ea typeface="ヒラギノ角ゴ Pro W6" charset="0"/>
                <a:cs typeface="ヒラギノ角ゴ Pro W6" charset="0"/>
              </a:rPr>
              <a:t>istal humeral fracture</a:t>
            </a:r>
          </a:p>
        </p:txBody>
      </p:sp>
      <p:sp>
        <p:nvSpPr>
          <p:cNvPr id="3075" name="Rectangle 15"/>
          <p:cNvSpPr>
            <a:spLocks noGrp="1" noChangeArrowheads="1"/>
          </p:cNvSpPr>
          <p:nvPr>
            <p:ph type="body" sz="quarter" idx="10"/>
          </p:nvPr>
        </p:nvSpPr>
        <p:spPr>
          <a:xfrm>
            <a:off x="629444" y="5861053"/>
            <a:ext cx="3377406" cy="24129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endParaRPr lang="en-US" dirty="0">
              <a:solidFill>
                <a:srgbClr val="042D98"/>
              </a:solidFill>
            </a:endParaRPr>
          </a:p>
        </p:txBody>
      </p:sp>
      <p:sp>
        <p:nvSpPr>
          <p:cNvPr id="2" name="Text Placeholder 1">
            <a:extLst>
              <a:ext uri="{FF2B5EF4-FFF2-40B4-BE49-F238E27FC236}">
                <a16:creationId xmlns:a16="http://schemas.microsoft.com/office/drawing/2014/main" id="{916E4707-AAE5-4309-A9FE-37E62F6D8AFD}"/>
              </a:ext>
            </a:extLst>
          </p:cNvPr>
          <p:cNvSpPr>
            <a:spLocks noGrp="1"/>
          </p:cNvSpPr>
          <p:nvPr>
            <p:ph type="body" sz="quarter" idx="11"/>
          </p:nvPr>
        </p:nvSpPr>
        <p:spPr/>
        <p:txBody>
          <a:bodyPr/>
          <a:lstStyle/>
          <a:p>
            <a:endParaRPr lang="de-CH"/>
          </a:p>
        </p:txBody>
      </p:sp>
      <p:sp>
        <p:nvSpPr>
          <p:cNvPr id="4" name="Text Placeholder 3">
            <a:extLst>
              <a:ext uri="{FF2B5EF4-FFF2-40B4-BE49-F238E27FC236}">
                <a16:creationId xmlns:a16="http://schemas.microsoft.com/office/drawing/2014/main" id="{DAB02092-78FA-4A1B-8CD2-87FED94B4062}"/>
              </a:ext>
            </a:extLst>
          </p:cNvPr>
          <p:cNvSpPr>
            <a:spLocks noGrp="1"/>
          </p:cNvSpPr>
          <p:nvPr>
            <p:ph type="body" sz="quarter" idx="13"/>
          </p:nvPr>
        </p:nvSpPr>
        <p:spPr/>
        <p:txBody>
          <a:bodyPr/>
          <a:lstStyle/>
          <a:p>
            <a:endParaRPr lang="de-CH" dirty="0"/>
          </a:p>
        </p:txBody>
      </p:sp>
      <p:pic>
        <p:nvPicPr>
          <p:cNvPr id="6" name="Picture 2" descr="C:\Business Files\kluessi\Desktop\Restore_Home_Button_Back_to_the_Navigation_Toolbar.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913" y="5327650"/>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a:extLst>
              <a:ext uri="{FF2B5EF4-FFF2-40B4-BE49-F238E27FC236}">
                <a16:creationId xmlns:a16="http://schemas.microsoft.com/office/drawing/2014/main" id="{62671DB0-4C47-4072-9A43-60A8613E65EB}"/>
              </a:ext>
            </a:extLst>
          </p:cNvPr>
          <p:cNvSpPr>
            <a:spLocks noGrp="1"/>
          </p:cNvSpPr>
          <p:nvPr>
            <p:ph type="body" sz="quarter" idx="12"/>
          </p:nvPr>
        </p:nvSpPr>
        <p:spPr>
          <a:xfrm>
            <a:off x="4079874" y="5861050"/>
            <a:ext cx="4302125" cy="246065"/>
          </a:xfrm>
        </p:spPr>
        <p:txBody>
          <a:bodyPr/>
          <a:lstStyle/>
          <a:p>
            <a:r>
              <a:rPr lang="de-CH" dirty="0">
                <a:solidFill>
                  <a:srgbClr val="042D98"/>
                </a:solidFill>
              </a:rPr>
              <a:t>AO Trauma </a:t>
            </a:r>
            <a:r>
              <a:rPr lang="de-CH" dirty="0" err="1">
                <a:solidFill>
                  <a:srgbClr val="042D98"/>
                </a:solidFill>
              </a:rPr>
              <a:t>Advanced</a:t>
            </a:r>
            <a:r>
              <a:rPr lang="de-CH" dirty="0">
                <a:solidFill>
                  <a:srgbClr val="042D98"/>
                </a:solidFill>
              </a:rPr>
              <a:t> </a:t>
            </a:r>
            <a:r>
              <a:rPr lang="de-CH" dirty="0" err="1">
                <a:solidFill>
                  <a:srgbClr val="042D98"/>
                </a:solidFill>
              </a:rPr>
              <a:t>Principles</a:t>
            </a:r>
            <a:r>
              <a:rPr lang="de-CH" dirty="0">
                <a:solidFill>
                  <a:srgbClr val="042D98"/>
                </a:solidFill>
              </a:rPr>
              <a:t> Course</a:t>
            </a:r>
          </a:p>
        </p:txBody>
      </p:sp>
      <p:sp>
        <p:nvSpPr>
          <p:cNvPr id="5" name="Rectangle 4">
            <a:extLst>
              <a:ext uri="{FF2B5EF4-FFF2-40B4-BE49-F238E27FC236}">
                <a16:creationId xmlns:a16="http://schemas.microsoft.com/office/drawing/2014/main" id="{65B17FB2-88CA-44EB-9ABB-3A610E84C93C}"/>
              </a:ext>
            </a:extLst>
          </p:cNvPr>
          <p:cNvSpPr/>
          <p:nvPr/>
        </p:nvSpPr>
        <p:spPr>
          <a:xfrm>
            <a:off x="552057" y="3244334"/>
            <a:ext cx="3818674" cy="400110"/>
          </a:xfrm>
          <a:prstGeom prst="rect">
            <a:avLst/>
          </a:prstGeom>
        </p:spPr>
        <p:txBody>
          <a:bodyPr wrap="none">
            <a:spAutoFit/>
          </a:bodyPr>
          <a:lstStyle/>
          <a:p>
            <a:r>
              <a:rPr lang="en-US" sz="2000" dirty="0">
                <a:solidFill>
                  <a:schemeClr val="bg1">
                    <a:lumMod val="50000"/>
                  </a:schemeClr>
                </a:solidFill>
              </a:rPr>
              <a:t>Case for small group discussion</a:t>
            </a:r>
          </a:p>
        </p:txBody>
      </p:sp>
    </p:spTree>
    <p:extLst>
      <p:ext uri="{BB962C8B-B14F-4D97-AF65-F5344CB8AC3E}">
        <p14:creationId xmlns:p14="http://schemas.microsoft.com/office/powerpoint/2010/main" val="109140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image4.jpg"/>
          <p:cNvPicPr>
            <a:picLocks noChangeAspect="1"/>
          </p:cNvPicPr>
          <p:nvPr/>
        </p:nvPicPr>
        <p:blipFill>
          <a:blip r:embed="rId3"/>
          <a:srcRect/>
          <a:stretch>
            <a:fillRect/>
          </a:stretch>
        </p:blipFill>
        <p:spPr bwMode="auto">
          <a:xfrm>
            <a:off x="1524000" y="115888"/>
            <a:ext cx="9144000"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5" name="TextBox 5"/>
          <p:cNvSpPr txBox="1">
            <a:spLocks noChangeArrowheads="1"/>
          </p:cNvSpPr>
          <p:nvPr/>
        </p:nvSpPr>
        <p:spPr bwMode="auto">
          <a:xfrm>
            <a:off x="1631950" y="6191253"/>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Day 1</a:t>
            </a:r>
          </a:p>
        </p:txBody>
      </p:sp>
    </p:spTree>
    <p:extLst>
      <p:ext uri="{BB962C8B-B14F-4D97-AF65-F5344CB8AC3E}">
        <p14:creationId xmlns:p14="http://schemas.microsoft.com/office/powerpoint/2010/main" val="283197326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image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1123953"/>
            <a:ext cx="3348038" cy="502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6146" name="Picture 2" descr="image6.jpg"/>
          <p:cNvPicPr>
            <a:picLocks noChangeAspect="1"/>
          </p:cNvPicPr>
          <p:nvPr/>
        </p:nvPicPr>
        <p:blipFill>
          <a:blip r:embed="rId4"/>
          <a:srcRect/>
          <a:stretch>
            <a:fillRect/>
          </a:stretch>
        </p:blipFill>
        <p:spPr bwMode="auto">
          <a:xfrm>
            <a:off x="5446713" y="1628778"/>
            <a:ext cx="4572000" cy="413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20" name="TextBox 6"/>
          <p:cNvSpPr txBox="1">
            <a:spLocks noChangeArrowheads="1"/>
          </p:cNvSpPr>
          <p:nvPr/>
        </p:nvSpPr>
        <p:spPr bwMode="auto">
          <a:xfrm>
            <a:off x="1631950" y="6191253"/>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Day 1</a:t>
            </a:r>
          </a:p>
        </p:txBody>
      </p:sp>
    </p:spTree>
    <p:extLst>
      <p:ext uri="{BB962C8B-B14F-4D97-AF65-F5344CB8AC3E}">
        <p14:creationId xmlns:p14="http://schemas.microsoft.com/office/powerpoint/2010/main" val="49922326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image7.jpg"/>
          <p:cNvPicPr>
            <a:picLocks noChangeAspect="1"/>
          </p:cNvPicPr>
          <p:nvPr/>
        </p:nvPicPr>
        <p:blipFill>
          <a:blip r:embed="rId3"/>
          <a:srcRect/>
          <a:stretch>
            <a:fillRect/>
          </a:stretch>
        </p:blipFill>
        <p:spPr bwMode="auto">
          <a:xfrm>
            <a:off x="2066928" y="0"/>
            <a:ext cx="805656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3" name="TextBox 5"/>
          <p:cNvSpPr txBox="1">
            <a:spLocks noChangeArrowheads="1"/>
          </p:cNvSpPr>
          <p:nvPr/>
        </p:nvSpPr>
        <p:spPr bwMode="auto">
          <a:xfrm>
            <a:off x="1631950" y="6191253"/>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Day 1</a:t>
            </a:r>
          </a:p>
        </p:txBody>
      </p:sp>
    </p:spTree>
    <p:extLst>
      <p:ext uri="{BB962C8B-B14F-4D97-AF65-F5344CB8AC3E}">
        <p14:creationId xmlns:p14="http://schemas.microsoft.com/office/powerpoint/2010/main" val="106063284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image8.jpg"/>
          <p:cNvPicPr>
            <a:picLocks noChangeAspect="1"/>
          </p:cNvPicPr>
          <p:nvPr/>
        </p:nvPicPr>
        <p:blipFill>
          <a:blip r:embed="rId3"/>
          <a:srcRect/>
          <a:stretch>
            <a:fillRect/>
          </a:stretch>
        </p:blipFill>
        <p:spPr bwMode="auto">
          <a:xfrm>
            <a:off x="1524000" y="331788"/>
            <a:ext cx="9144000"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7" name="TextBox 5"/>
          <p:cNvSpPr txBox="1">
            <a:spLocks noChangeArrowheads="1"/>
          </p:cNvSpPr>
          <p:nvPr/>
        </p:nvSpPr>
        <p:spPr bwMode="auto">
          <a:xfrm>
            <a:off x="1631950" y="6191253"/>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Day 1</a:t>
            </a:r>
          </a:p>
        </p:txBody>
      </p:sp>
    </p:spTree>
    <p:extLst>
      <p:ext uri="{BB962C8B-B14F-4D97-AF65-F5344CB8AC3E}">
        <p14:creationId xmlns:p14="http://schemas.microsoft.com/office/powerpoint/2010/main" val="204902576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7"/>
          <p:cNvSpPr txBox="1">
            <a:spLocks noChangeArrowheads="1"/>
          </p:cNvSpPr>
          <p:nvPr/>
        </p:nvSpPr>
        <p:spPr bwMode="auto">
          <a:xfrm>
            <a:off x="1631950" y="6191253"/>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Day 1</a:t>
            </a:r>
          </a:p>
        </p:txBody>
      </p:sp>
      <p:sp>
        <p:nvSpPr>
          <p:cNvPr id="12291" name="Rounded Rectangle 18"/>
          <p:cNvSpPr>
            <a:spLocks noChangeArrowheads="1"/>
          </p:cNvSpPr>
          <p:nvPr/>
        </p:nvSpPr>
        <p:spPr bwMode="auto">
          <a:xfrm>
            <a:off x="9455153" y="2816228"/>
            <a:ext cx="627063" cy="549275"/>
          </a:xfrm>
          <a:prstGeom prst="roundRect">
            <a:avLst>
              <a:gd name="adj" fmla="val 16667"/>
            </a:avLst>
          </a:prstGeom>
          <a:solidFill>
            <a:schemeClr val="tx1"/>
          </a:solidFill>
          <a:ln w="9525" algn="ctr">
            <a:solidFill>
              <a:schemeClr val="tx1"/>
            </a:solidFill>
            <a:round/>
            <a:headEnd/>
            <a:tailEnd/>
          </a:ln>
        </p:spPr>
        <p:txBody>
          <a:bodyPr/>
          <a:lstStyle/>
          <a:p>
            <a:pPr defTabSz="914400"/>
            <a:endParaRPr kumimoji="1" lang="en-US" sz="2000">
              <a:latin typeface="Arial" pitchFamily="34" charset="0"/>
              <a:ea typeface="Osaka"/>
              <a:cs typeface="Osaka"/>
            </a:endParaRPr>
          </a:p>
        </p:txBody>
      </p:sp>
      <p:pic>
        <p:nvPicPr>
          <p:cNvPr id="12292"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9950" y="0"/>
            <a:ext cx="791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37876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mage12.jpg"/>
          <p:cNvPicPr>
            <a:picLocks noChangeAspect="1"/>
          </p:cNvPicPr>
          <p:nvPr/>
        </p:nvPicPr>
        <p:blipFill rotWithShape="1">
          <a:blip r:embed="rId3"/>
          <a:srcRect r="26627"/>
          <a:stretch/>
        </p:blipFill>
        <p:spPr bwMode="auto">
          <a:xfrm>
            <a:off x="2855916" y="381000"/>
            <a:ext cx="6708775"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5" name="TextBox 5"/>
          <p:cNvSpPr txBox="1">
            <a:spLocks noChangeArrowheads="1"/>
          </p:cNvSpPr>
          <p:nvPr/>
        </p:nvSpPr>
        <p:spPr bwMode="auto">
          <a:xfrm>
            <a:off x="1631950" y="6191253"/>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Day 1</a:t>
            </a:r>
          </a:p>
        </p:txBody>
      </p:sp>
    </p:spTree>
    <p:extLst>
      <p:ext uri="{BB962C8B-B14F-4D97-AF65-F5344CB8AC3E}">
        <p14:creationId xmlns:p14="http://schemas.microsoft.com/office/powerpoint/2010/main" val="85836455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image13.jpg"/>
          <p:cNvPicPr>
            <a:picLocks noChangeAspect="1"/>
          </p:cNvPicPr>
          <p:nvPr/>
        </p:nvPicPr>
        <p:blipFill>
          <a:blip r:embed="rId3"/>
          <a:srcRect/>
          <a:stretch>
            <a:fillRect/>
          </a:stretch>
        </p:blipFill>
        <p:spPr bwMode="auto">
          <a:xfrm>
            <a:off x="2927353" y="0"/>
            <a:ext cx="633571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9" name="TextBox 5"/>
          <p:cNvSpPr txBox="1">
            <a:spLocks noChangeArrowheads="1"/>
          </p:cNvSpPr>
          <p:nvPr/>
        </p:nvSpPr>
        <p:spPr bwMode="auto">
          <a:xfrm>
            <a:off x="1631950" y="6191253"/>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Day 1</a:t>
            </a:r>
          </a:p>
        </p:txBody>
      </p:sp>
    </p:spTree>
    <p:extLst>
      <p:ext uri="{BB962C8B-B14F-4D97-AF65-F5344CB8AC3E}">
        <p14:creationId xmlns:p14="http://schemas.microsoft.com/office/powerpoint/2010/main" val="149656668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0763" y="0"/>
            <a:ext cx="8342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8"/>
          <p:cNvSpPr txBox="1">
            <a:spLocks noChangeArrowheads="1"/>
          </p:cNvSpPr>
          <p:nvPr/>
        </p:nvSpPr>
        <p:spPr bwMode="auto">
          <a:xfrm>
            <a:off x="1587500" y="6073778"/>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Day 1</a:t>
            </a:r>
          </a:p>
        </p:txBody>
      </p:sp>
    </p:spTree>
    <p:extLst>
      <p:ext uri="{BB962C8B-B14F-4D97-AF65-F5344CB8AC3E}">
        <p14:creationId xmlns:p14="http://schemas.microsoft.com/office/powerpoint/2010/main" val="131149757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5713" y="0"/>
            <a:ext cx="774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8"/>
          <p:cNvSpPr txBox="1">
            <a:spLocks noChangeArrowheads="1"/>
          </p:cNvSpPr>
          <p:nvPr/>
        </p:nvSpPr>
        <p:spPr bwMode="auto">
          <a:xfrm>
            <a:off x="1587500" y="6073778"/>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Day 1</a:t>
            </a:r>
          </a:p>
        </p:txBody>
      </p:sp>
    </p:spTree>
    <p:extLst>
      <p:ext uri="{BB962C8B-B14F-4D97-AF65-F5344CB8AC3E}">
        <p14:creationId xmlns:p14="http://schemas.microsoft.com/office/powerpoint/2010/main" val="398726296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5"/>
          <p:cNvSpPr txBox="1">
            <a:spLocks noChangeArrowheads="1"/>
          </p:cNvSpPr>
          <p:nvPr/>
        </p:nvSpPr>
        <p:spPr bwMode="auto">
          <a:xfrm>
            <a:off x="1631950" y="6191253"/>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Day 1</a:t>
            </a:r>
          </a:p>
        </p:txBody>
      </p:sp>
      <p:pic>
        <p:nvPicPr>
          <p:cNvPr id="4" name="Picture 1" descr="image23.jpg"/>
          <p:cNvPicPr>
            <a:picLocks noChangeAspect="1"/>
          </p:cNvPicPr>
          <p:nvPr/>
        </p:nvPicPr>
        <p:blipFill>
          <a:blip r:embed="rId3"/>
          <a:srcRect/>
          <a:stretch>
            <a:fillRect/>
          </a:stretch>
        </p:blipFill>
        <p:spPr bwMode="auto">
          <a:xfrm>
            <a:off x="5146430" y="3169138"/>
            <a:ext cx="5533292" cy="3688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37" name="Picture 1" descr="image22.jpg"/>
          <p:cNvPicPr>
            <a:picLocks noChangeAspect="1"/>
          </p:cNvPicPr>
          <p:nvPr/>
        </p:nvPicPr>
        <p:blipFill>
          <a:blip r:embed="rId4"/>
          <a:srcRect/>
          <a:stretch>
            <a:fillRect/>
          </a:stretch>
        </p:blipFill>
        <p:spPr bwMode="auto">
          <a:xfrm>
            <a:off x="1524000" y="-26987"/>
            <a:ext cx="5081839" cy="3672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8500038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A39C34-05F7-462D-B92E-091E91BC3938}"/>
              </a:ext>
            </a:extLst>
          </p:cNvPr>
          <p:cNvSpPr>
            <a:spLocks noGrp="1"/>
          </p:cNvSpPr>
          <p:nvPr>
            <p:ph type="title"/>
          </p:nvPr>
        </p:nvSpPr>
        <p:spPr/>
        <p:txBody>
          <a:bodyPr/>
          <a:lstStyle/>
          <a:p>
            <a:endParaRPr lang="de-CH"/>
          </a:p>
        </p:txBody>
      </p:sp>
      <p:sp>
        <p:nvSpPr>
          <p:cNvPr id="3" name="Content Placeholder 2"/>
          <p:cNvSpPr>
            <a:spLocks noGrp="1"/>
          </p:cNvSpPr>
          <p:nvPr>
            <p:ph idx="1"/>
          </p:nvPr>
        </p:nvSpPr>
        <p:spPr/>
        <p:txBody>
          <a:bodyPr/>
          <a:lstStyle/>
          <a:p>
            <a:r>
              <a:rPr lang="en-US" sz="2800" dirty="0"/>
              <a:t>51-year-old woman</a:t>
            </a:r>
          </a:p>
          <a:p>
            <a:endParaRPr lang="en-US" sz="2800" dirty="0"/>
          </a:p>
          <a:p>
            <a:r>
              <a:rPr lang="en-US" sz="2800" dirty="0"/>
              <a:t>Fall from the stairs on a panic attack</a:t>
            </a:r>
          </a:p>
          <a:p>
            <a:endParaRPr lang="en-US" sz="2800" dirty="0"/>
          </a:p>
          <a:p>
            <a:r>
              <a:rPr lang="en-US" sz="2800" dirty="0"/>
              <a:t>Painful right elbow, dominant hand</a:t>
            </a:r>
          </a:p>
          <a:p>
            <a:endParaRPr lang="en-US" sz="2800" dirty="0"/>
          </a:p>
          <a:p>
            <a:r>
              <a:rPr lang="en-US" sz="2800" dirty="0"/>
              <a:t>Isolated closed injury, neurovascular status intact</a:t>
            </a:r>
          </a:p>
        </p:txBody>
      </p:sp>
    </p:spTree>
    <p:extLst>
      <p:ext uri="{BB962C8B-B14F-4D97-AF65-F5344CB8AC3E}">
        <p14:creationId xmlns:p14="http://schemas.microsoft.com/office/powerpoint/2010/main" val="509489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mage24.jpg"/>
          <p:cNvPicPr>
            <a:picLocks noChangeAspect="1"/>
          </p:cNvPicPr>
          <p:nvPr/>
        </p:nvPicPr>
        <p:blipFill>
          <a:blip r:embed="rId3"/>
          <a:srcRect/>
          <a:stretch>
            <a:fillRect/>
          </a:stretch>
        </p:blipFill>
        <p:spPr bwMode="auto">
          <a:xfrm>
            <a:off x="1524000" y="-26988"/>
            <a:ext cx="9144000" cy="6096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59" name="TextBox 5"/>
          <p:cNvSpPr txBox="1">
            <a:spLocks noChangeArrowheads="1"/>
          </p:cNvSpPr>
          <p:nvPr/>
        </p:nvSpPr>
        <p:spPr bwMode="auto">
          <a:xfrm>
            <a:off x="1631950" y="6191253"/>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Day 1</a:t>
            </a:r>
          </a:p>
        </p:txBody>
      </p:sp>
    </p:spTree>
    <p:extLst>
      <p:ext uri="{BB962C8B-B14F-4D97-AF65-F5344CB8AC3E}">
        <p14:creationId xmlns:p14="http://schemas.microsoft.com/office/powerpoint/2010/main" val="225251683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6"/>
          <p:cNvSpPr txBox="1">
            <a:spLocks noChangeArrowheads="1"/>
          </p:cNvSpPr>
          <p:nvPr/>
        </p:nvSpPr>
        <p:spPr bwMode="auto">
          <a:xfrm>
            <a:off x="1631950" y="6191253"/>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Day 1</a:t>
            </a:r>
          </a:p>
        </p:txBody>
      </p:sp>
      <p:pic>
        <p:nvPicPr>
          <p:cNvPr id="2048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12866"/>
            <a:ext cx="91440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79693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6"/>
          <p:cNvSpPr txBox="1">
            <a:spLocks noChangeArrowheads="1"/>
          </p:cNvSpPr>
          <p:nvPr/>
        </p:nvSpPr>
        <p:spPr bwMode="auto">
          <a:xfrm>
            <a:off x="1631950" y="6191253"/>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Day 1</a:t>
            </a:r>
          </a:p>
        </p:txBody>
      </p:sp>
      <p:grpSp>
        <p:nvGrpSpPr>
          <p:cNvPr id="22531" name="Group 5"/>
          <p:cNvGrpSpPr>
            <a:grpSpLocks/>
          </p:cNvGrpSpPr>
          <p:nvPr/>
        </p:nvGrpSpPr>
        <p:grpSpPr bwMode="auto">
          <a:xfrm>
            <a:off x="1282700" y="330203"/>
            <a:ext cx="4819650" cy="5876925"/>
            <a:chOff x="-241429" y="330200"/>
            <a:chExt cx="4819650" cy="5876925"/>
          </a:xfrm>
        </p:grpSpPr>
        <p:pic>
          <p:nvPicPr>
            <p:cNvPr id="18433" name="Picture 1" descr="image27.jpg"/>
            <p:cNvPicPr>
              <a:picLocks noChangeAspect="1"/>
            </p:cNvPicPr>
            <p:nvPr/>
          </p:nvPicPr>
          <p:blipFill>
            <a:blip r:embed="rId3"/>
            <a:srcRect/>
            <a:stretch>
              <a:fillRect/>
            </a:stretch>
          </p:blipFill>
          <p:spPr bwMode="auto">
            <a:xfrm rot="2318177">
              <a:off x="-241429" y="330200"/>
              <a:ext cx="4819650" cy="587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7" name="Rounded Rectangle 3"/>
            <p:cNvSpPr>
              <a:spLocks noChangeArrowheads="1"/>
            </p:cNvSpPr>
            <p:nvPr/>
          </p:nvSpPr>
          <p:spPr bwMode="auto">
            <a:xfrm>
              <a:off x="3563888" y="1628800"/>
              <a:ext cx="864096" cy="1440160"/>
            </a:xfrm>
            <a:prstGeom prst="roundRect">
              <a:avLst>
                <a:gd name="adj" fmla="val 16667"/>
              </a:avLst>
            </a:prstGeom>
            <a:solidFill>
              <a:schemeClr val="tx1"/>
            </a:solidFill>
            <a:ln w="9525" algn="ctr">
              <a:solidFill>
                <a:schemeClr val="tx1"/>
              </a:solidFill>
              <a:round/>
              <a:headEnd/>
              <a:tailEnd/>
            </a:ln>
          </p:spPr>
          <p:txBody>
            <a:bodyPr/>
            <a:lstStyle/>
            <a:p>
              <a:pPr defTabSz="914400"/>
              <a:endParaRPr kumimoji="1" lang="en-US" sz="2000">
                <a:latin typeface="Arial" pitchFamily="34" charset="0"/>
                <a:ea typeface="Osaka"/>
                <a:cs typeface="Osaka"/>
              </a:endParaRPr>
            </a:p>
          </p:txBody>
        </p:sp>
      </p:grpSp>
      <p:grpSp>
        <p:nvGrpSpPr>
          <p:cNvPr id="22532" name="Group 4"/>
          <p:cNvGrpSpPr>
            <a:grpSpLocks/>
          </p:cNvGrpSpPr>
          <p:nvPr/>
        </p:nvGrpSpPr>
        <p:grpSpPr bwMode="auto">
          <a:xfrm>
            <a:off x="5827713" y="211141"/>
            <a:ext cx="5021262" cy="6118225"/>
            <a:chOff x="4117975" y="211138"/>
            <a:chExt cx="5021263" cy="6118225"/>
          </a:xfrm>
        </p:grpSpPr>
        <p:pic>
          <p:nvPicPr>
            <p:cNvPr id="18434" name="Picture 2" descr="image28.jpg"/>
            <p:cNvPicPr>
              <a:picLocks noChangeAspect="1"/>
            </p:cNvPicPr>
            <p:nvPr/>
          </p:nvPicPr>
          <p:blipFill>
            <a:blip r:embed="rId4"/>
            <a:srcRect/>
            <a:stretch>
              <a:fillRect/>
            </a:stretch>
          </p:blipFill>
          <p:spPr bwMode="auto">
            <a:xfrm rot="2625371">
              <a:off x="4117975" y="211138"/>
              <a:ext cx="5021263" cy="611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5" name="Rounded Rectangle 9"/>
            <p:cNvSpPr>
              <a:spLocks noChangeArrowheads="1"/>
            </p:cNvSpPr>
            <p:nvPr/>
          </p:nvSpPr>
          <p:spPr bwMode="auto">
            <a:xfrm>
              <a:off x="8100392" y="1628800"/>
              <a:ext cx="864096" cy="1440160"/>
            </a:xfrm>
            <a:prstGeom prst="roundRect">
              <a:avLst>
                <a:gd name="adj" fmla="val 16667"/>
              </a:avLst>
            </a:prstGeom>
            <a:solidFill>
              <a:schemeClr val="tx1"/>
            </a:solidFill>
            <a:ln w="9525" algn="ctr">
              <a:solidFill>
                <a:schemeClr val="tx1"/>
              </a:solidFill>
              <a:round/>
              <a:headEnd/>
              <a:tailEnd/>
            </a:ln>
          </p:spPr>
          <p:txBody>
            <a:bodyPr/>
            <a:lstStyle/>
            <a:p>
              <a:pPr defTabSz="914400"/>
              <a:endParaRPr kumimoji="1" lang="en-US" sz="2000">
                <a:latin typeface="Arial" pitchFamily="34" charset="0"/>
                <a:ea typeface="Osaka"/>
                <a:cs typeface="Osaka"/>
              </a:endParaRPr>
            </a:p>
          </p:txBody>
        </p:sp>
      </p:grpSp>
      <p:sp>
        <p:nvSpPr>
          <p:cNvPr id="8" name="Title 3"/>
          <p:cNvSpPr>
            <a:spLocks noGrp="1"/>
          </p:cNvSpPr>
          <p:nvPr>
            <p:ph type="title"/>
          </p:nvPr>
        </p:nvSpPr>
        <p:spPr>
          <a:xfrm>
            <a:off x="4422774" y="295275"/>
            <a:ext cx="3095625" cy="685800"/>
          </a:xfrm>
        </p:spPr>
        <p:txBody>
          <a:bodyPr/>
          <a:lstStyle/>
          <a:p>
            <a:pPr>
              <a:defRPr/>
            </a:pPr>
            <a:r>
              <a:rPr lang="en-US" sz="2400" b="0" dirty="0">
                <a:ea typeface="ＭＳ Ｐゴシック" charset="-128"/>
              </a:rPr>
              <a:t>Postoperative X-rays</a:t>
            </a:r>
          </a:p>
        </p:txBody>
      </p:sp>
    </p:spTree>
    <p:extLst>
      <p:ext uri="{BB962C8B-B14F-4D97-AF65-F5344CB8AC3E}">
        <p14:creationId xmlns:p14="http://schemas.microsoft.com/office/powerpoint/2010/main" val="175824278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export--633498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2888" y="-19050"/>
            <a:ext cx="3257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export--63349812.jpg"/>
          <p:cNvPicPr>
            <a:picLocks noChangeAspect="1"/>
          </p:cNvPicPr>
          <p:nvPr/>
        </p:nvPicPr>
        <p:blipFill>
          <a:blip r:embed="rId4">
            <a:extLst>
              <a:ext uri="{28A0092B-C50C-407E-A947-70E740481C1C}">
                <a14:useLocalDpi xmlns:a14="http://schemas.microsoft.com/office/drawing/2010/main" val="0"/>
              </a:ext>
            </a:extLst>
          </a:blip>
          <a:srcRect t="-1131"/>
          <a:stretch>
            <a:fillRect/>
          </a:stretch>
        </p:blipFill>
        <p:spPr bwMode="auto">
          <a:xfrm>
            <a:off x="6456364" y="-79375"/>
            <a:ext cx="3043237"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6"/>
          <p:cNvSpPr txBox="1">
            <a:spLocks noChangeArrowheads="1"/>
          </p:cNvSpPr>
          <p:nvPr/>
        </p:nvSpPr>
        <p:spPr bwMode="auto">
          <a:xfrm>
            <a:off x="1631950" y="6191253"/>
            <a:ext cx="1663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2 months</a:t>
            </a:r>
          </a:p>
        </p:txBody>
      </p:sp>
    </p:spTree>
    <p:extLst>
      <p:ext uri="{BB962C8B-B14F-4D97-AF65-F5344CB8AC3E}">
        <p14:creationId xmlns:p14="http://schemas.microsoft.com/office/powerpoint/2010/main" val="266127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3"/>
          <p:cNvGrpSpPr>
            <a:grpSpLocks/>
          </p:cNvGrpSpPr>
          <p:nvPr/>
        </p:nvGrpSpPr>
        <p:grpSpPr bwMode="auto">
          <a:xfrm>
            <a:off x="3648078" y="476253"/>
            <a:ext cx="2016125" cy="6113463"/>
            <a:chOff x="4067944" y="692696"/>
            <a:chExt cx="1838016" cy="5536599"/>
          </a:xfrm>
        </p:grpSpPr>
        <p:pic>
          <p:nvPicPr>
            <p:cNvPr id="24583" name="Picture 1" descr="export--6583147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692696"/>
              <a:ext cx="1838016" cy="38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descr="export--6583154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6715">
              <a:off x="4117073" y="2458532"/>
              <a:ext cx="1738063" cy="377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79" name="Group 6"/>
          <p:cNvGrpSpPr>
            <a:grpSpLocks/>
          </p:cNvGrpSpPr>
          <p:nvPr/>
        </p:nvGrpSpPr>
        <p:grpSpPr bwMode="auto">
          <a:xfrm>
            <a:off x="6456363" y="620716"/>
            <a:ext cx="2087562" cy="5851525"/>
            <a:chOff x="4539959" y="1530124"/>
            <a:chExt cx="1608902" cy="5014000"/>
          </a:xfrm>
        </p:grpSpPr>
        <p:pic>
          <p:nvPicPr>
            <p:cNvPr id="24581" name="Picture 4" descr="export--6583114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91965" y="3140968"/>
              <a:ext cx="1456896" cy="340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export--65831098.jpg"/>
            <p:cNvPicPr>
              <a:picLocks noChangeAspect="1"/>
            </p:cNvPicPr>
            <p:nvPr/>
          </p:nvPicPr>
          <p:blipFill>
            <a:blip r:embed="rId6">
              <a:extLst>
                <a:ext uri="{28A0092B-C50C-407E-A947-70E740481C1C}">
                  <a14:useLocalDpi xmlns:a14="http://schemas.microsoft.com/office/drawing/2010/main" val="0"/>
                </a:ext>
              </a:extLst>
            </a:blip>
            <a:srcRect b="-2209"/>
            <a:stretch>
              <a:fillRect/>
            </a:stretch>
          </p:blipFill>
          <p:spPr bwMode="auto">
            <a:xfrm rot="174641">
              <a:off x="4539959" y="1530124"/>
              <a:ext cx="1601041" cy="37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0" name="TextBox 10"/>
          <p:cNvSpPr txBox="1">
            <a:spLocks noChangeArrowheads="1"/>
          </p:cNvSpPr>
          <p:nvPr/>
        </p:nvSpPr>
        <p:spPr bwMode="auto">
          <a:xfrm>
            <a:off x="1631950" y="6191253"/>
            <a:ext cx="1663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1200">
                <a:solidFill>
                  <a:srgbClr val="000000"/>
                </a:solidFill>
                <a:latin typeface="Helvetica" pitchFamily="-84" charset="0"/>
                <a:ea typeface="MS PGothic" pitchFamily="34" charset="-128"/>
                <a:sym typeface="Helvetica" pitchFamily="-84" charset="0"/>
              </a:defRPr>
            </a:lvl1pPr>
            <a:lvl2pPr marL="742950" indent="-285750" eaLnBrk="0">
              <a:defRPr sz="1200">
                <a:solidFill>
                  <a:srgbClr val="000000"/>
                </a:solidFill>
                <a:latin typeface="Helvetica" pitchFamily="-84" charset="0"/>
                <a:ea typeface="MS PGothic" pitchFamily="34" charset="-128"/>
                <a:sym typeface="Helvetica" pitchFamily="-84" charset="0"/>
              </a:defRPr>
            </a:lvl2pPr>
            <a:lvl3pPr marL="1143000" indent="-228600" eaLnBrk="0">
              <a:defRPr sz="1200">
                <a:solidFill>
                  <a:srgbClr val="000000"/>
                </a:solidFill>
                <a:latin typeface="Helvetica" pitchFamily="-84" charset="0"/>
                <a:ea typeface="MS PGothic" pitchFamily="34" charset="-128"/>
                <a:sym typeface="Helvetica" pitchFamily="-84" charset="0"/>
              </a:defRPr>
            </a:lvl3pPr>
            <a:lvl4pPr marL="1600200" indent="-228600" eaLnBrk="0">
              <a:defRPr sz="1200">
                <a:solidFill>
                  <a:srgbClr val="000000"/>
                </a:solidFill>
                <a:latin typeface="Helvetica" pitchFamily="-84" charset="0"/>
                <a:ea typeface="MS PGothic" pitchFamily="34" charset="-128"/>
                <a:sym typeface="Helvetica" pitchFamily="-84" charset="0"/>
              </a:defRPr>
            </a:lvl4pPr>
            <a:lvl5pPr marL="2057400" indent="-228600" eaLnBrk="0">
              <a:defRPr sz="1200">
                <a:solidFill>
                  <a:srgbClr val="000000"/>
                </a:solidFill>
                <a:latin typeface="Helvetica" pitchFamily="-84" charset="0"/>
                <a:ea typeface="MS PGothic" pitchFamily="34" charset="-128"/>
                <a:sym typeface="Helvetica" pitchFamily="-84" charset="0"/>
              </a:defRPr>
            </a:lvl5pPr>
            <a:lvl6pPr marL="25146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6pPr>
            <a:lvl7pPr marL="29718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7pPr>
            <a:lvl8pPr marL="34290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8pPr>
            <a:lvl9pPr marL="3886200" indent="-228600" defTabSz="457200" eaLnBrk="0" fontAlgn="base" hangingPunct="0">
              <a:spcBef>
                <a:spcPct val="0"/>
              </a:spcBef>
              <a:spcAft>
                <a:spcPct val="0"/>
              </a:spcAft>
              <a:defRPr sz="1200">
                <a:solidFill>
                  <a:srgbClr val="000000"/>
                </a:solidFill>
                <a:latin typeface="Helvetica" pitchFamily="-84" charset="0"/>
                <a:ea typeface="MS PGothic" pitchFamily="34" charset="-128"/>
                <a:sym typeface="Helvetica" pitchFamily="-84" charset="0"/>
              </a:defRPr>
            </a:lvl9pPr>
          </a:lstStyle>
          <a:p>
            <a:pPr eaLnBrk="1"/>
            <a:r>
              <a:rPr lang="en-US" sz="2800">
                <a:solidFill>
                  <a:schemeClr val="bg1"/>
                </a:solidFill>
              </a:rPr>
              <a:t>3 months</a:t>
            </a:r>
          </a:p>
        </p:txBody>
      </p:sp>
    </p:spTree>
    <p:extLst>
      <p:ext uri="{BB962C8B-B14F-4D97-AF65-F5344CB8AC3E}">
        <p14:creationId xmlns:p14="http://schemas.microsoft.com/office/powerpoint/2010/main" val="940078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a:lnSpc>
                <a:spcPct val="140000"/>
              </a:lnSpc>
            </a:pPr>
            <a:r>
              <a:rPr lang="en-US" sz="2800" dirty="0"/>
              <a:t>Appreciate importance of preoperative planning</a:t>
            </a:r>
          </a:p>
          <a:p>
            <a:pPr>
              <a:lnSpc>
                <a:spcPct val="140000"/>
              </a:lnSpc>
            </a:pPr>
            <a:r>
              <a:rPr lang="en-US" sz="2800" dirty="0"/>
              <a:t>Choose the right setup for the implant used</a:t>
            </a:r>
          </a:p>
          <a:p>
            <a:pPr>
              <a:lnSpc>
                <a:spcPct val="140000"/>
              </a:lnSpc>
            </a:pPr>
            <a:r>
              <a:rPr lang="en-US" sz="2800" dirty="0"/>
              <a:t>In proximal and distal third fractures of the femur it is important to obtain reduction before fixation</a:t>
            </a:r>
          </a:p>
          <a:p>
            <a:pPr>
              <a:lnSpc>
                <a:spcPct val="140000"/>
              </a:lnSpc>
            </a:pPr>
            <a:r>
              <a:rPr lang="en-US" sz="2800" dirty="0"/>
              <a:t>In midshaft femur fracture the nail can be used to reduce the fracture</a:t>
            </a:r>
          </a:p>
          <a:p>
            <a:pPr>
              <a:lnSpc>
                <a:spcPct val="140000"/>
              </a:lnSpc>
            </a:pPr>
            <a:endParaRPr lang="en-US" sz="2800" dirty="0"/>
          </a:p>
        </p:txBody>
      </p:sp>
      <p:pic>
        <p:nvPicPr>
          <p:cNvPr id="4" name="Picture 2" descr="C:\Business Files\kluessi\Desktop\Restore_Home_Button_Back_to_the_Navigation_Toolbar.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913" y="5693410"/>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092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dirty="0"/>
              <a:t>Reduction—articular simple, metaphyseal </a:t>
            </a:r>
            <a:r>
              <a:rPr lang="en-US" dirty="0" err="1"/>
              <a:t>multifragmentary</a:t>
            </a:r>
            <a:r>
              <a:rPr lang="en-US" dirty="0"/>
              <a:t> fracture</a:t>
            </a:r>
          </a:p>
        </p:txBody>
      </p:sp>
      <p:sp>
        <p:nvSpPr>
          <p:cNvPr id="386051" name="Rectangle 3"/>
          <p:cNvSpPr>
            <a:spLocks noGrp="1" noChangeArrowheads="1"/>
          </p:cNvSpPr>
          <p:nvPr>
            <p:ph type="body" sz="quarter" idx="10"/>
          </p:nvPr>
        </p:nvSpPr>
        <p:spPr>
          <a:xfrm>
            <a:off x="658812" y="5895976"/>
            <a:ext cx="3348038" cy="20637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endParaRPr lang="en-US" dirty="0">
              <a:solidFill>
                <a:srgbClr val="042D98"/>
              </a:solidFill>
            </a:endParaRPr>
          </a:p>
        </p:txBody>
      </p:sp>
      <p:sp>
        <p:nvSpPr>
          <p:cNvPr id="7" name="Text Placeholder 6">
            <a:extLst>
              <a:ext uri="{FF2B5EF4-FFF2-40B4-BE49-F238E27FC236}">
                <a16:creationId xmlns:a16="http://schemas.microsoft.com/office/drawing/2014/main" id="{2DD43C0F-05B2-4734-820B-A50FE5DE9BA2}"/>
              </a:ext>
            </a:extLst>
          </p:cNvPr>
          <p:cNvSpPr>
            <a:spLocks noGrp="1"/>
          </p:cNvSpPr>
          <p:nvPr>
            <p:ph type="body" sz="quarter" idx="11"/>
          </p:nvPr>
        </p:nvSpPr>
        <p:spPr/>
        <p:txBody>
          <a:bodyPr/>
          <a:lstStyle/>
          <a:p>
            <a:endParaRPr lang="de-CH"/>
          </a:p>
        </p:txBody>
      </p:sp>
      <p:sp>
        <p:nvSpPr>
          <p:cNvPr id="11" name="Text Placeholder 10">
            <a:extLst>
              <a:ext uri="{FF2B5EF4-FFF2-40B4-BE49-F238E27FC236}">
                <a16:creationId xmlns:a16="http://schemas.microsoft.com/office/drawing/2014/main" id="{3E0E38B2-70A0-4B68-A0D9-3FB5FE17E1E4}"/>
              </a:ext>
            </a:extLst>
          </p:cNvPr>
          <p:cNvSpPr>
            <a:spLocks noGrp="1"/>
          </p:cNvSpPr>
          <p:nvPr>
            <p:ph type="body" sz="quarter" idx="13"/>
          </p:nvPr>
        </p:nvSpPr>
        <p:spPr/>
        <p:txBody>
          <a:bodyPr/>
          <a:lstStyle/>
          <a:p>
            <a:endParaRPr lang="de-CH"/>
          </a:p>
        </p:txBody>
      </p:sp>
      <p:pic>
        <p:nvPicPr>
          <p:cNvPr id="8" name="Picture 2" descr="C:\Business Files\kluessi\Desktop\Restore_Home_Button_Back_to_the_Navigation_Toolbar.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913" y="5327650"/>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6">
            <a:extLst>
              <a:ext uri="{FF2B5EF4-FFF2-40B4-BE49-F238E27FC236}">
                <a16:creationId xmlns:a16="http://schemas.microsoft.com/office/drawing/2014/main" id="{789F1FAD-A403-4638-9768-CC9075BD6673}"/>
              </a:ext>
            </a:extLst>
          </p:cNvPr>
          <p:cNvSpPr>
            <a:spLocks noGrp="1"/>
          </p:cNvSpPr>
          <p:nvPr>
            <p:ph type="body" sz="quarter" idx="12"/>
          </p:nvPr>
        </p:nvSpPr>
        <p:spPr>
          <a:xfrm>
            <a:off x="4079874" y="5861050"/>
            <a:ext cx="4302125" cy="246065"/>
          </a:xfrm>
        </p:spPr>
        <p:txBody>
          <a:bodyPr/>
          <a:lstStyle/>
          <a:p>
            <a:r>
              <a:rPr lang="de-CH" dirty="0">
                <a:solidFill>
                  <a:srgbClr val="042D98"/>
                </a:solidFill>
              </a:rPr>
              <a:t>AO Trauma </a:t>
            </a:r>
            <a:r>
              <a:rPr lang="de-CH" dirty="0" err="1">
                <a:solidFill>
                  <a:srgbClr val="042D98"/>
                </a:solidFill>
              </a:rPr>
              <a:t>Advanced</a:t>
            </a:r>
            <a:r>
              <a:rPr lang="de-CH" dirty="0">
                <a:solidFill>
                  <a:srgbClr val="042D98"/>
                </a:solidFill>
              </a:rPr>
              <a:t> </a:t>
            </a:r>
            <a:r>
              <a:rPr lang="de-CH" dirty="0" err="1">
                <a:solidFill>
                  <a:srgbClr val="042D98"/>
                </a:solidFill>
              </a:rPr>
              <a:t>Principles</a:t>
            </a:r>
            <a:r>
              <a:rPr lang="de-CH" dirty="0">
                <a:solidFill>
                  <a:srgbClr val="042D98"/>
                </a:solidFill>
              </a:rPr>
              <a:t> Course</a:t>
            </a:r>
          </a:p>
        </p:txBody>
      </p:sp>
      <p:sp>
        <p:nvSpPr>
          <p:cNvPr id="13" name="Rectangle 12">
            <a:extLst>
              <a:ext uri="{FF2B5EF4-FFF2-40B4-BE49-F238E27FC236}">
                <a16:creationId xmlns:a16="http://schemas.microsoft.com/office/drawing/2014/main" id="{9F0DE120-4302-4D21-B92B-892FCD1847C0}"/>
              </a:ext>
            </a:extLst>
          </p:cNvPr>
          <p:cNvSpPr/>
          <p:nvPr/>
        </p:nvSpPr>
        <p:spPr>
          <a:xfrm>
            <a:off x="552057" y="3549134"/>
            <a:ext cx="3818674" cy="400110"/>
          </a:xfrm>
          <a:prstGeom prst="rect">
            <a:avLst/>
          </a:prstGeom>
        </p:spPr>
        <p:txBody>
          <a:bodyPr wrap="none">
            <a:spAutoFit/>
          </a:bodyPr>
          <a:lstStyle/>
          <a:p>
            <a:r>
              <a:rPr lang="en-US" sz="2000" dirty="0">
                <a:solidFill>
                  <a:schemeClr val="bg1">
                    <a:lumMod val="50000"/>
                  </a:schemeClr>
                </a:solidFill>
              </a:rPr>
              <a:t>Case for small group discussion</a:t>
            </a:r>
          </a:p>
        </p:txBody>
      </p:sp>
    </p:spTree>
    <p:extLst>
      <p:ext uri="{BB962C8B-B14F-4D97-AF65-F5344CB8AC3E}">
        <p14:creationId xmlns:p14="http://schemas.microsoft.com/office/powerpoint/2010/main" val="846638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31-year-old male soldier, motorcycle accident</a:t>
            </a:r>
          </a:p>
        </p:txBody>
      </p:sp>
      <p:sp>
        <p:nvSpPr>
          <p:cNvPr id="3" name="Content Placeholder 2"/>
          <p:cNvSpPr>
            <a:spLocks noGrp="1"/>
          </p:cNvSpPr>
          <p:nvPr>
            <p:ph idx="1"/>
          </p:nvPr>
        </p:nvSpPr>
        <p:spPr>
          <a:xfrm>
            <a:off x="508002" y="1517650"/>
            <a:ext cx="4571998" cy="4495800"/>
          </a:xfrm>
        </p:spPr>
        <p:txBody>
          <a:bodyPr/>
          <a:lstStyle/>
          <a:p>
            <a:pPr marL="363538" indent="-363538">
              <a:spcAft>
                <a:spcPct val="50000"/>
              </a:spcAft>
            </a:pPr>
            <a:r>
              <a:rPr lang="en-US" sz="2400" dirty="0"/>
              <a:t>Open fracture, 33-C2 </a:t>
            </a:r>
          </a:p>
          <a:p>
            <a:pPr marL="363538" indent="-363538">
              <a:spcAft>
                <a:spcPct val="50000"/>
              </a:spcAft>
            </a:pPr>
            <a:r>
              <a:rPr lang="en-US" sz="2400" dirty="0"/>
              <a:t>Articular simple, </a:t>
            </a:r>
            <a:r>
              <a:rPr lang="en-US" sz="2400" dirty="0" err="1"/>
              <a:t>metaphyseal</a:t>
            </a:r>
            <a:r>
              <a:rPr lang="en-US" sz="2400" dirty="0"/>
              <a:t> </a:t>
            </a:r>
            <a:r>
              <a:rPr lang="en-US" sz="2400" dirty="0" err="1"/>
              <a:t>multifragmentary</a:t>
            </a:r>
            <a:endParaRPr lang="en-US" sz="2400" dirty="0"/>
          </a:p>
          <a:p>
            <a:endParaRPr lang="en-US" sz="2400" dirty="0"/>
          </a:p>
        </p:txBody>
      </p:sp>
      <p:pic>
        <p:nvPicPr>
          <p:cNvPr id="4" name="Picture 3" descr="IMG_0015"/>
          <p:cNvPicPr>
            <a:picLocks noChangeAspect="1" noChangeArrowheads="1"/>
          </p:cNvPicPr>
          <p:nvPr/>
        </p:nvPicPr>
        <p:blipFill>
          <a:blip r:embed="rId3">
            <a:lum bright="6000" contrast="24000"/>
            <a:grayscl/>
            <a:extLst>
              <a:ext uri="{28A0092B-C50C-407E-A947-70E740481C1C}">
                <a14:useLocalDpi xmlns:a14="http://schemas.microsoft.com/office/drawing/2010/main" val="0"/>
              </a:ext>
            </a:extLst>
          </a:blip>
          <a:srcRect l="34326" r="22221" b="13333"/>
          <a:stretch>
            <a:fillRect/>
          </a:stretch>
        </p:blipFill>
        <p:spPr>
          <a:xfrm>
            <a:off x="8541679" y="1270000"/>
            <a:ext cx="2028825" cy="5397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 name="Picture 4" descr="IMG_0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875146" y="3463928"/>
            <a:ext cx="3384550" cy="317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 name="Picture 5" descr="IMG_0107"/>
          <p:cNvPicPr>
            <a:picLocks noChangeAspect="1" noChangeArrowheads="1"/>
          </p:cNvPicPr>
          <p:nvPr/>
        </p:nvPicPr>
        <p:blipFill>
          <a:blip r:embed="rId5">
            <a:lum bright="-12000" contrast="12000"/>
            <a:grayscl/>
            <a:extLst>
              <a:ext uri="{28A0092B-C50C-407E-A947-70E740481C1C}">
                <a14:useLocalDpi xmlns:a14="http://schemas.microsoft.com/office/drawing/2010/main" val="0"/>
              </a:ext>
            </a:extLst>
          </a:blip>
          <a:srcRect/>
          <a:stretch>
            <a:fillRect/>
          </a:stretch>
        </p:blipFill>
        <p:spPr bwMode="auto">
          <a:xfrm>
            <a:off x="5385726" y="1268416"/>
            <a:ext cx="3040062" cy="539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184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55293" y="988085"/>
            <a:ext cx="4610649" cy="4787900"/>
            <a:chOff x="-368709" y="988085"/>
            <a:chExt cx="4610649" cy="4787900"/>
          </a:xfrm>
        </p:grpSpPr>
        <p:pic>
          <p:nvPicPr>
            <p:cNvPr id="291842" name="Picture 2" descr="C:\Towork\AOSTaRT\Adv_Final_Cases\DG 1\DG1_pngs\Slidw_32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78" y="988085"/>
              <a:ext cx="3371850" cy="4787900"/>
            </a:xfrm>
            <a:prstGeom prst="rect">
              <a:avLst/>
            </a:prstGeom>
            <a:noFill/>
            <a:extLst>
              <a:ext uri="{909E8E84-426E-40DD-AFC4-6F175D3DCCD1}">
                <a14:hiddenFill xmlns:a14="http://schemas.microsoft.com/office/drawing/2010/main">
                  <a:solidFill>
                    <a:srgbClr val="FFFFFF"/>
                  </a:solidFill>
                </a14:hiddenFill>
              </a:ext>
            </a:extLst>
          </p:spPr>
        </p:pic>
        <p:sp>
          <p:nvSpPr>
            <p:cNvPr id="7" name="Arc 6"/>
            <p:cNvSpPr/>
            <p:nvPr/>
          </p:nvSpPr>
          <p:spPr bwMode="auto">
            <a:xfrm rot="17842725">
              <a:off x="2299994" y="3574935"/>
              <a:ext cx="1978947" cy="1904944"/>
            </a:xfrm>
            <a:prstGeom prst="arc">
              <a:avLst/>
            </a:prstGeom>
            <a:noFill/>
            <a:ln w="190500" cap="flat" cmpd="sng" algn="ctr">
              <a:solidFill>
                <a:srgbClr val="0070C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defTabSz="914400" fontAlgn="base">
                <a:spcBef>
                  <a:spcPct val="20000"/>
                </a:spcBef>
                <a:spcAft>
                  <a:spcPct val="0"/>
                </a:spcAft>
                <a:buFontTx/>
                <a:buChar char="•"/>
              </a:pPr>
              <a:endParaRPr lang="en-US" sz="2400">
                <a:solidFill>
                  <a:srgbClr val="FF0000"/>
                </a:solidFill>
                <a:latin typeface="Arial" charset="0"/>
                <a:ea typeface="ＭＳ Ｐゴシック" charset="0"/>
              </a:endParaRPr>
            </a:p>
          </p:txBody>
        </p:sp>
        <p:sp>
          <p:nvSpPr>
            <p:cNvPr id="3" name="Arc 2"/>
            <p:cNvSpPr/>
            <p:nvPr/>
          </p:nvSpPr>
          <p:spPr bwMode="auto">
            <a:xfrm>
              <a:off x="-368709" y="3377748"/>
              <a:ext cx="2064774" cy="1497349"/>
            </a:xfrm>
            <a:prstGeom prst="arc">
              <a:avLst/>
            </a:prstGeom>
            <a:noFill/>
            <a:ln w="190500" cap="flat" cmpd="sng" algn="ctr">
              <a:solidFill>
                <a:srgbClr val="0070C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defTabSz="914400" fontAlgn="base">
                <a:spcBef>
                  <a:spcPct val="20000"/>
                </a:spcBef>
                <a:spcAft>
                  <a:spcPct val="0"/>
                </a:spcAft>
                <a:buFontTx/>
                <a:buChar char="•"/>
              </a:pPr>
              <a:endParaRPr lang="en-US" sz="2400">
                <a:solidFill>
                  <a:srgbClr val="000000"/>
                </a:solidFill>
                <a:latin typeface="Arial" charset="0"/>
                <a:ea typeface="ＭＳ Ｐゴシック" charset="0"/>
              </a:endParaRPr>
            </a:p>
          </p:txBody>
        </p:sp>
        <p:cxnSp>
          <p:nvCxnSpPr>
            <p:cNvPr id="8" name="Straight Arrow Connector 7"/>
            <p:cNvCxnSpPr/>
            <p:nvPr/>
          </p:nvCxnSpPr>
          <p:spPr bwMode="auto">
            <a:xfrm>
              <a:off x="2079240" y="1534654"/>
              <a:ext cx="0" cy="1489587"/>
            </a:xfrm>
            <a:prstGeom prst="straightConnector1">
              <a:avLst/>
            </a:prstGeom>
            <a:noFill/>
            <a:ln w="190500" cap="flat" cmpd="sng" algn="ctr">
              <a:solidFill>
                <a:srgbClr val="0070C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0" name="Oval 9"/>
            <p:cNvSpPr/>
            <p:nvPr/>
          </p:nvSpPr>
          <p:spPr bwMode="auto">
            <a:xfrm>
              <a:off x="1845813" y="1028343"/>
              <a:ext cx="466853" cy="466853"/>
            </a:xfrm>
            <a:prstGeom prst="ellipse">
              <a:avLst/>
            </a:prstGeom>
            <a:solidFill>
              <a:schemeClr val="accent2"/>
            </a:solidFill>
            <a:ln>
              <a:noFill/>
            </a:ln>
            <a:effectLst/>
            <a:extLst/>
          </p:spPr>
          <p:txBody>
            <a:bodyPr vert="horz" wrap="square" lIns="72000" tIns="0" rIns="91440" bIns="45720" numCol="1" rtlCol="0" anchor="t" anchorCtr="0" compatLnSpc="1">
              <a:prstTxWarp prst="textNoShape">
                <a:avLst/>
              </a:prstTxWarp>
            </a:bodyPr>
            <a:lstStyle/>
            <a:p>
              <a:pPr defTabSz="914400" fontAlgn="base">
                <a:spcBef>
                  <a:spcPct val="20000"/>
                </a:spcBef>
                <a:spcAft>
                  <a:spcPct val="0"/>
                </a:spcAft>
              </a:pPr>
              <a:r>
                <a:rPr lang="en-US" sz="2400" b="1" dirty="0">
                  <a:solidFill>
                    <a:srgbClr val="000000"/>
                  </a:solidFill>
                  <a:latin typeface="Arial" charset="0"/>
                  <a:ea typeface="ＭＳ Ｐゴシック" charset="0"/>
                </a:rPr>
                <a:t>2</a:t>
              </a:r>
            </a:p>
          </p:txBody>
        </p:sp>
        <p:sp>
          <p:nvSpPr>
            <p:cNvPr id="13" name="Oval 12"/>
            <p:cNvSpPr/>
            <p:nvPr/>
          </p:nvSpPr>
          <p:spPr bwMode="auto">
            <a:xfrm>
              <a:off x="2720699" y="3892995"/>
              <a:ext cx="466853" cy="466853"/>
            </a:xfrm>
            <a:prstGeom prst="ellipse">
              <a:avLst/>
            </a:prstGeom>
            <a:solidFill>
              <a:schemeClr val="accent2"/>
            </a:solidFill>
            <a:ln>
              <a:noFill/>
            </a:ln>
            <a:effectLst/>
            <a:extLst/>
          </p:spPr>
          <p:txBody>
            <a:bodyPr vert="horz" wrap="square" lIns="72000" tIns="0" rIns="91440" bIns="45720" numCol="1" rtlCol="0" anchor="t" anchorCtr="0" compatLnSpc="1">
              <a:prstTxWarp prst="textNoShape">
                <a:avLst/>
              </a:prstTxWarp>
            </a:bodyPr>
            <a:lstStyle/>
            <a:p>
              <a:pPr defTabSz="914400" fontAlgn="base">
                <a:spcBef>
                  <a:spcPct val="20000"/>
                </a:spcBef>
                <a:spcAft>
                  <a:spcPct val="0"/>
                </a:spcAft>
              </a:pPr>
              <a:r>
                <a:rPr lang="en-US" sz="2400" b="1" dirty="0">
                  <a:solidFill>
                    <a:srgbClr val="000000"/>
                  </a:solidFill>
                  <a:latin typeface="Arial" charset="0"/>
                  <a:ea typeface="ＭＳ Ｐゴシック" charset="0"/>
                </a:rPr>
                <a:t>1</a:t>
              </a:r>
            </a:p>
          </p:txBody>
        </p:sp>
      </p:grpSp>
      <p:grpSp>
        <p:nvGrpSpPr>
          <p:cNvPr id="12" name="Group 11"/>
          <p:cNvGrpSpPr/>
          <p:nvPr/>
        </p:nvGrpSpPr>
        <p:grpSpPr>
          <a:xfrm>
            <a:off x="5964332" y="133700"/>
            <a:ext cx="3935360" cy="5767951"/>
            <a:chOff x="4772832" y="133697"/>
            <a:chExt cx="3935360" cy="5767951"/>
          </a:xfrm>
        </p:grpSpPr>
        <p:pic>
          <p:nvPicPr>
            <p:cNvPr id="291843" name="Picture 3" descr="C:\Towork\AOSTaRT\Adv_Final_Cases\DG 1\DG1_pngs\Slidw_32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4705" y="1113748"/>
              <a:ext cx="3773487" cy="4787900"/>
            </a:xfrm>
            <a:prstGeom prst="rect">
              <a:avLst/>
            </a:prstGeom>
            <a:noFill/>
            <a:extLst>
              <a:ext uri="{909E8E84-426E-40DD-AFC4-6F175D3DCCD1}">
                <a14:hiddenFill xmlns:a14="http://schemas.microsoft.com/office/drawing/2010/main">
                  <a:solidFill>
                    <a:srgbClr val="FFFFFF"/>
                  </a:solidFill>
                </a14:hiddenFill>
              </a:ext>
            </a:extLst>
          </p:spPr>
        </p:pic>
        <p:sp>
          <p:nvSpPr>
            <p:cNvPr id="2" name="Arc 1"/>
            <p:cNvSpPr/>
            <p:nvPr/>
          </p:nvSpPr>
          <p:spPr bwMode="auto">
            <a:xfrm rot="10800000">
              <a:off x="5435912" y="133697"/>
              <a:ext cx="1943733" cy="2768666"/>
            </a:xfrm>
            <a:prstGeom prst="arc">
              <a:avLst/>
            </a:prstGeom>
            <a:noFill/>
            <a:ln w="190500" cap="flat" cmpd="sng" algn="ctr">
              <a:solidFill>
                <a:srgbClr val="0070C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defTabSz="914400" fontAlgn="base">
                <a:spcBef>
                  <a:spcPct val="20000"/>
                </a:spcBef>
                <a:spcAft>
                  <a:spcPct val="0"/>
                </a:spcAft>
                <a:buFontTx/>
                <a:buChar char="•"/>
              </a:pPr>
              <a:endParaRPr lang="en-US" sz="2400">
                <a:solidFill>
                  <a:srgbClr val="FF0000"/>
                </a:solidFill>
                <a:latin typeface="Arial" charset="0"/>
                <a:ea typeface="ＭＳ Ｐゴシック" charset="0"/>
              </a:endParaRPr>
            </a:p>
          </p:txBody>
        </p:sp>
        <p:sp>
          <p:nvSpPr>
            <p:cNvPr id="9" name="Arc 8"/>
            <p:cNvSpPr/>
            <p:nvPr/>
          </p:nvSpPr>
          <p:spPr bwMode="auto">
            <a:xfrm rot="16439195">
              <a:off x="5375391" y="3485132"/>
              <a:ext cx="2064774" cy="1497349"/>
            </a:xfrm>
            <a:prstGeom prst="arc">
              <a:avLst/>
            </a:prstGeom>
            <a:noFill/>
            <a:ln w="190500" cap="flat" cmpd="sng" algn="ctr">
              <a:solidFill>
                <a:srgbClr val="0070C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defTabSz="914400" fontAlgn="base">
                <a:spcBef>
                  <a:spcPct val="20000"/>
                </a:spcBef>
                <a:spcAft>
                  <a:spcPct val="0"/>
                </a:spcAft>
                <a:buFontTx/>
                <a:buChar char="•"/>
              </a:pPr>
              <a:endParaRPr lang="en-US" sz="2400">
                <a:solidFill>
                  <a:srgbClr val="000000"/>
                </a:solidFill>
                <a:latin typeface="Arial" charset="0"/>
                <a:ea typeface="ＭＳ Ｐゴシック" charset="0"/>
              </a:endParaRPr>
            </a:p>
          </p:txBody>
        </p:sp>
        <p:sp>
          <p:nvSpPr>
            <p:cNvPr id="14" name="Oval 13"/>
            <p:cNvSpPr/>
            <p:nvPr/>
          </p:nvSpPr>
          <p:spPr bwMode="auto">
            <a:xfrm>
              <a:off x="4772832" y="1616922"/>
              <a:ext cx="466853" cy="466853"/>
            </a:xfrm>
            <a:prstGeom prst="ellipse">
              <a:avLst/>
            </a:prstGeom>
            <a:solidFill>
              <a:schemeClr val="accent2"/>
            </a:solidFill>
            <a:ln>
              <a:noFill/>
            </a:ln>
            <a:effectLst/>
            <a:extLst/>
          </p:spPr>
          <p:txBody>
            <a:bodyPr vert="horz" wrap="square" lIns="72000" tIns="0" rIns="91440" bIns="45720" numCol="1" rtlCol="0" anchor="t" anchorCtr="0" compatLnSpc="1">
              <a:prstTxWarp prst="textNoShape">
                <a:avLst/>
              </a:prstTxWarp>
            </a:bodyPr>
            <a:lstStyle/>
            <a:p>
              <a:pPr defTabSz="914400" fontAlgn="base">
                <a:spcBef>
                  <a:spcPct val="20000"/>
                </a:spcBef>
                <a:spcAft>
                  <a:spcPct val="0"/>
                </a:spcAft>
              </a:pPr>
              <a:r>
                <a:rPr lang="en-US" sz="2400" b="1" dirty="0">
                  <a:solidFill>
                    <a:srgbClr val="000000"/>
                  </a:solidFill>
                  <a:latin typeface="Arial" charset="0"/>
                  <a:ea typeface="ＭＳ Ｐゴシック" charset="0"/>
                </a:rPr>
                <a:t>1</a:t>
              </a:r>
            </a:p>
          </p:txBody>
        </p:sp>
        <p:sp>
          <p:nvSpPr>
            <p:cNvPr id="15" name="Oval 14"/>
            <p:cNvSpPr/>
            <p:nvPr/>
          </p:nvSpPr>
          <p:spPr bwMode="auto">
            <a:xfrm>
              <a:off x="5052739" y="3683868"/>
              <a:ext cx="466853" cy="466853"/>
            </a:xfrm>
            <a:prstGeom prst="ellipse">
              <a:avLst/>
            </a:prstGeom>
            <a:solidFill>
              <a:schemeClr val="accent2"/>
            </a:solidFill>
            <a:ln>
              <a:noFill/>
            </a:ln>
            <a:effectLst/>
            <a:extLst/>
          </p:spPr>
          <p:txBody>
            <a:bodyPr vert="horz" wrap="square" lIns="72000" tIns="0" rIns="91440" bIns="45720" numCol="1" rtlCol="0" anchor="t" anchorCtr="0" compatLnSpc="1">
              <a:prstTxWarp prst="textNoShape">
                <a:avLst/>
              </a:prstTxWarp>
            </a:bodyPr>
            <a:lstStyle/>
            <a:p>
              <a:pPr defTabSz="914400" fontAlgn="base">
                <a:spcBef>
                  <a:spcPct val="20000"/>
                </a:spcBef>
                <a:spcAft>
                  <a:spcPct val="0"/>
                </a:spcAft>
              </a:pPr>
              <a:r>
                <a:rPr lang="en-US" sz="2400" b="1" dirty="0">
                  <a:solidFill>
                    <a:srgbClr val="000000"/>
                  </a:solidFill>
                  <a:latin typeface="Arial" charset="0"/>
                  <a:ea typeface="ＭＳ Ｐゴシック" charset="0"/>
                </a:rPr>
                <a:t>2cc</a:t>
              </a:r>
            </a:p>
          </p:txBody>
        </p:sp>
      </p:grpSp>
    </p:spTree>
    <p:extLst>
      <p:ext uri="{BB962C8B-B14F-4D97-AF65-F5344CB8AC3E}">
        <p14:creationId xmlns:p14="http://schemas.microsoft.com/office/powerpoint/2010/main" val="3996705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n-US"/>
              <a:t>Reduction</a:t>
            </a:r>
          </a:p>
        </p:txBody>
      </p:sp>
      <p:pic>
        <p:nvPicPr>
          <p:cNvPr id="372740" name="Picture 7" descr="DSC00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91" y="1363664"/>
            <a:ext cx="3671887"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741" name="Picture 4" descr="DSC037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638" y="1357314"/>
            <a:ext cx="4608512"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6 CuadroTexto"/>
          <p:cNvSpPr txBox="1">
            <a:spLocks noChangeArrowheads="1"/>
          </p:cNvSpPr>
          <p:nvPr/>
        </p:nvSpPr>
        <p:spPr bwMode="auto">
          <a:xfrm>
            <a:off x="1992313" y="4922839"/>
            <a:ext cx="3816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0"/>
              </a:spcBef>
              <a:defRPr>
                <a:solidFill>
                  <a:schemeClr val="tx1"/>
                </a:solidFill>
                <a:latin typeface="Arial" charset="0"/>
                <a:ea typeface="ＭＳ Ｐゴシック" charset="0"/>
              </a:defRPr>
            </a:lvl1pPr>
            <a:lvl2pPr marL="742950" indent="-285750">
              <a:spcBef>
                <a:spcPct val="0"/>
              </a:spcBef>
              <a:defRPr>
                <a:solidFill>
                  <a:schemeClr val="tx1"/>
                </a:solidFill>
                <a:latin typeface="Arial" charset="0"/>
                <a:ea typeface="ＭＳ Ｐゴシック" charset="0"/>
              </a:defRPr>
            </a:lvl2pPr>
            <a:lvl3pPr marL="1143000" indent="-228600">
              <a:spcBef>
                <a:spcPct val="0"/>
              </a:spcBef>
              <a:defRPr>
                <a:solidFill>
                  <a:schemeClr val="tx1"/>
                </a:solidFill>
                <a:latin typeface="Arial" charset="0"/>
                <a:ea typeface="ＭＳ Ｐゴシック" charset="0"/>
              </a:defRPr>
            </a:lvl3pPr>
            <a:lvl4pPr marL="1600200" indent="-228600">
              <a:spcBef>
                <a:spcPct val="0"/>
              </a:spcBef>
              <a:defRPr>
                <a:solidFill>
                  <a:schemeClr val="tx1"/>
                </a:solidFill>
                <a:latin typeface="Arial" charset="0"/>
                <a:ea typeface="ＭＳ Ｐゴシック" charset="0"/>
              </a:defRPr>
            </a:lvl4pPr>
            <a:lvl5pPr marL="2057400" indent="-228600">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914400" fontAlgn="base">
              <a:spcAft>
                <a:spcPct val="0"/>
              </a:spcAft>
            </a:pPr>
            <a:r>
              <a:rPr lang="en-US" sz="2400" dirty="0">
                <a:solidFill>
                  <a:srgbClr val="000000"/>
                </a:solidFill>
                <a:cs typeface="Arial" charset="0"/>
              </a:rPr>
              <a:t>Articular component </a:t>
            </a:r>
          </a:p>
          <a:p>
            <a:pPr defTabSz="914400" fontAlgn="base">
              <a:spcAft>
                <a:spcPct val="0"/>
              </a:spcAft>
            </a:pPr>
            <a:endParaRPr lang="en-US" sz="2400" dirty="0">
              <a:solidFill>
                <a:srgbClr val="000000"/>
              </a:solidFill>
              <a:cs typeface="Arial" charset="0"/>
            </a:endParaRPr>
          </a:p>
        </p:txBody>
      </p:sp>
      <p:sp>
        <p:nvSpPr>
          <p:cNvPr id="372744" name="7 CuadroTexto"/>
          <p:cNvSpPr txBox="1">
            <a:spLocks noChangeArrowheads="1"/>
          </p:cNvSpPr>
          <p:nvPr/>
        </p:nvSpPr>
        <p:spPr bwMode="auto">
          <a:xfrm>
            <a:off x="5735641" y="4911726"/>
            <a:ext cx="4537075"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346075" indent="-346075">
              <a:spcBef>
                <a:spcPct val="0"/>
              </a:spcBef>
              <a:defRPr>
                <a:solidFill>
                  <a:schemeClr val="tx1"/>
                </a:solidFill>
                <a:latin typeface="Arial" charset="0"/>
                <a:ea typeface="ＭＳ Ｐゴシック" charset="0"/>
              </a:defRPr>
            </a:lvl1pPr>
            <a:lvl2pPr marL="742950" indent="-285750">
              <a:spcBef>
                <a:spcPct val="0"/>
              </a:spcBef>
              <a:defRPr>
                <a:solidFill>
                  <a:schemeClr val="tx1"/>
                </a:solidFill>
                <a:latin typeface="Arial" charset="0"/>
                <a:ea typeface="ＭＳ Ｐゴシック" charset="0"/>
              </a:defRPr>
            </a:lvl2pPr>
            <a:lvl3pPr marL="1143000" indent="-228600">
              <a:spcBef>
                <a:spcPct val="0"/>
              </a:spcBef>
              <a:defRPr>
                <a:solidFill>
                  <a:schemeClr val="tx1"/>
                </a:solidFill>
                <a:latin typeface="Arial" charset="0"/>
                <a:ea typeface="ＭＳ Ｐゴシック" charset="0"/>
              </a:defRPr>
            </a:lvl3pPr>
            <a:lvl4pPr marL="1600200" indent="-228600">
              <a:spcBef>
                <a:spcPct val="0"/>
              </a:spcBef>
              <a:defRPr>
                <a:solidFill>
                  <a:schemeClr val="tx1"/>
                </a:solidFill>
                <a:latin typeface="Arial" charset="0"/>
                <a:ea typeface="ＭＳ Ｐゴシック" charset="0"/>
              </a:defRPr>
            </a:lvl4pPr>
            <a:lvl5pPr marL="2057400" indent="-228600">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914400" fontAlgn="base">
              <a:spcAft>
                <a:spcPct val="0"/>
              </a:spcAft>
            </a:pPr>
            <a:r>
              <a:rPr lang="en-US" sz="2400" dirty="0" err="1">
                <a:solidFill>
                  <a:srgbClr val="000000"/>
                </a:solidFill>
                <a:cs typeface="Arial" charset="0"/>
              </a:rPr>
              <a:t>Metadiaphyseal</a:t>
            </a:r>
            <a:r>
              <a:rPr lang="en-US" sz="2400" dirty="0">
                <a:solidFill>
                  <a:srgbClr val="000000"/>
                </a:solidFill>
                <a:cs typeface="Arial" charset="0"/>
              </a:rPr>
              <a:t> component</a:t>
            </a:r>
          </a:p>
        </p:txBody>
      </p:sp>
      <p:sp>
        <p:nvSpPr>
          <p:cNvPr id="2" name="TextBox 1"/>
          <p:cNvSpPr txBox="1"/>
          <p:nvPr/>
        </p:nvSpPr>
        <p:spPr>
          <a:xfrm>
            <a:off x="1846012" y="5637396"/>
            <a:ext cx="8517191" cy="1200329"/>
          </a:xfrm>
          <a:prstGeom prst="rect">
            <a:avLst/>
          </a:prstGeom>
          <a:noFill/>
        </p:spPr>
        <p:txBody>
          <a:bodyPr wrap="square" rtlCol="0">
            <a:spAutoFit/>
          </a:bodyPr>
          <a:lstStyle/>
          <a:p>
            <a:r>
              <a:rPr lang="en-US" sz="2400" dirty="0"/>
              <a:t>What reduction is needed for each component and how can it be achieved ?  </a:t>
            </a:r>
          </a:p>
          <a:p>
            <a:endParaRPr lang="en-US" sz="2400" dirty="0"/>
          </a:p>
        </p:txBody>
      </p:sp>
    </p:spTree>
    <p:extLst>
      <p:ext uri="{BB962C8B-B14F-4D97-AF65-F5344CB8AC3E}">
        <p14:creationId xmlns:p14="http://schemas.microsoft.com/office/powerpoint/2010/main" val="54691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xport--61701748.jpg"/>
          <p:cNvPicPr>
            <a:picLocks noChangeAspect="1"/>
          </p:cNvPicPr>
          <p:nvPr/>
        </p:nvPicPr>
        <p:blipFill>
          <a:blip r:embed="rId3" cstate="email"/>
          <a:srcRect/>
          <a:stretch>
            <a:fillRect/>
          </a:stretch>
        </p:blipFill>
        <p:spPr>
          <a:xfrm>
            <a:off x="2207568" y="3"/>
            <a:ext cx="3096344" cy="6626149"/>
          </a:xfrm>
          <a:prstGeom prst="rect">
            <a:avLst/>
          </a:prstGeom>
        </p:spPr>
      </p:pic>
      <p:pic>
        <p:nvPicPr>
          <p:cNvPr id="5" name="4 Imagen" descr="export--61701749.jpg"/>
          <p:cNvPicPr>
            <a:picLocks noChangeAspect="1"/>
          </p:cNvPicPr>
          <p:nvPr/>
        </p:nvPicPr>
        <p:blipFill>
          <a:blip r:embed="rId4" cstate="email"/>
          <a:srcRect/>
          <a:stretch>
            <a:fillRect/>
          </a:stretch>
        </p:blipFill>
        <p:spPr>
          <a:xfrm>
            <a:off x="6023992" y="692696"/>
            <a:ext cx="3960440" cy="5229200"/>
          </a:xfrm>
          <a:prstGeom prst="rect">
            <a:avLst/>
          </a:prstGeom>
        </p:spPr>
      </p:pic>
      <p:sp>
        <p:nvSpPr>
          <p:cNvPr id="7" name="TextBox 6"/>
          <p:cNvSpPr txBox="1"/>
          <p:nvPr/>
        </p:nvSpPr>
        <p:spPr>
          <a:xfrm>
            <a:off x="1645555" y="6155465"/>
            <a:ext cx="1124026" cy="523220"/>
          </a:xfrm>
          <a:prstGeom prst="rect">
            <a:avLst/>
          </a:prstGeom>
          <a:noFill/>
        </p:spPr>
        <p:txBody>
          <a:bodyPr wrap="none" rtlCol="0">
            <a:spAutoFit/>
          </a:bodyPr>
          <a:lstStyle/>
          <a:p>
            <a:r>
              <a:rPr lang="en-US" sz="2800" dirty="0">
                <a:solidFill>
                  <a:schemeClr val="bg1"/>
                </a:solidFill>
              </a:rPr>
              <a:t>Day 0</a:t>
            </a:r>
          </a:p>
        </p:txBody>
      </p:sp>
    </p:spTree>
    <p:extLst>
      <p:ext uri="{BB962C8B-B14F-4D97-AF65-F5344CB8AC3E}">
        <p14:creationId xmlns:p14="http://schemas.microsoft.com/office/powerpoint/2010/main" val="2174700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4790" name="Group 6"/>
          <p:cNvGrpSpPr>
            <a:grpSpLocks/>
          </p:cNvGrpSpPr>
          <p:nvPr/>
        </p:nvGrpSpPr>
        <p:grpSpPr bwMode="auto">
          <a:xfrm>
            <a:off x="1774825" y="100488"/>
            <a:ext cx="8713788" cy="3206750"/>
            <a:chOff x="288" y="1248"/>
            <a:chExt cx="5184" cy="1908"/>
          </a:xfrm>
        </p:grpSpPr>
        <p:pic>
          <p:nvPicPr>
            <p:cNvPr id="374788" name="Picture 4" descr="S60022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248"/>
              <a:ext cx="2544" cy="190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74789" name="Picture 5" descr="S60022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1248"/>
              <a:ext cx="2544" cy="190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292866" name="Picture 2" descr="C:\Towork\AOSTaRT\Adv_Final_Cases\DG 1\DG1_pngs\Slidw_34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912929" y="3408228"/>
            <a:ext cx="4017946" cy="1669415"/>
          </a:xfrm>
          <a:prstGeom prst="rect">
            <a:avLst/>
          </a:prstGeom>
          <a:noFill/>
          <a:extLst>
            <a:ext uri="{909E8E84-426E-40DD-AFC4-6F175D3DCCD1}">
              <a14:hiddenFill xmlns:a14="http://schemas.microsoft.com/office/drawing/2010/main">
                <a:solidFill>
                  <a:srgbClr val="FFFFFF"/>
                </a:solidFill>
              </a14:hiddenFill>
            </a:ext>
          </a:extLst>
        </p:spPr>
      </p:pic>
      <p:pic>
        <p:nvPicPr>
          <p:cNvPr id="292867" name="Picture 3" descr="C:\Towork\AOSTaRT\Adv_Final_Cases\DG 1\DG1_pngs\Slidw_34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912929" y="5138713"/>
            <a:ext cx="4017946" cy="166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349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p:cNvGrpSpPr>
          <p:nvPr/>
        </p:nvGrpSpPr>
        <p:grpSpPr bwMode="auto">
          <a:xfrm>
            <a:off x="1774825" y="1035053"/>
            <a:ext cx="8713788" cy="4410075"/>
            <a:chOff x="241" y="790"/>
            <a:chExt cx="5216" cy="2640"/>
          </a:xfrm>
        </p:grpSpPr>
        <p:pic>
          <p:nvPicPr>
            <p:cNvPr id="5" name="Picture 3" descr="IMG_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 y="790"/>
              <a:ext cx="2563" cy="2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G_0015"/>
            <p:cNvPicPr>
              <a:picLocks noChangeAspect="1" noChangeArrowheads="1"/>
            </p:cNvPicPr>
            <p:nvPr/>
          </p:nvPicPr>
          <p:blipFill>
            <a:blip r:embed="rId4">
              <a:lum bright="6000" contrast="24000"/>
              <a:grayscl/>
              <a:extLst>
                <a:ext uri="{28A0092B-C50C-407E-A947-70E740481C1C}">
                  <a14:useLocalDpi xmlns:a14="http://schemas.microsoft.com/office/drawing/2010/main" val="0"/>
                </a:ext>
              </a:extLst>
            </a:blip>
            <a:srcRect l="34326" r="22221" b="13333"/>
            <a:stretch>
              <a:fillRect/>
            </a:stretch>
          </p:blipFill>
          <p:spPr bwMode="auto">
            <a:xfrm>
              <a:off x="4468" y="800"/>
              <a:ext cx="989" cy="2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 name="Picture 7" descr="IMG_0107"/>
            <p:cNvPicPr>
              <a:picLocks noChangeAspect="1" noChangeArrowheads="1"/>
            </p:cNvPicPr>
            <p:nvPr/>
          </p:nvPicPr>
          <p:blipFill>
            <a:blip r:embed="rId5">
              <a:lum bright="-12000" contrast="12000"/>
              <a:grayscl/>
              <a:extLst>
                <a:ext uri="{28A0092B-C50C-407E-A947-70E740481C1C}">
                  <a14:useLocalDpi xmlns:a14="http://schemas.microsoft.com/office/drawing/2010/main" val="0"/>
                </a:ext>
              </a:extLst>
            </a:blip>
            <a:srcRect/>
            <a:stretch>
              <a:fillRect/>
            </a:stretch>
          </p:blipFill>
          <p:spPr bwMode="auto">
            <a:xfrm>
              <a:off x="2895" y="800"/>
              <a:ext cx="1482" cy="26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6016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G_42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708399"/>
            <a:ext cx="4826000"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 name="Picture 7" descr="IMG_0015"/>
          <p:cNvPicPr>
            <a:picLocks noChangeAspect="1" noChangeArrowheads="1"/>
          </p:cNvPicPr>
          <p:nvPr/>
        </p:nvPicPr>
        <p:blipFill>
          <a:blip r:embed="rId4">
            <a:lum bright="6000" contrast="24000"/>
            <a:grayscl/>
            <a:extLst>
              <a:ext uri="{28A0092B-C50C-407E-A947-70E740481C1C}">
                <a14:useLocalDpi xmlns:a14="http://schemas.microsoft.com/office/drawing/2010/main" val="0"/>
              </a:ext>
            </a:extLst>
          </a:blip>
          <a:srcRect l="34326" r="22221" b="13333"/>
          <a:stretch>
            <a:fillRect/>
          </a:stretch>
        </p:blipFill>
        <p:spPr bwMode="auto">
          <a:xfrm>
            <a:off x="9015413" y="708396"/>
            <a:ext cx="140811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IMG_0107"/>
          <p:cNvPicPr>
            <a:picLocks noChangeAspect="1" noChangeArrowheads="1"/>
          </p:cNvPicPr>
          <p:nvPr/>
        </p:nvPicPr>
        <p:blipFill>
          <a:blip r:embed="rId5">
            <a:lum bright="-12000" contrast="12000"/>
            <a:grayscl/>
            <a:extLst>
              <a:ext uri="{28A0092B-C50C-407E-A947-70E740481C1C}">
                <a14:useLocalDpi xmlns:a14="http://schemas.microsoft.com/office/drawing/2010/main" val="0"/>
              </a:ext>
            </a:extLst>
          </a:blip>
          <a:srcRect/>
          <a:stretch>
            <a:fillRect/>
          </a:stretch>
        </p:blipFill>
        <p:spPr bwMode="auto">
          <a:xfrm>
            <a:off x="6753225" y="708399"/>
            <a:ext cx="2109788"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4827" y="4735346"/>
            <a:ext cx="8893175" cy="1815882"/>
          </a:xfrm>
          <a:prstGeom prst="rect">
            <a:avLst/>
          </a:prstGeom>
        </p:spPr>
        <p:txBody>
          <a:bodyPr wrap="square">
            <a:spAutoFit/>
          </a:bodyPr>
          <a:lstStyle/>
          <a:p>
            <a:pPr marL="342900" indent="-342900">
              <a:spcBef>
                <a:spcPts val="1200"/>
              </a:spcBef>
              <a:spcAft>
                <a:spcPts val="1200"/>
              </a:spcAft>
              <a:buFont typeface="Arial" pitchFamily="34" charset="0"/>
              <a:buChar char="•"/>
            </a:pPr>
            <a:r>
              <a:rPr lang="en-US" sz="2400" dirty="0">
                <a:solidFill>
                  <a:schemeClr val="bg1"/>
                </a:solidFill>
              </a:rPr>
              <a:t>How to achieve correct length—distractor or external fixator ? </a:t>
            </a:r>
          </a:p>
          <a:p>
            <a:pPr marL="342900" indent="-342900">
              <a:spcBef>
                <a:spcPts val="1200"/>
              </a:spcBef>
              <a:spcAft>
                <a:spcPts val="1200"/>
              </a:spcAft>
              <a:buFont typeface="Arial" pitchFamily="34" charset="0"/>
              <a:buChar char="•"/>
            </a:pPr>
            <a:r>
              <a:rPr lang="en-US" sz="2400" dirty="0">
                <a:solidFill>
                  <a:schemeClr val="bg1"/>
                </a:solidFill>
              </a:rPr>
              <a:t>Where should pins be positioned?</a:t>
            </a:r>
          </a:p>
          <a:p>
            <a:pPr marL="342900" indent="-342900">
              <a:spcBef>
                <a:spcPts val="1200"/>
              </a:spcBef>
              <a:spcAft>
                <a:spcPts val="1200"/>
              </a:spcAft>
              <a:buFont typeface="Arial" pitchFamily="34" charset="0"/>
              <a:buChar char="•"/>
            </a:pPr>
            <a:r>
              <a:rPr lang="en-US" sz="2400" dirty="0">
                <a:solidFill>
                  <a:schemeClr val="bg1"/>
                </a:solidFill>
              </a:rPr>
              <a:t>How do you control </a:t>
            </a:r>
            <a:r>
              <a:rPr lang="en-US" sz="2400" dirty="0" err="1">
                <a:solidFill>
                  <a:schemeClr val="bg1"/>
                </a:solidFill>
              </a:rPr>
              <a:t>recurvatum</a:t>
            </a:r>
            <a:r>
              <a:rPr lang="en-US" sz="2400" dirty="0">
                <a:solidFill>
                  <a:schemeClr val="bg1"/>
                </a:solidFill>
              </a:rPr>
              <a:t>? </a:t>
            </a:r>
          </a:p>
        </p:txBody>
      </p:sp>
    </p:spTree>
    <p:extLst>
      <p:ext uri="{BB962C8B-B14F-4D97-AF65-F5344CB8AC3E}">
        <p14:creationId xmlns:p14="http://schemas.microsoft.com/office/powerpoint/2010/main" val="3254481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6840" name="Object 8"/>
          <p:cNvGraphicFramePr>
            <a:graphicFrameLocks noGrp="1" noChangeAspect="1"/>
          </p:cNvGraphicFramePr>
          <p:nvPr>
            <p:ph idx="1"/>
            <p:extLst>
              <p:ext uri="{D42A27DB-BD31-4B8C-83A1-F6EECF244321}">
                <p14:modId xmlns:p14="http://schemas.microsoft.com/office/powerpoint/2010/main" val="560125779"/>
              </p:ext>
            </p:extLst>
          </p:nvPr>
        </p:nvGraphicFramePr>
        <p:xfrm>
          <a:off x="1398587" y="0"/>
          <a:ext cx="9267826" cy="6929438"/>
        </p:xfrm>
        <a:graphic>
          <a:graphicData uri="http://schemas.openxmlformats.org/presentationml/2006/ole">
            <mc:AlternateContent xmlns:mc="http://schemas.openxmlformats.org/markup-compatibility/2006">
              <mc:Choice xmlns:v="urn:schemas-microsoft-com:vml" Requires="v">
                <p:oleObj spid="_x0000_s290904" name="Image" r:id="rId4" imgW="8558730" imgH="6400000" progId="Photoshop.Image.10">
                  <p:embed/>
                </p:oleObj>
              </mc:Choice>
              <mc:Fallback>
                <p:oleObj name="Image" r:id="rId4" imgW="8558730" imgH="6400000" progId="Photoshop.Image.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085" t="1421" r="1534" b="1231"/>
                      <a:stretch>
                        <a:fillRect/>
                      </a:stretch>
                    </p:blipFill>
                    <p:spPr bwMode="auto">
                      <a:xfrm>
                        <a:off x="1398587" y="0"/>
                        <a:ext cx="9267826" cy="6929438"/>
                      </a:xfrm>
                      <a:prstGeom prst="rect">
                        <a:avLst/>
                      </a:prstGeom>
                      <a:noFill/>
                      <a:ln>
                        <a:noFill/>
                      </a:ln>
                      <a:effectLst/>
                      <a:extLst/>
                    </p:spPr>
                  </p:pic>
                </p:oleObj>
              </mc:Fallback>
            </mc:AlternateContent>
          </a:graphicData>
        </a:graphic>
      </p:graphicFrame>
      <p:sp>
        <p:nvSpPr>
          <p:cNvPr id="2" name="TextBox 1"/>
          <p:cNvSpPr txBox="1"/>
          <p:nvPr/>
        </p:nvSpPr>
        <p:spPr>
          <a:xfrm>
            <a:off x="1793634" y="422035"/>
            <a:ext cx="7768473" cy="830997"/>
          </a:xfrm>
          <a:prstGeom prst="rect">
            <a:avLst/>
          </a:prstGeom>
          <a:noFill/>
        </p:spPr>
        <p:txBody>
          <a:bodyPr wrap="none" rtlCol="0">
            <a:spAutoFit/>
          </a:bodyPr>
          <a:lstStyle/>
          <a:p>
            <a:r>
              <a:rPr lang="en-US" sz="2400" dirty="0">
                <a:solidFill>
                  <a:schemeClr val="bg1"/>
                </a:solidFill>
              </a:rPr>
              <a:t>Advantages and disadvantages of using the distractor ?</a:t>
            </a:r>
          </a:p>
          <a:p>
            <a:endParaRPr lang="en-US" sz="2400" dirty="0">
              <a:solidFill>
                <a:schemeClr val="bg1"/>
              </a:solidFill>
            </a:endParaRPr>
          </a:p>
        </p:txBody>
      </p:sp>
    </p:spTree>
    <p:extLst>
      <p:ext uri="{BB962C8B-B14F-4D97-AF65-F5344CB8AC3E}">
        <p14:creationId xmlns:p14="http://schemas.microsoft.com/office/powerpoint/2010/main" val="1048964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58288" y="1247474"/>
            <a:ext cx="7609712" cy="5620272"/>
            <a:chOff x="250825" y="260350"/>
            <a:chExt cx="8677275" cy="6408738"/>
          </a:xfrm>
        </p:grpSpPr>
        <p:pic>
          <p:nvPicPr>
            <p:cNvPr id="379908" name="Picture 4" descr="DSC002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1463"/>
              <a:ext cx="5473700"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9909" name="Picture 5" descr="DSC058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50825" y="2708275"/>
              <a:ext cx="8642350"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9910" name="Picture 6" descr="DSC002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260350"/>
              <a:ext cx="3132137"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6" name="TextBox 5"/>
          <p:cNvSpPr txBox="1"/>
          <p:nvPr/>
        </p:nvSpPr>
        <p:spPr>
          <a:xfrm>
            <a:off x="1793634" y="422035"/>
            <a:ext cx="8436925" cy="830997"/>
          </a:xfrm>
          <a:prstGeom prst="rect">
            <a:avLst/>
          </a:prstGeom>
          <a:noFill/>
        </p:spPr>
        <p:txBody>
          <a:bodyPr wrap="none" rtlCol="0">
            <a:spAutoFit/>
          </a:bodyPr>
          <a:lstStyle/>
          <a:p>
            <a:r>
              <a:rPr lang="en-US" sz="2400" dirty="0">
                <a:solidFill>
                  <a:schemeClr val="bg1"/>
                </a:solidFill>
              </a:rPr>
              <a:t>Advantages and disadvantages of using the external fixator?</a:t>
            </a:r>
          </a:p>
          <a:p>
            <a:endParaRPr lang="en-US" sz="2400" dirty="0">
              <a:solidFill>
                <a:schemeClr val="bg1"/>
              </a:solidFill>
            </a:endParaRPr>
          </a:p>
        </p:txBody>
      </p:sp>
    </p:spTree>
    <p:extLst>
      <p:ext uri="{BB962C8B-B14F-4D97-AF65-F5344CB8AC3E}">
        <p14:creationId xmlns:p14="http://schemas.microsoft.com/office/powerpoint/2010/main" val="421204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noFill/>
          <a:ln/>
        </p:spPr>
        <p:txBody>
          <a:bodyPr/>
          <a:lstStyle/>
          <a:p>
            <a:r>
              <a:rPr lang="en-US"/>
              <a:t>Summary</a:t>
            </a:r>
            <a:endParaRPr lang="th-TH"/>
          </a:p>
        </p:txBody>
      </p:sp>
      <p:sp>
        <p:nvSpPr>
          <p:cNvPr id="291843" name="Rectangle 3"/>
          <p:cNvSpPr>
            <a:spLocks noGrp="1" noChangeArrowheads="1"/>
          </p:cNvSpPr>
          <p:nvPr>
            <p:ph idx="1"/>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spcAft>
                <a:spcPct val="50000"/>
              </a:spcAft>
            </a:pPr>
            <a:r>
              <a:rPr lang="en-US" dirty="0"/>
              <a:t>Emergency debridement is mandatory.</a:t>
            </a:r>
          </a:p>
          <a:p>
            <a:pPr>
              <a:spcAft>
                <a:spcPct val="50000"/>
              </a:spcAft>
            </a:pPr>
            <a:r>
              <a:rPr lang="en-US" dirty="0"/>
              <a:t>Articular fractures should be reduced anatomically and directly.</a:t>
            </a:r>
          </a:p>
          <a:p>
            <a:pPr>
              <a:spcAft>
                <a:spcPct val="50000"/>
              </a:spcAft>
            </a:pPr>
            <a:r>
              <a:rPr lang="en-US" dirty="0"/>
              <a:t>Complex meta/diaphyseal components should be reduced indirectly in order to restore length, alignment, and rotation.</a:t>
            </a:r>
          </a:p>
          <a:p>
            <a:pPr>
              <a:spcAft>
                <a:spcPct val="50000"/>
              </a:spcAft>
            </a:pPr>
            <a:r>
              <a:rPr lang="en-US" dirty="0"/>
              <a:t>Maintain and control the reduction during implant application for successful function.</a:t>
            </a:r>
            <a:endParaRPr lang="th-TH" dirty="0"/>
          </a:p>
        </p:txBody>
      </p:sp>
      <p:sp>
        <p:nvSpPr>
          <p:cNvPr id="8" name="Action Button: Beginning 7">
            <a:hlinkClick r:id="" action="ppaction://hlinkshowjump?jump=firstslide" highlightClick="1"/>
          </p:cNvPr>
          <p:cNvSpPr/>
          <p:nvPr/>
        </p:nvSpPr>
        <p:spPr bwMode="auto">
          <a:xfrm>
            <a:off x="2041770" y="6013450"/>
            <a:ext cx="2608384" cy="766396"/>
          </a:xfrm>
          <a:prstGeom prst="actionButtonBeginning">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defTabSz="914400" fontAlgn="base">
              <a:spcBef>
                <a:spcPct val="20000"/>
              </a:spcBef>
              <a:spcAft>
                <a:spcPct val="0"/>
              </a:spcAft>
              <a:buFontTx/>
              <a:buChar char="•"/>
            </a:pPr>
            <a:endParaRPr lang="en-US" sz="2400">
              <a:solidFill>
                <a:srgbClr val="000000"/>
              </a:solidFill>
              <a:latin typeface="Arial" charset="0"/>
              <a:ea typeface="ＭＳ Ｐゴシック" charset="0"/>
            </a:endParaRPr>
          </a:p>
        </p:txBody>
      </p:sp>
      <p:pic>
        <p:nvPicPr>
          <p:cNvPr id="9" name="Picture 2" descr="C:\Business Files\kluessi\Desktop\Restore_Home_Button_Back_to_the_Navigation_Toolbar.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913" y="5591810"/>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60194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a:t>Reduction</a:t>
            </a:r>
            <a:r>
              <a:rPr lang="en-US">
                <a:latin typeface="Times"/>
                <a:cs typeface="Arial" charset="0"/>
              </a:rPr>
              <a:t>—</a:t>
            </a:r>
            <a:r>
              <a:rPr lang="en-US">
                <a:cs typeface="Arial" charset="0"/>
              </a:rPr>
              <a:t>closed distal tibial fracture</a:t>
            </a:r>
          </a:p>
        </p:txBody>
      </p:sp>
      <p:sp>
        <p:nvSpPr>
          <p:cNvPr id="368643" name="Rectangle 3"/>
          <p:cNvSpPr>
            <a:spLocks noGrp="1" noChangeArrowheads="1"/>
          </p:cNvSpPr>
          <p:nvPr>
            <p:ph type="body" sz="quarter" idx="10"/>
          </p:nvPr>
        </p:nvSpPr>
        <p:spPr>
          <a:xfrm>
            <a:off x="658812" y="5856288"/>
            <a:ext cx="3348038" cy="25082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endParaRPr lang="en-US" dirty="0">
              <a:solidFill>
                <a:srgbClr val="042D98"/>
              </a:solidFill>
            </a:endParaRPr>
          </a:p>
        </p:txBody>
      </p:sp>
      <p:sp>
        <p:nvSpPr>
          <p:cNvPr id="2" name="Text Placeholder 1">
            <a:extLst>
              <a:ext uri="{FF2B5EF4-FFF2-40B4-BE49-F238E27FC236}">
                <a16:creationId xmlns:a16="http://schemas.microsoft.com/office/drawing/2014/main" id="{CFC88467-46A0-4F37-ABB9-082CF0FFCC41}"/>
              </a:ext>
            </a:extLst>
          </p:cNvPr>
          <p:cNvSpPr>
            <a:spLocks noGrp="1"/>
          </p:cNvSpPr>
          <p:nvPr>
            <p:ph type="body" sz="quarter" idx="11"/>
          </p:nvPr>
        </p:nvSpPr>
        <p:spPr/>
        <p:txBody>
          <a:bodyPr/>
          <a:lstStyle/>
          <a:p>
            <a:endParaRPr lang="de-CH"/>
          </a:p>
        </p:txBody>
      </p:sp>
      <p:sp>
        <p:nvSpPr>
          <p:cNvPr id="4" name="Text Placeholder 3">
            <a:extLst>
              <a:ext uri="{FF2B5EF4-FFF2-40B4-BE49-F238E27FC236}">
                <a16:creationId xmlns:a16="http://schemas.microsoft.com/office/drawing/2014/main" id="{FD95AE65-0274-4560-B53E-A9C08B27583D}"/>
              </a:ext>
            </a:extLst>
          </p:cNvPr>
          <p:cNvSpPr>
            <a:spLocks noGrp="1"/>
          </p:cNvSpPr>
          <p:nvPr>
            <p:ph type="body" sz="quarter" idx="13"/>
          </p:nvPr>
        </p:nvSpPr>
        <p:spPr/>
        <p:txBody>
          <a:bodyPr/>
          <a:lstStyle/>
          <a:p>
            <a:endParaRPr lang="de-CH"/>
          </a:p>
        </p:txBody>
      </p:sp>
      <p:pic>
        <p:nvPicPr>
          <p:cNvPr id="8" name="Picture 2" descr="C:\Business Files\kluessi\Desktop\Restore_Home_Button_Back_to_the_Navigation_Toolbar.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913" y="5327650"/>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a:extLst>
              <a:ext uri="{FF2B5EF4-FFF2-40B4-BE49-F238E27FC236}">
                <a16:creationId xmlns:a16="http://schemas.microsoft.com/office/drawing/2014/main" id="{B2D80110-82CC-4368-A122-C52A6D47EB57}"/>
              </a:ext>
            </a:extLst>
          </p:cNvPr>
          <p:cNvSpPr>
            <a:spLocks noGrp="1"/>
          </p:cNvSpPr>
          <p:nvPr>
            <p:ph type="body" sz="quarter" idx="12"/>
          </p:nvPr>
        </p:nvSpPr>
        <p:spPr>
          <a:xfrm>
            <a:off x="4079874" y="5861050"/>
            <a:ext cx="4302125" cy="246065"/>
          </a:xfrm>
        </p:spPr>
        <p:txBody>
          <a:bodyPr/>
          <a:lstStyle/>
          <a:p>
            <a:r>
              <a:rPr lang="de-CH" dirty="0">
                <a:solidFill>
                  <a:srgbClr val="042D98"/>
                </a:solidFill>
              </a:rPr>
              <a:t>AO Trauma </a:t>
            </a:r>
            <a:r>
              <a:rPr lang="de-CH" dirty="0" err="1">
                <a:solidFill>
                  <a:srgbClr val="042D98"/>
                </a:solidFill>
              </a:rPr>
              <a:t>Advanced</a:t>
            </a:r>
            <a:r>
              <a:rPr lang="de-CH" dirty="0">
                <a:solidFill>
                  <a:srgbClr val="042D98"/>
                </a:solidFill>
              </a:rPr>
              <a:t> </a:t>
            </a:r>
            <a:r>
              <a:rPr lang="de-CH" dirty="0" err="1">
                <a:solidFill>
                  <a:srgbClr val="042D98"/>
                </a:solidFill>
              </a:rPr>
              <a:t>Principles</a:t>
            </a:r>
            <a:r>
              <a:rPr lang="de-CH" dirty="0">
                <a:solidFill>
                  <a:srgbClr val="042D98"/>
                </a:solidFill>
              </a:rPr>
              <a:t> Course</a:t>
            </a:r>
          </a:p>
        </p:txBody>
      </p:sp>
      <p:sp>
        <p:nvSpPr>
          <p:cNvPr id="5" name="Rectangle 4">
            <a:extLst>
              <a:ext uri="{FF2B5EF4-FFF2-40B4-BE49-F238E27FC236}">
                <a16:creationId xmlns:a16="http://schemas.microsoft.com/office/drawing/2014/main" id="{67B18E7A-4AE3-476C-BDDD-91A81B320CFC}"/>
              </a:ext>
            </a:extLst>
          </p:cNvPr>
          <p:cNvSpPr/>
          <p:nvPr/>
        </p:nvSpPr>
        <p:spPr>
          <a:xfrm>
            <a:off x="552058" y="3078202"/>
            <a:ext cx="3818674" cy="400110"/>
          </a:xfrm>
          <a:prstGeom prst="rect">
            <a:avLst/>
          </a:prstGeom>
        </p:spPr>
        <p:txBody>
          <a:bodyPr wrap="none">
            <a:spAutoFit/>
          </a:bodyPr>
          <a:lstStyle/>
          <a:p>
            <a:r>
              <a:rPr lang="en-US" sz="2000" dirty="0">
                <a:solidFill>
                  <a:schemeClr val="bg1">
                    <a:lumMod val="50000"/>
                  </a:schemeClr>
                </a:solidFill>
              </a:rPr>
              <a:t>Case for small group discussion</a:t>
            </a:r>
          </a:p>
        </p:txBody>
      </p:sp>
    </p:spTree>
    <p:extLst>
      <p:ext uri="{BB962C8B-B14F-4D97-AF65-F5344CB8AC3E}">
        <p14:creationId xmlns:p14="http://schemas.microsoft.com/office/powerpoint/2010/main" val="34945829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55-year-old man, banker, falls off roof while fixing his TV antenna</a:t>
            </a:r>
          </a:p>
        </p:txBody>
      </p:sp>
      <p:sp>
        <p:nvSpPr>
          <p:cNvPr id="3" name="Content Placeholder 2"/>
          <p:cNvSpPr>
            <a:spLocks noGrp="1"/>
          </p:cNvSpPr>
          <p:nvPr>
            <p:ph idx="1"/>
          </p:nvPr>
        </p:nvSpPr>
        <p:spPr/>
        <p:txBody>
          <a:bodyPr/>
          <a:lstStyle/>
          <a:p>
            <a:pPr>
              <a:spcAft>
                <a:spcPct val="50000"/>
              </a:spcAft>
            </a:pPr>
            <a:r>
              <a:rPr lang="en-US" dirty="0"/>
              <a:t>Closed distal </a:t>
            </a:r>
            <a:br>
              <a:rPr lang="en-US" dirty="0"/>
            </a:br>
            <a:r>
              <a:rPr lang="en-US" dirty="0" err="1"/>
              <a:t>tibial</a:t>
            </a:r>
            <a:r>
              <a:rPr lang="en-US" dirty="0"/>
              <a:t> injury</a:t>
            </a:r>
          </a:p>
          <a:p>
            <a:pPr>
              <a:spcAft>
                <a:spcPct val="50000"/>
              </a:spcAft>
            </a:pPr>
            <a:r>
              <a:rPr lang="en-US" dirty="0"/>
              <a:t>Good pulses</a:t>
            </a:r>
          </a:p>
          <a:p>
            <a:pPr>
              <a:spcAft>
                <a:spcPct val="50000"/>
              </a:spcAft>
            </a:pPr>
            <a:r>
              <a:rPr lang="en-US" dirty="0"/>
              <a:t>Normal sensation</a:t>
            </a:r>
          </a:p>
          <a:p>
            <a:pPr>
              <a:spcAft>
                <a:spcPct val="50000"/>
              </a:spcAft>
            </a:pPr>
            <a:r>
              <a:rPr lang="en-US" dirty="0"/>
              <a:t>No other injuries</a:t>
            </a:r>
          </a:p>
          <a:p>
            <a:endParaRPr lang="en-US" dirty="0"/>
          </a:p>
        </p:txBody>
      </p:sp>
      <p:pic>
        <p:nvPicPr>
          <p:cNvPr id="4" name="Picture 4" descr="craig pre ap"/>
          <p:cNvPicPr>
            <a:picLocks noChangeAspect="1" noChangeArrowheads="1"/>
          </p:cNvPicPr>
          <p:nvPr/>
        </p:nvPicPr>
        <p:blipFill>
          <a:blip r:embed="rId3">
            <a:grayscl/>
            <a:extLst>
              <a:ext uri="{28A0092B-C50C-407E-A947-70E740481C1C}">
                <a14:useLocalDpi xmlns:a14="http://schemas.microsoft.com/office/drawing/2010/main" val="0"/>
              </a:ext>
            </a:extLst>
          </a:blip>
          <a:srcRect b="11864"/>
          <a:stretch>
            <a:fillRect/>
          </a:stretch>
        </p:blipFill>
        <p:spPr bwMode="auto">
          <a:xfrm>
            <a:off x="5218177" y="1933231"/>
            <a:ext cx="2499868" cy="449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5" descr="craig pre lat"/>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944262" y="1921763"/>
            <a:ext cx="2545941" cy="450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352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aig post spanning ap"/>
          <p:cNvPicPr>
            <a:picLocks noChangeAspect="1" noChangeArrowheads="1"/>
          </p:cNvPicPr>
          <p:nvPr/>
        </p:nvPicPr>
        <p:blipFill>
          <a:blip r:embed="rId3">
            <a:grayscl/>
            <a:extLst>
              <a:ext uri="{28A0092B-C50C-407E-A947-70E740481C1C}">
                <a14:useLocalDpi xmlns:a14="http://schemas.microsoft.com/office/drawing/2010/main" val="0"/>
              </a:ext>
            </a:extLst>
          </a:blip>
          <a:stretch>
            <a:fillRect/>
          </a:stretch>
        </p:blipFill>
        <p:spPr bwMode="auto">
          <a:xfrm>
            <a:off x="2926083" y="1737108"/>
            <a:ext cx="2001869" cy="285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pic>
        <p:nvPicPr>
          <p:cNvPr id="5" name="Picture 3" descr="craig post spanning lat"/>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a:xfrm>
            <a:off x="6096003" y="685800"/>
            <a:ext cx="3681413" cy="5334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888316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aig cli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6" y="842966"/>
            <a:ext cx="2909887"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pic>
        <p:nvPicPr>
          <p:cNvPr id="5" name="Picture 4" descr="craig cli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096000" y="714375"/>
            <a:ext cx="3671888" cy="23764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 name="Picture 5" descr="distractor in 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290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344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export--61707709.jpg"/>
          <p:cNvPicPr>
            <a:picLocks noChangeAspect="1"/>
          </p:cNvPicPr>
          <p:nvPr/>
        </p:nvPicPr>
        <p:blipFill>
          <a:blip r:embed="rId3" cstate="email"/>
          <a:srcRect/>
          <a:stretch>
            <a:fillRect/>
          </a:stretch>
        </p:blipFill>
        <p:spPr>
          <a:xfrm>
            <a:off x="1991544" y="476672"/>
            <a:ext cx="3960440" cy="5812660"/>
          </a:xfrm>
          <a:prstGeom prst="rect">
            <a:avLst/>
          </a:prstGeom>
        </p:spPr>
      </p:pic>
      <p:pic>
        <p:nvPicPr>
          <p:cNvPr id="3" name="2 Imagen" descr="export--61707710.jpg"/>
          <p:cNvPicPr>
            <a:picLocks noChangeAspect="1"/>
          </p:cNvPicPr>
          <p:nvPr/>
        </p:nvPicPr>
        <p:blipFill>
          <a:blip r:embed="rId4" cstate="email"/>
          <a:srcRect/>
          <a:stretch>
            <a:fillRect/>
          </a:stretch>
        </p:blipFill>
        <p:spPr>
          <a:xfrm rot="5400000">
            <a:off x="5209187" y="1363485"/>
            <a:ext cx="5634626" cy="4293048"/>
          </a:xfrm>
          <a:prstGeom prst="rect">
            <a:avLst/>
          </a:prstGeom>
        </p:spPr>
      </p:pic>
      <p:sp>
        <p:nvSpPr>
          <p:cNvPr id="7" name="TextBox 6"/>
          <p:cNvSpPr txBox="1"/>
          <p:nvPr/>
        </p:nvSpPr>
        <p:spPr>
          <a:xfrm>
            <a:off x="1645555" y="6290156"/>
            <a:ext cx="1124026" cy="523220"/>
          </a:xfrm>
          <a:prstGeom prst="rect">
            <a:avLst/>
          </a:prstGeom>
          <a:noFill/>
        </p:spPr>
        <p:txBody>
          <a:bodyPr wrap="none" rtlCol="0">
            <a:spAutoFit/>
          </a:bodyPr>
          <a:lstStyle/>
          <a:p>
            <a:r>
              <a:rPr lang="en-US" sz="2800" dirty="0">
                <a:solidFill>
                  <a:schemeClr val="bg1"/>
                </a:solidFill>
              </a:rPr>
              <a:t>Day 0</a:t>
            </a:r>
          </a:p>
        </p:txBody>
      </p:sp>
    </p:spTree>
    <p:extLst>
      <p:ext uri="{BB962C8B-B14F-4D97-AF65-F5344CB8AC3E}">
        <p14:creationId xmlns:p14="http://schemas.microsoft.com/office/powerpoint/2010/main" val="2210955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raig po ap xray"/>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a:xfrm>
            <a:off x="1992312" y="667713"/>
            <a:ext cx="4347528" cy="5609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638705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en-US" dirty="0"/>
              <a:t>Summary</a:t>
            </a:r>
          </a:p>
        </p:txBody>
      </p:sp>
      <p:sp>
        <p:nvSpPr>
          <p:cNvPr id="369667" name="Rectangle 3"/>
          <p:cNvSpPr>
            <a:spLocks noGrp="1" noChangeArrowheads="1"/>
          </p:cNvSpPr>
          <p:nvPr>
            <p:ph idx="1"/>
          </p:nvPr>
        </p:nvSpPr>
        <p:spPr/>
        <p:txBody>
          <a:bodyPr/>
          <a:lstStyle/>
          <a:p>
            <a:r>
              <a:rPr lang="en-US" dirty="0"/>
              <a:t>Fracture dislocation requires stable immobilization after reduction.</a:t>
            </a:r>
          </a:p>
          <a:p>
            <a:endParaRPr lang="en-US" dirty="0"/>
          </a:p>
          <a:p>
            <a:r>
              <a:rPr lang="en-US" dirty="0"/>
              <a:t>Skeletal traction can be used for a short period.</a:t>
            </a:r>
          </a:p>
          <a:p>
            <a:endParaRPr lang="en-US" dirty="0"/>
          </a:p>
          <a:p>
            <a:r>
              <a:rPr lang="en-US" dirty="0"/>
              <a:t>External fixators allow distraction with </a:t>
            </a:r>
            <a:r>
              <a:rPr lang="en-US" dirty="0" err="1"/>
              <a:t>ligamentotaxis</a:t>
            </a:r>
            <a:r>
              <a:rPr lang="en-US" dirty="0"/>
              <a:t>.</a:t>
            </a:r>
          </a:p>
          <a:p>
            <a:endParaRPr lang="en-US" dirty="0"/>
          </a:p>
          <a:p>
            <a:r>
              <a:rPr lang="en-US" dirty="0"/>
              <a:t>Initial reduction should be as good as possible to allow for definitive minimally invasive fixation.</a:t>
            </a:r>
            <a:endParaRPr lang="th-TH" dirty="0"/>
          </a:p>
          <a:p>
            <a:endParaRPr lang="en-US" dirty="0"/>
          </a:p>
        </p:txBody>
      </p:sp>
      <p:pic>
        <p:nvPicPr>
          <p:cNvPr id="9" name="Picture 2" descr="C:\Business Files\kluessi\Desktop\Restore_Home_Button_Back_to_the_Navigation_Toolbar.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913" y="5591810"/>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7676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US" dirty="0"/>
              <a:t>Reduction—</a:t>
            </a:r>
            <a:r>
              <a:rPr lang="en-US" dirty="0" err="1"/>
              <a:t>extraarticular</a:t>
            </a:r>
            <a:r>
              <a:rPr lang="en-US" dirty="0"/>
              <a:t> closed distal </a:t>
            </a:r>
            <a:r>
              <a:rPr lang="en-US" dirty="0" err="1"/>
              <a:t>tibial</a:t>
            </a:r>
            <a:r>
              <a:rPr lang="en-US" dirty="0"/>
              <a:t> and fibular fractures</a:t>
            </a:r>
          </a:p>
        </p:txBody>
      </p:sp>
      <p:sp>
        <p:nvSpPr>
          <p:cNvPr id="7" name="Text Placeholder 6">
            <a:extLst>
              <a:ext uri="{FF2B5EF4-FFF2-40B4-BE49-F238E27FC236}">
                <a16:creationId xmlns:a16="http://schemas.microsoft.com/office/drawing/2014/main" id="{58ED34D8-2F0C-441F-81A3-398FA962D9BB}"/>
              </a:ext>
            </a:extLst>
          </p:cNvPr>
          <p:cNvSpPr>
            <a:spLocks noGrp="1"/>
          </p:cNvSpPr>
          <p:nvPr>
            <p:ph type="body" sz="quarter" idx="11"/>
          </p:nvPr>
        </p:nvSpPr>
        <p:spPr/>
        <p:txBody>
          <a:bodyPr/>
          <a:lstStyle/>
          <a:p>
            <a:endParaRPr lang="de-CH"/>
          </a:p>
        </p:txBody>
      </p:sp>
      <p:sp>
        <p:nvSpPr>
          <p:cNvPr id="11" name="Text Placeholder 10">
            <a:extLst>
              <a:ext uri="{FF2B5EF4-FFF2-40B4-BE49-F238E27FC236}">
                <a16:creationId xmlns:a16="http://schemas.microsoft.com/office/drawing/2014/main" id="{0353BD31-A403-49A7-9AC8-F3F3DFA352BD}"/>
              </a:ext>
            </a:extLst>
          </p:cNvPr>
          <p:cNvSpPr>
            <a:spLocks noGrp="1"/>
          </p:cNvSpPr>
          <p:nvPr>
            <p:ph type="body" sz="quarter" idx="13"/>
          </p:nvPr>
        </p:nvSpPr>
        <p:spPr/>
        <p:txBody>
          <a:bodyPr/>
          <a:lstStyle/>
          <a:p>
            <a:endParaRPr lang="de-CH"/>
          </a:p>
        </p:txBody>
      </p:sp>
      <p:pic>
        <p:nvPicPr>
          <p:cNvPr id="8" name="Picture 2" descr="C:\Business Files\kluessi\Desktop\Restore_Home_Button_Back_to_the_Navigation_Toolbar.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913" y="5327650"/>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CB94C72D-3B53-40C0-9079-0E1000029F5C}"/>
              </a:ext>
            </a:extLst>
          </p:cNvPr>
          <p:cNvSpPr>
            <a:spLocks noGrp="1"/>
          </p:cNvSpPr>
          <p:nvPr>
            <p:ph type="body" sz="quarter" idx="10"/>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endParaRPr lang="de-CH" dirty="0">
              <a:solidFill>
                <a:srgbClr val="042D98"/>
              </a:solidFill>
            </a:endParaRPr>
          </a:p>
        </p:txBody>
      </p:sp>
      <p:sp>
        <p:nvSpPr>
          <p:cNvPr id="12" name="Text Placeholder 6">
            <a:extLst>
              <a:ext uri="{FF2B5EF4-FFF2-40B4-BE49-F238E27FC236}">
                <a16:creationId xmlns:a16="http://schemas.microsoft.com/office/drawing/2014/main" id="{09CCB089-94BA-4672-BA06-30CECBFFF997}"/>
              </a:ext>
            </a:extLst>
          </p:cNvPr>
          <p:cNvSpPr>
            <a:spLocks noGrp="1"/>
          </p:cNvSpPr>
          <p:nvPr>
            <p:ph type="body" sz="quarter" idx="12"/>
          </p:nvPr>
        </p:nvSpPr>
        <p:spPr>
          <a:xfrm>
            <a:off x="4079874" y="5861050"/>
            <a:ext cx="4302125" cy="246065"/>
          </a:xfrm>
        </p:spPr>
        <p:txBody>
          <a:bodyPr/>
          <a:lstStyle/>
          <a:p>
            <a:r>
              <a:rPr lang="de-CH" dirty="0">
                <a:solidFill>
                  <a:srgbClr val="042D98"/>
                </a:solidFill>
              </a:rPr>
              <a:t>AO Trauma </a:t>
            </a:r>
            <a:r>
              <a:rPr lang="de-CH" dirty="0" err="1">
                <a:solidFill>
                  <a:srgbClr val="042D98"/>
                </a:solidFill>
              </a:rPr>
              <a:t>Advanced</a:t>
            </a:r>
            <a:r>
              <a:rPr lang="de-CH" dirty="0">
                <a:solidFill>
                  <a:srgbClr val="042D98"/>
                </a:solidFill>
              </a:rPr>
              <a:t> </a:t>
            </a:r>
            <a:r>
              <a:rPr lang="de-CH" dirty="0" err="1">
                <a:solidFill>
                  <a:srgbClr val="042D98"/>
                </a:solidFill>
              </a:rPr>
              <a:t>Principles</a:t>
            </a:r>
            <a:r>
              <a:rPr lang="de-CH" dirty="0">
                <a:solidFill>
                  <a:srgbClr val="042D98"/>
                </a:solidFill>
              </a:rPr>
              <a:t> Course</a:t>
            </a:r>
          </a:p>
        </p:txBody>
      </p:sp>
      <p:sp>
        <p:nvSpPr>
          <p:cNvPr id="13" name="Rectangle 12">
            <a:extLst>
              <a:ext uri="{FF2B5EF4-FFF2-40B4-BE49-F238E27FC236}">
                <a16:creationId xmlns:a16="http://schemas.microsoft.com/office/drawing/2014/main" id="{7FC4C9DF-6F53-465E-B5ED-92681896BD15}"/>
              </a:ext>
            </a:extLst>
          </p:cNvPr>
          <p:cNvSpPr/>
          <p:nvPr/>
        </p:nvSpPr>
        <p:spPr>
          <a:xfrm>
            <a:off x="552058" y="3078202"/>
            <a:ext cx="3818674" cy="400110"/>
          </a:xfrm>
          <a:prstGeom prst="rect">
            <a:avLst/>
          </a:prstGeom>
        </p:spPr>
        <p:txBody>
          <a:bodyPr wrap="none">
            <a:spAutoFit/>
          </a:bodyPr>
          <a:lstStyle/>
          <a:p>
            <a:r>
              <a:rPr lang="en-US" sz="2000" dirty="0">
                <a:solidFill>
                  <a:schemeClr val="bg1">
                    <a:lumMod val="50000"/>
                  </a:schemeClr>
                </a:solidFill>
              </a:rPr>
              <a:t>Case for small group discussion</a:t>
            </a:r>
          </a:p>
        </p:txBody>
      </p:sp>
    </p:spTree>
    <p:extLst>
      <p:ext uri="{BB962C8B-B14F-4D97-AF65-F5344CB8AC3E}">
        <p14:creationId xmlns:p14="http://schemas.microsoft.com/office/powerpoint/2010/main" val="6524793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25-year-old woman with a </a:t>
            </a:r>
            <a:br>
              <a:rPr lang="en-US" dirty="0"/>
            </a:br>
            <a:r>
              <a:rPr lang="en-US" dirty="0"/>
              <a:t>high-energy, closed distal </a:t>
            </a:r>
            <a:br>
              <a:rPr lang="en-US" dirty="0"/>
            </a:br>
            <a:r>
              <a:rPr lang="en-US" dirty="0"/>
              <a:t>tibial and fibular fracture</a:t>
            </a:r>
          </a:p>
        </p:txBody>
      </p:sp>
      <p:sp>
        <p:nvSpPr>
          <p:cNvPr id="3" name="Content Placeholder 2"/>
          <p:cNvSpPr>
            <a:spLocks noGrp="1"/>
          </p:cNvSpPr>
          <p:nvPr>
            <p:ph idx="1"/>
          </p:nvPr>
        </p:nvSpPr>
        <p:spPr>
          <a:xfrm>
            <a:off x="508002" y="2076450"/>
            <a:ext cx="5702298" cy="4495800"/>
          </a:xfrm>
        </p:spPr>
        <p:txBody>
          <a:bodyPr/>
          <a:lstStyle/>
          <a:p>
            <a:pPr>
              <a:spcBef>
                <a:spcPct val="0"/>
              </a:spcBef>
            </a:pPr>
            <a:r>
              <a:rPr lang="en-US" dirty="0"/>
              <a:t>Reduction of Weber C fibular fracture as first step</a:t>
            </a:r>
          </a:p>
          <a:p>
            <a:endParaRPr lang="en-US" dirty="0"/>
          </a:p>
          <a:p>
            <a:r>
              <a:rPr lang="en-US" dirty="0"/>
              <a:t>Fibula remains short despite traction</a:t>
            </a:r>
          </a:p>
          <a:p>
            <a:pPr marL="0" indent="0">
              <a:buNone/>
            </a:pPr>
            <a:endParaRPr lang="en-US" dirty="0"/>
          </a:p>
        </p:txBody>
      </p:sp>
      <p:pic>
        <p:nvPicPr>
          <p:cNvPr id="4" name="Picture 4" descr="asquin 2 irreducible"/>
          <p:cNvPicPr>
            <a:picLocks noChangeAspect="1" noChangeArrowheads="1"/>
          </p:cNvPicPr>
          <p:nvPr/>
        </p:nvPicPr>
        <p:blipFill>
          <a:blip r:embed="rId3">
            <a:grayscl/>
            <a:extLst>
              <a:ext uri="{28A0092B-C50C-407E-A947-70E740481C1C}">
                <a14:useLocalDpi xmlns:a14="http://schemas.microsoft.com/office/drawing/2010/main" val="0"/>
              </a:ext>
            </a:extLst>
          </a:blip>
          <a:srcRect t="11250"/>
          <a:stretch>
            <a:fillRect/>
          </a:stretch>
        </p:blipFill>
        <p:spPr bwMode="auto">
          <a:xfrm>
            <a:off x="6733217" y="-847"/>
            <a:ext cx="3945266" cy="685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826977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squin 2 push screw"/>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480722" y="1"/>
            <a:ext cx="3806070" cy="694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pic>
        <p:nvPicPr>
          <p:cNvPr id="5" name="Picture 3" descr="asquin push screw clin"/>
          <p:cNvPicPr>
            <a:picLocks noChangeAspect="1" noChangeArrowheads="1"/>
          </p:cNvPicPr>
          <p:nvPr/>
        </p:nvPicPr>
        <p:blipFill>
          <a:blip r:embed="rId4">
            <a:extLst>
              <a:ext uri="{28A0092B-C50C-407E-A947-70E740481C1C}">
                <a14:useLocalDpi xmlns:a14="http://schemas.microsoft.com/office/drawing/2010/main" val="0"/>
              </a:ext>
            </a:extLst>
          </a:blip>
          <a:srcRect t="11765"/>
          <a:stretch>
            <a:fillRect/>
          </a:stretch>
        </p:blipFill>
        <p:spPr>
          <a:xfrm>
            <a:off x="5519738" y="1417641"/>
            <a:ext cx="5003800" cy="4021137"/>
          </a:xfrm>
          <a:prstGeom prst="rect">
            <a:avLst/>
          </a:prstGeom>
        </p:spPr>
      </p:pic>
    </p:spTree>
    <p:extLst>
      <p:ext uri="{BB962C8B-B14F-4D97-AF65-F5344CB8AC3E}">
        <p14:creationId xmlns:p14="http://schemas.microsoft.com/office/powerpoint/2010/main" val="5027278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a:t>Summary</a:t>
            </a:r>
          </a:p>
        </p:txBody>
      </p:sp>
      <p:sp>
        <p:nvSpPr>
          <p:cNvPr id="371715" name="Rectangle 3"/>
          <p:cNvSpPr>
            <a:spLocks noGrp="1" noChangeArrowheads="1"/>
          </p:cNvSpPr>
          <p:nvPr>
            <p:ph idx="1"/>
          </p:nvPr>
        </p:nvSpPr>
        <p:spPr/>
        <p:txBody>
          <a:bodyPr/>
          <a:lstStyle/>
          <a:p>
            <a:r>
              <a:rPr lang="en-US" dirty="0"/>
              <a:t>It is important to restore the length of the fibula and correct alignment in distal </a:t>
            </a:r>
            <a:r>
              <a:rPr lang="en-US" dirty="0" err="1"/>
              <a:t>tibial</a:t>
            </a:r>
            <a:r>
              <a:rPr lang="en-US" dirty="0"/>
              <a:t> fractures.</a:t>
            </a:r>
          </a:p>
          <a:p>
            <a:endParaRPr lang="en-US" dirty="0"/>
          </a:p>
          <a:p>
            <a:r>
              <a:rPr lang="en-US" dirty="0"/>
              <a:t>The push-pull screw technique can be used to help gain length.</a:t>
            </a:r>
          </a:p>
          <a:p>
            <a:endParaRPr lang="th-TH" dirty="0"/>
          </a:p>
          <a:p>
            <a:endParaRPr lang="en-US" dirty="0"/>
          </a:p>
        </p:txBody>
      </p:sp>
      <p:pic>
        <p:nvPicPr>
          <p:cNvPr id="9" name="Picture 2" descr="C:\Business Files\kluessi\Desktop\Restore_Home_Button_Back_to_the_Navigation_Toolbar.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913" y="5810250"/>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85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65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75524" y="1268763"/>
            <a:ext cx="3744415" cy="3219125"/>
          </a:xfrm>
          <a:prstGeom prst="rect">
            <a:avLst/>
          </a:prstGeom>
        </p:spPr>
      </p:pic>
      <p:sp>
        <p:nvSpPr>
          <p:cNvPr id="3" name="TextBox 2"/>
          <p:cNvSpPr txBox="1"/>
          <p:nvPr/>
        </p:nvSpPr>
        <p:spPr>
          <a:xfrm>
            <a:off x="5795914" y="477830"/>
            <a:ext cx="4872089" cy="4739759"/>
          </a:xfrm>
          <a:prstGeom prst="rect">
            <a:avLst/>
          </a:prstGeom>
          <a:noFill/>
        </p:spPr>
        <p:txBody>
          <a:bodyPr wrap="square" rtlCol="0">
            <a:spAutoFit/>
          </a:bodyPr>
          <a:lstStyle/>
          <a:p>
            <a:pPr marL="449263" indent="-449263">
              <a:spcBef>
                <a:spcPts val="600"/>
              </a:spcBef>
              <a:buFont typeface="+mj-lt"/>
              <a:buAutoNum type="arabicPeriod"/>
            </a:pPr>
            <a:r>
              <a:rPr lang="en-US" dirty="0">
                <a:solidFill>
                  <a:schemeClr val="bg1"/>
                </a:solidFill>
              </a:rPr>
              <a:t>Lateral decubitus</a:t>
            </a:r>
          </a:p>
          <a:p>
            <a:pPr marL="449263" indent="-449263">
              <a:spcBef>
                <a:spcPts val="600"/>
              </a:spcBef>
              <a:buFont typeface="+mj-lt"/>
              <a:buAutoNum type="arabicPeriod"/>
            </a:pPr>
            <a:r>
              <a:rPr lang="en-US" dirty="0">
                <a:solidFill>
                  <a:schemeClr val="bg1"/>
                </a:solidFill>
              </a:rPr>
              <a:t>Posterior approach, para </a:t>
            </a:r>
            <a:r>
              <a:rPr lang="en-US" dirty="0" err="1">
                <a:solidFill>
                  <a:schemeClr val="bg1"/>
                </a:solidFill>
              </a:rPr>
              <a:t>tricipital</a:t>
            </a:r>
            <a:r>
              <a:rPr lang="en-US" dirty="0">
                <a:solidFill>
                  <a:schemeClr val="bg1"/>
                </a:solidFill>
              </a:rPr>
              <a:t>. </a:t>
            </a:r>
          </a:p>
          <a:p>
            <a:pPr marL="449263" indent="-449263">
              <a:spcBef>
                <a:spcPts val="600"/>
              </a:spcBef>
              <a:buFont typeface="+mj-lt"/>
              <a:buAutoNum type="arabicPeriod"/>
            </a:pPr>
            <a:r>
              <a:rPr lang="en-US" dirty="0">
                <a:solidFill>
                  <a:schemeClr val="bg1"/>
                </a:solidFill>
              </a:rPr>
              <a:t>Be aware of ulnar nerve on medial side and radial nerve proximally on lateral side</a:t>
            </a:r>
          </a:p>
          <a:p>
            <a:pPr marL="449263" indent="-449263">
              <a:spcBef>
                <a:spcPts val="600"/>
              </a:spcBef>
              <a:buFont typeface="+mj-lt"/>
              <a:buAutoNum type="arabicPeriod"/>
            </a:pPr>
            <a:r>
              <a:rPr lang="en-US" dirty="0">
                <a:solidFill>
                  <a:schemeClr val="bg1"/>
                </a:solidFill>
              </a:rPr>
              <a:t>Reduce medial column first</a:t>
            </a:r>
          </a:p>
          <a:p>
            <a:pPr marL="449263" indent="-449263">
              <a:spcBef>
                <a:spcPts val="600"/>
              </a:spcBef>
              <a:buFont typeface="+mj-lt"/>
              <a:buAutoNum type="arabicPeriod"/>
            </a:pPr>
            <a:r>
              <a:rPr lang="en-US" dirty="0">
                <a:solidFill>
                  <a:schemeClr val="bg1"/>
                </a:solidFill>
              </a:rPr>
              <a:t>Provisional fixation with K-wires 1.6 mm</a:t>
            </a:r>
          </a:p>
          <a:p>
            <a:pPr marL="449263" indent="-449263">
              <a:spcBef>
                <a:spcPts val="600"/>
              </a:spcBef>
              <a:buFont typeface="+mj-lt"/>
              <a:buAutoNum type="arabicPeriod"/>
            </a:pPr>
            <a:r>
              <a:rPr lang="en-US" dirty="0">
                <a:solidFill>
                  <a:schemeClr val="bg1"/>
                </a:solidFill>
              </a:rPr>
              <a:t>Contour </a:t>
            </a:r>
            <a:r>
              <a:rPr lang="en-US">
                <a:solidFill>
                  <a:schemeClr val="bg1"/>
                </a:solidFill>
              </a:rPr>
              <a:t>a six-hole </a:t>
            </a:r>
            <a:r>
              <a:rPr lang="en-US" dirty="0">
                <a:solidFill>
                  <a:schemeClr val="bg1"/>
                </a:solidFill>
              </a:rPr>
              <a:t>3.5 mm  reconstruction plate</a:t>
            </a:r>
          </a:p>
          <a:p>
            <a:pPr marL="449263" indent="-449263">
              <a:spcBef>
                <a:spcPts val="600"/>
              </a:spcBef>
              <a:buFont typeface="+mj-lt"/>
              <a:buAutoNum type="arabicPeriod"/>
            </a:pPr>
            <a:r>
              <a:rPr lang="en-US" dirty="0">
                <a:solidFill>
                  <a:schemeClr val="bg1"/>
                </a:solidFill>
              </a:rPr>
              <a:t>Fix the plate with a proximal screw, </a:t>
            </a:r>
            <a:r>
              <a:rPr lang="en-US" dirty="0" err="1">
                <a:solidFill>
                  <a:schemeClr val="bg1"/>
                </a:solidFill>
              </a:rPr>
              <a:t>antiglide</a:t>
            </a:r>
            <a:r>
              <a:rPr lang="en-US" dirty="0">
                <a:solidFill>
                  <a:schemeClr val="bg1"/>
                </a:solidFill>
              </a:rPr>
              <a:t> plate</a:t>
            </a:r>
          </a:p>
          <a:p>
            <a:pPr marL="449263" indent="-449263">
              <a:spcBef>
                <a:spcPts val="600"/>
              </a:spcBef>
              <a:buFont typeface="+mj-lt"/>
              <a:buAutoNum type="arabicPeriod"/>
            </a:pPr>
            <a:r>
              <a:rPr lang="en-US" dirty="0">
                <a:solidFill>
                  <a:schemeClr val="bg1"/>
                </a:solidFill>
              </a:rPr>
              <a:t>Lag screw  through the fourth hole</a:t>
            </a:r>
          </a:p>
          <a:p>
            <a:pPr marL="449263" indent="-449263">
              <a:spcBef>
                <a:spcPts val="600"/>
              </a:spcBef>
              <a:buFont typeface="+mj-lt"/>
              <a:buAutoNum type="arabicPeriod"/>
            </a:pPr>
            <a:r>
              <a:rPr lang="en-US" dirty="0">
                <a:solidFill>
                  <a:schemeClr val="bg1"/>
                </a:solidFill>
              </a:rPr>
              <a:t>3.5 mm screw on distal hole of the plate</a:t>
            </a:r>
          </a:p>
          <a:p>
            <a:pPr marL="449263" indent="-449263">
              <a:spcBef>
                <a:spcPts val="600"/>
              </a:spcBef>
              <a:buFont typeface="+mj-lt"/>
              <a:buAutoNum type="arabicPeriod"/>
            </a:pPr>
            <a:r>
              <a:rPr lang="en-US" dirty="0">
                <a:solidFill>
                  <a:schemeClr val="bg1"/>
                </a:solidFill>
              </a:rPr>
              <a:t>Reduce lateral side with K-wires 1.6 mm</a:t>
            </a:r>
          </a:p>
          <a:p>
            <a:pPr marL="342900" indent="-342900">
              <a:spcBef>
                <a:spcPts val="600"/>
              </a:spcBef>
              <a:buFont typeface="+mj-lt"/>
              <a:buAutoNum type="arabicPeriod"/>
            </a:pPr>
            <a:endParaRPr lang="en-US" dirty="0">
              <a:solidFill>
                <a:schemeClr val="bg1"/>
              </a:solidFill>
            </a:endParaRPr>
          </a:p>
        </p:txBody>
      </p:sp>
      <p:sp>
        <p:nvSpPr>
          <p:cNvPr id="5" name="Title 4"/>
          <p:cNvSpPr>
            <a:spLocks noGrp="1"/>
          </p:cNvSpPr>
          <p:nvPr>
            <p:ph type="title"/>
          </p:nvPr>
        </p:nvSpPr>
        <p:spPr/>
        <p:txBody>
          <a:bodyPr/>
          <a:lstStyle/>
          <a:p>
            <a:r>
              <a:rPr lang="en-US" dirty="0"/>
              <a:t>Preoperative plan</a:t>
            </a:r>
          </a:p>
        </p:txBody>
      </p:sp>
      <p:sp>
        <p:nvSpPr>
          <p:cNvPr id="7" name="TextBox 6"/>
          <p:cNvSpPr txBox="1"/>
          <p:nvPr/>
        </p:nvSpPr>
        <p:spPr>
          <a:xfrm>
            <a:off x="1775523" y="4786906"/>
            <a:ext cx="9000999" cy="2139047"/>
          </a:xfrm>
          <a:prstGeom prst="rect">
            <a:avLst/>
          </a:prstGeom>
          <a:noFill/>
        </p:spPr>
        <p:txBody>
          <a:bodyPr wrap="square" rtlCol="0">
            <a:spAutoFit/>
          </a:bodyPr>
          <a:lstStyle/>
          <a:p>
            <a:pPr marL="542925" indent="-542925">
              <a:spcBef>
                <a:spcPts val="600"/>
              </a:spcBef>
              <a:buFont typeface="+mj-lt"/>
              <a:buAutoNum type="arabicPeriod" startAt="11"/>
            </a:pPr>
            <a:r>
              <a:rPr lang="en-US" dirty="0">
                <a:solidFill>
                  <a:schemeClr val="bg1"/>
                </a:solidFill>
              </a:rPr>
              <a:t>Lateral decubitus</a:t>
            </a:r>
          </a:p>
          <a:p>
            <a:pPr marL="542925" indent="-542925">
              <a:spcBef>
                <a:spcPts val="600"/>
              </a:spcBef>
              <a:buFont typeface="+mj-lt"/>
              <a:buAutoNum type="arabicPeriod" startAt="11"/>
            </a:pPr>
            <a:r>
              <a:rPr lang="en-US" dirty="0">
                <a:solidFill>
                  <a:schemeClr val="bg1"/>
                </a:solidFill>
              </a:rPr>
              <a:t>Fix lateral side with an </a:t>
            </a:r>
            <a:r>
              <a:rPr lang="en-US" dirty="0" err="1">
                <a:solidFill>
                  <a:schemeClr val="bg1"/>
                </a:solidFill>
              </a:rPr>
              <a:t>extraarticular</a:t>
            </a:r>
            <a:r>
              <a:rPr lang="en-US" dirty="0">
                <a:solidFill>
                  <a:schemeClr val="bg1"/>
                </a:solidFill>
              </a:rPr>
              <a:t> distal </a:t>
            </a:r>
            <a:r>
              <a:rPr lang="en-US" dirty="0" err="1">
                <a:solidFill>
                  <a:schemeClr val="bg1"/>
                </a:solidFill>
              </a:rPr>
              <a:t>humerus</a:t>
            </a:r>
            <a:r>
              <a:rPr lang="en-US" dirty="0">
                <a:solidFill>
                  <a:schemeClr val="bg1"/>
                </a:solidFill>
              </a:rPr>
              <a:t> LCP four holes proximal</a:t>
            </a:r>
          </a:p>
          <a:p>
            <a:pPr marL="542925" indent="-542925">
              <a:spcBef>
                <a:spcPts val="600"/>
              </a:spcBef>
              <a:buFont typeface="+mj-lt"/>
              <a:buAutoNum type="arabicPeriod" startAt="11"/>
            </a:pPr>
            <a:r>
              <a:rPr lang="en-US" dirty="0">
                <a:solidFill>
                  <a:schemeClr val="bg1"/>
                </a:solidFill>
              </a:rPr>
              <a:t>Fix the plate proximally with two 3.5 mm regular  screws</a:t>
            </a:r>
          </a:p>
          <a:p>
            <a:pPr marL="542925" indent="-542925">
              <a:spcBef>
                <a:spcPts val="600"/>
              </a:spcBef>
              <a:buFont typeface="+mj-lt"/>
              <a:buAutoNum type="arabicPeriod" startAt="11"/>
            </a:pPr>
            <a:r>
              <a:rPr lang="en-US" dirty="0">
                <a:solidFill>
                  <a:schemeClr val="bg1"/>
                </a:solidFill>
              </a:rPr>
              <a:t>Fix distal part with four locking head screws</a:t>
            </a:r>
          </a:p>
          <a:p>
            <a:pPr marL="542925" indent="-542925">
              <a:spcBef>
                <a:spcPts val="600"/>
              </a:spcBef>
              <a:buFont typeface="+mj-lt"/>
              <a:buAutoNum type="arabicPeriod" startAt="11"/>
            </a:pPr>
            <a:r>
              <a:rPr lang="en-US" dirty="0">
                <a:solidFill>
                  <a:schemeClr val="bg1"/>
                </a:solidFill>
              </a:rPr>
              <a:t>Irrigation and debridement, close SC and skin</a:t>
            </a:r>
          </a:p>
          <a:p>
            <a:pPr marL="342900" indent="-342900">
              <a:spcBef>
                <a:spcPts val="600"/>
              </a:spcBef>
              <a:buFont typeface="+mj-lt"/>
              <a:buAutoNum type="arabicPeriod" startAt="11"/>
            </a:pPr>
            <a:endParaRPr lang="en-US" dirty="0">
              <a:solidFill>
                <a:schemeClr val="bg1"/>
              </a:solidFill>
            </a:endParaRPr>
          </a:p>
        </p:txBody>
      </p:sp>
    </p:spTree>
    <p:extLst>
      <p:ext uri="{BB962C8B-B14F-4D97-AF65-F5344CB8AC3E}">
        <p14:creationId xmlns:p14="http://schemas.microsoft.com/office/powerpoint/2010/main" val="526029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DSC_0002.JPG"/>
          <p:cNvPicPr>
            <a:picLocks noChangeAspect="1"/>
          </p:cNvPicPr>
          <p:nvPr/>
        </p:nvPicPr>
        <p:blipFill>
          <a:blip r:embed="rId3" cstate="email"/>
          <a:stretch>
            <a:fillRect/>
          </a:stretch>
        </p:blipFill>
        <p:spPr>
          <a:xfrm>
            <a:off x="1524000" y="1484784"/>
            <a:ext cx="5616624" cy="3744416"/>
          </a:xfrm>
          <a:prstGeom prst="rect">
            <a:avLst/>
          </a:prstGeom>
        </p:spPr>
      </p:pic>
      <p:pic>
        <p:nvPicPr>
          <p:cNvPr id="3" name="2 Imagen" descr="DSC_0001.JPG"/>
          <p:cNvPicPr>
            <a:picLocks noChangeAspect="1"/>
          </p:cNvPicPr>
          <p:nvPr/>
        </p:nvPicPr>
        <p:blipFill>
          <a:blip r:embed="rId4" cstate="email"/>
          <a:stretch>
            <a:fillRect/>
          </a:stretch>
        </p:blipFill>
        <p:spPr>
          <a:xfrm rot="16200000">
            <a:off x="6588394" y="1796653"/>
            <a:ext cx="4895528" cy="3263685"/>
          </a:xfrm>
          <a:prstGeom prst="rect">
            <a:avLst/>
          </a:prstGeom>
        </p:spPr>
      </p:pic>
      <p:sp>
        <p:nvSpPr>
          <p:cNvPr id="7" name="TextBox 6"/>
          <p:cNvSpPr txBox="1"/>
          <p:nvPr/>
        </p:nvSpPr>
        <p:spPr>
          <a:xfrm>
            <a:off x="1645555" y="6290156"/>
            <a:ext cx="1124026" cy="523220"/>
          </a:xfrm>
          <a:prstGeom prst="rect">
            <a:avLst/>
          </a:prstGeom>
          <a:noFill/>
        </p:spPr>
        <p:txBody>
          <a:bodyPr wrap="none" rtlCol="0">
            <a:spAutoFit/>
          </a:bodyPr>
          <a:lstStyle/>
          <a:p>
            <a:r>
              <a:rPr lang="en-US" sz="2800" dirty="0">
                <a:solidFill>
                  <a:schemeClr val="bg1"/>
                </a:solidFill>
              </a:rPr>
              <a:t>Day 0</a:t>
            </a:r>
          </a:p>
        </p:txBody>
      </p:sp>
    </p:spTree>
    <p:extLst>
      <p:ext uri="{BB962C8B-B14F-4D97-AF65-F5344CB8AC3E}">
        <p14:creationId xmlns:p14="http://schemas.microsoft.com/office/powerpoint/2010/main" val="3421481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DSC_0012.JPG"/>
          <p:cNvPicPr>
            <a:picLocks noChangeAspect="1"/>
          </p:cNvPicPr>
          <p:nvPr/>
        </p:nvPicPr>
        <p:blipFill>
          <a:blip r:embed="rId3" cstate="email"/>
          <a:stretch>
            <a:fillRect/>
          </a:stretch>
        </p:blipFill>
        <p:spPr>
          <a:xfrm>
            <a:off x="1524000" y="381000"/>
            <a:ext cx="9144000" cy="6096000"/>
          </a:xfrm>
          <a:prstGeom prst="rect">
            <a:avLst/>
          </a:prstGeom>
        </p:spPr>
      </p:pic>
    </p:spTree>
    <p:extLst>
      <p:ext uri="{BB962C8B-B14F-4D97-AF65-F5344CB8AC3E}">
        <p14:creationId xmlns:p14="http://schemas.microsoft.com/office/powerpoint/2010/main" val="1206701957"/>
      </p:ext>
    </p:extLst>
  </p:cSld>
  <p:clrMapOvr>
    <a:masterClrMapping/>
  </p:clrMapOvr>
</p:sld>
</file>

<file path=ppt/theme/theme1.xml><?xml version="1.0" encoding="utf-8"?>
<a:theme xmlns:a="http://schemas.openxmlformats.org/drawingml/2006/main" name="Blank Presentation">
  <a:themeElements>
    <a:clrScheme name="aof_colors_1">
      <a:dk1>
        <a:sysClr val="windowText" lastClr="000000"/>
      </a:dk1>
      <a:lt1>
        <a:sysClr val="window" lastClr="FFFFFF"/>
      </a:lt1>
      <a:dk2>
        <a:srgbClr val="1F497D"/>
      </a:dk2>
      <a:lt2>
        <a:srgbClr val="EEECE1"/>
      </a:lt2>
      <a:accent1>
        <a:srgbClr val="29529B"/>
      </a:accent1>
      <a:accent2>
        <a:srgbClr val="F08A00"/>
      </a:accent2>
      <a:accent3>
        <a:srgbClr val="83D0F0"/>
      </a:accent3>
      <a:accent4>
        <a:srgbClr val="B6C600"/>
      </a:accent4>
      <a:accent5>
        <a:srgbClr val="747476"/>
      </a:accent5>
      <a:accent6>
        <a:srgbClr val="FFD91A"/>
      </a:accent6>
      <a:hlink>
        <a:srgbClr val="29529B"/>
      </a:hlink>
      <a:folHlink>
        <a:srgbClr val="29529B"/>
      </a:folHlink>
    </a:clrScheme>
    <a:fontScheme name="Blank Presentation">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de-DE"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de-DE"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Blank Presentation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
      <a:clrScheme name="Blank Presentation 2">
        <a:dk1>
          <a:srgbClr val="808080"/>
        </a:dk1>
        <a:lt1>
          <a:srgbClr val="FFFFFF"/>
        </a:lt1>
        <a:dk2>
          <a:srgbClr val="000000"/>
        </a:dk2>
        <a:lt2>
          <a:srgbClr val="FFFFFF"/>
        </a:lt2>
        <a:accent1>
          <a:srgbClr val="E5EBF6"/>
        </a:accent1>
        <a:accent2>
          <a:srgbClr val="0063AC"/>
        </a:accent2>
        <a:accent3>
          <a:srgbClr val="AAAAAA"/>
        </a:accent3>
        <a:accent4>
          <a:srgbClr val="DADADA"/>
        </a:accent4>
        <a:accent5>
          <a:srgbClr val="F0F3FA"/>
        </a:accent5>
        <a:accent6>
          <a:srgbClr val="00599B"/>
        </a:accent6>
        <a:hlink>
          <a:srgbClr val="B6C600"/>
        </a:hlink>
        <a:folHlink>
          <a:srgbClr val="F08A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2324</Words>
  <Application>Microsoft Office PowerPoint</Application>
  <PresentationFormat>Widescreen</PresentationFormat>
  <Paragraphs>404</Paragraphs>
  <Slides>65</Slides>
  <Notes>61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1" baseType="lpstr">
      <vt:lpstr>Arial</vt:lpstr>
      <vt:lpstr>Calibri</vt:lpstr>
      <vt:lpstr>Helvetica</vt:lpstr>
      <vt:lpstr>Times</vt:lpstr>
      <vt:lpstr>Blank Presentation</vt:lpstr>
      <vt:lpstr>Image</vt:lpstr>
      <vt:lpstr>Discussion group 1: Reduction techniques—concepts and application </vt:lpstr>
      <vt:lpstr>Table of contents</vt:lpstr>
      <vt:lpstr>Reduction—distal humeral fracture</vt:lpstr>
      <vt:lpstr>PowerPoint Presentation</vt:lpstr>
      <vt:lpstr>PowerPoint Presentation</vt:lpstr>
      <vt:lpstr>PowerPoint Presentation</vt:lpstr>
      <vt:lpstr>Preoperative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Reduction—subtrochanteric femoral fracture</vt:lpstr>
      <vt:lpstr>22-year-old man, motorbike accident</vt:lpstr>
      <vt:lpstr>PowerPoint Presentation</vt:lpstr>
      <vt:lpstr>PowerPoint Presentation</vt:lpstr>
      <vt:lpstr>PowerPoint Presentation</vt:lpstr>
      <vt:lpstr>PowerPoint Presentation</vt:lpstr>
      <vt:lpstr>Summary</vt:lpstr>
      <vt:lpstr>Reduction—femoral shaft fracture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Postoperative X-rays</vt:lpstr>
      <vt:lpstr>PowerPoint Presentation</vt:lpstr>
      <vt:lpstr>PowerPoint Presentation</vt:lpstr>
      <vt:lpstr>Summary</vt:lpstr>
      <vt:lpstr>Reduction—articular simple, metaphyseal multifragmentary fracture</vt:lpstr>
      <vt:lpstr>31-year-old male soldier, motorcycle accident</vt:lpstr>
      <vt:lpstr>PowerPoint Presentation</vt:lpstr>
      <vt:lpstr>Reduction</vt:lpstr>
      <vt:lpstr>PowerPoint Presentation</vt:lpstr>
      <vt:lpstr>PowerPoint Presentation</vt:lpstr>
      <vt:lpstr>PowerPoint Presentation</vt:lpstr>
      <vt:lpstr>PowerPoint Presentation</vt:lpstr>
      <vt:lpstr>PowerPoint Presentation</vt:lpstr>
      <vt:lpstr>Summary</vt:lpstr>
      <vt:lpstr>Reduction—closed distal tibial fracture</vt:lpstr>
      <vt:lpstr>55-year-old man, banker, falls off roof while fixing his TV antenna</vt:lpstr>
      <vt:lpstr>PowerPoint Presentation</vt:lpstr>
      <vt:lpstr>PowerPoint Presentation</vt:lpstr>
      <vt:lpstr>PowerPoint Presentation</vt:lpstr>
      <vt:lpstr>Summary</vt:lpstr>
      <vt:lpstr>Reduction—extraarticular closed distal tibial and fibular fractures</vt:lpstr>
      <vt:lpstr>25-year-old woman with a  high-energy, closed distal  tibial and fibular fracture</vt:lpstr>
      <vt:lpstr>PowerPoint Presentation</vt:lpstr>
      <vt:lpstr>Summary</vt:lpstr>
    </vt:vector>
  </TitlesOfParts>
  <Company>NJMS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Reilly</dc:creator>
  <cp:lastModifiedBy>Claire Thorndyke</cp:lastModifiedBy>
  <cp:revision>80</cp:revision>
  <cp:lastPrinted>2012-02-14T14:51:07Z</cp:lastPrinted>
  <dcterms:created xsi:type="dcterms:W3CDTF">2011-12-06T21:58:47Z</dcterms:created>
  <dcterms:modified xsi:type="dcterms:W3CDTF">2019-10-25T08:04:02Z</dcterms:modified>
</cp:coreProperties>
</file>