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sldIdLst>
    <p:sldId id="338" r:id="rId2"/>
    <p:sldId id="351" r:id="rId3"/>
    <p:sldId id="360" r:id="rId4"/>
    <p:sldId id="341" r:id="rId5"/>
    <p:sldId id="342" r:id="rId6"/>
    <p:sldId id="352" r:id="rId7"/>
    <p:sldId id="353" r:id="rId8"/>
    <p:sldId id="345" r:id="rId9"/>
    <p:sldId id="346" r:id="rId10"/>
    <p:sldId id="347" r:id="rId1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D98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78857" autoAdjust="0"/>
  </p:normalViewPr>
  <p:slideViewPr>
    <p:cSldViewPr snapToGrid="0" snapToObjects="1">
      <p:cViewPr varScale="1">
        <p:scale>
          <a:sx n="52" d="100"/>
          <a:sy n="52" d="100"/>
        </p:scale>
        <p:origin x="114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94AB-2E33-8D45-900F-4DC29F98289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18A0-72DF-4E43-8833-5C461A43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CA01D-6959-3E4B-AF99-6EA820CF08B5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B1CDF-F8C7-374B-8215-8A761C592DDF}" type="slidenum">
              <a:rPr lang="de-DE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Moderator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ask</a:t>
            </a:r>
            <a:r>
              <a:rPr lang="de-CH" dirty="0"/>
              <a:t> </a:t>
            </a:r>
            <a:r>
              <a:rPr lang="de-CH" dirty="0" err="1"/>
              <a:t>participants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summarize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else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learned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case</a:t>
            </a:r>
            <a:r>
              <a:rPr lang="de-CH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/>
            <a:r>
              <a:rPr lang="en-US" b="1" dirty="0"/>
              <a:t>Discussion points:</a:t>
            </a:r>
          </a:p>
          <a:p>
            <a:pPr marL="114300" indent="-114300"/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Is any other information needed: traction views/CT scans?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After irrigation and debridement what are the next steps?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What kind of reduction is needed for the articular injury and for the </a:t>
            </a:r>
            <a:r>
              <a:rPr lang="en-US" dirty="0" err="1"/>
              <a:t>metaphyseal</a:t>
            </a:r>
            <a:r>
              <a:rPr lang="en-US" dirty="0"/>
              <a:t> injury?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What are the tips and tricks to aid in achieving and maintaining reduction?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7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475" indent="-117475"/>
            <a:r>
              <a:rPr lang="en-US" b="1" dirty="0"/>
              <a:t>Discussion points:</a:t>
            </a:r>
          </a:p>
          <a:p>
            <a:pPr marL="117475" indent="-117475"/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What are the problems of reduction in this injury?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What are the deforming forces acting on the distal fragment?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45B23-3E0B-9743-B25B-8A3AC82F7844}" type="slidenum">
              <a:rPr lang="de-DE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7475" indent="-117475"/>
            <a:r>
              <a:rPr lang="en-US" b="1" dirty="0"/>
              <a:t>Discussion points:</a:t>
            </a:r>
          </a:p>
          <a:p>
            <a:pPr marL="117475" indent="-117475"/>
            <a:endParaRPr lang="en-US" dirty="0"/>
          </a:p>
          <a:p>
            <a:pPr marL="117475" indent="-117475">
              <a:buFontTx/>
              <a:buChar char="-"/>
            </a:pPr>
            <a:r>
              <a:rPr lang="en-US" dirty="0"/>
              <a:t>Differentiate between reduction needed for articular component (anatomical) and reduction needed for </a:t>
            </a:r>
            <a:r>
              <a:rPr lang="en-US" dirty="0" err="1"/>
              <a:t>metadiaphyseal</a:t>
            </a:r>
            <a:r>
              <a:rPr lang="en-US" dirty="0"/>
              <a:t> component (functional).</a:t>
            </a:r>
          </a:p>
          <a:p>
            <a:pPr marL="117475" indent="-117475">
              <a:buFontTx/>
              <a:buChar char="-"/>
            </a:pPr>
            <a:endParaRPr lang="en-US" dirty="0"/>
          </a:p>
          <a:p>
            <a:pPr marL="117475" indent="-117475">
              <a:buFontTx/>
              <a:buChar char="-"/>
            </a:pPr>
            <a:r>
              <a:rPr lang="en-US" dirty="0"/>
              <a:t>How can reduction be achieved for each component of the fracture? </a:t>
            </a:r>
          </a:p>
          <a:p>
            <a:pPr marL="117475" indent="-117475">
              <a:buFontTx/>
              <a:buChar char="-"/>
            </a:pPr>
            <a:endParaRPr lang="en-US" dirty="0"/>
          </a:p>
          <a:p>
            <a:pPr marL="117475" indent="-117475">
              <a:buFontTx/>
              <a:buChar char="-"/>
            </a:pPr>
            <a:r>
              <a:rPr lang="en-US" dirty="0"/>
              <a:t>Discuss reduction needed for </a:t>
            </a:r>
            <a:r>
              <a:rPr lang="en-US" dirty="0" err="1"/>
              <a:t>metadiaphyseal</a:t>
            </a:r>
            <a:r>
              <a:rPr lang="en-US" dirty="0"/>
              <a:t> component to achieve normal function 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55237-5CCC-294C-909A-B68058903DAA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0650" indent="-120650"/>
            <a:r>
              <a:rPr lang="en-US" b="1" dirty="0"/>
              <a:t>Discussion points:</a:t>
            </a:r>
          </a:p>
          <a:p>
            <a:pPr marL="120650" indent="-120650"/>
            <a:endParaRPr lang="en-US" dirty="0"/>
          </a:p>
          <a:p>
            <a:pPr marL="120650" indent="-120650">
              <a:buFontTx/>
              <a:buChar char="-"/>
            </a:pPr>
            <a:r>
              <a:rPr lang="en-US" dirty="0"/>
              <a:t>Discuss how a bump can aid in reducing the fracture.</a:t>
            </a:r>
          </a:p>
          <a:p>
            <a:pPr marL="120650" indent="-120650"/>
            <a:endParaRPr lang="en-US" dirty="0"/>
          </a:p>
          <a:p>
            <a:pPr marL="120650" indent="-120650"/>
            <a:r>
              <a:rPr lang="en-US" b="1" dirty="0"/>
              <a:t>Notes for moderator:</a:t>
            </a:r>
          </a:p>
          <a:p>
            <a:pPr marL="120650" indent="-120650">
              <a:spcBef>
                <a:spcPct val="0"/>
              </a:spcBef>
            </a:pPr>
            <a:r>
              <a:rPr lang="en-US" dirty="0"/>
              <a:t>Example of a bump under the distal femur to correct the </a:t>
            </a:r>
            <a:r>
              <a:rPr lang="en-US" dirty="0" err="1"/>
              <a:t>recurvatum</a:t>
            </a:r>
            <a:r>
              <a:rPr lang="en-US" dirty="0"/>
              <a:t> of the distal</a:t>
            </a:r>
            <a:r>
              <a:rPr lang="en-US" baseline="0" dirty="0"/>
              <a:t> </a:t>
            </a:r>
            <a:r>
              <a:rPr lang="en-US" dirty="0"/>
              <a:t>femur.</a:t>
            </a:r>
          </a:p>
          <a:p>
            <a:pPr marL="120650" indent="-12065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/>
            <a:r>
              <a:rPr lang="en-US" b="1" dirty="0"/>
              <a:t>Discussion points:</a:t>
            </a:r>
          </a:p>
          <a:p>
            <a:pPr marL="114300" indent="-114300"/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Which table should be used? Radiolucent table vs fracture table.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Discuss patient positioning.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How to aid reduction?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Discuss knee flexion over the end of the table vs bump under the knee.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/>
            <a:r>
              <a:rPr lang="en-US" b="1" dirty="0"/>
              <a:t>Discussion points:</a:t>
            </a:r>
          </a:p>
          <a:p>
            <a:pPr marL="114300" indent="-114300"/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How to achieve correct length—distractor or external fixator?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Where should pins be positioned?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How do you control </a:t>
            </a:r>
            <a:r>
              <a:rPr lang="en-US" dirty="0" err="1"/>
              <a:t>recurvatum</a:t>
            </a:r>
            <a:r>
              <a:rPr lang="en-US" dirty="0"/>
              <a:t>? Discuss the use of a Schanz pin in the distal fragment as a joystick vs bump under knee.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A13DC-41EA-2348-9461-82F42934B495}" type="slidenum">
              <a:rPr lang="de-DE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7475" indent="-117475"/>
            <a:r>
              <a:rPr lang="en-US" b="1" dirty="0"/>
              <a:t>Discussion points:</a:t>
            </a:r>
          </a:p>
          <a:p>
            <a:pPr marL="117475" indent="-117475"/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Discuss the advantages and disadvantages of using the distractor.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Discuss the use of the implant as a reduction tool.</a:t>
            </a:r>
          </a:p>
          <a:p>
            <a:pPr marL="117475" indent="-117475">
              <a:buFontTx/>
              <a:buChar char="-"/>
            </a:pPr>
            <a:endParaRPr lang="en-US" dirty="0"/>
          </a:p>
          <a:p>
            <a:pPr marL="117475" indent="-117475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D1AC-493D-1C47-8AB2-E73B86E24F84}" type="slidenum">
              <a:rPr lang="de-DE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Discussion points:</a:t>
            </a:r>
          </a:p>
          <a:p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 Discuss the advantages and disadvantages of using the external fixator.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 Discuss the use of a Schanz screw as a joystick for correcting the </a:t>
            </a:r>
            <a:r>
              <a:rPr lang="en-US" dirty="0" err="1"/>
              <a:t>recurvatum</a:t>
            </a:r>
            <a:r>
              <a:rPr lang="en-US" dirty="0"/>
              <a:t> of the distal fragment.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3">
            <a:extLst>
              <a:ext uri="{FF2B5EF4-FFF2-40B4-BE49-F238E27FC236}">
                <a16:creationId xmlns:a16="http://schemas.microsoft.com/office/drawing/2014/main" id="{BF3A1910-54A4-49B0-9C2D-D0E1BAAE7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03D798B4-8E10-461E-8181-D20E5D42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15" name="Grafik 15">
            <a:extLst>
              <a:ext uri="{FF2B5EF4-FFF2-40B4-BE49-F238E27FC236}">
                <a16:creationId xmlns:a16="http://schemas.microsoft.com/office/drawing/2014/main" id="{172B555C-3CC9-407F-91F9-5CAC08B746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3570690-8CDB-4064-B4EE-CC6FE2CF0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214D2A23-C3F7-4E6C-A801-D3FA04F27D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C3405D12-B4AF-4B2B-88AB-E45EE7FAE9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Meeting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BFBE4F35-2949-4D10-B023-D289783CEE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City, month day,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8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8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94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531816"/>
            <a:ext cx="2758016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531816"/>
            <a:ext cx="8075084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22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2" y="15176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002" y="38417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2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1517650"/>
            <a:ext cx="5416551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45D1AF28-7150-4E72-B0BC-AEA09B128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5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1517650"/>
            <a:ext cx="54165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76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4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54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79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80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531813"/>
            <a:ext cx="11036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517650"/>
            <a:ext cx="11036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  <a:p>
            <a:pPr lvl="1"/>
            <a:r>
              <a:rPr lang="en-US" altLang="ja-JP"/>
              <a:t>Second level text</a:t>
            </a:r>
          </a:p>
        </p:txBody>
      </p:sp>
      <p:pic>
        <p:nvPicPr>
          <p:cNvPr id="7" name="Grafik 13">
            <a:extLst>
              <a:ext uri="{FF2B5EF4-FFF2-40B4-BE49-F238E27FC236}">
                <a16:creationId xmlns:a16="http://schemas.microsoft.com/office/drawing/2014/main" id="{04C46CC8-0783-4421-9643-FAB9AC6761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Reduction—articular simple, metaphyseal </a:t>
            </a:r>
            <a:r>
              <a:rPr lang="en-US" dirty="0" err="1"/>
              <a:t>multifragmentary</a:t>
            </a:r>
            <a:r>
              <a:rPr lang="en-US" dirty="0"/>
              <a:t> fracture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58812" y="5895976"/>
            <a:ext cx="3348038" cy="2063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42D98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D43C0F-05B2-4734-820B-A50FE5DE9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0E38B2-70A0-4B68-A0D9-3FB5FE17E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Picture 2" descr="C:\Business Files\kluessi\Desktop\Restore_Home_Button_Back_to_the_Navigation_Toolba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532765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89F1FAD-A403-4638-9768-CC9075BD66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4" y="5861050"/>
            <a:ext cx="4302125" cy="246065"/>
          </a:xfrm>
        </p:spPr>
        <p:txBody>
          <a:bodyPr/>
          <a:lstStyle/>
          <a:p>
            <a:r>
              <a:rPr lang="de-CH" dirty="0">
                <a:solidFill>
                  <a:srgbClr val="042D98"/>
                </a:solidFill>
              </a:rPr>
              <a:t>AO Trauma </a:t>
            </a:r>
            <a:r>
              <a:rPr lang="de-CH" dirty="0" err="1">
                <a:solidFill>
                  <a:srgbClr val="042D98"/>
                </a:solidFill>
              </a:rPr>
              <a:t>Advanced</a:t>
            </a:r>
            <a:r>
              <a:rPr lang="de-CH" dirty="0">
                <a:solidFill>
                  <a:srgbClr val="042D98"/>
                </a:solidFill>
              </a:rPr>
              <a:t> </a:t>
            </a:r>
            <a:r>
              <a:rPr lang="de-CH" dirty="0" err="1">
                <a:solidFill>
                  <a:srgbClr val="042D98"/>
                </a:solidFill>
              </a:rPr>
              <a:t>Principles</a:t>
            </a:r>
            <a:r>
              <a:rPr lang="de-CH" dirty="0">
                <a:solidFill>
                  <a:srgbClr val="042D98"/>
                </a:solidFill>
              </a:rPr>
              <a:t> Course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DE120-4302-4D21-B92B-892FCD1847C0}"/>
              </a:ext>
            </a:extLst>
          </p:cNvPr>
          <p:cNvSpPr/>
          <p:nvPr/>
        </p:nvSpPr>
        <p:spPr>
          <a:xfrm>
            <a:off x="552057" y="3549134"/>
            <a:ext cx="3818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Case for small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846638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Summary</a:t>
            </a:r>
            <a:endParaRPr lang="th-TH"/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dirty="0"/>
              <a:t>Emergency debridement is mandatory.</a:t>
            </a:r>
          </a:p>
          <a:p>
            <a:pPr>
              <a:spcAft>
                <a:spcPct val="50000"/>
              </a:spcAft>
            </a:pPr>
            <a:r>
              <a:rPr lang="en-US" dirty="0"/>
              <a:t>Articular fractures should be reduced anatomically and directly.</a:t>
            </a:r>
          </a:p>
          <a:p>
            <a:pPr>
              <a:spcAft>
                <a:spcPct val="50000"/>
              </a:spcAft>
            </a:pPr>
            <a:r>
              <a:rPr lang="en-US" dirty="0"/>
              <a:t>Complex meta/diaphyseal components should be reduced indirectly in order to restore length, alignment, and rotation.</a:t>
            </a:r>
          </a:p>
          <a:p>
            <a:pPr>
              <a:spcAft>
                <a:spcPct val="50000"/>
              </a:spcAft>
            </a:pPr>
            <a:r>
              <a:rPr lang="en-US" dirty="0"/>
              <a:t>Maintain and control the reduction during implant application for successful function.</a:t>
            </a:r>
            <a:endParaRPr lang="th-TH" dirty="0"/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 bwMode="auto">
          <a:xfrm>
            <a:off x="2041770" y="6013450"/>
            <a:ext cx="2608384" cy="766396"/>
          </a:xfrm>
          <a:prstGeom prst="actionButtonBeginning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2" descr="C:\Business Files\kluessi\Desktop\Restore_Home_Button_Back_to_the_Navigation_Toolba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559181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019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31-year-old male soldier, motorcycle accident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2" y="1517650"/>
            <a:ext cx="4571998" cy="4495800"/>
          </a:xfrm>
        </p:spPr>
        <p:txBody>
          <a:bodyPr/>
          <a:lstStyle/>
          <a:p>
            <a:pPr marL="363538" indent="-363538">
              <a:spcAft>
                <a:spcPct val="50000"/>
              </a:spcAft>
            </a:pPr>
            <a:r>
              <a:rPr lang="en-US" sz="2400" dirty="0"/>
              <a:t>Open fracture, 33-C2 </a:t>
            </a:r>
          </a:p>
          <a:p>
            <a:pPr marL="363538" indent="-363538">
              <a:spcAft>
                <a:spcPct val="50000"/>
              </a:spcAft>
            </a:pPr>
            <a:r>
              <a:rPr lang="en-US" sz="2400" dirty="0"/>
              <a:t>Articular simple, </a:t>
            </a:r>
            <a:r>
              <a:rPr lang="en-US" sz="2400" dirty="0" err="1"/>
              <a:t>metaphyseal</a:t>
            </a:r>
            <a:r>
              <a:rPr lang="en-US" sz="2400" dirty="0"/>
              <a:t> </a:t>
            </a:r>
            <a:r>
              <a:rPr lang="en-US" sz="2400" dirty="0" err="1"/>
              <a:t>multifragmentary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IMG_0015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r="22221" b="13333"/>
          <a:stretch>
            <a:fillRect/>
          </a:stretch>
        </p:blipFill>
        <p:spPr>
          <a:xfrm>
            <a:off x="8541679" y="1270000"/>
            <a:ext cx="2028825" cy="5397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IMG_0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5146" y="3463928"/>
            <a:ext cx="3384550" cy="3179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IMG_0107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26" y="1268416"/>
            <a:ext cx="3040062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8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55293" y="988085"/>
            <a:ext cx="4610649" cy="4787900"/>
            <a:chOff x="-368709" y="988085"/>
            <a:chExt cx="4610649" cy="4787900"/>
          </a:xfrm>
        </p:grpSpPr>
        <p:pic>
          <p:nvPicPr>
            <p:cNvPr id="291842" name="Picture 2" descr="C:\Towork\AOSTaRT\Adv_Final_Cases\DG 1\DG1_pngs\Slidw_32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78" y="988085"/>
              <a:ext cx="3371850" cy="478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c 6"/>
            <p:cNvSpPr/>
            <p:nvPr/>
          </p:nvSpPr>
          <p:spPr bwMode="auto">
            <a:xfrm rot="17842725">
              <a:off x="2299994" y="3574935"/>
              <a:ext cx="1978947" cy="1904944"/>
            </a:xfrm>
            <a:prstGeom prst="arc">
              <a:avLst/>
            </a:prstGeom>
            <a:noFill/>
            <a:ln w="190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240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Arc 2"/>
            <p:cNvSpPr/>
            <p:nvPr/>
          </p:nvSpPr>
          <p:spPr bwMode="auto">
            <a:xfrm>
              <a:off x="-368709" y="3377748"/>
              <a:ext cx="2064774" cy="1497349"/>
            </a:xfrm>
            <a:prstGeom prst="arc">
              <a:avLst/>
            </a:prstGeom>
            <a:noFill/>
            <a:ln w="1905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079240" y="1534654"/>
              <a:ext cx="0" cy="1489587"/>
            </a:xfrm>
            <a:prstGeom prst="straightConnector1">
              <a:avLst/>
            </a:prstGeom>
            <a:noFill/>
            <a:ln w="190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Oval 9"/>
            <p:cNvSpPr/>
            <p:nvPr/>
          </p:nvSpPr>
          <p:spPr bwMode="auto">
            <a:xfrm>
              <a:off x="1845813" y="1028343"/>
              <a:ext cx="466853" cy="4668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72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720699" y="3892995"/>
              <a:ext cx="466853" cy="4668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72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64332" y="133700"/>
            <a:ext cx="3935360" cy="5767951"/>
            <a:chOff x="4772832" y="133697"/>
            <a:chExt cx="3935360" cy="5767951"/>
          </a:xfrm>
        </p:grpSpPr>
        <p:pic>
          <p:nvPicPr>
            <p:cNvPr id="291843" name="Picture 3" descr="C:\Towork\AOSTaRT\Adv_Final_Cases\DG 1\DG1_pngs\Slidw_32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05" y="1113748"/>
              <a:ext cx="3773487" cy="478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c 1"/>
            <p:cNvSpPr/>
            <p:nvPr/>
          </p:nvSpPr>
          <p:spPr bwMode="auto">
            <a:xfrm rot="10800000">
              <a:off x="5435912" y="133697"/>
              <a:ext cx="1943733" cy="2768666"/>
            </a:xfrm>
            <a:prstGeom prst="arc">
              <a:avLst/>
            </a:prstGeom>
            <a:noFill/>
            <a:ln w="1905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240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 rot="16439195">
              <a:off x="5375391" y="3485132"/>
              <a:ext cx="2064774" cy="1497349"/>
            </a:xfrm>
            <a:prstGeom prst="arc">
              <a:avLst/>
            </a:prstGeom>
            <a:noFill/>
            <a:ln w="1905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772832" y="1616922"/>
              <a:ext cx="466853" cy="4668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72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052739" y="3683868"/>
              <a:ext cx="466853" cy="4668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72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0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</a:t>
            </a:r>
          </a:p>
        </p:txBody>
      </p:sp>
      <p:pic>
        <p:nvPicPr>
          <p:cNvPr id="372740" name="Picture 7" descr="DSC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91" y="1363664"/>
            <a:ext cx="367188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741" name="Picture 4" descr="DSC037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357314"/>
            <a:ext cx="460851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992313" y="4922839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Articular component </a:t>
            </a:r>
          </a:p>
          <a:p>
            <a:pPr defTabSz="914400" fontAlgn="base"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2744" name="7 CuadroTexto"/>
          <p:cNvSpPr txBox="1">
            <a:spLocks noChangeArrowheads="1"/>
          </p:cNvSpPr>
          <p:nvPr/>
        </p:nvSpPr>
        <p:spPr bwMode="auto">
          <a:xfrm>
            <a:off x="5735641" y="4911726"/>
            <a:ext cx="4537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6075" indent="-3460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Metadiaphyseal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component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6012" y="5637396"/>
            <a:ext cx="8517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reduction is needed for each component and how can it be achieved ?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91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790" name="Group 6"/>
          <p:cNvGrpSpPr>
            <a:grpSpLocks/>
          </p:cNvGrpSpPr>
          <p:nvPr/>
        </p:nvGrpSpPr>
        <p:grpSpPr bwMode="auto">
          <a:xfrm>
            <a:off x="1774825" y="100488"/>
            <a:ext cx="8713788" cy="3206750"/>
            <a:chOff x="288" y="1248"/>
            <a:chExt cx="5184" cy="1908"/>
          </a:xfrm>
        </p:grpSpPr>
        <p:pic>
          <p:nvPicPr>
            <p:cNvPr id="374788" name="Picture 4" descr="S60022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48"/>
              <a:ext cx="2544" cy="19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4789" name="Picture 5" descr="S60022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544" cy="190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2866" name="Picture 2" descr="C:\Towork\AOSTaRT\Adv_Final_Cases\DG 1\DG1_pngs\Slidw_3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929" y="3408228"/>
            <a:ext cx="4017946" cy="16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67" name="Picture 3" descr="C:\Towork\AOSTaRT\Adv_Final_Cases\DG 1\DG1_pngs\Slidw_34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2929" y="5138713"/>
            <a:ext cx="4017946" cy="16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4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774825" y="1035053"/>
            <a:ext cx="8713788" cy="4410075"/>
            <a:chOff x="241" y="790"/>
            <a:chExt cx="5216" cy="2640"/>
          </a:xfrm>
        </p:grpSpPr>
        <p:pic>
          <p:nvPicPr>
            <p:cNvPr id="5" name="Picture 3" descr="IMG_0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790"/>
              <a:ext cx="2563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IMG_0015"/>
            <p:cNvPicPr>
              <a:picLocks noChangeAspect="1" noChangeArrowheads="1"/>
            </p:cNvPicPr>
            <p:nvPr/>
          </p:nvPicPr>
          <p:blipFill>
            <a:blip r:embed="rId4">
              <a:lum bright="6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6" r="22221" b="13333"/>
            <a:stretch>
              <a:fillRect/>
            </a:stretch>
          </p:blipFill>
          <p:spPr bwMode="auto">
            <a:xfrm>
              <a:off x="4468" y="800"/>
              <a:ext cx="989" cy="2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" name="Picture 7" descr="IMG_0107"/>
            <p:cNvPicPr>
              <a:picLocks noChangeAspect="1" noChangeArrowheads="1"/>
            </p:cNvPicPr>
            <p:nvPr/>
          </p:nvPicPr>
          <p:blipFill>
            <a:blip r:embed="rId5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" y="800"/>
              <a:ext cx="1482" cy="2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60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4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08399"/>
            <a:ext cx="4826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7" descr="IMG_0015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r="22221" b="13333"/>
          <a:stretch>
            <a:fillRect/>
          </a:stretch>
        </p:blipFill>
        <p:spPr bwMode="auto">
          <a:xfrm>
            <a:off x="9015413" y="708396"/>
            <a:ext cx="14081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G_0107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08399"/>
            <a:ext cx="21097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4827" y="4735346"/>
            <a:ext cx="88931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to achieve correct length—distractor or external fixator ?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Where should pins be positioned?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you control </a:t>
            </a:r>
            <a:r>
              <a:rPr lang="en-US" sz="2400" dirty="0" err="1">
                <a:solidFill>
                  <a:schemeClr val="bg1"/>
                </a:solidFill>
              </a:rPr>
              <a:t>recurvatum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5448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84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125779"/>
              </p:ext>
            </p:extLst>
          </p:nvPr>
        </p:nvGraphicFramePr>
        <p:xfrm>
          <a:off x="1398587" y="0"/>
          <a:ext cx="9267826" cy="692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05" name="Image" r:id="rId4" imgW="8558730" imgH="6400000" progId="Photoshop.Image.10">
                  <p:embed/>
                </p:oleObj>
              </mc:Choice>
              <mc:Fallback>
                <p:oleObj name="Image" r:id="rId4" imgW="8558730" imgH="640000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85" t="1421" r="1534" b="1231"/>
                      <a:stretch>
                        <a:fillRect/>
                      </a:stretch>
                    </p:blipFill>
                    <p:spPr bwMode="auto">
                      <a:xfrm>
                        <a:off x="1398587" y="0"/>
                        <a:ext cx="9267826" cy="692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3634" y="422035"/>
            <a:ext cx="776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Advantages and disadvantages of using the distractor ?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8288" y="1247474"/>
            <a:ext cx="7609712" cy="5620272"/>
            <a:chOff x="250825" y="260350"/>
            <a:chExt cx="8677275" cy="6408738"/>
          </a:xfrm>
        </p:grpSpPr>
        <p:pic>
          <p:nvPicPr>
            <p:cNvPr id="379908" name="Picture 4" descr="DSC002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71463"/>
              <a:ext cx="5473700" cy="2338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79909" name="Picture 5" descr="DSC058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0825" y="2708275"/>
              <a:ext cx="8642350" cy="3960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79910" name="Picture 6" descr="DSC002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260350"/>
              <a:ext cx="3132137" cy="234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793634" y="422035"/>
            <a:ext cx="843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Advantages and disadvantages of using the external fixator?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41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of_colors_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529B"/>
      </a:accent1>
      <a:accent2>
        <a:srgbClr val="F08A00"/>
      </a:accent2>
      <a:accent3>
        <a:srgbClr val="83D0F0"/>
      </a:accent3>
      <a:accent4>
        <a:srgbClr val="B6C600"/>
      </a:accent4>
      <a:accent5>
        <a:srgbClr val="747476"/>
      </a:accent5>
      <a:accent6>
        <a:srgbClr val="FFD91A"/>
      </a:accent6>
      <a:hlink>
        <a:srgbClr val="29529B"/>
      </a:hlink>
      <a:folHlink>
        <a:srgbClr val="29529B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88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Blank Presentation</vt:lpstr>
      <vt:lpstr>Image</vt:lpstr>
      <vt:lpstr>Reduction—articular simple, metaphyseal multifragmentary fracture</vt:lpstr>
      <vt:lpstr>31-year-old male soldier, motorcycle accident</vt:lpstr>
      <vt:lpstr>PowerPoint Presentation</vt:lpstr>
      <vt:lpstr>Reduction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NJMS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Reilly</dc:creator>
  <cp:lastModifiedBy>Claire Thorndyke</cp:lastModifiedBy>
  <cp:revision>81</cp:revision>
  <cp:lastPrinted>2012-02-14T14:51:07Z</cp:lastPrinted>
  <dcterms:created xsi:type="dcterms:W3CDTF">2011-12-06T21:58:47Z</dcterms:created>
  <dcterms:modified xsi:type="dcterms:W3CDTF">2019-10-25T08:17:04Z</dcterms:modified>
</cp:coreProperties>
</file>