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10"/>
  </p:notesMasterIdLst>
  <p:handoutMasterIdLst>
    <p:handoutMasterId r:id="rId11"/>
  </p:handoutMasterIdLst>
  <p:sldIdLst>
    <p:sldId id="497" r:id="rId2"/>
    <p:sldId id="491" r:id="rId3"/>
    <p:sldId id="492" r:id="rId4"/>
    <p:sldId id="493" r:id="rId5"/>
    <p:sldId id="494" r:id="rId6"/>
    <p:sldId id="495" r:id="rId7"/>
    <p:sldId id="496" r:id="rId8"/>
    <p:sldId id="498" r:id="rId9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D98"/>
    <a:srgbClr val="FFFF00"/>
    <a:srgbClr val="6600FF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4" autoAdjust="0"/>
    <p:restoredTop sz="77625" autoAdjust="0"/>
  </p:normalViewPr>
  <p:slideViewPr>
    <p:cSldViewPr snapToGrid="0" snapToObjects="1">
      <p:cViewPr varScale="1">
        <p:scale>
          <a:sx n="49" d="100"/>
          <a:sy n="49" d="100"/>
        </p:scale>
        <p:origin x="1228" y="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69" d="100"/>
          <a:sy n="69" d="100"/>
        </p:scale>
        <p:origin x="-2676" y="-90"/>
      </p:cViewPr>
      <p:guideLst>
        <p:guide orient="horz" pos="3107"/>
        <p:guide pos="21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809424-FA77-4C71-9459-FDF24052566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2D92F-B3B7-4C56-A1A4-F3808229A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98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F94AB-2E33-8D45-900F-4DC29F982892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118A0-72DF-4E43-8833-5C461A43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5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114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46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56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36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3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Moderator </a:t>
            </a:r>
            <a:r>
              <a:rPr lang="de-CH" dirty="0" err="1"/>
              <a:t>should</a:t>
            </a:r>
            <a:r>
              <a:rPr lang="de-CH" dirty="0"/>
              <a:t> </a:t>
            </a:r>
            <a:r>
              <a:rPr lang="de-CH" dirty="0" err="1"/>
              <a:t>ask</a:t>
            </a:r>
            <a:r>
              <a:rPr lang="de-CH" dirty="0"/>
              <a:t> </a:t>
            </a:r>
            <a:r>
              <a:rPr lang="de-CH" dirty="0" err="1"/>
              <a:t>participants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summarize</a:t>
            </a:r>
            <a:r>
              <a:rPr lang="de-CH" dirty="0"/>
              <a:t> </a:t>
            </a:r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else</a:t>
            </a:r>
            <a:r>
              <a:rPr lang="de-CH" dirty="0"/>
              <a:t> </a:t>
            </a:r>
            <a:r>
              <a:rPr lang="de-CH" dirty="0" err="1"/>
              <a:t>they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</a:t>
            </a:r>
            <a:r>
              <a:rPr lang="de-CH" dirty="0" err="1"/>
              <a:t>learned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this</a:t>
            </a:r>
            <a:r>
              <a:rPr lang="de-CH" dirty="0"/>
              <a:t> </a:t>
            </a:r>
            <a:r>
              <a:rPr lang="de-CH" dirty="0" err="1"/>
              <a:t>case</a:t>
            </a:r>
            <a:r>
              <a:rPr lang="de-CH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D118A0-72DF-4E43-8833-5C461A43DC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3">
            <a:extLst>
              <a:ext uri="{FF2B5EF4-FFF2-40B4-BE49-F238E27FC236}">
                <a16:creationId xmlns:a16="http://schemas.microsoft.com/office/drawing/2014/main" id="{03B72944-C99C-4FFC-AA03-03076DC4E4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06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5">
            <a:extLst>
              <a:ext uri="{FF2B5EF4-FFF2-40B4-BE49-F238E27FC236}">
                <a16:creationId xmlns:a16="http://schemas.microsoft.com/office/drawing/2014/main" id="{8558E96B-051F-4B55-B38C-5F8778F5E1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260350"/>
            <a:ext cx="91281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7203454-0048-40B6-97D8-96116CD4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5" y="2214564"/>
            <a:ext cx="6756928" cy="2428875"/>
          </a:xfrm>
        </p:spPr>
        <p:txBody>
          <a:bodyPr/>
          <a:lstStyle>
            <a:lvl1pPr>
              <a:lnSpc>
                <a:spcPts val="3400"/>
              </a:lnSpc>
              <a:defRPr lang="de-DE" sz="3200" b="1" kern="1200" dirty="0">
                <a:solidFill>
                  <a:srgbClr val="042D9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3687D08-63E2-46AB-8FA2-D9F0E5559D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5856290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6F98113-378A-490B-9D56-BD21EAFF3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6102352"/>
            <a:ext cx="3348037" cy="206376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B4914298-7B50-4F75-8CF2-3D424F0380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3348037" cy="246062"/>
          </a:xfrm>
        </p:spPr>
        <p:txBody>
          <a:bodyPr/>
          <a:lstStyle>
            <a:lvl1pPr marL="0" indent="0">
              <a:buNone/>
              <a:defRPr sz="1500" b="1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496C86F5-4437-4A8A-9018-E36ED1C5BC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75" y="6107115"/>
            <a:ext cx="3348037" cy="206376"/>
          </a:xfrm>
        </p:spPr>
        <p:txBody>
          <a:bodyPr anchor="b"/>
          <a:lstStyle>
            <a:lvl1pPr marL="0" indent="0">
              <a:buNone/>
              <a:defRPr sz="1500" b="0">
                <a:solidFill>
                  <a:srgbClr val="042D98"/>
                </a:solidFill>
              </a:defRPr>
            </a:lvl1pPr>
            <a:lvl2pPr marL="342000" indent="0">
              <a:buNone/>
              <a:defRPr sz="1500" b="1">
                <a:solidFill>
                  <a:schemeClr val="bg1"/>
                </a:solidFill>
              </a:defRPr>
            </a:lvl2pPr>
            <a:lvl3pPr marL="684000" indent="0">
              <a:buNone/>
              <a:defRPr sz="1500" b="1">
                <a:solidFill>
                  <a:schemeClr val="bg1"/>
                </a:solidFill>
              </a:defRPr>
            </a:lvl3pPr>
            <a:lvl4pPr marL="1026000" indent="0">
              <a:buNone/>
              <a:defRPr sz="1500" b="1">
                <a:solidFill>
                  <a:schemeClr val="bg1"/>
                </a:solidFill>
              </a:defRPr>
            </a:lvl4pPr>
            <a:lvl5pPr marL="1368000" indent="0">
              <a:buNone/>
              <a:defRPr sz="15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483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880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194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6284" y="531814"/>
            <a:ext cx="2758016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531814"/>
            <a:ext cx="8075084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9228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8001" y="15176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8001" y="3841750"/>
            <a:ext cx="5416551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829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531813"/>
            <a:ext cx="110363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6031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283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24CBF617-3233-42C3-A688-FD68DE79A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873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9855200" y="6324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246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155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517650"/>
            <a:ext cx="5416551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7751" y="1517650"/>
            <a:ext cx="5416549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767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74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545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79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1" y="531813"/>
            <a:ext cx="110363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1" y="1517650"/>
            <a:ext cx="110363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dirty="0"/>
              <a:t>Click to add text</a:t>
            </a:r>
          </a:p>
          <a:p>
            <a:pPr lvl="1"/>
            <a:r>
              <a:rPr lang="en-US" altLang="ja-JP" dirty="0"/>
              <a:t>Second level text</a:t>
            </a:r>
          </a:p>
        </p:txBody>
      </p:sp>
      <p:pic>
        <p:nvPicPr>
          <p:cNvPr id="5" name="Grafik 13">
            <a:extLst>
              <a:ext uri="{FF2B5EF4-FFF2-40B4-BE49-F238E27FC236}">
                <a16:creationId xmlns:a16="http://schemas.microsoft.com/office/drawing/2014/main" id="{98889404-CB12-48D4-8C66-F70AABE176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738" y="6311900"/>
            <a:ext cx="55245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07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61" r:id="rId3"/>
    <p:sldLayoutId id="214748377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2800" b="1">
          <a:solidFill>
            <a:srgbClr val="042D9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2pPr>
      <a:lvl3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3pPr>
      <a:lvl4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4pPr>
      <a:lvl5pPr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 b="1">
          <a:solidFill>
            <a:srgbClr val="29529B"/>
          </a:solidFill>
          <a:latin typeface="Arial" charset="0"/>
          <a:ea typeface="MS PGothic" charset="0"/>
          <a:cs typeface="MS PGothic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Femoral shaft malunion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A2797F-616D-46C9-924D-09DF3C7747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D13E34-5525-4412-8505-30870C74FB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9876" y="5861053"/>
            <a:ext cx="3961834" cy="206376"/>
          </a:xfrm>
        </p:spPr>
        <p:txBody>
          <a:bodyPr/>
          <a:lstStyle/>
          <a:p>
            <a:r>
              <a:rPr lang="de-CH" dirty="0"/>
              <a:t>AO Trauma </a:t>
            </a:r>
            <a:r>
              <a:rPr lang="de-CH" dirty="0" err="1"/>
              <a:t>Advanced</a:t>
            </a:r>
            <a:r>
              <a:rPr lang="de-CH" dirty="0"/>
              <a:t> </a:t>
            </a:r>
            <a:r>
              <a:rPr lang="de-CH" dirty="0" err="1"/>
              <a:t>Principles</a:t>
            </a:r>
            <a:r>
              <a:rPr lang="de-CH" dirty="0"/>
              <a:t> Course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74F562-682B-43FE-9558-A34E9C074C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6096000"/>
            <a:ext cx="4192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ts val="1800"/>
              </a:lnSpc>
            </a:pPr>
            <a:endParaRPr lang="de-DE" sz="1600" b="1" dirty="0">
              <a:solidFill>
                <a:srgbClr val="808080"/>
              </a:solidFill>
            </a:endParaRPr>
          </a:p>
        </p:txBody>
      </p:sp>
      <p:pic>
        <p:nvPicPr>
          <p:cNvPr id="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32198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F3A6C98-56DF-40F6-90BD-0D1CEE1086F6}"/>
              </a:ext>
            </a:extLst>
          </p:cNvPr>
          <p:cNvSpPr/>
          <p:nvPr/>
        </p:nvSpPr>
        <p:spPr>
          <a:xfrm>
            <a:off x="589935" y="2712544"/>
            <a:ext cx="4385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808080"/>
                </a:solidFill>
                <a:ea typeface="MS PGothic" charset="0"/>
              </a:rPr>
              <a:t>Case for small group discussion: Decision making in difficult fracture problems and polytrauma patients</a:t>
            </a:r>
          </a:p>
        </p:txBody>
      </p:sp>
    </p:spTree>
    <p:extLst>
      <p:ext uri="{BB962C8B-B14F-4D97-AF65-F5344CB8AC3E}">
        <p14:creationId xmlns:p14="http://schemas.microsoft.com/office/powerpoint/2010/main" val="1618835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 - 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333828"/>
            <a:ext cx="2532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B - 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33828"/>
            <a:ext cx="2520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591518" y="658697"/>
            <a:ext cx="3076483" cy="470898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sz="2000" dirty="0">
                <a:latin typeface="+mn-lt"/>
              </a:rPr>
              <a:t>43-year-old man</a:t>
            </a:r>
          </a:p>
          <a:p>
            <a:endParaRPr lang="en-GB" sz="2000" dirty="0">
              <a:latin typeface="+mn-lt"/>
            </a:endParaRPr>
          </a:p>
          <a:p>
            <a:r>
              <a:rPr lang="en-GB" sz="2000" dirty="0"/>
              <a:t>Femoral </a:t>
            </a:r>
            <a:r>
              <a:rPr lang="en-GB" sz="2000" dirty="0">
                <a:latin typeface="+mn-lt"/>
              </a:rPr>
              <a:t>shaft fracture</a:t>
            </a:r>
          </a:p>
          <a:p>
            <a:r>
              <a:rPr lang="en-GB" sz="2000" dirty="0">
                <a:latin typeface="+mn-lt"/>
              </a:rPr>
              <a:t> 4 years earlier:  DCS</a:t>
            </a:r>
          </a:p>
          <a:p>
            <a:endParaRPr lang="de-CH" sz="2000" dirty="0">
              <a:latin typeface="+mn-lt"/>
            </a:endParaRPr>
          </a:p>
          <a:p>
            <a:endParaRPr lang="de-CH" sz="2000" dirty="0">
              <a:latin typeface="+mn-lt"/>
            </a:endParaRPr>
          </a:p>
          <a:p>
            <a:endParaRPr lang="de-CH" sz="2000" dirty="0">
              <a:latin typeface="+mn-lt"/>
            </a:endParaRPr>
          </a:p>
          <a:p>
            <a:r>
              <a:rPr lang="de-CH" sz="2000" dirty="0" err="1">
                <a:latin typeface="+mn-lt"/>
              </a:rPr>
              <a:t>Now</a:t>
            </a:r>
            <a:r>
              <a:rPr lang="de-CH" sz="2000" dirty="0">
                <a:latin typeface="+mn-lt"/>
              </a:rPr>
              <a:t>:</a:t>
            </a:r>
            <a:endParaRPr lang="en-GB" sz="2000" dirty="0">
              <a:latin typeface="+mn-lt"/>
            </a:endParaRPr>
          </a:p>
          <a:p>
            <a:pPr>
              <a:buFontTx/>
              <a:buChar char="-"/>
            </a:pPr>
            <a:r>
              <a:rPr lang="en-GB" sz="2000" dirty="0">
                <a:latin typeface="+mn-lt"/>
              </a:rPr>
              <a:t> Can’t extend knee</a:t>
            </a:r>
          </a:p>
          <a:p>
            <a:pPr>
              <a:buFontTx/>
              <a:buChar char="-"/>
            </a:pPr>
            <a:r>
              <a:rPr lang="en-GB" sz="2000" dirty="0">
                <a:latin typeface="+mn-lt"/>
              </a:rPr>
              <a:t> Quads weakness</a:t>
            </a:r>
            <a:endParaRPr lang="de-CH" sz="2000" dirty="0">
              <a:latin typeface="+mn-lt"/>
            </a:endParaRPr>
          </a:p>
          <a:p>
            <a:pPr>
              <a:buFontTx/>
              <a:buChar char="-"/>
            </a:pPr>
            <a:r>
              <a:rPr lang="de-CH" sz="2000" dirty="0">
                <a:latin typeface="+mn-lt"/>
              </a:rPr>
              <a:t> Soft </a:t>
            </a:r>
            <a:r>
              <a:rPr lang="de-CH" sz="2000" dirty="0" err="1">
                <a:latin typeface="+mn-lt"/>
              </a:rPr>
              <a:t>tissues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good</a:t>
            </a:r>
            <a:endParaRPr lang="de-CH" sz="2000" dirty="0">
              <a:latin typeface="+mn-lt"/>
            </a:endParaRPr>
          </a:p>
          <a:p>
            <a:pPr>
              <a:buFontTx/>
              <a:buChar char="-"/>
            </a:pP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No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evidence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of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infection</a:t>
            </a:r>
            <a:endParaRPr lang="en-GB" sz="2000" dirty="0">
              <a:latin typeface="+mn-lt"/>
            </a:endParaRPr>
          </a:p>
          <a:p>
            <a:pPr>
              <a:buFontTx/>
              <a:buChar char="-"/>
            </a:pPr>
            <a:endParaRPr lang="de-CH" sz="2000" dirty="0">
              <a:latin typeface="+mn-lt"/>
            </a:endParaRPr>
          </a:p>
          <a:p>
            <a:pPr>
              <a:buFontTx/>
              <a:buChar char="-"/>
            </a:pP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Can‘t</a:t>
            </a:r>
            <a:r>
              <a:rPr lang="de-CH" sz="2000" dirty="0">
                <a:latin typeface="+mn-lt"/>
              </a:rPr>
              <a:t> </a:t>
            </a:r>
            <a:r>
              <a:rPr lang="de-CH" sz="2000" dirty="0" err="1">
                <a:latin typeface="+mn-lt"/>
              </a:rPr>
              <a:t>work</a:t>
            </a:r>
            <a:endParaRPr lang="de-CH" sz="2000" dirty="0">
              <a:latin typeface="+mn-lt"/>
            </a:endParaRPr>
          </a:p>
          <a:p>
            <a:pPr>
              <a:buFontTx/>
              <a:buChar char="-"/>
            </a:pPr>
            <a:r>
              <a:rPr lang="de-CH" sz="2000" dirty="0">
                <a:latin typeface="+mn-lt"/>
              </a:rPr>
              <a:t> Claim </a:t>
            </a:r>
            <a:r>
              <a:rPr lang="de-CH" sz="2000" dirty="0" err="1">
                <a:latin typeface="+mn-lt"/>
              </a:rPr>
              <a:t>settled</a:t>
            </a:r>
            <a:r>
              <a:rPr lang="de-CH" sz="2000" dirty="0">
                <a:latin typeface="+mn-lt"/>
              </a:rPr>
              <a:t>!</a:t>
            </a:r>
            <a:endParaRPr lang="en-GB" sz="2000" dirty="0"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4ECD2-3F65-4090-96F7-3E8B6FC69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F6AF0-055B-4670-85A3-67FA5039F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18197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- 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1" y="304800"/>
            <a:ext cx="25320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B - 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613" y="304800"/>
            <a:ext cx="25209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5658180" y="5410201"/>
            <a:ext cx="4857420" cy="830997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CH" dirty="0"/>
              <a:t>Type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osteotomy</a:t>
            </a:r>
            <a:r>
              <a:rPr lang="de-CH" dirty="0"/>
              <a:t>?</a:t>
            </a:r>
          </a:p>
          <a:p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would</a:t>
            </a:r>
            <a:r>
              <a:rPr lang="de-CH" dirty="0"/>
              <a:t> </a:t>
            </a:r>
            <a:r>
              <a:rPr lang="de-CH" dirty="0" err="1"/>
              <a:t>you</a:t>
            </a:r>
            <a:r>
              <a:rPr lang="de-CH" dirty="0"/>
              <a:t> fix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osteotomy</a:t>
            </a:r>
            <a:r>
              <a:rPr lang="de-CH" dirty="0"/>
              <a:t>?</a:t>
            </a:r>
            <a:endParaRPr lang="en-GB" dirty="0"/>
          </a:p>
        </p:txBody>
      </p:sp>
      <p:sp>
        <p:nvSpPr>
          <p:cNvPr id="15365" name="Text Box 6"/>
          <p:cNvSpPr txBox="1">
            <a:spLocks noChangeArrowheads="1"/>
          </p:cNvSpPr>
          <p:nvPr/>
        </p:nvSpPr>
        <p:spPr bwMode="auto">
          <a:xfrm>
            <a:off x="6594764" y="4648201"/>
            <a:ext cx="3920836" cy="461963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dirty="0">
                <a:latin typeface="+mn-lt"/>
              </a:rPr>
              <a:t>How to treat this deformity?</a:t>
            </a:r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7408858" y="620714"/>
            <a:ext cx="3337773" cy="317009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dirty="0"/>
              <a:t>RTA 4 years earlier:  DCS</a:t>
            </a:r>
          </a:p>
          <a:p>
            <a:endParaRPr lang="de-CH" dirty="0"/>
          </a:p>
          <a:p>
            <a:r>
              <a:rPr lang="de-CH" dirty="0" err="1"/>
              <a:t>now</a:t>
            </a:r>
            <a:r>
              <a:rPr lang="de-CH" dirty="0"/>
              <a:t>: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Can’t extend knee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Quads weakness</a:t>
            </a: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Soft </a:t>
            </a:r>
            <a:r>
              <a:rPr lang="de-CH" dirty="0" err="1"/>
              <a:t>tissues</a:t>
            </a:r>
            <a:r>
              <a:rPr lang="de-CH" dirty="0"/>
              <a:t> </a:t>
            </a:r>
            <a:r>
              <a:rPr lang="de-CH" dirty="0" err="1"/>
              <a:t>good</a:t>
            </a: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err="1"/>
              <a:t>No</a:t>
            </a:r>
            <a:r>
              <a:rPr lang="de-CH" dirty="0"/>
              <a:t> </a:t>
            </a:r>
            <a:r>
              <a:rPr lang="de-CH" dirty="0" err="1"/>
              <a:t>evidence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infection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err="1"/>
              <a:t>Can‘t</a:t>
            </a:r>
            <a:r>
              <a:rPr lang="de-CH" dirty="0"/>
              <a:t> </a:t>
            </a:r>
            <a:r>
              <a:rPr lang="de-CH" dirty="0" err="1"/>
              <a:t>work</a:t>
            </a: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/>
              <a:t>Claim </a:t>
            </a:r>
            <a:r>
              <a:rPr lang="de-CH" dirty="0" err="1"/>
              <a:t>settled</a:t>
            </a:r>
            <a:r>
              <a:rPr lang="de-CH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94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 - plan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9" y="228600"/>
            <a:ext cx="4364037" cy="6400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7319963" y="6084889"/>
            <a:ext cx="2600392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dirty="0">
                <a:latin typeface="+mn-lt"/>
              </a:rPr>
              <a:t>Preoperative plan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320A10-E4E3-48E7-B5D6-CCE39363C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C8DC75-1F68-46EE-8C3D-7AE00667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67296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5"/>
          <p:cNvGrpSpPr>
            <a:grpSpLocks/>
          </p:cNvGrpSpPr>
          <p:nvPr/>
        </p:nvGrpSpPr>
        <p:grpSpPr bwMode="auto">
          <a:xfrm>
            <a:off x="2201863" y="381000"/>
            <a:ext cx="6096000" cy="5791200"/>
            <a:chOff x="427" y="240"/>
            <a:chExt cx="3840" cy="3648"/>
          </a:xfrm>
        </p:grpSpPr>
        <p:pic>
          <p:nvPicPr>
            <p:cNvPr id="17415" name="Picture 2" descr="G - start osteotom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40"/>
              <a:ext cx="3840" cy="364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6" name="Rectangle 4"/>
            <p:cNvSpPr>
              <a:spLocks noChangeArrowheads="1"/>
            </p:cNvSpPr>
            <p:nvPr/>
          </p:nvSpPr>
          <p:spPr bwMode="auto">
            <a:xfrm>
              <a:off x="612" y="3702"/>
              <a:ext cx="1225" cy="18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7411" name="Group 7"/>
          <p:cNvGrpSpPr>
            <a:grpSpLocks/>
          </p:cNvGrpSpPr>
          <p:nvPr/>
        </p:nvGrpSpPr>
        <p:grpSpPr bwMode="auto">
          <a:xfrm>
            <a:off x="4910138" y="1143001"/>
            <a:ext cx="5351462" cy="5514975"/>
            <a:chOff x="2133" y="720"/>
            <a:chExt cx="3371" cy="3474"/>
          </a:xfrm>
        </p:grpSpPr>
        <p:pic>
          <p:nvPicPr>
            <p:cNvPr id="17413" name="Picture 3" descr="H - complete osteotom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" y="720"/>
              <a:ext cx="3371" cy="3474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2290" y="3748"/>
              <a:ext cx="1724" cy="40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6743700" y="549276"/>
            <a:ext cx="3387466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dirty="0">
                <a:solidFill>
                  <a:srgbClr val="FFFF00"/>
                </a:solidFill>
                <a:latin typeface="+mn-lt"/>
              </a:rPr>
              <a:t>Single plane osteotomy</a:t>
            </a:r>
          </a:p>
        </p:txBody>
      </p:sp>
    </p:spTree>
    <p:extLst>
      <p:ext uri="{BB962C8B-B14F-4D97-AF65-F5344CB8AC3E}">
        <p14:creationId xmlns:p14="http://schemas.microsoft.com/office/powerpoint/2010/main" val="363094181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K - Check xray 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81000"/>
            <a:ext cx="28686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L - check xray 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81000"/>
            <a:ext cx="255111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032626" y="765176"/>
            <a:ext cx="3217547" cy="150810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FFFF00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Deformity corrected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CH" dirty="0">
                <a:solidFill>
                  <a:schemeClr val="bg1"/>
                </a:solidFill>
              </a:rPr>
              <a:t>95</a:t>
            </a:r>
            <a:r>
              <a:rPr lang="de-CH" baseline="30000" dirty="0">
                <a:solidFill>
                  <a:schemeClr val="bg1"/>
                </a:solidFill>
              </a:rPr>
              <a:t>o</a:t>
            </a:r>
            <a:r>
              <a:rPr lang="de-CH" dirty="0">
                <a:solidFill>
                  <a:schemeClr val="bg1"/>
                </a:solidFill>
              </a:rPr>
              <a:t> blade </a:t>
            </a:r>
            <a:r>
              <a:rPr lang="de-CH" dirty="0" err="1">
                <a:solidFill>
                  <a:schemeClr val="bg1"/>
                </a:solidFill>
              </a:rPr>
              <a:t>plate</a:t>
            </a:r>
            <a:endParaRPr lang="de-CH" dirty="0">
              <a:solidFill>
                <a:schemeClr val="bg1"/>
              </a:solidFill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de-CH" dirty="0">
                <a:solidFill>
                  <a:schemeClr val="bg1"/>
                </a:solidFill>
              </a:rPr>
              <a:t>Intraoperative x-</a:t>
            </a:r>
            <a:r>
              <a:rPr lang="de-CH" dirty="0" err="1">
                <a:solidFill>
                  <a:schemeClr val="bg1"/>
                </a:solidFill>
              </a:rPr>
              <a:t>ray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5285701" y="6019801"/>
            <a:ext cx="5083443" cy="461665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dirty="0"/>
              <a:t>What principles need to be applied?</a:t>
            </a:r>
          </a:p>
        </p:txBody>
      </p:sp>
    </p:spTree>
    <p:extLst>
      <p:ext uri="{BB962C8B-B14F-4D97-AF65-F5344CB8AC3E}">
        <p14:creationId xmlns:p14="http://schemas.microsoft.com/office/powerpoint/2010/main" val="109999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M - 8 weeks post osteotomy lat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04800"/>
            <a:ext cx="2671763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N - 8 weeks post osteotomy A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6" y="304800"/>
            <a:ext cx="261937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7391401" y="765175"/>
            <a:ext cx="3276600" cy="193899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342900" indent="-342900">
              <a:buFont typeface="Arial" pitchFamily="34" charset="0"/>
              <a:buChar char="•"/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de-CH" dirty="0"/>
              <a:t>8 </a:t>
            </a:r>
            <a:r>
              <a:rPr lang="de-CH" dirty="0" err="1"/>
              <a:t>weeks</a:t>
            </a:r>
            <a:r>
              <a:rPr lang="de-CH" dirty="0"/>
              <a:t>: </a:t>
            </a:r>
            <a:r>
              <a:rPr lang="de-CH" dirty="0" err="1"/>
              <a:t>started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bear</a:t>
            </a:r>
            <a:r>
              <a:rPr lang="de-CH" dirty="0"/>
              <a:t> </a:t>
            </a:r>
            <a:r>
              <a:rPr lang="de-CH" dirty="0" err="1"/>
              <a:t>weight</a:t>
            </a:r>
            <a:r>
              <a:rPr lang="de-CH" dirty="0"/>
              <a:t> </a:t>
            </a:r>
          </a:p>
          <a:p>
            <a:endParaRPr lang="de-CH" dirty="0"/>
          </a:p>
          <a:p>
            <a:r>
              <a:rPr lang="de-CH" dirty="0" err="1"/>
              <a:t>Returned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work</a:t>
            </a:r>
            <a:r>
              <a:rPr lang="de-CH" dirty="0"/>
              <a:t> </a:t>
            </a:r>
            <a:r>
              <a:rPr lang="de-CH" dirty="0" err="1"/>
              <a:t>at</a:t>
            </a:r>
            <a:r>
              <a:rPr lang="de-CH" dirty="0"/>
              <a:t> 6 </a:t>
            </a:r>
            <a:r>
              <a:rPr lang="de-CH" dirty="0" err="1"/>
              <a:t>months</a:t>
            </a:r>
            <a:endParaRPr lang="en-GB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182759" y="3661229"/>
            <a:ext cx="3249613" cy="1570038"/>
          </a:xfrm>
          <a:prstGeom prst="rect">
            <a:avLst/>
          </a:prstGeom>
          <a:solidFill>
            <a:srgbClr val="6600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bg1"/>
                </a:solidFill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r>
              <a:rPr lang="en-GB" dirty="0"/>
              <a:t>Principles</a:t>
            </a:r>
          </a:p>
          <a:p>
            <a:r>
              <a:rPr lang="en-GB" dirty="0"/>
              <a:t> </a:t>
            </a:r>
          </a:p>
          <a:p>
            <a:r>
              <a:rPr lang="en-GB" dirty="0"/>
              <a:t>Absolute stability always needed</a:t>
            </a:r>
          </a:p>
        </p:txBody>
      </p:sp>
    </p:spTree>
    <p:extLst>
      <p:ext uri="{BB962C8B-B14F-4D97-AF65-F5344CB8AC3E}">
        <p14:creationId xmlns:p14="http://schemas.microsoft.com/office/powerpoint/2010/main" val="37223113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 of the patient affects results of bone healing.</a:t>
            </a:r>
          </a:p>
          <a:p>
            <a:r>
              <a:rPr lang="en-US" dirty="0"/>
              <a:t>Correction of </a:t>
            </a:r>
            <a:r>
              <a:rPr lang="en-US" dirty="0" err="1"/>
              <a:t>malunion</a:t>
            </a:r>
            <a:r>
              <a:rPr lang="en-US" dirty="0"/>
              <a:t> is directed towards improving function and preventing delayed complication.</a:t>
            </a:r>
          </a:p>
          <a:p>
            <a:r>
              <a:rPr lang="en-US" dirty="0"/>
              <a:t>Principles of fracture fixation apply to correction of post traumatic deformities.</a:t>
            </a:r>
          </a:p>
        </p:txBody>
      </p:sp>
      <p:pic>
        <p:nvPicPr>
          <p:cNvPr id="4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350" y="5594350"/>
            <a:ext cx="4270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95307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of_colors_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9529B"/>
      </a:accent1>
      <a:accent2>
        <a:srgbClr val="F08A00"/>
      </a:accent2>
      <a:accent3>
        <a:srgbClr val="83D0F0"/>
      </a:accent3>
      <a:accent4>
        <a:srgbClr val="B6C600"/>
      </a:accent4>
      <a:accent5>
        <a:srgbClr val="747476"/>
      </a:accent5>
      <a:accent6>
        <a:srgbClr val="FFD91A"/>
      </a:accent6>
      <a:hlink>
        <a:srgbClr val="29529B"/>
      </a:hlink>
      <a:folHlink>
        <a:srgbClr val="29529B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2C1102"/>
        </a:dk1>
        <a:lt1>
          <a:srgbClr val="686A69"/>
        </a:lt1>
        <a:dk2>
          <a:srgbClr val="FFFFFF"/>
        </a:dk2>
        <a:lt2>
          <a:srgbClr val="808080"/>
        </a:lt2>
        <a:accent1>
          <a:srgbClr val="212164"/>
        </a:accent1>
        <a:accent2>
          <a:srgbClr val="BEAA83"/>
        </a:accent2>
        <a:accent3>
          <a:srgbClr val="B9B9B9"/>
        </a:accent3>
        <a:accent4>
          <a:srgbClr val="240D01"/>
        </a:accent4>
        <a:accent5>
          <a:srgbClr val="ABABB8"/>
        </a:accent5>
        <a:accent6>
          <a:srgbClr val="AC9A76"/>
        </a:accent6>
        <a:hlink>
          <a:srgbClr val="6E3D19"/>
        </a:hlink>
        <a:folHlink>
          <a:srgbClr val="CBC38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E5EBF6"/>
        </a:accent1>
        <a:accent2>
          <a:srgbClr val="0063AC"/>
        </a:accent2>
        <a:accent3>
          <a:srgbClr val="AAAAAA"/>
        </a:accent3>
        <a:accent4>
          <a:srgbClr val="DADADA"/>
        </a:accent4>
        <a:accent5>
          <a:srgbClr val="F0F3FA"/>
        </a:accent5>
        <a:accent6>
          <a:srgbClr val="00599B"/>
        </a:accent6>
        <a:hlink>
          <a:srgbClr val="B6C600"/>
        </a:hlink>
        <a:folHlink>
          <a:srgbClr val="F08A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Widescreen</PresentationFormat>
  <Paragraphs>56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Blank Presentation</vt:lpstr>
      <vt:lpstr>Femoral shaft malunion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NJMS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Reilly</dc:creator>
  <cp:lastModifiedBy>Claire Thorndyke</cp:lastModifiedBy>
  <cp:revision>108</cp:revision>
  <cp:lastPrinted>2013-10-04T09:02:44Z</cp:lastPrinted>
  <dcterms:created xsi:type="dcterms:W3CDTF">2011-12-06T21:58:47Z</dcterms:created>
  <dcterms:modified xsi:type="dcterms:W3CDTF">2019-10-29T13:20:30Z</dcterms:modified>
</cp:coreProperties>
</file>