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8"/>
  </p:notesMasterIdLst>
  <p:handoutMasterIdLst>
    <p:handoutMasterId r:id="rId19"/>
  </p:handoutMasterIdLst>
  <p:sldIdLst>
    <p:sldId id="489" r:id="rId2"/>
    <p:sldId id="474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D98"/>
    <a:srgbClr val="FFFF00"/>
    <a:srgbClr val="6600FF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4" autoAdjust="0"/>
    <p:restoredTop sz="77625" autoAdjust="0"/>
  </p:normalViewPr>
  <p:slideViewPr>
    <p:cSldViewPr snapToGrid="0" snapToObjects="1">
      <p:cViewPr varScale="1">
        <p:scale>
          <a:sx n="51" d="100"/>
          <a:sy n="51" d="100"/>
        </p:scale>
        <p:origin x="1148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676" y="-90"/>
      </p:cViewPr>
      <p:guideLst>
        <p:guide orient="horz" pos="3107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9424-FA77-4C71-9459-FDF2405256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D92F-B3B7-4C56-A1A4-F3808229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F94AB-2E33-8D45-900F-4DC29F9828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118A0-72DF-4E43-8833-5C461A43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dirty="0" err="1"/>
              <a:t>Discuss</a:t>
            </a:r>
            <a:r>
              <a:rPr lang="es-ES_tradnl" baseline="0" dirty="0"/>
              <a:t> </a:t>
            </a:r>
            <a:r>
              <a:rPr lang="es-ES_tradnl" baseline="0" dirty="0" err="1"/>
              <a:t>p</a:t>
            </a:r>
            <a:r>
              <a:rPr lang="es-ES_tradnl" dirty="0" err="1"/>
              <a:t>riorities</a:t>
            </a:r>
            <a:r>
              <a:rPr lang="es-ES_tradnl" dirty="0"/>
              <a:t> in </a:t>
            </a:r>
            <a:r>
              <a:rPr lang="es-ES_tradnl" dirty="0" err="1"/>
              <a:t>management</a:t>
            </a:r>
            <a:r>
              <a:rPr lang="es-ES_tradnl" dirty="0"/>
              <a:t>.  </a:t>
            </a:r>
            <a:r>
              <a:rPr lang="es-ES_tradnl" dirty="0" err="1"/>
              <a:t>Which</a:t>
            </a:r>
            <a:r>
              <a:rPr lang="es-ES_tradnl" dirty="0"/>
              <a:t> </a:t>
            </a:r>
            <a:r>
              <a:rPr lang="es-ES_tradnl" dirty="0" err="1"/>
              <a:t>injury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manage</a:t>
            </a:r>
            <a:r>
              <a:rPr lang="es-ES_tradnl" dirty="0"/>
              <a:t> </a:t>
            </a:r>
            <a:r>
              <a:rPr lang="es-ES_tradnl" dirty="0" err="1"/>
              <a:t>first</a:t>
            </a:r>
            <a:r>
              <a:rPr lang="es-ES_tradnl" dirty="0"/>
              <a:t>?</a:t>
            </a:r>
            <a:endParaRPr lang="en-US" dirty="0"/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12EB42D-5EA5-4E48-945D-D0BF35BF77C9}" type="slidenum">
              <a:rPr lang="en-US" sz="1200" smtClean="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dirty="0" err="1"/>
              <a:t>Discuss</a:t>
            </a:r>
            <a:r>
              <a:rPr lang="es-ES_tradnl" baseline="0" dirty="0"/>
              <a:t> </a:t>
            </a:r>
            <a:r>
              <a:rPr lang="es-ES_tradnl" baseline="0" dirty="0" err="1"/>
              <a:t>p</a:t>
            </a:r>
            <a:r>
              <a:rPr lang="es-ES_tradnl" dirty="0" err="1"/>
              <a:t>riorities</a:t>
            </a:r>
            <a:r>
              <a:rPr lang="es-ES_tradnl" dirty="0"/>
              <a:t> in </a:t>
            </a:r>
            <a:r>
              <a:rPr lang="es-ES_tradnl" dirty="0" err="1"/>
              <a:t>management</a:t>
            </a:r>
            <a:r>
              <a:rPr lang="es-ES_tradnl" dirty="0"/>
              <a:t>.  </a:t>
            </a:r>
            <a:r>
              <a:rPr lang="es-ES_tradnl" dirty="0" err="1"/>
              <a:t>Which</a:t>
            </a:r>
            <a:r>
              <a:rPr lang="es-ES_tradnl" dirty="0"/>
              <a:t> </a:t>
            </a:r>
            <a:r>
              <a:rPr lang="es-ES_tradnl" dirty="0" err="1"/>
              <a:t>injury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manage</a:t>
            </a:r>
            <a:r>
              <a:rPr lang="es-ES_tradnl" dirty="0"/>
              <a:t> </a:t>
            </a:r>
            <a:r>
              <a:rPr lang="es-ES_tradnl" dirty="0" err="1"/>
              <a:t>first</a:t>
            </a:r>
            <a:r>
              <a:rPr lang="es-ES_tradnl" dirty="0"/>
              <a:t>?</a:t>
            </a:r>
            <a:endParaRPr lang="en-US" dirty="0"/>
          </a:p>
        </p:txBody>
      </p:sp>
      <p:sp>
        <p:nvSpPr>
          <p:cNvPr id="215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544716A-EAB7-4AF4-A8E5-80BB7C8C32EF}" type="slidenum">
              <a:rPr lang="en-US" sz="1200" smtClean="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dirty="0" err="1"/>
              <a:t>Discuss</a:t>
            </a:r>
            <a:r>
              <a:rPr lang="es-ES_tradnl" baseline="0" dirty="0"/>
              <a:t> </a:t>
            </a:r>
            <a:r>
              <a:rPr lang="es-ES_tradnl" baseline="0" dirty="0" err="1"/>
              <a:t>p</a:t>
            </a:r>
            <a:r>
              <a:rPr lang="es-ES_tradnl" dirty="0" err="1"/>
              <a:t>riorities</a:t>
            </a:r>
            <a:r>
              <a:rPr lang="es-ES_tradnl" dirty="0"/>
              <a:t> in </a:t>
            </a:r>
            <a:r>
              <a:rPr lang="es-ES_tradnl" dirty="0" err="1"/>
              <a:t>management</a:t>
            </a:r>
            <a:r>
              <a:rPr lang="es-ES_tradnl" dirty="0"/>
              <a:t>.  </a:t>
            </a:r>
            <a:r>
              <a:rPr lang="es-ES_tradnl" dirty="0" err="1"/>
              <a:t>Which</a:t>
            </a:r>
            <a:r>
              <a:rPr lang="es-ES_tradnl" dirty="0"/>
              <a:t> </a:t>
            </a:r>
            <a:r>
              <a:rPr lang="es-ES_tradnl" dirty="0" err="1"/>
              <a:t>injury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manage</a:t>
            </a:r>
            <a:r>
              <a:rPr lang="es-ES_tradnl" dirty="0"/>
              <a:t> </a:t>
            </a:r>
            <a:r>
              <a:rPr lang="es-ES_tradnl" dirty="0" err="1"/>
              <a:t>first</a:t>
            </a:r>
            <a:r>
              <a:rPr lang="es-ES_tradnl" dirty="0"/>
              <a:t>?</a:t>
            </a:r>
            <a:endParaRPr lang="en-US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374131F-AE55-46CF-96FE-4FD4FA526CDC}" type="slidenum">
              <a:rPr lang="en-US" sz="1200" smtClean="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/>
            <a:fld id="{132239E3-2784-4709-8DE5-F7BFFC5A4A0D}" type="slidenum">
              <a:rPr lang="en-US" sz="1200">
                <a:solidFill>
                  <a:schemeClr val="tx1"/>
                </a:solidFill>
              </a:rPr>
              <a:pPr algn="r"/>
              <a:t>16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latin typeface="Arial" pitchFamily="34" charset="0"/>
                <a:cs typeface="Arial" pitchFamily="34" charset="0"/>
              </a:rPr>
              <a:t>Moderator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should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ask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participants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to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summarize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what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else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they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have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learned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de-CH" dirty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>
                <a:latin typeface="Arial" pitchFamily="34" charset="0"/>
                <a:cs typeface="Arial" pitchFamily="34" charset="0"/>
              </a:rPr>
              <a:t>case</a:t>
            </a:r>
            <a:r>
              <a:rPr lang="de-CH" dirty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/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3">
            <a:extLst>
              <a:ext uri="{FF2B5EF4-FFF2-40B4-BE49-F238E27FC236}">
                <a16:creationId xmlns:a16="http://schemas.microsoft.com/office/drawing/2014/main" id="{03B72944-C99C-4FFC-AA03-03076DC4E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5">
            <a:extLst>
              <a:ext uri="{FF2B5EF4-FFF2-40B4-BE49-F238E27FC236}">
                <a16:creationId xmlns:a16="http://schemas.microsoft.com/office/drawing/2014/main" id="{8558E96B-051F-4B55-B38C-5F8778F5E1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60350"/>
            <a:ext cx="9128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7203454-0048-40B6-97D8-96116CD4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2214564"/>
            <a:ext cx="6756928" cy="2428875"/>
          </a:xfrm>
        </p:spPr>
        <p:txBody>
          <a:bodyPr/>
          <a:lstStyle>
            <a:lvl1pPr>
              <a:lnSpc>
                <a:spcPts val="3400"/>
              </a:lnSpc>
              <a:defRPr lang="de-DE" sz="3200" b="1" kern="1200" dirty="0">
                <a:solidFill>
                  <a:srgbClr val="042D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687D08-63E2-46AB-8FA2-D9F0E5559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6F98113-378A-490B-9D56-BD21EAFF3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6102352"/>
            <a:ext cx="3348037" cy="206376"/>
          </a:xfrm>
        </p:spPr>
        <p:txBody>
          <a:bodyPr anchor="b"/>
          <a:lstStyle>
            <a:lvl1pPr marL="0" indent="0">
              <a:buNone/>
              <a:defRPr sz="1500" b="0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B4914298-7B50-4F75-8CF2-3D424F0380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496C86F5-4437-4A8A-9018-E36ED1C5B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5" y="6107115"/>
            <a:ext cx="3348037" cy="206376"/>
          </a:xfrm>
        </p:spPr>
        <p:txBody>
          <a:bodyPr anchor="b"/>
          <a:lstStyle>
            <a:lvl1pPr marL="0" indent="0">
              <a:buNone/>
              <a:defRPr sz="1500" b="0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48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80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8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94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531814"/>
            <a:ext cx="2758016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31814"/>
            <a:ext cx="8075084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922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31813"/>
            <a:ext cx="110363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1517650"/>
            <a:ext cx="5416551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001" y="3841750"/>
            <a:ext cx="5416551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27751" y="1517650"/>
            <a:ext cx="5416549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829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31813"/>
            <a:ext cx="110363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17650"/>
            <a:ext cx="5416551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7751" y="1517650"/>
            <a:ext cx="5416549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03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8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9855200" y="6324600"/>
            <a:ext cx="1828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fik 13">
            <a:extLst>
              <a:ext uri="{FF2B5EF4-FFF2-40B4-BE49-F238E27FC236}">
                <a16:creationId xmlns:a16="http://schemas.microsoft.com/office/drawing/2014/main" id="{24CBF617-3233-42C3-A688-FD68DE79A2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6311900"/>
            <a:ext cx="5524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87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9855200" y="6324600"/>
            <a:ext cx="1828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246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55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17650"/>
            <a:ext cx="54165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17650"/>
            <a:ext cx="5416549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776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74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54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79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531813"/>
            <a:ext cx="11036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add text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17650"/>
            <a:ext cx="110363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add text</a:t>
            </a:r>
          </a:p>
          <a:p>
            <a:pPr lvl="1"/>
            <a:r>
              <a:rPr lang="en-US" altLang="ja-JP" dirty="0"/>
              <a:t>Second level text</a:t>
            </a:r>
          </a:p>
        </p:txBody>
      </p:sp>
      <p:pic>
        <p:nvPicPr>
          <p:cNvPr id="5" name="Grafik 13">
            <a:extLst>
              <a:ext uri="{FF2B5EF4-FFF2-40B4-BE49-F238E27FC236}">
                <a16:creationId xmlns:a16="http://schemas.microsoft.com/office/drawing/2014/main" id="{98889404-CB12-48D4-8C66-F70AABE176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6311900"/>
            <a:ext cx="5524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0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61" r:id="rId3"/>
    <p:sldLayoutId id="214748377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800" b="1">
          <a:solidFill>
            <a:srgbClr val="042D9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2pPr>
      <a:lvl3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3pPr>
      <a:lvl4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4pPr>
      <a:lvl5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Lower limb trauma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56D35A-4C45-4E22-BF49-502EE61FA1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3D35C-D23A-4465-8E1A-964FC539DC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7DE83-F977-4035-8007-C0333766D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Rectangle 15"/>
          <p:cNvSpPr txBox="1">
            <a:spLocks noChangeArrowheads="1"/>
          </p:cNvSpPr>
          <p:nvPr/>
        </p:nvSpPr>
        <p:spPr bwMode="auto">
          <a:xfrm>
            <a:off x="658812" y="2743200"/>
            <a:ext cx="425731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dirty="0">
                <a:solidFill>
                  <a:srgbClr val="808080"/>
                </a:solidFill>
                <a:ea typeface="MS PGothic" charset="0"/>
              </a:rPr>
              <a:t>Case for small group discussion: Decision making in difficult fracture problems and polytrauma patients</a:t>
            </a:r>
          </a:p>
        </p:txBody>
      </p:sp>
      <p:pic>
        <p:nvPicPr>
          <p:cNvPr id="9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5497075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786546F-B99F-4344-843F-14A2CA0060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74" y="5861051"/>
            <a:ext cx="4306479" cy="241302"/>
          </a:xfrm>
        </p:spPr>
        <p:txBody>
          <a:bodyPr/>
          <a:lstStyle/>
          <a:p>
            <a:r>
              <a:rPr lang="de-CH" dirty="0"/>
              <a:t>AO Trauma </a:t>
            </a:r>
            <a:r>
              <a:rPr lang="de-CH" dirty="0" err="1"/>
              <a:t>Advanced</a:t>
            </a:r>
            <a:r>
              <a:rPr lang="de-CH" dirty="0"/>
              <a:t> </a:t>
            </a:r>
            <a:r>
              <a:rPr lang="de-CH" dirty="0" err="1"/>
              <a:t>Principles</a:t>
            </a:r>
            <a:r>
              <a:rPr lang="de-CH" dirty="0"/>
              <a:t> Course</a:t>
            </a:r>
          </a:p>
        </p:txBody>
      </p:sp>
    </p:spTree>
    <p:extLst>
      <p:ext uri="{BB962C8B-B14F-4D97-AF65-F5344CB8AC3E}">
        <p14:creationId xmlns:p14="http://schemas.microsoft.com/office/powerpoint/2010/main" val="41866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B - pelv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279401"/>
            <a:ext cx="8713788" cy="578961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29699" name="Picture 10" descr="C - hip lat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1" y="692150"/>
            <a:ext cx="3954463" cy="59055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</p:pic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1919289" y="725489"/>
            <a:ext cx="3163045" cy="830997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would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</a:p>
          <a:p>
            <a:r>
              <a:rPr lang="de-CH" dirty="0"/>
              <a:t>manage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fracture</a:t>
            </a:r>
            <a:r>
              <a:rPr lang="de-CH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0647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 - C3 fem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88914"/>
            <a:ext cx="3992562" cy="64087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1919289" y="725489"/>
            <a:ext cx="3163045" cy="830997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would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</a:p>
          <a:p>
            <a:r>
              <a:rPr lang="de-CH" dirty="0"/>
              <a:t>manage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fracture</a:t>
            </a:r>
            <a:r>
              <a:rPr lang="de-CH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1320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D - IIIb open tibia ipsilate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1" y="115889"/>
            <a:ext cx="2659063" cy="666908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31747" name="Picture 9" descr="D - IIIb open tibia ipsilateral l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5950" y="115889"/>
            <a:ext cx="2946400" cy="666908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</p:pic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1919289" y="725489"/>
            <a:ext cx="3163045" cy="830997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would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</a:t>
            </a:r>
          </a:p>
          <a:p>
            <a:r>
              <a:rPr lang="de-CH" dirty="0"/>
              <a:t>manage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fracture</a:t>
            </a:r>
            <a:r>
              <a:rPr lang="de-CH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0403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2"/>
          <p:cNvGrpSpPr>
            <a:grpSpLocks/>
          </p:cNvGrpSpPr>
          <p:nvPr/>
        </p:nvGrpSpPr>
        <p:grpSpPr bwMode="auto">
          <a:xfrm>
            <a:off x="4468815" y="981076"/>
            <a:ext cx="6080125" cy="3046413"/>
            <a:chOff x="177" y="2659"/>
            <a:chExt cx="3830" cy="1919"/>
          </a:xfrm>
        </p:grpSpPr>
        <p:sp>
          <p:nvSpPr>
            <p:cNvPr id="14340" name="Text Box 9"/>
            <p:cNvSpPr txBox="1">
              <a:spLocks noChangeArrowheads="1"/>
            </p:cNvSpPr>
            <p:nvPr/>
          </p:nvSpPr>
          <p:spPr bwMode="auto">
            <a:xfrm>
              <a:off x="177" y="2659"/>
              <a:ext cx="3830" cy="191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r>
                <a:rPr lang="en-GB" i="1" dirty="0">
                  <a:latin typeface="+mn-lt"/>
                </a:rPr>
                <a:t>Emergency surgery</a:t>
              </a:r>
            </a:p>
            <a:p>
              <a:endParaRPr lang="en-GB" dirty="0">
                <a:latin typeface="+mn-lt"/>
              </a:endParaRPr>
            </a:p>
            <a:p>
              <a:r>
                <a:rPr lang="en-GB" dirty="0">
                  <a:latin typeface="+mn-lt"/>
                </a:rPr>
                <a:t>- Wound debridement</a:t>
              </a:r>
            </a:p>
            <a:p>
              <a:pPr>
                <a:buFontTx/>
                <a:buChar char="-"/>
              </a:pPr>
              <a:r>
                <a:rPr lang="de-CH" dirty="0">
                  <a:latin typeface="+mn-lt"/>
                </a:rPr>
                <a:t> </a:t>
              </a:r>
              <a:r>
                <a:rPr lang="de-CH" dirty="0" err="1">
                  <a:latin typeface="+mn-lt"/>
                </a:rPr>
                <a:t>Percutaneous</a:t>
              </a:r>
              <a:r>
                <a:rPr lang="de-CH" dirty="0">
                  <a:latin typeface="+mn-lt"/>
                </a:rPr>
                <a:t> </a:t>
              </a:r>
              <a:r>
                <a:rPr lang="de-CH" dirty="0" err="1">
                  <a:latin typeface="+mn-lt"/>
                </a:rPr>
                <a:t>screw</a:t>
              </a:r>
              <a:r>
                <a:rPr lang="de-CH" dirty="0">
                  <a:latin typeface="+mn-lt"/>
                </a:rPr>
                <a:t> </a:t>
              </a:r>
              <a:r>
                <a:rPr lang="de-CH" dirty="0" err="1">
                  <a:latin typeface="+mn-lt"/>
                </a:rPr>
                <a:t>fixation</a:t>
              </a:r>
              <a:r>
                <a:rPr lang="de-CH" dirty="0">
                  <a:latin typeface="+mn-lt"/>
                </a:rPr>
                <a:t> </a:t>
              </a:r>
              <a:r>
                <a:rPr lang="de-CH" dirty="0" err="1">
                  <a:latin typeface="+mn-lt"/>
                </a:rPr>
                <a:t>femoral</a:t>
              </a:r>
              <a:r>
                <a:rPr lang="de-CH" dirty="0">
                  <a:latin typeface="+mn-lt"/>
                </a:rPr>
                <a:t> neck</a:t>
              </a:r>
            </a:p>
            <a:p>
              <a:pPr>
                <a:buFontTx/>
                <a:buChar char="-"/>
              </a:pPr>
              <a:r>
                <a:rPr lang="de-CH" dirty="0"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Joint-bridging external fixator </a:t>
              </a:r>
            </a:p>
            <a:p>
              <a:r>
                <a:rPr lang="en-GB" dirty="0">
                  <a:latin typeface="+mn-lt"/>
                </a:rPr>
                <a:t>  proximal femur      distal tibia</a:t>
              </a:r>
            </a:p>
            <a:p>
              <a:endParaRPr lang="de-CH" dirty="0">
                <a:latin typeface="+mn-lt"/>
              </a:endParaRPr>
            </a:p>
            <a:p>
              <a:r>
                <a:rPr lang="de-CH" dirty="0">
                  <a:latin typeface="+mn-lt"/>
                </a:rPr>
                <a:t> </a:t>
              </a:r>
              <a:r>
                <a:rPr lang="de-CH" i="1" dirty="0" err="1">
                  <a:latin typeface="+mn-lt"/>
                </a:rPr>
                <a:t>Transferred</a:t>
              </a:r>
              <a:r>
                <a:rPr lang="de-CH" i="1" dirty="0">
                  <a:latin typeface="+mn-lt"/>
                </a:rPr>
                <a:t> </a:t>
              </a:r>
              <a:r>
                <a:rPr lang="de-CH" i="1" dirty="0" err="1">
                  <a:latin typeface="+mn-lt"/>
                </a:rPr>
                <a:t>to</a:t>
              </a:r>
              <a:r>
                <a:rPr lang="de-CH" i="1" dirty="0">
                  <a:latin typeface="+mn-lt"/>
                </a:rPr>
                <a:t> </a:t>
              </a:r>
              <a:r>
                <a:rPr lang="de-CH" i="1" dirty="0" err="1">
                  <a:latin typeface="+mn-lt"/>
                </a:rPr>
                <a:t>tertiary</a:t>
              </a:r>
              <a:r>
                <a:rPr lang="de-CH" i="1" dirty="0">
                  <a:latin typeface="+mn-lt"/>
                </a:rPr>
                <a:t> </a:t>
              </a:r>
              <a:r>
                <a:rPr lang="de-CH" i="1" dirty="0" err="1">
                  <a:latin typeface="+mn-lt"/>
                </a:rPr>
                <a:t>trauma</a:t>
              </a:r>
              <a:r>
                <a:rPr lang="de-CH" i="1" dirty="0">
                  <a:latin typeface="+mn-lt"/>
                </a:rPr>
                <a:t> </a:t>
              </a:r>
              <a:r>
                <a:rPr lang="de-CH" i="1" dirty="0" err="1">
                  <a:latin typeface="+mn-lt"/>
                </a:rPr>
                <a:t>unit</a:t>
              </a:r>
              <a:r>
                <a:rPr lang="de-CH" i="1" dirty="0">
                  <a:latin typeface="+mn-lt"/>
                </a:rPr>
                <a:t> </a:t>
              </a:r>
              <a:r>
                <a:rPr lang="de-CH" i="1" dirty="0" err="1">
                  <a:latin typeface="+mn-lt"/>
                </a:rPr>
                <a:t>next</a:t>
              </a:r>
              <a:r>
                <a:rPr lang="de-CH" i="1" dirty="0">
                  <a:latin typeface="+mn-lt"/>
                </a:rPr>
                <a:t> </a:t>
              </a:r>
              <a:r>
                <a:rPr lang="de-CH" i="1" dirty="0" err="1">
                  <a:latin typeface="+mn-lt"/>
                </a:rPr>
                <a:t>day</a:t>
              </a:r>
              <a:endParaRPr lang="en-GB" i="1" dirty="0">
                <a:latin typeface="+mn-lt"/>
              </a:endParaRPr>
            </a:p>
          </p:txBody>
        </p:sp>
        <p:sp>
          <p:nvSpPr>
            <p:cNvPr id="14341" name="Line 10"/>
            <p:cNvSpPr>
              <a:spLocks noChangeShapeType="1"/>
            </p:cNvSpPr>
            <p:nvPr/>
          </p:nvSpPr>
          <p:spPr bwMode="auto">
            <a:xfrm>
              <a:off x="1648" y="3969"/>
              <a:ext cx="227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795" name="Picture 15" descr="E - mal-reduced femoral neck + tr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313" y="188914"/>
            <a:ext cx="2176462" cy="648017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22256268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5054601" y="333376"/>
            <a:ext cx="4942379" cy="3477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i="1">
                <a:solidFill>
                  <a:schemeClr val="bg1"/>
                </a:solidFill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200" dirty="0"/>
              <a:t>Definitive surgery at 48hrs</a:t>
            </a:r>
          </a:p>
          <a:p>
            <a:endParaRPr lang="en-GB" sz="2200" dirty="0"/>
          </a:p>
          <a:p>
            <a:pPr marL="342900" indent="-342900">
              <a:buFontTx/>
              <a:buChar char="-"/>
            </a:pPr>
            <a:r>
              <a:rPr lang="en-GB" sz="2200" dirty="0"/>
              <a:t>Wounds re-debrided</a:t>
            </a:r>
          </a:p>
          <a:p>
            <a:pPr marL="342900" indent="-342900">
              <a:buFontTx/>
              <a:buChar char="-"/>
            </a:pPr>
            <a:r>
              <a:rPr lang="de-CH" sz="2200" dirty="0" err="1"/>
              <a:t>Femoral</a:t>
            </a:r>
            <a:r>
              <a:rPr lang="de-CH" sz="2200" dirty="0"/>
              <a:t> </a:t>
            </a:r>
            <a:r>
              <a:rPr lang="de-CH" sz="2200" dirty="0" err="1"/>
              <a:t>external</a:t>
            </a:r>
            <a:r>
              <a:rPr lang="de-CH" sz="2200" dirty="0"/>
              <a:t> </a:t>
            </a:r>
            <a:r>
              <a:rPr lang="de-CH" sz="2200" dirty="0" err="1"/>
              <a:t>fixator</a:t>
            </a:r>
            <a:r>
              <a:rPr lang="de-CH" sz="2200" dirty="0"/>
              <a:t> </a:t>
            </a:r>
            <a:r>
              <a:rPr lang="de-CH" sz="2200" dirty="0" err="1"/>
              <a:t>removed</a:t>
            </a:r>
            <a:endParaRPr lang="de-CH" sz="2200" dirty="0"/>
          </a:p>
          <a:p>
            <a:pPr marL="342900" indent="-342900">
              <a:buFontTx/>
              <a:buChar char="-"/>
            </a:pPr>
            <a:r>
              <a:rPr lang="de-CH" sz="2200" dirty="0"/>
              <a:t>ORIF </a:t>
            </a:r>
            <a:r>
              <a:rPr lang="de-CH" sz="2200" dirty="0" err="1"/>
              <a:t>femoral</a:t>
            </a:r>
            <a:r>
              <a:rPr lang="de-CH" sz="2200" dirty="0"/>
              <a:t> neck</a:t>
            </a:r>
          </a:p>
          <a:p>
            <a:pPr marL="342900" indent="-342900">
              <a:buFontTx/>
              <a:buChar char="-"/>
            </a:pPr>
            <a:r>
              <a:rPr lang="de-CH" sz="2200" dirty="0"/>
              <a:t>Bridge </a:t>
            </a:r>
            <a:r>
              <a:rPr lang="de-CH" sz="2200" dirty="0" err="1"/>
              <a:t>plating</a:t>
            </a:r>
            <a:r>
              <a:rPr lang="de-CH" sz="2200" dirty="0"/>
              <a:t> </a:t>
            </a:r>
            <a:r>
              <a:rPr lang="de-CH" sz="2200" dirty="0" err="1"/>
              <a:t>of</a:t>
            </a:r>
            <a:r>
              <a:rPr lang="de-CH" sz="2200" dirty="0"/>
              <a:t> </a:t>
            </a:r>
            <a:r>
              <a:rPr lang="de-CH" sz="2200" dirty="0" err="1"/>
              <a:t>femur</a:t>
            </a:r>
            <a:r>
              <a:rPr lang="de-CH" sz="2200" dirty="0"/>
              <a:t> </a:t>
            </a:r>
            <a:r>
              <a:rPr lang="de-CH" sz="2200" dirty="0" err="1"/>
              <a:t>shaft</a:t>
            </a:r>
            <a:r>
              <a:rPr lang="de-CH" sz="2200" dirty="0"/>
              <a:t> (LISS)</a:t>
            </a:r>
          </a:p>
          <a:p>
            <a:pPr marL="342900" indent="-342900">
              <a:buFontTx/>
              <a:buChar char="-"/>
            </a:pPr>
            <a:r>
              <a:rPr lang="de-CH" sz="2200" dirty="0" err="1"/>
              <a:t>Tibial</a:t>
            </a:r>
            <a:r>
              <a:rPr lang="de-CH" sz="2200" dirty="0"/>
              <a:t> </a:t>
            </a:r>
            <a:r>
              <a:rPr lang="de-CH" sz="2200" dirty="0" err="1"/>
              <a:t>external</a:t>
            </a:r>
            <a:r>
              <a:rPr lang="de-CH" sz="2200" dirty="0"/>
              <a:t> </a:t>
            </a:r>
            <a:r>
              <a:rPr lang="de-CH" sz="2200" dirty="0" err="1"/>
              <a:t>fixator</a:t>
            </a:r>
            <a:r>
              <a:rPr lang="de-CH" sz="2200" dirty="0"/>
              <a:t> </a:t>
            </a:r>
            <a:r>
              <a:rPr lang="de-CH" sz="2200" dirty="0" err="1"/>
              <a:t>removed</a:t>
            </a:r>
            <a:endParaRPr lang="de-CH" sz="2200" dirty="0"/>
          </a:p>
          <a:p>
            <a:pPr marL="342900" indent="-342900">
              <a:buFontTx/>
              <a:buChar char="-"/>
            </a:pPr>
            <a:r>
              <a:rPr lang="de-CH" sz="2200" dirty="0" err="1"/>
              <a:t>Reamed</a:t>
            </a:r>
            <a:r>
              <a:rPr lang="de-CH" sz="2200" dirty="0"/>
              <a:t>, </a:t>
            </a:r>
            <a:r>
              <a:rPr lang="de-CH" sz="2200" dirty="0" err="1"/>
              <a:t>locked</a:t>
            </a:r>
            <a:r>
              <a:rPr lang="de-CH" sz="2200" dirty="0"/>
              <a:t> IM </a:t>
            </a:r>
            <a:r>
              <a:rPr lang="de-CH" sz="2200" dirty="0" err="1"/>
              <a:t>nail</a:t>
            </a:r>
            <a:r>
              <a:rPr lang="de-CH" sz="2200" dirty="0"/>
              <a:t> (</a:t>
            </a:r>
            <a:r>
              <a:rPr lang="de-CH" sz="2200" dirty="0" err="1"/>
              <a:t>tibia</a:t>
            </a:r>
            <a:r>
              <a:rPr lang="de-CH" sz="2200" dirty="0"/>
              <a:t>)</a:t>
            </a:r>
          </a:p>
          <a:p>
            <a:endParaRPr lang="de-CH" sz="2200" dirty="0"/>
          </a:p>
          <a:p>
            <a:r>
              <a:rPr lang="de-CH" sz="2200" dirty="0"/>
              <a:t> Skin </a:t>
            </a:r>
            <a:r>
              <a:rPr lang="de-CH" sz="2200" dirty="0" err="1"/>
              <a:t>grafts</a:t>
            </a:r>
            <a:r>
              <a:rPr lang="de-CH" sz="2200" dirty="0"/>
              <a:t> at 96 </a:t>
            </a:r>
            <a:r>
              <a:rPr lang="de-CH" sz="2200" dirty="0" err="1"/>
              <a:t>hours</a:t>
            </a:r>
            <a:endParaRPr lang="en-GB" sz="2200" dirty="0"/>
          </a:p>
        </p:txBody>
      </p:sp>
      <p:pic>
        <p:nvPicPr>
          <p:cNvPr id="15363" name="Picture 6" descr="F - tibial Ex Fix + w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860801"/>
            <a:ext cx="57594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J - 14w femur 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260350"/>
            <a:ext cx="2338387" cy="5113338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34821" name="Picture 8" descr="K - 14w femur l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6276" y="1628776"/>
            <a:ext cx="1528763" cy="508476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2595754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T - 9m after graft + BMP ap fem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73025"/>
            <a:ext cx="1900238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8" descr="T - Femur lat 9m graft + 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6" y="87313"/>
            <a:ext cx="1666875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9" descr="T - Hip lat 6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-3852"/>
            <a:ext cx="394335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10" descr="T - knee ap at 6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31" y="2133601"/>
            <a:ext cx="2108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1" descr="U - Tibia AP 12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1916114"/>
            <a:ext cx="1998663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12" descr="U - Tibia lat 12m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3"/>
          <a:stretch/>
        </p:blipFill>
        <p:spPr bwMode="auto">
          <a:xfrm>
            <a:off x="9102725" y="404814"/>
            <a:ext cx="153035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5303838" y="6202364"/>
            <a:ext cx="162256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FFFF00"/>
                </a:solidFill>
                <a:latin typeface="+mn-lt"/>
              </a:rPr>
              <a:t>12 months</a:t>
            </a:r>
            <a:endParaRPr lang="en-GB" i="1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82733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Reamed IM nailing—gold standard in femoral shaft  fractures</a:t>
            </a:r>
            <a:endParaRPr lang="en-GB" dirty="0"/>
          </a:p>
          <a:p>
            <a:r>
              <a:rPr lang="en-GB" dirty="0"/>
              <a:t>Plates excellent for proximal and distal femoral fractures</a:t>
            </a:r>
          </a:p>
          <a:p>
            <a:r>
              <a:rPr lang="en-GB" dirty="0"/>
              <a:t>Retrograde IM nailing an option for </a:t>
            </a:r>
            <a:r>
              <a:rPr lang="en-GB" dirty="0" err="1"/>
              <a:t>extraarticular</a:t>
            </a:r>
            <a:r>
              <a:rPr lang="en-GB" dirty="0"/>
              <a:t> and simple articular fractures</a:t>
            </a:r>
          </a:p>
          <a:p>
            <a:r>
              <a:rPr lang="en-GB" dirty="0" err="1"/>
              <a:t>Periprosthetic</a:t>
            </a:r>
            <a:r>
              <a:rPr lang="en-GB" dirty="0"/>
              <a:t> fractures require careful attention to and understanding of the type of injury</a:t>
            </a:r>
          </a:p>
        </p:txBody>
      </p:sp>
      <p:pic>
        <p:nvPicPr>
          <p:cNvPr id="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5594350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11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8E870-F315-4D7A-BD7C-7FF453FE2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GB" dirty="0"/>
              <a:t>Isolated right lower limb trauma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endParaRPr lang="en-GB" dirty="0"/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GB" dirty="0"/>
              <a:t>ABC’s – ok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injuries</a:t>
            </a:r>
            <a:endParaRPr lang="en-GB" dirty="0"/>
          </a:p>
          <a:p>
            <a:endParaRPr lang="de-CH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457451" y="247808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endParaRPr lang="en-GB">
              <a:latin typeface="Arial" pitchFamily="34" charset="0"/>
            </a:endParaRPr>
          </a:p>
        </p:txBody>
      </p:sp>
      <p:pic>
        <p:nvPicPr>
          <p:cNvPr id="3078" name="Picture 2" descr="C:\Business Files\kluessi\Desktop\Restore_Home_Button_Back_to_the_Navigation_Toolbar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4" y="6472239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35-year-old woman, motorcycle accident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692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B - pelv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19113"/>
            <a:ext cx="8713788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7238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 - pelv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260351"/>
            <a:ext cx="8713788" cy="5789613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24579" name="Picture 3" descr="C - hip later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1" y="692150"/>
            <a:ext cx="3954463" cy="59055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25204783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C - C3 fem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8914"/>
            <a:ext cx="3992562" cy="6408737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6311901" y="1484313"/>
            <a:ext cx="3833813" cy="237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fontAlgn="base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Char char="•"/>
              <a:defRPr kumimoji="1" sz="2400">
                <a:ea typeface="MS PGothic" pitchFamily="34" charset="-128"/>
              </a:defRPr>
            </a:lvl1pPr>
            <a:lvl2pPr marL="742950" lvl="1" indent="-285750" fontAlgn="base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Char char="–"/>
              <a:defRPr kumimoji="1" sz="2400">
                <a:ea typeface="MS PGothic" pitchFamily="34" charset="-128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9pPr>
          </a:lstStyle>
          <a:p>
            <a:r>
              <a:rPr lang="en-GB" dirty="0">
                <a:solidFill>
                  <a:schemeClr val="bg1"/>
                </a:solidFill>
              </a:rPr>
              <a:t>Closed fracture</a:t>
            </a:r>
          </a:p>
          <a:p>
            <a:r>
              <a:rPr lang="en-GB" dirty="0">
                <a:solidFill>
                  <a:schemeClr val="bg1"/>
                </a:solidFill>
              </a:rPr>
              <a:t>Neurovascular status normal</a:t>
            </a:r>
          </a:p>
          <a:p>
            <a:r>
              <a:rPr lang="de-CH" dirty="0" err="1">
                <a:solidFill>
                  <a:schemeClr val="bg1"/>
                </a:solidFill>
              </a:rPr>
              <a:t>No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compartment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syndrome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BD102-8877-4817-AF30-A92E8B43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618EA-0C28-4F3A-A23B-78D2D0FAE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0812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 - IIIb open tibia ipsilate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851" y="115889"/>
            <a:ext cx="2659063" cy="666908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</p:pic>
      <p:pic>
        <p:nvPicPr>
          <p:cNvPr id="26627" name="Picture 5" descr="D - IIIb open tibia ipsilateral l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115889"/>
            <a:ext cx="2946400" cy="6669087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7751764" y="1052514"/>
            <a:ext cx="2771775" cy="448327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fontAlgn="base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Char char="•"/>
              <a:defRPr kumimoji="1" sz="2400">
                <a:solidFill>
                  <a:schemeClr val="bg1"/>
                </a:solidFill>
                <a:ea typeface="MS PGothic" pitchFamily="34" charset="-128"/>
              </a:defRPr>
            </a:lvl1pPr>
            <a:lvl2pPr marL="742950" lvl="1" indent="-285750" fontAlgn="base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Char char="–"/>
              <a:defRPr kumimoji="1" sz="2400">
                <a:ea typeface="MS PGothic" pitchFamily="34" charset="-128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/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/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/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Open fracture </a:t>
            </a:r>
            <a:r>
              <a:rPr lang="en-GB" dirty="0" err="1"/>
              <a:t>IIIa</a:t>
            </a:r>
            <a:r>
              <a:rPr lang="en-GB" dirty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Neurovascular status normal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compartment</a:t>
            </a:r>
            <a:r>
              <a:rPr lang="de-CH" dirty="0"/>
              <a:t> </a:t>
            </a:r>
            <a:r>
              <a:rPr lang="de-CH" dirty="0" err="1"/>
              <a:t>syndrome</a:t>
            </a:r>
            <a:endParaRPr lang="de-CH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de-CH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CH" dirty="0"/>
              <a:t>Foot/</a:t>
            </a:r>
            <a:r>
              <a:rPr lang="de-CH" dirty="0" err="1"/>
              <a:t>ankle</a:t>
            </a:r>
            <a:r>
              <a:rPr lang="de-CH" dirty="0"/>
              <a:t> - normal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8314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862139" y="188913"/>
            <a:ext cx="2909887" cy="6553200"/>
            <a:chOff x="213" y="119"/>
            <a:chExt cx="1833" cy="4128"/>
          </a:xfrm>
        </p:grpSpPr>
        <p:pic>
          <p:nvPicPr>
            <p:cNvPr id="8223" name="Picture 3" descr="B - pelvis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119"/>
              <a:ext cx="1588" cy="1055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4" name="Picture 4" descr="C - C3 femur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1072"/>
              <a:ext cx="989" cy="158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25" name="Picture 5" descr="D - IIIb open tibia ipsilateral"/>
            <p:cNvPicPr>
              <a:picLocks noChangeAspect="1" noChangeArrowheads="1"/>
            </p:cNvPicPr>
            <p:nvPr/>
          </p:nvPicPr>
          <p:blipFill>
            <a:blip r:embed="rId5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2433"/>
              <a:ext cx="724" cy="1814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5664201" y="692151"/>
            <a:ext cx="2852063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000" dirty="0">
                <a:latin typeface="+mn-lt"/>
              </a:rPr>
              <a:t>Displaced </a:t>
            </a:r>
            <a:r>
              <a:rPr lang="en-GB" sz="2000" dirty="0" err="1">
                <a:latin typeface="+mn-lt"/>
              </a:rPr>
              <a:t>intracapsular</a:t>
            </a:r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femoral neck fracture </a:t>
            </a:r>
          </a:p>
          <a:p>
            <a:endParaRPr lang="en-GB" sz="2000" i="1" dirty="0">
              <a:latin typeface="+mn-lt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5664201" y="1981201"/>
            <a:ext cx="3264035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000">
                <a:latin typeface="+mn-lt"/>
              </a:rPr>
              <a:t>Closed complex segmental</a:t>
            </a:r>
          </a:p>
          <a:p>
            <a:r>
              <a:rPr lang="en-GB" sz="2000">
                <a:latin typeface="+mn-lt"/>
              </a:rPr>
              <a:t>femoral shaft fracture </a:t>
            </a:r>
          </a:p>
          <a:p>
            <a:endParaRPr lang="en-GB" sz="2000" i="1">
              <a:latin typeface="+mn-lt"/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5664201" y="3352801"/>
            <a:ext cx="2803973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000">
                <a:latin typeface="+mn-lt"/>
              </a:rPr>
              <a:t>Closed simple articular</a:t>
            </a:r>
          </a:p>
          <a:p>
            <a:r>
              <a:rPr lang="en-GB" sz="2000">
                <a:latin typeface="+mn-lt"/>
              </a:rPr>
              <a:t>supracondylar fracture </a:t>
            </a:r>
          </a:p>
          <a:p>
            <a:endParaRPr lang="en-GB" sz="2000" i="1">
              <a:latin typeface="+mn-lt"/>
            </a:endParaRP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5664201" y="4572001"/>
            <a:ext cx="3217547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000">
                <a:latin typeface="+mn-lt"/>
              </a:rPr>
              <a:t>Open (IIIa) bending wedge</a:t>
            </a:r>
          </a:p>
          <a:p>
            <a:r>
              <a:rPr lang="en-GB" sz="2000">
                <a:latin typeface="+mn-lt"/>
              </a:rPr>
              <a:t>tibial shaft fracture </a:t>
            </a:r>
          </a:p>
          <a:p>
            <a:endParaRPr lang="en-GB" sz="2000" i="1">
              <a:latin typeface="+mn-lt"/>
            </a:endParaRPr>
          </a:p>
        </p:txBody>
      </p:sp>
      <p:grpSp>
        <p:nvGrpSpPr>
          <p:cNvPr id="8199" name="Agrupar 16"/>
          <p:cNvGrpSpPr>
            <a:grpSpLocks/>
          </p:cNvGrpSpPr>
          <p:nvPr/>
        </p:nvGrpSpPr>
        <p:grpSpPr bwMode="auto">
          <a:xfrm>
            <a:off x="8970964" y="914400"/>
            <a:ext cx="1544637" cy="457200"/>
            <a:chOff x="2951584" y="6047586"/>
            <a:chExt cx="2611016" cy="666018"/>
          </a:xfrm>
        </p:grpSpPr>
        <p:sp>
          <p:nvSpPr>
            <p:cNvPr id="8218" name="Rectangle 7"/>
            <p:cNvSpPr>
              <a:spLocks noChangeArrowheads="1"/>
            </p:cNvSpPr>
            <p:nvPr/>
          </p:nvSpPr>
          <p:spPr bwMode="auto">
            <a:xfrm>
              <a:off x="29515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s-ES" sz="6000">
                <a:solidFill>
                  <a:srgbClr val="C0C0C0"/>
                </a:solidFill>
              </a:endParaRPr>
            </a:p>
          </p:txBody>
        </p:sp>
        <p:sp>
          <p:nvSpPr>
            <p:cNvPr id="8219" name="Rectangle 8"/>
            <p:cNvSpPr>
              <a:spLocks noChangeArrowheads="1"/>
            </p:cNvSpPr>
            <p:nvPr/>
          </p:nvSpPr>
          <p:spPr bwMode="auto">
            <a:xfrm>
              <a:off x="358147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Rectangle 9"/>
            <p:cNvSpPr>
              <a:spLocks noChangeArrowheads="1"/>
            </p:cNvSpPr>
            <p:nvPr/>
          </p:nvSpPr>
          <p:spPr bwMode="auto">
            <a:xfrm>
              <a:off x="439198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Rectangle 10"/>
            <p:cNvSpPr>
              <a:spLocks noChangeArrowheads="1"/>
            </p:cNvSpPr>
            <p:nvPr/>
          </p:nvSpPr>
          <p:spPr bwMode="auto">
            <a:xfrm>
              <a:off x="50218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Line 11"/>
            <p:cNvSpPr>
              <a:spLocks noChangeShapeType="1"/>
            </p:cNvSpPr>
            <p:nvPr/>
          </p:nvSpPr>
          <p:spPr bwMode="auto">
            <a:xfrm>
              <a:off x="4189926" y="6380595"/>
              <a:ext cx="13433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0" name="Agrupar 17"/>
          <p:cNvGrpSpPr>
            <a:grpSpLocks/>
          </p:cNvGrpSpPr>
          <p:nvPr/>
        </p:nvGrpSpPr>
        <p:grpSpPr bwMode="auto">
          <a:xfrm>
            <a:off x="8970964" y="2362200"/>
            <a:ext cx="1544637" cy="457200"/>
            <a:chOff x="2951584" y="6047586"/>
            <a:chExt cx="2611016" cy="666018"/>
          </a:xfrm>
        </p:grpSpPr>
        <p:sp>
          <p:nvSpPr>
            <p:cNvPr id="8213" name="Rectangle 7"/>
            <p:cNvSpPr>
              <a:spLocks noChangeArrowheads="1"/>
            </p:cNvSpPr>
            <p:nvPr/>
          </p:nvSpPr>
          <p:spPr bwMode="auto">
            <a:xfrm>
              <a:off x="29515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s-ES" sz="6000">
                <a:solidFill>
                  <a:srgbClr val="C0C0C0"/>
                </a:solidFill>
              </a:endParaRPr>
            </a:p>
          </p:txBody>
        </p:sp>
        <p:sp>
          <p:nvSpPr>
            <p:cNvPr id="8214" name="Rectangle 8"/>
            <p:cNvSpPr>
              <a:spLocks noChangeArrowheads="1"/>
            </p:cNvSpPr>
            <p:nvPr/>
          </p:nvSpPr>
          <p:spPr bwMode="auto">
            <a:xfrm>
              <a:off x="358147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Rectangle 9"/>
            <p:cNvSpPr>
              <a:spLocks noChangeArrowheads="1"/>
            </p:cNvSpPr>
            <p:nvPr/>
          </p:nvSpPr>
          <p:spPr bwMode="auto">
            <a:xfrm>
              <a:off x="439198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10"/>
            <p:cNvSpPr>
              <a:spLocks noChangeArrowheads="1"/>
            </p:cNvSpPr>
            <p:nvPr/>
          </p:nvSpPr>
          <p:spPr bwMode="auto">
            <a:xfrm>
              <a:off x="50218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Line 11"/>
            <p:cNvSpPr>
              <a:spLocks noChangeShapeType="1"/>
            </p:cNvSpPr>
            <p:nvPr/>
          </p:nvSpPr>
          <p:spPr bwMode="auto">
            <a:xfrm>
              <a:off x="4189926" y="6380595"/>
              <a:ext cx="13433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1" name="Agrupar 23"/>
          <p:cNvGrpSpPr>
            <a:grpSpLocks/>
          </p:cNvGrpSpPr>
          <p:nvPr/>
        </p:nvGrpSpPr>
        <p:grpSpPr bwMode="auto">
          <a:xfrm>
            <a:off x="8991600" y="3657600"/>
            <a:ext cx="1544638" cy="457200"/>
            <a:chOff x="2951584" y="6047586"/>
            <a:chExt cx="2611016" cy="666018"/>
          </a:xfrm>
        </p:grpSpPr>
        <p:sp>
          <p:nvSpPr>
            <p:cNvPr id="8208" name="Rectangle 7"/>
            <p:cNvSpPr>
              <a:spLocks noChangeArrowheads="1"/>
            </p:cNvSpPr>
            <p:nvPr/>
          </p:nvSpPr>
          <p:spPr bwMode="auto">
            <a:xfrm>
              <a:off x="29515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s-ES" sz="6000">
                <a:solidFill>
                  <a:srgbClr val="C0C0C0"/>
                </a:solidFill>
              </a:endParaRPr>
            </a:p>
          </p:txBody>
        </p:sp>
        <p:sp>
          <p:nvSpPr>
            <p:cNvPr id="8209" name="Rectangle 8"/>
            <p:cNvSpPr>
              <a:spLocks noChangeArrowheads="1"/>
            </p:cNvSpPr>
            <p:nvPr/>
          </p:nvSpPr>
          <p:spPr bwMode="auto">
            <a:xfrm>
              <a:off x="358147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9"/>
            <p:cNvSpPr>
              <a:spLocks noChangeArrowheads="1"/>
            </p:cNvSpPr>
            <p:nvPr/>
          </p:nvSpPr>
          <p:spPr bwMode="auto">
            <a:xfrm>
              <a:off x="439198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0"/>
            <p:cNvSpPr>
              <a:spLocks noChangeArrowheads="1"/>
            </p:cNvSpPr>
            <p:nvPr/>
          </p:nvSpPr>
          <p:spPr bwMode="auto">
            <a:xfrm>
              <a:off x="50218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Line 11"/>
            <p:cNvSpPr>
              <a:spLocks noChangeShapeType="1"/>
            </p:cNvSpPr>
            <p:nvPr/>
          </p:nvSpPr>
          <p:spPr bwMode="auto">
            <a:xfrm>
              <a:off x="4189926" y="6380595"/>
              <a:ext cx="13433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2" name="Agrupar 29"/>
          <p:cNvGrpSpPr>
            <a:grpSpLocks/>
          </p:cNvGrpSpPr>
          <p:nvPr/>
        </p:nvGrpSpPr>
        <p:grpSpPr bwMode="auto">
          <a:xfrm>
            <a:off x="8991600" y="5029200"/>
            <a:ext cx="1544638" cy="457200"/>
            <a:chOff x="2951584" y="6047586"/>
            <a:chExt cx="2611016" cy="666018"/>
          </a:xfrm>
        </p:grpSpPr>
        <p:sp>
          <p:nvSpPr>
            <p:cNvPr id="8203" name="Rectangle 7"/>
            <p:cNvSpPr>
              <a:spLocks noChangeArrowheads="1"/>
            </p:cNvSpPr>
            <p:nvPr/>
          </p:nvSpPr>
          <p:spPr bwMode="auto">
            <a:xfrm>
              <a:off x="29515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s-ES" sz="6000">
                <a:solidFill>
                  <a:srgbClr val="C0C0C0"/>
                </a:solidFill>
              </a:endParaRPr>
            </a:p>
          </p:txBody>
        </p:sp>
        <p:sp>
          <p:nvSpPr>
            <p:cNvPr id="8204" name="Rectangle 8"/>
            <p:cNvSpPr>
              <a:spLocks noChangeArrowheads="1"/>
            </p:cNvSpPr>
            <p:nvPr/>
          </p:nvSpPr>
          <p:spPr bwMode="auto">
            <a:xfrm>
              <a:off x="358147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Rectangle 9"/>
            <p:cNvSpPr>
              <a:spLocks noChangeArrowheads="1"/>
            </p:cNvSpPr>
            <p:nvPr/>
          </p:nvSpPr>
          <p:spPr bwMode="auto">
            <a:xfrm>
              <a:off x="439198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Rectangle 10"/>
            <p:cNvSpPr>
              <a:spLocks noChangeArrowheads="1"/>
            </p:cNvSpPr>
            <p:nvPr/>
          </p:nvSpPr>
          <p:spPr bwMode="auto">
            <a:xfrm>
              <a:off x="50218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Line 11"/>
            <p:cNvSpPr>
              <a:spLocks noChangeShapeType="1"/>
            </p:cNvSpPr>
            <p:nvPr/>
          </p:nvSpPr>
          <p:spPr bwMode="auto">
            <a:xfrm>
              <a:off x="4189926" y="6380595"/>
              <a:ext cx="13433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5922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862139" y="188913"/>
            <a:ext cx="2909887" cy="6553200"/>
            <a:chOff x="213" y="119"/>
            <a:chExt cx="1833" cy="4128"/>
          </a:xfrm>
        </p:grpSpPr>
        <p:pic>
          <p:nvPicPr>
            <p:cNvPr id="9263" name="Picture 3" descr="B - pelvis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119"/>
              <a:ext cx="1588" cy="1055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64" name="Picture 4" descr="C - C3 femur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1072"/>
              <a:ext cx="989" cy="158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65" name="Picture 5" descr="D - IIIb open tibia ipsilateral"/>
            <p:cNvPicPr>
              <a:picLocks noChangeAspect="1" noChangeArrowheads="1"/>
            </p:cNvPicPr>
            <p:nvPr/>
          </p:nvPicPr>
          <p:blipFill>
            <a:blip r:embed="rId5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2433"/>
              <a:ext cx="724" cy="1814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5664201" y="692150"/>
            <a:ext cx="2852063" cy="70788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000" dirty="0">
                <a:latin typeface="+mn-lt"/>
              </a:rPr>
              <a:t>Displaced </a:t>
            </a:r>
            <a:r>
              <a:rPr lang="en-GB" sz="2000" dirty="0" err="1">
                <a:latin typeface="+mn-lt"/>
              </a:rPr>
              <a:t>intracapsular</a:t>
            </a:r>
            <a:endParaRPr lang="en-GB" sz="2000" dirty="0">
              <a:latin typeface="+mn-lt"/>
            </a:endParaRPr>
          </a:p>
          <a:p>
            <a:r>
              <a:rPr lang="en-GB" sz="2000" dirty="0">
                <a:latin typeface="+mn-lt"/>
              </a:rPr>
              <a:t>femoral neck fracture 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5664201" y="1981200"/>
            <a:ext cx="3264035" cy="70788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000">
                <a:latin typeface="+mn-lt"/>
              </a:rPr>
              <a:t>Closed complex segmental</a:t>
            </a:r>
          </a:p>
          <a:p>
            <a:r>
              <a:rPr lang="en-GB" sz="2000">
                <a:latin typeface="+mn-lt"/>
              </a:rPr>
              <a:t>femoral shaft fracture 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5664201" y="3352800"/>
            <a:ext cx="2803973" cy="70788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000">
                <a:latin typeface="+mn-lt"/>
              </a:rPr>
              <a:t>Closed simple articular</a:t>
            </a:r>
          </a:p>
          <a:p>
            <a:r>
              <a:rPr lang="en-GB" sz="2000">
                <a:latin typeface="+mn-lt"/>
              </a:rPr>
              <a:t>supracondylar fracture </a:t>
            </a: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5664201" y="4572000"/>
            <a:ext cx="3217547" cy="70788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000">
                <a:latin typeface="+mn-lt"/>
              </a:rPr>
              <a:t>Open (IIIa) bending wedge</a:t>
            </a:r>
          </a:p>
          <a:p>
            <a:r>
              <a:rPr lang="en-GB" sz="2000">
                <a:latin typeface="+mn-lt"/>
              </a:rPr>
              <a:t>tibial shaft fracture </a:t>
            </a:r>
          </a:p>
        </p:txBody>
      </p:sp>
      <p:grpSp>
        <p:nvGrpSpPr>
          <p:cNvPr id="9223" name="Agrupar 16"/>
          <p:cNvGrpSpPr>
            <a:grpSpLocks/>
          </p:cNvGrpSpPr>
          <p:nvPr/>
        </p:nvGrpSpPr>
        <p:grpSpPr bwMode="auto">
          <a:xfrm>
            <a:off x="8970964" y="914400"/>
            <a:ext cx="1544637" cy="457200"/>
            <a:chOff x="2951584" y="6047586"/>
            <a:chExt cx="2611016" cy="666018"/>
          </a:xfrm>
        </p:grpSpPr>
        <p:sp>
          <p:nvSpPr>
            <p:cNvPr id="9258" name="Rectangle 7"/>
            <p:cNvSpPr>
              <a:spLocks noChangeArrowheads="1"/>
            </p:cNvSpPr>
            <p:nvPr/>
          </p:nvSpPr>
          <p:spPr bwMode="auto">
            <a:xfrm>
              <a:off x="29515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s-ES" sz="2400">
                <a:solidFill>
                  <a:srgbClr val="C0C0C0"/>
                </a:solidFill>
              </a:endParaRPr>
            </a:p>
          </p:txBody>
        </p:sp>
        <p:sp>
          <p:nvSpPr>
            <p:cNvPr id="9259" name="Rectangle 8"/>
            <p:cNvSpPr>
              <a:spLocks noChangeArrowheads="1"/>
            </p:cNvSpPr>
            <p:nvPr/>
          </p:nvSpPr>
          <p:spPr bwMode="auto">
            <a:xfrm>
              <a:off x="358147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60" name="Rectangle 9"/>
            <p:cNvSpPr>
              <a:spLocks noChangeArrowheads="1"/>
            </p:cNvSpPr>
            <p:nvPr/>
          </p:nvSpPr>
          <p:spPr bwMode="auto">
            <a:xfrm>
              <a:off x="439198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61" name="Rectangle 10"/>
            <p:cNvSpPr>
              <a:spLocks noChangeArrowheads="1"/>
            </p:cNvSpPr>
            <p:nvPr/>
          </p:nvSpPr>
          <p:spPr bwMode="auto">
            <a:xfrm>
              <a:off x="50218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62" name="Line 11"/>
            <p:cNvSpPr>
              <a:spLocks noChangeShapeType="1"/>
            </p:cNvSpPr>
            <p:nvPr/>
          </p:nvSpPr>
          <p:spPr bwMode="auto">
            <a:xfrm>
              <a:off x="4189926" y="6380595"/>
              <a:ext cx="13433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9224" name="Agrupar 17"/>
          <p:cNvGrpSpPr>
            <a:grpSpLocks/>
          </p:cNvGrpSpPr>
          <p:nvPr/>
        </p:nvGrpSpPr>
        <p:grpSpPr bwMode="auto">
          <a:xfrm>
            <a:off x="8970964" y="2362200"/>
            <a:ext cx="1544637" cy="457200"/>
            <a:chOff x="2951584" y="6047586"/>
            <a:chExt cx="2611016" cy="666018"/>
          </a:xfrm>
        </p:grpSpPr>
        <p:sp>
          <p:nvSpPr>
            <p:cNvPr id="9253" name="Rectangle 7"/>
            <p:cNvSpPr>
              <a:spLocks noChangeArrowheads="1"/>
            </p:cNvSpPr>
            <p:nvPr/>
          </p:nvSpPr>
          <p:spPr bwMode="auto">
            <a:xfrm>
              <a:off x="29515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s-ES" sz="2400">
                <a:solidFill>
                  <a:srgbClr val="C0C0C0"/>
                </a:solidFill>
              </a:endParaRPr>
            </a:p>
          </p:txBody>
        </p:sp>
        <p:sp>
          <p:nvSpPr>
            <p:cNvPr id="9254" name="Rectangle 8"/>
            <p:cNvSpPr>
              <a:spLocks noChangeArrowheads="1"/>
            </p:cNvSpPr>
            <p:nvPr/>
          </p:nvSpPr>
          <p:spPr bwMode="auto">
            <a:xfrm>
              <a:off x="358147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55" name="Rectangle 9"/>
            <p:cNvSpPr>
              <a:spLocks noChangeArrowheads="1"/>
            </p:cNvSpPr>
            <p:nvPr/>
          </p:nvSpPr>
          <p:spPr bwMode="auto">
            <a:xfrm>
              <a:off x="439198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56" name="Rectangle 10"/>
            <p:cNvSpPr>
              <a:spLocks noChangeArrowheads="1"/>
            </p:cNvSpPr>
            <p:nvPr/>
          </p:nvSpPr>
          <p:spPr bwMode="auto">
            <a:xfrm>
              <a:off x="50218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57" name="Line 11"/>
            <p:cNvSpPr>
              <a:spLocks noChangeShapeType="1"/>
            </p:cNvSpPr>
            <p:nvPr/>
          </p:nvSpPr>
          <p:spPr bwMode="auto">
            <a:xfrm>
              <a:off x="4189926" y="6380595"/>
              <a:ext cx="13433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9225" name="Agrupar 23"/>
          <p:cNvGrpSpPr>
            <a:grpSpLocks/>
          </p:cNvGrpSpPr>
          <p:nvPr/>
        </p:nvGrpSpPr>
        <p:grpSpPr bwMode="auto">
          <a:xfrm>
            <a:off x="8991600" y="3657600"/>
            <a:ext cx="1544638" cy="457200"/>
            <a:chOff x="2951584" y="6047586"/>
            <a:chExt cx="2611016" cy="666018"/>
          </a:xfrm>
        </p:grpSpPr>
        <p:sp>
          <p:nvSpPr>
            <p:cNvPr id="9248" name="Rectangle 7"/>
            <p:cNvSpPr>
              <a:spLocks noChangeArrowheads="1"/>
            </p:cNvSpPr>
            <p:nvPr/>
          </p:nvSpPr>
          <p:spPr bwMode="auto">
            <a:xfrm>
              <a:off x="29515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s-ES" sz="2400">
                <a:solidFill>
                  <a:srgbClr val="C0C0C0"/>
                </a:solidFill>
              </a:endParaRPr>
            </a:p>
          </p:txBody>
        </p:sp>
        <p:sp>
          <p:nvSpPr>
            <p:cNvPr id="9249" name="Rectangle 8"/>
            <p:cNvSpPr>
              <a:spLocks noChangeArrowheads="1"/>
            </p:cNvSpPr>
            <p:nvPr/>
          </p:nvSpPr>
          <p:spPr bwMode="auto">
            <a:xfrm>
              <a:off x="358147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50" name="Rectangle 9"/>
            <p:cNvSpPr>
              <a:spLocks noChangeArrowheads="1"/>
            </p:cNvSpPr>
            <p:nvPr/>
          </p:nvSpPr>
          <p:spPr bwMode="auto">
            <a:xfrm>
              <a:off x="439198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51" name="Rectangle 10"/>
            <p:cNvSpPr>
              <a:spLocks noChangeArrowheads="1"/>
            </p:cNvSpPr>
            <p:nvPr/>
          </p:nvSpPr>
          <p:spPr bwMode="auto">
            <a:xfrm>
              <a:off x="50218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52" name="Line 11"/>
            <p:cNvSpPr>
              <a:spLocks noChangeShapeType="1"/>
            </p:cNvSpPr>
            <p:nvPr/>
          </p:nvSpPr>
          <p:spPr bwMode="auto">
            <a:xfrm>
              <a:off x="4189926" y="6380595"/>
              <a:ext cx="13433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9226" name="Agrupar 29"/>
          <p:cNvGrpSpPr>
            <a:grpSpLocks/>
          </p:cNvGrpSpPr>
          <p:nvPr/>
        </p:nvGrpSpPr>
        <p:grpSpPr bwMode="auto">
          <a:xfrm>
            <a:off x="8991600" y="5029200"/>
            <a:ext cx="1544638" cy="457200"/>
            <a:chOff x="2951584" y="6047586"/>
            <a:chExt cx="2611016" cy="666018"/>
          </a:xfrm>
        </p:grpSpPr>
        <p:sp>
          <p:nvSpPr>
            <p:cNvPr id="9243" name="Rectangle 7"/>
            <p:cNvSpPr>
              <a:spLocks noChangeArrowheads="1"/>
            </p:cNvSpPr>
            <p:nvPr/>
          </p:nvSpPr>
          <p:spPr bwMode="auto">
            <a:xfrm>
              <a:off x="29515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s-ES" sz="2400">
                <a:solidFill>
                  <a:srgbClr val="C0C0C0"/>
                </a:solidFill>
              </a:endParaRPr>
            </a:p>
          </p:txBody>
        </p:sp>
        <p:sp>
          <p:nvSpPr>
            <p:cNvPr id="9244" name="Rectangle 8"/>
            <p:cNvSpPr>
              <a:spLocks noChangeArrowheads="1"/>
            </p:cNvSpPr>
            <p:nvPr/>
          </p:nvSpPr>
          <p:spPr bwMode="auto">
            <a:xfrm>
              <a:off x="358147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45" name="Rectangle 9"/>
            <p:cNvSpPr>
              <a:spLocks noChangeArrowheads="1"/>
            </p:cNvSpPr>
            <p:nvPr/>
          </p:nvSpPr>
          <p:spPr bwMode="auto">
            <a:xfrm>
              <a:off x="4391989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46" name="Rectangle 10"/>
            <p:cNvSpPr>
              <a:spLocks noChangeArrowheads="1"/>
            </p:cNvSpPr>
            <p:nvPr/>
          </p:nvSpPr>
          <p:spPr bwMode="auto">
            <a:xfrm>
              <a:off x="5021884" y="6047586"/>
              <a:ext cx="540716" cy="66601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247" name="Line 11"/>
            <p:cNvSpPr>
              <a:spLocks noChangeShapeType="1"/>
            </p:cNvSpPr>
            <p:nvPr/>
          </p:nvSpPr>
          <p:spPr bwMode="auto">
            <a:xfrm>
              <a:off x="4189926" y="6380595"/>
              <a:ext cx="134332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9227" name="Rectángulo 36"/>
          <p:cNvSpPr>
            <a:spLocks noChangeArrowheads="1"/>
          </p:cNvSpPr>
          <p:nvPr/>
        </p:nvSpPr>
        <p:spPr bwMode="auto">
          <a:xfrm>
            <a:off x="8929914" y="90963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3</a:t>
            </a:r>
            <a:endParaRPr lang="en-US" sz="2400" dirty="0"/>
          </a:p>
        </p:txBody>
      </p:sp>
      <p:sp>
        <p:nvSpPr>
          <p:cNvPr id="9228" name="Rectángulo 37"/>
          <p:cNvSpPr>
            <a:spLocks noChangeArrowheads="1"/>
          </p:cNvSpPr>
          <p:nvPr/>
        </p:nvSpPr>
        <p:spPr bwMode="auto">
          <a:xfrm>
            <a:off x="10134600" y="9144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3</a:t>
            </a:r>
            <a:endParaRPr lang="en-US" sz="2400"/>
          </a:p>
        </p:txBody>
      </p:sp>
      <p:sp>
        <p:nvSpPr>
          <p:cNvPr id="9229" name="Rectángulo 38"/>
          <p:cNvSpPr>
            <a:spLocks noChangeArrowheads="1"/>
          </p:cNvSpPr>
          <p:nvPr/>
        </p:nvSpPr>
        <p:spPr bwMode="auto">
          <a:xfrm>
            <a:off x="8955088" y="235743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3</a:t>
            </a:r>
            <a:endParaRPr lang="en-US" sz="2400"/>
          </a:p>
        </p:txBody>
      </p:sp>
      <p:sp>
        <p:nvSpPr>
          <p:cNvPr id="9230" name="Rectángulo 39"/>
          <p:cNvSpPr>
            <a:spLocks noChangeArrowheads="1"/>
          </p:cNvSpPr>
          <p:nvPr/>
        </p:nvSpPr>
        <p:spPr bwMode="auto">
          <a:xfrm>
            <a:off x="10134600" y="235743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3</a:t>
            </a:r>
            <a:endParaRPr lang="en-US" sz="2400"/>
          </a:p>
        </p:txBody>
      </p:sp>
      <p:sp>
        <p:nvSpPr>
          <p:cNvPr id="9231" name="Rectángulo 40"/>
          <p:cNvSpPr>
            <a:spLocks noChangeArrowheads="1"/>
          </p:cNvSpPr>
          <p:nvPr/>
        </p:nvSpPr>
        <p:spPr bwMode="auto">
          <a:xfrm>
            <a:off x="9310914" y="365283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3</a:t>
            </a:r>
            <a:endParaRPr lang="en-US" sz="2400" dirty="0"/>
          </a:p>
        </p:txBody>
      </p:sp>
      <p:sp>
        <p:nvSpPr>
          <p:cNvPr id="9232" name="Rectángulo 41"/>
          <p:cNvSpPr>
            <a:spLocks noChangeArrowheads="1"/>
          </p:cNvSpPr>
          <p:nvPr/>
        </p:nvSpPr>
        <p:spPr bwMode="auto">
          <a:xfrm>
            <a:off x="8969602" y="365283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3</a:t>
            </a:r>
            <a:endParaRPr lang="en-US" sz="2400" dirty="0"/>
          </a:p>
        </p:txBody>
      </p:sp>
      <p:sp>
        <p:nvSpPr>
          <p:cNvPr id="9233" name="Rectángulo 42"/>
          <p:cNvSpPr>
            <a:spLocks noChangeArrowheads="1"/>
          </p:cNvSpPr>
          <p:nvPr/>
        </p:nvSpPr>
        <p:spPr bwMode="auto">
          <a:xfrm>
            <a:off x="10179050" y="502443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3</a:t>
            </a:r>
            <a:endParaRPr lang="en-US" sz="2400"/>
          </a:p>
        </p:txBody>
      </p:sp>
      <p:sp>
        <p:nvSpPr>
          <p:cNvPr id="9234" name="Rectángulo 43"/>
          <p:cNvSpPr>
            <a:spLocks noChangeArrowheads="1"/>
          </p:cNvSpPr>
          <p:nvPr/>
        </p:nvSpPr>
        <p:spPr bwMode="auto">
          <a:xfrm>
            <a:off x="9310914" y="9144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1</a:t>
            </a:r>
            <a:endParaRPr lang="en-US" sz="2400" dirty="0"/>
          </a:p>
        </p:txBody>
      </p:sp>
      <p:sp>
        <p:nvSpPr>
          <p:cNvPr id="9235" name="Rectángulo 44"/>
          <p:cNvSpPr>
            <a:spLocks noChangeArrowheads="1"/>
          </p:cNvSpPr>
          <p:nvPr/>
        </p:nvSpPr>
        <p:spPr bwMode="auto">
          <a:xfrm>
            <a:off x="10210800" y="365283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1</a:t>
            </a:r>
            <a:endParaRPr lang="en-US" sz="2400"/>
          </a:p>
        </p:txBody>
      </p:sp>
      <p:sp>
        <p:nvSpPr>
          <p:cNvPr id="9236" name="Rectángulo 45"/>
          <p:cNvSpPr>
            <a:spLocks noChangeArrowheads="1"/>
          </p:cNvSpPr>
          <p:nvPr/>
        </p:nvSpPr>
        <p:spPr bwMode="auto">
          <a:xfrm>
            <a:off x="9782403" y="914401"/>
            <a:ext cx="395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B</a:t>
            </a:r>
            <a:endParaRPr lang="en-US" sz="2400"/>
          </a:p>
        </p:txBody>
      </p:sp>
      <p:sp>
        <p:nvSpPr>
          <p:cNvPr id="9237" name="Rectángulo 46"/>
          <p:cNvSpPr>
            <a:spLocks noChangeArrowheads="1"/>
          </p:cNvSpPr>
          <p:nvPr/>
        </p:nvSpPr>
        <p:spPr bwMode="auto">
          <a:xfrm>
            <a:off x="9815514" y="5024438"/>
            <a:ext cx="395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B</a:t>
            </a:r>
            <a:endParaRPr lang="en-US" sz="2400"/>
          </a:p>
        </p:txBody>
      </p:sp>
      <p:sp>
        <p:nvSpPr>
          <p:cNvPr id="9238" name="Rectángulo 47"/>
          <p:cNvSpPr>
            <a:spLocks noChangeArrowheads="1"/>
          </p:cNvSpPr>
          <p:nvPr/>
        </p:nvSpPr>
        <p:spPr bwMode="auto">
          <a:xfrm>
            <a:off x="9767888" y="2362201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C</a:t>
            </a:r>
            <a:endParaRPr lang="en-US" sz="2400"/>
          </a:p>
        </p:txBody>
      </p:sp>
      <p:sp>
        <p:nvSpPr>
          <p:cNvPr id="9239" name="Rectángulo 48"/>
          <p:cNvSpPr>
            <a:spLocks noChangeArrowheads="1"/>
          </p:cNvSpPr>
          <p:nvPr/>
        </p:nvSpPr>
        <p:spPr bwMode="auto">
          <a:xfrm>
            <a:off x="9810750" y="3652839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C</a:t>
            </a:r>
            <a:endParaRPr lang="en-US" sz="2400"/>
          </a:p>
        </p:txBody>
      </p:sp>
      <p:sp>
        <p:nvSpPr>
          <p:cNvPr id="9240" name="Rectángulo 49"/>
          <p:cNvSpPr>
            <a:spLocks noChangeArrowheads="1"/>
          </p:cNvSpPr>
          <p:nvPr/>
        </p:nvSpPr>
        <p:spPr bwMode="auto">
          <a:xfrm>
            <a:off x="9310914" y="23622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2</a:t>
            </a:r>
            <a:endParaRPr lang="en-US" sz="2400" dirty="0"/>
          </a:p>
        </p:txBody>
      </p:sp>
      <p:sp>
        <p:nvSpPr>
          <p:cNvPr id="9241" name="Rectángulo 50"/>
          <p:cNvSpPr>
            <a:spLocks noChangeArrowheads="1"/>
          </p:cNvSpPr>
          <p:nvPr/>
        </p:nvSpPr>
        <p:spPr bwMode="auto">
          <a:xfrm>
            <a:off x="9336088" y="50292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2</a:t>
            </a:r>
            <a:endParaRPr lang="en-US" sz="2400"/>
          </a:p>
        </p:txBody>
      </p:sp>
      <p:sp>
        <p:nvSpPr>
          <p:cNvPr id="9242" name="Rectángulo 51"/>
          <p:cNvSpPr>
            <a:spLocks noChangeArrowheads="1"/>
          </p:cNvSpPr>
          <p:nvPr/>
        </p:nvSpPr>
        <p:spPr bwMode="auto">
          <a:xfrm>
            <a:off x="8975725" y="50292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00"/>
                </a:solidFill>
              </a:rPr>
              <a:t>4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162373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862139" y="188913"/>
            <a:ext cx="2909887" cy="6553200"/>
            <a:chOff x="213" y="119"/>
            <a:chExt cx="1833" cy="4128"/>
          </a:xfrm>
        </p:grpSpPr>
        <p:pic>
          <p:nvPicPr>
            <p:cNvPr id="10249" name="Picture 3" descr="B - pelvis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" y="119"/>
              <a:ext cx="1588" cy="1055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0" name="Picture 4" descr="C - C3 femur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1072"/>
              <a:ext cx="989" cy="158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1" name="Picture 5" descr="D - IIIb open tibia ipsilateral"/>
            <p:cNvPicPr>
              <a:picLocks noChangeAspect="1" noChangeArrowheads="1"/>
            </p:cNvPicPr>
            <p:nvPr/>
          </p:nvPicPr>
          <p:blipFill>
            <a:blip r:embed="rId5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" y="2433"/>
              <a:ext cx="724" cy="1814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664201" y="692150"/>
            <a:ext cx="2852063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000" dirty="0">
                <a:latin typeface="+mj-lt"/>
              </a:rPr>
              <a:t>Displaced </a:t>
            </a:r>
            <a:r>
              <a:rPr lang="en-GB" sz="2000" dirty="0" err="1">
                <a:latin typeface="+mj-lt"/>
              </a:rPr>
              <a:t>intracapsular</a:t>
            </a:r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femoral neck fracture </a:t>
            </a:r>
          </a:p>
          <a:p>
            <a:r>
              <a:rPr lang="en-GB" sz="2000" dirty="0">
                <a:latin typeface="+mj-lt"/>
              </a:rPr>
              <a:t>31-B3</a:t>
            </a:r>
            <a:endParaRPr lang="en-GB" sz="2000" i="1" dirty="0">
              <a:latin typeface="+mj-lt"/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664200" y="1981200"/>
            <a:ext cx="3264035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000">
                <a:latin typeface="+mj-lt"/>
              </a:rPr>
              <a:t>Closed complex segmental</a:t>
            </a:r>
          </a:p>
          <a:p>
            <a:r>
              <a:rPr lang="en-GB" sz="2000">
                <a:latin typeface="+mj-lt"/>
              </a:rPr>
              <a:t>femoral shaft fracture </a:t>
            </a:r>
          </a:p>
          <a:p>
            <a:r>
              <a:rPr lang="en-GB" sz="2000">
                <a:latin typeface="+mj-lt"/>
              </a:rPr>
              <a:t>32-C3</a:t>
            </a:r>
            <a:endParaRPr lang="en-GB" sz="2000" i="1">
              <a:latin typeface="+mj-lt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5664201" y="3352801"/>
            <a:ext cx="2803973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000">
                <a:latin typeface="+mj-lt"/>
              </a:rPr>
              <a:t>Closed simple articular</a:t>
            </a:r>
          </a:p>
          <a:p>
            <a:r>
              <a:rPr lang="en-GB" sz="2000">
                <a:latin typeface="+mj-lt"/>
              </a:rPr>
              <a:t>supracondylar fracture </a:t>
            </a:r>
          </a:p>
          <a:p>
            <a:r>
              <a:rPr lang="en-GB" sz="2000">
                <a:latin typeface="+mj-lt"/>
              </a:rPr>
              <a:t>33-C1</a:t>
            </a:r>
            <a:endParaRPr lang="en-GB" sz="2000" i="1">
              <a:latin typeface="+mj-lt"/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5664201" y="4572000"/>
            <a:ext cx="3217547" cy="10156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000">
                <a:latin typeface="+mj-lt"/>
              </a:rPr>
              <a:t>Open (IIIa) bending wedge</a:t>
            </a:r>
          </a:p>
          <a:p>
            <a:r>
              <a:rPr lang="en-GB" sz="2000">
                <a:latin typeface="+mj-lt"/>
              </a:rPr>
              <a:t>tibial shaft fracture </a:t>
            </a:r>
          </a:p>
          <a:p>
            <a:r>
              <a:rPr lang="en-GB" sz="2000">
                <a:latin typeface="+mj-lt"/>
              </a:rPr>
              <a:t>42-B3</a:t>
            </a:r>
            <a:endParaRPr lang="en-GB" sz="2000" i="1">
              <a:latin typeface="+mj-lt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3505200" y="5634039"/>
            <a:ext cx="6056466" cy="461665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dirty="0"/>
              <a:t>(Local) damage control or early total care?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06789" y="6167439"/>
            <a:ext cx="4240263" cy="461665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dirty="0"/>
              <a:t>Which injury to manage first</a:t>
            </a:r>
            <a:r>
              <a:rPr lang="de-CH" dirty="0"/>
              <a:t>?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519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aof_colors_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529B"/>
      </a:accent1>
      <a:accent2>
        <a:srgbClr val="F08A00"/>
      </a:accent2>
      <a:accent3>
        <a:srgbClr val="83D0F0"/>
      </a:accent3>
      <a:accent4>
        <a:srgbClr val="B6C600"/>
      </a:accent4>
      <a:accent5>
        <a:srgbClr val="747476"/>
      </a:accent5>
      <a:accent6>
        <a:srgbClr val="FFD91A"/>
      </a:accent6>
      <a:hlink>
        <a:srgbClr val="29529B"/>
      </a:hlink>
      <a:folHlink>
        <a:srgbClr val="29529B"/>
      </a:folHlink>
    </a:clrScheme>
    <a:fontScheme name="Blank Presentation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Widescreen</PresentationFormat>
  <Paragraphs>100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Blank Presentation</vt:lpstr>
      <vt:lpstr>Lower limb trauma</vt:lpstr>
      <vt:lpstr>35-year-old woman, motorcycle accident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NJMS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Reilly</dc:creator>
  <cp:lastModifiedBy>Claire Thorndyke</cp:lastModifiedBy>
  <cp:revision>108</cp:revision>
  <cp:lastPrinted>2013-10-04T09:02:44Z</cp:lastPrinted>
  <dcterms:created xsi:type="dcterms:W3CDTF">2011-12-06T21:58:47Z</dcterms:created>
  <dcterms:modified xsi:type="dcterms:W3CDTF">2019-10-29T13:24:57Z</dcterms:modified>
</cp:coreProperties>
</file>