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14"/>
  </p:notesMasterIdLst>
  <p:handoutMasterIdLst>
    <p:handoutMasterId r:id="rId15"/>
  </p:handoutMasterIdLst>
  <p:sldIdLst>
    <p:sldId id="415" r:id="rId2"/>
    <p:sldId id="416" r:id="rId3"/>
    <p:sldId id="417" r:id="rId4"/>
    <p:sldId id="418" r:id="rId5"/>
    <p:sldId id="419" r:id="rId6"/>
    <p:sldId id="420" r:id="rId7"/>
    <p:sldId id="421" r:id="rId8"/>
    <p:sldId id="422" r:id="rId9"/>
    <p:sldId id="423" r:id="rId10"/>
    <p:sldId id="424" r:id="rId11"/>
    <p:sldId id="425" r:id="rId12"/>
    <p:sldId id="426" r:id="rId13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D98"/>
    <a:srgbClr val="FFFF00"/>
    <a:srgbClr val="6600FF"/>
    <a:srgbClr val="8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4" autoAdjust="0"/>
    <p:restoredTop sz="77625" autoAdjust="0"/>
  </p:normalViewPr>
  <p:slideViewPr>
    <p:cSldViewPr snapToGrid="0" snapToObjects="1">
      <p:cViewPr varScale="1">
        <p:scale>
          <a:sx n="51" d="100"/>
          <a:sy n="51" d="100"/>
        </p:scale>
        <p:origin x="1148" y="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-2676" y="-90"/>
      </p:cViewPr>
      <p:guideLst>
        <p:guide orient="horz" pos="3107"/>
        <p:guide pos="212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09424-FA77-4C71-9459-FDF240525665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2D92F-B3B7-4C56-A1A4-F3808229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98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F94AB-2E33-8D45-900F-4DC29F982892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118A0-72DF-4E43-8833-5C461A43D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25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29529B"/>
                </a:solidFill>
                <a:latin typeface="Arial" charset="0"/>
                <a:ea typeface="Osaka" charset="0"/>
                <a:cs typeface="Osaka" charset="0"/>
              </a:rPr>
              <a:t>Michael J. </a:t>
            </a:r>
            <a:r>
              <a:rPr lang="en-US" dirty="0" err="1">
                <a:solidFill>
                  <a:srgbClr val="29529B"/>
                </a:solidFill>
                <a:latin typeface="Arial" charset="0"/>
                <a:ea typeface="Osaka" charset="0"/>
                <a:cs typeface="Osaka" charset="0"/>
              </a:rPr>
              <a:t>Raschke</a:t>
            </a:r>
            <a:r>
              <a:rPr lang="en-US" dirty="0">
                <a:solidFill>
                  <a:srgbClr val="29529B"/>
                </a:solidFill>
                <a:latin typeface="Arial" charset="0"/>
                <a:ea typeface="Osaka" charset="0"/>
                <a:cs typeface="Osaka" charset="0"/>
              </a:rPr>
              <a:t>, 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118A0-72DF-4E43-8833-5C461A43DC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78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118A0-72DF-4E43-8833-5C461A43DC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91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73837" cy="3698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Additional case information:</a:t>
            </a:r>
          </a:p>
          <a:p>
            <a:endParaRPr lang="en-US" dirty="0"/>
          </a:p>
          <a:p>
            <a:pPr marL="164198" indent="-164198">
              <a:buFont typeface="Arial" pitchFamily="34" charset="0"/>
              <a:buChar char="•"/>
            </a:pPr>
            <a:r>
              <a:rPr lang="de-CH" sz="1100" dirty="0">
                <a:solidFill>
                  <a:schemeClr val="bg1"/>
                </a:solidFill>
              </a:rPr>
              <a:t>Patient </a:t>
            </a:r>
            <a:r>
              <a:rPr lang="de-CH" sz="1100" dirty="0" err="1">
                <a:solidFill>
                  <a:schemeClr val="bg1"/>
                </a:solidFill>
              </a:rPr>
              <a:t>feels</a:t>
            </a:r>
            <a:r>
              <a:rPr lang="de-CH" sz="1100" dirty="0">
                <a:solidFill>
                  <a:schemeClr val="bg1"/>
                </a:solidFill>
              </a:rPr>
              <a:t> </a:t>
            </a:r>
            <a:r>
              <a:rPr lang="de-CH" sz="1100" dirty="0" err="1">
                <a:solidFill>
                  <a:schemeClr val="bg1"/>
                </a:solidFill>
              </a:rPr>
              <a:t>fine</a:t>
            </a:r>
            <a:endParaRPr lang="de-CH" sz="1100" dirty="0">
              <a:solidFill>
                <a:schemeClr val="bg1"/>
              </a:solidFill>
            </a:endParaRPr>
          </a:p>
          <a:p>
            <a:pPr marL="164198" indent="-164198">
              <a:buFont typeface="Arial" pitchFamily="34" charset="0"/>
              <a:buChar char="•"/>
            </a:pPr>
            <a:endParaRPr lang="de-CH" sz="1100" dirty="0">
              <a:solidFill>
                <a:schemeClr val="bg1"/>
              </a:solidFill>
            </a:endParaRPr>
          </a:p>
          <a:p>
            <a:pPr marL="164198" indent="-164198">
              <a:buFont typeface="Arial" pitchFamily="34" charset="0"/>
              <a:buChar char="•"/>
            </a:pPr>
            <a:r>
              <a:rPr lang="de-CH" sz="1100" dirty="0" err="1">
                <a:solidFill>
                  <a:schemeClr val="bg1"/>
                </a:solidFill>
                <a:ea typeface="MS PGothic" charset="-128"/>
              </a:rPr>
              <a:t>Consolidation</a:t>
            </a:r>
            <a:r>
              <a:rPr lang="de-CH" sz="1100" dirty="0">
                <a:solidFill>
                  <a:schemeClr val="bg1"/>
                </a:solidFill>
                <a:ea typeface="MS PGothic" charset="-128"/>
              </a:rPr>
              <a:t> 4/4 </a:t>
            </a:r>
            <a:r>
              <a:rPr lang="de-CH" sz="1100" dirty="0" err="1">
                <a:solidFill>
                  <a:schemeClr val="bg1"/>
                </a:solidFill>
                <a:ea typeface="MS PGothic" charset="-128"/>
              </a:rPr>
              <a:t>cortices</a:t>
            </a:r>
            <a:r>
              <a:rPr lang="de-CH" sz="1100" dirty="0">
                <a:solidFill>
                  <a:schemeClr val="bg1"/>
                </a:solidFill>
                <a:ea typeface="MS PGothic" charset="-128"/>
              </a:rPr>
              <a:t> </a:t>
            </a:r>
          </a:p>
          <a:p>
            <a:pPr marL="164198" indent="-164198">
              <a:buFont typeface="Arial" pitchFamily="34" charset="0"/>
              <a:buChar char="•"/>
            </a:pPr>
            <a:endParaRPr lang="de-CH" sz="1100" dirty="0">
              <a:solidFill>
                <a:schemeClr val="bg1"/>
              </a:solidFill>
              <a:ea typeface="MS PGothic" charset="-128"/>
            </a:endParaRPr>
          </a:p>
          <a:p>
            <a:pPr marL="164198" indent="-164198">
              <a:buFont typeface="Arial" pitchFamily="34" charset="0"/>
              <a:buChar char="•"/>
            </a:pPr>
            <a:r>
              <a:rPr lang="de-CH" sz="1100" dirty="0" err="1">
                <a:solidFill>
                  <a:schemeClr val="bg1"/>
                </a:solidFill>
                <a:ea typeface="MS PGothic" charset="-128"/>
              </a:rPr>
              <a:t>If</a:t>
            </a:r>
            <a:r>
              <a:rPr lang="de-CH" sz="1100" dirty="0">
                <a:solidFill>
                  <a:schemeClr val="bg1"/>
                </a:solidFill>
                <a:ea typeface="MS PGothic" charset="-128"/>
              </a:rPr>
              <a:t> </a:t>
            </a:r>
            <a:r>
              <a:rPr lang="de-CH" sz="1100" dirty="0" err="1">
                <a:solidFill>
                  <a:schemeClr val="bg1"/>
                </a:solidFill>
                <a:ea typeface="MS PGothic" charset="-128"/>
              </a:rPr>
              <a:t>this</a:t>
            </a:r>
            <a:r>
              <a:rPr lang="de-CH" sz="1100" dirty="0">
                <a:solidFill>
                  <a:schemeClr val="bg1"/>
                </a:solidFill>
                <a:ea typeface="MS PGothic" charset="-128"/>
              </a:rPr>
              <a:t> </a:t>
            </a:r>
            <a:r>
              <a:rPr lang="de-CH" sz="1100" dirty="0" err="1">
                <a:solidFill>
                  <a:schemeClr val="bg1"/>
                </a:solidFill>
                <a:ea typeface="MS PGothic" charset="-128"/>
              </a:rPr>
              <a:t>had</a:t>
            </a:r>
            <a:r>
              <a:rPr lang="de-CH" sz="1100" dirty="0">
                <a:solidFill>
                  <a:schemeClr val="bg1"/>
                </a:solidFill>
                <a:ea typeface="MS PGothic" charset="-128"/>
              </a:rPr>
              <a:t> </a:t>
            </a:r>
            <a:r>
              <a:rPr lang="de-CH" sz="1100" dirty="0" err="1">
                <a:solidFill>
                  <a:schemeClr val="bg1"/>
                </a:solidFill>
                <a:ea typeface="MS PGothic" charset="-128"/>
              </a:rPr>
              <a:t>failed</a:t>
            </a:r>
            <a:r>
              <a:rPr lang="de-CH" sz="1100" dirty="0">
                <a:solidFill>
                  <a:schemeClr val="bg1"/>
                </a:solidFill>
                <a:ea typeface="MS PGothic" charset="-128"/>
              </a:rPr>
              <a:t>, </a:t>
            </a:r>
            <a:r>
              <a:rPr lang="de-CH" sz="1100" dirty="0" err="1">
                <a:solidFill>
                  <a:schemeClr val="bg1"/>
                </a:solidFill>
                <a:ea typeface="MS PGothic" charset="-128"/>
              </a:rPr>
              <a:t>what</a:t>
            </a:r>
            <a:r>
              <a:rPr lang="de-CH" sz="1100" baseline="0" dirty="0">
                <a:solidFill>
                  <a:schemeClr val="bg1"/>
                </a:solidFill>
                <a:ea typeface="MS PGothic" charset="-128"/>
              </a:rPr>
              <a:t> </a:t>
            </a:r>
            <a:r>
              <a:rPr lang="de-CH" sz="1100" baseline="0" dirty="0" err="1">
                <a:solidFill>
                  <a:schemeClr val="bg1"/>
                </a:solidFill>
                <a:ea typeface="MS PGothic" charset="-128"/>
              </a:rPr>
              <a:t>would</a:t>
            </a:r>
            <a:r>
              <a:rPr lang="de-CH" sz="1100" baseline="0" dirty="0">
                <a:solidFill>
                  <a:schemeClr val="bg1"/>
                </a:solidFill>
                <a:ea typeface="MS PGothic" charset="-128"/>
              </a:rPr>
              <a:t> </a:t>
            </a:r>
            <a:r>
              <a:rPr lang="de-CH" sz="1100" baseline="0" dirty="0" err="1">
                <a:solidFill>
                  <a:schemeClr val="bg1"/>
                </a:solidFill>
                <a:ea typeface="MS PGothic" charset="-128"/>
              </a:rPr>
              <a:t>be</a:t>
            </a:r>
            <a:r>
              <a:rPr lang="de-CH" sz="1100" baseline="0" dirty="0">
                <a:solidFill>
                  <a:schemeClr val="bg1"/>
                </a:solidFill>
                <a:ea typeface="MS PGothic" charset="-128"/>
              </a:rPr>
              <a:t> </a:t>
            </a:r>
            <a:r>
              <a:rPr lang="de-CH" sz="1100" baseline="0" dirty="0" err="1">
                <a:solidFill>
                  <a:schemeClr val="bg1"/>
                </a:solidFill>
                <a:ea typeface="MS PGothic" charset="-128"/>
              </a:rPr>
              <a:t>the</a:t>
            </a:r>
            <a:r>
              <a:rPr lang="de-CH" sz="1100" baseline="0" dirty="0">
                <a:solidFill>
                  <a:schemeClr val="bg1"/>
                </a:solidFill>
                <a:ea typeface="MS PGothic" charset="-128"/>
              </a:rPr>
              <a:t> </a:t>
            </a:r>
            <a:r>
              <a:rPr lang="de-CH" sz="1100" baseline="0" dirty="0" err="1">
                <a:solidFill>
                  <a:schemeClr val="bg1"/>
                </a:solidFill>
                <a:ea typeface="MS PGothic" charset="-128"/>
              </a:rPr>
              <a:t>most</a:t>
            </a:r>
            <a:r>
              <a:rPr lang="de-CH" sz="1100" baseline="0" dirty="0">
                <a:solidFill>
                  <a:schemeClr val="bg1"/>
                </a:solidFill>
                <a:ea typeface="MS PGothic" charset="-128"/>
              </a:rPr>
              <a:t> </a:t>
            </a:r>
            <a:r>
              <a:rPr lang="de-CH" sz="1100" baseline="0" dirty="0" err="1">
                <a:solidFill>
                  <a:schemeClr val="bg1"/>
                </a:solidFill>
                <a:ea typeface="MS PGothic" charset="-128"/>
              </a:rPr>
              <a:t>likely</a:t>
            </a:r>
            <a:r>
              <a:rPr lang="de-CH" sz="1100" baseline="0" dirty="0">
                <a:solidFill>
                  <a:schemeClr val="bg1"/>
                </a:solidFill>
                <a:ea typeface="MS PGothic" charset="-128"/>
              </a:rPr>
              <a:t> </a:t>
            </a:r>
            <a:r>
              <a:rPr lang="de-CH" sz="1100" baseline="0" dirty="0" err="1">
                <a:solidFill>
                  <a:schemeClr val="bg1"/>
                </a:solidFill>
                <a:ea typeface="MS PGothic" charset="-128"/>
              </a:rPr>
              <a:t>reason</a:t>
            </a:r>
            <a:r>
              <a:rPr lang="de-CH" sz="1100" baseline="0" dirty="0">
                <a:solidFill>
                  <a:schemeClr val="bg1"/>
                </a:solidFill>
                <a:ea typeface="MS PGothic" charset="-128"/>
              </a:rPr>
              <a:t> </a:t>
            </a:r>
            <a:r>
              <a:rPr lang="de-CH" sz="1100" baseline="0" dirty="0" err="1">
                <a:solidFill>
                  <a:schemeClr val="bg1"/>
                </a:solidFill>
                <a:ea typeface="MS PGothic" charset="-128"/>
              </a:rPr>
              <a:t>for</a:t>
            </a:r>
            <a:r>
              <a:rPr lang="de-CH" sz="1100" baseline="0" dirty="0">
                <a:solidFill>
                  <a:schemeClr val="bg1"/>
                </a:solidFill>
                <a:ea typeface="MS PGothic" charset="-128"/>
              </a:rPr>
              <a:t> </a:t>
            </a:r>
            <a:r>
              <a:rPr lang="de-CH" sz="1100" baseline="0" dirty="0" err="1">
                <a:solidFill>
                  <a:schemeClr val="bg1"/>
                </a:solidFill>
                <a:ea typeface="MS PGothic" charset="-128"/>
              </a:rPr>
              <a:t>failure</a:t>
            </a:r>
            <a:r>
              <a:rPr lang="de-CH" sz="1100" baseline="0" dirty="0">
                <a:solidFill>
                  <a:schemeClr val="bg1"/>
                </a:solidFill>
                <a:ea typeface="MS PGothic" charset="-128"/>
              </a:rPr>
              <a:t>? (</a:t>
            </a:r>
            <a:r>
              <a:rPr lang="de-CH" sz="1100" baseline="0" dirty="0" err="1">
                <a:solidFill>
                  <a:schemeClr val="bg1"/>
                </a:solidFill>
                <a:ea typeface="MS PGothic" charset="-128"/>
              </a:rPr>
              <a:t>comment</a:t>
            </a:r>
            <a:r>
              <a:rPr lang="de-CH" sz="1100" baseline="0" dirty="0">
                <a:solidFill>
                  <a:schemeClr val="bg1"/>
                </a:solidFill>
                <a:ea typeface="MS PGothic" charset="-128"/>
              </a:rPr>
              <a:t> on </a:t>
            </a:r>
            <a:r>
              <a:rPr lang="de-CH" sz="1100" baseline="0" dirty="0" err="1">
                <a:solidFill>
                  <a:schemeClr val="bg1"/>
                </a:solidFill>
                <a:ea typeface="MS PGothic" charset="-128"/>
              </a:rPr>
              <a:t>plate</a:t>
            </a:r>
            <a:r>
              <a:rPr lang="de-CH" sz="1100" baseline="0" dirty="0">
                <a:solidFill>
                  <a:schemeClr val="bg1"/>
                </a:solidFill>
                <a:ea typeface="MS PGothic" charset="-128"/>
              </a:rPr>
              <a:t> </a:t>
            </a:r>
            <a:r>
              <a:rPr lang="de-CH" sz="1100" baseline="0" dirty="0" err="1">
                <a:solidFill>
                  <a:schemeClr val="bg1"/>
                </a:solidFill>
                <a:ea typeface="MS PGothic" charset="-128"/>
              </a:rPr>
              <a:t>position</a:t>
            </a:r>
            <a:r>
              <a:rPr lang="de-CH" sz="1100" baseline="0" dirty="0">
                <a:solidFill>
                  <a:schemeClr val="bg1"/>
                </a:solidFill>
                <a:ea typeface="MS PGothic" charset="-128"/>
              </a:rPr>
              <a:t>/</a:t>
            </a:r>
            <a:r>
              <a:rPr lang="de-CH" sz="1100" baseline="0" dirty="0" err="1">
                <a:solidFill>
                  <a:schemeClr val="bg1"/>
                </a:solidFill>
                <a:ea typeface="MS PGothic" charset="-128"/>
              </a:rPr>
              <a:t>plate</a:t>
            </a:r>
            <a:r>
              <a:rPr lang="de-CH" sz="1100" baseline="0" dirty="0">
                <a:solidFill>
                  <a:schemeClr val="bg1"/>
                </a:solidFill>
                <a:ea typeface="MS PGothic" charset="-128"/>
              </a:rPr>
              <a:t> hole)</a:t>
            </a:r>
            <a:endParaRPr lang="de-CH" sz="1100" dirty="0">
              <a:solidFill>
                <a:schemeClr val="bg1"/>
              </a:solidFill>
              <a:ea typeface="MS PGothic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D56690-EC44-4F79-9DE9-05AE570F063F}" type="slidenum">
              <a:rPr lang="de-CH" smtClean="0"/>
              <a:pPr>
                <a:defRPr/>
              </a:pPr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4015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>
                <a:latin typeface="Arial" pitchFamily="34" charset="0"/>
                <a:cs typeface="Arial" pitchFamily="34" charset="0"/>
              </a:rPr>
              <a:t>Moderator </a:t>
            </a:r>
            <a:r>
              <a:rPr lang="de-CH" dirty="0" err="1">
                <a:latin typeface="Arial" pitchFamily="34" charset="0"/>
                <a:cs typeface="Arial" pitchFamily="34" charset="0"/>
              </a:rPr>
              <a:t>should</a:t>
            </a:r>
            <a:r>
              <a:rPr lang="de-CH" dirty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>
                <a:latin typeface="Arial" pitchFamily="34" charset="0"/>
                <a:cs typeface="Arial" pitchFamily="34" charset="0"/>
              </a:rPr>
              <a:t>ask</a:t>
            </a:r>
            <a:r>
              <a:rPr lang="de-CH" dirty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>
                <a:latin typeface="Arial" pitchFamily="34" charset="0"/>
                <a:cs typeface="Arial" pitchFamily="34" charset="0"/>
              </a:rPr>
              <a:t>participants</a:t>
            </a:r>
            <a:r>
              <a:rPr lang="de-CH" dirty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>
                <a:latin typeface="Arial" pitchFamily="34" charset="0"/>
                <a:cs typeface="Arial" pitchFamily="34" charset="0"/>
              </a:rPr>
              <a:t>to</a:t>
            </a:r>
            <a:r>
              <a:rPr lang="de-CH" dirty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>
                <a:latin typeface="Arial" pitchFamily="34" charset="0"/>
                <a:cs typeface="Arial" pitchFamily="34" charset="0"/>
              </a:rPr>
              <a:t>summarize</a:t>
            </a:r>
            <a:r>
              <a:rPr lang="de-CH" dirty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>
                <a:latin typeface="Arial" pitchFamily="34" charset="0"/>
                <a:cs typeface="Arial" pitchFamily="34" charset="0"/>
              </a:rPr>
              <a:t>what</a:t>
            </a:r>
            <a:r>
              <a:rPr lang="de-CH" dirty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>
                <a:latin typeface="Arial" pitchFamily="34" charset="0"/>
                <a:cs typeface="Arial" pitchFamily="34" charset="0"/>
              </a:rPr>
              <a:t>else</a:t>
            </a:r>
            <a:r>
              <a:rPr lang="de-CH" dirty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>
                <a:latin typeface="Arial" pitchFamily="34" charset="0"/>
                <a:cs typeface="Arial" pitchFamily="34" charset="0"/>
              </a:rPr>
              <a:t>they</a:t>
            </a:r>
            <a:r>
              <a:rPr lang="de-CH" dirty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>
                <a:latin typeface="Arial" pitchFamily="34" charset="0"/>
                <a:cs typeface="Arial" pitchFamily="34" charset="0"/>
              </a:rPr>
              <a:t>have</a:t>
            </a:r>
            <a:r>
              <a:rPr lang="de-CH" dirty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>
                <a:latin typeface="Arial" pitchFamily="34" charset="0"/>
                <a:cs typeface="Arial" pitchFamily="34" charset="0"/>
              </a:rPr>
              <a:t>learned</a:t>
            </a:r>
            <a:r>
              <a:rPr lang="de-CH" dirty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>
                <a:latin typeface="Arial" pitchFamily="34" charset="0"/>
                <a:cs typeface="Arial" pitchFamily="34" charset="0"/>
              </a:rPr>
              <a:t>from</a:t>
            </a:r>
            <a:r>
              <a:rPr lang="de-CH" dirty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>
                <a:latin typeface="Arial" pitchFamily="34" charset="0"/>
                <a:cs typeface="Arial" pitchFamily="34" charset="0"/>
              </a:rPr>
              <a:t>this</a:t>
            </a:r>
            <a:r>
              <a:rPr lang="de-CH" dirty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>
                <a:latin typeface="Arial" pitchFamily="34" charset="0"/>
                <a:cs typeface="Arial" pitchFamily="34" charset="0"/>
              </a:rPr>
              <a:t>case</a:t>
            </a:r>
            <a:r>
              <a:rPr lang="de-CH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118A0-72DF-4E43-8833-5C461A43DC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98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73837" cy="3698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Additional</a:t>
            </a:r>
            <a:r>
              <a:rPr lang="en-US" baseline="0" dirty="0"/>
              <a:t> case information:</a:t>
            </a:r>
          </a:p>
          <a:p>
            <a:pPr defTabSz="87572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400"/>
            </a:pPr>
            <a:r>
              <a:rPr lang="de-DE" sz="1100" u="sng" dirty="0">
                <a:latin typeface="Arial" pitchFamily="34" charset="0"/>
              </a:rPr>
              <a:t>Date </a:t>
            </a:r>
            <a:r>
              <a:rPr lang="de-DE" sz="1100" u="sng" dirty="0" err="1">
                <a:latin typeface="Arial" pitchFamily="34" charset="0"/>
              </a:rPr>
              <a:t>of</a:t>
            </a:r>
            <a:r>
              <a:rPr lang="de-DE" sz="1100" u="sng" dirty="0">
                <a:latin typeface="Arial" pitchFamily="34" charset="0"/>
              </a:rPr>
              <a:t> </a:t>
            </a:r>
            <a:r>
              <a:rPr lang="de-DE" sz="1100" u="sng" dirty="0" err="1">
                <a:latin typeface="Arial" pitchFamily="34" charset="0"/>
              </a:rPr>
              <a:t>accident</a:t>
            </a:r>
            <a:r>
              <a:rPr lang="de-DE" sz="1100" u="sng" dirty="0">
                <a:latin typeface="Arial" pitchFamily="34" charset="0"/>
              </a:rPr>
              <a:t>: </a:t>
            </a:r>
            <a:r>
              <a:rPr lang="de-DE" sz="1100" dirty="0">
                <a:latin typeface="Arial" pitchFamily="34" charset="0"/>
              </a:rPr>
              <a:t>08.12.2009</a:t>
            </a:r>
            <a:r>
              <a:rPr lang="de-DE" sz="1100" b="1" dirty="0">
                <a:latin typeface="Arial" pitchFamily="34" charset="0"/>
              </a:rPr>
              <a:t>		</a:t>
            </a:r>
          </a:p>
          <a:p>
            <a:pPr defTabSz="87572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400"/>
            </a:pPr>
            <a:r>
              <a:rPr lang="de-DE" sz="1100" u="sng" dirty="0">
                <a:latin typeface="Arial" pitchFamily="34" charset="0"/>
              </a:rPr>
              <a:t>Case </a:t>
            </a:r>
            <a:r>
              <a:rPr lang="de-DE" sz="1100" u="sng" dirty="0" err="1">
                <a:latin typeface="Arial" pitchFamily="34" charset="0"/>
              </a:rPr>
              <a:t>history</a:t>
            </a:r>
            <a:r>
              <a:rPr lang="de-DE" sz="1100" u="sng" dirty="0">
                <a:latin typeface="Arial" pitchFamily="34" charset="0"/>
              </a:rPr>
              <a:t>: </a:t>
            </a:r>
            <a:r>
              <a:rPr lang="de-DE" sz="1100" dirty="0" err="1">
                <a:latin typeface="Arial" pitchFamily="34" charset="0"/>
              </a:rPr>
              <a:t>car</a:t>
            </a:r>
            <a:r>
              <a:rPr lang="de-DE" sz="1100" dirty="0">
                <a:latin typeface="Arial" pitchFamily="34" charset="0"/>
              </a:rPr>
              <a:t> </a:t>
            </a:r>
            <a:r>
              <a:rPr lang="de-DE" sz="1100" dirty="0" err="1">
                <a:latin typeface="Arial" pitchFamily="34" charset="0"/>
              </a:rPr>
              <a:t>accident</a:t>
            </a:r>
            <a:r>
              <a:rPr lang="de-DE" sz="1100" b="1" dirty="0">
                <a:latin typeface="Arial" pitchFamily="34" charset="0"/>
              </a:rPr>
              <a:t>			</a:t>
            </a:r>
            <a:endParaRPr lang="de-DE" sz="1100" dirty="0">
              <a:latin typeface="Arial" pitchFamily="34" charset="0"/>
            </a:endParaRPr>
          </a:p>
          <a:p>
            <a:pPr marL="328395" indent="-328395" eaLnBrk="0" hangingPunct="0">
              <a:buClr>
                <a:schemeClr val="tx1"/>
              </a:buClr>
              <a:buSzPts val="1400"/>
            </a:pPr>
            <a:r>
              <a:rPr lang="de-DE" sz="1100" u="sng" dirty="0">
                <a:latin typeface="Arial" pitchFamily="34" charset="0"/>
              </a:rPr>
              <a:t>Diagnosis: </a:t>
            </a:r>
            <a:r>
              <a:rPr lang="de-DE" sz="1100" dirty="0" err="1">
                <a:latin typeface="Arial" pitchFamily="34" charset="0"/>
              </a:rPr>
              <a:t>fracture</a:t>
            </a:r>
            <a:r>
              <a:rPr lang="de-DE" sz="1100" dirty="0">
                <a:latin typeface="Arial" pitchFamily="34" charset="0"/>
              </a:rPr>
              <a:t> </a:t>
            </a:r>
            <a:r>
              <a:rPr lang="de-DE" sz="1100" dirty="0" err="1">
                <a:latin typeface="Arial" pitchFamily="34" charset="0"/>
              </a:rPr>
              <a:t>of</a:t>
            </a:r>
            <a:r>
              <a:rPr lang="de-DE" sz="1100" dirty="0">
                <a:latin typeface="Arial" pitchFamily="34" charset="0"/>
              </a:rPr>
              <a:t> </a:t>
            </a:r>
            <a:r>
              <a:rPr lang="de-DE" sz="1100" dirty="0" err="1">
                <a:latin typeface="Arial" pitchFamily="34" charset="0"/>
              </a:rPr>
              <a:t>the</a:t>
            </a:r>
            <a:r>
              <a:rPr lang="de-DE" sz="1100" dirty="0">
                <a:latin typeface="Arial" pitchFamily="34" charset="0"/>
              </a:rPr>
              <a:t> </a:t>
            </a:r>
            <a:r>
              <a:rPr lang="de-DE" sz="1100" dirty="0" err="1">
                <a:latin typeface="Arial" pitchFamily="34" charset="0"/>
              </a:rPr>
              <a:t>humeral</a:t>
            </a:r>
            <a:r>
              <a:rPr lang="de-DE" sz="1100" dirty="0">
                <a:latin typeface="Arial" pitchFamily="34" charset="0"/>
              </a:rPr>
              <a:t> </a:t>
            </a:r>
            <a:r>
              <a:rPr lang="de-DE" sz="1100" dirty="0" err="1">
                <a:latin typeface="Arial" pitchFamily="34" charset="0"/>
              </a:rPr>
              <a:t>shaft</a:t>
            </a:r>
            <a:r>
              <a:rPr lang="de-DE" sz="1100" dirty="0">
                <a:latin typeface="Arial" pitchFamily="34" charset="0"/>
              </a:rPr>
              <a:t> AO 12-A3 </a:t>
            </a:r>
            <a:r>
              <a:rPr lang="de-DE" sz="1100" dirty="0" err="1">
                <a:latin typeface="Arial" pitchFamily="34" charset="0"/>
              </a:rPr>
              <a:t>right</a:t>
            </a:r>
            <a:r>
              <a:rPr lang="de-DE" sz="1100" dirty="0">
                <a:latin typeface="Arial" pitchFamily="34" charset="0"/>
              </a:rPr>
              <a:t> </a:t>
            </a:r>
            <a:r>
              <a:rPr lang="de-DE" sz="1100" dirty="0" err="1">
                <a:latin typeface="Arial" pitchFamily="34" charset="0"/>
              </a:rPr>
              <a:t>side</a:t>
            </a:r>
            <a:r>
              <a:rPr lang="de-DE" sz="1100" dirty="0">
                <a:latin typeface="Arial" pitchFamily="34" charset="0"/>
              </a:rPr>
              <a:t>, </a:t>
            </a:r>
            <a:r>
              <a:rPr lang="de-DE" sz="1100" dirty="0" err="1">
                <a:latin typeface="Arial" pitchFamily="34" charset="0"/>
              </a:rPr>
              <a:t>acetabulum</a:t>
            </a:r>
            <a:r>
              <a:rPr lang="de-DE" sz="1100" dirty="0">
                <a:latin typeface="Arial" pitchFamily="34" charset="0"/>
              </a:rPr>
              <a:t> </a:t>
            </a:r>
            <a:r>
              <a:rPr lang="de-DE" sz="1100" dirty="0" err="1">
                <a:latin typeface="Arial" pitchFamily="34" charset="0"/>
              </a:rPr>
              <a:t>fracture</a:t>
            </a:r>
            <a:r>
              <a:rPr lang="de-DE" sz="1100" dirty="0">
                <a:latin typeface="Arial" pitchFamily="34" charset="0"/>
              </a:rPr>
              <a:t> </a:t>
            </a:r>
            <a:r>
              <a:rPr lang="de-DE" sz="1100" dirty="0" err="1">
                <a:latin typeface="Arial" pitchFamily="34" charset="0"/>
              </a:rPr>
              <a:t>right</a:t>
            </a:r>
            <a:r>
              <a:rPr lang="de-DE" sz="1100" dirty="0">
                <a:latin typeface="Arial" pitchFamily="34" charset="0"/>
              </a:rPr>
              <a:t> </a:t>
            </a:r>
            <a:r>
              <a:rPr lang="de-DE" sz="1100" dirty="0" err="1">
                <a:latin typeface="Arial" pitchFamily="34" charset="0"/>
              </a:rPr>
              <a:t>side</a:t>
            </a:r>
            <a:r>
              <a:rPr lang="de-DE" sz="1100" dirty="0">
                <a:latin typeface="Arial" pitchFamily="34" charset="0"/>
              </a:rPr>
              <a:t>, </a:t>
            </a:r>
            <a:r>
              <a:rPr lang="de-DE" sz="1100" dirty="0" err="1">
                <a:latin typeface="Arial" pitchFamily="34" charset="0"/>
              </a:rPr>
              <a:t>subtotal</a:t>
            </a:r>
            <a:r>
              <a:rPr lang="de-DE" sz="1100" dirty="0">
                <a:latin typeface="Arial" pitchFamily="34" charset="0"/>
              </a:rPr>
              <a:t> </a:t>
            </a:r>
            <a:r>
              <a:rPr lang="de-DE" sz="1100" dirty="0" err="1">
                <a:latin typeface="Arial" pitchFamily="34" charset="0"/>
              </a:rPr>
              <a:t>amputation</a:t>
            </a:r>
            <a:r>
              <a:rPr lang="de-DE" sz="1100" dirty="0">
                <a:latin typeface="Arial" pitchFamily="34" charset="0"/>
              </a:rPr>
              <a:t> </a:t>
            </a:r>
            <a:r>
              <a:rPr lang="de-DE" sz="1100" dirty="0" err="1">
                <a:latin typeface="Arial" pitchFamily="34" charset="0"/>
              </a:rPr>
              <a:t>of</a:t>
            </a:r>
            <a:r>
              <a:rPr lang="de-DE" sz="1100" dirty="0">
                <a:latin typeface="Arial" pitchFamily="34" charset="0"/>
              </a:rPr>
              <a:t> </a:t>
            </a:r>
            <a:r>
              <a:rPr lang="de-DE" sz="1100" dirty="0" err="1">
                <a:latin typeface="Arial" pitchFamily="34" charset="0"/>
              </a:rPr>
              <a:t>the</a:t>
            </a:r>
            <a:r>
              <a:rPr lang="de-DE" sz="1100" dirty="0">
                <a:latin typeface="Arial" pitchFamily="34" charset="0"/>
              </a:rPr>
              <a:t> distal </a:t>
            </a:r>
            <a:r>
              <a:rPr lang="de-DE" sz="1100" dirty="0" err="1">
                <a:latin typeface="Arial" pitchFamily="34" charset="0"/>
              </a:rPr>
              <a:t>phalanx</a:t>
            </a:r>
            <a:r>
              <a:rPr lang="de-DE" sz="1100" dirty="0">
                <a:latin typeface="Arial" pitchFamily="34" charset="0"/>
              </a:rPr>
              <a:t> D3, D4 </a:t>
            </a:r>
            <a:r>
              <a:rPr lang="de-DE" sz="1100" dirty="0" err="1">
                <a:latin typeface="Arial" pitchFamily="34" charset="0"/>
              </a:rPr>
              <a:t>right</a:t>
            </a:r>
            <a:r>
              <a:rPr lang="de-DE" sz="1100" dirty="0">
                <a:latin typeface="Arial" pitchFamily="34" charset="0"/>
              </a:rPr>
              <a:t> </a:t>
            </a:r>
            <a:r>
              <a:rPr lang="de-DE" sz="1100" dirty="0" err="1">
                <a:latin typeface="Arial" pitchFamily="34" charset="0"/>
              </a:rPr>
              <a:t>side</a:t>
            </a:r>
            <a:r>
              <a:rPr lang="de-DE" sz="1100" dirty="0">
                <a:latin typeface="Arial" pitchFamily="34" charset="0"/>
              </a:rPr>
              <a:t>,</a:t>
            </a:r>
            <a:r>
              <a:rPr lang="de-DE" sz="1100" baseline="0" dirty="0">
                <a:latin typeface="Arial" pitchFamily="34" charset="0"/>
              </a:rPr>
              <a:t> </a:t>
            </a:r>
            <a:r>
              <a:rPr lang="de-DE" sz="1100" dirty="0" err="1">
                <a:latin typeface="Arial" pitchFamily="34" charset="0"/>
              </a:rPr>
              <a:t>fracture</a:t>
            </a:r>
            <a:r>
              <a:rPr lang="de-DE" sz="1100" dirty="0">
                <a:latin typeface="Arial" pitchFamily="34" charset="0"/>
              </a:rPr>
              <a:t> </a:t>
            </a:r>
            <a:r>
              <a:rPr lang="de-DE" sz="1100" dirty="0" err="1">
                <a:latin typeface="Arial" pitchFamily="34" charset="0"/>
              </a:rPr>
              <a:t>of</a:t>
            </a:r>
            <a:r>
              <a:rPr lang="de-DE" sz="1100" dirty="0">
                <a:latin typeface="Arial" pitchFamily="34" charset="0"/>
              </a:rPr>
              <a:t> </a:t>
            </a:r>
            <a:r>
              <a:rPr lang="de-DE" sz="1100" dirty="0" err="1">
                <a:latin typeface="Arial" pitchFamily="34" charset="0"/>
              </a:rPr>
              <a:t>the</a:t>
            </a:r>
            <a:r>
              <a:rPr lang="de-DE" sz="1100" dirty="0">
                <a:latin typeface="Arial" pitchFamily="34" charset="0"/>
              </a:rPr>
              <a:t> tibial </a:t>
            </a:r>
            <a:r>
              <a:rPr lang="de-DE" sz="1100" dirty="0" err="1">
                <a:latin typeface="Arial" pitchFamily="34" charset="0"/>
              </a:rPr>
              <a:t>plateau</a:t>
            </a:r>
            <a:r>
              <a:rPr lang="de-DE" sz="1100" dirty="0">
                <a:latin typeface="Arial" pitchFamily="34" charset="0"/>
              </a:rPr>
              <a:t> </a:t>
            </a:r>
            <a:r>
              <a:rPr lang="de-DE" sz="1100" dirty="0" err="1">
                <a:latin typeface="Arial" pitchFamily="34" charset="0"/>
              </a:rPr>
              <a:t>right</a:t>
            </a:r>
            <a:r>
              <a:rPr lang="de-DE" sz="1100" dirty="0">
                <a:latin typeface="Arial" pitchFamily="34" charset="0"/>
              </a:rPr>
              <a:t> </a:t>
            </a:r>
            <a:r>
              <a:rPr lang="de-DE" sz="1100" dirty="0" err="1">
                <a:latin typeface="Arial" pitchFamily="34" charset="0"/>
              </a:rPr>
              <a:t>side</a:t>
            </a:r>
            <a:r>
              <a:rPr lang="de-DE" sz="1100" dirty="0">
                <a:latin typeface="Arial" pitchFamily="34" charset="0"/>
              </a:rPr>
              <a:t>, </a:t>
            </a:r>
            <a:r>
              <a:rPr lang="de-DE" sz="1100" dirty="0" err="1">
                <a:latin typeface="Arial" pitchFamily="34" charset="0"/>
              </a:rPr>
              <a:t>fracture</a:t>
            </a:r>
            <a:r>
              <a:rPr lang="de-DE" sz="1100" dirty="0">
                <a:latin typeface="Arial" pitchFamily="34" charset="0"/>
              </a:rPr>
              <a:t> </a:t>
            </a:r>
            <a:r>
              <a:rPr lang="de-DE" sz="1100" dirty="0" err="1">
                <a:latin typeface="Arial" pitchFamily="34" charset="0"/>
              </a:rPr>
              <a:t>of</a:t>
            </a:r>
            <a:r>
              <a:rPr lang="de-DE" sz="1100" dirty="0">
                <a:latin typeface="Arial" pitchFamily="34" charset="0"/>
              </a:rPr>
              <a:t> </a:t>
            </a:r>
            <a:r>
              <a:rPr lang="de-DE" sz="1100" dirty="0" err="1">
                <a:latin typeface="Arial" pitchFamily="34" charset="0"/>
              </a:rPr>
              <a:t>the</a:t>
            </a:r>
            <a:r>
              <a:rPr lang="de-DE" sz="1100" dirty="0">
                <a:latin typeface="Arial" pitchFamily="34" charset="0"/>
              </a:rPr>
              <a:t> </a:t>
            </a:r>
            <a:r>
              <a:rPr lang="de-DE" sz="1100" dirty="0" err="1">
                <a:latin typeface="Arial" pitchFamily="34" charset="0"/>
              </a:rPr>
              <a:t>upper</a:t>
            </a:r>
            <a:r>
              <a:rPr lang="de-DE" sz="1100" dirty="0">
                <a:latin typeface="Arial" pitchFamily="34" charset="0"/>
              </a:rPr>
              <a:t> </a:t>
            </a:r>
            <a:r>
              <a:rPr lang="de-DE" sz="1100" dirty="0" err="1">
                <a:latin typeface="Arial" pitchFamily="34" charset="0"/>
              </a:rPr>
              <a:t>ankle</a:t>
            </a:r>
            <a:r>
              <a:rPr lang="de-DE" sz="1100" dirty="0">
                <a:latin typeface="Arial" pitchFamily="34" charset="0"/>
              </a:rPr>
              <a:t> </a:t>
            </a:r>
            <a:r>
              <a:rPr lang="de-DE" sz="1100" dirty="0" err="1">
                <a:latin typeface="Arial" pitchFamily="34" charset="0"/>
              </a:rPr>
              <a:t>left</a:t>
            </a:r>
            <a:r>
              <a:rPr lang="de-DE" sz="1100" dirty="0">
                <a:latin typeface="Arial" pitchFamily="34" charset="0"/>
              </a:rPr>
              <a:t> </a:t>
            </a:r>
            <a:r>
              <a:rPr lang="de-DE" sz="1100" dirty="0" err="1">
                <a:latin typeface="Arial" pitchFamily="34" charset="0"/>
              </a:rPr>
              <a:t>side</a:t>
            </a:r>
            <a:r>
              <a:rPr lang="de-DE" sz="1100" dirty="0">
                <a:latin typeface="Arial" pitchFamily="34" charset="0"/>
              </a:rPr>
              <a:t>, </a:t>
            </a:r>
            <a:r>
              <a:rPr lang="de-DE" sz="1100" dirty="0" err="1">
                <a:latin typeface="Arial" pitchFamily="34" charset="0"/>
              </a:rPr>
              <a:t>head</a:t>
            </a:r>
            <a:r>
              <a:rPr lang="de-DE" sz="1100" dirty="0">
                <a:latin typeface="Arial" pitchFamily="34" charset="0"/>
              </a:rPr>
              <a:t> </a:t>
            </a:r>
            <a:r>
              <a:rPr lang="de-DE" sz="1100" dirty="0" err="1">
                <a:latin typeface="Arial" pitchFamily="34" charset="0"/>
              </a:rPr>
              <a:t>laceration</a:t>
            </a:r>
            <a:endParaRPr lang="de-DE" sz="1100" dirty="0">
              <a:latin typeface="Arial" pitchFamily="34" charset="0"/>
            </a:endParaRPr>
          </a:p>
          <a:p>
            <a:pPr defTabSz="87572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400"/>
            </a:pPr>
            <a:r>
              <a:rPr lang="en-GB" sz="1100" u="sng" dirty="0">
                <a:latin typeface="Arial" pitchFamily="34" charset="0"/>
              </a:rPr>
              <a:t>Surgical treatment (</a:t>
            </a:r>
            <a:r>
              <a:rPr lang="en-US" sz="1100" u="sng" dirty="0">
                <a:latin typeface="Arial" pitchFamily="34" charset="0"/>
              </a:rPr>
              <a:t>08.12.2009)</a:t>
            </a:r>
            <a:r>
              <a:rPr lang="en-GB" sz="1100" u="sng" dirty="0">
                <a:latin typeface="Arial" pitchFamily="34" charset="0"/>
              </a:rPr>
              <a:t>:</a:t>
            </a:r>
            <a:r>
              <a:rPr lang="de-DE" sz="1100" dirty="0">
                <a:latin typeface="Arial" pitchFamily="34" charset="0"/>
              </a:rPr>
              <a:t> </a:t>
            </a:r>
            <a:r>
              <a:rPr lang="en-US" sz="1100" dirty="0"/>
              <a:t>primary stabilization of the fracture </a:t>
            </a:r>
            <a:r>
              <a:rPr lang="de-DE" sz="1100" dirty="0" err="1"/>
              <a:t>using</a:t>
            </a:r>
            <a:r>
              <a:rPr lang="de-DE" sz="1100" dirty="0"/>
              <a:t> 4.5 LC-DCP (6 hole)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D56690-EC44-4F79-9DE9-05AE570F063F}" type="slidenum">
              <a:rPr lang="de-CH" smtClean="0"/>
              <a:pPr>
                <a:defRPr/>
              </a:pPr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44376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73837" cy="3698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dirty="0"/>
              <a:t>Discuss</a:t>
            </a:r>
            <a:r>
              <a:rPr lang="en-US" baseline="0" dirty="0"/>
              <a:t> f</a:t>
            </a:r>
            <a:r>
              <a:rPr lang="en-US" dirty="0"/>
              <a:t>ixation options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D56690-EC44-4F79-9DE9-05AE570F063F}" type="slidenum">
              <a:rPr lang="de-CH" smtClean="0"/>
              <a:pPr>
                <a:defRPr/>
              </a:pPr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81183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73837" cy="3698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Discussion points:</a:t>
            </a:r>
          </a:p>
          <a:p>
            <a:endParaRPr lang="en-US" b="0" dirty="0"/>
          </a:p>
          <a:p>
            <a:pPr marL="164198" indent="-164198">
              <a:buFont typeface="Arial" pitchFamily="34" charset="0"/>
              <a:buChar char="•"/>
            </a:pPr>
            <a:r>
              <a:rPr lang="en-US" b="0" dirty="0"/>
              <a:t>Compression techniques </a:t>
            </a:r>
          </a:p>
          <a:p>
            <a:pPr marL="164198" indent="-164198">
              <a:buFont typeface="Arial" pitchFamily="34" charset="0"/>
              <a:buChar char="•"/>
            </a:pPr>
            <a:endParaRPr lang="en-US" b="0" dirty="0"/>
          </a:p>
          <a:p>
            <a:pPr marL="164198" indent="-164198">
              <a:buFont typeface="Arial" pitchFamily="34" charset="0"/>
              <a:buChar char="•"/>
            </a:pPr>
            <a:r>
              <a:rPr lang="en-US" b="0" dirty="0"/>
              <a:t>Expected</a:t>
            </a:r>
            <a:r>
              <a:rPr lang="en-US" b="0" baseline="0" dirty="0"/>
              <a:t> f</a:t>
            </a:r>
            <a:r>
              <a:rPr lang="en-US" b="0" dirty="0"/>
              <a:t>racture healing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D56690-EC44-4F79-9DE9-05AE570F063F}" type="slidenum">
              <a:rPr lang="de-CH" smtClean="0"/>
              <a:pPr>
                <a:defRPr/>
              </a:pPr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94633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118A0-72DF-4E43-8833-5C461A43DC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62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73837" cy="3698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Discussion</a:t>
            </a:r>
            <a:r>
              <a:rPr lang="en-US" b="0" baseline="0" dirty="0"/>
              <a:t> points:</a:t>
            </a:r>
          </a:p>
          <a:p>
            <a:endParaRPr lang="en-US" b="1" baseline="0" dirty="0"/>
          </a:p>
          <a:p>
            <a:pPr marL="164198" indent="-164198">
              <a:buFont typeface="Arial" pitchFamily="34" charset="0"/>
              <a:buChar char="•"/>
            </a:pPr>
            <a:r>
              <a:rPr lang="en-US" baseline="0" dirty="0"/>
              <a:t>What went wrong?</a:t>
            </a:r>
          </a:p>
          <a:p>
            <a:pPr marL="164198" indent="-164198">
              <a:buFont typeface="Arial" pitchFamily="34" charset="0"/>
              <a:buChar char="•"/>
            </a:pPr>
            <a:endParaRPr lang="en-US" baseline="0" dirty="0"/>
          </a:p>
          <a:p>
            <a:pPr marL="164198" indent="-164198">
              <a:buFont typeface="Arial" pitchFamily="34" charset="0"/>
              <a:buChar char="•"/>
            </a:pPr>
            <a:r>
              <a:rPr lang="en-US" baseline="0" dirty="0"/>
              <a:t>Type of nonunion</a:t>
            </a:r>
          </a:p>
          <a:p>
            <a:pPr marL="164198" indent="-164198">
              <a:buFont typeface="Arial" pitchFamily="34" charset="0"/>
              <a:buChar char="•"/>
            </a:pPr>
            <a:endParaRPr lang="en-US" baseline="0" dirty="0"/>
          </a:p>
          <a:p>
            <a:pPr marL="164198" indent="-164198">
              <a:buFont typeface="Arial" pitchFamily="34" charset="0"/>
              <a:buChar char="•"/>
            </a:pPr>
            <a:r>
              <a:rPr lang="en-US" baseline="0" dirty="0"/>
              <a:t>Mechanical and biological requirements</a:t>
            </a:r>
          </a:p>
          <a:p>
            <a:pPr marL="164198" indent="-164198">
              <a:buFont typeface="Arial" pitchFamily="34" charset="0"/>
              <a:buChar char="•"/>
            </a:pPr>
            <a:endParaRPr lang="en-US" baseline="0" dirty="0"/>
          </a:p>
          <a:p>
            <a:r>
              <a:rPr lang="en-US" baseline="0" dirty="0"/>
              <a:t>Additional case information:</a:t>
            </a:r>
          </a:p>
          <a:p>
            <a:pPr algn="l"/>
            <a:r>
              <a:rPr lang="de-CH" sz="1100" dirty="0">
                <a:solidFill>
                  <a:schemeClr val="bg1"/>
                </a:solidFill>
              </a:rPr>
              <a:t>Patient was </a:t>
            </a:r>
            <a:r>
              <a:rPr lang="de-CH" sz="1100" dirty="0" err="1">
                <a:solidFill>
                  <a:schemeClr val="bg1"/>
                </a:solidFill>
              </a:rPr>
              <a:t>treated</a:t>
            </a:r>
            <a:r>
              <a:rPr lang="de-CH" sz="1100" dirty="0">
                <a:solidFill>
                  <a:schemeClr val="bg1"/>
                </a:solidFill>
              </a:rPr>
              <a:t> in </a:t>
            </a:r>
            <a:r>
              <a:rPr lang="de-CH" sz="1100" dirty="0" err="1">
                <a:solidFill>
                  <a:schemeClr val="bg1"/>
                </a:solidFill>
              </a:rPr>
              <a:t>the</a:t>
            </a:r>
            <a:r>
              <a:rPr lang="de-CH" sz="1100" dirty="0">
                <a:solidFill>
                  <a:schemeClr val="bg1"/>
                </a:solidFill>
              </a:rPr>
              <a:t> </a:t>
            </a:r>
            <a:r>
              <a:rPr lang="de-CH" sz="1100" dirty="0" err="1">
                <a:solidFill>
                  <a:schemeClr val="bg1"/>
                </a:solidFill>
              </a:rPr>
              <a:t>rehabilitation</a:t>
            </a:r>
            <a:r>
              <a:rPr lang="de-CH" sz="1100" dirty="0">
                <a:solidFill>
                  <a:schemeClr val="bg1"/>
                </a:solidFill>
              </a:rPr>
              <a:t> </a:t>
            </a:r>
            <a:r>
              <a:rPr lang="de-CH" sz="1100" dirty="0" err="1">
                <a:solidFill>
                  <a:schemeClr val="bg1"/>
                </a:solidFill>
              </a:rPr>
              <a:t>center</a:t>
            </a:r>
            <a:r>
              <a:rPr lang="de-CH" sz="1100" dirty="0">
                <a:solidFill>
                  <a:schemeClr val="bg1"/>
                </a:solidFill>
              </a:rPr>
              <a:t> after </a:t>
            </a:r>
            <a:r>
              <a:rPr lang="de-CH" sz="1100" dirty="0" err="1">
                <a:solidFill>
                  <a:schemeClr val="bg1"/>
                </a:solidFill>
              </a:rPr>
              <a:t>initial</a:t>
            </a:r>
            <a:r>
              <a:rPr lang="de-CH" sz="1100" dirty="0">
                <a:solidFill>
                  <a:schemeClr val="bg1"/>
                </a:solidFill>
              </a:rPr>
              <a:t> </a:t>
            </a:r>
            <a:r>
              <a:rPr lang="de-CH" sz="1100" dirty="0" err="1">
                <a:solidFill>
                  <a:schemeClr val="bg1"/>
                </a:solidFill>
              </a:rPr>
              <a:t>operation</a:t>
            </a:r>
            <a:r>
              <a:rPr lang="de-CH" sz="1100" dirty="0">
                <a:solidFill>
                  <a:schemeClr val="bg1"/>
                </a:solidFill>
              </a:rPr>
              <a:t>. </a:t>
            </a:r>
            <a:r>
              <a:rPr lang="de-CH" sz="1100" dirty="0" err="1">
                <a:solidFill>
                  <a:schemeClr val="bg1"/>
                </a:solidFill>
              </a:rPr>
              <a:t>Returned</a:t>
            </a:r>
            <a:r>
              <a:rPr lang="de-CH" sz="1100" dirty="0">
                <a:solidFill>
                  <a:schemeClr val="bg1"/>
                </a:solidFill>
              </a:rPr>
              <a:t> </a:t>
            </a:r>
            <a:r>
              <a:rPr lang="de-CH" sz="1100" dirty="0" err="1">
                <a:solidFill>
                  <a:schemeClr val="bg1"/>
                </a:solidFill>
              </a:rPr>
              <a:t>to</a:t>
            </a:r>
            <a:r>
              <a:rPr lang="de-CH" sz="1100" dirty="0">
                <a:solidFill>
                  <a:schemeClr val="bg1"/>
                </a:solidFill>
              </a:rPr>
              <a:t> </a:t>
            </a:r>
            <a:r>
              <a:rPr lang="de-CH" sz="1100" dirty="0" err="1">
                <a:solidFill>
                  <a:schemeClr val="bg1"/>
                </a:solidFill>
              </a:rPr>
              <a:t>our</a:t>
            </a:r>
            <a:r>
              <a:rPr lang="de-CH" sz="1100" dirty="0">
                <a:solidFill>
                  <a:schemeClr val="bg1"/>
                </a:solidFill>
              </a:rPr>
              <a:t> </a:t>
            </a:r>
            <a:r>
              <a:rPr lang="de-CH" sz="1100" dirty="0" err="1">
                <a:solidFill>
                  <a:schemeClr val="bg1"/>
                </a:solidFill>
              </a:rPr>
              <a:t>department</a:t>
            </a:r>
            <a:r>
              <a:rPr lang="de-CH" sz="1100" dirty="0">
                <a:solidFill>
                  <a:schemeClr val="bg1"/>
                </a:solidFill>
              </a:rPr>
              <a:t> </a:t>
            </a:r>
            <a:r>
              <a:rPr lang="de-CH" sz="1100" dirty="0" err="1">
                <a:solidFill>
                  <a:schemeClr val="bg1"/>
                </a:solidFill>
              </a:rPr>
              <a:t>of</a:t>
            </a:r>
            <a:r>
              <a:rPr lang="de-CH" sz="1100" dirty="0">
                <a:solidFill>
                  <a:schemeClr val="bg1"/>
                </a:solidFill>
              </a:rPr>
              <a:t> </a:t>
            </a:r>
            <a:r>
              <a:rPr lang="de-CH" sz="1100" dirty="0" err="1">
                <a:solidFill>
                  <a:schemeClr val="bg1"/>
                </a:solidFill>
              </a:rPr>
              <a:t>trauma</a:t>
            </a:r>
            <a:r>
              <a:rPr lang="de-CH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6 months </a:t>
            </a:r>
            <a:r>
              <a:rPr lang="de-CH" sz="1100" dirty="0">
                <a:solidFill>
                  <a:schemeClr val="bg1"/>
                </a:solidFill>
              </a:rPr>
              <a:t>after </a:t>
            </a:r>
            <a:r>
              <a:rPr lang="en-US" sz="1100" dirty="0">
                <a:solidFill>
                  <a:schemeClr val="bg1"/>
                </a:solidFill>
              </a:rPr>
              <a:t>primary stabilization. </a:t>
            </a:r>
            <a:r>
              <a:rPr lang="de-CH" sz="1100" dirty="0" err="1">
                <a:solidFill>
                  <a:schemeClr val="bg1"/>
                </a:solidFill>
              </a:rPr>
              <a:t>Recommendation</a:t>
            </a:r>
            <a:r>
              <a:rPr lang="de-CH" sz="1100" dirty="0">
                <a:solidFill>
                  <a:schemeClr val="bg1"/>
                </a:solidFill>
              </a:rPr>
              <a:t> </a:t>
            </a:r>
            <a:r>
              <a:rPr lang="de-CH" sz="1100" dirty="0" err="1">
                <a:solidFill>
                  <a:schemeClr val="bg1"/>
                </a:solidFill>
              </a:rPr>
              <a:t>to</a:t>
            </a:r>
            <a:r>
              <a:rPr lang="de-CH" sz="1100" dirty="0">
                <a:solidFill>
                  <a:schemeClr val="bg1"/>
                </a:solidFill>
              </a:rPr>
              <a:t> </a:t>
            </a:r>
            <a:r>
              <a:rPr lang="de-CH" sz="1100" dirty="0" err="1">
                <a:solidFill>
                  <a:schemeClr val="bg1"/>
                </a:solidFill>
              </a:rPr>
              <a:t>revision</a:t>
            </a:r>
            <a:r>
              <a:rPr lang="de-CH" sz="1100" dirty="0">
                <a:solidFill>
                  <a:schemeClr val="bg1"/>
                </a:solidFill>
              </a:rPr>
              <a:t> </a:t>
            </a:r>
            <a:r>
              <a:rPr lang="de-CH" sz="1100" dirty="0" err="1">
                <a:solidFill>
                  <a:schemeClr val="bg1"/>
                </a:solidFill>
              </a:rPr>
              <a:t>of</a:t>
            </a:r>
            <a:r>
              <a:rPr lang="de-CH" sz="1100" dirty="0">
                <a:solidFill>
                  <a:schemeClr val="bg1"/>
                </a:solidFill>
              </a:rPr>
              <a:t> </a:t>
            </a:r>
            <a:r>
              <a:rPr lang="de-CH" sz="1100" dirty="0" err="1">
                <a:solidFill>
                  <a:schemeClr val="bg1"/>
                </a:solidFill>
              </a:rPr>
              <a:t>the</a:t>
            </a:r>
            <a:r>
              <a:rPr lang="de-CH" sz="1100" dirty="0">
                <a:solidFill>
                  <a:schemeClr val="bg1"/>
                </a:solidFill>
              </a:rPr>
              <a:t> </a:t>
            </a:r>
            <a:r>
              <a:rPr lang="de-CH" sz="1100" dirty="0" err="1">
                <a:solidFill>
                  <a:schemeClr val="bg1"/>
                </a:solidFill>
              </a:rPr>
              <a:t>right</a:t>
            </a:r>
            <a:r>
              <a:rPr lang="de-CH" sz="1100" dirty="0">
                <a:solidFill>
                  <a:schemeClr val="bg1"/>
                </a:solidFill>
              </a:rPr>
              <a:t> arm </a:t>
            </a:r>
            <a:r>
              <a:rPr lang="de-CH" sz="1100" dirty="0" err="1">
                <a:solidFill>
                  <a:schemeClr val="bg1"/>
                </a:solidFill>
              </a:rPr>
              <a:t>at</a:t>
            </a:r>
            <a:r>
              <a:rPr lang="de-CH" sz="1100" dirty="0">
                <a:solidFill>
                  <a:schemeClr val="bg1"/>
                </a:solidFill>
              </a:rPr>
              <a:t> </a:t>
            </a:r>
            <a:r>
              <a:rPr lang="de-CH" sz="1100" dirty="0" err="1">
                <a:solidFill>
                  <a:schemeClr val="bg1"/>
                </a:solidFill>
              </a:rPr>
              <a:t>this</a:t>
            </a:r>
            <a:r>
              <a:rPr lang="de-CH" sz="1100" dirty="0">
                <a:solidFill>
                  <a:schemeClr val="bg1"/>
                </a:solidFill>
              </a:rPr>
              <a:t> time.</a:t>
            </a:r>
          </a:p>
          <a:p>
            <a:pPr algn="l"/>
            <a:endParaRPr lang="de-CH" sz="15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D56690-EC44-4F79-9DE9-05AE570F063F}" type="slidenum">
              <a:rPr lang="de-CH" smtClean="0"/>
              <a:pPr>
                <a:defRPr/>
              </a:pPr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76735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118A0-72DF-4E43-8833-5C461A43DC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15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73837" cy="3698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Discussion</a:t>
            </a:r>
            <a:r>
              <a:rPr lang="en-US" b="0" baseline="0" dirty="0"/>
              <a:t> points:</a:t>
            </a:r>
          </a:p>
          <a:p>
            <a:endParaRPr lang="en-US" b="1" baseline="0" dirty="0"/>
          </a:p>
          <a:p>
            <a:pPr marL="164198" indent="-164198">
              <a:buFont typeface="Arial" pitchFamily="34" charset="0"/>
              <a:buChar char="•"/>
            </a:pPr>
            <a:r>
              <a:rPr lang="en-US" dirty="0"/>
              <a:t>Removal of nonunion material</a:t>
            </a:r>
          </a:p>
          <a:p>
            <a:pPr marL="164198" indent="-164198">
              <a:buFont typeface="Arial" pitchFamily="34" charset="0"/>
              <a:buChar char="•"/>
            </a:pPr>
            <a:endParaRPr lang="en-US" dirty="0"/>
          </a:p>
          <a:p>
            <a:pPr marL="164198" indent="-164198">
              <a:buFont typeface="Arial" pitchFamily="34" charset="0"/>
              <a:buChar char="•"/>
            </a:pPr>
            <a:r>
              <a:rPr lang="en-US" dirty="0"/>
              <a:t>Perfusion of </a:t>
            </a:r>
            <a:r>
              <a:rPr lang="en-US" dirty="0" err="1"/>
              <a:t>nonunions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D56690-EC44-4F79-9DE9-05AE570F063F}" type="slidenum">
              <a:rPr lang="de-CH" smtClean="0"/>
              <a:pPr>
                <a:defRPr/>
              </a:pPr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97285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73837" cy="3698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Discussion points:</a:t>
            </a:r>
          </a:p>
          <a:p>
            <a:endParaRPr lang="en-US" b="1" dirty="0"/>
          </a:p>
          <a:p>
            <a:pPr marL="164198" indent="-164198">
              <a:buFont typeface="Arial" pitchFamily="34" charset="0"/>
              <a:buChar char="•"/>
            </a:pPr>
            <a:r>
              <a:rPr lang="en-US" dirty="0"/>
              <a:t>Rationale of long plate</a:t>
            </a:r>
          </a:p>
          <a:p>
            <a:pPr marL="164198" indent="-164198">
              <a:buFont typeface="Arial" pitchFamily="34" charset="0"/>
              <a:buChar char="•"/>
            </a:pPr>
            <a:endParaRPr lang="en-US" dirty="0"/>
          </a:p>
          <a:p>
            <a:pPr marL="164198" indent="-164198">
              <a:buFont typeface="Arial" pitchFamily="34" charset="0"/>
              <a:buChar char="•"/>
            </a:pPr>
            <a:r>
              <a:rPr lang="en-US" dirty="0"/>
              <a:t>Plat</a:t>
            </a:r>
            <a:r>
              <a:rPr lang="en-US" baseline="0" dirty="0"/>
              <a:t>e function</a:t>
            </a:r>
          </a:p>
          <a:p>
            <a:pPr marL="164198" indent="-164198">
              <a:buFont typeface="Arial" pitchFamily="34" charset="0"/>
              <a:buChar char="•"/>
            </a:pPr>
            <a:endParaRPr lang="en-US" baseline="0" dirty="0"/>
          </a:p>
          <a:p>
            <a:pPr marL="164198" indent="-164198">
              <a:buFont typeface="Arial" pitchFamily="34" charset="0"/>
              <a:buChar char="•"/>
            </a:pPr>
            <a:r>
              <a:rPr lang="en-US" baseline="0" dirty="0"/>
              <a:t>Screw function</a:t>
            </a:r>
          </a:p>
          <a:p>
            <a:pPr marL="164198" indent="-164198">
              <a:buFont typeface="Arial" pitchFamily="34" charset="0"/>
              <a:buChar char="•"/>
            </a:pPr>
            <a:endParaRPr lang="en-US" baseline="0" dirty="0"/>
          </a:p>
          <a:p>
            <a:pPr marL="164198" indent="-164198">
              <a:buFont typeface="Arial" pitchFamily="34" charset="0"/>
              <a:buChar char="•"/>
            </a:pPr>
            <a:r>
              <a:rPr lang="en-US" baseline="0" dirty="0"/>
              <a:t>Alternative techniques</a:t>
            </a:r>
          </a:p>
          <a:p>
            <a:pPr marL="656791" lvl="1" indent="-218930">
              <a:spcBef>
                <a:spcPts val="1149"/>
              </a:spcBef>
              <a:spcAft>
                <a:spcPts val="1149"/>
              </a:spcAft>
              <a:buFont typeface="+mj-lt"/>
              <a:buAutoNum type="arabicPeriod"/>
            </a:pPr>
            <a:r>
              <a:rPr lang="en-US" dirty="0"/>
              <a:t>Absolute stability, axial compression</a:t>
            </a:r>
          </a:p>
          <a:p>
            <a:pPr marL="656791" lvl="1" indent="-218930">
              <a:spcBef>
                <a:spcPts val="1149"/>
              </a:spcBef>
              <a:spcAft>
                <a:spcPts val="1149"/>
              </a:spcAft>
              <a:buFont typeface="+mj-lt"/>
              <a:buAutoNum type="arabicPeriod"/>
            </a:pPr>
            <a:r>
              <a:rPr lang="en-US" dirty="0"/>
              <a:t>Absolute stability, axial compression plus bone graft</a:t>
            </a:r>
          </a:p>
          <a:p>
            <a:pPr marL="602058" lvl="1" indent="-164198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D56690-EC44-4F79-9DE9-05AE570F063F}" type="slidenum">
              <a:rPr lang="de-CH" smtClean="0"/>
              <a:pPr>
                <a:defRPr/>
              </a:pPr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83696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3">
            <a:extLst>
              <a:ext uri="{FF2B5EF4-FFF2-40B4-BE49-F238E27FC236}">
                <a16:creationId xmlns:a16="http://schemas.microsoft.com/office/drawing/2014/main" id="{03B72944-C99C-4FFC-AA03-03076DC4E4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5">
            <a:extLst>
              <a:ext uri="{FF2B5EF4-FFF2-40B4-BE49-F238E27FC236}">
                <a16:creationId xmlns:a16="http://schemas.microsoft.com/office/drawing/2014/main" id="{8558E96B-051F-4B55-B38C-5F8778F5E1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260350"/>
            <a:ext cx="91281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87203454-0048-40B6-97D8-96116CD43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5" y="2214564"/>
            <a:ext cx="6756928" cy="2428875"/>
          </a:xfrm>
        </p:spPr>
        <p:txBody>
          <a:bodyPr/>
          <a:lstStyle>
            <a:lvl1pPr>
              <a:lnSpc>
                <a:spcPts val="3400"/>
              </a:lnSpc>
              <a:defRPr lang="de-DE" sz="3200" b="1" kern="1200" dirty="0">
                <a:solidFill>
                  <a:srgbClr val="042D9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3687D08-63E2-46AB-8FA2-D9F0E5559D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5856290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rgbClr val="042D98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46F98113-378A-490B-9D56-BD21EAFF32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2" y="6102352"/>
            <a:ext cx="3348037" cy="206376"/>
          </a:xfrm>
        </p:spPr>
        <p:txBody>
          <a:bodyPr anchor="b"/>
          <a:lstStyle>
            <a:lvl1pPr marL="0" indent="0">
              <a:buNone/>
              <a:defRPr sz="1500" b="0">
                <a:solidFill>
                  <a:srgbClr val="042D98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B4914298-7B50-4F75-8CF2-3D424F0380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79876" y="5861053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rgbClr val="042D98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496C86F5-4437-4A8A-9018-E36ED1C5BC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5" y="6107115"/>
            <a:ext cx="3348037" cy="206376"/>
          </a:xfrm>
        </p:spPr>
        <p:txBody>
          <a:bodyPr anchor="b"/>
          <a:lstStyle>
            <a:lvl1pPr marL="0" indent="0">
              <a:buNone/>
              <a:defRPr sz="1500" b="0">
                <a:solidFill>
                  <a:srgbClr val="042D98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483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8802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581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1943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6284" y="531814"/>
            <a:ext cx="2758016" cy="54816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531814"/>
            <a:ext cx="8075084" cy="54816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9228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531813"/>
            <a:ext cx="110363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8001" y="1517650"/>
            <a:ext cx="5416551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8001" y="3841750"/>
            <a:ext cx="5416551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27751" y="1517650"/>
            <a:ext cx="5416549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829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531813"/>
            <a:ext cx="110363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517650"/>
            <a:ext cx="5416551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7751" y="1517650"/>
            <a:ext cx="5416549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6031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283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9855200" y="6324600"/>
            <a:ext cx="1828800" cy="457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Grafik 13">
            <a:extLst>
              <a:ext uri="{FF2B5EF4-FFF2-40B4-BE49-F238E27FC236}">
                <a16:creationId xmlns:a16="http://schemas.microsoft.com/office/drawing/2014/main" id="{24CBF617-3233-42C3-A688-FD68DE79A2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738" y="6311900"/>
            <a:ext cx="5524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873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9855200" y="6324600"/>
            <a:ext cx="1828800" cy="457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2466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1559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517650"/>
            <a:ext cx="5416551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7751" y="1517650"/>
            <a:ext cx="5416549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7767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4749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7545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790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1" y="531813"/>
            <a:ext cx="110363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Click to add text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1" y="1517650"/>
            <a:ext cx="110363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Click to add text</a:t>
            </a:r>
          </a:p>
          <a:p>
            <a:pPr lvl="1"/>
            <a:r>
              <a:rPr lang="en-US" altLang="ja-JP" dirty="0"/>
              <a:t>Second level text</a:t>
            </a:r>
          </a:p>
        </p:txBody>
      </p:sp>
      <p:pic>
        <p:nvPicPr>
          <p:cNvPr id="5" name="Grafik 13">
            <a:extLst>
              <a:ext uri="{FF2B5EF4-FFF2-40B4-BE49-F238E27FC236}">
                <a16:creationId xmlns:a16="http://schemas.microsoft.com/office/drawing/2014/main" id="{98889404-CB12-48D4-8C66-F70AABE176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738" y="6311900"/>
            <a:ext cx="5524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307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761" r:id="rId3"/>
    <p:sldLayoutId id="2147483774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2800" b="1">
          <a:solidFill>
            <a:srgbClr val="042D9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0"/>
          <a:cs typeface="MS PGothic" charset="0"/>
        </a:defRPr>
      </a:lvl2pPr>
      <a:lvl3pPr algn="l" rtl="0" fontAlgn="base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0"/>
          <a:cs typeface="MS PGothic" charset="0"/>
        </a:defRPr>
      </a:lvl3pPr>
      <a:lvl4pPr algn="l" rtl="0" fontAlgn="base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0"/>
          <a:cs typeface="MS PGothic" charset="0"/>
        </a:defRPr>
      </a:lvl4pPr>
      <a:lvl5pPr algn="l" rtl="0" fontAlgn="base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0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0"/>
          <a:cs typeface="MS PGothic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0"/>
          <a:cs typeface="MS PGothic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0"/>
          <a:cs typeface="MS PGothic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0"/>
          <a:cs typeface="MS PGothic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Humeral shaft nonunion</a:t>
            </a:r>
            <a:br>
              <a:rPr lang="en-US" dirty="0"/>
            </a:b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8F2811D-7A06-4637-A800-DEE909EFD4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EC6DC6C-6F76-43C9-B626-0A67D781AF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7D5FE35-8CAA-45F6-8288-6401B78CA3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ubtitle 2"/>
          <p:cNvSpPr>
            <a:spLocks noGrp="1"/>
          </p:cNvSpPr>
          <p:nvPr/>
        </p:nvSpPr>
        <p:spPr bwMode="auto">
          <a:xfrm>
            <a:off x="670985" y="2722073"/>
            <a:ext cx="4058331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srgbClr val="808080"/>
                </a:solidFill>
                <a:ea typeface="MS PGothic" charset="0"/>
              </a:rPr>
              <a:t>Case for small group discussion: Decision making in difficult fracture problems and polytrauma patients</a:t>
            </a:r>
          </a:p>
        </p:txBody>
      </p:sp>
      <p:pic>
        <p:nvPicPr>
          <p:cNvPr id="6" name="Picture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350" y="5594350"/>
            <a:ext cx="4270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905000" y="6181170"/>
            <a:ext cx="3733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endParaRPr lang="en-US" dirty="0">
              <a:solidFill>
                <a:srgbClr val="29529B"/>
              </a:solidFill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04A1CD4D-F652-4E54-A056-CB4C951419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79874" y="5861051"/>
            <a:ext cx="3999413" cy="206376"/>
          </a:xfrm>
        </p:spPr>
        <p:txBody>
          <a:bodyPr/>
          <a:lstStyle/>
          <a:p>
            <a:r>
              <a:rPr lang="de-CH" dirty="0"/>
              <a:t>AO Trauma </a:t>
            </a:r>
            <a:r>
              <a:rPr lang="de-CH" dirty="0" err="1"/>
              <a:t>Advanced</a:t>
            </a:r>
            <a:r>
              <a:rPr lang="de-CH" dirty="0"/>
              <a:t> </a:t>
            </a:r>
            <a:r>
              <a:rPr lang="de-CH" dirty="0" err="1"/>
              <a:t>Principles</a:t>
            </a:r>
            <a:r>
              <a:rPr lang="de-CH" dirty="0"/>
              <a:t> Course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5139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Q:\AAAAA\pehlivan\Bild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3" y="954089"/>
            <a:ext cx="2944813" cy="494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Q:\AAAAA\pehlivan\Bild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3313113"/>
            <a:ext cx="540067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C70FE3-81C9-4C4B-A345-0197327CB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 </a:t>
            </a:r>
            <a:r>
              <a:rPr lang="de-DE" dirty="0" err="1"/>
              <a:t>months</a:t>
            </a:r>
            <a:r>
              <a:rPr lang="de-DE" dirty="0"/>
              <a:t> </a:t>
            </a:r>
            <a:r>
              <a:rPr lang="de-DE" dirty="0" err="1"/>
              <a:t>postrevision</a:t>
            </a:r>
            <a:br>
              <a:rPr lang="de-DE" dirty="0"/>
            </a:b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85A99-9857-4C2C-9385-C4FBFB641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8646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B2C42-7771-467A-9CF7-73AEFEDC6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year post trauma, 6 months </a:t>
            </a:r>
            <a:r>
              <a:rPr lang="en-US" dirty="0" err="1"/>
              <a:t>postrevision</a:t>
            </a:r>
            <a:r>
              <a:rPr lang="de-CH" dirty="0"/>
              <a:t>:</a:t>
            </a:r>
            <a:br>
              <a:rPr lang="de-CH" dirty="0"/>
            </a:br>
            <a:br>
              <a:rPr lang="de-CH" sz="2000" dirty="0"/>
            </a:br>
            <a:br>
              <a:rPr lang="de-CH" sz="2000" dirty="0">
                <a:ea typeface="MS PGothic" charset="-128"/>
              </a:rPr>
            </a:br>
            <a:endParaRPr lang="de-CH" dirty="0"/>
          </a:p>
        </p:txBody>
      </p:sp>
      <p:pic>
        <p:nvPicPr>
          <p:cNvPr id="15363" name="Picture 3" descr="Q:\AAAAA\pehlivan\Bild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1737734"/>
            <a:ext cx="2736304" cy="492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Q:\AAAAA\pehlivan\Bild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044" y="1737734"/>
            <a:ext cx="4146798" cy="496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CF63E-6B26-409C-976D-64CF7C443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/>
              <a:t>Full</a:t>
            </a:r>
            <a:r>
              <a:rPr lang="de-CH" dirty="0"/>
              <a:t> </a:t>
            </a:r>
            <a:r>
              <a:rPr lang="de-CH" dirty="0" err="1"/>
              <a:t>function</a:t>
            </a:r>
            <a:endParaRPr lang="de-CH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9796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Take-home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Transverse fractures despite anatomical reduction require absolutely stable fixation. If absolute stability is not achieved, there is a risk for nonunion.</a:t>
            </a:r>
          </a:p>
          <a:p>
            <a:r>
              <a:rPr lang="en-US" dirty="0"/>
              <a:t>Removing nonunion connective tissue requires biological substitutes.</a:t>
            </a:r>
          </a:p>
          <a:p>
            <a:r>
              <a:rPr lang="en-US" dirty="0"/>
              <a:t>Plate fixation must adhere to principles of relative or absolute stability.</a:t>
            </a:r>
          </a:p>
        </p:txBody>
      </p:sp>
      <p:pic>
        <p:nvPicPr>
          <p:cNvPr id="5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350" y="5594350"/>
            <a:ext cx="4270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139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Case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30-year-old man</a:t>
            </a:r>
          </a:p>
          <a:p>
            <a:r>
              <a:rPr lang="en-US" sz="2400" dirty="0"/>
              <a:t>MVA</a:t>
            </a:r>
          </a:p>
          <a:p>
            <a:endParaRPr lang="en-US" sz="2400" dirty="0"/>
          </a:p>
          <a:p>
            <a:r>
              <a:rPr lang="en-US" sz="2400" dirty="0"/>
              <a:t>Fracture of the humeral shaft AO 12-A3</a:t>
            </a:r>
          </a:p>
          <a:p>
            <a:r>
              <a:rPr lang="en-US" sz="2400" dirty="0"/>
              <a:t>Subtotal amputation forefoot</a:t>
            </a:r>
          </a:p>
          <a:p>
            <a:r>
              <a:rPr lang="en-US" sz="2400" dirty="0"/>
              <a:t>Fractured tibial plateau</a:t>
            </a:r>
          </a:p>
          <a:p>
            <a:r>
              <a:rPr lang="en-US" sz="2400" dirty="0"/>
              <a:t>Fractured ankle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1156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Q:\AAAAA\pehlivan\Bild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042" y="1082502"/>
            <a:ext cx="3700463" cy="573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Q:\AAAAA\pehlivan\Bild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029" y="1082500"/>
            <a:ext cx="3529013" cy="571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71264" y="221740"/>
            <a:ext cx="86732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Midshaft</a:t>
            </a:r>
            <a:r>
              <a:rPr lang="en-US" sz="2400" dirty="0">
                <a:solidFill>
                  <a:schemeClr val="bg1"/>
                </a:solidFill>
              </a:rPr>
              <a:t> transverse fracture of the humeral shaft AO 12-A3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Normal neurological status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7510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:\AAAAA\pehlivan\Bild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3" y="921420"/>
            <a:ext cx="3627437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Q:\AAAAA\pehlivan\Bild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3" y="908720"/>
            <a:ext cx="4175125" cy="578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919537" y="188640"/>
            <a:ext cx="6697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Day 0: plate fixation using 4.5 LC-DCP</a:t>
            </a:r>
            <a:endParaRPr lang="de-DE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3221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Q:\AAAAA\pehlivan\Bild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3" y="1537217"/>
            <a:ext cx="3097213" cy="476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Q:\AAAAA\pehlivan\Bild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208" y="2541316"/>
            <a:ext cx="5730875" cy="225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1"/>
          <p:cNvSpPr txBox="1">
            <a:spLocks noChangeArrowheads="1"/>
          </p:cNvSpPr>
          <p:nvPr/>
        </p:nvSpPr>
        <p:spPr bwMode="auto">
          <a:xfrm>
            <a:off x="624451" y="476673"/>
            <a:ext cx="3461204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200" b="1" dirty="0">
                <a:solidFill>
                  <a:schemeClr val="bg1"/>
                </a:solidFill>
              </a:rPr>
              <a:t>6-week</a:t>
            </a:r>
            <a:r>
              <a:rPr lang="de-CH" sz="3200" b="1" dirty="0">
                <a:solidFill>
                  <a:schemeClr val="bg1"/>
                </a:solidFill>
              </a:rPr>
              <a:t> follow-</a:t>
            </a:r>
            <a:r>
              <a:rPr lang="de-CH" sz="3200" b="1" dirty="0" err="1">
                <a:solidFill>
                  <a:schemeClr val="bg1"/>
                </a:solidFill>
              </a:rPr>
              <a:t>up</a:t>
            </a:r>
            <a:endParaRPr lang="de-CH" sz="3200" b="1" dirty="0">
              <a:solidFill>
                <a:schemeClr val="bg1"/>
              </a:solidFill>
            </a:endParaRPr>
          </a:p>
          <a:p>
            <a:pPr algn="l" eaLnBrk="1" hangingPunct="1"/>
            <a:endParaRPr lang="de-CH" sz="2400" b="1" dirty="0">
              <a:solidFill>
                <a:schemeClr val="bg1"/>
              </a:solidFill>
            </a:endParaRPr>
          </a:p>
          <a:p>
            <a:pPr algn="l" eaLnBrk="1" hangingPunct="1"/>
            <a:endParaRPr lang="de-CH" sz="2400" b="1" dirty="0">
              <a:solidFill>
                <a:schemeClr val="bg1"/>
              </a:solidFill>
            </a:endParaRPr>
          </a:p>
          <a:p>
            <a:pPr algn="l" eaLnBrk="1" hangingPunct="1"/>
            <a:r>
              <a:rPr lang="de-CH" sz="2400" dirty="0" err="1">
                <a:solidFill>
                  <a:schemeClr val="bg1"/>
                </a:solidFill>
              </a:rPr>
              <a:t>Healing</a:t>
            </a:r>
            <a:r>
              <a:rPr lang="de-CH" sz="2400" dirty="0">
                <a:solidFill>
                  <a:schemeClr val="bg1"/>
                </a:solidFill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9027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Q:\AAAAA\pehlivan\Bild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7" y="1484785"/>
            <a:ext cx="3444875" cy="481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Q:\AAAAA\pehlivan\Bild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5" y="3923185"/>
            <a:ext cx="5157787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33040" y="1388384"/>
            <a:ext cx="867071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de-DE" sz="2400" dirty="0" err="1">
                <a:solidFill>
                  <a:schemeClr val="bg1"/>
                </a:solidFill>
              </a:rPr>
              <a:t>Pain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with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motion</a:t>
            </a:r>
            <a:endParaRPr lang="de-DE" sz="2400" dirty="0">
              <a:solidFill>
                <a:schemeClr val="bg1"/>
              </a:solidFill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de-CH" sz="2400" dirty="0" err="1">
                <a:solidFill>
                  <a:schemeClr val="bg1"/>
                </a:solidFill>
              </a:rPr>
              <a:t>Nonunion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5556" y="372753"/>
            <a:ext cx="38475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</a:rPr>
              <a:t>6-month follow-up:</a:t>
            </a:r>
          </a:p>
          <a:p>
            <a:pPr algn="l"/>
            <a:endParaRPr lang="en-US" sz="32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2261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Q:\AAAAA\pehlivan\Bild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264176"/>
            <a:ext cx="2448272" cy="253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Q:\AAAAA\pehlivan\Bild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340" y="260648"/>
            <a:ext cx="2255126" cy="253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Q:\AAAAA\pehlivan\Bild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822" y="264177"/>
            <a:ext cx="2149936" cy="315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Q:\AAAAA\pehlivan\Bild1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3" y="260649"/>
            <a:ext cx="1427297" cy="315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z:\Biomaterials Task Force and Education\pehlivan\Unbenannt-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3038891"/>
            <a:ext cx="2574839" cy="366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z:\Biomaterials Task Force and Education\pehlivan\Unbenannt-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818" y="3038891"/>
            <a:ext cx="2782082" cy="366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73237" y="3789041"/>
            <a:ext cx="3299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Normal function despite nonunion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3781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703512" y="437764"/>
            <a:ext cx="8865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400" b="1" dirty="0" err="1"/>
              <a:t>Nonunion</a:t>
            </a:r>
            <a:r>
              <a:rPr lang="de-DE" sz="2400" b="1" dirty="0"/>
              <a:t> </a:t>
            </a:r>
            <a:r>
              <a:rPr lang="de-DE" sz="2400" b="1" dirty="0" err="1"/>
              <a:t>humeral</a:t>
            </a:r>
            <a:r>
              <a:rPr lang="de-DE" sz="2400" b="1" dirty="0"/>
              <a:t> </a:t>
            </a:r>
            <a:r>
              <a:rPr lang="de-DE" sz="2400" b="1" dirty="0" err="1"/>
              <a:t>shaft</a:t>
            </a:r>
            <a:r>
              <a:rPr lang="de-DE" sz="2400" b="1" dirty="0"/>
              <a:t> </a:t>
            </a:r>
          </a:p>
          <a:p>
            <a:pPr algn="l"/>
            <a:endParaRPr lang="de-DE" sz="2400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068" y="1412776"/>
            <a:ext cx="6277359" cy="476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1969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Q:\AAAAA\pehlivan\Bild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1285323"/>
            <a:ext cx="3384376" cy="507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Q:\AAAAA\pehlivan\Bild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1268760"/>
            <a:ext cx="4111819" cy="507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E1BBC1-90E2-436F-A1DF-603F49CD2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Day 1 </a:t>
            </a:r>
            <a:r>
              <a:rPr lang="de-DE" dirty="0" err="1"/>
              <a:t>postrevision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long</a:t>
            </a:r>
            <a:r>
              <a:rPr lang="de-DE" dirty="0"/>
              <a:t> LC-DCP, </a:t>
            </a:r>
            <a:r>
              <a:rPr lang="de-DE" dirty="0" err="1"/>
              <a:t>bone</a:t>
            </a:r>
            <a:r>
              <a:rPr lang="de-DE" dirty="0"/>
              <a:t> graft</a:t>
            </a:r>
            <a:br>
              <a:rPr lang="de-DE" dirty="0"/>
            </a:b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78197-4C76-448B-A6BC-8D86BF171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08138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Blank Presentation">
  <a:themeElements>
    <a:clrScheme name="aof_colors_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9529B"/>
      </a:accent1>
      <a:accent2>
        <a:srgbClr val="F08A00"/>
      </a:accent2>
      <a:accent3>
        <a:srgbClr val="83D0F0"/>
      </a:accent3>
      <a:accent4>
        <a:srgbClr val="B6C600"/>
      </a:accent4>
      <a:accent5>
        <a:srgbClr val="747476"/>
      </a:accent5>
      <a:accent6>
        <a:srgbClr val="FFD91A"/>
      </a:accent6>
      <a:hlink>
        <a:srgbClr val="29529B"/>
      </a:hlink>
      <a:folHlink>
        <a:srgbClr val="29529B"/>
      </a:folHlink>
    </a:clrScheme>
    <a:fontScheme name="Blank Presentation">
      <a:majorFont>
        <a:latin typeface="Arial"/>
        <a:ea typeface="MS PGothic"/>
        <a:cs typeface="MS PGothic"/>
      </a:majorFont>
      <a:minorFont>
        <a:latin typeface="Arial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2C1102"/>
        </a:dk1>
        <a:lt1>
          <a:srgbClr val="686A69"/>
        </a:lt1>
        <a:dk2>
          <a:srgbClr val="FFFFFF"/>
        </a:dk2>
        <a:lt2>
          <a:srgbClr val="808080"/>
        </a:lt2>
        <a:accent1>
          <a:srgbClr val="212164"/>
        </a:accent1>
        <a:accent2>
          <a:srgbClr val="BEAA83"/>
        </a:accent2>
        <a:accent3>
          <a:srgbClr val="B9B9B9"/>
        </a:accent3>
        <a:accent4>
          <a:srgbClr val="240D01"/>
        </a:accent4>
        <a:accent5>
          <a:srgbClr val="ABABB8"/>
        </a:accent5>
        <a:accent6>
          <a:srgbClr val="AC9A76"/>
        </a:accent6>
        <a:hlink>
          <a:srgbClr val="6E3D19"/>
        </a:hlink>
        <a:folHlink>
          <a:srgbClr val="CBC38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E5EBF6"/>
        </a:accent1>
        <a:accent2>
          <a:srgbClr val="0063AC"/>
        </a:accent2>
        <a:accent3>
          <a:srgbClr val="AAAAAA"/>
        </a:accent3>
        <a:accent4>
          <a:srgbClr val="DADADA"/>
        </a:accent4>
        <a:accent5>
          <a:srgbClr val="F0F3FA"/>
        </a:accent5>
        <a:accent6>
          <a:srgbClr val="00599B"/>
        </a:accent6>
        <a:hlink>
          <a:srgbClr val="B6C600"/>
        </a:hlink>
        <a:folHlink>
          <a:srgbClr val="F08A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</Words>
  <Application>Microsoft Office PowerPoint</Application>
  <PresentationFormat>Widescreen</PresentationFormat>
  <Paragraphs>89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Blank Presentation</vt:lpstr>
      <vt:lpstr>Humeral shaft nonunion </vt:lpstr>
      <vt:lpstr>Case description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Day 1 postrevision using long LC-DCP, bone graft </vt:lpstr>
      <vt:lpstr>3 months postrevision </vt:lpstr>
      <vt:lpstr>1 year post trauma, 6 months postrevision:   </vt:lpstr>
      <vt:lpstr>Take-home message</vt:lpstr>
    </vt:vector>
  </TitlesOfParts>
  <Company>NJMS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Reilly</dc:creator>
  <cp:lastModifiedBy>Claire Thorndyke</cp:lastModifiedBy>
  <cp:revision>108</cp:revision>
  <cp:lastPrinted>2013-10-04T09:02:44Z</cp:lastPrinted>
  <dcterms:created xsi:type="dcterms:W3CDTF">2011-12-06T21:58:47Z</dcterms:created>
  <dcterms:modified xsi:type="dcterms:W3CDTF">2019-10-29T13:21:32Z</dcterms:modified>
</cp:coreProperties>
</file>