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33"/>
  </p:notesMasterIdLst>
  <p:sldIdLst>
    <p:sldId id="256" r:id="rId2"/>
    <p:sldId id="257" r:id="rId3"/>
    <p:sldId id="263" r:id="rId4"/>
    <p:sldId id="264" r:id="rId5"/>
    <p:sldId id="265" r:id="rId6"/>
    <p:sldId id="266" r:id="rId7"/>
    <p:sldId id="267" r:id="rId8"/>
    <p:sldId id="298" r:id="rId9"/>
    <p:sldId id="270" r:id="rId10"/>
    <p:sldId id="272" r:id="rId11"/>
    <p:sldId id="273" r:id="rId12"/>
    <p:sldId id="299" r:id="rId13"/>
    <p:sldId id="275" r:id="rId14"/>
    <p:sldId id="278" r:id="rId15"/>
    <p:sldId id="279" r:id="rId16"/>
    <p:sldId id="300" r:id="rId17"/>
    <p:sldId id="281" r:id="rId18"/>
    <p:sldId id="282" r:id="rId19"/>
    <p:sldId id="283" r:id="rId20"/>
    <p:sldId id="284" r:id="rId21"/>
    <p:sldId id="285" r:id="rId22"/>
    <p:sldId id="301" r:id="rId23"/>
    <p:sldId id="286" r:id="rId24"/>
    <p:sldId id="287" r:id="rId25"/>
    <p:sldId id="288" r:id="rId26"/>
    <p:sldId id="289" r:id="rId27"/>
    <p:sldId id="290" r:id="rId28"/>
    <p:sldId id="291" r:id="rId29"/>
    <p:sldId id="292" r:id="rId30"/>
    <p:sldId id="293" r:id="rId31"/>
    <p:sldId id="296" r:id="rId32"/>
  </p:sldIdLst>
  <p:sldSz cx="12192000" cy="6858000"/>
  <p:notesSz cx="6735763" cy="9866313"/>
  <p:defaultTex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Lau" initials="CL"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98"/>
    <a:srgbClr val="29529B"/>
    <a:srgbClr val="4D4D4D"/>
    <a:srgbClr val="808080"/>
    <a:srgbClr val="0E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6914" autoAdjust="0"/>
  </p:normalViewPr>
  <p:slideViewPr>
    <p:cSldViewPr>
      <p:cViewPr varScale="1">
        <p:scale>
          <a:sx n="57" d="100"/>
          <a:sy n="57" d="100"/>
        </p:scale>
        <p:origin x="856" y="48"/>
      </p:cViewPr>
      <p:guideLst>
        <p:guide orient="horz" pos="2160"/>
        <p:guide pos="3840"/>
      </p:guideLst>
    </p:cSldViewPr>
  </p:slideViewPr>
  <p:outlineViewPr>
    <p:cViewPr>
      <p:scale>
        <a:sx n="33" d="100"/>
        <a:sy n="33" d="100"/>
      </p:scale>
      <p:origin x="0" y="-7325"/>
    </p:cViewPr>
  </p:outlineViewPr>
  <p:notesTextViewPr>
    <p:cViewPr>
      <p:scale>
        <a:sx n="1" d="1"/>
        <a:sy n="1" d="1"/>
      </p:scale>
      <p:origin x="0" y="0"/>
    </p:cViewPr>
  </p:notesTextViewPr>
  <p:notesViewPr>
    <p:cSldViewPr>
      <p:cViewPr varScale="1">
        <p:scale>
          <a:sx n="83" d="100"/>
          <a:sy n="83" d="100"/>
        </p:scale>
        <p:origin x="-3864"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l" defTabSz="948698">
              <a:defRPr sz="1200"/>
            </a:lvl1pPr>
          </a:lstStyle>
          <a:p>
            <a:pPr>
              <a:defRPr/>
            </a:pPr>
            <a:endParaRPr lang="de-CH"/>
          </a:p>
        </p:txBody>
      </p:sp>
      <p:sp>
        <p:nvSpPr>
          <p:cNvPr id="27651" name="Rectangle 3"/>
          <p:cNvSpPr>
            <a:spLocks noGrp="1" noChangeArrowheads="1"/>
          </p:cNvSpPr>
          <p:nvPr>
            <p:ph type="dt" idx="1"/>
          </p:nvPr>
        </p:nvSpPr>
        <p:spPr bwMode="auto">
          <a:xfrm>
            <a:off x="3815227"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r" defTabSz="948698">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80963" y="741363"/>
            <a:ext cx="657383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3276" y="4686001"/>
            <a:ext cx="5389213" cy="4439612"/>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27654" name="Rectangle 6"/>
          <p:cNvSpPr>
            <a:spLocks noGrp="1" noChangeArrowheads="1"/>
          </p:cNvSpPr>
          <p:nvPr>
            <p:ph type="ftr" sz="quarter" idx="4"/>
          </p:nvPr>
        </p:nvSpPr>
        <p:spPr bwMode="auto">
          <a:xfrm>
            <a:off x="1"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l" defTabSz="948698">
              <a:defRPr sz="1200"/>
            </a:lvl1pPr>
          </a:lstStyle>
          <a:p>
            <a:pPr>
              <a:defRPr/>
            </a:pPr>
            <a:endParaRPr lang="de-CH"/>
          </a:p>
        </p:txBody>
      </p:sp>
      <p:sp>
        <p:nvSpPr>
          <p:cNvPr id="27655" name="Rectangle 7"/>
          <p:cNvSpPr>
            <a:spLocks noGrp="1" noChangeArrowheads="1"/>
          </p:cNvSpPr>
          <p:nvPr>
            <p:ph type="sldNum" sz="quarter" idx="5"/>
          </p:nvPr>
        </p:nvSpPr>
        <p:spPr bwMode="auto">
          <a:xfrm>
            <a:off x="3815227"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r" defTabSz="948698">
              <a:defRPr sz="1200"/>
            </a:lvl1pPr>
          </a:lstStyle>
          <a:p>
            <a:pPr>
              <a:defRPr/>
            </a:pPr>
            <a:fld id="{4936784D-337E-4C9C-925A-CBB0A1FCB704}" type="slidenum">
              <a:rPr lang="de-CH"/>
              <a:pPr>
                <a:defRPr/>
              </a:pPr>
              <a:t>‹#›</a:t>
            </a:fld>
            <a:endParaRPr lang="de-CH"/>
          </a:p>
        </p:txBody>
      </p:sp>
    </p:spTree>
    <p:extLst>
      <p:ext uri="{BB962C8B-B14F-4D97-AF65-F5344CB8AC3E}">
        <p14:creationId xmlns:p14="http://schemas.microsoft.com/office/powerpoint/2010/main" val="42533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Revised: August 2018</a:t>
            </a:r>
          </a:p>
          <a:p>
            <a:r>
              <a:rPr lang="en-US" dirty="0"/>
              <a:t>Reviewer: Piet de Boer</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2764644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10</a:t>
            </a:fld>
            <a:endParaRPr lang="de-CH"/>
          </a:p>
        </p:txBody>
      </p:sp>
    </p:spTree>
    <p:extLst>
      <p:ext uri="{BB962C8B-B14F-4D97-AF65-F5344CB8AC3E}">
        <p14:creationId xmlns:p14="http://schemas.microsoft.com/office/powerpoint/2010/main" val="249261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most proximal of the two distal locking bolts will be within 1 cm of the radial nerve. Therefore AP locking bolts</a:t>
            </a:r>
            <a:r>
              <a:rPr lang="en-US" baseline="0" dirty="0"/>
              <a:t> are preferred.</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11</a:t>
            </a:fld>
            <a:endParaRPr lang="de-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12</a:t>
            </a:fld>
            <a:endParaRPr lang="de-CH"/>
          </a:p>
        </p:txBody>
      </p:sp>
    </p:spTree>
    <p:extLst>
      <p:ext uri="{BB962C8B-B14F-4D97-AF65-F5344CB8AC3E}">
        <p14:creationId xmlns:p14="http://schemas.microsoft.com/office/powerpoint/2010/main" val="363582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upper skin incision is part of the anterior</a:t>
            </a:r>
            <a:r>
              <a:rPr lang="en-US" baseline="0" dirty="0"/>
              <a:t> approach to the shoulder. The lower skin incision is part of the anterolateral approach to the </a:t>
            </a:r>
            <a:r>
              <a:rPr lang="en-US" baseline="0" dirty="0" err="1"/>
              <a:t>humerus</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13</a:t>
            </a:fld>
            <a:endParaRPr lang="de-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Proximally develop the</a:t>
            </a:r>
            <a:r>
              <a:rPr lang="en-US" baseline="0" dirty="0"/>
              <a:t> </a:t>
            </a:r>
            <a:r>
              <a:rPr lang="en-US" baseline="0" dirty="0" err="1"/>
              <a:t>internervous</a:t>
            </a:r>
            <a:r>
              <a:rPr lang="en-US" baseline="0" dirty="0"/>
              <a:t> plane between the pectoralis major supplied by the medial and lateral pectoral nerves and the deltoid supplied by the axillary nerve. Distally identify the plane between the biceps </a:t>
            </a:r>
            <a:r>
              <a:rPr lang="en-US" baseline="0" dirty="0" err="1"/>
              <a:t>brachii</a:t>
            </a:r>
            <a:r>
              <a:rPr lang="en-US" baseline="0" dirty="0"/>
              <a:t> and the brachialis muscles.</a:t>
            </a:r>
            <a:endParaRPr lang="en-US" dirty="0"/>
          </a:p>
          <a:p>
            <a:endParaRPr lang="en-US" dirty="0"/>
          </a:p>
          <a:p>
            <a:r>
              <a:rPr lang="en-US" dirty="0"/>
              <a:t>Distally retract the biceps brachii and then split the brachialis muscle to approach the anterior surface of the humerus. This is an internervous plane because</a:t>
            </a:r>
            <a:r>
              <a:rPr lang="en-US" baseline="0" dirty="0"/>
              <a:t> the brachailis muscle receives a dual nerve supply. On the medial side the nerve supply is from the </a:t>
            </a:r>
            <a:r>
              <a:rPr lang="en-US" baseline="0" dirty="0" err="1"/>
              <a:t>musculocutaneous</a:t>
            </a:r>
            <a:r>
              <a:rPr lang="en-US" baseline="0" dirty="0"/>
              <a:t> nerve and the radial nerve supplies the lateral side. </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14</a:t>
            </a:fld>
            <a:endParaRPr lang="de-C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Develop a plane on the anterior surface of the humerus using blunt dissection.</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15</a:t>
            </a:fld>
            <a:endParaRPr lang="de-C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16</a:t>
            </a:fld>
            <a:endParaRPr lang="de-CH"/>
          </a:p>
        </p:txBody>
      </p:sp>
    </p:spTree>
    <p:extLst>
      <p:ext uri="{BB962C8B-B14F-4D97-AF65-F5344CB8AC3E}">
        <p14:creationId xmlns:p14="http://schemas.microsoft.com/office/powerpoint/2010/main" val="184218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Fore</a:t>
            </a:r>
            <a:r>
              <a:rPr lang="en-US" baseline="0" dirty="0"/>
              <a:t>arm plating is probably the best indication for an open surgical approach because anatomical reduction is usually required to achieve absolute stability</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17</a:t>
            </a:fld>
            <a:endParaRPr lang="de-C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skin incision runs</a:t>
            </a:r>
            <a:r>
              <a:rPr lang="en-US" baseline="0" dirty="0"/>
              <a:t> from the styloid process of the radius to the midline at the elbow joint crease. You will normally only require a small part of this incision.</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18</a:t>
            </a:fld>
            <a:endParaRPr lang="de-CH"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Indentify the plane between</a:t>
            </a:r>
            <a:r>
              <a:rPr lang="en-US" baseline="0" dirty="0"/>
              <a:t> the flexor carpi radialis and the brachioradialis. Proximally this plane is more medial than you think.</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19</a:t>
            </a:fld>
            <a:endParaRPr lang="de-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pPr defTabSz="875721">
              <a:defRPr/>
            </a:pPr>
            <a:r>
              <a:rPr lang="en-US" b="0" baseline="0" dirty="0"/>
              <a:t>Emphasize that you cannot teach surgical approaches in a lecture. Performing surgery is a practical skill. Understanding the principles behind surgical approaches will facilitate surgery but there is no substitute for observing surgery and dissecting anatomical specimens.</a:t>
            </a:r>
          </a:p>
          <a:p>
            <a:pPr defTabSz="875721">
              <a:defRPr/>
            </a:pPr>
            <a:endParaRPr lang="en-US" b="0" baseline="0" dirty="0"/>
          </a:p>
          <a:p>
            <a:endParaRPr lang="en-US" b="0"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a:t>
            </a:fld>
            <a:endParaRPr lang="de-CH"/>
          </a:p>
        </p:txBody>
      </p:sp>
    </p:spTree>
    <p:extLst>
      <p:ext uri="{BB962C8B-B14F-4D97-AF65-F5344CB8AC3E}">
        <p14:creationId xmlns:p14="http://schemas.microsoft.com/office/powerpoint/2010/main" val="223427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Develop a plane separating the</a:t>
            </a:r>
            <a:r>
              <a:rPr lang="en-US" baseline="0" dirty="0"/>
              <a:t> </a:t>
            </a:r>
            <a:r>
              <a:rPr lang="en-US" baseline="0" dirty="0" err="1"/>
              <a:t>brachioradialis</a:t>
            </a:r>
            <a:r>
              <a:rPr lang="en-US" baseline="0" dirty="0"/>
              <a:t> from the flexor carpi radialis to reveal the underlying supinator muscle. To do this you will need to divide numerous branches of the radial artery which run into the substance of brachioradialis. Observe the superficial radial nerve.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20</a:t>
            </a:fld>
            <a:endParaRPr lang="de-CH"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Fully supinate</a:t>
            </a:r>
            <a:r>
              <a:rPr lang="en-US" baseline="0" dirty="0"/>
              <a:t> the forearm to take the posterior interosseous nerve away from the plane of dissection. Trace the biceps tendon down to its bursa. Identify the origin of the supinator muscle and detach the muscle from the bone. Do not put retractors around the radius to avoid compression of the posterior </a:t>
            </a:r>
            <a:r>
              <a:rPr lang="en-US" baseline="0" dirty="0" err="1"/>
              <a:t>interosseous</a:t>
            </a:r>
            <a:r>
              <a:rPr lang="en-US" baseline="0" dirty="0"/>
              <a:t> nerve.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21</a:t>
            </a:fld>
            <a:endParaRPr lang="de-CH"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To achieve access more distally detach the insertion of pronator teres.</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23</a:t>
            </a:fld>
            <a:endParaRPr lang="de-CH"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More distally, divide the pronator </a:t>
            </a:r>
            <a:r>
              <a:rPr lang="en-US" dirty="0" err="1"/>
              <a:t>quadratus</a:t>
            </a:r>
            <a:r>
              <a:rPr lang="en-US" dirty="0"/>
              <a:t>. </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24</a:t>
            </a:fld>
            <a:endParaRPr lang="de-CH"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25</a:t>
            </a:fld>
            <a:endParaRPr lang="de-CH"/>
          </a:p>
        </p:txBody>
      </p:sp>
    </p:spTree>
    <p:extLst>
      <p:ext uri="{BB962C8B-B14F-4D97-AF65-F5344CB8AC3E}">
        <p14:creationId xmlns:p14="http://schemas.microsoft.com/office/powerpoint/2010/main" val="202569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26</a:t>
            </a:fld>
            <a:endParaRPr lang="de-CH"/>
          </a:p>
        </p:txBody>
      </p:sp>
    </p:spTree>
    <p:extLst>
      <p:ext uri="{BB962C8B-B14F-4D97-AF65-F5344CB8AC3E}">
        <p14:creationId xmlns:p14="http://schemas.microsoft.com/office/powerpoint/2010/main" val="324542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27</a:t>
            </a:fld>
            <a:endParaRPr lang="de-CH"/>
          </a:p>
        </p:txBody>
      </p:sp>
    </p:spTree>
    <p:extLst>
      <p:ext uri="{BB962C8B-B14F-4D97-AF65-F5344CB8AC3E}">
        <p14:creationId xmlns:p14="http://schemas.microsoft.com/office/powerpoint/2010/main" val="1952724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28</a:t>
            </a:fld>
            <a:endParaRPr lang="de-CH"/>
          </a:p>
        </p:txBody>
      </p:sp>
    </p:spTree>
    <p:extLst>
      <p:ext uri="{BB962C8B-B14F-4D97-AF65-F5344CB8AC3E}">
        <p14:creationId xmlns:p14="http://schemas.microsoft.com/office/powerpoint/2010/main" val="1281614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29</a:t>
            </a:fld>
            <a:endParaRPr lang="de-CH"/>
          </a:p>
        </p:txBody>
      </p:sp>
    </p:spTree>
    <p:extLst>
      <p:ext uri="{BB962C8B-B14F-4D97-AF65-F5344CB8AC3E}">
        <p14:creationId xmlns:p14="http://schemas.microsoft.com/office/powerpoint/2010/main" val="1473839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30</a:t>
            </a:fld>
            <a:endParaRPr lang="de-CH"/>
          </a:p>
        </p:txBody>
      </p:sp>
    </p:spTree>
    <p:extLst>
      <p:ext uri="{BB962C8B-B14F-4D97-AF65-F5344CB8AC3E}">
        <p14:creationId xmlns:p14="http://schemas.microsoft.com/office/powerpoint/2010/main" val="389243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a:t>
            </a:fld>
            <a:endParaRPr lang="de-CH"/>
          </a:p>
        </p:txBody>
      </p:sp>
    </p:spTree>
    <p:extLst>
      <p:ext uri="{BB962C8B-B14F-4D97-AF65-F5344CB8AC3E}">
        <p14:creationId xmlns:p14="http://schemas.microsoft.com/office/powerpoint/2010/main" val="201971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31</a:t>
            </a:fld>
            <a:endParaRPr lang="de-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a:t>
            </a:fld>
            <a:endParaRPr lang="de-CH"/>
          </a:p>
        </p:txBody>
      </p:sp>
    </p:spTree>
    <p:extLst>
      <p:ext uri="{BB962C8B-B14F-4D97-AF65-F5344CB8AC3E}">
        <p14:creationId xmlns:p14="http://schemas.microsoft.com/office/powerpoint/2010/main" val="277220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This way of describing a surgical approach reflects</a:t>
            </a:r>
            <a:r>
              <a:rPr lang="en-US" baseline="0" dirty="0"/>
              <a:t> the sequence of steps needed to perform the approach.</a:t>
            </a:r>
          </a:p>
          <a:p>
            <a:endParaRPr lang="en-US" baseline="0" dirty="0"/>
          </a:p>
          <a:p>
            <a:r>
              <a:rPr lang="en-US" baseline="0" dirty="0"/>
              <a:t>Lecturers should emphasize the importance of correct patient positioning and how it is the responsibility of the surgeon to ensure this.</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a:t>
            </a:fld>
            <a:endParaRPr lang="de-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internervous plane is the key to safe dissection in open surgery. Most participants will not be familiar with the term so take time to explain</a:t>
            </a:r>
            <a:r>
              <a:rPr lang="en-US" baseline="0" dirty="0"/>
              <a:t> it. </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6</a:t>
            </a:fld>
            <a:endParaRPr lang="de-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internervous plane used in the anterior approach to the shoulder</a:t>
            </a:r>
            <a:r>
              <a:rPr lang="en-US" baseline="0" dirty="0"/>
              <a:t> and proximal humerus lies between the deltoid muscle supplied by the axillary nerve and the pectoralis major muscle supplied by the medial and lateral pectoral nerves.</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7</a:t>
            </a:fld>
            <a:endParaRPr lang="de-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dirty="0"/>
              <a:t>Spell check?</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8</a:t>
            </a:fld>
            <a:endParaRPr lang="de-CH"/>
          </a:p>
        </p:txBody>
      </p:sp>
    </p:spTree>
    <p:extLst>
      <p:ext uri="{BB962C8B-B14F-4D97-AF65-F5344CB8AC3E}">
        <p14:creationId xmlns:p14="http://schemas.microsoft.com/office/powerpoint/2010/main" val="387054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external fixator shown does not cross the joint and is only suitable for type A fractures.</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9</a:t>
            </a:fld>
            <a:endParaRPr lang="de-CH"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Grafik 13">
            <a:extLst>
              <a:ext uri="{FF2B5EF4-FFF2-40B4-BE49-F238E27FC236}">
                <a16:creationId xmlns:a16="http://schemas.microsoft.com/office/drawing/2014/main" id="{1D92C811-5D26-44DD-99A4-8A92B2ECA507}"/>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tel 1">
            <a:extLst>
              <a:ext uri="{FF2B5EF4-FFF2-40B4-BE49-F238E27FC236}">
                <a16:creationId xmlns:a16="http://schemas.microsoft.com/office/drawing/2014/main" id="{91BAF872-0864-4D82-A755-28068E0007E8}"/>
              </a:ext>
            </a:extLst>
          </p:cNvPr>
          <p:cNvSpPr>
            <a:spLocks noGrp="1"/>
          </p:cNvSpPr>
          <p:nvPr>
            <p:ph type="title"/>
          </p:nvPr>
        </p:nvSpPr>
        <p:spPr>
          <a:xfrm>
            <a:off x="670985" y="2214564"/>
            <a:ext cx="6756928" cy="2428875"/>
          </a:xfr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4" name="Grafik 15">
            <a:extLst>
              <a:ext uri="{FF2B5EF4-FFF2-40B4-BE49-F238E27FC236}">
                <a16:creationId xmlns:a16="http://schemas.microsoft.com/office/drawing/2014/main" id="{C7E49286-174F-419B-BE03-371E08E0147E}"/>
              </a:ext>
            </a:extLst>
          </p:cNvPr>
          <p:cNvPicPr>
            <a:picLocks noChangeAspect="1"/>
          </p:cNvPicPr>
          <p:nvPr userDrawn="1"/>
        </p:nvPicPr>
        <p:blipFill>
          <a:blip r:embed="rId3"/>
          <a:srcRect/>
          <a:stretch/>
        </p:blipFill>
        <p:spPr>
          <a:xfrm>
            <a:off x="658813" y="260350"/>
            <a:ext cx="913384" cy="574548"/>
          </a:xfrm>
          <a:prstGeom prst="rect">
            <a:avLst/>
          </a:prstGeom>
        </p:spPr>
      </p:pic>
      <p:sp>
        <p:nvSpPr>
          <p:cNvPr id="15" name="Textplatzhalter 8">
            <a:extLst>
              <a:ext uri="{FF2B5EF4-FFF2-40B4-BE49-F238E27FC236}">
                <a16:creationId xmlns:a16="http://schemas.microsoft.com/office/drawing/2014/main" id="{4962E546-CF00-4229-8CF3-7D07176F06C2}"/>
              </a:ext>
            </a:extLst>
          </p:cNvPr>
          <p:cNvSpPr>
            <a:spLocks noGrp="1"/>
          </p:cNvSpPr>
          <p:nvPr>
            <p:ph type="body" sz="quarter" idx="10" hasCustomPrompt="1"/>
          </p:nvPr>
        </p:nvSpPr>
        <p:spPr>
          <a:xfrm>
            <a:off x="658813" y="5856290"/>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name</a:t>
            </a:r>
          </a:p>
        </p:txBody>
      </p:sp>
      <p:sp>
        <p:nvSpPr>
          <p:cNvPr id="16" name="Textplatzhalter 8">
            <a:extLst>
              <a:ext uri="{FF2B5EF4-FFF2-40B4-BE49-F238E27FC236}">
                <a16:creationId xmlns:a16="http://schemas.microsoft.com/office/drawing/2014/main" id="{2B50301C-DD5C-4551-ADFF-53181B2C8589}"/>
              </a:ext>
            </a:extLst>
          </p:cNvPr>
          <p:cNvSpPr>
            <a:spLocks noGrp="1"/>
          </p:cNvSpPr>
          <p:nvPr>
            <p:ph type="body" sz="quarter" idx="11" hasCustomPrompt="1"/>
          </p:nvPr>
        </p:nvSpPr>
        <p:spPr>
          <a:xfrm>
            <a:off x="658812" y="6102352"/>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title </a:t>
            </a:r>
          </a:p>
        </p:txBody>
      </p:sp>
      <p:sp>
        <p:nvSpPr>
          <p:cNvPr id="17" name="Textplatzhalter 8">
            <a:extLst>
              <a:ext uri="{FF2B5EF4-FFF2-40B4-BE49-F238E27FC236}">
                <a16:creationId xmlns:a16="http://schemas.microsoft.com/office/drawing/2014/main" id="{36544BA9-8356-48DF-9244-FCA6D437751F}"/>
              </a:ext>
            </a:extLst>
          </p:cNvPr>
          <p:cNvSpPr>
            <a:spLocks noGrp="1"/>
          </p:cNvSpPr>
          <p:nvPr>
            <p:ph type="body" sz="quarter" idx="12" hasCustomPrompt="1"/>
          </p:nvPr>
        </p:nvSpPr>
        <p:spPr>
          <a:xfrm>
            <a:off x="4079876" y="5861053"/>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18" name="Textplatzhalter 8">
            <a:extLst>
              <a:ext uri="{FF2B5EF4-FFF2-40B4-BE49-F238E27FC236}">
                <a16:creationId xmlns:a16="http://schemas.microsoft.com/office/drawing/2014/main" id="{2C82FC37-6098-45AA-98FA-0ECB6B611007}"/>
              </a:ext>
            </a:extLst>
          </p:cNvPr>
          <p:cNvSpPr>
            <a:spLocks noGrp="1"/>
          </p:cNvSpPr>
          <p:nvPr>
            <p:ph type="body" sz="quarter" idx="13" hasCustomPrompt="1"/>
          </p:nvPr>
        </p:nvSpPr>
        <p:spPr>
          <a:xfrm>
            <a:off x="4079875" y="6107115"/>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2380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pPr>
                <a:defRPr/>
              </a:pPr>
              <a:t>‹#›</a:t>
            </a:fld>
            <a:endParaRPr lang="de-CH"/>
          </a:p>
        </p:txBody>
      </p:sp>
    </p:spTree>
    <p:extLst>
      <p:ext uri="{BB962C8B-B14F-4D97-AF65-F5344CB8AC3E}">
        <p14:creationId xmlns:p14="http://schemas.microsoft.com/office/powerpoint/2010/main" val="196936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pPr>
                <a:defRPr/>
              </a:pPr>
              <a:t>‹#›</a:t>
            </a:fld>
            <a:endParaRPr lang="de-CH"/>
          </a:p>
        </p:txBody>
      </p:sp>
    </p:spTree>
    <p:extLst>
      <p:ext uri="{BB962C8B-B14F-4D97-AF65-F5344CB8AC3E}">
        <p14:creationId xmlns:p14="http://schemas.microsoft.com/office/powerpoint/2010/main" val="246950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42D9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pPr>
                <a:defRPr/>
              </a:pPr>
              <a:t>‹#›</a:t>
            </a:fld>
            <a:endParaRPr lang="de-CH"/>
          </a:p>
        </p:txBody>
      </p:sp>
    </p:spTree>
    <p:extLst>
      <p:ext uri="{BB962C8B-B14F-4D97-AF65-F5344CB8AC3E}">
        <p14:creationId xmlns:p14="http://schemas.microsoft.com/office/powerpoint/2010/main" val="45731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pPr>
                <a:defRPr/>
              </a:pPr>
              <a:t>‹#›</a:t>
            </a:fld>
            <a:endParaRPr lang="de-CH"/>
          </a:p>
        </p:txBody>
      </p:sp>
    </p:spTree>
    <p:extLst>
      <p:ext uri="{BB962C8B-B14F-4D97-AF65-F5344CB8AC3E}">
        <p14:creationId xmlns:p14="http://schemas.microsoft.com/office/powerpoint/2010/main" val="367260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pPr>
                <a:defRPr/>
              </a:pPr>
              <a:t>‹#›</a:t>
            </a:fld>
            <a:endParaRPr lang="de-CH"/>
          </a:p>
        </p:txBody>
      </p:sp>
    </p:spTree>
    <p:extLst>
      <p:ext uri="{BB962C8B-B14F-4D97-AF65-F5344CB8AC3E}">
        <p14:creationId xmlns:p14="http://schemas.microsoft.com/office/powerpoint/2010/main" val="274207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pPr>
                <a:defRPr/>
              </a:pPr>
              <a:t>‹#›</a:t>
            </a:fld>
            <a:endParaRPr lang="de-CH"/>
          </a:p>
        </p:txBody>
      </p:sp>
    </p:spTree>
    <p:extLst>
      <p:ext uri="{BB962C8B-B14F-4D97-AF65-F5344CB8AC3E}">
        <p14:creationId xmlns:p14="http://schemas.microsoft.com/office/powerpoint/2010/main" val="89770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pPr>
                <a:defRPr/>
              </a:pPr>
              <a:t>‹#›</a:t>
            </a:fld>
            <a:endParaRPr lang="de-CH"/>
          </a:p>
        </p:txBody>
      </p:sp>
    </p:spTree>
    <p:extLst>
      <p:ext uri="{BB962C8B-B14F-4D97-AF65-F5344CB8AC3E}">
        <p14:creationId xmlns:p14="http://schemas.microsoft.com/office/powerpoint/2010/main" val="42650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pPr>
                <a:defRPr/>
              </a:pPr>
              <a:t>‹#›</a:t>
            </a:fld>
            <a:endParaRPr lang="de-CH"/>
          </a:p>
        </p:txBody>
      </p:sp>
    </p:spTree>
    <p:extLst>
      <p:ext uri="{BB962C8B-B14F-4D97-AF65-F5344CB8AC3E}">
        <p14:creationId xmlns:p14="http://schemas.microsoft.com/office/powerpoint/2010/main" val="373680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pPr>
                <a:defRPr/>
              </a:pPr>
              <a:t>‹#›</a:t>
            </a:fld>
            <a:endParaRPr lang="de-CH"/>
          </a:p>
        </p:txBody>
      </p:sp>
    </p:spTree>
    <p:extLst>
      <p:ext uri="{BB962C8B-B14F-4D97-AF65-F5344CB8AC3E}">
        <p14:creationId xmlns:p14="http://schemas.microsoft.com/office/powerpoint/2010/main" val="4772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pPr>
                <a:defRPr/>
              </a:pPr>
              <a:t>‹#›</a:t>
            </a:fld>
            <a:endParaRPr lang="de-CH"/>
          </a:p>
        </p:txBody>
      </p:sp>
    </p:spTree>
    <p:extLst>
      <p:ext uri="{BB962C8B-B14F-4D97-AF65-F5344CB8AC3E}">
        <p14:creationId xmlns:p14="http://schemas.microsoft.com/office/powerpoint/2010/main" val="245219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de-CH" dirty="0"/>
          </a:p>
        </p:txBody>
      </p:sp>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pPr>
                <a:defRPr/>
              </a:pPr>
              <a:t>‹#›</a:t>
            </a:fld>
            <a:endParaRPr lang="de-CH"/>
          </a:p>
        </p:txBody>
      </p:sp>
      <p:sp>
        <p:nvSpPr>
          <p:cNvPr id="1028" name="Rectangle 13"/>
          <p:cNvSpPr>
            <a:spLocks noGrp="1" noChangeArrowheads="1"/>
          </p:cNvSpPr>
          <p:nvPr>
            <p:ph type="body" idx="1"/>
          </p:nvPr>
        </p:nvSpPr>
        <p:spPr bwMode="auto">
          <a:xfrm>
            <a:off x="508000" y="1262555"/>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2nd level</a:t>
            </a:r>
          </a:p>
          <a:p>
            <a:pPr lvl="2"/>
            <a:r>
              <a:rPr lang="en-US"/>
              <a:t>3rd level</a:t>
            </a:r>
          </a:p>
          <a:p>
            <a:pPr lvl="3"/>
            <a:r>
              <a:rPr lang="en-US"/>
              <a:t>4th level</a:t>
            </a:r>
          </a:p>
          <a:p>
            <a:pPr lvl="4"/>
            <a:r>
              <a:rPr lang="en-US"/>
              <a:t>5th level</a:t>
            </a:r>
          </a:p>
        </p:txBody>
      </p:sp>
      <p:pic>
        <p:nvPicPr>
          <p:cNvPr id="10" name="Grafik 13">
            <a:extLst>
              <a:ext uri="{FF2B5EF4-FFF2-40B4-BE49-F238E27FC236}">
                <a16:creationId xmlns:a16="http://schemas.microsoft.com/office/drawing/2014/main" id="{BE1DE0AF-463E-4864-BF83-1BC358787DA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979976" y="6312000"/>
            <a:ext cx="553212" cy="290576"/>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6"/>
          <p:cNvSpPr>
            <a:spLocks noGrp="1" noChangeArrowheads="1"/>
          </p:cNvSpPr>
          <p:nvPr>
            <p:ph type="title"/>
          </p:nvPr>
        </p:nvSpPr>
        <p:spPr/>
        <p:txBody>
          <a:bodyPr/>
          <a:lstStyle/>
          <a:p>
            <a:r>
              <a:rPr lang="en-US" noProof="0" dirty="0"/>
              <a:t>Principles of surgical approaches</a:t>
            </a:r>
          </a:p>
        </p:txBody>
      </p:sp>
      <p:sp>
        <p:nvSpPr>
          <p:cNvPr id="7" name="Text Placeholder 6">
            <a:extLst>
              <a:ext uri="{FF2B5EF4-FFF2-40B4-BE49-F238E27FC236}">
                <a16:creationId xmlns:a16="http://schemas.microsoft.com/office/drawing/2014/main" id="{FB62CFA9-06CF-4A87-8218-559364EBFC0E}"/>
              </a:ext>
            </a:extLst>
          </p:cNvPr>
          <p:cNvSpPr>
            <a:spLocks noGrp="1"/>
          </p:cNvSpPr>
          <p:nvPr>
            <p:ph type="body" sz="quarter" idx="10"/>
          </p:nvPr>
        </p:nvSpPr>
        <p:spPr/>
        <p:txBody>
          <a:bodyPr/>
          <a:lstStyle/>
          <a:p>
            <a:endParaRPr lang="de-CH"/>
          </a:p>
        </p:txBody>
      </p:sp>
      <p:sp>
        <p:nvSpPr>
          <p:cNvPr id="8" name="Text Placeholder 7">
            <a:extLst>
              <a:ext uri="{FF2B5EF4-FFF2-40B4-BE49-F238E27FC236}">
                <a16:creationId xmlns:a16="http://schemas.microsoft.com/office/drawing/2014/main" id="{44D3AFAD-0B12-46A4-8608-6E46C4A8A89C}"/>
              </a:ext>
            </a:extLst>
          </p:cNvPr>
          <p:cNvSpPr>
            <a:spLocks noGrp="1"/>
          </p:cNvSpPr>
          <p:nvPr>
            <p:ph type="body" sz="quarter" idx="11"/>
          </p:nvPr>
        </p:nvSpPr>
        <p:spPr/>
        <p:txBody>
          <a:bodyPr/>
          <a:lstStyle/>
          <a:p>
            <a:endParaRPr lang="de-CH"/>
          </a:p>
        </p:txBody>
      </p:sp>
      <p:sp>
        <p:nvSpPr>
          <p:cNvPr id="9" name="Text Placeholder 8">
            <a:extLst>
              <a:ext uri="{FF2B5EF4-FFF2-40B4-BE49-F238E27FC236}">
                <a16:creationId xmlns:a16="http://schemas.microsoft.com/office/drawing/2014/main" id="{188DD2B2-FD92-44F3-9EB0-FC9558D9626F}"/>
              </a:ext>
            </a:extLst>
          </p:cNvPr>
          <p:cNvSpPr>
            <a:spLocks noGrp="1"/>
          </p:cNvSpPr>
          <p:nvPr>
            <p:ph type="body" sz="quarter" idx="12"/>
          </p:nvPr>
        </p:nvSpPr>
        <p:spPr>
          <a:xfrm>
            <a:off x="4079876" y="5861053"/>
            <a:ext cx="3528292" cy="241299"/>
          </a:xfrm>
        </p:spPr>
        <p:txBody>
          <a:bodyPr/>
          <a:lstStyle/>
          <a:p>
            <a:r>
              <a:rPr lang="de-CH" dirty="0"/>
              <a:t>AO Trauma Basic </a:t>
            </a:r>
            <a:r>
              <a:rPr lang="de-CH" dirty="0" err="1"/>
              <a:t>Principles</a:t>
            </a:r>
            <a:r>
              <a:rPr lang="de-CH" dirty="0"/>
              <a:t> Course</a:t>
            </a:r>
          </a:p>
        </p:txBody>
      </p:sp>
      <p:sp>
        <p:nvSpPr>
          <p:cNvPr id="10" name="Text Placeholder 9">
            <a:extLst>
              <a:ext uri="{FF2B5EF4-FFF2-40B4-BE49-F238E27FC236}">
                <a16:creationId xmlns:a16="http://schemas.microsoft.com/office/drawing/2014/main" id="{E3ADD976-EEB7-4EFD-BF40-DB9F4C320962}"/>
              </a:ext>
            </a:extLst>
          </p:cNvPr>
          <p:cNvSpPr>
            <a:spLocks noGrp="1"/>
          </p:cNvSpPr>
          <p:nvPr>
            <p:ph type="body" sz="quarter" idx="13"/>
          </p:nvPr>
        </p:nvSpPr>
        <p:spPr/>
        <p:txBody>
          <a:bodyPr/>
          <a:lstStyle/>
          <a:p>
            <a:endParaRPr lang="de-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8001" y="381000"/>
            <a:ext cx="8180287" cy="914400"/>
          </a:xfrm>
        </p:spPr>
        <p:txBody>
          <a:bodyPr/>
          <a:lstStyle/>
          <a:p>
            <a:r>
              <a:rPr lang="en-US" noProof="0" dirty="0"/>
              <a:t>Percutaneous approach to distal radius—no safe stab incisions </a:t>
            </a:r>
          </a:p>
        </p:txBody>
      </p:sp>
      <p:pic>
        <p:nvPicPr>
          <p:cNvPr id="3" name="Picture 2" descr="Slide_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920" y="148137"/>
            <a:ext cx="5688632" cy="6471742"/>
          </a:xfrm>
          <a:prstGeom prst="rect">
            <a:avLst/>
          </a:prstGeom>
        </p:spPr>
      </p:pic>
      <p:sp>
        <p:nvSpPr>
          <p:cNvPr id="2" name="TextBox 1">
            <a:extLst>
              <a:ext uri="{FF2B5EF4-FFF2-40B4-BE49-F238E27FC236}">
                <a16:creationId xmlns:a16="http://schemas.microsoft.com/office/drawing/2014/main" id="{1A5A5ED8-0628-A044-B562-128217836726}"/>
              </a:ext>
            </a:extLst>
          </p:cNvPr>
          <p:cNvSpPr txBox="1"/>
          <p:nvPr/>
        </p:nvSpPr>
        <p:spPr>
          <a:xfrm>
            <a:off x="551384" y="1988840"/>
            <a:ext cx="4824536" cy="1384995"/>
          </a:xfrm>
          <a:prstGeom prst="rect">
            <a:avLst/>
          </a:prstGeom>
          <a:noFill/>
        </p:spPr>
        <p:txBody>
          <a:bodyPr wrap="square" rtlCol="0">
            <a:spAutoFit/>
          </a:bodyPr>
          <a:lstStyle/>
          <a:p>
            <a:pPr algn="l"/>
            <a:r>
              <a:rPr lang="en-US" sz="2800" dirty="0"/>
              <a:t>Always make a mini surgical approach and look for the nerve </a:t>
            </a:r>
          </a:p>
        </p:txBody>
      </p:sp>
    </p:spTree>
    <p:extLst>
      <p:ext uri="{BB962C8B-B14F-4D97-AF65-F5344CB8AC3E}">
        <p14:creationId xmlns:p14="http://schemas.microsoft.com/office/powerpoint/2010/main" val="380334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noProof="0" dirty="0"/>
              <a:t>Percutaneous approaches—dangers</a:t>
            </a:r>
          </a:p>
        </p:txBody>
      </p:sp>
      <p:pic>
        <p:nvPicPr>
          <p:cNvPr id="29699" name="Picture 4" descr="s38l"/>
          <p:cNvPicPr>
            <a:picLocks noGrp="1" noChangeAspect="1" noChangeArrowheads="1"/>
          </p:cNvPicPr>
          <p:nvPr>
            <p:ph type="body" idx="1"/>
          </p:nvPr>
        </p:nvPicPr>
        <p:blipFill rotWithShape="1">
          <a:blip r:embed="rId3"/>
          <a:srcRect l="12015" r="15896"/>
          <a:stretch/>
        </p:blipFill>
        <p:spPr>
          <a:xfrm>
            <a:off x="6181061" y="1524000"/>
            <a:ext cx="3253563" cy="4751388"/>
          </a:xfrm>
          <a:noFill/>
        </p:spPr>
      </p:pic>
      <p:sp>
        <p:nvSpPr>
          <p:cNvPr id="29700" name="Text Box 5"/>
          <p:cNvSpPr txBox="1">
            <a:spLocks noChangeArrowheads="1"/>
          </p:cNvSpPr>
          <p:nvPr/>
        </p:nvSpPr>
        <p:spPr bwMode="auto">
          <a:xfrm>
            <a:off x="1981201" y="1828800"/>
            <a:ext cx="3063875" cy="523220"/>
          </a:xfrm>
          <a:prstGeom prst="rect">
            <a:avLst/>
          </a:prstGeom>
          <a:noFill/>
          <a:ln w="9525">
            <a:noFill/>
            <a:miter lim="800000"/>
            <a:headEnd/>
            <a:tailEnd/>
          </a:ln>
        </p:spPr>
        <p:txBody>
          <a:bodyPr>
            <a:prstTxWarp prst="textNoShape">
              <a:avLst/>
            </a:prstTxWarp>
            <a:spAutoFit/>
          </a:bodyPr>
          <a:lstStyle/>
          <a:p>
            <a:pPr eaLnBrk="0" hangingPunct="0"/>
            <a:r>
              <a:rPr lang="en-GB" sz="2800" dirty="0"/>
              <a:t>What is this?</a:t>
            </a:r>
          </a:p>
        </p:txBody>
      </p:sp>
      <p:cxnSp>
        <p:nvCxnSpPr>
          <p:cNvPr id="6" name="Straight Arrow Connector 5"/>
          <p:cNvCxnSpPr>
            <a:cxnSpLocks noChangeShapeType="1"/>
          </p:cNvCxnSpPr>
          <p:nvPr/>
        </p:nvCxnSpPr>
        <p:spPr bwMode="auto">
          <a:xfrm rot="16200000" flipH="1">
            <a:off x="3924300" y="2552700"/>
            <a:ext cx="3352800" cy="2971800"/>
          </a:xfrm>
          <a:prstGeom prst="straightConnector1">
            <a:avLst/>
          </a:prstGeom>
          <a:noFill/>
          <a:ln w="76200">
            <a:solidFill>
              <a:srgbClr val="29529B"/>
            </a:solidFill>
            <a:round/>
            <a:headEnd/>
            <a:tailEnd type="arrow" w="med" len="med"/>
          </a:ln>
        </p:spPr>
      </p:cxnSp>
      <p:sp>
        <p:nvSpPr>
          <p:cNvPr id="8" name="TextBox 7"/>
          <p:cNvSpPr txBox="1">
            <a:spLocks noChangeArrowheads="1"/>
          </p:cNvSpPr>
          <p:nvPr/>
        </p:nvSpPr>
        <p:spPr bwMode="auto">
          <a:xfrm>
            <a:off x="2354294" y="4641502"/>
            <a:ext cx="3826767" cy="1384995"/>
          </a:xfrm>
          <a:prstGeom prst="rect">
            <a:avLst/>
          </a:prstGeom>
          <a:noFill/>
          <a:ln w="9525">
            <a:noFill/>
            <a:miter lim="800000"/>
            <a:headEnd/>
            <a:tailEnd/>
          </a:ln>
        </p:spPr>
        <p:txBody>
          <a:bodyPr wrap="square">
            <a:prstTxWarp prst="textNoShape">
              <a:avLst/>
            </a:prstTxWarp>
            <a:spAutoFit/>
          </a:bodyPr>
          <a:lstStyle/>
          <a:p>
            <a:pPr algn="l"/>
            <a:r>
              <a:rPr lang="en-US" sz="2800" dirty="0"/>
              <a:t>This is a targeting</a:t>
            </a:r>
          </a:p>
          <a:p>
            <a:pPr algn="l"/>
            <a:r>
              <a:rPr lang="en-US" sz="2800" dirty="0"/>
              <a:t>device for hitting</a:t>
            </a:r>
          </a:p>
          <a:p>
            <a:pPr algn="l"/>
            <a:r>
              <a:rPr lang="en-US" sz="2800" dirty="0"/>
              <a:t>the radial nerve</a:t>
            </a:r>
          </a:p>
        </p:txBody>
      </p:sp>
    </p:spTree>
    <p:extLst>
      <p:ext uri="{BB962C8B-B14F-4D97-AF65-F5344CB8AC3E}">
        <p14:creationId xmlns:p14="http://schemas.microsoft.com/office/powerpoint/2010/main" val="14502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noProof="0" dirty="0"/>
              <a:t>Minimally invasive surgical approaches—critical features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687098464"/>
              </p:ext>
            </p:extLst>
          </p:nvPr>
        </p:nvGraphicFramePr>
        <p:xfrm>
          <a:off x="508001" y="1124744"/>
          <a:ext cx="11276632" cy="5056487"/>
        </p:xfrm>
        <a:graphic>
          <a:graphicData uri="http://schemas.openxmlformats.org/drawingml/2006/table">
            <a:tbl>
              <a:tblPr bandRow="1">
                <a:tableStyleId>{21E4AEA4-8DFA-4A89-87EB-49C32662AFE0}</a:tableStyleId>
              </a:tblPr>
              <a:tblGrid>
                <a:gridCol w="4291855">
                  <a:extLst>
                    <a:ext uri="{9D8B030D-6E8A-4147-A177-3AD203B41FA5}">
                      <a16:colId xmlns:a16="http://schemas.microsoft.com/office/drawing/2014/main" val="20000"/>
                    </a:ext>
                  </a:extLst>
                </a:gridCol>
                <a:gridCol w="6984777">
                  <a:extLst>
                    <a:ext uri="{9D8B030D-6E8A-4147-A177-3AD203B41FA5}">
                      <a16:colId xmlns:a16="http://schemas.microsoft.com/office/drawing/2014/main" val="20001"/>
                    </a:ext>
                  </a:extLst>
                </a:gridCol>
              </a:tblGrid>
              <a:tr h="842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Fracture </a:t>
                      </a:r>
                    </a:p>
                    <a:p>
                      <a:endParaRPr lang="en-US" sz="2000" b="1" dirty="0"/>
                    </a:p>
                  </a:txBody>
                  <a:tcPr/>
                </a:tc>
                <a:tc>
                  <a:txBody>
                    <a:bodyPr/>
                    <a:lstStyle/>
                    <a:p>
                      <a:r>
                        <a:rPr lang="en-GB" sz="2000" dirty="0"/>
                        <a:t>Must be reduced or </a:t>
                      </a:r>
                      <a:r>
                        <a:rPr lang="en-US" sz="2000" dirty="0"/>
                        <a:t>reducible</a:t>
                      </a:r>
                      <a:r>
                        <a:rPr lang="en-GB" sz="2000" dirty="0"/>
                        <a:t> without direct access to the fracture</a:t>
                      </a:r>
                      <a:endParaRPr lang="en-US" sz="2000" dirty="0"/>
                    </a:p>
                  </a:txBody>
                  <a:tcPr/>
                </a:tc>
                <a:extLst>
                  <a:ext uri="{0D108BD9-81ED-4DB2-BD59-A6C34878D82A}">
                    <a16:rowId xmlns:a16="http://schemas.microsoft.com/office/drawing/2014/main" val="10000"/>
                  </a:ext>
                </a:extLst>
              </a:tr>
              <a:tr h="842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Landmarks and incision</a:t>
                      </a:r>
                      <a:endParaRPr lang="en-US" sz="2000" b="1"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a:t>Palpation is not accurate enough </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a:t>Image guidance is mandatory</a:t>
                      </a:r>
                    </a:p>
                  </a:txBody>
                  <a:tcPr/>
                </a:tc>
                <a:extLst>
                  <a:ext uri="{0D108BD9-81ED-4DB2-BD59-A6C34878D82A}">
                    <a16:rowId xmlns:a16="http://schemas.microsoft.com/office/drawing/2014/main" val="10001"/>
                  </a:ext>
                </a:extLst>
              </a:tr>
              <a:tr h="468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a:t>Internervous</a:t>
                      </a:r>
                      <a:r>
                        <a:rPr lang="en-GB" sz="2000" b="1" dirty="0"/>
                        <a:t> plane</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Used in windows technique</a:t>
                      </a:r>
                    </a:p>
                  </a:txBody>
                  <a:tcPr/>
                </a:tc>
                <a:extLst>
                  <a:ext uri="{0D108BD9-81ED-4DB2-BD59-A6C34878D82A}">
                    <a16:rowId xmlns:a16="http://schemas.microsoft.com/office/drawing/2014/main" val="10002"/>
                  </a:ext>
                </a:extLst>
              </a:tr>
              <a:tr h="121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Superficial and deep dissection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Can either be onto a </a:t>
                      </a:r>
                      <a:r>
                        <a:rPr lang="en-US" sz="2000" dirty="0"/>
                        <a:t>subcutaneous</a:t>
                      </a:r>
                      <a:r>
                        <a:rPr lang="en-GB" sz="2000" dirty="0"/>
                        <a:t> surface or via a window of an open approach</a:t>
                      </a:r>
                      <a:endParaRPr lang="en-US" sz="2000" dirty="0"/>
                    </a:p>
                  </a:txBody>
                  <a:tcPr/>
                </a:tc>
                <a:extLst>
                  <a:ext uri="{0D108BD9-81ED-4DB2-BD59-A6C34878D82A}">
                    <a16:rowId xmlns:a16="http://schemas.microsoft.com/office/drawing/2014/main" val="10003"/>
                  </a:ext>
                </a:extLst>
              </a:tr>
              <a:tr h="842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Dangers</a:t>
                      </a:r>
                    </a:p>
                    <a:p>
                      <a:endParaRPr lang="en-US" sz="2000" b="1" dirty="0"/>
                    </a:p>
                  </a:txBody>
                  <a:tcPr/>
                </a:tc>
                <a:tc>
                  <a:txBody>
                    <a:bodyPr/>
                    <a:lstStyle/>
                    <a:p>
                      <a:r>
                        <a:rPr lang="en-GB" sz="2000" dirty="0"/>
                        <a:t>Damage to vital structures in the unexposed zone</a:t>
                      </a:r>
                      <a:endParaRPr lang="en-US" sz="2000" dirty="0"/>
                    </a:p>
                  </a:txBody>
                  <a:tcPr/>
                </a:tc>
                <a:extLst>
                  <a:ext uri="{0D108BD9-81ED-4DB2-BD59-A6C34878D82A}">
                    <a16:rowId xmlns:a16="http://schemas.microsoft.com/office/drawing/2014/main" val="10004"/>
                  </a:ext>
                </a:extLst>
              </a:tr>
              <a:tr h="842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Surgical extension</a:t>
                      </a:r>
                    </a:p>
                    <a:p>
                      <a:endParaRPr lang="en-US" sz="2000" b="1" dirty="0"/>
                    </a:p>
                  </a:txBody>
                  <a:tcPr/>
                </a:tc>
                <a:tc>
                  <a:txBody>
                    <a:bodyPr/>
                    <a:lstStyle/>
                    <a:p>
                      <a:r>
                        <a:rPr lang="en-GB" sz="2000" dirty="0"/>
                        <a:t>Usually not possible</a:t>
                      </a:r>
                      <a:endParaRPr lang="en-U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5553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noProof="0" dirty="0"/>
              <a:t>Minimally invasive anterior approach to </a:t>
            </a:r>
            <a:r>
              <a:rPr lang="en-US" noProof="0" dirty="0" err="1"/>
              <a:t>humerus</a:t>
            </a:r>
            <a:r>
              <a:rPr lang="en-US" noProof="0" dirty="0"/>
              <a:t>—skin incisions</a:t>
            </a:r>
          </a:p>
        </p:txBody>
      </p:sp>
      <p:pic>
        <p:nvPicPr>
          <p:cNvPr id="2" name="Picture 1" descr="Slide_15_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33" y="1484784"/>
            <a:ext cx="6309571" cy="4486806"/>
          </a:xfrm>
          <a:prstGeom prst="rect">
            <a:avLst/>
          </a:prstGeom>
        </p:spPr>
      </p:pic>
    </p:spTree>
    <p:extLst>
      <p:ext uri="{BB962C8B-B14F-4D97-AF65-F5344CB8AC3E}">
        <p14:creationId xmlns:p14="http://schemas.microsoft.com/office/powerpoint/2010/main" val="315668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noProof="0" dirty="0"/>
              <a:t>Minimally invasive anterior approach to </a:t>
            </a:r>
            <a:r>
              <a:rPr lang="en-US" noProof="0" dirty="0" err="1"/>
              <a:t>humerus</a:t>
            </a:r>
            <a:r>
              <a:rPr lang="en-US" noProof="0" dirty="0"/>
              <a:t>—connecting the two windows</a:t>
            </a:r>
          </a:p>
        </p:txBody>
      </p:sp>
      <p:pic>
        <p:nvPicPr>
          <p:cNvPr id="3" name="Picture 2" descr="Slide_18_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5" y="1628800"/>
            <a:ext cx="6690583" cy="4559960"/>
          </a:xfrm>
          <a:prstGeom prst="rect">
            <a:avLst/>
          </a:prstGeom>
        </p:spPr>
      </p:pic>
    </p:spTree>
    <p:extLst>
      <p:ext uri="{BB962C8B-B14F-4D97-AF65-F5344CB8AC3E}">
        <p14:creationId xmlns:p14="http://schemas.microsoft.com/office/powerpoint/2010/main" val="63239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noProof="0" dirty="0"/>
              <a:t>Minimally invasive anterior approach to </a:t>
            </a:r>
            <a:r>
              <a:rPr lang="en-US" noProof="0" dirty="0" err="1"/>
              <a:t>humerus</a:t>
            </a:r>
            <a:r>
              <a:rPr lang="en-US" noProof="0" dirty="0"/>
              <a:t>—developing the deep plane</a:t>
            </a:r>
          </a:p>
        </p:txBody>
      </p:sp>
      <p:pic>
        <p:nvPicPr>
          <p:cNvPr id="4" name="Picture 3" descr="Slide_19_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680" y="1844825"/>
            <a:ext cx="5709094" cy="4410603"/>
          </a:xfrm>
          <a:prstGeom prst="rect">
            <a:avLst/>
          </a:prstGeom>
        </p:spPr>
      </p:pic>
    </p:spTree>
    <p:extLst>
      <p:ext uri="{BB962C8B-B14F-4D97-AF65-F5344CB8AC3E}">
        <p14:creationId xmlns:p14="http://schemas.microsoft.com/office/powerpoint/2010/main" val="72902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noProof="0" dirty="0"/>
              <a:t>Open surgical approach—critical features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92501543"/>
              </p:ext>
            </p:extLst>
          </p:nvPr>
        </p:nvGraphicFramePr>
        <p:xfrm>
          <a:off x="508000" y="1268760"/>
          <a:ext cx="11348640" cy="4968552"/>
        </p:xfrm>
        <a:graphic>
          <a:graphicData uri="http://schemas.openxmlformats.org/drawingml/2006/table">
            <a:tbl>
              <a:tblPr bandRow="1">
                <a:tableStyleId>{21E4AEA4-8DFA-4A89-87EB-49C32662AFE0}</a:tableStyleId>
              </a:tblPr>
              <a:tblGrid>
                <a:gridCol w="414784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852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Fracture </a:t>
                      </a:r>
                    </a:p>
                    <a:p>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Need not be reduced or be </a:t>
                      </a:r>
                      <a:r>
                        <a:rPr lang="en-US" sz="2000" dirty="0"/>
                        <a:t>reducible</a:t>
                      </a:r>
                      <a:r>
                        <a:rPr lang="en-GB" sz="2000" dirty="0"/>
                        <a:t> by closed methods</a:t>
                      </a:r>
                    </a:p>
                  </a:txBody>
                  <a:tcPr/>
                </a:tc>
                <a:extLst>
                  <a:ext uri="{0D108BD9-81ED-4DB2-BD59-A6C34878D82A}">
                    <a16:rowId xmlns:a16="http://schemas.microsoft.com/office/drawing/2014/main" val="10000"/>
                  </a:ext>
                </a:extLst>
              </a:tr>
              <a:tr h="1446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Landmarks and incision</a:t>
                      </a:r>
                      <a:endParaRPr lang="en-US" sz="2000" b="1"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dirty="0"/>
                        <a:t>Bony landmarks are sufficiently accurate for incisions to be made </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dirty="0"/>
                        <a:t>Image intensifier is not necessary but is useful to localize the approach accurately</a:t>
                      </a:r>
                    </a:p>
                  </a:txBody>
                  <a:tcPr/>
                </a:tc>
                <a:extLst>
                  <a:ext uri="{0D108BD9-81ED-4DB2-BD59-A6C34878D82A}">
                    <a16:rowId xmlns:a16="http://schemas.microsoft.com/office/drawing/2014/main" val="10001"/>
                  </a:ext>
                </a:extLst>
              </a:tr>
              <a:tr h="482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a:t>Internervous</a:t>
                      </a:r>
                      <a:r>
                        <a:rPr lang="en-GB" sz="2000" b="1" dirty="0"/>
                        <a:t> plane</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Essential if the approach is to be safe</a:t>
                      </a:r>
                    </a:p>
                  </a:txBody>
                  <a:tcPr/>
                </a:tc>
                <a:extLst>
                  <a:ext uri="{0D108BD9-81ED-4DB2-BD59-A6C34878D82A}">
                    <a16:rowId xmlns:a16="http://schemas.microsoft.com/office/drawing/2014/main" val="10002"/>
                  </a:ext>
                </a:extLst>
              </a:tr>
              <a:tr h="482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Superficial and deep dissection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Gentle, </a:t>
                      </a:r>
                      <a:r>
                        <a:rPr lang="en-GB" sz="2000" dirty="0" err="1"/>
                        <a:t>atraumatic</a:t>
                      </a:r>
                      <a:r>
                        <a:rPr lang="en-GB" sz="2000" dirty="0"/>
                        <a:t>, and avoid fierce retraction</a:t>
                      </a:r>
                    </a:p>
                  </a:txBody>
                  <a:tcPr/>
                </a:tc>
                <a:extLst>
                  <a:ext uri="{0D108BD9-81ED-4DB2-BD59-A6C34878D82A}">
                    <a16:rowId xmlns:a16="http://schemas.microsoft.com/office/drawing/2014/main" val="10003"/>
                  </a:ext>
                </a:extLst>
              </a:tr>
              <a:tr h="852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Dangers</a:t>
                      </a:r>
                    </a:p>
                    <a:p>
                      <a:endParaRPr lang="en-US" sz="2000" b="1" dirty="0"/>
                    </a:p>
                  </a:txBody>
                  <a:tcPr/>
                </a:tc>
                <a:tc>
                  <a:txBody>
                    <a:bodyPr/>
                    <a:lstStyle/>
                    <a:p>
                      <a:r>
                        <a:rPr lang="en-GB" sz="2000" dirty="0"/>
                        <a:t>Fracture trauma may distort normal anatomy</a:t>
                      </a:r>
                      <a:endParaRPr lang="en-US" sz="2000" dirty="0"/>
                    </a:p>
                  </a:txBody>
                  <a:tcPr/>
                </a:tc>
                <a:extLst>
                  <a:ext uri="{0D108BD9-81ED-4DB2-BD59-A6C34878D82A}">
                    <a16:rowId xmlns:a16="http://schemas.microsoft.com/office/drawing/2014/main" val="10004"/>
                  </a:ext>
                </a:extLst>
              </a:tr>
              <a:tr h="852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Surgical extension</a:t>
                      </a:r>
                    </a:p>
                    <a:p>
                      <a:endParaRPr lang="en-US" sz="2000" b="1" dirty="0"/>
                    </a:p>
                  </a:txBody>
                  <a:tcPr/>
                </a:tc>
                <a:tc>
                  <a:txBody>
                    <a:bodyPr/>
                    <a:lstStyle/>
                    <a:p>
                      <a:r>
                        <a:rPr lang="en-GB" sz="2000" dirty="0"/>
                        <a:t>Usually possible and safe</a:t>
                      </a:r>
                      <a:endParaRPr lang="en-U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0088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noProof="0" dirty="0"/>
              <a:t>Plating of forearm</a:t>
            </a:r>
          </a:p>
        </p:txBody>
      </p:sp>
      <p:pic>
        <p:nvPicPr>
          <p:cNvPr id="33795" name="Picture 3" descr="Untitled-5"/>
          <p:cNvPicPr>
            <a:picLocks noGrp="1" noChangeAspect="1" noChangeArrowheads="1"/>
          </p:cNvPicPr>
          <p:nvPr>
            <p:ph idx="1"/>
          </p:nvPr>
        </p:nvPicPr>
        <p:blipFill rotWithShape="1">
          <a:blip r:embed="rId3"/>
          <a:stretch/>
        </p:blipFill>
        <p:spPr>
          <a:xfrm>
            <a:off x="7959455" y="404664"/>
            <a:ext cx="3404245" cy="5793190"/>
          </a:xfrm>
          <a:noFill/>
        </p:spPr>
      </p:pic>
      <p:pic>
        <p:nvPicPr>
          <p:cNvPr id="37892" name="Picture 4"/>
          <p:cNvPicPr>
            <a:picLocks noChangeAspect="1" noChangeArrowheads="1"/>
          </p:cNvPicPr>
          <p:nvPr/>
        </p:nvPicPr>
        <p:blipFill>
          <a:blip r:embed="rId4"/>
          <a:srcRect/>
          <a:stretch>
            <a:fillRect/>
          </a:stretch>
        </p:blipFill>
        <p:spPr bwMode="auto">
          <a:xfrm>
            <a:off x="4799856" y="464958"/>
            <a:ext cx="3184584" cy="5651655"/>
          </a:xfrm>
          <a:prstGeom prst="rect">
            <a:avLst/>
          </a:prstGeom>
          <a:noFill/>
          <a:ln w="9525">
            <a:noFill/>
            <a:miter lim="800000"/>
            <a:headEnd/>
            <a:tailEnd/>
          </a:ln>
        </p:spPr>
      </p:pic>
      <p:sp>
        <p:nvSpPr>
          <p:cNvPr id="2" name="TextBox 1"/>
          <p:cNvSpPr txBox="1"/>
          <p:nvPr/>
        </p:nvSpPr>
        <p:spPr>
          <a:xfrm>
            <a:off x="508000" y="1268370"/>
            <a:ext cx="4539263" cy="1692771"/>
          </a:xfrm>
          <a:prstGeom prst="rect">
            <a:avLst/>
          </a:prstGeom>
          <a:noFill/>
        </p:spPr>
        <p:txBody>
          <a:bodyPr wrap="square" rtlCol="0">
            <a:spAutoFit/>
          </a:bodyPr>
          <a:lstStyle/>
          <a:p>
            <a:pPr marL="532800" indent="-457200" algn="l">
              <a:spcBef>
                <a:spcPts val="600"/>
              </a:spcBef>
              <a:spcAft>
                <a:spcPts val="600"/>
              </a:spcAft>
              <a:buFont typeface="Arial" pitchFamily="34" charset="0"/>
              <a:buChar char="•"/>
            </a:pPr>
            <a:r>
              <a:rPr lang="en-US" sz="2800" dirty="0"/>
              <a:t>Absolute stability</a:t>
            </a:r>
          </a:p>
          <a:p>
            <a:pPr marL="532800" indent="-457200" algn="l">
              <a:spcBef>
                <a:spcPts val="600"/>
              </a:spcBef>
              <a:spcAft>
                <a:spcPts val="600"/>
              </a:spcAft>
              <a:buFont typeface="Arial" pitchFamily="34" charset="0"/>
              <a:buChar char="•"/>
            </a:pPr>
            <a:r>
              <a:rPr lang="en-US" sz="2800" dirty="0"/>
              <a:t>Open reduction</a:t>
            </a:r>
          </a:p>
          <a:p>
            <a:pPr marL="532800" indent="-457200" algn="l">
              <a:spcBef>
                <a:spcPts val="600"/>
              </a:spcBef>
              <a:spcAft>
                <a:spcPts val="600"/>
              </a:spcAft>
              <a:buFont typeface="Arial" pitchFamily="34" charset="0"/>
              <a:buChar char="•"/>
            </a:pPr>
            <a:r>
              <a:rPr lang="en-US" sz="2800" dirty="0"/>
              <a:t>Anatomical reduction</a:t>
            </a:r>
          </a:p>
        </p:txBody>
      </p:sp>
    </p:spTree>
    <p:extLst>
      <p:ext uri="{BB962C8B-B14F-4D97-AF65-F5344CB8AC3E}">
        <p14:creationId xmlns:p14="http://schemas.microsoft.com/office/powerpoint/2010/main" val="26913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noProof="0" dirty="0"/>
              <a:t>Open surgical approaches—landmarks</a:t>
            </a:r>
          </a:p>
        </p:txBody>
      </p:sp>
      <p:pic>
        <p:nvPicPr>
          <p:cNvPr id="3" name="Picture 2" descr="Slide_22-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313" y="1886411"/>
            <a:ext cx="8168913" cy="2962755"/>
          </a:xfrm>
          <a:prstGeom prst="rect">
            <a:avLst/>
          </a:prstGeom>
        </p:spPr>
      </p:pic>
      <p:sp>
        <p:nvSpPr>
          <p:cNvPr id="2" name="TextBox 1">
            <a:extLst>
              <a:ext uri="{FF2B5EF4-FFF2-40B4-BE49-F238E27FC236}">
                <a16:creationId xmlns:a16="http://schemas.microsoft.com/office/drawing/2014/main" id="{E39DF9A9-272E-0948-B6B5-4B667EEC17CB}"/>
              </a:ext>
            </a:extLst>
          </p:cNvPr>
          <p:cNvSpPr txBox="1"/>
          <p:nvPr/>
        </p:nvSpPr>
        <p:spPr>
          <a:xfrm>
            <a:off x="1616460" y="1390850"/>
            <a:ext cx="3624711" cy="461665"/>
          </a:xfrm>
          <a:prstGeom prst="rect">
            <a:avLst/>
          </a:prstGeom>
          <a:noFill/>
        </p:spPr>
        <p:txBody>
          <a:bodyPr wrap="none" rtlCol="0">
            <a:spAutoFit/>
          </a:bodyPr>
          <a:lstStyle/>
          <a:p>
            <a:r>
              <a:rPr lang="en-US" sz="2400" dirty="0"/>
              <a:t>Styloid process of radius </a:t>
            </a:r>
          </a:p>
        </p:txBody>
      </p:sp>
      <p:cxnSp>
        <p:nvCxnSpPr>
          <p:cNvPr id="5" name="Straight Arrow Connector 4">
            <a:extLst>
              <a:ext uri="{FF2B5EF4-FFF2-40B4-BE49-F238E27FC236}">
                <a16:creationId xmlns:a16="http://schemas.microsoft.com/office/drawing/2014/main" id="{65E48F14-DACB-D747-9870-9D2BEEBE399E}"/>
              </a:ext>
            </a:extLst>
          </p:cNvPr>
          <p:cNvCxnSpPr>
            <a:stCxn id="2" idx="2"/>
          </p:cNvCxnSpPr>
          <p:nvPr/>
        </p:nvCxnSpPr>
        <p:spPr bwMode="auto">
          <a:xfrm flipH="1">
            <a:off x="2783634" y="1852515"/>
            <a:ext cx="645182" cy="1288453"/>
          </a:xfrm>
          <a:prstGeom prst="straightConnector1">
            <a:avLst/>
          </a:prstGeom>
          <a:ln w="44450">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C9EA5FEB-F852-CE42-8987-2CB7D70068F1}"/>
              </a:ext>
            </a:extLst>
          </p:cNvPr>
          <p:cNvSpPr txBox="1"/>
          <p:nvPr/>
        </p:nvSpPr>
        <p:spPr>
          <a:xfrm>
            <a:off x="6125034" y="5157192"/>
            <a:ext cx="3592651" cy="461665"/>
          </a:xfrm>
          <a:prstGeom prst="rect">
            <a:avLst/>
          </a:prstGeom>
          <a:noFill/>
        </p:spPr>
        <p:txBody>
          <a:bodyPr wrap="none" rtlCol="0">
            <a:spAutoFit/>
          </a:bodyPr>
          <a:lstStyle/>
          <a:p>
            <a:r>
              <a:rPr lang="en-US" sz="2400" dirty="0"/>
              <a:t>Midline of elbow crease </a:t>
            </a:r>
          </a:p>
        </p:txBody>
      </p:sp>
      <p:cxnSp>
        <p:nvCxnSpPr>
          <p:cNvPr id="8" name="Straight Arrow Connector 7">
            <a:extLst>
              <a:ext uri="{FF2B5EF4-FFF2-40B4-BE49-F238E27FC236}">
                <a16:creationId xmlns:a16="http://schemas.microsoft.com/office/drawing/2014/main" id="{6B718801-63DF-6840-A552-0677C590AEC9}"/>
              </a:ext>
            </a:extLst>
          </p:cNvPr>
          <p:cNvCxnSpPr>
            <a:stCxn id="6" idx="0"/>
          </p:cNvCxnSpPr>
          <p:nvPr/>
        </p:nvCxnSpPr>
        <p:spPr bwMode="auto">
          <a:xfrm flipV="1">
            <a:off x="7921360" y="2852936"/>
            <a:ext cx="262873" cy="2304256"/>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8054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noProof="0" dirty="0"/>
              <a:t>Open surgical approaches—</a:t>
            </a:r>
            <a:r>
              <a:rPr lang="en-US" noProof="0" dirty="0" err="1"/>
              <a:t>internervous</a:t>
            </a:r>
            <a:r>
              <a:rPr lang="en-US" noProof="0" dirty="0"/>
              <a:t> plane</a:t>
            </a:r>
          </a:p>
        </p:txBody>
      </p:sp>
      <p:pic>
        <p:nvPicPr>
          <p:cNvPr id="5" name="Picture 4" descr="Slide_23_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900" y="1943101"/>
            <a:ext cx="8202442" cy="2968851"/>
          </a:xfrm>
          <a:prstGeom prst="rect">
            <a:avLst/>
          </a:prstGeom>
        </p:spPr>
      </p:pic>
      <p:sp>
        <p:nvSpPr>
          <p:cNvPr id="2" name="TextBox 1">
            <a:extLst>
              <a:ext uri="{FF2B5EF4-FFF2-40B4-BE49-F238E27FC236}">
                <a16:creationId xmlns:a16="http://schemas.microsoft.com/office/drawing/2014/main" id="{28C030F1-A973-2345-94EC-B5CD59171947}"/>
              </a:ext>
            </a:extLst>
          </p:cNvPr>
          <p:cNvSpPr txBox="1"/>
          <p:nvPr/>
        </p:nvSpPr>
        <p:spPr>
          <a:xfrm>
            <a:off x="4542800" y="1556792"/>
            <a:ext cx="2292615" cy="461665"/>
          </a:xfrm>
          <a:prstGeom prst="rect">
            <a:avLst/>
          </a:prstGeom>
          <a:noFill/>
        </p:spPr>
        <p:txBody>
          <a:bodyPr wrap="none" rtlCol="0">
            <a:spAutoFit/>
          </a:bodyPr>
          <a:lstStyle/>
          <a:p>
            <a:r>
              <a:rPr lang="en-US" sz="2400" dirty="0" err="1"/>
              <a:t>Brachioradialis</a:t>
            </a:r>
            <a:r>
              <a:rPr lang="en-US" sz="2400" dirty="0"/>
              <a:t> </a:t>
            </a:r>
          </a:p>
        </p:txBody>
      </p:sp>
      <p:cxnSp>
        <p:nvCxnSpPr>
          <p:cNvPr id="4" name="Straight Arrow Connector 3">
            <a:extLst>
              <a:ext uri="{FF2B5EF4-FFF2-40B4-BE49-F238E27FC236}">
                <a16:creationId xmlns:a16="http://schemas.microsoft.com/office/drawing/2014/main" id="{77F0E01C-20EC-014C-A109-7A2583BE04C9}"/>
              </a:ext>
            </a:extLst>
          </p:cNvPr>
          <p:cNvCxnSpPr/>
          <p:nvPr/>
        </p:nvCxnSpPr>
        <p:spPr bwMode="auto">
          <a:xfrm>
            <a:off x="5663952" y="2028910"/>
            <a:ext cx="648072" cy="1184066"/>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10A50604-755E-9940-909E-BC838BAD85ED}"/>
              </a:ext>
            </a:extLst>
          </p:cNvPr>
          <p:cNvSpPr txBox="1"/>
          <p:nvPr/>
        </p:nvSpPr>
        <p:spPr>
          <a:xfrm>
            <a:off x="4506227" y="5085184"/>
            <a:ext cx="2941831" cy="461665"/>
          </a:xfrm>
          <a:prstGeom prst="rect">
            <a:avLst/>
          </a:prstGeom>
          <a:noFill/>
        </p:spPr>
        <p:txBody>
          <a:bodyPr wrap="none" rtlCol="0">
            <a:spAutoFit/>
          </a:bodyPr>
          <a:lstStyle/>
          <a:p>
            <a:r>
              <a:rPr lang="en-US" sz="2400" dirty="0"/>
              <a:t>Flexor carpi radialis </a:t>
            </a:r>
          </a:p>
        </p:txBody>
      </p:sp>
      <p:cxnSp>
        <p:nvCxnSpPr>
          <p:cNvPr id="8" name="Straight Arrow Connector 7">
            <a:extLst>
              <a:ext uri="{FF2B5EF4-FFF2-40B4-BE49-F238E27FC236}">
                <a16:creationId xmlns:a16="http://schemas.microsoft.com/office/drawing/2014/main" id="{5F7F82DF-BB64-774B-AF5B-8ABB4E2B833B}"/>
              </a:ext>
            </a:extLst>
          </p:cNvPr>
          <p:cNvCxnSpPr>
            <a:stCxn id="6" idx="0"/>
          </p:cNvCxnSpPr>
          <p:nvPr/>
        </p:nvCxnSpPr>
        <p:spPr bwMode="auto">
          <a:xfrm flipV="1">
            <a:off x="5977143" y="3573016"/>
            <a:ext cx="334881" cy="1512168"/>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4388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noProof="0" dirty="0"/>
              <a:t>Learning objectives</a:t>
            </a:r>
          </a:p>
        </p:txBody>
      </p:sp>
      <p:sp>
        <p:nvSpPr>
          <p:cNvPr id="4100" name="Rectangle 3"/>
          <p:cNvSpPr>
            <a:spLocks noGrp="1" noChangeArrowheads="1"/>
          </p:cNvSpPr>
          <p:nvPr>
            <p:ph idx="1"/>
          </p:nvPr>
        </p:nvSpPr>
        <p:spPr/>
        <p:txBody>
          <a:bodyPr/>
          <a:lstStyle/>
          <a:p>
            <a:pPr>
              <a:spcBef>
                <a:spcPts val="600"/>
              </a:spcBef>
              <a:spcAft>
                <a:spcPts val="600"/>
              </a:spcAft>
            </a:pPr>
            <a:r>
              <a:rPr lang="en-US" noProof="0" dirty="0"/>
              <a:t>Plan your surgical approach</a:t>
            </a:r>
          </a:p>
          <a:p>
            <a:pPr lvl="1">
              <a:spcBef>
                <a:spcPts val="600"/>
              </a:spcBef>
              <a:spcAft>
                <a:spcPts val="600"/>
              </a:spcAft>
            </a:pPr>
            <a:r>
              <a:rPr lang="en-US" noProof="0" dirty="0"/>
              <a:t>Fracture anatomy</a:t>
            </a:r>
          </a:p>
          <a:p>
            <a:pPr lvl="1">
              <a:spcBef>
                <a:spcPts val="600"/>
              </a:spcBef>
              <a:spcAft>
                <a:spcPts val="600"/>
              </a:spcAft>
            </a:pPr>
            <a:r>
              <a:rPr lang="en-US" noProof="0" dirty="0"/>
              <a:t>Stability required</a:t>
            </a:r>
          </a:p>
          <a:p>
            <a:pPr lvl="1">
              <a:spcBef>
                <a:spcPts val="600"/>
              </a:spcBef>
              <a:spcAft>
                <a:spcPts val="600"/>
              </a:spcAft>
            </a:pPr>
            <a:r>
              <a:rPr lang="en-US" noProof="0" dirty="0"/>
              <a:t>Imaging available</a:t>
            </a:r>
          </a:p>
          <a:p>
            <a:pPr lvl="1">
              <a:spcBef>
                <a:spcPts val="600"/>
              </a:spcBef>
              <a:spcAft>
                <a:spcPts val="600"/>
              </a:spcAft>
            </a:pPr>
            <a:r>
              <a:rPr lang="en-US" noProof="0" dirty="0"/>
              <a:t>Surgical experience  </a:t>
            </a:r>
          </a:p>
          <a:p>
            <a:pPr>
              <a:spcBef>
                <a:spcPts val="600"/>
              </a:spcBef>
              <a:spcAft>
                <a:spcPts val="600"/>
              </a:spcAft>
            </a:pPr>
            <a:r>
              <a:rPr lang="en-US" noProof="0" dirty="0"/>
              <a:t>Realize the need to preserve soft tissues</a:t>
            </a:r>
          </a:p>
          <a:p>
            <a:pPr>
              <a:spcBef>
                <a:spcPts val="600"/>
              </a:spcBef>
              <a:spcAft>
                <a:spcPts val="600"/>
              </a:spcAft>
            </a:pPr>
            <a:r>
              <a:rPr lang="en-US" noProof="0" dirty="0"/>
              <a:t>Know the safe zones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noProof="0" dirty="0"/>
              <a:t>Open surgical approaches—deep surgical dissection</a:t>
            </a:r>
          </a:p>
        </p:txBody>
      </p:sp>
      <p:pic>
        <p:nvPicPr>
          <p:cNvPr id="3" name="Picture 2" descr="Slide_24-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901" y="1930401"/>
            <a:ext cx="8184153" cy="2977995"/>
          </a:xfrm>
          <a:prstGeom prst="rect">
            <a:avLst/>
          </a:prstGeom>
        </p:spPr>
      </p:pic>
      <p:sp>
        <p:nvSpPr>
          <p:cNvPr id="2" name="TextBox 1">
            <a:extLst>
              <a:ext uri="{FF2B5EF4-FFF2-40B4-BE49-F238E27FC236}">
                <a16:creationId xmlns:a16="http://schemas.microsoft.com/office/drawing/2014/main" id="{DAFD7451-2D29-614A-A432-7F97E8B282B2}"/>
              </a:ext>
            </a:extLst>
          </p:cNvPr>
          <p:cNvSpPr txBox="1"/>
          <p:nvPr/>
        </p:nvSpPr>
        <p:spPr>
          <a:xfrm>
            <a:off x="2903769" y="5254403"/>
            <a:ext cx="2016899" cy="461665"/>
          </a:xfrm>
          <a:prstGeom prst="rect">
            <a:avLst/>
          </a:prstGeom>
          <a:noFill/>
        </p:spPr>
        <p:txBody>
          <a:bodyPr wrap="none" rtlCol="0">
            <a:spAutoFit/>
          </a:bodyPr>
          <a:lstStyle/>
          <a:p>
            <a:r>
              <a:rPr lang="en-US" sz="2400" dirty="0"/>
              <a:t>Radial artery </a:t>
            </a:r>
          </a:p>
        </p:txBody>
      </p:sp>
      <p:cxnSp>
        <p:nvCxnSpPr>
          <p:cNvPr id="5" name="Straight Arrow Connector 4">
            <a:extLst>
              <a:ext uri="{FF2B5EF4-FFF2-40B4-BE49-F238E27FC236}">
                <a16:creationId xmlns:a16="http://schemas.microsoft.com/office/drawing/2014/main" id="{DD03E1AB-64C4-8A4E-866E-564D3F2F1A48}"/>
              </a:ext>
            </a:extLst>
          </p:cNvPr>
          <p:cNvCxnSpPr>
            <a:stCxn id="2" idx="0"/>
          </p:cNvCxnSpPr>
          <p:nvPr/>
        </p:nvCxnSpPr>
        <p:spPr bwMode="auto">
          <a:xfrm flipV="1">
            <a:off x="3912219" y="3717034"/>
            <a:ext cx="671613" cy="1537369"/>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0AD09A80-8D5B-5645-991E-829365CD948B}"/>
              </a:ext>
            </a:extLst>
          </p:cNvPr>
          <p:cNvSpPr txBox="1"/>
          <p:nvPr/>
        </p:nvSpPr>
        <p:spPr>
          <a:xfrm>
            <a:off x="2657543" y="1530290"/>
            <a:ext cx="3405099" cy="461665"/>
          </a:xfrm>
          <a:prstGeom prst="rect">
            <a:avLst/>
          </a:prstGeom>
          <a:noFill/>
        </p:spPr>
        <p:txBody>
          <a:bodyPr wrap="none" rtlCol="0">
            <a:spAutoFit/>
          </a:bodyPr>
          <a:lstStyle/>
          <a:p>
            <a:r>
              <a:rPr lang="en-US" sz="2400" dirty="0"/>
              <a:t>Superficial radial nerve </a:t>
            </a:r>
          </a:p>
        </p:txBody>
      </p:sp>
      <p:cxnSp>
        <p:nvCxnSpPr>
          <p:cNvPr id="8" name="Straight Arrow Connector 7">
            <a:extLst>
              <a:ext uri="{FF2B5EF4-FFF2-40B4-BE49-F238E27FC236}">
                <a16:creationId xmlns:a16="http://schemas.microsoft.com/office/drawing/2014/main" id="{3B8098D6-F9BE-B943-80ED-58547EBAEB6E}"/>
              </a:ext>
            </a:extLst>
          </p:cNvPr>
          <p:cNvCxnSpPr>
            <a:cxnSpLocks/>
            <a:stCxn id="6" idx="2"/>
          </p:cNvCxnSpPr>
          <p:nvPr/>
        </p:nvCxnSpPr>
        <p:spPr bwMode="auto">
          <a:xfrm>
            <a:off x="4360093" y="1991955"/>
            <a:ext cx="990669" cy="1069853"/>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4F6B5A41-82E1-DE48-966E-099570CC93A0}"/>
              </a:ext>
            </a:extLst>
          </p:cNvPr>
          <p:cNvSpPr txBox="1"/>
          <p:nvPr/>
        </p:nvSpPr>
        <p:spPr>
          <a:xfrm>
            <a:off x="5959415" y="5254403"/>
            <a:ext cx="4499951" cy="461665"/>
          </a:xfrm>
          <a:prstGeom prst="rect">
            <a:avLst/>
          </a:prstGeom>
          <a:noFill/>
        </p:spPr>
        <p:txBody>
          <a:bodyPr wrap="none" rtlCol="0">
            <a:spAutoFit/>
          </a:bodyPr>
          <a:lstStyle/>
          <a:p>
            <a:r>
              <a:rPr lang="en-US" sz="2400" dirty="0"/>
              <a:t>Recurrent radial artery - divided</a:t>
            </a:r>
          </a:p>
        </p:txBody>
      </p:sp>
      <p:cxnSp>
        <p:nvCxnSpPr>
          <p:cNvPr id="11" name="Straight Arrow Connector 10">
            <a:extLst>
              <a:ext uri="{FF2B5EF4-FFF2-40B4-BE49-F238E27FC236}">
                <a16:creationId xmlns:a16="http://schemas.microsoft.com/office/drawing/2014/main" id="{4277C57E-1A20-5A4B-AA09-6CA76BC05D15}"/>
              </a:ext>
            </a:extLst>
          </p:cNvPr>
          <p:cNvCxnSpPr>
            <a:stCxn id="9" idx="0"/>
          </p:cNvCxnSpPr>
          <p:nvPr/>
        </p:nvCxnSpPr>
        <p:spPr bwMode="auto">
          <a:xfrm flipH="1" flipV="1">
            <a:off x="7320136" y="3429002"/>
            <a:ext cx="889255" cy="1825401"/>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F0C83CC2-6E5E-1F42-9045-5ED3F50133C8}"/>
              </a:ext>
            </a:extLst>
          </p:cNvPr>
          <p:cNvSpPr txBox="1"/>
          <p:nvPr/>
        </p:nvSpPr>
        <p:spPr>
          <a:xfrm>
            <a:off x="6204634" y="1295400"/>
            <a:ext cx="3145413" cy="461665"/>
          </a:xfrm>
          <a:prstGeom prst="rect">
            <a:avLst/>
          </a:prstGeom>
          <a:noFill/>
        </p:spPr>
        <p:txBody>
          <a:bodyPr wrap="none" rtlCol="0">
            <a:spAutoFit/>
          </a:bodyPr>
          <a:lstStyle/>
          <a:p>
            <a:r>
              <a:rPr lang="en-US" sz="2400" dirty="0"/>
              <a:t>Insertion of supinator </a:t>
            </a:r>
          </a:p>
        </p:txBody>
      </p:sp>
      <p:cxnSp>
        <p:nvCxnSpPr>
          <p:cNvPr id="15" name="Straight Arrow Connector 14">
            <a:extLst>
              <a:ext uri="{FF2B5EF4-FFF2-40B4-BE49-F238E27FC236}">
                <a16:creationId xmlns:a16="http://schemas.microsoft.com/office/drawing/2014/main" id="{B05D2FD6-0EBC-354B-9B73-AE806E189F09}"/>
              </a:ext>
            </a:extLst>
          </p:cNvPr>
          <p:cNvCxnSpPr>
            <a:stCxn id="13" idx="2"/>
          </p:cNvCxnSpPr>
          <p:nvPr/>
        </p:nvCxnSpPr>
        <p:spPr bwMode="auto">
          <a:xfrm flipH="1">
            <a:off x="6816080" y="1757065"/>
            <a:ext cx="961261" cy="1455911"/>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19759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noProof="0" dirty="0"/>
              <a:t>Dangers—how to avoid the posterior interosseous nerve</a:t>
            </a:r>
          </a:p>
        </p:txBody>
      </p:sp>
      <p:pic>
        <p:nvPicPr>
          <p:cNvPr id="4" name="Picture 3" descr="Slide_25b-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8950" y="2276872"/>
            <a:ext cx="6789324" cy="2880320"/>
          </a:xfrm>
          <a:prstGeom prst="rect">
            <a:avLst/>
          </a:prstGeom>
        </p:spPr>
      </p:pic>
      <p:sp>
        <p:nvSpPr>
          <p:cNvPr id="2" name="TextBox 1">
            <a:extLst>
              <a:ext uri="{FF2B5EF4-FFF2-40B4-BE49-F238E27FC236}">
                <a16:creationId xmlns:a16="http://schemas.microsoft.com/office/drawing/2014/main" id="{8E281B58-5CE1-994B-AF55-45EA8576E2C2}"/>
              </a:ext>
            </a:extLst>
          </p:cNvPr>
          <p:cNvSpPr txBox="1"/>
          <p:nvPr/>
        </p:nvSpPr>
        <p:spPr>
          <a:xfrm>
            <a:off x="2216305" y="5324659"/>
            <a:ext cx="7802136" cy="954107"/>
          </a:xfrm>
          <a:prstGeom prst="rect">
            <a:avLst/>
          </a:prstGeom>
          <a:noFill/>
        </p:spPr>
        <p:txBody>
          <a:bodyPr wrap="none" rtlCol="0">
            <a:spAutoFit/>
          </a:bodyPr>
          <a:lstStyle/>
          <a:p>
            <a:pPr algn="l"/>
            <a:r>
              <a:rPr lang="en-US" sz="2800" dirty="0"/>
              <a:t>Fully supinate the forearm to take the posterior</a:t>
            </a:r>
          </a:p>
          <a:p>
            <a:pPr algn="l"/>
            <a:r>
              <a:rPr lang="en-US" sz="2800" dirty="0"/>
              <a:t>interosseous nerve away from the surgical field </a:t>
            </a:r>
          </a:p>
        </p:txBody>
      </p:sp>
      <p:sp>
        <p:nvSpPr>
          <p:cNvPr id="5" name="TextBox 4">
            <a:extLst>
              <a:ext uri="{FF2B5EF4-FFF2-40B4-BE49-F238E27FC236}">
                <a16:creationId xmlns:a16="http://schemas.microsoft.com/office/drawing/2014/main" id="{D563388C-B00C-254B-93DF-1A6D2C2779A2}"/>
              </a:ext>
            </a:extLst>
          </p:cNvPr>
          <p:cNvSpPr txBox="1"/>
          <p:nvPr/>
        </p:nvSpPr>
        <p:spPr>
          <a:xfrm>
            <a:off x="5449184" y="1472979"/>
            <a:ext cx="4190571" cy="461665"/>
          </a:xfrm>
          <a:prstGeom prst="rect">
            <a:avLst/>
          </a:prstGeom>
          <a:noFill/>
        </p:spPr>
        <p:txBody>
          <a:bodyPr wrap="none" rtlCol="0">
            <a:spAutoFit/>
          </a:bodyPr>
          <a:lstStyle/>
          <a:p>
            <a:r>
              <a:rPr lang="en-US" sz="2400" dirty="0"/>
              <a:t>Posterior interosseous nerve </a:t>
            </a:r>
          </a:p>
        </p:txBody>
      </p:sp>
      <p:cxnSp>
        <p:nvCxnSpPr>
          <p:cNvPr id="7" name="Straight Arrow Connector 6">
            <a:extLst>
              <a:ext uri="{FF2B5EF4-FFF2-40B4-BE49-F238E27FC236}">
                <a16:creationId xmlns:a16="http://schemas.microsoft.com/office/drawing/2014/main" id="{999F84A9-7D6D-6B4A-969B-283751BA09F0}"/>
              </a:ext>
            </a:extLst>
          </p:cNvPr>
          <p:cNvCxnSpPr/>
          <p:nvPr/>
        </p:nvCxnSpPr>
        <p:spPr bwMode="auto">
          <a:xfrm flipH="1">
            <a:off x="7320136" y="2001580"/>
            <a:ext cx="144016" cy="1211396"/>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
        <p:nvSpPr>
          <p:cNvPr id="8" name="Freeform 7">
            <a:extLst>
              <a:ext uri="{FF2B5EF4-FFF2-40B4-BE49-F238E27FC236}">
                <a16:creationId xmlns:a16="http://schemas.microsoft.com/office/drawing/2014/main" id="{4FFC999E-450D-0A4B-B891-8C7B8FEA15A1}"/>
              </a:ext>
            </a:extLst>
          </p:cNvPr>
          <p:cNvSpPr/>
          <p:nvPr/>
        </p:nvSpPr>
        <p:spPr bwMode="auto">
          <a:xfrm>
            <a:off x="5376473" y="3402768"/>
            <a:ext cx="1394085" cy="213889"/>
          </a:xfrm>
          <a:custGeom>
            <a:avLst/>
            <a:gdLst>
              <a:gd name="connsiteX0" fmla="*/ 0 w 1394085"/>
              <a:gd name="connsiteY0" fmla="*/ 0 h 213889"/>
              <a:gd name="connsiteX1" fmla="*/ 74951 w 1394085"/>
              <a:gd name="connsiteY1" fmla="*/ 29981 h 213889"/>
              <a:gd name="connsiteX2" fmla="*/ 164892 w 1394085"/>
              <a:gd name="connsiteY2" fmla="*/ 59961 h 213889"/>
              <a:gd name="connsiteX3" fmla="*/ 449705 w 1394085"/>
              <a:gd name="connsiteY3" fmla="*/ 59961 h 213889"/>
              <a:gd name="connsiteX4" fmla="*/ 569626 w 1394085"/>
              <a:gd name="connsiteY4" fmla="*/ 89941 h 213889"/>
              <a:gd name="connsiteX5" fmla="*/ 974361 w 1394085"/>
              <a:gd name="connsiteY5" fmla="*/ 104931 h 213889"/>
              <a:gd name="connsiteX6" fmla="*/ 1049312 w 1394085"/>
              <a:gd name="connsiteY6" fmla="*/ 164892 h 213889"/>
              <a:gd name="connsiteX7" fmla="*/ 1304144 w 1394085"/>
              <a:gd name="connsiteY7" fmla="*/ 194872 h 213889"/>
              <a:gd name="connsiteX8" fmla="*/ 1394085 w 1394085"/>
              <a:gd name="connsiteY8" fmla="*/ 194872 h 21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4085" h="213889">
                <a:moveTo>
                  <a:pt x="0" y="0"/>
                </a:moveTo>
                <a:cubicBezTo>
                  <a:pt x="24984" y="9994"/>
                  <a:pt x="49663" y="20785"/>
                  <a:pt x="74951" y="29981"/>
                </a:cubicBezTo>
                <a:cubicBezTo>
                  <a:pt x="104650" y="40781"/>
                  <a:pt x="164892" y="59961"/>
                  <a:pt x="164892" y="59961"/>
                </a:cubicBezTo>
                <a:cubicBezTo>
                  <a:pt x="314019" y="43391"/>
                  <a:pt x="294394" y="36067"/>
                  <a:pt x="449705" y="59961"/>
                </a:cubicBezTo>
                <a:cubicBezTo>
                  <a:pt x="570267" y="78509"/>
                  <a:pt x="396270" y="79106"/>
                  <a:pt x="569626" y="89941"/>
                </a:cubicBezTo>
                <a:cubicBezTo>
                  <a:pt x="704367" y="98362"/>
                  <a:pt x="839449" y="99934"/>
                  <a:pt x="974361" y="104931"/>
                </a:cubicBezTo>
                <a:cubicBezTo>
                  <a:pt x="998539" y="129110"/>
                  <a:pt x="1016217" y="150708"/>
                  <a:pt x="1049312" y="164892"/>
                </a:cubicBezTo>
                <a:cubicBezTo>
                  <a:pt x="1109933" y="190872"/>
                  <a:pt x="1286512" y="193516"/>
                  <a:pt x="1304144" y="194872"/>
                </a:cubicBezTo>
                <a:cubicBezTo>
                  <a:pt x="1386024" y="211249"/>
                  <a:pt x="1361080" y="227880"/>
                  <a:pt x="1394085" y="194872"/>
                </a:cubicBezTo>
              </a:path>
            </a:pathLst>
          </a:custGeom>
          <a:noFill/>
          <a:ln w="444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4617209C-B2CC-844E-87CE-6C9E0FE4DD3A}"/>
              </a:ext>
            </a:extLst>
          </p:cNvPr>
          <p:cNvSpPr txBox="1"/>
          <p:nvPr/>
        </p:nvSpPr>
        <p:spPr>
          <a:xfrm>
            <a:off x="1516433" y="2276872"/>
            <a:ext cx="4600940" cy="461665"/>
          </a:xfrm>
          <a:prstGeom prst="rect">
            <a:avLst/>
          </a:prstGeom>
          <a:noFill/>
        </p:spPr>
        <p:txBody>
          <a:bodyPr wrap="none" rtlCol="0">
            <a:spAutoFit/>
          </a:bodyPr>
          <a:lstStyle/>
          <a:p>
            <a:r>
              <a:rPr lang="en-US" sz="2400" dirty="0"/>
              <a:t>Incision of insertion of supinator </a:t>
            </a:r>
          </a:p>
        </p:txBody>
      </p:sp>
      <p:cxnSp>
        <p:nvCxnSpPr>
          <p:cNvPr id="11" name="Straight Arrow Connector 10">
            <a:extLst>
              <a:ext uri="{FF2B5EF4-FFF2-40B4-BE49-F238E27FC236}">
                <a16:creationId xmlns:a16="http://schemas.microsoft.com/office/drawing/2014/main" id="{FFC55BA8-EFF2-1D4C-88FA-0F028FA63499}"/>
              </a:ext>
            </a:extLst>
          </p:cNvPr>
          <p:cNvCxnSpPr>
            <a:stCxn id="9" idx="2"/>
          </p:cNvCxnSpPr>
          <p:nvPr/>
        </p:nvCxnSpPr>
        <p:spPr bwMode="auto">
          <a:xfrm>
            <a:off x="3816903" y="2738537"/>
            <a:ext cx="1703034" cy="664231"/>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79207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C906-345D-114E-B246-2C3E5D36BFB3}"/>
              </a:ext>
            </a:extLst>
          </p:cNvPr>
          <p:cNvSpPr>
            <a:spLocks noGrp="1"/>
          </p:cNvSpPr>
          <p:nvPr>
            <p:ph type="title"/>
          </p:nvPr>
        </p:nvSpPr>
        <p:spPr/>
        <p:txBody>
          <a:bodyPr/>
          <a:lstStyle/>
          <a:p>
            <a:r>
              <a:rPr lang="en-US" noProof="0" dirty="0"/>
              <a:t>Dangers—how to avoid the posterior interosseous nerve</a:t>
            </a:r>
          </a:p>
        </p:txBody>
      </p:sp>
      <p:pic>
        <p:nvPicPr>
          <p:cNvPr id="4" name="Content Placeholder 3" descr="Slide_25a-2.png">
            <a:extLst>
              <a:ext uri="{FF2B5EF4-FFF2-40B4-BE49-F238E27FC236}">
                <a16:creationId xmlns:a16="http://schemas.microsoft.com/office/drawing/2014/main" id="{1D3DEDA1-524B-2E42-AEFB-8E26833E11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7542" y="2132856"/>
            <a:ext cx="8229600" cy="3124200"/>
          </a:xfrm>
          <a:prstGeom prst="rect">
            <a:avLst/>
          </a:prstGeom>
        </p:spPr>
      </p:pic>
      <p:sp>
        <p:nvSpPr>
          <p:cNvPr id="5" name="TextBox 4">
            <a:extLst>
              <a:ext uri="{FF2B5EF4-FFF2-40B4-BE49-F238E27FC236}">
                <a16:creationId xmlns:a16="http://schemas.microsoft.com/office/drawing/2014/main" id="{F67D390A-27D8-0141-A211-294211751AB3}"/>
              </a:ext>
            </a:extLst>
          </p:cNvPr>
          <p:cNvSpPr txBox="1"/>
          <p:nvPr/>
        </p:nvSpPr>
        <p:spPr>
          <a:xfrm>
            <a:off x="3081103" y="5661249"/>
            <a:ext cx="5925020" cy="954107"/>
          </a:xfrm>
          <a:prstGeom prst="rect">
            <a:avLst/>
          </a:prstGeom>
          <a:noFill/>
        </p:spPr>
        <p:txBody>
          <a:bodyPr wrap="none" rtlCol="0">
            <a:spAutoFit/>
          </a:bodyPr>
          <a:lstStyle/>
          <a:p>
            <a:pPr marL="457200" indent="-457200" algn="l">
              <a:buFont typeface="Arial" panose="020B0604020202020204" pitchFamily="34" charset="0"/>
              <a:buChar char="•"/>
            </a:pPr>
            <a:r>
              <a:rPr lang="en-US" sz="2800" dirty="0"/>
              <a:t>Detach the insertion of supinator </a:t>
            </a:r>
          </a:p>
          <a:p>
            <a:pPr marL="457200" indent="-457200" algn="l">
              <a:buFont typeface="Arial" panose="020B0604020202020204" pitchFamily="34" charset="0"/>
              <a:buChar char="•"/>
            </a:pPr>
            <a:r>
              <a:rPr lang="en-US" sz="2800" dirty="0"/>
              <a:t>Don’t cut through the muscle </a:t>
            </a:r>
          </a:p>
        </p:txBody>
      </p:sp>
    </p:spTree>
    <p:extLst>
      <p:ext uri="{BB962C8B-B14F-4D97-AF65-F5344CB8AC3E}">
        <p14:creationId xmlns:p14="http://schemas.microsoft.com/office/powerpoint/2010/main" val="54416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noProof="0" dirty="0"/>
              <a:t>Open surgical approaches—deep surgical dissection</a:t>
            </a:r>
          </a:p>
        </p:txBody>
      </p:sp>
      <p:pic>
        <p:nvPicPr>
          <p:cNvPr id="2" name="Picture 1" descr="Slide_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727201"/>
            <a:ext cx="8226826" cy="3398633"/>
          </a:xfrm>
          <a:prstGeom prst="rect">
            <a:avLst/>
          </a:prstGeom>
        </p:spPr>
      </p:pic>
      <p:sp>
        <p:nvSpPr>
          <p:cNvPr id="3" name="TextBox 2">
            <a:extLst>
              <a:ext uri="{FF2B5EF4-FFF2-40B4-BE49-F238E27FC236}">
                <a16:creationId xmlns:a16="http://schemas.microsoft.com/office/drawing/2014/main" id="{15651347-548D-534C-99ED-0F93F941EDD4}"/>
              </a:ext>
            </a:extLst>
          </p:cNvPr>
          <p:cNvSpPr txBox="1"/>
          <p:nvPr/>
        </p:nvSpPr>
        <p:spPr>
          <a:xfrm>
            <a:off x="3863802" y="4797152"/>
            <a:ext cx="3794629" cy="461665"/>
          </a:xfrm>
          <a:prstGeom prst="rect">
            <a:avLst/>
          </a:prstGeom>
          <a:noFill/>
        </p:spPr>
        <p:txBody>
          <a:bodyPr wrap="none" rtlCol="0">
            <a:spAutoFit/>
          </a:bodyPr>
          <a:lstStyle/>
          <a:p>
            <a:r>
              <a:rPr lang="en-US" sz="2400" dirty="0"/>
              <a:t>Insertion of pronator </a:t>
            </a:r>
            <a:r>
              <a:rPr lang="en-US" sz="2400" dirty="0" err="1"/>
              <a:t>teres</a:t>
            </a:r>
            <a:r>
              <a:rPr lang="en-US" sz="2400" dirty="0"/>
              <a:t> </a:t>
            </a:r>
          </a:p>
        </p:txBody>
      </p:sp>
      <p:cxnSp>
        <p:nvCxnSpPr>
          <p:cNvPr id="5" name="Straight Arrow Connector 4">
            <a:extLst>
              <a:ext uri="{FF2B5EF4-FFF2-40B4-BE49-F238E27FC236}">
                <a16:creationId xmlns:a16="http://schemas.microsoft.com/office/drawing/2014/main" id="{7FF54816-D3B4-D644-807C-471FD230C7C9}"/>
              </a:ext>
            </a:extLst>
          </p:cNvPr>
          <p:cNvCxnSpPr>
            <a:stCxn id="3" idx="0"/>
          </p:cNvCxnSpPr>
          <p:nvPr/>
        </p:nvCxnSpPr>
        <p:spPr bwMode="auto">
          <a:xfrm flipV="1">
            <a:off x="5761117" y="3501008"/>
            <a:ext cx="190867" cy="1296144"/>
          </a:xfrm>
          <a:prstGeom prst="straightConnector1">
            <a:avLst/>
          </a:prstGeom>
          <a:solidFill>
            <a:srgbClr val="C0C0C0"/>
          </a:solidFill>
          <a:ln w="44450"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44E28976-5669-B742-B18A-D0166567D2AA}"/>
              </a:ext>
            </a:extLst>
          </p:cNvPr>
          <p:cNvSpPr txBox="1"/>
          <p:nvPr/>
        </p:nvSpPr>
        <p:spPr>
          <a:xfrm>
            <a:off x="662171" y="5591409"/>
            <a:ext cx="10762883" cy="523220"/>
          </a:xfrm>
          <a:prstGeom prst="rect">
            <a:avLst/>
          </a:prstGeom>
          <a:noFill/>
        </p:spPr>
        <p:txBody>
          <a:bodyPr wrap="none" rtlCol="0">
            <a:spAutoFit/>
          </a:bodyPr>
          <a:lstStyle/>
          <a:p>
            <a:r>
              <a:rPr lang="en-US" sz="2800" dirty="0"/>
              <a:t>Fully pronate the forearm to expose the insertion of pronator </a:t>
            </a:r>
            <a:r>
              <a:rPr lang="en-US" sz="2800" dirty="0" err="1"/>
              <a:t>teres</a:t>
            </a:r>
            <a:r>
              <a:rPr lang="en-US" sz="2800" dirty="0"/>
              <a:t> </a:t>
            </a:r>
          </a:p>
        </p:txBody>
      </p:sp>
    </p:spTree>
    <p:extLst>
      <p:ext uri="{BB962C8B-B14F-4D97-AF65-F5344CB8AC3E}">
        <p14:creationId xmlns:p14="http://schemas.microsoft.com/office/powerpoint/2010/main" val="1772173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noProof="0" dirty="0"/>
              <a:t>Open surgical approaches—the bone</a:t>
            </a:r>
          </a:p>
        </p:txBody>
      </p:sp>
      <p:pic>
        <p:nvPicPr>
          <p:cNvPr id="4" name="Picture 3" descr="Slide_2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282701"/>
            <a:ext cx="8223778" cy="4276487"/>
          </a:xfrm>
          <a:prstGeom prst="rect">
            <a:avLst/>
          </a:prstGeom>
        </p:spPr>
      </p:pic>
    </p:spTree>
    <p:extLst>
      <p:ext uri="{BB962C8B-B14F-4D97-AF65-F5344CB8AC3E}">
        <p14:creationId xmlns:p14="http://schemas.microsoft.com/office/powerpoint/2010/main" val="315446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noProof="0" dirty="0"/>
              <a:t>How do you plan your surgical approach? </a:t>
            </a:r>
          </a:p>
        </p:txBody>
      </p:sp>
      <p:sp>
        <p:nvSpPr>
          <p:cNvPr id="304131" name="Rectangle 3"/>
          <p:cNvSpPr>
            <a:spLocks noGrp="1" noChangeArrowheads="1"/>
          </p:cNvSpPr>
          <p:nvPr>
            <p:ph idx="1"/>
          </p:nvPr>
        </p:nvSpPr>
        <p:spPr>
          <a:xfrm>
            <a:off x="508000" y="1262555"/>
            <a:ext cx="5083944" cy="4678363"/>
          </a:xfrm>
        </p:spPr>
        <p:txBody>
          <a:bodyPr/>
          <a:lstStyle/>
          <a:p>
            <a:r>
              <a:rPr lang="en-US" noProof="0" dirty="0"/>
              <a:t>Do I require anatomical reduction?</a:t>
            </a:r>
          </a:p>
          <a:p>
            <a:pPr>
              <a:lnSpc>
                <a:spcPct val="150000"/>
              </a:lnSpc>
            </a:pPr>
            <a:r>
              <a:rPr lang="en-US" noProof="0" dirty="0"/>
              <a:t>No—minimally invasive approaches are indicated</a:t>
            </a:r>
          </a:p>
        </p:txBody>
      </p:sp>
      <p:pic>
        <p:nvPicPr>
          <p:cNvPr id="4" name="Picture 3" descr="705_fig3a_170_240_23600.jpg"/>
          <p:cNvPicPr>
            <a:picLocks noChangeAspect="1"/>
          </p:cNvPicPr>
          <p:nvPr/>
        </p:nvPicPr>
        <p:blipFill>
          <a:blip r:embed="rId3"/>
          <a:srcRect/>
          <a:stretch>
            <a:fillRect/>
          </a:stretch>
        </p:blipFill>
        <p:spPr bwMode="auto">
          <a:xfrm>
            <a:off x="6528048" y="1295401"/>
            <a:ext cx="3552932" cy="5015128"/>
          </a:xfrm>
          <a:prstGeom prst="rect">
            <a:avLst/>
          </a:prstGeom>
          <a:noFill/>
          <a:ln w="9525">
            <a:noFill/>
            <a:miter lim="800000"/>
            <a:headEnd/>
            <a:tailEnd/>
          </a:ln>
        </p:spPr>
      </p:pic>
    </p:spTree>
    <p:extLst>
      <p:ext uri="{BB962C8B-B14F-4D97-AF65-F5344CB8AC3E}">
        <p14:creationId xmlns:p14="http://schemas.microsoft.com/office/powerpoint/2010/main" val="40868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4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4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noProof="0" dirty="0"/>
              <a:t>How do you plan your surgical approach?</a:t>
            </a:r>
          </a:p>
        </p:txBody>
      </p:sp>
      <p:sp>
        <p:nvSpPr>
          <p:cNvPr id="305155" name="Rectangle 3"/>
          <p:cNvSpPr>
            <a:spLocks noGrp="1" noChangeArrowheads="1"/>
          </p:cNvSpPr>
          <p:nvPr>
            <p:ph idx="1"/>
          </p:nvPr>
        </p:nvSpPr>
        <p:spPr>
          <a:xfrm>
            <a:off x="508000" y="1262555"/>
            <a:ext cx="5732016" cy="4678363"/>
          </a:xfrm>
        </p:spPr>
        <p:txBody>
          <a:bodyPr/>
          <a:lstStyle/>
          <a:p>
            <a:r>
              <a:rPr lang="en-US" noProof="0" dirty="0"/>
              <a:t>Do I require anatomical reduction?</a:t>
            </a:r>
          </a:p>
          <a:p>
            <a:pPr>
              <a:lnSpc>
                <a:spcPct val="150000"/>
              </a:lnSpc>
            </a:pPr>
            <a:r>
              <a:rPr lang="en-US" noProof="0" dirty="0"/>
              <a:t>Yes—but can I achieve it by closed means?</a:t>
            </a:r>
          </a:p>
          <a:p>
            <a:pPr>
              <a:lnSpc>
                <a:spcPct val="150000"/>
              </a:lnSpc>
            </a:pPr>
            <a:r>
              <a:rPr lang="en-US" noProof="0" dirty="0"/>
              <a:t>Yes—minimally invasive surgery is possible in expert hands</a:t>
            </a:r>
          </a:p>
        </p:txBody>
      </p:sp>
      <p:pic>
        <p:nvPicPr>
          <p:cNvPr id="4" name="Picture 4" descr="App0017"/>
          <p:cNvPicPr>
            <a:picLocks noChangeAspect="1" noChangeArrowheads="1"/>
          </p:cNvPicPr>
          <p:nvPr/>
        </p:nvPicPr>
        <p:blipFill>
          <a:blip r:embed="rId3">
            <a:grayscl/>
          </a:blip>
          <a:srcRect/>
          <a:stretch>
            <a:fillRect/>
          </a:stretch>
        </p:blipFill>
        <p:spPr bwMode="auto">
          <a:xfrm>
            <a:off x="6553200" y="1344613"/>
            <a:ext cx="3429000" cy="4591050"/>
          </a:xfrm>
          <a:prstGeom prst="rect">
            <a:avLst/>
          </a:prstGeom>
          <a:noFill/>
          <a:ln w="9525">
            <a:noFill/>
            <a:miter lim="800000"/>
            <a:headEnd/>
            <a:tailEnd/>
          </a:ln>
        </p:spPr>
      </p:pic>
    </p:spTree>
    <p:extLst>
      <p:ext uri="{BB962C8B-B14F-4D97-AF65-F5344CB8AC3E}">
        <p14:creationId xmlns:p14="http://schemas.microsoft.com/office/powerpoint/2010/main" val="166734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5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5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5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noProof="0" dirty="0"/>
              <a:t>How do you plan your surgical approach?</a:t>
            </a:r>
          </a:p>
        </p:txBody>
      </p:sp>
      <p:pic>
        <p:nvPicPr>
          <p:cNvPr id="4" name="Picture 1052"/>
          <p:cNvPicPr>
            <a:picLocks noChangeAspect="1" noChangeArrowheads="1"/>
          </p:cNvPicPr>
          <p:nvPr/>
        </p:nvPicPr>
        <p:blipFill>
          <a:blip r:embed="rId3"/>
          <a:srcRect/>
          <a:stretch>
            <a:fillRect/>
          </a:stretch>
        </p:blipFill>
        <p:spPr bwMode="auto">
          <a:xfrm>
            <a:off x="6744072" y="1143001"/>
            <a:ext cx="2780928" cy="5110658"/>
          </a:xfrm>
          <a:prstGeom prst="rect">
            <a:avLst/>
          </a:prstGeom>
          <a:noFill/>
          <a:ln>
            <a:noFill/>
          </a:ln>
        </p:spPr>
      </p:pic>
      <p:sp>
        <p:nvSpPr>
          <p:cNvPr id="5" name="Rectangle 3"/>
          <p:cNvSpPr txBox="1">
            <a:spLocks noChangeArrowheads="1"/>
          </p:cNvSpPr>
          <p:nvPr/>
        </p:nvSpPr>
        <p:spPr bwMode="auto">
          <a:xfrm>
            <a:off x="508001" y="1274466"/>
            <a:ext cx="4551040"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a:lstStyle>
          <a:p>
            <a:r>
              <a:rPr lang="en-GB" dirty="0"/>
              <a:t>Do I require anatomical reduction?</a:t>
            </a:r>
          </a:p>
          <a:p>
            <a:pPr>
              <a:lnSpc>
                <a:spcPct val="150000"/>
              </a:lnSpc>
            </a:pPr>
            <a:r>
              <a:rPr lang="en-GB" dirty="0"/>
              <a:t>Yes—but can I achieve it by closed means?</a:t>
            </a:r>
          </a:p>
          <a:p>
            <a:pPr>
              <a:lnSpc>
                <a:spcPct val="150000"/>
              </a:lnSpc>
            </a:pPr>
            <a:r>
              <a:rPr lang="en-GB" dirty="0"/>
              <a:t>No—formal open approach is necessary</a:t>
            </a:r>
          </a:p>
        </p:txBody>
      </p:sp>
    </p:spTree>
    <p:extLst>
      <p:ext uri="{BB962C8B-B14F-4D97-AF65-F5344CB8AC3E}">
        <p14:creationId xmlns:p14="http://schemas.microsoft.com/office/powerpoint/2010/main" val="33253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noProof="0" dirty="0"/>
              <a:t>How do you plan your surgical approach?</a:t>
            </a:r>
          </a:p>
        </p:txBody>
      </p:sp>
      <p:sp>
        <p:nvSpPr>
          <p:cNvPr id="307203" name="Rectangle 3"/>
          <p:cNvSpPr>
            <a:spLocks noGrp="1" noChangeArrowheads="1"/>
          </p:cNvSpPr>
          <p:nvPr>
            <p:ph idx="1"/>
          </p:nvPr>
        </p:nvSpPr>
        <p:spPr>
          <a:xfrm>
            <a:off x="508000" y="1262555"/>
            <a:ext cx="5876032" cy="4678363"/>
          </a:xfrm>
        </p:spPr>
        <p:txBody>
          <a:bodyPr/>
          <a:lstStyle/>
          <a:p>
            <a:r>
              <a:rPr lang="en-US" noProof="0" dirty="0"/>
              <a:t>Do I require absolute stability?</a:t>
            </a:r>
          </a:p>
          <a:p>
            <a:pPr>
              <a:lnSpc>
                <a:spcPct val="150000"/>
              </a:lnSpc>
            </a:pPr>
            <a:r>
              <a:rPr lang="en-US" noProof="0" dirty="0"/>
              <a:t>Yes—go for formal open approach techniques unless you are an expert with great imaging and special equipment or the fracture is very simple</a:t>
            </a:r>
          </a:p>
          <a:p>
            <a:pPr>
              <a:lnSpc>
                <a:spcPct val="150000"/>
              </a:lnSpc>
            </a:pPr>
            <a:r>
              <a:rPr lang="en-US" noProof="0" dirty="0"/>
              <a:t>No—minimally invasive approaches are indicated</a:t>
            </a:r>
          </a:p>
        </p:txBody>
      </p:sp>
      <p:pic>
        <p:nvPicPr>
          <p:cNvPr id="4" name="Picture 8" descr="Picture10"/>
          <p:cNvPicPr>
            <a:picLocks noChangeAspect="1" noChangeArrowheads="1"/>
          </p:cNvPicPr>
          <p:nvPr/>
        </p:nvPicPr>
        <p:blipFill>
          <a:blip r:embed="rId3"/>
          <a:srcRect/>
          <a:stretch>
            <a:fillRect/>
          </a:stretch>
        </p:blipFill>
        <p:spPr bwMode="auto">
          <a:xfrm>
            <a:off x="6528048" y="1299360"/>
            <a:ext cx="3168352" cy="5045894"/>
          </a:xfrm>
          <a:prstGeom prst="rect">
            <a:avLst/>
          </a:prstGeom>
          <a:noFill/>
          <a:ln w="3175">
            <a:noFill/>
            <a:miter lim="800000"/>
            <a:headEnd/>
            <a:tailEnd/>
          </a:ln>
        </p:spPr>
      </p:pic>
    </p:spTree>
    <p:extLst>
      <p:ext uri="{BB962C8B-B14F-4D97-AF65-F5344CB8AC3E}">
        <p14:creationId xmlns:p14="http://schemas.microsoft.com/office/powerpoint/2010/main" val="7480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noProof="0" dirty="0"/>
              <a:t>How do you plan your surgical approach?</a:t>
            </a:r>
          </a:p>
        </p:txBody>
      </p:sp>
      <p:sp>
        <p:nvSpPr>
          <p:cNvPr id="308227" name="Rectangle 3"/>
          <p:cNvSpPr>
            <a:spLocks noGrp="1" noChangeArrowheads="1"/>
          </p:cNvSpPr>
          <p:nvPr>
            <p:ph idx="1"/>
          </p:nvPr>
        </p:nvSpPr>
        <p:spPr/>
        <p:txBody>
          <a:bodyPr/>
          <a:lstStyle/>
          <a:p>
            <a:pPr marL="532800" indent="-457200">
              <a:spcBef>
                <a:spcPts val="600"/>
              </a:spcBef>
              <a:spcAft>
                <a:spcPts val="600"/>
              </a:spcAft>
            </a:pPr>
            <a:r>
              <a:rPr lang="en-US" noProof="0" dirty="0"/>
              <a:t>Type A:         </a:t>
            </a:r>
          </a:p>
          <a:p>
            <a:pPr marL="951900" lvl="2" indent="-457200">
              <a:spcBef>
                <a:spcPts val="600"/>
              </a:spcBef>
              <a:spcAft>
                <a:spcPts val="600"/>
              </a:spcAft>
            </a:pPr>
            <a:r>
              <a:rPr lang="en-US" sz="2600" noProof="0" dirty="0"/>
              <a:t>More likely to require anatomical reduction to achieve absolute stability</a:t>
            </a:r>
          </a:p>
          <a:p>
            <a:pPr marL="951900" lvl="2" indent="-457200">
              <a:spcBef>
                <a:spcPts val="600"/>
              </a:spcBef>
              <a:spcAft>
                <a:spcPts val="600"/>
              </a:spcAft>
            </a:pPr>
            <a:r>
              <a:rPr lang="en-US" sz="2600" noProof="0" dirty="0"/>
              <a:t>Therefore, more likely to use an open approach</a:t>
            </a:r>
          </a:p>
          <a:p>
            <a:pPr marL="532800" indent="-457200">
              <a:spcBef>
                <a:spcPts val="600"/>
              </a:spcBef>
              <a:spcAft>
                <a:spcPts val="600"/>
              </a:spcAft>
            </a:pPr>
            <a:r>
              <a:rPr lang="en-US" noProof="0" dirty="0"/>
              <a:t>Type C: </a:t>
            </a:r>
          </a:p>
          <a:p>
            <a:pPr marL="951900" lvl="2" indent="-457200">
              <a:spcBef>
                <a:spcPts val="600"/>
              </a:spcBef>
              <a:spcAft>
                <a:spcPts val="600"/>
              </a:spcAft>
            </a:pPr>
            <a:r>
              <a:rPr lang="en-US" sz="2600" noProof="0" dirty="0"/>
              <a:t>Very unlikely to require anatomical reduction</a:t>
            </a:r>
          </a:p>
          <a:p>
            <a:pPr marL="951900" lvl="2" indent="-457200">
              <a:spcBef>
                <a:spcPts val="600"/>
              </a:spcBef>
              <a:spcAft>
                <a:spcPts val="600"/>
              </a:spcAft>
            </a:pPr>
            <a:r>
              <a:rPr lang="en-US" sz="2600" noProof="0" dirty="0"/>
              <a:t>Relative stability usually desirable</a:t>
            </a:r>
          </a:p>
          <a:p>
            <a:pPr marL="951900" lvl="2" indent="-457200">
              <a:spcBef>
                <a:spcPts val="600"/>
              </a:spcBef>
              <a:spcAft>
                <a:spcPts val="600"/>
              </a:spcAft>
            </a:pPr>
            <a:r>
              <a:rPr lang="en-US" sz="2600" noProof="0" dirty="0"/>
              <a:t>Therefore, more likely to use minimally invasive approach</a:t>
            </a:r>
          </a:p>
        </p:txBody>
      </p:sp>
    </p:spTree>
    <p:extLst>
      <p:ext uri="{BB962C8B-B14F-4D97-AF65-F5344CB8AC3E}">
        <p14:creationId xmlns:p14="http://schemas.microsoft.com/office/powerpoint/2010/main" val="364928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noProof="0" dirty="0"/>
              <a:t>Surgical approaches in trauma surgery </a:t>
            </a:r>
          </a:p>
        </p:txBody>
      </p:sp>
      <p:sp>
        <p:nvSpPr>
          <p:cNvPr id="17411" name="Rectangle 3"/>
          <p:cNvSpPr>
            <a:spLocks noGrp="1" noChangeArrowheads="1"/>
          </p:cNvSpPr>
          <p:nvPr>
            <p:ph idx="1"/>
          </p:nvPr>
        </p:nvSpPr>
        <p:spPr/>
        <p:txBody>
          <a:bodyPr/>
          <a:lstStyle/>
          <a:p>
            <a:pPr>
              <a:spcBef>
                <a:spcPts val="600"/>
              </a:spcBef>
              <a:spcAft>
                <a:spcPts val="600"/>
              </a:spcAft>
            </a:pPr>
            <a:r>
              <a:rPr lang="en-US" noProof="0" dirty="0"/>
              <a:t>What types of surgical approaches exist?</a:t>
            </a:r>
          </a:p>
          <a:p>
            <a:pPr>
              <a:spcBef>
                <a:spcPts val="600"/>
              </a:spcBef>
              <a:spcAft>
                <a:spcPts val="600"/>
              </a:spcAft>
            </a:pPr>
            <a:r>
              <a:rPr lang="en-US" noProof="0" dirty="0"/>
              <a:t>What are the characteristics of a surgical approach?</a:t>
            </a:r>
          </a:p>
          <a:p>
            <a:pPr>
              <a:spcBef>
                <a:spcPts val="600"/>
              </a:spcBef>
              <a:spcAft>
                <a:spcPts val="600"/>
              </a:spcAft>
            </a:pPr>
            <a:r>
              <a:rPr lang="en-US" noProof="0" dirty="0"/>
              <a:t>What are the critical features of each type of approach?</a:t>
            </a:r>
          </a:p>
          <a:p>
            <a:pPr>
              <a:spcBef>
                <a:spcPts val="600"/>
              </a:spcBef>
              <a:spcAft>
                <a:spcPts val="600"/>
              </a:spcAft>
            </a:pPr>
            <a:r>
              <a:rPr lang="en-US" noProof="0" dirty="0"/>
              <a:t>How should fracture type and desired stability affect the approach used to treat an individual fracture?</a:t>
            </a:r>
          </a:p>
        </p:txBody>
      </p:sp>
    </p:spTree>
    <p:extLst>
      <p:ext uri="{BB962C8B-B14F-4D97-AF65-F5344CB8AC3E}">
        <p14:creationId xmlns:p14="http://schemas.microsoft.com/office/powerpoint/2010/main" val="3677964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noProof="0" dirty="0"/>
              <a:t>Surgical approaches in trauma surgery</a:t>
            </a:r>
          </a:p>
        </p:txBody>
      </p:sp>
      <p:sp>
        <p:nvSpPr>
          <p:cNvPr id="52227" name="Rectangle 3"/>
          <p:cNvSpPr>
            <a:spLocks noGrp="1" noChangeArrowheads="1"/>
          </p:cNvSpPr>
          <p:nvPr>
            <p:ph idx="1"/>
          </p:nvPr>
        </p:nvSpPr>
        <p:spPr/>
        <p:txBody>
          <a:bodyPr/>
          <a:lstStyle/>
          <a:p>
            <a:pPr>
              <a:spcBef>
                <a:spcPts val="1200"/>
              </a:spcBef>
              <a:spcAft>
                <a:spcPts val="1200"/>
              </a:spcAft>
            </a:pPr>
            <a:r>
              <a:rPr lang="en-US" noProof="0" dirty="0"/>
              <a:t>What types of surgical approaches exist?</a:t>
            </a:r>
          </a:p>
          <a:p>
            <a:pPr>
              <a:spcBef>
                <a:spcPts val="1200"/>
              </a:spcBef>
              <a:spcAft>
                <a:spcPts val="1200"/>
              </a:spcAft>
            </a:pPr>
            <a:r>
              <a:rPr lang="en-US" noProof="0" dirty="0"/>
              <a:t>What are the characteristics of a surgical approach?</a:t>
            </a:r>
          </a:p>
          <a:p>
            <a:pPr>
              <a:spcBef>
                <a:spcPts val="1200"/>
              </a:spcBef>
              <a:spcAft>
                <a:spcPts val="1200"/>
              </a:spcAft>
            </a:pPr>
            <a:r>
              <a:rPr lang="en-US" noProof="0" dirty="0"/>
              <a:t>What are the critical features of each type of approach?</a:t>
            </a:r>
          </a:p>
          <a:p>
            <a:pPr>
              <a:spcBef>
                <a:spcPts val="1200"/>
              </a:spcBef>
              <a:spcAft>
                <a:spcPts val="1200"/>
              </a:spcAft>
            </a:pPr>
            <a:r>
              <a:rPr lang="en-US" noProof="0" dirty="0"/>
              <a:t>How should fracture type affect the approach used to treat an individual fracture?</a:t>
            </a:r>
          </a:p>
        </p:txBody>
      </p:sp>
    </p:spTree>
    <p:extLst>
      <p:ext uri="{BB962C8B-B14F-4D97-AF65-F5344CB8AC3E}">
        <p14:creationId xmlns:p14="http://schemas.microsoft.com/office/powerpoint/2010/main" val="1105045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Take-home messages</a:t>
            </a:r>
          </a:p>
        </p:txBody>
      </p:sp>
      <p:sp>
        <p:nvSpPr>
          <p:cNvPr id="3" name="Content Placeholder 2"/>
          <p:cNvSpPr>
            <a:spLocks noGrp="1"/>
          </p:cNvSpPr>
          <p:nvPr>
            <p:ph idx="1"/>
          </p:nvPr>
        </p:nvSpPr>
        <p:spPr/>
        <p:txBody>
          <a:bodyPr/>
          <a:lstStyle/>
          <a:p>
            <a:pPr>
              <a:spcBef>
                <a:spcPts val="600"/>
              </a:spcBef>
              <a:spcAft>
                <a:spcPts val="600"/>
              </a:spcAft>
            </a:pPr>
            <a:r>
              <a:rPr lang="en-US" noProof="0" dirty="0"/>
              <a:t>There are three types of surgical approaches:</a:t>
            </a:r>
          </a:p>
          <a:p>
            <a:pPr lvl="1">
              <a:spcBef>
                <a:spcPts val="600"/>
              </a:spcBef>
              <a:spcAft>
                <a:spcPts val="600"/>
              </a:spcAft>
            </a:pPr>
            <a:r>
              <a:rPr lang="en-US" noProof="0" dirty="0"/>
              <a:t>Percutaneous</a:t>
            </a:r>
          </a:p>
          <a:p>
            <a:pPr lvl="1">
              <a:spcBef>
                <a:spcPts val="600"/>
              </a:spcBef>
              <a:spcAft>
                <a:spcPts val="600"/>
              </a:spcAft>
            </a:pPr>
            <a:r>
              <a:rPr lang="en-US" noProof="0" dirty="0"/>
              <a:t>Minimally invasive</a:t>
            </a:r>
          </a:p>
          <a:p>
            <a:pPr lvl="1">
              <a:spcBef>
                <a:spcPts val="600"/>
              </a:spcBef>
              <a:spcAft>
                <a:spcPts val="600"/>
              </a:spcAft>
            </a:pPr>
            <a:r>
              <a:rPr lang="en-US" noProof="0" dirty="0"/>
              <a:t>Open</a:t>
            </a:r>
          </a:p>
          <a:p>
            <a:pPr>
              <a:spcBef>
                <a:spcPts val="600"/>
              </a:spcBef>
              <a:spcAft>
                <a:spcPts val="600"/>
              </a:spcAft>
            </a:pPr>
            <a:r>
              <a:rPr lang="en-US" noProof="0" dirty="0"/>
              <a:t>All types of surgical approach require detailed knowledge of anatomy </a:t>
            </a:r>
          </a:p>
          <a:p>
            <a:pPr>
              <a:spcBef>
                <a:spcPts val="600"/>
              </a:spcBef>
              <a:spcAft>
                <a:spcPts val="600"/>
              </a:spcAft>
            </a:pPr>
            <a:r>
              <a:rPr lang="en-US" noProof="0" dirty="0"/>
              <a:t>Choice of approach depends on fracture anatomy, soft-tissue conditions, and surgeon experience</a:t>
            </a:r>
          </a:p>
          <a:p>
            <a:pPr>
              <a:spcBef>
                <a:spcPts val="600"/>
              </a:spcBef>
              <a:spcAft>
                <a:spcPts val="600"/>
              </a:spcAft>
            </a:pPr>
            <a:r>
              <a:rPr lang="en-US" noProof="0" dirty="0"/>
              <a:t>Surgical approach must always be part of the preoperative plan </a:t>
            </a:r>
          </a:p>
        </p:txBody>
      </p:sp>
    </p:spTree>
    <p:extLst>
      <p:ext uri="{BB962C8B-B14F-4D97-AF65-F5344CB8AC3E}">
        <p14:creationId xmlns:p14="http://schemas.microsoft.com/office/powerpoint/2010/main" val="180517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noProof="0" dirty="0"/>
              <a:t>What types of surgical approaches exist?</a:t>
            </a:r>
          </a:p>
        </p:txBody>
      </p:sp>
      <p:sp>
        <p:nvSpPr>
          <p:cNvPr id="18435" name="Rectangle 3"/>
          <p:cNvSpPr>
            <a:spLocks noGrp="1" noChangeArrowheads="1"/>
          </p:cNvSpPr>
          <p:nvPr>
            <p:ph idx="1"/>
          </p:nvPr>
        </p:nvSpPr>
        <p:spPr/>
        <p:txBody>
          <a:bodyPr/>
          <a:lstStyle/>
          <a:p>
            <a:pPr>
              <a:spcBef>
                <a:spcPts val="600"/>
              </a:spcBef>
              <a:spcAft>
                <a:spcPts val="600"/>
              </a:spcAft>
            </a:pPr>
            <a:r>
              <a:rPr lang="en-US" noProof="0" dirty="0"/>
              <a:t>Percutaneous</a:t>
            </a:r>
          </a:p>
          <a:p>
            <a:pPr>
              <a:spcBef>
                <a:spcPts val="600"/>
              </a:spcBef>
              <a:spcAft>
                <a:spcPts val="600"/>
              </a:spcAft>
            </a:pPr>
            <a:endParaRPr lang="en-US" noProof="0" dirty="0"/>
          </a:p>
          <a:p>
            <a:pPr>
              <a:spcBef>
                <a:spcPts val="600"/>
              </a:spcBef>
              <a:spcAft>
                <a:spcPts val="600"/>
              </a:spcAft>
            </a:pPr>
            <a:r>
              <a:rPr lang="en-US" noProof="0" dirty="0"/>
              <a:t>Minimally invasive</a:t>
            </a:r>
          </a:p>
          <a:p>
            <a:pPr>
              <a:spcBef>
                <a:spcPts val="600"/>
              </a:spcBef>
              <a:spcAft>
                <a:spcPts val="600"/>
              </a:spcAft>
            </a:pPr>
            <a:endParaRPr lang="en-US" noProof="0" dirty="0"/>
          </a:p>
          <a:p>
            <a:pPr>
              <a:spcBef>
                <a:spcPts val="600"/>
              </a:spcBef>
              <a:spcAft>
                <a:spcPts val="600"/>
              </a:spcAft>
            </a:pPr>
            <a:r>
              <a:rPr lang="en-US" noProof="0" dirty="0"/>
              <a:t>Open </a:t>
            </a:r>
          </a:p>
        </p:txBody>
      </p:sp>
    </p:spTree>
    <p:extLst>
      <p:ext uri="{BB962C8B-B14F-4D97-AF65-F5344CB8AC3E}">
        <p14:creationId xmlns:p14="http://schemas.microsoft.com/office/powerpoint/2010/main" val="286439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noProof="0" dirty="0"/>
              <a:t>How to plan your surgical approach</a:t>
            </a:r>
          </a:p>
        </p:txBody>
      </p:sp>
      <p:sp>
        <p:nvSpPr>
          <p:cNvPr id="303107" name="Rectangle 3"/>
          <p:cNvSpPr>
            <a:spLocks noGrp="1" noChangeArrowheads="1"/>
          </p:cNvSpPr>
          <p:nvPr>
            <p:ph idx="1"/>
          </p:nvPr>
        </p:nvSpPr>
        <p:spPr/>
        <p:txBody>
          <a:bodyPr/>
          <a:lstStyle/>
          <a:p>
            <a:pPr>
              <a:spcBef>
                <a:spcPts val="600"/>
              </a:spcBef>
              <a:spcAft>
                <a:spcPts val="600"/>
              </a:spcAft>
            </a:pPr>
            <a:r>
              <a:rPr lang="en-US" noProof="0" dirty="0"/>
              <a:t>Patient positioning</a:t>
            </a:r>
          </a:p>
          <a:p>
            <a:pPr>
              <a:spcBef>
                <a:spcPts val="600"/>
              </a:spcBef>
              <a:spcAft>
                <a:spcPts val="600"/>
              </a:spcAft>
            </a:pPr>
            <a:r>
              <a:rPr lang="en-US" noProof="0" dirty="0"/>
              <a:t>Landmarks and incision</a:t>
            </a:r>
          </a:p>
          <a:p>
            <a:pPr>
              <a:spcBef>
                <a:spcPts val="600"/>
              </a:spcBef>
              <a:spcAft>
                <a:spcPts val="600"/>
              </a:spcAft>
            </a:pPr>
            <a:r>
              <a:rPr lang="en-US" noProof="0" dirty="0" err="1"/>
              <a:t>Internervous</a:t>
            </a:r>
            <a:r>
              <a:rPr lang="en-US" noProof="0" dirty="0"/>
              <a:t> planes</a:t>
            </a:r>
          </a:p>
          <a:p>
            <a:pPr>
              <a:spcBef>
                <a:spcPts val="600"/>
              </a:spcBef>
              <a:spcAft>
                <a:spcPts val="600"/>
              </a:spcAft>
            </a:pPr>
            <a:r>
              <a:rPr lang="en-US" noProof="0" dirty="0"/>
              <a:t>Layered dissection—usually superficial and deep</a:t>
            </a:r>
          </a:p>
          <a:p>
            <a:pPr>
              <a:spcBef>
                <a:spcPts val="600"/>
              </a:spcBef>
              <a:spcAft>
                <a:spcPts val="600"/>
              </a:spcAft>
            </a:pPr>
            <a:r>
              <a:rPr lang="en-US" noProof="0" dirty="0"/>
              <a:t>Dangers</a:t>
            </a:r>
          </a:p>
          <a:p>
            <a:pPr>
              <a:spcBef>
                <a:spcPts val="600"/>
              </a:spcBef>
              <a:spcAft>
                <a:spcPts val="600"/>
              </a:spcAft>
            </a:pPr>
            <a:r>
              <a:rPr lang="en-US" noProof="0" dirty="0"/>
              <a:t>Extending incision</a:t>
            </a:r>
          </a:p>
        </p:txBody>
      </p:sp>
    </p:spTree>
    <p:extLst>
      <p:ext uri="{BB962C8B-B14F-4D97-AF65-F5344CB8AC3E}">
        <p14:creationId xmlns:p14="http://schemas.microsoft.com/office/powerpoint/2010/main" val="42182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3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3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3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3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3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3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a:t>Internervous</a:t>
            </a:r>
            <a:r>
              <a:rPr lang="en-US" noProof="0" dirty="0"/>
              <a:t> plane</a:t>
            </a:r>
          </a:p>
        </p:txBody>
      </p:sp>
      <p:sp>
        <p:nvSpPr>
          <p:cNvPr id="3" name="Content Placeholder 2"/>
          <p:cNvSpPr>
            <a:spLocks noGrp="1"/>
          </p:cNvSpPr>
          <p:nvPr>
            <p:ph idx="1"/>
          </p:nvPr>
        </p:nvSpPr>
        <p:spPr/>
        <p:txBody>
          <a:bodyPr/>
          <a:lstStyle/>
          <a:p>
            <a:pPr eaLnBrk="0" hangingPunct="0">
              <a:spcBef>
                <a:spcPts val="600"/>
              </a:spcBef>
              <a:spcAft>
                <a:spcPts val="600"/>
              </a:spcAft>
            </a:pPr>
            <a:r>
              <a:rPr lang="en-US" noProof="0" dirty="0"/>
              <a:t>Plane between two muscles that are supplied by different nerves</a:t>
            </a:r>
          </a:p>
          <a:p>
            <a:pPr eaLnBrk="0" hangingPunct="0">
              <a:spcBef>
                <a:spcPts val="600"/>
              </a:spcBef>
              <a:spcAft>
                <a:spcPts val="600"/>
              </a:spcAft>
            </a:pPr>
            <a:endParaRPr lang="en-US" noProof="0" dirty="0"/>
          </a:p>
          <a:p>
            <a:pPr eaLnBrk="0" hangingPunct="0">
              <a:spcBef>
                <a:spcPts val="600"/>
              </a:spcBef>
              <a:spcAft>
                <a:spcPts val="600"/>
              </a:spcAft>
            </a:pPr>
            <a:r>
              <a:rPr lang="en-US" noProof="0" dirty="0"/>
              <a:t>You cannot damage the nerve supply of either muscle if you stay within this plane</a:t>
            </a:r>
          </a:p>
          <a:p>
            <a:pPr eaLnBrk="0" hangingPunct="0">
              <a:spcBef>
                <a:spcPts val="600"/>
              </a:spcBef>
              <a:spcAft>
                <a:spcPts val="600"/>
              </a:spcAft>
            </a:pPr>
            <a:endParaRPr lang="en-US" noProof="0" dirty="0"/>
          </a:p>
          <a:p>
            <a:pPr eaLnBrk="0" hangingPunct="0">
              <a:spcBef>
                <a:spcPts val="600"/>
              </a:spcBef>
              <a:spcAft>
                <a:spcPts val="600"/>
              </a:spcAft>
            </a:pPr>
            <a:r>
              <a:rPr lang="en-US" noProof="0" dirty="0"/>
              <a:t>You can make your incision as long as you like as long as you stay between the two muscles</a:t>
            </a:r>
          </a:p>
          <a:p>
            <a:endParaRPr lang="en-US" sz="3200" noProof="0" dirty="0"/>
          </a:p>
        </p:txBody>
      </p:sp>
    </p:spTree>
    <p:extLst>
      <p:ext uri="{BB962C8B-B14F-4D97-AF65-F5344CB8AC3E}">
        <p14:creationId xmlns:p14="http://schemas.microsoft.com/office/powerpoint/2010/main" val="375406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noProof="0" dirty="0" err="1"/>
              <a:t>Internervous</a:t>
            </a:r>
            <a:r>
              <a:rPr lang="en-US" noProof="0" dirty="0"/>
              <a:t> plane—approach to proximal </a:t>
            </a:r>
            <a:r>
              <a:rPr lang="en-US" noProof="0" dirty="0" err="1"/>
              <a:t>humerus</a:t>
            </a:r>
            <a:r>
              <a:rPr lang="en-US" noProof="0" dirty="0"/>
              <a:t> and shoulder</a:t>
            </a:r>
          </a:p>
        </p:txBody>
      </p:sp>
      <p:pic>
        <p:nvPicPr>
          <p:cNvPr id="3" name="Picture 2" descr="Slide_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1704" y="1628800"/>
            <a:ext cx="5404284" cy="4672740"/>
          </a:xfrm>
          <a:prstGeom prst="rect">
            <a:avLst/>
          </a:prstGeom>
        </p:spPr>
      </p:pic>
    </p:spTree>
    <p:extLst>
      <p:ext uri="{BB962C8B-B14F-4D97-AF65-F5344CB8AC3E}">
        <p14:creationId xmlns:p14="http://schemas.microsoft.com/office/powerpoint/2010/main" val="337896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noProof="0" dirty="0"/>
              <a:t>Percutaneous approaches—critical features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47642776"/>
              </p:ext>
            </p:extLst>
          </p:nvPr>
        </p:nvGraphicFramePr>
        <p:xfrm>
          <a:off x="508001" y="980728"/>
          <a:ext cx="11175998" cy="5181601"/>
        </p:xfrm>
        <a:graphic>
          <a:graphicData uri="http://schemas.openxmlformats.org/drawingml/2006/table">
            <a:tbl>
              <a:tblPr bandRow="1">
                <a:tableStyleId>{21E4AEA4-8DFA-4A89-87EB-49C32662AFE0}</a:tableStyleId>
              </a:tblPr>
              <a:tblGrid>
                <a:gridCol w="4651895">
                  <a:extLst>
                    <a:ext uri="{9D8B030D-6E8A-4147-A177-3AD203B41FA5}">
                      <a16:colId xmlns:a16="http://schemas.microsoft.com/office/drawing/2014/main" val="20000"/>
                    </a:ext>
                  </a:extLst>
                </a:gridCol>
                <a:gridCol w="6524103">
                  <a:extLst>
                    <a:ext uri="{9D8B030D-6E8A-4147-A177-3AD203B41FA5}">
                      <a16:colId xmlns:a16="http://schemas.microsoft.com/office/drawing/2014/main" val="20001"/>
                    </a:ext>
                  </a:extLst>
                </a:gridCol>
              </a:tblGrid>
              <a:tr h="75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Fracture </a:t>
                      </a:r>
                    </a:p>
                    <a:p>
                      <a:endParaRPr lang="en-US" sz="2000" b="1" dirty="0"/>
                    </a:p>
                  </a:txBody>
                  <a:tcPr/>
                </a:tc>
                <a:tc>
                  <a:txBody>
                    <a:bodyPr/>
                    <a:lstStyle/>
                    <a:p>
                      <a:r>
                        <a:rPr lang="en-GB" sz="2000" dirty="0"/>
                        <a:t>Must be reduced or be reducible without open surgery</a:t>
                      </a:r>
                      <a:endParaRPr lang="en-US" sz="2000" dirty="0"/>
                    </a:p>
                  </a:txBody>
                  <a:tcPr/>
                </a:tc>
                <a:extLst>
                  <a:ext uri="{0D108BD9-81ED-4DB2-BD59-A6C34878D82A}">
                    <a16:rowId xmlns:a16="http://schemas.microsoft.com/office/drawing/2014/main" val="10000"/>
                  </a:ext>
                </a:extLst>
              </a:tr>
              <a:tr h="1755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Landmarks</a:t>
                      </a:r>
                      <a:endParaRPr lang="en-US" sz="2000" b="1"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a:t>Palpation of bony landmarks is not sufficiently accurate</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2000" dirty="0"/>
                        <a:t>Imaging before incision is therefore mandatory,</a:t>
                      </a:r>
                      <a:r>
                        <a:rPr lang="en-GB" sz="2000" baseline="0" dirty="0"/>
                        <a:t> </a:t>
                      </a:r>
                      <a:r>
                        <a:rPr lang="en-GB" sz="2000" dirty="0"/>
                        <a:t>usually with image intensifier</a:t>
                      </a:r>
                    </a:p>
                  </a:txBody>
                  <a:tcPr/>
                </a:tc>
                <a:extLst>
                  <a:ext uri="{0D108BD9-81ED-4DB2-BD59-A6C34878D82A}">
                    <a16:rowId xmlns:a16="http://schemas.microsoft.com/office/drawing/2014/main" val="10001"/>
                  </a:ext>
                </a:extLst>
              </a:tr>
              <a:tr h="75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err="1"/>
                        <a:t>Internervous</a:t>
                      </a:r>
                      <a:r>
                        <a:rPr lang="en-GB" sz="2000" b="1" dirty="0"/>
                        <a:t> plane</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Not critical but beware of vital anatomical structures</a:t>
                      </a:r>
                    </a:p>
                  </a:txBody>
                  <a:tcPr/>
                </a:tc>
                <a:extLst>
                  <a:ext uri="{0D108BD9-81ED-4DB2-BD59-A6C34878D82A}">
                    <a16:rowId xmlns:a16="http://schemas.microsoft.com/office/drawing/2014/main" val="10002"/>
                  </a:ext>
                </a:extLst>
              </a:tr>
              <a:tr h="41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Superficial and deep dissection </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Not carried out</a:t>
                      </a:r>
                      <a:endParaRPr lang="en-US" sz="2000" dirty="0"/>
                    </a:p>
                  </a:txBody>
                  <a:tcPr/>
                </a:tc>
                <a:extLst>
                  <a:ext uri="{0D108BD9-81ED-4DB2-BD59-A6C34878D82A}">
                    <a16:rowId xmlns:a16="http://schemas.microsoft.com/office/drawing/2014/main" val="10003"/>
                  </a:ext>
                </a:extLst>
              </a:tr>
              <a:tr h="75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Dangers</a:t>
                      </a:r>
                    </a:p>
                    <a:p>
                      <a:endParaRPr lang="en-US" sz="2000" b="1" dirty="0"/>
                    </a:p>
                  </a:txBody>
                  <a:tcPr/>
                </a:tc>
                <a:tc>
                  <a:txBody>
                    <a:bodyPr/>
                    <a:lstStyle/>
                    <a:p>
                      <a:r>
                        <a:rPr lang="en-GB" sz="2000" dirty="0"/>
                        <a:t>Damage to vital structures</a:t>
                      </a:r>
                      <a:endParaRPr lang="en-US" sz="2000" dirty="0"/>
                    </a:p>
                  </a:txBody>
                  <a:tcPr/>
                </a:tc>
                <a:extLst>
                  <a:ext uri="{0D108BD9-81ED-4DB2-BD59-A6C34878D82A}">
                    <a16:rowId xmlns:a16="http://schemas.microsoft.com/office/drawing/2014/main" val="10004"/>
                  </a:ext>
                </a:extLst>
              </a:tr>
              <a:tr h="75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t>Surgical extension</a:t>
                      </a:r>
                    </a:p>
                    <a:p>
                      <a:endParaRPr lang="en-US" sz="2000" b="1" dirty="0"/>
                    </a:p>
                  </a:txBody>
                  <a:tcPr/>
                </a:tc>
                <a:tc>
                  <a:txBody>
                    <a:bodyPr/>
                    <a:lstStyle/>
                    <a:p>
                      <a:r>
                        <a:rPr lang="en-GB" sz="2000" dirty="0"/>
                        <a:t>Never possible</a:t>
                      </a:r>
                      <a:endParaRPr lang="en-U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709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noProof="0" dirty="0"/>
              <a:t>Percutaneous approaches—dangers</a:t>
            </a:r>
          </a:p>
        </p:txBody>
      </p:sp>
      <p:sp>
        <p:nvSpPr>
          <p:cNvPr id="26628" name="Text Box 5"/>
          <p:cNvSpPr txBox="1">
            <a:spLocks noChangeArrowheads="1"/>
          </p:cNvSpPr>
          <p:nvPr/>
        </p:nvSpPr>
        <p:spPr bwMode="auto">
          <a:xfrm>
            <a:off x="508001" y="1196753"/>
            <a:ext cx="5083943" cy="1384995"/>
          </a:xfrm>
          <a:prstGeom prst="rect">
            <a:avLst/>
          </a:prstGeom>
          <a:noFill/>
          <a:ln w="9525">
            <a:noFill/>
            <a:miter lim="800000"/>
            <a:headEnd/>
            <a:tailEnd/>
          </a:ln>
        </p:spPr>
        <p:txBody>
          <a:bodyPr wrap="square">
            <a:prstTxWarp prst="textNoShape">
              <a:avLst/>
            </a:prstTxWarp>
            <a:spAutoFit/>
          </a:bodyPr>
          <a:lstStyle/>
          <a:p>
            <a:pPr algn="l" eaLnBrk="0" hangingPunct="0"/>
            <a:r>
              <a:rPr lang="en-GB" sz="2800" dirty="0"/>
              <a:t>External fixator pins inserted in the distal radius may hit superficial radial nerve</a:t>
            </a:r>
          </a:p>
        </p:txBody>
      </p:sp>
      <p:grpSp>
        <p:nvGrpSpPr>
          <p:cNvPr id="3" name="Group 2">
            <a:extLst>
              <a:ext uri="{FF2B5EF4-FFF2-40B4-BE49-F238E27FC236}">
                <a16:creationId xmlns:a16="http://schemas.microsoft.com/office/drawing/2014/main" id="{D32E8563-8E08-C445-B402-018E879F451F}"/>
              </a:ext>
            </a:extLst>
          </p:cNvPr>
          <p:cNvGrpSpPr/>
          <p:nvPr/>
        </p:nvGrpSpPr>
        <p:grpSpPr>
          <a:xfrm>
            <a:off x="335360" y="3068960"/>
            <a:ext cx="4815855" cy="2844146"/>
            <a:chOff x="776089" y="3212976"/>
            <a:chExt cx="4815855" cy="2844146"/>
          </a:xfrm>
        </p:grpSpPr>
        <p:pic>
          <p:nvPicPr>
            <p:cNvPr id="6" name="Picture 5">
              <a:extLst>
                <a:ext uri="{FF2B5EF4-FFF2-40B4-BE49-F238E27FC236}">
                  <a16:creationId xmlns:a16="http://schemas.microsoft.com/office/drawing/2014/main" id="{96B40FE2-FC12-B147-817B-D845F9973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89" y="3212976"/>
              <a:ext cx="4815855" cy="2844146"/>
            </a:xfrm>
            <a:prstGeom prst="rect">
              <a:avLst/>
            </a:prstGeom>
          </p:spPr>
        </p:pic>
        <p:sp>
          <p:nvSpPr>
            <p:cNvPr id="2" name="Rectangle 1">
              <a:extLst>
                <a:ext uri="{FF2B5EF4-FFF2-40B4-BE49-F238E27FC236}">
                  <a16:creationId xmlns:a16="http://schemas.microsoft.com/office/drawing/2014/main" id="{8B5F20B6-C765-0449-8798-CB1A75881E8E}"/>
                </a:ext>
              </a:extLst>
            </p:cNvPr>
            <p:cNvSpPr/>
            <p:nvPr/>
          </p:nvSpPr>
          <p:spPr bwMode="auto">
            <a:xfrm>
              <a:off x="4871864" y="5445224"/>
              <a:ext cx="576064" cy="4320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pic>
        <p:nvPicPr>
          <p:cNvPr id="7" name="Picture 6">
            <a:extLst>
              <a:ext uri="{FF2B5EF4-FFF2-40B4-BE49-F238E27FC236}">
                <a16:creationId xmlns:a16="http://schemas.microsoft.com/office/drawing/2014/main" id="{39601864-309D-BC4E-8E86-17BF8982D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7841" y="1319554"/>
            <a:ext cx="6196792" cy="4593552"/>
          </a:xfrm>
          <a:prstGeom prst="rect">
            <a:avLst/>
          </a:prstGeom>
        </p:spPr>
      </p:pic>
    </p:spTree>
    <p:extLst>
      <p:ext uri="{BB962C8B-B14F-4D97-AF65-F5344CB8AC3E}">
        <p14:creationId xmlns:p14="http://schemas.microsoft.com/office/powerpoint/2010/main" val="1284609986"/>
      </p:ext>
    </p:extLst>
  </p:cSld>
  <p:clrMapOvr>
    <a:masterClrMapping/>
  </p:clrMapOvr>
</p:sld>
</file>

<file path=ppt/theme/theme1.xml><?xml version="1.0" encoding="utf-8"?>
<a:theme xmlns:a="http://schemas.openxmlformats.org/drawingml/2006/main" name="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Presentation_AOTRAUMA_w</Template>
  <TotalTime>0</TotalTime>
  <Words>1448</Words>
  <Application>Microsoft Office PowerPoint</Application>
  <PresentationFormat>Widescreen</PresentationFormat>
  <Paragraphs>205</Paragraphs>
  <Slides>31</Slides>
  <Notes>30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Presentation_AOTRAUMA_w</vt:lpstr>
      <vt:lpstr>Principles of surgical approaches</vt:lpstr>
      <vt:lpstr>Learning objectives</vt:lpstr>
      <vt:lpstr>Surgical approaches in trauma surgery </vt:lpstr>
      <vt:lpstr>What types of surgical approaches exist?</vt:lpstr>
      <vt:lpstr>How to plan your surgical approach</vt:lpstr>
      <vt:lpstr>Internervous plane</vt:lpstr>
      <vt:lpstr>Internervous plane—approach to proximal humerus and shoulder</vt:lpstr>
      <vt:lpstr>Percutaneous approaches—critical features</vt:lpstr>
      <vt:lpstr>Percutaneous approaches—dangers</vt:lpstr>
      <vt:lpstr>Percutaneous approach to distal radius—no safe stab incisions </vt:lpstr>
      <vt:lpstr>Percutaneous approaches—dangers</vt:lpstr>
      <vt:lpstr>Minimally invasive surgical approaches—critical features</vt:lpstr>
      <vt:lpstr>Minimally invasive anterior approach to humerus—skin incisions</vt:lpstr>
      <vt:lpstr>Minimally invasive anterior approach to humerus—connecting the two windows</vt:lpstr>
      <vt:lpstr>Minimally invasive anterior approach to humerus—developing the deep plane</vt:lpstr>
      <vt:lpstr>Open surgical approach—critical features</vt:lpstr>
      <vt:lpstr>Plating of forearm</vt:lpstr>
      <vt:lpstr>Open surgical approaches—landmarks</vt:lpstr>
      <vt:lpstr>Open surgical approaches—internervous plane</vt:lpstr>
      <vt:lpstr>Open surgical approaches—deep surgical dissection</vt:lpstr>
      <vt:lpstr>Dangers—how to avoid the posterior interosseous nerve</vt:lpstr>
      <vt:lpstr>Dangers—how to avoid the posterior interosseous nerve</vt:lpstr>
      <vt:lpstr>Open surgical approaches—deep surgical dissection</vt:lpstr>
      <vt:lpstr>Open surgical approaches—the bone</vt:lpstr>
      <vt:lpstr>How do you plan your surgical approach? </vt:lpstr>
      <vt:lpstr>How do you plan your surgical approach?</vt:lpstr>
      <vt:lpstr>How do you plan your surgical approach?</vt:lpstr>
      <vt:lpstr>How do you plan your surgical approach?</vt:lpstr>
      <vt:lpstr>How do you plan your surgical approach?</vt:lpstr>
      <vt:lpstr>Surgical approaches in trauma surgery</vt:lpstr>
      <vt:lpstr>Take-home messages</vt:lpstr>
    </vt:vector>
  </TitlesOfParts>
  <Company>AO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vitality and injury effect</dc:title>
  <dc:creator>kluessi</dc:creator>
  <cp:lastModifiedBy>Claire Thorndyke</cp:lastModifiedBy>
  <cp:revision>85</cp:revision>
  <cp:lastPrinted>2013-04-10T09:54:16Z</cp:lastPrinted>
  <dcterms:created xsi:type="dcterms:W3CDTF">2012-12-19T08:22:16Z</dcterms:created>
  <dcterms:modified xsi:type="dcterms:W3CDTF">2019-11-06T08:28:53Z</dcterms:modified>
  <cp:category>Template</cp:category>
</cp:coreProperties>
</file>