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3"/>
  </p:notesMasterIdLst>
  <p:handoutMasterIdLst>
    <p:handoutMasterId r:id="rId44"/>
  </p:handoutMasterIdLst>
  <p:sldIdLst>
    <p:sldId id="272" r:id="rId2"/>
    <p:sldId id="273" r:id="rId3"/>
    <p:sldId id="276" r:id="rId4"/>
    <p:sldId id="278" r:id="rId5"/>
    <p:sldId id="279" r:id="rId6"/>
    <p:sldId id="280" r:id="rId7"/>
    <p:sldId id="277" r:id="rId8"/>
    <p:sldId id="281" r:id="rId9"/>
    <p:sldId id="283" r:id="rId10"/>
    <p:sldId id="315" r:id="rId11"/>
    <p:sldId id="282" r:id="rId12"/>
    <p:sldId id="316" r:id="rId13"/>
    <p:sldId id="286" r:id="rId14"/>
    <p:sldId id="285" r:id="rId15"/>
    <p:sldId id="287" r:id="rId16"/>
    <p:sldId id="288" r:id="rId17"/>
    <p:sldId id="289" r:id="rId18"/>
    <p:sldId id="318" r:id="rId19"/>
    <p:sldId id="317" r:id="rId20"/>
    <p:sldId id="290" r:id="rId21"/>
    <p:sldId id="291" r:id="rId22"/>
    <p:sldId id="292" r:id="rId23"/>
    <p:sldId id="293" r:id="rId24"/>
    <p:sldId id="294" r:id="rId25"/>
    <p:sldId id="295" r:id="rId26"/>
    <p:sldId id="296" r:id="rId27"/>
    <p:sldId id="297" r:id="rId28"/>
    <p:sldId id="300" r:id="rId29"/>
    <p:sldId id="298" r:id="rId30"/>
    <p:sldId id="299" r:id="rId31"/>
    <p:sldId id="303" r:id="rId32"/>
    <p:sldId id="301" r:id="rId33"/>
    <p:sldId id="302" r:id="rId34"/>
    <p:sldId id="304" r:id="rId35"/>
    <p:sldId id="305" r:id="rId36"/>
    <p:sldId id="306" r:id="rId37"/>
    <p:sldId id="309" r:id="rId38"/>
    <p:sldId id="311" r:id="rId39"/>
    <p:sldId id="312" r:id="rId40"/>
    <p:sldId id="313" r:id="rId41"/>
    <p:sldId id="314" r:id="rId42"/>
  </p:sldIdLst>
  <p:sldSz cx="12192000" cy="6858000"/>
  <p:notesSz cx="6858000" cy="9144000"/>
  <p:defaultTextStyle>
    <a:defPPr>
      <a:defRPr lang="de-DE"/>
    </a:defPPr>
    <a:lvl1pPr algn="l" rtl="0" fontAlgn="base">
      <a:spcBef>
        <a:spcPct val="0"/>
      </a:spcBef>
      <a:spcAft>
        <a:spcPct val="0"/>
      </a:spcAft>
      <a:defRPr kumimoji="1" sz="2000" kern="1200">
        <a:solidFill>
          <a:schemeClr val="tx1"/>
        </a:solidFill>
        <a:latin typeface="Arial" panose="020B0604020202020204" pitchFamily="34" charset="0"/>
        <a:ea typeface="Osaka" pitchFamily="-32" charset="-128"/>
        <a:cs typeface="+mn-cs"/>
      </a:defRPr>
    </a:lvl1pPr>
    <a:lvl2pPr marL="457200" algn="l" rtl="0" fontAlgn="base">
      <a:spcBef>
        <a:spcPct val="0"/>
      </a:spcBef>
      <a:spcAft>
        <a:spcPct val="0"/>
      </a:spcAft>
      <a:defRPr kumimoji="1" sz="2000" kern="1200">
        <a:solidFill>
          <a:schemeClr val="tx1"/>
        </a:solidFill>
        <a:latin typeface="Arial" panose="020B0604020202020204" pitchFamily="34" charset="0"/>
        <a:ea typeface="Osaka" pitchFamily="-32" charset="-128"/>
        <a:cs typeface="+mn-cs"/>
      </a:defRPr>
    </a:lvl2pPr>
    <a:lvl3pPr marL="914400" algn="l" rtl="0" fontAlgn="base">
      <a:spcBef>
        <a:spcPct val="0"/>
      </a:spcBef>
      <a:spcAft>
        <a:spcPct val="0"/>
      </a:spcAft>
      <a:defRPr kumimoji="1" sz="2000" kern="1200">
        <a:solidFill>
          <a:schemeClr val="tx1"/>
        </a:solidFill>
        <a:latin typeface="Arial" panose="020B0604020202020204" pitchFamily="34" charset="0"/>
        <a:ea typeface="Osaka" pitchFamily="-32" charset="-128"/>
        <a:cs typeface="+mn-cs"/>
      </a:defRPr>
    </a:lvl3pPr>
    <a:lvl4pPr marL="1371600" algn="l" rtl="0" fontAlgn="base">
      <a:spcBef>
        <a:spcPct val="0"/>
      </a:spcBef>
      <a:spcAft>
        <a:spcPct val="0"/>
      </a:spcAft>
      <a:defRPr kumimoji="1" sz="2000" kern="1200">
        <a:solidFill>
          <a:schemeClr val="tx1"/>
        </a:solidFill>
        <a:latin typeface="Arial" panose="020B0604020202020204" pitchFamily="34" charset="0"/>
        <a:ea typeface="Osaka" pitchFamily="-32" charset="-128"/>
        <a:cs typeface="+mn-cs"/>
      </a:defRPr>
    </a:lvl4pPr>
    <a:lvl5pPr marL="1828800" algn="l" rtl="0" fontAlgn="base">
      <a:spcBef>
        <a:spcPct val="0"/>
      </a:spcBef>
      <a:spcAft>
        <a:spcPct val="0"/>
      </a:spcAft>
      <a:defRPr kumimoji="1" sz="2000" kern="1200">
        <a:solidFill>
          <a:schemeClr val="tx1"/>
        </a:solidFill>
        <a:latin typeface="Arial" panose="020B0604020202020204" pitchFamily="34" charset="0"/>
        <a:ea typeface="Osaka" pitchFamily="-32" charset="-128"/>
        <a:cs typeface="+mn-cs"/>
      </a:defRPr>
    </a:lvl5pPr>
    <a:lvl6pPr marL="2286000" algn="l" defTabSz="914400" rtl="0" eaLnBrk="1" latinLnBrk="0" hangingPunct="1">
      <a:defRPr kumimoji="1" sz="2000" kern="1200">
        <a:solidFill>
          <a:schemeClr val="tx1"/>
        </a:solidFill>
        <a:latin typeface="Arial" panose="020B0604020202020204" pitchFamily="34" charset="0"/>
        <a:ea typeface="Osaka" pitchFamily="-32" charset="-128"/>
        <a:cs typeface="+mn-cs"/>
      </a:defRPr>
    </a:lvl6pPr>
    <a:lvl7pPr marL="2743200" algn="l" defTabSz="914400" rtl="0" eaLnBrk="1" latinLnBrk="0" hangingPunct="1">
      <a:defRPr kumimoji="1" sz="2000" kern="1200">
        <a:solidFill>
          <a:schemeClr val="tx1"/>
        </a:solidFill>
        <a:latin typeface="Arial" panose="020B0604020202020204" pitchFamily="34" charset="0"/>
        <a:ea typeface="Osaka" pitchFamily="-32" charset="-128"/>
        <a:cs typeface="+mn-cs"/>
      </a:defRPr>
    </a:lvl7pPr>
    <a:lvl8pPr marL="3200400" algn="l" defTabSz="914400" rtl="0" eaLnBrk="1" latinLnBrk="0" hangingPunct="1">
      <a:defRPr kumimoji="1" sz="2000" kern="1200">
        <a:solidFill>
          <a:schemeClr val="tx1"/>
        </a:solidFill>
        <a:latin typeface="Arial" panose="020B0604020202020204" pitchFamily="34" charset="0"/>
        <a:ea typeface="Osaka" pitchFamily="-32" charset="-128"/>
        <a:cs typeface="+mn-cs"/>
      </a:defRPr>
    </a:lvl8pPr>
    <a:lvl9pPr marL="3657600" algn="l" defTabSz="914400" rtl="0" eaLnBrk="1" latinLnBrk="0" hangingPunct="1">
      <a:defRPr kumimoji="1" sz="2000" kern="1200">
        <a:solidFill>
          <a:schemeClr val="tx1"/>
        </a:solidFill>
        <a:latin typeface="Arial" panose="020B0604020202020204" pitchFamily="34" charset="0"/>
        <a:ea typeface="Osaka" pitchFamily="-32"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er Parkinson" initials="AP" lastIdx="4" clrIdx="0">
    <p:extLst>
      <p:ext uri="{19B8F6BF-5375-455C-9EA6-DF929625EA0E}">
        <p15:presenceInfo xmlns:p15="http://schemas.microsoft.com/office/powerpoint/2012/main" userId="Amber Parkin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D98"/>
    <a:srgbClr val="33529B"/>
    <a:srgbClr val="E5EBF7"/>
    <a:srgbClr val="2C1102"/>
    <a:srgbClr val="CDCDCD"/>
    <a:srgbClr val="CBBA90"/>
    <a:srgbClr val="CBC383"/>
    <a:srgbClr val="BEAA83"/>
    <a:srgbClr val="212164"/>
    <a:srgbClr val="2952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45" autoAdjust="0"/>
    <p:restoredTop sz="81570" autoAdjust="0"/>
  </p:normalViewPr>
  <p:slideViewPr>
    <p:cSldViewPr showGuides="1">
      <p:cViewPr varScale="1">
        <p:scale>
          <a:sx n="102" d="100"/>
          <a:sy n="102" d="100"/>
        </p:scale>
        <p:origin x="936" y="114"/>
      </p:cViewPr>
      <p:guideLst/>
    </p:cSldViewPr>
  </p:slideViewPr>
  <p:outlineViewPr>
    <p:cViewPr>
      <p:scale>
        <a:sx n="33" d="100"/>
        <a:sy n="33" d="100"/>
      </p:scale>
      <p:origin x="0" y="-3018"/>
    </p:cViewPr>
  </p:outlineViewPr>
  <p:notesTextViewPr>
    <p:cViewPr>
      <p:scale>
        <a:sx n="100" d="100"/>
        <a:sy n="100" d="100"/>
      </p:scale>
      <p:origin x="0" y="0"/>
    </p:cViewPr>
  </p:notesTextViewPr>
  <p:sorterViewPr>
    <p:cViewPr varScale="1">
      <p:scale>
        <a:sx n="1" d="1"/>
        <a:sy n="1" d="1"/>
      </p:scale>
      <p:origin x="0" y="-2683"/>
    </p:cViewPr>
  </p:sorterViewPr>
  <p:notesViewPr>
    <p:cSldViewPr showGuides="1">
      <p:cViewPr varScale="1">
        <p:scale>
          <a:sx n="86" d="100"/>
          <a:sy n="86" d="100"/>
        </p:scale>
        <p:origin x="265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2" name="Rectangle 4"/>
          <p:cNvSpPr>
            <a:spLocks noGrp="1" noChangeArrowheads="1"/>
          </p:cNvSpPr>
          <p:nvPr>
            <p:ph type="ftr" sz="quarter" idx="2"/>
          </p:nvPr>
        </p:nvSpPr>
        <p:spPr bwMode="auto">
          <a:xfrm>
            <a:off x="457200" y="8577146"/>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000" smtClean="0">
                <a:latin typeface="Arial" charset="0"/>
                <a:ea typeface="Osaka" charset="0"/>
                <a:cs typeface="Osaka" charset="0"/>
              </a:defRPr>
            </a:lvl1pPr>
          </a:lstStyle>
          <a:p>
            <a:pPr>
              <a:defRPr/>
            </a:pPr>
            <a:endParaRPr lang="en-US" dirty="0"/>
          </a:p>
        </p:txBody>
      </p:sp>
      <p:sp>
        <p:nvSpPr>
          <p:cNvPr id="17413" name="Rectangle 5"/>
          <p:cNvSpPr>
            <a:spLocks noGrp="1" noChangeArrowheads="1"/>
          </p:cNvSpPr>
          <p:nvPr>
            <p:ph type="sldNum" sz="quarter" idx="3"/>
          </p:nvPr>
        </p:nvSpPr>
        <p:spPr bwMode="auto">
          <a:xfrm>
            <a:off x="3495907" y="8577146"/>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000"/>
            </a:lvl1pPr>
          </a:lstStyle>
          <a:p>
            <a:fld id="{3D044EE2-0DFD-4696-A283-1F95AB5F6D4F}" type="slidenum">
              <a:rPr lang="en-US" altLang="de-DE"/>
              <a:pPr/>
              <a:t>‹#›</a:t>
            </a:fld>
            <a:endParaRPr lang="en-US" altLang="de-DE"/>
          </a:p>
        </p:txBody>
      </p:sp>
    </p:spTree>
    <p:extLst>
      <p:ext uri="{BB962C8B-B14F-4D97-AF65-F5344CB8AC3E}">
        <p14:creationId xmlns:p14="http://schemas.microsoft.com/office/powerpoint/2010/main" val="7183898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0" name="Rectangle 4"/>
          <p:cNvSpPr>
            <a:spLocks noGrp="1" noRot="1" noChangeAspect="1" noChangeArrowheads="1" noTextEdit="1"/>
          </p:cNvSpPr>
          <p:nvPr>
            <p:ph type="sldImg" idx="2"/>
          </p:nvPr>
        </p:nvSpPr>
        <p:spPr bwMode="auto">
          <a:xfrm>
            <a:off x="76200" y="685800"/>
            <a:ext cx="6705600" cy="37719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9461" name="Rectangle 5"/>
          <p:cNvSpPr>
            <a:spLocks noGrp="1" noChangeArrowheads="1"/>
          </p:cNvSpPr>
          <p:nvPr>
            <p:ph type="body" sz="quarter" idx="3"/>
          </p:nvPr>
        </p:nvSpPr>
        <p:spPr bwMode="auto">
          <a:xfrm>
            <a:off x="838200" y="4572000"/>
            <a:ext cx="5181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CH" noProof="0"/>
              <a:t>Click to add text</a:t>
            </a:r>
            <a:endParaRPr lang="en-US" noProof="0"/>
          </a:p>
          <a:p>
            <a:pPr lvl="1"/>
            <a:r>
              <a:rPr lang="de-CH" noProof="0"/>
              <a:t>Second level text</a:t>
            </a:r>
            <a:endParaRPr lang="en-US" noProof="0"/>
          </a:p>
        </p:txBody>
      </p:sp>
      <p:sp>
        <p:nvSpPr>
          <p:cNvPr id="19462" name="Rectangle 6"/>
          <p:cNvSpPr>
            <a:spLocks noGrp="1" noChangeArrowheads="1"/>
          </p:cNvSpPr>
          <p:nvPr>
            <p:ph type="ftr" sz="quarter" idx="4"/>
          </p:nvPr>
        </p:nvSpPr>
        <p:spPr bwMode="auto">
          <a:xfrm>
            <a:off x="838200" y="85725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000" smtClean="0">
                <a:latin typeface="Arial" charset="0"/>
                <a:ea typeface="Osaka" charset="0"/>
                <a:cs typeface="Osaka" charset="0"/>
              </a:defRPr>
            </a:lvl1pPr>
          </a:lstStyle>
          <a:p>
            <a:pPr>
              <a:defRPr/>
            </a:pPr>
            <a:endParaRPr lang="en-US" dirty="0"/>
          </a:p>
        </p:txBody>
      </p:sp>
      <p:sp>
        <p:nvSpPr>
          <p:cNvPr id="19463" name="Rectangle 7"/>
          <p:cNvSpPr>
            <a:spLocks noGrp="1" noChangeArrowheads="1"/>
          </p:cNvSpPr>
          <p:nvPr>
            <p:ph type="sldNum" sz="quarter" idx="5"/>
          </p:nvPr>
        </p:nvSpPr>
        <p:spPr bwMode="auto">
          <a:xfrm>
            <a:off x="4953000" y="85725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000"/>
            </a:lvl1pPr>
          </a:lstStyle>
          <a:p>
            <a:fld id="{A7CF5A5D-8D80-479E-A045-790BF61593C5}" type="slidenum">
              <a:rPr lang="en-US" altLang="de-DE"/>
              <a:pPr/>
              <a:t>‹#›</a:t>
            </a:fld>
            <a:endParaRPr lang="en-US" altLang="de-DE"/>
          </a:p>
        </p:txBody>
      </p:sp>
    </p:spTree>
    <p:extLst>
      <p:ext uri="{BB962C8B-B14F-4D97-AF65-F5344CB8AC3E}">
        <p14:creationId xmlns:p14="http://schemas.microsoft.com/office/powerpoint/2010/main" val="22166954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Osaka" charset="0"/>
        <a:cs typeface="Osaka" charset="0"/>
      </a:defRPr>
    </a:lvl1pPr>
    <a:lvl2pPr marL="457200" algn="l" rtl="0" eaLnBrk="0" fontAlgn="base" hangingPunct="0">
      <a:spcBef>
        <a:spcPct val="30000"/>
      </a:spcBef>
      <a:spcAft>
        <a:spcPct val="0"/>
      </a:spcAft>
      <a:defRPr kumimoji="1" sz="1200" kern="1200">
        <a:solidFill>
          <a:schemeClr val="tx1"/>
        </a:solidFill>
        <a:latin typeface="Arial" charset="0"/>
        <a:ea typeface="Osaka" charset="0"/>
        <a:cs typeface="Osaka" charset="0"/>
      </a:defRPr>
    </a:lvl2pPr>
    <a:lvl3pPr marL="1143000" indent="-228600" algn="l" rtl="0" eaLnBrk="0" fontAlgn="base" hangingPunct="0">
      <a:spcBef>
        <a:spcPct val="30000"/>
      </a:spcBef>
      <a:spcAft>
        <a:spcPct val="0"/>
      </a:spcAft>
      <a:defRPr kumimoji="1" sz="1200" kern="1200">
        <a:solidFill>
          <a:schemeClr val="tx1"/>
        </a:solidFill>
        <a:latin typeface="Times" charset="0"/>
        <a:ea typeface="Osaka" charset="0"/>
        <a:cs typeface="Osaka" charset="0"/>
      </a:defRPr>
    </a:lvl3pPr>
    <a:lvl4pPr marL="1600200" indent="-228600" algn="l" rtl="0" eaLnBrk="0" fontAlgn="base" hangingPunct="0">
      <a:spcBef>
        <a:spcPct val="30000"/>
      </a:spcBef>
      <a:spcAft>
        <a:spcPct val="0"/>
      </a:spcAft>
      <a:defRPr kumimoji="1" sz="1200" kern="1200">
        <a:solidFill>
          <a:schemeClr val="tx1"/>
        </a:solidFill>
        <a:latin typeface="Times" charset="0"/>
        <a:ea typeface="Osaka" charset="0"/>
        <a:cs typeface="Osaka" charset="0"/>
      </a:defRPr>
    </a:lvl4pPr>
    <a:lvl5pPr marL="2057400" indent="-228600" algn="l" rtl="0" eaLnBrk="0" fontAlgn="base" hangingPunct="0">
      <a:spcBef>
        <a:spcPct val="30000"/>
      </a:spcBef>
      <a:spcAft>
        <a:spcPct val="0"/>
      </a:spcAft>
      <a:defRPr kumimoji="1" sz="1200" kern="1200">
        <a:solidFill>
          <a:schemeClr val="tx1"/>
        </a:solidFill>
        <a:latin typeface="Times" charset="0"/>
        <a:ea typeface="Osaka" charset="0"/>
        <a:cs typeface="Osak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A7CF5A5D-8D80-479E-A045-790BF61593C5}" type="slidenum">
              <a:rPr lang="en-US" altLang="de-DE" smtClean="0"/>
              <a:pPr/>
              <a:t>1</a:t>
            </a:fld>
            <a:endParaRPr lang="en-US" altLang="de-DE"/>
          </a:p>
        </p:txBody>
      </p:sp>
    </p:spTree>
    <p:extLst>
      <p:ext uri="{BB962C8B-B14F-4D97-AF65-F5344CB8AC3E}">
        <p14:creationId xmlns:p14="http://schemas.microsoft.com/office/powerpoint/2010/main" val="1405981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a:t>The diaphyseal types are each further subdivided into three diaphyseal groups.</a:t>
            </a:r>
          </a:p>
          <a:p>
            <a:pPr eaLnBrk="1" hangingPunct="1"/>
            <a:endParaRPr lang="en-GB" dirty="0"/>
          </a:p>
          <a:p>
            <a:pPr eaLnBrk="1" hangingPunct="1"/>
            <a:r>
              <a:rPr lang="en-GB" dirty="0"/>
              <a:t>A are simple</a:t>
            </a:r>
            <a:r>
              <a:rPr lang="en-GB" baseline="0" dirty="0"/>
              <a:t> fractures with one fracture line:</a:t>
            </a:r>
            <a:endParaRPr lang="en-GB" dirty="0"/>
          </a:p>
          <a:p>
            <a:pPr eaLnBrk="1" hangingPunct="1"/>
            <a:r>
              <a:rPr lang="en-GB" dirty="0"/>
              <a:t>A1 is a spiral single plane fracture.</a:t>
            </a:r>
          </a:p>
          <a:p>
            <a:pPr eaLnBrk="1" hangingPunct="1"/>
            <a:r>
              <a:rPr lang="en-GB" dirty="0"/>
              <a:t>A2 is a single plane oblique fracture angled more than 30° from the transverse axis of the bone.</a:t>
            </a:r>
          </a:p>
          <a:p>
            <a:pPr eaLnBrk="1" hangingPunct="1"/>
            <a:r>
              <a:rPr lang="en-GB" dirty="0"/>
              <a:t>A3 is a single plane oblique fracture angled less than 30° from the transverse axis of the bone.</a:t>
            </a:r>
          </a:p>
          <a:p>
            <a:pPr eaLnBrk="1" hangingPunct="1"/>
            <a:endParaRPr lang="en-GB" dirty="0"/>
          </a:p>
          <a:p>
            <a:pPr eaLnBrk="1" hangingPunct="1"/>
            <a:r>
              <a:rPr lang="en-GB" dirty="0"/>
              <a:t>B fractures are</a:t>
            </a:r>
            <a:r>
              <a:rPr lang="en-GB" baseline="0" dirty="0"/>
              <a:t> wedge fractures so that after reduction the proximal and distal fragments will have contact allowing for the determination of length and alignment:</a:t>
            </a:r>
          </a:p>
          <a:p>
            <a:pPr eaLnBrk="1" hangingPunct="1"/>
            <a:r>
              <a:rPr lang="en-GB" dirty="0"/>
              <a:t>B2 is an intact wedge fracture (wedge</a:t>
            </a:r>
            <a:r>
              <a:rPr lang="en-GB" baseline="0" dirty="0"/>
              <a:t> is one piece).</a:t>
            </a:r>
            <a:endParaRPr lang="en-GB" dirty="0"/>
          </a:p>
          <a:p>
            <a:pPr eaLnBrk="1" hangingPunct="1"/>
            <a:r>
              <a:rPr lang="en-GB" dirty="0"/>
              <a:t>B3 is a fragmentary wedge fracture (wedge is in more than one piece).</a:t>
            </a:r>
          </a:p>
          <a:p>
            <a:pPr eaLnBrk="1" hangingPunct="1"/>
            <a:endParaRPr lang="en-GB" dirty="0"/>
          </a:p>
          <a:p>
            <a:pPr eaLnBrk="1" hangingPunct="1"/>
            <a:r>
              <a:rPr lang="en-GB" dirty="0"/>
              <a:t>C are </a:t>
            </a:r>
            <a:r>
              <a:rPr lang="en-GB" dirty="0" err="1"/>
              <a:t>multifragmentary</a:t>
            </a:r>
            <a:r>
              <a:rPr lang="en-GB" dirty="0"/>
              <a:t> fractures meaning that after reduction</a:t>
            </a:r>
            <a:r>
              <a:rPr lang="en-GB" baseline="0" dirty="0"/>
              <a:t> i</a:t>
            </a:r>
            <a:r>
              <a:rPr lang="en-GB" dirty="0"/>
              <a:t>f the fractured fragment or</a:t>
            </a:r>
            <a:r>
              <a:rPr lang="en-GB" baseline="0" dirty="0"/>
              <a:t> fragments are removed there will be no contact between the proximal and distal main fragments: </a:t>
            </a:r>
          </a:p>
          <a:p>
            <a:pPr eaLnBrk="1" hangingPunct="1"/>
            <a:r>
              <a:rPr lang="en-GB" dirty="0"/>
              <a:t>C2 is an intact segmental fracture.</a:t>
            </a:r>
          </a:p>
          <a:p>
            <a:pPr eaLnBrk="1" hangingPunct="1"/>
            <a:r>
              <a:rPr lang="en-GB" dirty="0"/>
              <a:t>C3 is an fragmentary segmental.</a:t>
            </a:r>
            <a:endParaRPr lang="en-US"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11</a:t>
            </a:fld>
            <a:endParaRPr lang="en-US" altLang="de-DE"/>
          </a:p>
        </p:txBody>
      </p:sp>
    </p:spTree>
    <p:extLst>
      <p:ext uri="{BB962C8B-B14F-4D97-AF65-F5344CB8AC3E}">
        <p14:creationId xmlns:p14="http://schemas.microsoft.com/office/powerpoint/2010/main" val="1070580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a:t>The diaphyseal types are each further subdivided into three diaphyseal groups.</a:t>
            </a:r>
          </a:p>
          <a:p>
            <a:pPr eaLnBrk="1" hangingPunct="1"/>
            <a:endParaRPr lang="en-GB" dirty="0"/>
          </a:p>
          <a:p>
            <a:pPr eaLnBrk="1" hangingPunct="1"/>
            <a:r>
              <a:rPr lang="en-GB" dirty="0"/>
              <a:t>A are simple</a:t>
            </a:r>
            <a:r>
              <a:rPr lang="en-GB" baseline="0" dirty="0"/>
              <a:t> fractures with one fracture line:</a:t>
            </a:r>
            <a:endParaRPr lang="en-GB" dirty="0"/>
          </a:p>
          <a:p>
            <a:pPr eaLnBrk="1" hangingPunct="1"/>
            <a:r>
              <a:rPr lang="en-GB" dirty="0"/>
              <a:t>A1 is a spiral single plane fracture.</a:t>
            </a:r>
          </a:p>
          <a:p>
            <a:pPr eaLnBrk="1" hangingPunct="1"/>
            <a:r>
              <a:rPr lang="en-GB" dirty="0"/>
              <a:t>A2 is a single plane oblique fracture angled more than 30° from the transverse axis of the bone.</a:t>
            </a:r>
          </a:p>
          <a:p>
            <a:pPr eaLnBrk="1" hangingPunct="1"/>
            <a:r>
              <a:rPr lang="en-GB" dirty="0"/>
              <a:t>A3 is a single plane oblique fracture angled less than 30° from the transverse axis of the bone.</a:t>
            </a:r>
          </a:p>
          <a:p>
            <a:pPr eaLnBrk="1" hangingPunct="1"/>
            <a:endParaRPr lang="en-GB" dirty="0"/>
          </a:p>
          <a:p>
            <a:pPr eaLnBrk="1" hangingPunct="1"/>
            <a:r>
              <a:rPr lang="en-GB" dirty="0"/>
              <a:t>B fractures are</a:t>
            </a:r>
            <a:r>
              <a:rPr lang="en-GB" baseline="0" dirty="0"/>
              <a:t> wedge fractures so that after reduction the proximal and distal fragments will have contact allowing for the determination of length and alignment:</a:t>
            </a:r>
          </a:p>
          <a:p>
            <a:pPr eaLnBrk="1" hangingPunct="1"/>
            <a:r>
              <a:rPr lang="en-GB" dirty="0"/>
              <a:t>B2 is an intact wedge fracture (wedge</a:t>
            </a:r>
            <a:r>
              <a:rPr lang="en-GB" baseline="0" dirty="0"/>
              <a:t> is one piece).</a:t>
            </a:r>
            <a:endParaRPr lang="en-GB" dirty="0"/>
          </a:p>
          <a:p>
            <a:pPr eaLnBrk="1" hangingPunct="1"/>
            <a:r>
              <a:rPr lang="en-GB" dirty="0"/>
              <a:t>B3 is a fragmentary wedge fracture (wedge is in more than one piece).</a:t>
            </a:r>
          </a:p>
          <a:p>
            <a:pPr eaLnBrk="1" hangingPunct="1"/>
            <a:endParaRPr lang="en-GB" dirty="0"/>
          </a:p>
          <a:p>
            <a:pPr eaLnBrk="1" hangingPunct="1"/>
            <a:r>
              <a:rPr lang="en-GB" dirty="0"/>
              <a:t>C are </a:t>
            </a:r>
            <a:r>
              <a:rPr lang="en-GB" dirty="0" err="1"/>
              <a:t>multifragmentary</a:t>
            </a:r>
            <a:r>
              <a:rPr lang="en-GB" dirty="0"/>
              <a:t> fractures meaning that after reduction</a:t>
            </a:r>
            <a:r>
              <a:rPr lang="en-GB" baseline="0" dirty="0"/>
              <a:t> i</a:t>
            </a:r>
            <a:r>
              <a:rPr lang="en-GB" dirty="0"/>
              <a:t>f the fractured fragment or</a:t>
            </a:r>
            <a:r>
              <a:rPr lang="en-GB" baseline="0" dirty="0"/>
              <a:t> fragments are removed there will be no contact between the proximal and distal main fragments: </a:t>
            </a:r>
          </a:p>
          <a:p>
            <a:pPr eaLnBrk="1" hangingPunct="1"/>
            <a:r>
              <a:rPr lang="en-GB" dirty="0"/>
              <a:t>C2 is an intact segmental fracture.</a:t>
            </a:r>
          </a:p>
          <a:p>
            <a:pPr eaLnBrk="1" hangingPunct="1"/>
            <a:r>
              <a:rPr lang="en-GB" dirty="0"/>
              <a:t>C3 is an fragmentary segmental.</a:t>
            </a:r>
            <a:endParaRPr lang="en-US"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12</a:t>
            </a:fld>
            <a:endParaRPr lang="en-US" altLang="de-DE"/>
          </a:p>
        </p:txBody>
      </p:sp>
    </p:spTree>
    <p:extLst>
      <p:ext uri="{BB962C8B-B14F-4D97-AF65-F5344CB8AC3E}">
        <p14:creationId xmlns:p14="http://schemas.microsoft.com/office/powerpoint/2010/main" val="2802628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a:t>End segment (metaphyseal)</a:t>
            </a:r>
            <a:r>
              <a:rPr lang="en-GB" baseline="0" dirty="0"/>
              <a:t> </a:t>
            </a:r>
            <a:r>
              <a:rPr lang="en-GB" dirty="0"/>
              <a:t>types are:</a:t>
            </a:r>
          </a:p>
          <a:p>
            <a:pPr eaLnBrk="1" hangingPunct="1"/>
            <a:endParaRPr lang="en-GB" dirty="0"/>
          </a:p>
          <a:p>
            <a:pPr eaLnBrk="1" hangingPunct="1"/>
            <a:r>
              <a:rPr lang="en-GB" dirty="0"/>
              <a:t>Extraarticular,</a:t>
            </a:r>
            <a:r>
              <a:rPr lang="en-GB" baseline="0" dirty="0"/>
              <a:t> type A, </a:t>
            </a:r>
            <a:r>
              <a:rPr lang="en-GB" dirty="0"/>
              <a:t>no joint involvement</a:t>
            </a:r>
          </a:p>
          <a:p>
            <a:pPr eaLnBrk="1" hangingPunct="1"/>
            <a:r>
              <a:rPr lang="en-GB" dirty="0"/>
              <a:t>Partial articular, type B, a portion of the joint surface remains in continuity with the diaphysis</a:t>
            </a:r>
          </a:p>
          <a:p>
            <a:pPr eaLnBrk="1" hangingPunct="1"/>
            <a:r>
              <a:rPr lang="en-GB" dirty="0"/>
              <a:t>Complete</a:t>
            </a:r>
            <a:r>
              <a:rPr lang="en-GB" baseline="0" dirty="0"/>
              <a:t> </a:t>
            </a:r>
            <a:r>
              <a:rPr lang="en-GB" dirty="0"/>
              <a:t>articular, type</a:t>
            </a:r>
            <a:r>
              <a:rPr lang="en-GB" baseline="0" dirty="0"/>
              <a:t> C, </a:t>
            </a:r>
            <a:r>
              <a:rPr lang="en-GB" dirty="0"/>
              <a:t>none of the joint surface remains in continuity with the diaphysis</a:t>
            </a:r>
          </a:p>
          <a:p>
            <a:endParaRPr lang="de-CH"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13</a:t>
            </a:fld>
            <a:endParaRPr lang="en-US" altLang="de-DE"/>
          </a:p>
        </p:txBody>
      </p:sp>
    </p:spTree>
    <p:extLst>
      <p:ext uri="{BB962C8B-B14F-4D97-AF65-F5344CB8AC3E}">
        <p14:creationId xmlns:p14="http://schemas.microsoft.com/office/powerpoint/2010/main" val="2317447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proximal humeral types are defined as:</a:t>
            </a:r>
          </a:p>
          <a:p>
            <a:endParaRPr lang="en-GB" dirty="0"/>
          </a:p>
          <a:p>
            <a:r>
              <a:rPr lang="en-GB" dirty="0"/>
              <a:t>11A Extraarticular, unifocal, 2-part fracture</a:t>
            </a:r>
          </a:p>
          <a:p>
            <a:r>
              <a:rPr lang="en-GB" dirty="0"/>
              <a:t>11B </a:t>
            </a:r>
            <a:r>
              <a:rPr lang="en-GB" dirty="0">
                <a:solidFill>
                  <a:schemeClr val="tx2"/>
                </a:solidFill>
              </a:rPr>
              <a:t>Extraarticular, bifocal, 3-part fracture. This is not an </a:t>
            </a:r>
            <a:r>
              <a:rPr lang="en-GB" dirty="0" err="1">
                <a:solidFill>
                  <a:schemeClr val="tx2"/>
                </a:solidFill>
              </a:rPr>
              <a:t>intraartiuclar</a:t>
            </a:r>
            <a:r>
              <a:rPr lang="en-GB" dirty="0">
                <a:solidFill>
                  <a:schemeClr val="tx2"/>
                </a:solidFill>
              </a:rPr>
              <a:t> fracture.</a:t>
            </a:r>
          </a:p>
          <a:p>
            <a:r>
              <a:rPr lang="en-GB" dirty="0">
                <a:solidFill>
                  <a:schemeClr val="tx2"/>
                </a:solidFill>
              </a:rPr>
              <a:t>11C Articular or 4-part fractures</a:t>
            </a:r>
          </a:p>
          <a:p>
            <a:endParaRPr lang="en-GB" dirty="0">
              <a:solidFill>
                <a:schemeClr val="tx2"/>
              </a:solidFill>
            </a:endParaRPr>
          </a:p>
          <a:p>
            <a:r>
              <a:rPr lang="en-GB" dirty="0">
                <a:solidFill>
                  <a:schemeClr val="tx2"/>
                </a:solidFill>
              </a:rPr>
              <a:t>Also note that the </a:t>
            </a:r>
            <a:r>
              <a:rPr lang="en-GB" dirty="0" err="1">
                <a:solidFill>
                  <a:schemeClr val="tx2"/>
                </a:solidFill>
              </a:rPr>
              <a:t>Neer</a:t>
            </a:r>
            <a:r>
              <a:rPr lang="en-GB" dirty="0">
                <a:solidFill>
                  <a:schemeClr val="tx2"/>
                </a:solidFill>
              </a:rPr>
              <a:t> classification has been integrated into the description.</a:t>
            </a:r>
            <a:endParaRPr lang="de-CH"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14</a:t>
            </a:fld>
            <a:endParaRPr lang="en-US" altLang="de-DE"/>
          </a:p>
        </p:txBody>
      </p:sp>
    </p:spTree>
    <p:extLst>
      <p:ext uri="{BB962C8B-B14F-4D97-AF65-F5344CB8AC3E}">
        <p14:creationId xmlns:p14="http://schemas.microsoft.com/office/powerpoint/2010/main" val="1392169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proximal femoral</a:t>
            </a:r>
            <a:r>
              <a:rPr lang="en-GB" baseline="0" dirty="0"/>
              <a:t> </a:t>
            </a:r>
            <a:r>
              <a:rPr lang="en-GB" dirty="0"/>
              <a:t>end segment is not determined by the Rule of Squares but is defined as being above a line perpendicular to the femoral shaft located at the inferior margin of the lesser trochanter. The proximal femoral end segment types are defined as:</a:t>
            </a:r>
          </a:p>
          <a:p>
            <a:endParaRPr lang="en-GB" dirty="0"/>
          </a:p>
          <a:p>
            <a:r>
              <a:rPr lang="en-GB" dirty="0">
                <a:solidFill>
                  <a:schemeClr val="accent2"/>
                </a:solidFill>
              </a:rPr>
              <a:t>Trochanteric region fracture </a:t>
            </a:r>
            <a:r>
              <a:rPr lang="en-GB" dirty="0"/>
              <a:t>31A</a:t>
            </a:r>
            <a:endParaRPr lang="en-GB" dirty="0">
              <a:solidFill>
                <a:schemeClr val="accent2"/>
              </a:solidFill>
            </a:endParaRPr>
          </a:p>
          <a:p>
            <a:r>
              <a:rPr lang="en-GB" sz="2100" dirty="0">
                <a:solidFill>
                  <a:schemeClr val="accent2"/>
                </a:solidFill>
                <a:latin typeface="Verdana" pitchFamily="34" charset="0"/>
              </a:rPr>
              <a:t>Femoral neck fracture </a:t>
            </a:r>
            <a:r>
              <a:rPr lang="en-GB" sz="2400" dirty="0">
                <a:solidFill>
                  <a:schemeClr val="accent2"/>
                </a:solidFill>
              </a:rPr>
              <a:t>31B </a:t>
            </a:r>
            <a:endParaRPr lang="en-GB" sz="2100" dirty="0">
              <a:solidFill>
                <a:schemeClr val="accent2"/>
              </a:solidFill>
              <a:latin typeface="Verdana" pitchFamily="34" charset="0"/>
            </a:endParaRPr>
          </a:p>
          <a:p>
            <a:r>
              <a:rPr lang="en-GB" sz="2100" dirty="0">
                <a:solidFill>
                  <a:schemeClr val="accent2"/>
                </a:solidFill>
                <a:latin typeface="Verdana" pitchFamily="34" charset="0"/>
              </a:rPr>
              <a:t>Femoral head fracture </a:t>
            </a:r>
            <a:r>
              <a:rPr lang="en-GB" sz="1200" dirty="0">
                <a:solidFill>
                  <a:schemeClr val="accent2"/>
                </a:solidFill>
                <a:latin typeface="Verdana" pitchFamily="34" charset="0"/>
              </a:rPr>
              <a:t>31C</a:t>
            </a:r>
            <a:endParaRPr lang="en-GB" dirty="0">
              <a:solidFill>
                <a:schemeClr val="accent2"/>
              </a:solidFill>
            </a:endParaRPr>
          </a:p>
          <a:p>
            <a:endParaRPr lang="de-CH"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15</a:t>
            </a:fld>
            <a:endParaRPr lang="en-US" altLang="de-DE"/>
          </a:p>
        </p:txBody>
      </p:sp>
    </p:spTree>
    <p:extLst>
      <p:ext uri="{BB962C8B-B14F-4D97-AF65-F5344CB8AC3E}">
        <p14:creationId xmlns:p14="http://schemas.microsoft.com/office/powerpoint/2010/main" val="3152550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malleolar segment, the types are defined as:</a:t>
            </a:r>
          </a:p>
          <a:p>
            <a:endParaRPr lang="en-GB" dirty="0"/>
          </a:p>
          <a:p>
            <a:r>
              <a:rPr lang="en-GB" sz="1200" dirty="0" err="1">
                <a:solidFill>
                  <a:schemeClr val="tx2"/>
                </a:solidFill>
                <a:latin typeface="Verdana" pitchFamily="34" charset="0"/>
              </a:rPr>
              <a:t>Infrasyndesmotic</a:t>
            </a:r>
            <a:r>
              <a:rPr lang="en-GB" sz="1200" dirty="0">
                <a:solidFill>
                  <a:schemeClr val="tx2"/>
                </a:solidFill>
                <a:latin typeface="Verdana" pitchFamily="34" charset="0"/>
              </a:rPr>
              <a:t> lateral lesion </a:t>
            </a:r>
            <a:r>
              <a:rPr lang="en-GB" sz="1200" dirty="0"/>
              <a:t>44A</a:t>
            </a:r>
            <a:endParaRPr lang="en-GB" sz="1200" dirty="0">
              <a:solidFill>
                <a:schemeClr val="tx2"/>
              </a:solidFill>
              <a:latin typeface="Verdana" pitchFamily="34" charset="0"/>
            </a:endParaRPr>
          </a:p>
          <a:p>
            <a:r>
              <a:rPr lang="en-GB" sz="1200" dirty="0" err="1">
                <a:solidFill>
                  <a:schemeClr val="tx2"/>
                </a:solidFill>
                <a:latin typeface="Verdana" pitchFamily="34" charset="0"/>
              </a:rPr>
              <a:t>Transyndesmotic</a:t>
            </a:r>
            <a:r>
              <a:rPr lang="en-GB" sz="1200" dirty="0">
                <a:solidFill>
                  <a:schemeClr val="tx2"/>
                </a:solidFill>
                <a:latin typeface="Verdana" pitchFamily="34" charset="0"/>
              </a:rPr>
              <a:t> lateral lesion 44B </a:t>
            </a:r>
          </a:p>
          <a:p>
            <a:r>
              <a:rPr lang="en-GB" sz="1200" dirty="0" err="1">
                <a:solidFill>
                  <a:schemeClr val="tx2"/>
                </a:solidFill>
                <a:latin typeface="Verdana" pitchFamily="34" charset="0"/>
              </a:rPr>
              <a:t>Suprasyndesmotic</a:t>
            </a:r>
            <a:r>
              <a:rPr lang="en-GB" sz="1200" dirty="0">
                <a:solidFill>
                  <a:schemeClr val="tx2"/>
                </a:solidFill>
                <a:latin typeface="Verdana" pitchFamily="34" charset="0"/>
              </a:rPr>
              <a:t> lateral lesion 44C</a:t>
            </a:r>
          </a:p>
          <a:p>
            <a:pPr>
              <a:spcBef>
                <a:spcPct val="0"/>
              </a:spcBef>
            </a:pPr>
            <a:endParaRPr lang="en-GB" sz="1200" b="1" dirty="0">
              <a:solidFill>
                <a:schemeClr val="tx2"/>
              </a:solidFill>
              <a:latin typeface="Verdana" pitchFamily="34" charset="0"/>
            </a:endParaRPr>
          </a:p>
          <a:p>
            <a:endParaRPr lang="de-CH"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16</a:t>
            </a:fld>
            <a:endParaRPr lang="en-US" altLang="de-DE"/>
          </a:p>
        </p:txBody>
      </p:sp>
    </p:spTree>
    <p:extLst>
      <p:ext uri="{BB962C8B-B14F-4D97-AF65-F5344CB8AC3E}">
        <p14:creationId xmlns:p14="http://schemas.microsoft.com/office/powerpoint/2010/main" val="1377736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separating the coding of each bone, it is</a:t>
            </a:r>
            <a:r>
              <a:rPr lang="en-US" baseline="0" dirty="0"/>
              <a:t> easier and more accurate to describe and code fractures of the radius and ulna. The radius is 2R and the ulna is 2U. Following this, the location as to segment is added and then the type, group, and subgroups as well as universal modifiers and qualifiers are added.</a:t>
            </a:r>
          </a:p>
          <a:p>
            <a:endParaRPr lang="en-US" baseline="0" dirty="0"/>
          </a:p>
          <a:p>
            <a:r>
              <a:rPr lang="en-US" baseline="0" dirty="0"/>
              <a:t>This an animated slide to show the two codes.</a:t>
            </a:r>
            <a:endParaRPr lang="en-US" dirty="0"/>
          </a:p>
          <a:p>
            <a:endParaRPr lang="de-CH"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24</a:t>
            </a:fld>
            <a:endParaRPr lang="en-US" altLang="de-DE"/>
          </a:p>
        </p:txBody>
      </p:sp>
    </p:spTree>
    <p:extLst>
      <p:ext uri="{BB962C8B-B14F-4D97-AF65-F5344CB8AC3E}">
        <p14:creationId xmlns:p14="http://schemas.microsoft.com/office/powerpoint/2010/main" val="1336179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categorize this fracture.</a:t>
            </a:r>
          </a:p>
          <a:p>
            <a:endParaRPr lang="en-US" dirty="0"/>
          </a:p>
          <a:p>
            <a:r>
              <a:rPr lang="en-US" dirty="0"/>
              <a:t>This is animated</a:t>
            </a:r>
            <a:r>
              <a:rPr lang="en-US" baseline="0" dirty="0"/>
              <a:t> to allow the description and coding by the participant to proceed in steps.</a:t>
            </a:r>
            <a:endParaRPr lang="en-US" dirty="0"/>
          </a:p>
          <a:p>
            <a:endParaRPr lang="de-CH"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26</a:t>
            </a:fld>
            <a:endParaRPr lang="en-US" altLang="de-DE"/>
          </a:p>
        </p:txBody>
      </p:sp>
    </p:spTree>
    <p:extLst>
      <p:ext uri="{BB962C8B-B14F-4D97-AF65-F5344CB8AC3E}">
        <p14:creationId xmlns:p14="http://schemas.microsoft.com/office/powerpoint/2010/main" val="2527160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categorize this fracture.</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is animated</a:t>
            </a:r>
            <a:r>
              <a:rPr lang="en-US" baseline="0" dirty="0"/>
              <a:t> to allow the description and coding by the participant to proceed in steps.</a:t>
            </a:r>
            <a:endParaRPr lang="en-US" dirty="0"/>
          </a:p>
          <a:p>
            <a:endParaRPr lang="de-CH"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27</a:t>
            </a:fld>
            <a:endParaRPr lang="en-US" altLang="de-DE"/>
          </a:p>
        </p:txBody>
      </p:sp>
    </p:spTree>
    <p:extLst>
      <p:ext uri="{BB962C8B-B14F-4D97-AF65-F5344CB8AC3E}">
        <p14:creationId xmlns:p14="http://schemas.microsoft.com/office/powerpoint/2010/main" val="2468429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categorize this fracture.</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is animated</a:t>
            </a:r>
            <a:r>
              <a:rPr lang="en-US" baseline="0" dirty="0"/>
              <a:t> to allow the description and coding by the participant to proceed in steps.</a:t>
            </a:r>
            <a:endParaRPr lang="en-US" dirty="0"/>
          </a:p>
          <a:p>
            <a:endParaRPr lang="de-CH"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28</a:t>
            </a:fld>
            <a:endParaRPr lang="en-US" altLang="de-DE"/>
          </a:p>
        </p:txBody>
      </p:sp>
    </p:spTree>
    <p:extLst>
      <p:ext uri="{BB962C8B-B14F-4D97-AF65-F5344CB8AC3E}">
        <p14:creationId xmlns:p14="http://schemas.microsoft.com/office/powerpoint/2010/main" val="509036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2</a:t>
            </a:fld>
            <a:endParaRPr lang="en-US" altLang="de-DE"/>
          </a:p>
        </p:txBody>
      </p:sp>
    </p:spTree>
    <p:extLst>
      <p:ext uri="{BB962C8B-B14F-4D97-AF65-F5344CB8AC3E}">
        <p14:creationId xmlns:p14="http://schemas.microsoft.com/office/powerpoint/2010/main" val="2874339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categorize this fracture.</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is animated</a:t>
            </a:r>
            <a:r>
              <a:rPr lang="en-US" baseline="0" dirty="0"/>
              <a:t> to allow the description and coding by the participant to proceed in steps.</a:t>
            </a:r>
            <a:endParaRPr lang="en-US" dirty="0"/>
          </a:p>
          <a:p>
            <a:endParaRPr lang="de-CH"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29</a:t>
            </a:fld>
            <a:endParaRPr lang="en-US" altLang="de-DE"/>
          </a:p>
        </p:txBody>
      </p:sp>
    </p:spTree>
    <p:extLst>
      <p:ext uri="{BB962C8B-B14F-4D97-AF65-F5344CB8AC3E}">
        <p14:creationId xmlns:p14="http://schemas.microsoft.com/office/powerpoint/2010/main" val="4151663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new OTA Open Fracture Classification has been added to the compendium. This classification has been validated and is more reproducible than the prior open fracture classifications.</a:t>
            </a:r>
          </a:p>
          <a:p>
            <a:endParaRPr lang="de-CH"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30</a:t>
            </a:fld>
            <a:endParaRPr lang="en-US" altLang="de-DE"/>
          </a:p>
        </p:txBody>
      </p:sp>
    </p:spTree>
    <p:extLst>
      <p:ext uri="{BB962C8B-B14F-4D97-AF65-F5344CB8AC3E}">
        <p14:creationId xmlns:p14="http://schemas.microsoft.com/office/powerpoint/2010/main" val="273273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categorize this fracture.</a:t>
            </a:r>
          </a:p>
          <a:p>
            <a:endParaRPr lang="en-US" dirty="0"/>
          </a:p>
          <a:p>
            <a:r>
              <a:rPr lang="en-US" dirty="0"/>
              <a:t>The OTA Open Fracture Classification is now part of the revised compendium. It may be discussed here.</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is animated</a:t>
            </a:r>
            <a:r>
              <a:rPr lang="en-US" baseline="0" dirty="0"/>
              <a:t> to allow the description and coding by the participant to proceed in steps.</a:t>
            </a:r>
            <a:endParaRPr lang="en-US" dirty="0"/>
          </a:p>
          <a:p>
            <a:endParaRPr lang="de-CH"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31</a:t>
            </a:fld>
            <a:endParaRPr lang="en-US" altLang="de-DE"/>
          </a:p>
        </p:txBody>
      </p:sp>
    </p:spTree>
    <p:extLst>
      <p:ext uri="{BB962C8B-B14F-4D97-AF65-F5344CB8AC3E}">
        <p14:creationId xmlns:p14="http://schemas.microsoft.com/office/powerpoint/2010/main" val="3298808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This is animated</a:t>
            </a:r>
            <a:r>
              <a:rPr lang="en-US" sz="1200" baseline="0" dirty="0"/>
              <a:t> to allow the description and coding by the participant to </a:t>
            </a:r>
            <a:r>
              <a:rPr lang="en-US" baseline="0" dirty="0"/>
              <a:t>proceed</a:t>
            </a:r>
            <a:r>
              <a:rPr lang="en-US" sz="1200" baseline="0" dirty="0"/>
              <a:t> in steps</a:t>
            </a:r>
            <a:endParaRPr lang="en-US" sz="1200" dirty="0"/>
          </a:p>
          <a:p>
            <a:endParaRPr lang="de-CH"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32</a:t>
            </a:fld>
            <a:endParaRPr lang="en-US" altLang="de-DE"/>
          </a:p>
        </p:txBody>
      </p:sp>
    </p:spTree>
    <p:extLst>
      <p:ext uri="{BB962C8B-B14F-4D97-AF65-F5344CB8AC3E}">
        <p14:creationId xmlns:p14="http://schemas.microsoft.com/office/powerpoint/2010/main" val="2663610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This is animated</a:t>
            </a:r>
            <a:r>
              <a:rPr lang="en-US" sz="1200" baseline="0" dirty="0"/>
              <a:t> to allow the description and coding by the participant to </a:t>
            </a:r>
            <a:r>
              <a:rPr lang="en-US" baseline="0" dirty="0"/>
              <a:t>proceed</a:t>
            </a:r>
            <a:r>
              <a:rPr lang="en-US" sz="1200" baseline="0" dirty="0"/>
              <a:t> in steps.</a:t>
            </a:r>
            <a:endParaRPr lang="en-US" sz="1200" dirty="0"/>
          </a:p>
          <a:p>
            <a:endParaRPr lang="de-CH"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33</a:t>
            </a:fld>
            <a:endParaRPr lang="en-US" altLang="de-DE"/>
          </a:p>
        </p:txBody>
      </p:sp>
    </p:spTree>
    <p:extLst>
      <p:ext uri="{BB962C8B-B14F-4D97-AF65-F5344CB8AC3E}">
        <p14:creationId xmlns:p14="http://schemas.microsoft.com/office/powerpoint/2010/main" val="3673057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Although </a:t>
            </a:r>
            <a:r>
              <a:rPr lang="en-GB" sz="1200" b="1" dirty="0">
                <a:solidFill>
                  <a:schemeClr val="tx2"/>
                </a:solidFill>
                <a:latin typeface="Verdana Ref" pitchFamily="34" charset="0"/>
              </a:rPr>
              <a:t>42.B3.2 IO4 MT2 NV1 </a:t>
            </a:r>
            <a:r>
              <a:rPr lang="en-GB" sz="1200" dirty="0">
                <a:solidFill>
                  <a:schemeClr val="tx2"/>
                </a:solidFill>
                <a:latin typeface="Verdana Ref" pitchFamily="34" charset="0"/>
              </a:rPr>
              <a:t>would seem an obscure categorization of the injury illustrated here, such alphanumerical coding</a:t>
            </a:r>
            <a:r>
              <a:rPr lang="en-GB" sz="1200" baseline="0" dirty="0">
                <a:solidFill>
                  <a:schemeClr val="tx2"/>
                </a:solidFill>
                <a:latin typeface="Verdana Ref" pitchFamily="34" charset="0"/>
              </a:rPr>
              <a:t> is necessary.</a:t>
            </a:r>
            <a:endParaRPr lang="en-GB" sz="1200" dirty="0">
              <a:solidFill>
                <a:schemeClr val="tx2"/>
              </a:solidFill>
              <a:latin typeface="Verdana Ref" pitchFamily="34" charset="0"/>
            </a:endParaRPr>
          </a:p>
          <a:p>
            <a:endParaRPr lang="de-CH"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34</a:t>
            </a:fld>
            <a:endParaRPr lang="en-US" altLang="de-DE"/>
          </a:p>
        </p:txBody>
      </p:sp>
    </p:spTree>
    <p:extLst>
      <p:ext uri="{BB962C8B-B14F-4D97-AF65-F5344CB8AC3E}">
        <p14:creationId xmlns:p14="http://schemas.microsoft.com/office/powerpoint/2010/main" val="952412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CF5A5D-8D80-479E-A045-790BF61593C5}" type="slidenum">
              <a:rPr lang="en-US" altLang="de-DE" smtClean="0"/>
              <a:pPr/>
              <a:t>40</a:t>
            </a:fld>
            <a:endParaRPr lang="en-US" altLang="de-DE"/>
          </a:p>
        </p:txBody>
      </p:sp>
    </p:spTree>
    <p:extLst>
      <p:ext uri="{BB962C8B-B14F-4D97-AF65-F5344CB8AC3E}">
        <p14:creationId xmlns:p14="http://schemas.microsoft.com/office/powerpoint/2010/main" val="600966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a:t>
            </a:r>
            <a:r>
              <a:rPr lang="en-GB" dirty="0" err="1"/>
              <a:t>humerus</a:t>
            </a:r>
            <a:r>
              <a:rPr lang="en-GB" dirty="0"/>
              <a:t> is allocated bone code 1, the forearm bones are now coded separately</a:t>
            </a:r>
            <a:r>
              <a:rPr lang="en-GB" baseline="0" dirty="0"/>
              <a:t> so the radius is </a:t>
            </a:r>
            <a:r>
              <a:rPr lang="en-GB" dirty="0"/>
              <a:t>2R and the ulna is 2U, the femur 3, and tibia (now coded separately from the fibula) is 4. The bone code for fibula is 4F. The malleolar</a:t>
            </a:r>
            <a:r>
              <a:rPr lang="en-GB" baseline="0" dirty="0"/>
              <a:t> segment remains 44.</a:t>
            </a:r>
          </a:p>
          <a:p>
            <a:endParaRPr lang="en-US"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4</a:t>
            </a:fld>
            <a:endParaRPr lang="en-US" altLang="de-DE"/>
          </a:p>
        </p:txBody>
      </p:sp>
    </p:spTree>
    <p:extLst>
      <p:ext uri="{BB962C8B-B14F-4D97-AF65-F5344CB8AC3E}">
        <p14:creationId xmlns:p14="http://schemas.microsoft.com/office/powerpoint/2010/main" val="384973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a:t>The clear distinction between the segments must be defined.</a:t>
            </a:r>
          </a:p>
          <a:p>
            <a:pPr eaLnBrk="1" hangingPunct="1"/>
            <a:r>
              <a:rPr lang="en-GB" dirty="0"/>
              <a:t>The metaphyseal segments are demarcated by a square, the dimensions of which correspond to the maximum width of the metaphysis.</a:t>
            </a:r>
            <a:r>
              <a:rPr lang="en-GB" baseline="0" dirty="0"/>
              <a:t> This creates two end segments: the proximal end segment is given the number 1 and the distal end segment is given the number 3.</a:t>
            </a:r>
            <a:endParaRPr lang="en-GB" dirty="0"/>
          </a:p>
          <a:p>
            <a:pPr eaLnBrk="1" hangingPunct="1"/>
            <a:r>
              <a:rPr lang="en-GB" dirty="0"/>
              <a:t>The diaphyseal segment 2 is the</a:t>
            </a:r>
            <a:r>
              <a:rPr lang="en-GB" baseline="0" dirty="0"/>
              <a:t> bone between the two end segments.</a:t>
            </a:r>
            <a:endParaRPr lang="en-GB" dirty="0"/>
          </a:p>
          <a:p>
            <a:endParaRPr lang="en-US"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5</a:t>
            </a:fld>
            <a:endParaRPr lang="en-US" altLang="de-DE"/>
          </a:p>
        </p:txBody>
      </p:sp>
    </p:spTree>
    <p:extLst>
      <p:ext uri="{BB962C8B-B14F-4D97-AF65-F5344CB8AC3E}">
        <p14:creationId xmlns:p14="http://schemas.microsoft.com/office/powerpoint/2010/main" val="303612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end segment determination remains the same using</a:t>
            </a:r>
            <a:r>
              <a:rPr lang="en-US" baseline="0" dirty="0"/>
              <a:t> the square defined by the widest distance of the metaphyseal epiphyseal block. For two-bone systems the individual bones are classified separately but the end segment determination remains as previously using both bones together.</a:t>
            </a:r>
            <a:endParaRPr lang="en-US" dirty="0"/>
          </a:p>
          <a:p>
            <a:endParaRPr lang="en-US"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6</a:t>
            </a:fld>
            <a:endParaRPr lang="en-US" altLang="de-DE"/>
          </a:p>
        </p:txBody>
      </p:sp>
    </p:spTree>
    <p:extLst>
      <p:ext uri="{BB962C8B-B14F-4D97-AF65-F5344CB8AC3E}">
        <p14:creationId xmlns:p14="http://schemas.microsoft.com/office/powerpoint/2010/main" val="4073024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a:t>The morphology of the fracture is expressed by dividing fracture patterns into 3 types (A, B, and C), and then further subdividing into three groups (1, 2, and 3), and then three subgroups (.1, .2, and .3). </a:t>
            </a:r>
          </a:p>
          <a:p>
            <a:pPr eaLnBrk="1" hangingPunct="1"/>
            <a:endParaRPr lang="en-GB" dirty="0"/>
          </a:p>
          <a:p>
            <a:pPr eaLnBrk="1" hangingPunct="1"/>
            <a:r>
              <a:rPr lang="en-GB" dirty="0"/>
              <a:t>Each subdivision increases the precision of categorization.</a:t>
            </a:r>
          </a:p>
          <a:p>
            <a:endParaRPr lang="en-US"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7</a:t>
            </a:fld>
            <a:endParaRPr lang="en-US" altLang="de-DE"/>
          </a:p>
        </p:txBody>
      </p:sp>
    </p:spTree>
    <p:extLst>
      <p:ext uri="{BB962C8B-B14F-4D97-AF65-F5344CB8AC3E}">
        <p14:creationId xmlns:p14="http://schemas.microsoft.com/office/powerpoint/2010/main" val="24287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8</a:t>
            </a:fld>
            <a:endParaRPr lang="en-US" altLang="de-DE"/>
          </a:p>
        </p:txBody>
      </p:sp>
    </p:spTree>
    <p:extLst>
      <p:ext uri="{BB962C8B-B14F-4D97-AF65-F5344CB8AC3E}">
        <p14:creationId xmlns:p14="http://schemas.microsoft.com/office/powerpoint/2010/main" val="3404562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a:t>Diaphyseal fractures are divided into types according to the complexity of the fracture pattern.</a:t>
            </a:r>
          </a:p>
          <a:p>
            <a:pPr eaLnBrk="1" hangingPunct="1"/>
            <a:endParaRPr lang="en-GB" dirty="0"/>
          </a:p>
          <a:p>
            <a:pPr eaLnBrk="1" hangingPunct="1"/>
            <a:r>
              <a:rPr lang="en-GB" dirty="0"/>
              <a:t>Simple, Type A, is a single plane fracture.</a:t>
            </a:r>
          </a:p>
          <a:p>
            <a:pPr eaLnBrk="1" hangingPunct="1"/>
            <a:r>
              <a:rPr lang="en-GB" dirty="0"/>
              <a:t>Wedge,</a:t>
            </a:r>
            <a:r>
              <a:rPr lang="en-GB" baseline="0" dirty="0"/>
              <a:t> Type </a:t>
            </a:r>
            <a:r>
              <a:rPr lang="en-GB" dirty="0"/>
              <a:t>B, is a fracture with a separate wedge, but with contact between the two main fragments after reduction.</a:t>
            </a:r>
          </a:p>
          <a:p>
            <a:pPr eaLnBrk="1" hangingPunct="1"/>
            <a:r>
              <a:rPr lang="en-GB" dirty="0" err="1"/>
              <a:t>Multifragmentary</a:t>
            </a:r>
            <a:r>
              <a:rPr lang="en-GB" dirty="0"/>
              <a:t>, Type C, is a fracture with no contact between the two main fragments after reduction and the fractured portion is removed. </a:t>
            </a:r>
          </a:p>
          <a:p>
            <a:endParaRPr lang="de-CH"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9</a:t>
            </a:fld>
            <a:endParaRPr lang="en-US" altLang="de-DE"/>
          </a:p>
        </p:txBody>
      </p:sp>
    </p:spTree>
    <p:extLst>
      <p:ext uri="{BB962C8B-B14F-4D97-AF65-F5344CB8AC3E}">
        <p14:creationId xmlns:p14="http://schemas.microsoft.com/office/powerpoint/2010/main" val="3958960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a:t>Diaphyseal fractures are divided into types according to the complexity of the fracture pattern.</a:t>
            </a:r>
          </a:p>
          <a:p>
            <a:pPr eaLnBrk="1" hangingPunct="1"/>
            <a:endParaRPr lang="en-GB" dirty="0"/>
          </a:p>
          <a:p>
            <a:pPr eaLnBrk="1" hangingPunct="1"/>
            <a:r>
              <a:rPr lang="en-GB" dirty="0"/>
              <a:t>Simple, Type A, is a single plane fracture.</a:t>
            </a:r>
          </a:p>
          <a:p>
            <a:pPr eaLnBrk="1" hangingPunct="1"/>
            <a:r>
              <a:rPr lang="en-GB" dirty="0"/>
              <a:t>Wedge,</a:t>
            </a:r>
            <a:r>
              <a:rPr lang="en-GB" baseline="0" dirty="0"/>
              <a:t> Type </a:t>
            </a:r>
            <a:r>
              <a:rPr lang="en-GB" dirty="0"/>
              <a:t>B, is a fracture with a separate wedge, but with contact between the two main fragments after reduction.</a:t>
            </a:r>
          </a:p>
          <a:p>
            <a:pPr eaLnBrk="1" hangingPunct="1"/>
            <a:r>
              <a:rPr lang="en-GB" dirty="0" err="1"/>
              <a:t>Multifragmentary</a:t>
            </a:r>
            <a:r>
              <a:rPr lang="en-GB" dirty="0"/>
              <a:t>, Type C, is a fracture with no contact between the two main fragments after reduction and the fractured portion is removed. </a:t>
            </a:r>
          </a:p>
          <a:p>
            <a:endParaRPr lang="de-CH" dirty="0"/>
          </a:p>
        </p:txBody>
      </p:sp>
      <p:sp>
        <p:nvSpPr>
          <p:cNvPr id="4" name="Slide Number Placeholder 3"/>
          <p:cNvSpPr>
            <a:spLocks noGrp="1"/>
          </p:cNvSpPr>
          <p:nvPr>
            <p:ph type="sldNum" sz="quarter" idx="10"/>
          </p:nvPr>
        </p:nvSpPr>
        <p:spPr/>
        <p:txBody>
          <a:bodyPr/>
          <a:lstStyle/>
          <a:p>
            <a:fld id="{A7CF5A5D-8D80-479E-A045-790BF61593C5}" type="slidenum">
              <a:rPr lang="en-US" altLang="de-DE" smtClean="0"/>
              <a:pPr/>
              <a:t>10</a:t>
            </a:fld>
            <a:endParaRPr lang="en-US" altLang="de-DE"/>
          </a:p>
        </p:txBody>
      </p:sp>
    </p:spTree>
    <p:extLst>
      <p:ext uri="{BB962C8B-B14F-4D97-AF65-F5344CB8AC3E}">
        <p14:creationId xmlns:p14="http://schemas.microsoft.com/office/powerpoint/2010/main" val="31610308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 name="Grafik 13">
            <a:extLst>
              <a:ext uri="{FF2B5EF4-FFF2-40B4-BE49-F238E27FC236}">
                <a16:creationId xmlns:a16="http://schemas.microsoft.com/office/drawing/2014/main" id="{670CAC14-A380-471D-B7F0-876F1B185EF5}"/>
              </a:ext>
            </a:extLst>
          </p:cNvPr>
          <p:cNvPicPr>
            <a:picLocks noChangeAspect="1"/>
          </p:cNvPicPr>
          <p:nvPr userDrawn="1"/>
        </p:nvPicPr>
        <p:blipFill>
          <a:blip r:embed="rId2"/>
          <a:srcRect/>
          <a:stretch/>
        </p:blipFill>
        <p:spPr>
          <a:xfrm>
            <a:off x="0" y="0"/>
            <a:ext cx="12192000" cy="6858000"/>
          </a:xfrm>
          <a:prstGeom prst="rect">
            <a:avLst/>
          </a:prstGeom>
        </p:spPr>
      </p:pic>
      <p:sp>
        <p:nvSpPr>
          <p:cNvPr id="13" name="Titel 1">
            <a:extLst>
              <a:ext uri="{FF2B5EF4-FFF2-40B4-BE49-F238E27FC236}">
                <a16:creationId xmlns:a16="http://schemas.microsoft.com/office/drawing/2014/main" id="{F225FA11-B08B-46D4-8E22-EA5DF965C070}"/>
              </a:ext>
            </a:extLst>
          </p:cNvPr>
          <p:cNvSpPr>
            <a:spLocks noGrp="1"/>
          </p:cNvSpPr>
          <p:nvPr>
            <p:ph type="title"/>
          </p:nvPr>
        </p:nvSpPr>
        <p:spPr>
          <a:xfrm>
            <a:off x="670985" y="2214564"/>
            <a:ext cx="6756928" cy="2428875"/>
          </a:xfrm>
        </p:spPr>
        <p:txBody>
          <a:bodyPr/>
          <a:lstStyle>
            <a:lvl1pPr>
              <a:lnSpc>
                <a:spcPts val="3400"/>
              </a:lnSpc>
              <a:defRPr sz="3200">
                <a:solidFill>
                  <a:srgbClr val="042D98"/>
                </a:solidFill>
              </a:defRPr>
            </a:lvl1pPr>
          </a:lstStyle>
          <a:p>
            <a:r>
              <a:rPr lang="de-DE" dirty="0"/>
              <a:t>Mastertitelformat bearbeiten</a:t>
            </a:r>
            <a:endParaRPr lang="en-GB" dirty="0"/>
          </a:p>
        </p:txBody>
      </p:sp>
      <p:pic>
        <p:nvPicPr>
          <p:cNvPr id="14" name="Grafik 15">
            <a:extLst>
              <a:ext uri="{FF2B5EF4-FFF2-40B4-BE49-F238E27FC236}">
                <a16:creationId xmlns:a16="http://schemas.microsoft.com/office/drawing/2014/main" id="{8C3E0B5C-6BC0-4E43-B8D4-B0149F91A573}"/>
              </a:ext>
            </a:extLst>
          </p:cNvPr>
          <p:cNvPicPr>
            <a:picLocks noChangeAspect="1"/>
          </p:cNvPicPr>
          <p:nvPr userDrawn="1"/>
        </p:nvPicPr>
        <p:blipFill>
          <a:blip r:embed="rId3"/>
          <a:srcRect/>
          <a:stretch/>
        </p:blipFill>
        <p:spPr>
          <a:xfrm>
            <a:off x="658813" y="260350"/>
            <a:ext cx="913384" cy="574548"/>
          </a:xfrm>
          <a:prstGeom prst="rect">
            <a:avLst/>
          </a:prstGeom>
        </p:spPr>
      </p:pic>
      <p:sp>
        <p:nvSpPr>
          <p:cNvPr id="15" name="Textplatzhalter 8">
            <a:extLst>
              <a:ext uri="{FF2B5EF4-FFF2-40B4-BE49-F238E27FC236}">
                <a16:creationId xmlns:a16="http://schemas.microsoft.com/office/drawing/2014/main" id="{39467726-BE49-442F-922B-91F9F0E3CED3}"/>
              </a:ext>
            </a:extLst>
          </p:cNvPr>
          <p:cNvSpPr>
            <a:spLocks noGrp="1"/>
          </p:cNvSpPr>
          <p:nvPr>
            <p:ph type="body" sz="quarter" idx="10" hasCustomPrompt="1"/>
          </p:nvPr>
        </p:nvSpPr>
        <p:spPr>
          <a:xfrm>
            <a:off x="658813" y="5856290"/>
            <a:ext cx="3348037" cy="246062"/>
          </a:xfrm>
        </p:spPr>
        <p:txBody>
          <a:bodyPr/>
          <a:lstStyle>
            <a:lvl1pPr marL="0" indent="0">
              <a:buNone/>
              <a:defRPr sz="1500" b="1">
                <a:solidFill>
                  <a:srgbClr val="042D98"/>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GB" dirty="0"/>
              <a:t>Presenter’s name</a:t>
            </a:r>
          </a:p>
        </p:txBody>
      </p:sp>
      <p:sp>
        <p:nvSpPr>
          <p:cNvPr id="20" name="Textplatzhalter 8">
            <a:extLst>
              <a:ext uri="{FF2B5EF4-FFF2-40B4-BE49-F238E27FC236}">
                <a16:creationId xmlns:a16="http://schemas.microsoft.com/office/drawing/2014/main" id="{46C5FD67-1498-4F93-8A0D-10470D01A30E}"/>
              </a:ext>
            </a:extLst>
          </p:cNvPr>
          <p:cNvSpPr>
            <a:spLocks noGrp="1"/>
          </p:cNvSpPr>
          <p:nvPr>
            <p:ph type="body" sz="quarter" idx="11" hasCustomPrompt="1"/>
          </p:nvPr>
        </p:nvSpPr>
        <p:spPr>
          <a:xfrm>
            <a:off x="658812" y="6102352"/>
            <a:ext cx="3348037" cy="206376"/>
          </a:xfrm>
        </p:spPr>
        <p:txBody>
          <a:bodyPr anchor="b" anchorCtr="0"/>
          <a:lstStyle>
            <a:lvl1pPr marL="0" indent="0">
              <a:buNone/>
              <a:defRPr sz="1500" b="0">
                <a:solidFill>
                  <a:srgbClr val="042D98"/>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GB" dirty="0"/>
              <a:t>Presenter’s title </a:t>
            </a:r>
          </a:p>
        </p:txBody>
      </p:sp>
      <p:sp>
        <p:nvSpPr>
          <p:cNvPr id="21" name="Textplatzhalter 8">
            <a:extLst>
              <a:ext uri="{FF2B5EF4-FFF2-40B4-BE49-F238E27FC236}">
                <a16:creationId xmlns:a16="http://schemas.microsoft.com/office/drawing/2014/main" id="{0574F896-3860-43B2-B291-562F8A0AE1D7}"/>
              </a:ext>
            </a:extLst>
          </p:cNvPr>
          <p:cNvSpPr>
            <a:spLocks noGrp="1"/>
          </p:cNvSpPr>
          <p:nvPr>
            <p:ph type="body" sz="quarter" idx="12" hasCustomPrompt="1"/>
          </p:nvPr>
        </p:nvSpPr>
        <p:spPr>
          <a:xfrm>
            <a:off x="4079876" y="5861053"/>
            <a:ext cx="3348037" cy="246062"/>
          </a:xfrm>
        </p:spPr>
        <p:txBody>
          <a:bodyPr/>
          <a:lstStyle>
            <a:lvl1pPr marL="0" indent="0">
              <a:buNone/>
              <a:defRPr sz="1500" b="1">
                <a:solidFill>
                  <a:srgbClr val="042D98"/>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GB" dirty="0"/>
              <a:t>Meeting</a:t>
            </a:r>
          </a:p>
        </p:txBody>
      </p:sp>
      <p:sp>
        <p:nvSpPr>
          <p:cNvPr id="22" name="Textplatzhalter 8">
            <a:extLst>
              <a:ext uri="{FF2B5EF4-FFF2-40B4-BE49-F238E27FC236}">
                <a16:creationId xmlns:a16="http://schemas.microsoft.com/office/drawing/2014/main" id="{9446686B-2B30-428D-A7F2-4E4818DA9B6C}"/>
              </a:ext>
            </a:extLst>
          </p:cNvPr>
          <p:cNvSpPr>
            <a:spLocks noGrp="1"/>
          </p:cNvSpPr>
          <p:nvPr>
            <p:ph type="body" sz="quarter" idx="13" hasCustomPrompt="1"/>
          </p:nvPr>
        </p:nvSpPr>
        <p:spPr>
          <a:xfrm>
            <a:off x="4079875" y="6107115"/>
            <a:ext cx="3348037" cy="206376"/>
          </a:xfrm>
        </p:spPr>
        <p:txBody>
          <a:bodyPr anchor="b" anchorCtr="0"/>
          <a:lstStyle>
            <a:lvl1pPr marL="0" indent="0">
              <a:buNone/>
              <a:defRPr sz="1500" b="0">
                <a:solidFill>
                  <a:srgbClr val="042D98"/>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GB"/>
              <a:t>City, month day, year</a:t>
            </a:r>
            <a:endParaRPr lang="en-GB" dirty="0"/>
          </a:p>
        </p:txBody>
      </p:sp>
    </p:spTree>
    <p:extLst>
      <p:ext uri="{BB962C8B-B14F-4D97-AF65-F5344CB8AC3E}">
        <p14:creationId xmlns:p14="http://schemas.microsoft.com/office/powerpoint/2010/main" val="1360061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lvl3pPr marL="1080000">
              <a:defRPr/>
            </a:lvl3pPr>
            <a:lvl4pPr marL="1440000">
              <a:defRPr/>
            </a:lvl4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umsplatzhalter 3"/>
          <p:cNvSpPr>
            <a:spLocks noGrp="1"/>
          </p:cNvSpPr>
          <p:nvPr>
            <p:ph type="dt" sz="half" idx="10"/>
          </p:nvPr>
        </p:nvSpPr>
        <p:spPr/>
        <p:txBody>
          <a:bodyPr/>
          <a:lstStyle/>
          <a:p>
            <a:fld id="{76A0DB7A-5E6E-4EED-9657-5F3B6CB1BA1C}" type="datetime1">
              <a:rPr lang="de-CH" smtClean="0"/>
              <a:t>04.11.2019</a:t>
            </a:fld>
            <a:endParaRPr lang="de-CH"/>
          </a:p>
        </p:txBody>
      </p:sp>
      <p:sp>
        <p:nvSpPr>
          <p:cNvPr id="5" name="Fußzeilenplatzhalter 4"/>
          <p:cNvSpPr>
            <a:spLocks noGrp="1"/>
          </p:cNvSpPr>
          <p:nvPr>
            <p:ph type="ftr" sz="quarter" idx="11"/>
          </p:nvPr>
        </p:nvSpPr>
        <p:spPr/>
        <p:txBody>
          <a:bodyPr/>
          <a:lstStyle/>
          <a:p>
            <a:endParaRPr lang="de-CH"/>
          </a:p>
        </p:txBody>
      </p:sp>
    </p:spTree>
    <p:extLst>
      <p:ext uri="{BB962C8B-B14F-4D97-AF65-F5344CB8AC3E}">
        <p14:creationId xmlns:p14="http://schemas.microsoft.com/office/powerpoint/2010/main" val="85116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6" name="Inhaltsplatzhalter 5"/>
          <p:cNvSpPr>
            <a:spLocks noGrp="1"/>
          </p:cNvSpPr>
          <p:nvPr>
            <p:ph sz="quarter" idx="10"/>
          </p:nvPr>
        </p:nvSpPr>
        <p:spPr>
          <a:xfrm>
            <a:off x="508000" y="1517650"/>
            <a:ext cx="5486400" cy="44958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Inhaltsplatzhalter 5"/>
          <p:cNvSpPr>
            <a:spLocks noGrp="1"/>
          </p:cNvSpPr>
          <p:nvPr>
            <p:ph sz="quarter" idx="11"/>
          </p:nvPr>
        </p:nvSpPr>
        <p:spPr>
          <a:xfrm>
            <a:off x="6197601" y="1517650"/>
            <a:ext cx="5486401" cy="44958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Datumsplatzhalter 2"/>
          <p:cNvSpPr>
            <a:spLocks noGrp="1"/>
          </p:cNvSpPr>
          <p:nvPr>
            <p:ph type="dt" sz="half" idx="12"/>
          </p:nvPr>
        </p:nvSpPr>
        <p:spPr/>
        <p:txBody>
          <a:bodyPr/>
          <a:lstStyle/>
          <a:p>
            <a:fld id="{E3869E49-8562-4402-B1F4-09B513F7C681}" type="datetime1">
              <a:rPr lang="de-CH" smtClean="0"/>
              <a:t>04.11.2019</a:t>
            </a:fld>
            <a:endParaRPr lang="de-CH"/>
          </a:p>
        </p:txBody>
      </p:sp>
      <p:sp>
        <p:nvSpPr>
          <p:cNvPr id="4" name="Fußzeilenplatzhalter 3"/>
          <p:cNvSpPr>
            <a:spLocks noGrp="1"/>
          </p:cNvSpPr>
          <p:nvPr>
            <p:ph type="ftr" sz="quarter" idx="13"/>
          </p:nvPr>
        </p:nvSpPr>
        <p:spPr/>
        <p:txBody>
          <a:bodyPr/>
          <a:lstStyle/>
          <a:p>
            <a:endParaRPr lang="de-CH"/>
          </a:p>
        </p:txBody>
      </p:sp>
    </p:spTree>
    <p:extLst>
      <p:ext uri="{BB962C8B-B14F-4D97-AF65-F5344CB8AC3E}">
        <p14:creationId xmlns:p14="http://schemas.microsoft.com/office/powerpoint/2010/main" val="2727927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Black">
    <p:bg>
      <p:bgRef idx="1001">
        <a:schemeClr val="bg1"/>
      </p:bgRef>
    </p:bg>
    <p:spTree>
      <p:nvGrpSpPr>
        <p:cNvPr id="1" name=""/>
        <p:cNvGrpSpPr/>
        <p:nvPr/>
      </p:nvGrpSpPr>
      <p:grpSpPr>
        <a:xfrm>
          <a:off x="0" y="0"/>
          <a:ext cx="0" cy="0"/>
          <a:chOff x="0" y="0"/>
          <a:chExt cx="0" cy="0"/>
        </a:xfrm>
      </p:grpSpPr>
      <p:pic>
        <p:nvPicPr>
          <p:cNvPr id="5" name="Grafik 4"/>
          <p:cNvPicPr>
            <a:picLocks noChangeAspect="1"/>
          </p:cNvPicPr>
          <p:nvPr userDrawn="1"/>
        </p:nvPicPr>
        <p:blipFill>
          <a:blip r:embed="rId2"/>
          <a:stretch>
            <a:fillRect/>
          </a:stretch>
        </p:blipFill>
        <p:spPr>
          <a:xfrm>
            <a:off x="10394367" y="6481516"/>
            <a:ext cx="2470385" cy="513231"/>
          </a:xfrm>
          <a:prstGeom prst="rect">
            <a:avLst/>
          </a:prstGeom>
        </p:spPr>
      </p:pic>
      <p:sp>
        <p:nvSpPr>
          <p:cNvPr id="2" name="Title 1"/>
          <p:cNvSpPr>
            <a:spLocks noGrp="1"/>
          </p:cNvSpPr>
          <p:nvPr>
            <p:ph type="title"/>
          </p:nvPr>
        </p:nvSpPr>
        <p:spPr/>
        <p:txBody>
          <a:bodyPr/>
          <a:lstStyle>
            <a:lvl1pPr>
              <a:defRPr spc="50">
                <a:solidFill>
                  <a:schemeClr val="tx1"/>
                </a:solidFill>
              </a:defRPr>
            </a:lvl1pPr>
          </a:lstStyle>
          <a:p>
            <a:r>
              <a:rPr lang="en-US" noProof="0"/>
              <a:t>Click to edit Master title style</a:t>
            </a:r>
            <a:endParaRPr lang="en-US" noProof="0" dirty="0"/>
          </a:p>
        </p:txBody>
      </p:sp>
      <p:sp>
        <p:nvSpPr>
          <p:cNvPr id="3" name="Content Placeholder 2"/>
          <p:cNvSpPr>
            <a:spLocks noGrp="1"/>
          </p:cNvSpPr>
          <p:nvPr>
            <p:ph idx="1"/>
          </p:nvPr>
        </p:nvSpPr>
        <p:spPr/>
        <p:txBody>
          <a:bodyPr/>
          <a:lstStyle>
            <a:lvl1pPr>
              <a:defRPr spc="50">
                <a:solidFill>
                  <a:schemeClr val="tx1"/>
                </a:solidFill>
              </a:defRPr>
            </a:lvl1pPr>
            <a:lvl2pPr>
              <a:defRPr spc="50">
                <a:solidFill>
                  <a:schemeClr val="tx1"/>
                </a:solidFill>
              </a:defRPr>
            </a:lvl2pPr>
            <a:lvl3pPr>
              <a:defRPr spc="50">
                <a:solidFill>
                  <a:schemeClr val="tx1"/>
                </a:solidFill>
              </a:defRPr>
            </a:lvl3pPr>
            <a:lvl4pPr>
              <a:defRPr spc="50">
                <a:solidFill>
                  <a:schemeClr val="tx1"/>
                </a:solidFill>
              </a:defRPr>
            </a:lvl4pPr>
            <a:lvl5pPr>
              <a:defRPr spc="5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Datumsplatzhalter 3"/>
          <p:cNvSpPr>
            <a:spLocks noGrp="1"/>
          </p:cNvSpPr>
          <p:nvPr>
            <p:ph type="dt" sz="half" idx="10"/>
          </p:nvPr>
        </p:nvSpPr>
        <p:spPr/>
        <p:txBody>
          <a:bodyPr/>
          <a:lstStyle>
            <a:lvl1pPr>
              <a:defRPr>
                <a:solidFill>
                  <a:schemeClr val="tx1"/>
                </a:solidFill>
              </a:defRPr>
            </a:lvl1pPr>
          </a:lstStyle>
          <a:p>
            <a:fld id="{1B3696A3-DC6B-4A97-B1FB-DF434AF5BBC6}" type="datetime1">
              <a:rPr lang="de-CH" smtClean="0"/>
              <a:pPr/>
              <a:t>04.11.2019</a:t>
            </a:fld>
            <a:endParaRPr lang="de-CH"/>
          </a:p>
        </p:txBody>
      </p:sp>
      <p:sp>
        <p:nvSpPr>
          <p:cNvPr id="6" name="Fußzeilenplatzhalter 5"/>
          <p:cNvSpPr>
            <a:spLocks noGrp="1"/>
          </p:cNvSpPr>
          <p:nvPr>
            <p:ph type="ftr" sz="quarter" idx="11"/>
          </p:nvPr>
        </p:nvSpPr>
        <p:spPr/>
        <p:txBody>
          <a:bodyPr/>
          <a:lstStyle>
            <a:lvl1pPr>
              <a:defRPr>
                <a:solidFill>
                  <a:schemeClr val="tx1"/>
                </a:solidFill>
              </a:defRPr>
            </a:lvl1pPr>
          </a:lstStyle>
          <a:p>
            <a:endParaRPr lang="de-CH"/>
          </a:p>
        </p:txBody>
      </p:sp>
    </p:spTree>
    <p:extLst>
      <p:ext uri="{BB962C8B-B14F-4D97-AF65-F5344CB8AC3E}">
        <p14:creationId xmlns:p14="http://schemas.microsoft.com/office/powerpoint/2010/main" val="244505982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0" y="531813"/>
            <a:ext cx="11176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ja-JP" noProof="0" dirty="0"/>
              <a:t>Click to add text</a:t>
            </a:r>
          </a:p>
        </p:txBody>
      </p:sp>
      <p:sp>
        <p:nvSpPr>
          <p:cNvPr id="1027" name="Rectangle 3"/>
          <p:cNvSpPr>
            <a:spLocks noGrp="1" noChangeArrowheads="1"/>
          </p:cNvSpPr>
          <p:nvPr>
            <p:ph type="body" idx="1"/>
          </p:nvPr>
        </p:nvSpPr>
        <p:spPr bwMode="auto">
          <a:xfrm>
            <a:off x="508000" y="1517650"/>
            <a:ext cx="10100501"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ja-JP" noProof="0" dirty="0"/>
              <a:t>Click to add text</a:t>
            </a:r>
          </a:p>
          <a:p>
            <a:pPr lvl="1"/>
            <a:r>
              <a:rPr lang="en-US" altLang="ja-JP" noProof="0" dirty="0"/>
              <a:t>Second level text</a:t>
            </a:r>
          </a:p>
          <a:p>
            <a:pPr lvl="4"/>
            <a:r>
              <a:rPr lang="en-US" altLang="ja-JP" noProof="0" dirty="0"/>
              <a:t>Third level text</a:t>
            </a:r>
          </a:p>
          <a:p>
            <a:pPr lvl="5"/>
            <a:r>
              <a:rPr lang="en-US" altLang="ja-JP" noProof="0" dirty="0"/>
              <a:t>Fourth level text</a:t>
            </a:r>
          </a:p>
          <a:p>
            <a:pPr lvl="6"/>
            <a:r>
              <a:rPr lang="en-US" altLang="ja-JP" noProof="0" dirty="0"/>
              <a:t>Fifth level text</a:t>
            </a:r>
          </a:p>
        </p:txBody>
      </p:sp>
      <p:sp>
        <p:nvSpPr>
          <p:cNvPr id="5" name="Datumsplatzhalter 3"/>
          <p:cNvSpPr>
            <a:spLocks noGrp="1"/>
          </p:cNvSpPr>
          <p:nvPr>
            <p:ph type="dt" sz="half" idx="2"/>
          </p:nvPr>
        </p:nvSpPr>
        <p:spPr>
          <a:xfrm>
            <a:off x="1055440" y="6480001"/>
            <a:ext cx="864096" cy="216000"/>
          </a:xfrm>
          <a:prstGeom prst="rect">
            <a:avLst/>
          </a:prstGeom>
        </p:spPr>
        <p:txBody>
          <a:bodyPr vert="horz" lIns="0" tIns="0" rIns="0" bIns="0" rtlCol="0" anchor="ctr"/>
          <a:lstStyle>
            <a:lvl1pPr algn="l">
              <a:defRPr sz="1000" baseline="0">
                <a:solidFill>
                  <a:schemeClr val="accent2"/>
                </a:solidFill>
                <a:latin typeface="+mn-lt"/>
              </a:defRPr>
            </a:lvl1pPr>
          </a:lstStyle>
          <a:p>
            <a:fld id="{3BF894A7-F950-4E57-82B6-B9B021CE4667}" type="datetime1">
              <a:rPr lang="de-CH" smtClean="0"/>
              <a:t>04.11.2019</a:t>
            </a:fld>
            <a:endParaRPr lang="de-CH"/>
          </a:p>
        </p:txBody>
      </p:sp>
      <p:sp>
        <p:nvSpPr>
          <p:cNvPr id="6" name="Fußzeilenplatzhalter 4"/>
          <p:cNvSpPr>
            <a:spLocks noGrp="1"/>
          </p:cNvSpPr>
          <p:nvPr>
            <p:ph type="ftr" sz="quarter" idx="3"/>
          </p:nvPr>
        </p:nvSpPr>
        <p:spPr>
          <a:xfrm>
            <a:off x="1991544" y="6480001"/>
            <a:ext cx="7992888" cy="216000"/>
          </a:xfrm>
          <a:prstGeom prst="rect">
            <a:avLst/>
          </a:prstGeom>
        </p:spPr>
        <p:txBody>
          <a:bodyPr vert="horz" lIns="0" tIns="0" rIns="0" bIns="0" rtlCol="0" anchor="ctr"/>
          <a:lstStyle>
            <a:lvl1pPr algn="l">
              <a:defRPr sz="1000" baseline="0">
                <a:solidFill>
                  <a:schemeClr val="accent2"/>
                </a:solidFill>
                <a:latin typeface="+mn-lt"/>
              </a:defRPr>
            </a:lvl1pPr>
          </a:lstStyle>
          <a:p>
            <a:endParaRPr lang="de-CH" dirty="0"/>
          </a:p>
        </p:txBody>
      </p:sp>
      <p:sp>
        <p:nvSpPr>
          <p:cNvPr id="7" name="Foliennummernplatzhalter 5"/>
          <p:cNvSpPr>
            <a:spLocks noGrp="1"/>
          </p:cNvSpPr>
          <p:nvPr>
            <p:ph type="sldNum" sz="quarter" idx="4"/>
          </p:nvPr>
        </p:nvSpPr>
        <p:spPr>
          <a:xfrm>
            <a:off x="508000" y="6480001"/>
            <a:ext cx="475432" cy="216000"/>
          </a:xfrm>
          <a:prstGeom prst="rect">
            <a:avLst/>
          </a:prstGeom>
        </p:spPr>
        <p:txBody>
          <a:bodyPr vert="horz" lIns="0" tIns="0" rIns="0" bIns="0" rtlCol="0" anchor="ctr"/>
          <a:lstStyle>
            <a:lvl1pPr algn="l">
              <a:defRPr sz="1000" b="1" baseline="0">
                <a:solidFill>
                  <a:schemeClr val="accent2"/>
                </a:solidFill>
                <a:latin typeface="+mn-lt"/>
              </a:defRPr>
            </a:lvl1pPr>
          </a:lstStyle>
          <a:p>
            <a:fld id="{4522A3F0-13B0-44FA-8CF3-1F493DC6631D}" type="slidenum">
              <a:rPr lang="de-CH" smtClean="0"/>
              <a:pPr/>
              <a:t>‹#›</a:t>
            </a:fld>
            <a:endParaRPr lang="de-CH"/>
          </a:p>
        </p:txBody>
      </p:sp>
      <p:pic>
        <p:nvPicPr>
          <p:cNvPr id="8" name="Grafik 13">
            <a:extLst>
              <a:ext uri="{FF2B5EF4-FFF2-40B4-BE49-F238E27FC236}">
                <a16:creationId xmlns:a16="http://schemas.microsoft.com/office/drawing/2014/main" id="{5370BB53-186B-49B5-81C4-64541995635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79976" y="6312000"/>
            <a:ext cx="553212" cy="290576"/>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61" r:id="rId2"/>
    <p:sldLayoutId id="2147483663" r:id="rId3"/>
    <p:sldLayoutId id="2147483672" r:id="rId4"/>
  </p:sldLayoutIdLst>
  <p:hf hdr="0" ftr="0" dt="0"/>
  <p:txStyles>
    <p:titleStyle>
      <a:lvl1pPr algn="l" rtl="0" eaLnBrk="1" fontAlgn="base" hangingPunct="1">
        <a:lnSpc>
          <a:spcPct val="90000"/>
        </a:lnSpc>
        <a:spcBef>
          <a:spcPct val="0"/>
        </a:spcBef>
        <a:spcAft>
          <a:spcPct val="0"/>
        </a:spcAft>
        <a:defRPr kumimoji="1" sz="3200" b="1">
          <a:solidFill>
            <a:srgbClr val="042D98"/>
          </a:solidFill>
          <a:latin typeface="+mj-lt"/>
          <a:ea typeface="+mj-ea"/>
          <a:cs typeface="+mj-cs"/>
        </a:defRPr>
      </a:lvl1pPr>
      <a:lvl2pPr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2pPr>
      <a:lvl3pPr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3pPr>
      <a:lvl4pPr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4pPr>
      <a:lvl5pPr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5pPr>
      <a:lvl6pPr marL="457200"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6pPr>
      <a:lvl7pPr marL="914400"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7pPr>
      <a:lvl8pPr marL="1371600"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8pPr>
      <a:lvl9pPr marL="1828800" algn="l" rtl="0" eaLnBrk="1" fontAlgn="base" hangingPunct="1">
        <a:spcBef>
          <a:spcPct val="0"/>
        </a:spcBef>
        <a:spcAft>
          <a:spcPct val="0"/>
        </a:spcAft>
        <a:defRPr kumimoji="1" sz="2800" b="1">
          <a:solidFill>
            <a:srgbClr val="29529B"/>
          </a:solidFill>
          <a:latin typeface="Arial" charset="0"/>
          <a:ea typeface="MS PGothic" charset="0"/>
          <a:cs typeface="MS PGothic" charset="0"/>
        </a:defRPr>
      </a:lvl9pPr>
    </p:titleStyle>
    <p:bodyStyle>
      <a:lvl1pPr marL="532800" indent="-457200" algn="l" rtl="0" eaLnBrk="1" fontAlgn="base" hangingPunct="1">
        <a:lnSpc>
          <a:spcPct val="100000"/>
        </a:lnSpc>
        <a:spcBef>
          <a:spcPts val="600"/>
        </a:spcBef>
        <a:spcAft>
          <a:spcPts val="600"/>
        </a:spcAft>
        <a:buNone/>
        <a:defRPr kumimoji="1" sz="2800">
          <a:solidFill>
            <a:schemeClr val="tx1"/>
          </a:solidFill>
          <a:latin typeface="+mn-lt"/>
          <a:ea typeface="+mn-ea"/>
          <a:cs typeface="+mn-cs"/>
        </a:defRPr>
      </a:lvl1pPr>
      <a:lvl2pPr marL="532800" indent="-457200" algn="l" rtl="0" eaLnBrk="1" fontAlgn="base" hangingPunct="1">
        <a:lnSpc>
          <a:spcPct val="100000"/>
        </a:lnSpc>
        <a:spcBef>
          <a:spcPts val="600"/>
        </a:spcBef>
        <a:spcAft>
          <a:spcPts val="600"/>
        </a:spcAft>
        <a:buChar char="•"/>
        <a:defRPr kumimoji="1" sz="2800" baseline="0">
          <a:solidFill>
            <a:schemeClr val="tx1"/>
          </a:solidFill>
          <a:latin typeface="+mn-lt"/>
          <a:ea typeface="+mn-ea"/>
          <a:cs typeface="+mn-cs"/>
        </a:defRPr>
      </a:lvl2pPr>
      <a:lvl3pPr marL="532800" indent="-457200" algn="l" rtl="0" eaLnBrk="1" fontAlgn="base" hangingPunct="1">
        <a:lnSpc>
          <a:spcPct val="100000"/>
        </a:lnSpc>
        <a:spcBef>
          <a:spcPts val="600"/>
        </a:spcBef>
        <a:spcAft>
          <a:spcPts val="600"/>
        </a:spcAft>
        <a:buChar char="•"/>
        <a:defRPr kumimoji="1" sz="2600">
          <a:solidFill>
            <a:schemeClr val="tx1"/>
          </a:solidFill>
          <a:latin typeface="+mn-lt"/>
          <a:ea typeface="+mn-ea"/>
          <a:cs typeface="+mn-cs"/>
        </a:defRPr>
      </a:lvl3pPr>
      <a:lvl4pPr marL="532800" indent="-457200" algn="l" rtl="0" eaLnBrk="1" fontAlgn="base" hangingPunct="1">
        <a:lnSpc>
          <a:spcPct val="100000"/>
        </a:lnSpc>
        <a:spcBef>
          <a:spcPts val="600"/>
        </a:spcBef>
        <a:spcAft>
          <a:spcPts val="600"/>
        </a:spcAft>
        <a:buFont typeface="Lucida Grande"/>
        <a:buChar char="–"/>
        <a:defRPr kumimoji="1" sz="2400" baseline="0">
          <a:solidFill>
            <a:schemeClr val="tx1"/>
          </a:solidFill>
          <a:latin typeface="+mn-lt"/>
          <a:ea typeface="+mn-ea"/>
          <a:cs typeface="+mn-cs"/>
        </a:defRPr>
      </a:lvl4pPr>
      <a:lvl5pPr marL="1080000" indent="-457200" algn="l" rtl="0" eaLnBrk="1" fontAlgn="base" hangingPunct="1">
        <a:lnSpc>
          <a:spcPct val="100000"/>
        </a:lnSpc>
        <a:spcBef>
          <a:spcPts val="600"/>
        </a:spcBef>
        <a:spcAft>
          <a:spcPts val="600"/>
        </a:spcAft>
        <a:buFont typeface="Lucida Grande"/>
        <a:buChar char="–"/>
        <a:defRPr kumimoji="1" sz="24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20" userDrawn="1">
          <p15:clr>
            <a:srgbClr val="F26B43"/>
          </p15:clr>
        </p15:guide>
        <p15:guide id="2" pos="6688" userDrawn="1">
          <p15:clr>
            <a:srgbClr val="F26B43"/>
          </p15:clr>
        </p15:guide>
        <p15:guide id="3" orient="horz" pos="956" userDrawn="1">
          <p15:clr>
            <a:srgbClr val="F26B43"/>
          </p15:clr>
        </p15:guide>
        <p15:guide id="4" orient="horz" pos="332" userDrawn="1">
          <p15:clr>
            <a:srgbClr val="F26B43"/>
          </p15:clr>
        </p15:guide>
        <p15:guide id="5" pos="7364" userDrawn="1">
          <p15:clr>
            <a:srgbClr val="F26B43"/>
          </p15:clr>
        </p15:guide>
        <p15:guide id="6"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AO/OTA Fracture and Dislocation Classification 2018—Review</a:t>
            </a:r>
          </a:p>
        </p:txBody>
      </p:sp>
      <p:sp>
        <p:nvSpPr>
          <p:cNvPr id="3" name="Text Placeholder 2">
            <a:extLst>
              <a:ext uri="{FF2B5EF4-FFF2-40B4-BE49-F238E27FC236}">
                <a16:creationId xmlns:a16="http://schemas.microsoft.com/office/drawing/2014/main" id="{926D06AC-8E2B-450F-8492-5C4FE110E7F8}"/>
              </a:ext>
            </a:extLst>
          </p:cNvPr>
          <p:cNvSpPr>
            <a:spLocks noGrp="1"/>
          </p:cNvSpPr>
          <p:nvPr>
            <p:ph type="body" sz="quarter" idx="12"/>
          </p:nvPr>
        </p:nvSpPr>
        <p:spPr/>
        <p:txBody>
          <a:bodyPr/>
          <a:lstStyle/>
          <a:p>
            <a:r>
              <a:rPr lang="de-CH" dirty="0"/>
              <a:t>AO Trauma Basic </a:t>
            </a:r>
            <a:r>
              <a:rPr lang="de-CH" dirty="0" err="1"/>
              <a:t>Principles</a:t>
            </a:r>
            <a:r>
              <a:rPr lang="de-CH" dirty="0"/>
              <a:t> Course</a:t>
            </a:r>
          </a:p>
        </p:txBody>
      </p:sp>
      <p:sp>
        <p:nvSpPr>
          <p:cNvPr id="5" name="Text Placeholder 4">
            <a:extLst>
              <a:ext uri="{FF2B5EF4-FFF2-40B4-BE49-F238E27FC236}">
                <a16:creationId xmlns:a16="http://schemas.microsoft.com/office/drawing/2014/main" id="{EB77AEB2-1A68-4091-8E6F-F8F0118548D0}"/>
              </a:ext>
            </a:extLst>
          </p:cNvPr>
          <p:cNvSpPr>
            <a:spLocks noGrp="1"/>
          </p:cNvSpPr>
          <p:nvPr>
            <p:ph type="body" sz="quarter" idx="13"/>
          </p:nvPr>
        </p:nvSpPr>
        <p:spPr/>
        <p:txBody>
          <a:bodyPr/>
          <a:lstStyle/>
          <a:p>
            <a:endParaRPr lang="de-CH"/>
          </a:p>
        </p:txBody>
      </p:sp>
      <p:sp>
        <p:nvSpPr>
          <p:cNvPr id="8" name="Text Placeholder 7">
            <a:extLst>
              <a:ext uri="{FF2B5EF4-FFF2-40B4-BE49-F238E27FC236}">
                <a16:creationId xmlns:a16="http://schemas.microsoft.com/office/drawing/2014/main" id="{070ECEE4-8BCA-48CF-829C-EF26FBAC5F13}"/>
              </a:ext>
            </a:extLst>
          </p:cNvPr>
          <p:cNvSpPr>
            <a:spLocks noGrp="1"/>
          </p:cNvSpPr>
          <p:nvPr>
            <p:ph type="body" sz="quarter" idx="10"/>
          </p:nvPr>
        </p:nvSpPr>
        <p:spPr/>
        <p:txBody>
          <a:bodyPr/>
          <a:lstStyle/>
          <a:p>
            <a:endParaRPr lang="de-CH"/>
          </a:p>
        </p:txBody>
      </p:sp>
      <p:sp>
        <p:nvSpPr>
          <p:cNvPr id="10" name="Text Placeholder 9">
            <a:extLst>
              <a:ext uri="{FF2B5EF4-FFF2-40B4-BE49-F238E27FC236}">
                <a16:creationId xmlns:a16="http://schemas.microsoft.com/office/drawing/2014/main" id="{77D70A0D-D9F4-4B0C-9628-E7BA2611B8D4}"/>
              </a:ext>
            </a:extLst>
          </p:cNvPr>
          <p:cNvSpPr>
            <a:spLocks noGrp="1"/>
          </p:cNvSpPr>
          <p:nvPr>
            <p:ph type="body" sz="quarter" idx="11"/>
          </p:nvPr>
        </p:nvSpPr>
        <p:spPr/>
        <p:txBody>
          <a:bodyPr/>
          <a:lstStyle/>
          <a:p>
            <a:endParaRPr lang="de-CH"/>
          </a:p>
        </p:txBody>
      </p:sp>
    </p:spTree>
    <p:extLst>
      <p:ext uri="{BB962C8B-B14F-4D97-AF65-F5344CB8AC3E}">
        <p14:creationId xmlns:p14="http://schemas.microsoft.com/office/powerpoint/2010/main" val="1022451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29529B"/>
                </a:solidFill>
                <a:cs typeface="Arial" charset="0"/>
              </a:rPr>
              <a:t>Morphology—diaphyseal types</a:t>
            </a:r>
          </a:p>
        </p:txBody>
      </p:sp>
      <p:sp>
        <p:nvSpPr>
          <p:cNvPr id="5" name="Text Box 144">
            <a:extLst>
              <a:ext uri="{FF2B5EF4-FFF2-40B4-BE49-F238E27FC236}">
                <a16:creationId xmlns:a16="http://schemas.microsoft.com/office/drawing/2014/main" id="{AD0A93F1-2585-47FD-A0CB-25D16F7E6662}"/>
              </a:ext>
            </a:extLst>
          </p:cNvPr>
          <p:cNvSpPr txBox="1">
            <a:spLocks noChangeArrowheads="1"/>
          </p:cNvSpPr>
          <p:nvPr/>
        </p:nvSpPr>
        <p:spPr bwMode="auto">
          <a:xfrm>
            <a:off x="407368" y="404664"/>
            <a:ext cx="7920880" cy="584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en-GB" sz="3200" b="1" dirty="0">
                <a:solidFill>
                  <a:srgbClr val="042D98"/>
                </a:solidFill>
                <a:latin typeface="+mj-lt"/>
                <a:cs typeface="Arial" charset="0"/>
              </a:rPr>
              <a:t>Morphology—</a:t>
            </a:r>
            <a:r>
              <a:rPr lang="en-GB" sz="3200" b="1" dirty="0" err="1">
                <a:solidFill>
                  <a:srgbClr val="042D98"/>
                </a:solidFill>
                <a:latin typeface="+mj-lt"/>
                <a:cs typeface="Arial" charset="0"/>
              </a:rPr>
              <a:t>diaphyseal</a:t>
            </a:r>
            <a:r>
              <a:rPr lang="en-GB" sz="3200" b="1" dirty="0">
                <a:solidFill>
                  <a:srgbClr val="042D98"/>
                </a:solidFill>
                <a:latin typeface="+mj-lt"/>
                <a:cs typeface="Arial" charset="0"/>
              </a:rPr>
              <a:t> types</a:t>
            </a:r>
          </a:p>
        </p:txBody>
      </p:sp>
      <p:pic>
        <p:nvPicPr>
          <p:cNvPr id="10" name="Picture 9">
            <a:extLst>
              <a:ext uri="{FF2B5EF4-FFF2-40B4-BE49-F238E27FC236}">
                <a16:creationId xmlns:a16="http://schemas.microsoft.com/office/drawing/2014/main" id="{A7E44BA3-657C-4C45-97C6-8AEDE3AC2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3335" y="989439"/>
            <a:ext cx="1209743" cy="4783650"/>
          </a:xfrm>
          <a:prstGeom prst="rect">
            <a:avLst/>
          </a:prstGeom>
        </p:spPr>
      </p:pic>
      <p:sp>
        <p:nvSpPr>
          <p:cNvPr id="13" name="Rectangle 12">
            <a:extLst>
              <a:ext uri="{FF2B5EF4-FFF2-40B4-BE49-F238E27FC236}">
                <a16:creationId xmlns:a16="http://schemas.microsoft.com/office/drawing/2014/main" id="{2879A299-6E87-4573-9FC5-08F87A801368}"/>
              </a:ext>
            </a:extLst>
          </p:cNvPr>
          <p:cNvSpPr/>
          <p:nvPr/>
        </p:nvSpPr>
        <p:spPr bwMode="auto">
          <a:xfrm>
            <a:off x="521928" y="4725060"/>
            <a:ext cx="5847184" cy="853545"/>
          </a:xfrm>
          <a:prstGeom prst="rect">
            <a:avLst/>
          </a:prstGeom>
          <a:solidFill>
            <a:schemeClr val="bg1">
              <a:alpha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bg1"/>
              </a:solidFill>
              <a:effectLst/>
              <a:latin typeface="Arial" charset="0"/>
            </a:endParaRPr>
          </a:p>
        </p:txBody>
      </p:sp>
      <p:cxnSp>
        <p:nvCxnSpPr>
          <p:cNvPr id="14" name="Straight Connector 13">
            <a:extLst>
              <a:ext uri="{FF2B5EF4-FFF2-40B4-BE49-F238E27FC236}">
                <a16:creationId xmlns:a16="http://schemas.microsoft.com/office/drawing/2014/main" id="{E1DC4375-33D7-4B83-8E81-4743AEB0B82B}"/>
              </a:ext>
            </a:extLst>
          </p:cNvPr>
          <p:cNvCxnSpPr>
            <a:cxnSpLocks/>
          </p:cNvCxnSpPr>
          <p:nvPr/>
        </p:nvCxnSpPr>
        <p:spPr bwMode="auto">
          <a:xfrm>
            <a:off x="3743335" y="1947389"/>
            <a:ext cx="1056521" cy="0"/>
          </a:xfrm>
          <a:prstGeom prst="line">
            <a:avLst/>
          </a:prstGeom>
          <a:solidFill>
            <a:srgbClr val="C0C0C0"/>
          </a:solidFill>
          <a:ln w="12700" cap="flat" cmpd="sng" algn="ctr">
            <a:solidFill>
              <a:schemeClr val="tx1"/>
            </a:solidFill>
            <a:prstDash val="solid"/>
            <a:round/>
            <a:headEnd type="none" w="med" len="med"/>
            <a:tailEnd type="none" w="med" len="med"/>
          </a:ln>
          <a:effectLst/>
        </p:spPr>
      </p:cxnSp>
      <p:sp>
        <p:nvSpPr>
          <p:cNvPr id="16" name="TextBox 15">
            <a:extLst>
              <a:ext uri="{FF2B5EF4-FFF2-40B4-BE49-F238E27FC236}">
                <a16:creationId xmlns:a16="http://schemas.microsoft.com/office/drawing/2014/main" id="{396DCC58-7C30-402F-AC34-946C906A6CD3}"/>
              </a:ext>
            </a:extLst>
          </p:cNvPr>
          <p:cNvSpPr txBox="1"/>
          <p:nvPr/>
        </p:nvSpPr>
        <p:spPr>
          <a:xfrm>
            <a:off x="7448137" y="3000861"/>
            <a:ext cx="1024127" cy="338554"/>
          </a:xfrm>
          <a:prstGeom prst="rect">
            <a:avLst/>
          </a:prstGeom>
          <a:solidFill>
            <a:schemeClr val="bg1"/>
          </a:solidFill>
        </p:spPr>
        <p:txBody>
          <a:bodyPr wrap="none" rtlCol="0">
            <a:spAutoFit/>
          </a:bodyPr>
          <a:lstStyle/>
          <a:p>
            <a:r>
              <a:rPr lang="en-US" sz="1600" dirty="0"/>
              <a:t>Wedge B</a:t>
            </a:r>
          </a:p>
        </p:txBody>
      </p:sp>
      <p:sp>
        <p:nvSpPr>
          <p:cNvPr id="17" name="TextBox 16">
            <a:extLst>
              <a:ext uri="{FF2B5EF4-FFF2-40B4-BE49-F238E27FC236}">
                <a16:creationId xmlns:a16="http://schemas.microsoft.com/office/drawing/2014/main" id="{43870C6E-307C-452A-9AEB-ED21A55E60D0}"/>
              </a:ext>
            </a:extLst>
          </p:cNvPr>
          <p:cNvSpPr txBox="1"/>
          <p:nvPr/>
        </p:nvSpPr>
        <p:spPr>
          <a:xfrm>
            <a:off x="7780163" y="1417132"/>
            <a:ext cx="992515" cy="338554"/>
          </a:xfrm>
          <a:prstGeom prst="rect">
            <a:avLst/>
          </a:prstGeom>
          <a:solidFill>
            <a:schemeClr val="bg1"/>
          </a:solidFill>
        </p:spPr>
        <p:txBody>
          <a:bodyPr wrap="none" rtlCol="0">
            <a:spAutoFit/>
          </a:bodyPr>
          <a:lstStyle/>
          <a:p>
            <a:r>
              <a:rPr lang="en-US" sz="1600" dirty="0"/>
              <a:t>Simple A</a:t>
            </a:r>
          </a:p>
        </p:txBody>
      </p:sp>
      <p:pic>
        <p:nvPicPr>
          <p:cNvPr id="18" name="Picture 17">
            <a:extLst>
              <a:ext uri="{FF2B5EF4-FFF2-40B4-BE49-F238E27FC236}">
                <a16:creationId xmlns:a16="http://schemas.microsoft.com/office/drawing/2014/main" id="{6AE469D7-3138-4122-825D-B2A6BB13A5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51" t="8089" r="67464" b="8089"/>
          <a:stretch/>
        </p:blipFill>
        <p:spPr>
          <a:xfrm>
            <a:off x="9156309" y="769060"/>
            <a:ext cx="770129" cy="1757808"/>
          </a:xfrm>
          <a:prstGeom prst="rect">
            <a:avLst/>
          </a:prstGeom>
        </p:spPr>
      </p:pic>
      <p:pic>
        <p:nvPicPr>
          <p:cNvPr id="19" name="Picture 18">
            <a:extLst>
              <a:ext uri="{FF2B5EF4-FFF2-40B4-BE49-F238E27FC236}">
                <a16:creationId xmlns:a16="http://schemas.microsoft.com/office/drawing/2014/main" id="{FD33A30D-69A8-4265-833D-F3F57A2522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358" t="1438" r="36358" b="-1438"/>
          <a:stretch/>
        </p:blipFill>
        <p:spPr>
          <a:xfrm>
            <a:off x="8667341" y="2306490"/>
            <a:ext cx="770129" cy="2097088"/>
          </a:xfrm>
          <a:prstGeom prst="rect">
            <a:avLst/>
          </a:prstGeom>
        </p:spPr>
      </p:pic>
      <p:pic>
        <p:nvPicPr>
          <p:cNvPr id="20" name="Picture 19">
            <a:extLst>
              <a:ext uri="{FF2B5EF4-FFF2-40B4-BE49-F238E27FC236}">
                <a16:creationId xmlns:a16="http://schemas.microsoft.com/office/drawing/2014/main" id="{00AF4EF4-63A6-4B51-8146-E514B2F185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804" t="8027" r="5911" b="8027"/>
          <a:stretch/>
        </p:blipFill>
        <p:spPr>
          <a:xfrm>
            <a:off x="9156309" y="4271610"/>
            <a:ext cx="770129" cy="1760444"/>
          </a:xfrm>
          <a:prstGeom prst="rect">
            <a:avLst/>
          </a:prstGeom>
        </p:spPr>
      </p:pic>
      <p:pic>
        <p:nvPicPr>
          <p:cNvPr id="21" name="Picture 20">
            <a:extLst>
              <a:ext uri="{FF2B5EF4-FFF2-40B4-BE49-F238E27FC236}">
                <a16:creationId xmlns:a16="http://schemas.microsoft.com/office/drawing/2014/main" id="{8C155914-F5AC-419A-8F81-AD44747392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358" t="6654" r="36358" b="10071"/>
          <a:stretch/>
        </p:blipFill>
        <p:spPr>
          <a:xfrm>
            <a:off x="9214303" y="2419971"/>
            <a:ext cx="770129" cy="1746356"/>
          </a:xfrm>
          <a:prstGeom prst="rect">
            <a:avLst/>
          </a:prstGeom>
        </p:spPr>
      </p:pic>
      <p:sp>
        <p:nvSpPr>
          <p:cNvPr id="22" name="TextBox 21">
            <a:extLst>
              <a:ext uri="{FF2B5EF4-FFF2-40B4-BE49-F238E27FC236}">
                <a16:creationId xmlns:a16="http://schemas.microsoft.com/office/drawing/2014/main" id="{E49A2720-528F-42D5-9907-66AAB0F9FAEF}"/>
              </a:ext>
            </a:extLst>
          </p:cNvPr>
          <p:cNvSpPr txBox="1"/>
          <p:nvPr/>
        </p:nvSpPr>
        <p:spPr>
          <a:xfrm>
            <a:off x="6750748" y="4943867"/>
            <a:ext cx="2004573" cy="338554"/>
          </a:xfrm>
          <a:prstGeom prst="rect">
            <a:avLst/>
          </a:prstGeom>
          <a:solidFill>
            <a:schemeClr val="bg1"/>
          </a:solidFill>
        </p:spPr>
        <p:txBody>
          <a:bodyPr wrap="square" rtlCol="0">
            <a:spAutoFit/>
          </a:bodyPr>
          <a:lstStyle/>
          <a:p>
            <a:r>
              <a:rPr lang="en-US" sz="1600" dirty="0" err="1"/>
              <a:t>Multifragmentary</a:t>
            </a:r>
            <a:r>
              <a:rPr lang="en-US" sz="1600" dirty="0"/>
              <a:t>  C</a:t>
            </a:r>
          </a:p>
        </p:txBody>
      </p:sp>
      <p:sp>
        <p:nvSpPr>
          <p:cNvPr id="25" name="TextBox 24">
            <a:extLst>
              <a:ext uri="{FF2B5EF4-FFF2-40B4-BE49-F238E27FC236}">
                <a16:creationId xmlns:a16="http://schemas.microsoft.com/office/drawing/2014/main" id="{EEED5558-302F-43BF-AAB6-3A0DF457798A}"/>
              </a:ext>
            </a:extLst>
          </p:cNvPr>
          <p:cNvSpPr txBox="1"/>
          <p:nvPr/>
        </p:nvSpPr>
        <p:spPr>
          <a:xfrm>
            <a:off x="3584926" y="3131077"/>
            <a:ext cx="412292" cy="338554"/>
          </a:xfrm>
          <a:prstGeom prst="rect">
            <a:avLst/>
          </a:prstGeom>
          <a:solidFill>
            <a:schemeClr val="bg1"/>
          </a:solidFill>
        </p:spPr>
        <p:txBody>
          <a:bodyPr wrap="none" rtlCol="0">
            <a:spAutoFit/>
          </a:bodyPr>
          <a:lstStyle/>
          <a:p>
            <a:r>
              <a:rPr lang="en-US" sz="1600" dirty="0"/>
              <a:t>32</a:t>
            </a:r>
          </a:p>
        </p:txBody>
      </p:sp>
      <p:cxnSp>
        <p:nvCxnSpPr>
          <p:cNvPr id="27" name="Straight Arrow Connector 26">
            <a:extLst>
              <a:ext uri="{FF2B5EF4-FFF2-40B4-BE49-F238E27FC236}">
                <a16:creationId xmlns:a16="http://schemas.microsoft.com/office/drawing/2014/main" id="{4EAE575C-14D9-48FD-BA6F-64BFF08102CC}"/>
              </a:ext>
            </a:extLst>
          </p:cNvPr>
          <p:cNvCxnSpPr>
            <a:cxnSpLocks/>
          </p:cNvCxnSpPr>
          <p:nvPr/>
        </p:nvCxnSpPr>
        <p:spPr bwMode="auto">
          <a:xfrm flipV="1">
            <a:off x="5663952" y="1755686"/>
            <a:ext cx="2371289" cy="1298466"/>
          </a:xfrm>
          <a:prstGeom prst="straightConnector1">
            <a:avLst/>
          </a:prstGeom>
          <a:solidFill>
            <a:srgbClr val="C0C0C0"/>
          </a:solidFill>
          <a:ln w="12700" cap="flat" cmpd="sng" algn="ctr">
            <a:solidFill>
              <a:schemeClr val="tx1"/>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3A74ED09-68F2-45AC-94F9-2843F60E0330}"/>
              </a:ext>
            </a:extLst>
          </p:cNvPr>
          <p:cNvCxnSpPr>
            <a:cxnSpLocks/>
          </p:cNvCxnSpPr>
          <p:nvPr/>
        </p:nvCxnSpPr>
        <p:spPr bwMode="auto">
          <a:xfrm>
            <a:off x="5663952" y="3054152"/>
            <a:ext cx="2371289" cy="1747356"/>
          </a:xfrm>
          <a:prstGeom prst="straightConnector1">
            <a:avLst/>
          </a:prstGeom>
          <a:solidFill>
            <a:srgbClr val="C0C0C0"/>
          </a:solidFill>
          <a:ln w="12700" cap="flat" cmpd="sng" algn="ctr">
            <a:solidFill>
              <a:schemeClr val="tx1"/>
            </a:solidFill>
            <a:prstDash val="solid"/>
            <a:round/>
            <a:headEnd type="none" w="med" len="med"/>
            <a:tailEnd type="triangle"/>
          </a:ln>
          <a:effectLst/>
        </p:spPr>
      </p:cxnSp>
      <p:grpSp>
        <p:nvGrpSpPr>
          <p:cNvPr id="29" name="Group 28">
            <a:extLst>
              <a:ext uri="{FF2B5EF4-FFF2-40B4-BE49-F238E27FC236}">
                <a16:creationId xmlns:a16="http://schemas.microsoft.com/office/drawing/2014/main" id="{4C58F2FB-70ED-4C71-8C82-31569238425F}"/>
              </a:ext>
            </a:extLst>
          </p:cNvPr>
          <p:cNvGrpSpPr/>
          <p:nvPr/>
        </p:nvGrpSpPr>
        <p:grpSpPr>
          <a:xfrm>
            <a:off x="1766313" y="5528992"/>
            <a:ext cx="3279495" cy="1354019"/>
            <a:chOff x="-68650" y="4649186"/>
            <a:chExt cx="3279495" cy="1354019"/>
          </a:xfrm>
        </p:grpSpPr>
        <p:grpSp>
          <p:nvGrpSpPr>
            <p:cNvPr id="30" name="Group 29">
              <a:extLst>
                <a:ext uri="{FF2B5EF4-FFF2-40B4-BE49-F238E27FC236}">
                  <a16:creationId xmlns:a16="http://schemas.microsoft.com/office/drawing/2014/main" id="{FC188308-9C82-4889-997D-F0F078EC73BE}"/>
                </a:ext>
              </a:extLst>
            </p:cNvPr>
            <p:cNvGrpSpPr/>
            <p:nvPr/>
          </p:nvGrpSpPr>
          <p:grpSpPr>
            <a:xfrm>
              <a:off x="-68650" y="5124560"/>
              <a:ext cx="2895240" cy="504056"/>
              <a:chOff x="291390" y="2723840"/>
              <a:chExt cx="2895240" cy="504056"/>
            </a:xfrm>
          </p:grpSpPr>
          <p:sp>
            <p:nvSpPr>
              <p:cNvPr id="38" name="Rectangle 37">
                <a:extLst>
                  <a:ext uri="{FF2B5EF4-FFF2-40B4-BE49-F238E27FC236}">
                    <a16:creationId xmlns:a16="http://schemas.microsoft.com/office/drawing/2014/main" id="{228026E9-FA0E-45E1-8181-2A483B7E2794}"/>
                  </a:ext>
                </a:extLst>
              </p:cNvPr>
              <p:cNvSpPr/>
              <p:nvPr/>
            </p:nvSpPr>
            <p:spPr bwMode="auto">
              <a:xfrm>
                <a:off x="291390" y="2723840"/>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39" name="Rectangle 38">
                <a:extLst>
                  <a:ext uri="{FF2B5EF4-FFF2-40B4-BE49-F238E27FC236}">
                    <a16:creationId xmlns:a16="http://schemas.microsoft.com/office/drawing/2014/main" id="{C353AEE8-3786-4EEB-8012-EBAEE118BD2B}"/>
                  </a:ext>
                </a:extLst>
              </p:cNvPr>
              <p:cNvSpPr/>
              <p:nvPr/>
            </p:nvSpPr>
            <p:spPr bwMode="auto">
              <a:xfrm>
                <a:off x="867454" y="2723840"/>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dirty="0">
                  <a:ln>
                    <a:noFill/>
                  </a:ln>
                  <a:solidFill>
                    <a:schemeClr val="tx1"/>
                  </a:solidFill>
                  <a:effectLst/>
                  <a:latin typeface="Arial" charset="0"/>
                </a:endParaRPr>
              </a:p>
            </p:txBody>
          </p:sp>
          <p:sp>
            <p:nvSpPr>
              <p:cNvPr id="40" name="Rectangle 39">
                <a:extLst>
                  <a:ext uri="{FF2B5EF4-FFF2-40B4-BE49-F238E27FC236}">
                    <a16:creationId xmlns:a16="http://schemas.microsoft.com/office/drawing/2014/main" id="{174779ED-97CB-4787-A548-FCB97A29E042}"/>
                  </a:ext>
                </a:extLst>
              </p:cNvPr>
              <p:cNvSpPr/>
              <p:nvPr/>
            </p:nvSpPr>
            <p:spPr bwMode="auto">
              <a:xfrm>
                <a:off x="1436097" y="2723840"/>
                <a:ext cx="504056" cy="50405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41" name="Rectangle 40">
                <a:extLst>
                  <a:ext uri="{FF2B5EF4-FFF2-40B4-BE49-F238E27FC236}">
                    <a16:creationId xmlns:a16="http://schemas.microsoft.com/office/drawing/2014/main" id="{185A9913-B7BA-4F25-9E2E-37899941226A}"/>
                  </a:ext>
                </a:extLst>
              </p:cNvPr>
              <p:cNvSpPr/>
              <p:nvPr/>
            </p:nvSpPr>
            <p:spPr bwMode="auto">
              <a:xfrm>
                <a:off x="2011854" y="2723840"/>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42" name="Rectangle 41">
                <a:extLst>
                  <a:ext uri="{FF2B5EF4-FFF2-40B4-BE49-F238E27FC236}">
                    <a16:creationId xmlns:a16="http://schemas.microsoft.com/office/drawing/2014/main" id="{A620A9E0-B1AF-4507-8656-E6DE18E945E6}"/>
                  </a:ext>
                </a:extLst>
              </p:cNvPr>
              <p:cNvSpPr/>
              <p:nvPr/>
            </p:nvSpPr>
            <p:spPr bwMode="auto">
              <a:xfrm>
                <a:off x="2682574" y="2723840"/>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43" name="Oval 42">
                <a:extLst>
                  <a:ext uri="{FF2B5EF4-FFF2-40B4-BE49-F238E27FC236}">
                    <a16:creationId xmlns:a16="http://schemas.microsoft.com/office/drawing/2014/main" id="{3F583B0F-737A-4752-90B9-6FD48C49482A}"/>
                  </a:ext>
                </a:extLst>
              </p:cNvPr>
              <p:cNvSpPr/>
              <p:nvPr/>
            </p:nvSpPr>
            <p:spPr bwMode="auto">
              <a:xfrm>
                <a:off x="2563238" y="3155888"/>
                <a:ext cx="72008" cy="72008"/>
              </a:xfrm>
              <a:prstGeom prst="ellipse">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grpSp>
        <p:sp>
          <p:nvSpPr>
            <p:cNvPr id="31" name="TextBox 30">
              <a:extLst>
                <a:ext uri="{FF2B5EF4-FFF2-40B4-BE49-F238E27FC236}">
                  <a16:creationId xmlns:a16="http://schemas.microsoft.com/office/drawing/2014/main" id="{148DCD8B-E572-42BB-A33A-0D0291376CDD}"/>
                </a:ext>
              </a:extLst>
            </p:cNvPr>
            <p:cNvSpPr txBox="1"/>
            <p:nvPr/>
          </p:nvSpPr>
          <p:spPr>
            <a:xfrm rot="18900000">
              <a:off x="-35757" y="4757434"/>
              <a:ext cx="542136" cy="276999"/>
            </a:xfrm>
            <a:prstGeom prst="rect">
              <a:avLst/>
            </a:prstGeom>
            <a:noFill/>
          </p:spPr>
          <p:txBody>
            <a:bodyPr wrap="none" rtlCol="0">
              <a:spAutoFit/>
            </a:bodyPr>
            <a:lstStyle/>
            <a:p>
              <a:r>
                <a:rPr lang="de-CH" sz="1200" dirty="0" err="1"/>
                <a:t>Bone</a:t>
              </a:r>
              <a:endParaRPr lang="en-US" sz="1200" dirty="0"/>
            </a:p>
          </p:txBody>
        </p:sp>
        <p:sp>
          <p:nvSpPr>
            <p:cNvPr id="32" name="TextBox 31">
              <a:extLst>
                <a:ext uri="{FF2B5EF4-FFF2-40B4-BE49-F238E27FC236}">
                  <a16:creationId xmlns:a16="http://schemas.microsoft.com/office/drawing/2014/main" id="{3151B361-8C72-4645-9317-93CE16CFC68F}"/>
                </a:ext>
              </a:extLst>
            </p:cNvPr>
            <p:cNvSpPr txBox="1"/>
            <p:nvPr/>
          </p:nvSpPr>
          <p:spPr>
            <a:xfrm rot="18900000">
              <a:off x="534258" y="4666754"/>
              <a:ext cx="798617" cy="276999"/>
            </a:xfrm>
            <a:prstGeom prst="rect">
              <a:avLst/>
            </a:prstGeom>
            <a:noFill/>
          </p:spPr>
          <p:txBody>
            <a:bodyPr wrap="none" rtlCol="0">
              <a:spAutoFit/>
            </a:bodyPr>
            <a:lstStyle/>
            <a:p>
              <a:r>
                <a:rPr lang="de-CH" sz="1200" dirty="0"/>
                <a:t>Segment</a:t>
              </a:r>
              <a:endParaRPr lang="en-US" sz="1200" dirty="0"/>
            </a:p>
          </p:txBody>
        </p:sp>
        <p:sp>
          <p:nvSpPr>
            <p:cNvPr id="33" name="TextBox 32">
              <a:extLst>
                <a:ext uri="{FF2B5EF4-FFF2-40B4-BE49-F238E27FC236}">
                  <a16:creationId xmlns:a16="http://schemas.microsoft.com/office/drawing/2014/main" id="{AD897E3A-AAF7-4BA1-9870-95BD3C1C4D6D}"/>
                </a:ext>
              </a:extLst>
            </p:cNvPr>
            <p:cNvSpPr txBox="1"/>
            <p:nvPr/>
          </p:nvSpPr>
          <p:spPr>
            <a:xfrm rot="18900000">
              <a:off x="1189613" y="4766094"/>
              <a:ext cx="517641" cy="276999"/>
            </a:xfrm>
            <a:prstGeom prst="rect">
              <a:avLst/>
            </a:prstGeom>
            <a:noFill/>
          </p:spPr>
          <p:txBody>
            <a:bodyPr wrap="none" rtlCol="0">
              <a:spAutoFit/>
            </a:bodyPr>
            <a:lstStyle/>
            <a:p>
              <a:r>
                <a:rPr lang="de-CH" sz="1200" dirty="0"/>
                <a:t>Type</a:t>
              </a:r>
              <a:endParaRPr lang="en-US" sz="1200" dirty="0"/>
            </a:p>
          </p:txBody>
        </p:sp>
        <p:sp>
          <p:nvSpPr>
            <p:cNvPr id="34" name="TextBox 33">
              <a:extLst>
                <a:ext uri="{FF2B5EF4-FFF2-40B4-BE49-F238E27FC236}">
                  <a16:creationId xmlns:a16="http://schemas.microsoft.com/office/drawing/2014/main" id="{5C8EFBD8-8C71-4D5A-A6FA-5C81861D86AA}"/>
                </a:ext>
              </a:extLst>
            </p:cNvPr>
            <p:cNvSpPr txBox="1"/>
            <p:nvPr/>
          </p:nvSpPr>
          <p:spPr>
            <a:xfrm rot="18900000">
              <a:off x="1694179" y="4733064"/>
              <a:ext cx="611065" cy="276999"/>
            </a:xfrm>
            <a:prstGeom prst="rect">
              <a:avLst/>
            </a:prstGeom>
            <a:noFill/>
          </p:spPr>
          <p:txBody>
            <a:bodyPr wrap="none" rtlCol="0">
              <a:spAutoFit/>
            </a:bodyPr>
            <a:lstStyle/>
            <a:p>
              <a:r>
                <a:rPr lang="de-CH" sz="1200" dirty="0"/>
                <a:t>Group</a:t>
              </a:r>
              <a:endParaRPr lang="en-US" sz="1200" dirty="0"/>
            </a:p>
          </p:txBody>
        </p:sp>
        <p:sp>
          <p:nvSpPr>
            <p:cNvPr id="35" name="TextBox 34">
              <a:extLst>
                <a:ext uri="{FF2B5EF4-FFF2-40B4-BE49-F238E27FC236}">
                  <a16:creationId xmlns:a16="http://schemas.microsoft.com/office/drawing/2014/main" id="{327F2711-7D5A-4AB4-B2C3-896B3819341D}"/>
                </a:ext>
              </a:extLst>
            </p:cNvPr>
            <p:cNvSpPr txBox="1"/>
            <p:nvPr/>
          </p:nvSpPr>
          <p:spPr>
            <a:xfrm rot="18900000">
              <a:off x="2362536" y="4649186"/>
              <a:ext cx="848309" cy="276999"/>
            </a:xfrm>
            <a:prstGeom prst="rect">
              <a:avLst/>
            </a:prstGeom>
            <a:noFill/>
          </p:spPr>
          <p:txBody>
            <a:bodyPr wrap="none" rtlCol="0">
              <a:spAutoFit/>
            </a:bodyPr>
            <a:lstStyle/>
            <a:p>
              <a:r>
                <a:rPr lang="de-CH" sz="1200" dirty="0" err="1"/>
                <a:t>Subgroup</a:t>
              </a:r>
              <a:endParaRPr lang="en-US" sz="1200" dirty="0"/>
            </a:p>
          </p:txBody>
        </p:sp>
        <p:sp>
          <p:nvSpPr>
            <p:cNvPr id="36" name="TextBox 35">
              <a:extLst>
                <a:ext uri="{FF2B5EF4-FFF2-40B4-BE49-F238E27FC236}">
                  <a16:creationId xmlns:a16="http://schemas.microsoft.com/office/drawing/2014/main" id="{C6E51AB2-F73F-4F2E-BF30-84E223FF5601}"/>
                </a:ext>
              </a:extLst>
            </p:cNvPr>
            <p:cNvSpPr txBox="1"/>
            <p:nvPr/>
          </p:nvSpPr>
          <p:spPr>
            <a:xfrm>
              <a:off x="78755" y="5726206"/>
              <a:ext cx="763349" cy="276999"/>
            </a:xfrm>
            <a:prstGeom prst="rect">
              <a:avLst/>
            </a:prstGeom>
            <a:noFill/>
          </p:spPr>
          <p:txBody>
            <a:bodyPr wrap="none" rtlCol="0">
              <a:spAutoFit/>
            </a:bodyPr>
            <a:lstStyle/>
            <a:p>
              <a:r>
                <a:rPr lang="de-CH" sz="1200" dirty="0"/>
                <a:t>Location</a:t>
              </a:r>
              <a:endParaRPr lang="en-US" sz="1200" dirty="0"/>
            </a:p>
          </p:txBody>
        </p:sp>
        <p:sp>
          <p:nvSpPr>
            <p:cNvPr id="37" name="TextBox 36">
              <a:extLst>
                <a:ext uri="{FF2B5EF4-FFF2-40B4-BE49-F238E27FC236}">
                  <a16:creationId xmlns:a16="http://schemas.microsoft.com/office/drawing/2014/main" id="{1671C968-4508-4C1E-9011-148198324D92}"/>
                </a:ext>
              </a:extLst>
            </p:cNvPr>
            <p:cNvSpPr txBox="1"/>
            <p:nvPr/>
          </p:nvSpPr>
          <p:spPr>
            <a:xfrm>
              <a:off x="1380717" y="5726206"/>
              <a:ext cx="984565" cy="276999"/>
            </a:xfrm>
            <a:prstGeom prst="rect">
              <a:avLst/>
            </a:prstGeom>
            <a:noFill/>
          </p:spPr>
          <p:txBody>
            <a:bodyPr wrap="none" rtlCol="0">
              <a:spAutoFit/>
            </a:bodyPr>
            <a:lstStyle/>
            <a:p>
              <a:r>
                <a:rPr lang="de-CH" sz="1200" dirty="0" err="1"/>
                <a:t>Morphology</a:t>
              </a:r>
              <a:endParaRPr lang="en-US" sz="1200" dirty="0"/>
            </a:p>
          </p:txBody>
        </p:sp>
      </p:grpSp>
      <p:sp>
        <p:nvSpPr>
          <p:cNvPr id="44" name="Slide Number Placeholder 1">
            <a:extLst>
              <a:ext uri="{FF2B5EF4-FFF2-40B4-BE49-F238E27FC236}">
                <a16:creationId xmlns:a16="http://schemas.microsoft.com/office/drawing/2014/main" id="{178C650C-B6E4-4200-8D02-4278C2E48109}"/>
              </a:ext>
            </a:extLst>
          </p:cNvPr>
          <p:cNvSpPr txBox="1">
            <a:spLocks/>
          </p:cNvSpPr>
          <p:nvPr/>
        </p:nvSpPr>
        <p:spPr>
          <a:xfrm>
            <a:off x="416958" y="6822793"/>
            <a:ext cx="2133600" cy="215900"/>
          </a:xfrm>
          <a:prstGeom prst="rect">
            <a:avLst/>
          </a:prstGeom>
        </p:spPr>
        <p:txBody>
          <a:bodyPr vert="horz" lIns="0" tIns="0" rIns="0" bIns="0" rtlCol="0" anchor="ctr"/>
          <a:lstStyle>
            <a:defPPr>
              <a:defRPr lang="de-DE"/>
            </a:defPPr>
            <a:lvl1pPr algn="l" rtl="0" fontAlgn="base">
              <a:spcBef>
                <a:spcPct val="0"/>
              </a:spcBef>
              <a:spcAft>
                <a:spcPct val="0"/>
              </a:spcAft>
              <a:defRPr kumimoji="1" sz="1000" kern="1200" baseline="0">
                <a:solidFill>
                  <a:schemeClr val="accent2"/>
                </a:solidFill>
                <a:latin typeface="+mn-lt"/>
                <a:ea typeface="Osaka" pitchFamily="-32" charset="-128"/>
                <a:cs typeface="+mn-cs"/>
              </a:defRPr>
            </a:lvl1pPr>
            <a:lvl2pPr marL="457200" algn="l" rtl="0" fontAlgn="base">
              <a:spcBef>
                <a:spcPct val="0"/>
              </a:spcBef>
              <a:spcAft>
                <a:spcPct val="0"/>
              </a:spcAft>
              <a:defRPr kumimoji="1" sz="2000" kern="1200">
                <a:solidFill>
                  <a:schemeClr val="tx1"/>
                </a:solidFill>
                <a:latin typeface="Arial" panose="020B0604020202020204" pitchFamily="34" charset="0"/>
                <a:ea typeface="Osaka" pitchFamily="-32" charset="-128"/>
                <a:cs typeface="+mn-cs"/>
              </a:defRPr>
            </a:lvl2pPr>
            <a:lvl3pPr marL="914400" algn="l" rtl="0" fontAlgn="base">
              <a:spcBef>
                <a:spcPct val="0"/>
              </a:spcBef>
              <a:spcAft>
                <a:spcPct val="0"/>
              </a:spcAft>
              <a:defRPr kumimoji="1" sz="2000" kern="1200">
                <a:solidFill>
                  <a:schemeClr val="tx1"/>
                </a:solidFill>
                <a:latin typeface="Arial" panose="020B0604020202020204" pitchFamily="34" charset="0"/>
                <a:ea typeface="Osaka" pitchFamily="-32" charset="-128"/>
                <a:cs typeface="+mn-cs"/>
              </a:defRPr>
            </a:lvl3pPr>
            <a:lvl4pPr marL="1371600" algn="l" rtl="0" fontAlgn="base">
              <a:spcBef>
                <a:spcPct val="0"/>
              </a:spcBef>
              <a:spcAft>
                <a:spcPct val="0"/>
              </a:spcAft>
              <a:defRPr kumimoji="1" sz="2000" kern="1200">
                <a:solidFill>
                  <a:schemeClr val="tx1"/>
                </a:solidFill>
                <a:latin typeface="Arial" panose="020B0604020202020204" pitchFamily="34" charset="0"/>
                <a:ea typeface="Osaka" pitchFamily="-32" charset="-128"/>
                <a:cs typeface="+mn-cs"/>
              </a:defRPr>
            </a:lvl4pPr>
            <a:lvl5pPr marL="1828800" algn="l" rtl="0" fontAlgn="base">
              <a:spcBef>
                <a:spcPct val="0"/>
              </a:spcBef>
              <a:spcAft>
                <a:spcPct val="0"/>
              </a:spcAft>
              <a:defRPr kumimoji="1" sz="2000" kern="1200">
                <a:solidFill>
                  <a:schemeClr val="tx1"/>
                </a:solidFill>
                <a:latin typeface="Arial" panose="020B0604020202020204" pitchFamily="34" charset="0"/>
                <a:ea typeface="Osaka" pitchFamily="-32" charset="-128"/>
                <a:cs typeface="+mn-cs"/>
              </a:defRPr>
            </a:lvl5pPr>
            <a:lvl6pPr marL="2286000" algn="l" defTabSz="914400" rtl="0" eaLnBrk="1" latinLnBrk="0" hangingPunct="1">
              <a:defRPr kumimoji="1" sz="2000" kern="1200">
                <a:solidFill>
                  <a:schemeClr val="tx1"/>
                </a:solidFill>
                <a:latin typeface="Arial" panose="020B0604020202020204" pitchFamily="34" charset="0"/>
                <a:ea typeface="Osaka" pitchFamily="-32" charset="-128"/>
                <a:cs typeface="+mn-cs"/>
              </a:defRPr>
            </a:lvl6pPr>
            <a:lvl7pPr marL="2743200" algn="l" defTabSz="914400" rtl="0" eaLnBrk="1" latinLnBrk="0" hangingPunct="1">
              <a:defRPr kumimoji="1" sz="2000" kern="1200">
                <a:solidFill>
                  <a:schemeClr val="tx1"/>
                </a:solidFill>
                <a:latin typeface="Arial" panose="020B0604020202020204" pitchFamily="34" charset="0"/>
                <a:ea typeface="Osaka" pitchFamily="-32" charset="-128"/>
                <a:cs typeface="+mn-cs"/>
              </a:defRPr>
            </a:lvl7pPr>
            <a:lvl8pPr marL="3200400" algn="l" defTabSz="914400" rtl="0" eaLnBrk="1" latinLnBrk="0" hangingPunct="1">
              <a:defRPr kumimoji="1" sz="2000" kern="1200">
                <a:solidFill>
                  <a:schemeClr val="tx1"/>
                </a:solidFill>
                <a:latin typeface="Arial" panose="020B0604020202020204" pitchFamily="34" charset="0"/>
                <a:ea typeface="Osaka" pitchFamily="-32" charset="-128"/>
                <a:cs typeface="+mn-cs"/>
              </a:defRPr>
            </a:lvl8pPr>
            <a:lvl9pPr marL="3657600" algn="l" defTabSz="914400" rtl="0" eaLnBrk="1" latinLnBrk="0" hangingPunct="1">
              <a:defRPr kumimoji="1" sz="2000" kern="1200">
                <a:solidFill>
                  <a:schemeClr val="tx1"/>
                </a:solidFill>
                <a:latin typeface="Arial" panose="020B0604020202020204" pitchFamily="34" charset="0"/>
                <a:ea typeface="Osaka" pitchFamily="-32" charset="-128"/>
                <a:cs typeface="+mn-cs"/>
              </a:defRPr>
            </a:lvl9pPr>
          </a:lstStyle>
          <a:p>
            <a:pPr>
              <a:defRPr/>
            </a:pPr>
            <a:endParaRPr lang="de-CH" dirty="0"/>
          </a:p>
        </p:txBody>
      </p:sp>
      <p:cxnSp>
        <p:nvCxnSpPr>
          <p:cNvPr id="49" name="Straight Connector 48">
            <a:extLst>
              <a:ext uri="{FF2B5EF4-FFF2-40B4-BE49-F238E27FC236}">
                <a16:creationId xmlns:a16="http://schemas.microsoft.com/office/drawing/2014/main" id="{23BD50B3-75AE-644F-8761-23F010FC6025}"/>
              </a:ext>
            </a:extLst>
          </p:cNvPr>
          <p:cNvCxnSpPr>
            <a:cxnSpLocks/>
          </p:cNvCxnSpPr>
          <p:nvPr/>
        </p:nvCxnSpPr>
        <p:spPr bwMode="auto">
          <a:xfrm>
            <a:off x="3743335" y="4721729"/>
            <a:ext cx="1056521" cy="0"/>
          </a:xfrm>
          <a:prstGeom prst="line">
            <a:avLst/>
          </a:prstGeom>
          <a:solidFill>
            <a:srgbClr val="C0C0C0"/>
          </a:solidFill>
          <a:ln w="127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793824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40626" y="521055"/>
            <a:ext cx="11176000" cy="685800"/>
          </a:xfrm>
        </p:spPr>
        <p:txBody>
          <a:bodyPr/>
          <a:lstStyle/>
          <a:p>
            <a:r>
              <a:rPr lang="en-GB" dirty="0">
                <a:cs typeface="Arial" charset="0"/>
              </a:rPr>
              <a:t>Morphology—diaphyseal groups</a:t>
            </a:r>
          </a:p>
        </p:txBody>
      </p:sp>
      <p:sp>
        <p:nvSpPr>
          <p:cNvPr id="6" name="TextBox 5">
            <a:extLst>
              <a:ext uri="{FF2B5EF4-FFF2-40B4-BE49-F238E27FC236}">
                <a16:creationId xmlns:a16="http://schemas.microsoft.com/office/drawing/2014/main" id="{84126124-D61A-41C7-8FDA-7C5E78078DCE}"/>
              </a:ext>
            </a:extLst>
          </p:cNvPr>
          <p:cNvSpPr txBox="1"/>
          <p:nvPr/>
        </p:nvSpPr>
        <p:spPr>
          <a:xfrm>
            <a:off x="885016" y="5944947"/>
            <a:ext cx="2618696" cy="276999"/>
          </a:xfrm>
          <a:prstGeom prst="rect">
            <a:avLst/>
          </a:prstGeom>
          <a:noFill/>
        </p:spPr>
        <p:txBody>
          <a:bodyPr wrap="square" rtlCol="0">
            <a:spAutoFit/>
          </a:bodyPr>
          <a:lstStyle/>
          <a:p>
            <a:r>
              <a:rPr lang="en-US" sz="1200" dirty="0"/>
              <a:t>Spiral        Oblique     Transverse</a:t>
            </a:r>
          </a:p>
        </p:txBody>
      </p:sp>
      <p:sp>
        <p:nvSpPr>
          <p:cNvPr id="7" name="Rectangle 6">
            <a:extLst>
              <a:ext uri="{FF2B5EF4-FFF2-40B4-BE49-F238E27FC236}">
                <a16:creationId xmlns:a16="http://schemas.microsoft.com/office/drawing/2014/main" id="{8FFA73C3-084A-473A-B299-7EAC5222B43C}"/>
              </a:ext>
            </a:extLst>
          </p:cNvPr>
          <p:cNvSpPr/>
          <p:nvPr/>
        </p:nvSpPr>
        <p:spPr bwMode="auto">
          <a:xfrm>
            <a:off x="5909701" y="6022012"/>
            <a:ext cx="2741094" cy="15550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Intact      Fragmentary</a:t>
            </a:r>
          </a:p>
        </p:txBody>
      </p:sp>
      <p:pic>
        <p:nvPicPr>
          <p:cNvPr id="8" name="Picture 7">
            <a:extLst>
              <a:ext uri="{FF2B5EF4-FFF2-40B4-BE49-F238E27FC236}">
                <a16:creationId xmlns:a16="http://schemas.microsoft.com/office/drawing/2014/main" id="{5E4F5FAF-957A-40D0-947A-230C0159AF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79" t="6605" r="4187" b="10986"/>
          <a:stretch/>
        </p:blipFill>
        <p:spPr>
          <a:xfrm>
            <a:off x="782129" y="4184345"/>
            <a:ext cx="2573698" cy="1833754"/>
          </a:xfrm>
          <a:prstGeom prst="rect">
            <a:avLst/>
          </a:prstGeom>
        </p:spPr>
      </p:pic>
      <p:pic>
        <p:nvPicPr>
          <p:cNvPr id="9" name="Picture 8">
            <a:extLst>
              <a:ext uri="{FF2B5EF4-FFF2-40B4-BE49-F238E27FC236}">
                <a16:creationId xmlns:a16="http://schemas.microsoft.com/office/drawing/2014/main" id="{89128932-2FC0-4326-8FC9-7ED1EF9FD7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3" t="5142" r="63736" b="13418"/>
          <a:stretch/>
        </p:blipFill>
        <p:spPr>
          <a:xfrm>
            <a:off x="3924523" y="4259258"/>
            <a:ext cx="812796" cy="1812140"/>
          </a:xfrm>
          <a:prstGeom prst="rect">
            <a:avLst/>
          </a:prstGeom>
        </p:spPr>
      </p:pic>
      <p:sp>
        <p:nvSpPr>
          <p:cNvPr id="10" name="TextBox 9">
            <a:extLst>
              <a:ext uri="{FF2B5EF4-FFF2-40B4-BE49-F238E27FC236}">
                <a16:creationId xmlns:a16="http://schemas.microsoft.com/office/drawing/2014/main" id="{AD0D8060-7BA3-401D-828E-7775185561A2}"/>
              </a:ext>
            </a:extLst>
          </p:cNvPr>
          <p:cNvSpPr txBox="1"/>
          <p:nvPr/>
        </p:nvSpPr>
        <p:spPr>
          <a:xfrm>
            <a:off x="3997502" y="5951946"/>
            <a:ext cx="603122" cy="276999"/>
          </a:xfrm>
          <a:prstGeom prst="rect">
            <a:avLst/>
          </a:prstGeom>
          <a:noFill/>
        </p:spPr>
        <p:txBody>
          <a:bodyPr wrap="square" rtlCol="0">
            <a:spAutoFit/>
          </a:bodyPr>
          <a:lstStyle/>
          <a:p>
            <a:r>
              <a:rPr lang="en-US" sz="1200" dirty="0"/>
              <a:t>Intact</a:t>
            </a:r>
          </a:p>
        </p:txBody>
      </p:sp>
      <p:pic>
        <p:nvPicPr>
          <p:cNvPr id="11" name="Picture 10">
            <a:extLst>
              <a:ext uri="{FF2B5EF4-FFF2-40B4-BE49-F238E27FC236}">
                <a16:creationId xmlns:a16="http://schemas.microsoft.com/office/drawing/2014/main" id="{662CC96F-5796-4A54-BCD4-12060DF2C2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989" t="5142" r="7484" b="13418"/>
          <a:stretch/>
        </p:blipFill>
        <p:spPr>
          <a:xfrm>
            <a:off x="4991475" y="4259258"/>
            <a:ext cx="812796" cy="1812140"/>
          </a:xfrm>
          <a:prstGeom prst="rect">
            <a:avLst/>
          </a:prstGeom>
        </p:spPr>
      </p:pic>
      <p:sp>
        <p:nvSpPr>
          <p:cNvPr id="12" name="TextBox 11">
            <a:extLst>
              <a:ext uri="{FF2B5EF4-FFF2-40B4-BE49-F238E27FC236}">
                <a16:creationId xmlns:a16="http://schemas.microsoft.com/office/drawing/2014/main" id="{BC6844B4-2E31-4CB4-85A1-28BFB3D7F18C}"/>
              </a:ext>
            </a:extLst>
          </p:cNvPr>
          <p:cNvSpPr txBox="1"/>
          <p:nvPr/>
        </p:nvSpPr>
        <p:spPr>
          <a:xfrm>
            <a:off x="4922369" y="5951946"/>
            <a:ext cx="1100632" cy="276999"/>
          </a:xfrm>
          <a:prstGeom prst="rect">
            <a:avLst/>
          </a:prstGeom>
          <a:noFill/>
        </p:spPr>
        <p:txBody>
          <a:bodyPr wrap="square" rtlCol="0">
            <a:spAutoFit/>
          </a:bodyPr>
          <a:lstStyle/>
          <a:p>
            <a:r>
              <a:rPr lang="en-US" sz="1200" dirty="0"/>
              <a:t>Fragmentary</a:t>
            </a:r>
          </a:p>
        </p:txBody>
      </p:sp>
      <p:pic>
        <p:nvPicPr>
          <p:cNvPr id="13" name="Picture 12">
            <a:extLst>
              <a:ext uri="{FF2B5EF4-FFF2-40B4-BE49-F238E27FC236}">
                <a16:creationId xmlns:a16="http://schemas.microsoft.com/office/drawing/2014/main" id="{2B7D4D92-2551-433A-8B55-836949CD8B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222" b="10571"/>
          <a:stretch/>
        </p:blipFill>
        <p:spPr>
          <a:xfrm>
            <a:off x="7145452" y="4005064"/>
            <a:ext cx="951886" cy="1989960"/>
          </a:xfrm>
          <a:prstGeom prst="rect">
            <a:avLst/>
          </a:prstGeom>
        </p:spPr>
      </p:pic>
      <p:pic>
        <p:nvPicPr>
          <p:cNvPr id="14" name="Picture 13">
            <a:extLst>
              <a:ext uri="{FF2B5EF4-FFF2-40B4-BE49-F238E27FC236}">
                <a16:creationId xmlns:a16="http://schemas.microsoft.com/office/drawing/2014/main" id="{1A6DCF7B-85DB-46FB-AA6D-8E93F55F1D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09" r="213" b="10571"/>
          <a:stretch/>
        </p:blipFill>
        <p:spPr>
          <a:xfrm>
            <a:off x="6220004" y="4020668"/>
            <a:ext cx="951886" cy="1989960"/>
          </a:xfrm>
          <a:prstGeom prst="rect">
            <a:avLst/>
          </a:prstGeom>
        </p:spPr>
      </p:pic>
      <p:sp>
        <p:nvSpPr>
          <p:cNvPr id="15" name="TextBox 14">
            <a:extLst>
              <a:ext uri="{FF2B5EF4-FFF2-40B4-BE49-F238E27FC236}">
                <a16:creationId xmlns:a16="http://schemas.microsoft.com/office/drawing/2014/main" id="{39F73FBA-8D17-4ADB-BE8E-D6C2A61AC5AB}"/>
              </a:ext>
            </a:extLst>
          </p:cNvPr>
          <p:cNvSpPr txBox="1"/>
          <p:nvPr/>
        </p:nvSpPr>
        <p:spPr>
          <a:xfrm>
            <a:off x="934054" y="6197589"/>
            <a:ext cx="603122" cy="276999"/>
          </a:xfrm>
          <a:prstGeom prst="rect">
            <a:avLst/>
          </a:prstGeom>
          <a:noFill/>
        </p:spPr>
        <p:txBody>
          <a:bodyPr wrap="square" rtlCol="0">
            <a:spAutoFit/>
          </a:bodyPr>
          <a:lstStyle/>
          <a:p>
            <a:r>
              <a:rPr lang="en-US" sz="1200" dirty="0"/>
              <a:t>A1</a:t>
            </a:r>
          </a:p>
        </p:txBody>
      </p:sp>
      <p:sp>
        <p:nvSpPr>
          <p:cNvPr id="16" name="TextBox 15">
            <a:extLst>
              <a:ext uri="{FF2B5EF4-FFF2-40B4-BE49-F238E27FC236}">
                <a16:creationId xmlns:a16="http://schemas.microsoft.com/office/drawing/2014/main" id="{A78102D7-F3DD-42D7-AA9A-3BC34984F7CF}"/>
              </a:ext>
            </a:extLst>
          </p:cNvPr>
          <p:cNvSpPr txBox="1"/>
          <p:nvPr/>
        </p:nvSpPr>
        <p:spPr>
          <a:xfrm>
            <a:off x="1647118" y="6197589"/>
            <a:ext cx="603122" cy="276999"/>
          </a:xfrm>
          <a:prstGeom prst="rect">
            <a:avLst/>
          </a:prstGeom>
          <a:noFill/>
        </p:spPr>
        <p:txBody>
          <a:bodyPr wrap="square" rtlCol="0">
            <a:spAutoFit/>
          </a:bodyPr>
          <a:lstStyle/>
          <a:p>
            <a:r>
              <a:rPr lang="en-US" sz="1200" dirty="0"/>
              <a:t>A2</a:t>
            </a:r>
          </a:p>
        </p:txBody>
      </p:sp>
      <p:pic>
        <p:nvPicPr>
          <p:cNvPr id="17" name="Picture 16">
            <a:extLst>
              <a:ext uri="{FF2B5EF4-FFF2-40B4-BE49-F238E27FC236}">
                <a16:creationId xmlns:a16="http://schemas.microsoft.com/office/drawing/2014/main" id="{3D0D591F-66CD-452A-AD78-038DE9F7DA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920" y="1159734"/>
            <a:ext cx="610580" cy="2421779"/>
          </a:xfrm>
          <a:prstGeom prst="rect">
            <a:avLst/>
          </a:prstGeom>
        </p:spPr>
      </p:pic>
      <p:pic>
        <p:nvPicPr>
          <p:cNvPr id="18" name="Picture 17">
            <a:extLst>
              <a:ext uri="{FF2B5EF4-FFF2-40B4-BE49-F238E27FC236}">
                <a16:creationId xmlns:a16="http://schemas.microsoft.com/office/drawing/2014/main" id="{0F33EB83-0AFF-4D6D-BB3D-F091E13861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137704" y="1195137"/>
            <a:ext cx="612447" cy="2421779"/>
          </a:xfrm>
          <a:prstGeom prst="rect">
            <a:avLst/>
          </a:prstGeom>
        </p:spPr>
      </p:pic>
      <p:pic>
        <p:nvPicPr>
          <p:cNvPr id="19" name="Picture 18">
            <a:extLst>
              <a:ext uri="{FF2B5EF4-FFF2-40B4-BE49-F238E27FC236}">
                <a16:creationId xmlns:a16="http://schemas.microsoft.com/office/drawing/2014/main" id="{B8F89D6F-8D0E-4E39-9DEC-662B170A5C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9748" y="1159734"/>
            <a:ext cx="612447" cy="2421779"/>
          </a:xfrm>
          <a:prstGeom prst="rect">
            <a:avLst/>
          </a:prstGeom>
        </p:spPr>
      </p:pic>
      <p:pic>
        <p:nvPicPr>
          <p:cNvPr id="20" name="Picture 19">
            <a:extLst>
              <a:ext uri="{FF2B5EF4-FFF2-40B4-BE49-F238E27FC236}">
                <a16:creationId xmlns:a16="http://schemas.microsoft.com/office/drawing/2014/main" id="{D1140FFB-1EF4-4132-A671-F25AC3FFD0B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06934" y="1155379"/>
            <a:ext cx="612447" cy="2421779"/>
          </a:xfrm>
          <a:prstGeom prst="rect">
            <a:avLst/>
          </a:prstGeom>
        </p:spPr>
      </p:pic>
      <p:sp>
        <p:nvSpPr>
          <p:cNvPr id="21" name="Rectangle 20">
            <a:extLst>
              <a:ext uri="{FF2B5EF4-FFF2-40B4-BE49-F238E27FC236}">
                <a16:creationId xmlns:a16="http://schemas.microsoft.com/office/drawing/2014/main" id="{4D450248-24B3-46CD-B7D6-2CCA3A97727B}"/>
              </a:ext>
            </a:extLst>
          </p:cNvPr>
          <p:cNvSpPr/>
          <p:nvPr/>
        </p:nvSpPr>
        <p:spPr bwMode="auto">
          <a:xfrm>
            <a:off x="554166" y="1143708"/>
            <a:ext cx="3243090" cy="535001"/>
          </a:xfrm>
          <a:prstGeom prst="rect">
            <a:avLst/>
          </a:prstGeom>
          <a:solidFill>
            <a:schemeClr val="bg1">
              <a:alpha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 </a:t>
            </a:r>
          </a:p>
        </p:txBody>
      </p:sp>
      <p:sp>
        <p:nvSpPr>
          <p:cNvPr id="22" name="Rectangle 21">
            <a:extLst>
              <a:ext uri="{FF2B5EF4-FFF2-40B4-BE49-F238E27FC236}">
                <a16:creationId xmlns:a16="http://schemas.microsoft.com/office/drawing/2014/main" id="{B1F086DA-C44D-4934-9C38-8CDDFB97E62A}"/>
              </a:ext>
            </a:extLst>
          </p:cNvPr>
          <p:cNvSpPr/>
          <p:nvPr/>
        </p:nvSpPr>
        <p:spPr bwMode="auto">
          <a:xfrm>
            <a:off x="571234" y="2926083"/>
            <a:ext cx="3226022" cy="853545"/>
          </a:xfrm>
          <a:prstGeom prst="rect">
            <a:avLst/>
          </a:prstGeom>
          <a:solidFill>
            <a:schemeClr val="bg1">
              <a:alpha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bg1"/>
              </a:solidFill>
              <a:effectLst/>
              <a:latin typeface="Arial" charset="0"/>
            </a:endParaRPr>
          </a:p>
        </p:txBody>
      </p:sp>
      <p:cxnSp>
        <p:nvCxnSpPr>
          <p:cNvPr id="23" name="Straight Connector 22">
            <a:extLst>
              <a:ext uri="{FF2B5EF4-FFF2-40B4-BE49-F238E27FC236}">
                <a16:creationId xmlns:a16="http://schemas.microsoft.com/office/drawing/2014/main" id="{7F3E27B8-4207-4172-8DC1-6C5A1A8D68A8}"/>
              </a:ext>
            </a:extLst>
          </p:cNvPr>
          <p:cNvCxnSpPr/>
          <p:nvPr/>
        </p:nvCxnSpPr>
        <p:spPr bwMode="auto">
          <a:xfrm flipV="1">
            <a:off x="551384" y="1565021"/>
            <a:ext cx="3480510" cy="2381"/>
          </a:xfrm>
          <a:prstGeom prst="line">
            <a:avLst/>
          </a:prstGeom>
          <a:solidFill>
            <a:srgbClr val="C0C0C0"/>
          </a:solidFill>
          <a:ln w="12700" cap="flat" cmpd="sng" algn="ctr">
            <a:solidFill>
              <a:schemeClr val="tx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15D22C7E-4CF4-41EE-B7C4-EB7EE6C184F4}"/>
              </a:ext>
            </a:extLst>
          </p:cNvPr>
          <p:cNvCxnSpPr/>
          <p:nvPr/>
        </p:nvCxnSpPr>
        <p:spPr bwMode="auto">
          <a:xfrm>
            <a:off x="614634" y="2811517"/>
            <a:ext cx="3407350" cy="0"/>
          </a:xfrm>
          <a:prstGeom prst="line">
            <a:avLst/>
          </a:prstGeom>
          <a:solidFill>
            <a:srgbClr val="C0C0C0"/>
          </a:solidFill>
          <a:ln w="12700" cap="flat" cmpd="sng" algn="ctr">
            <a:solidFill>
              <a:schemeClr val="tx1"/>
            </a:solidFill>
            <a:prstDash val="solid"/>
            <a:round/>
            <a:headEnd type="none" w="med" len="med"/>
            <a:tailEnd type="none" w="med" len="med"/>
          </a:ln>
          <a:effectLst/>
        </p:spPr>
      </p:cxnSp>
      <p:sp>
        <p:nvSpPr>
          <p:cNvPr id="25" name="TextBox 24">
            <a:extLst>
              <a:ext uri="{FF2B5EF4-FFF2-40B4-BE49-F238E27FC236}">
                <a16:creationId xmlns:a16="http://schemas.microsoft.com/office/drawing/2014/main" id="{1CE0663A-EFED-446F-829B-B0583D5B46C1}"/>
              </a:ext>
            </a:extLst>
          </p:cNvPr>
          <p:cNvSpPr txBox="1"/>
          <p:nvPr/>
        </p:nvSpPr>
        <p:spPr>
          <a:xfrm>
            <a:off x="517946" y="2177165"/>
            <a:ext cx="369012" cy="246221"/>
          </a:xfrm>
          <a:prstGeom prst="rect">
            <a:avLst/>
          </a:prstGeom>
          <a:noFill/>
        </p:spPr>
        <p:txBody>
          <a:bodyPr wrap="none" rtlCol="0">
            <a:spAutoFit/>
          </a:bodyPr>
          <a:lstStyle/>
          <a:p>
            <a:r>
              <a:rPr lang="en-US" sz="1000" dirty="0"/>
              <a:t>12-</a:t>
            </a:r>
          </a:p>
        </p:txBody>
      </p:sp>
      <p:sp>
        <p:nvSpPr>
          <p:cNvPr id="26" name="TextBox 25">
            <a:extLst>
              <a:ext uri="{FF2B5EF4-FFF2-40B4-BE49-F238E27FC236}">
                <a16:creationId xmlns:a16="http://schemas.microsoft.com/office/drawing/2014/main" id="{583AFD98-16C0-467B-B8D7-55CE8CEFB1EF}"/>
              </a:ext>
            </a:extLst>
          </p:cNvPr>
          <p:cNvSpPr txBox="1"/>
          <p:nvPr/>
        </p:nvSpPr>
        <p:spPr>
          <a:xfrm>
            <a:off x="2158602" y="2170284"/>
            <a:ext cx="333745" cy="246221"/>
          </a:xfrm>
          <a:prstGeom prst="rect">
            <a:avLst/>
          </a:prstGeom>
          <a:noFill/>
        </p:spPr>
        <p:txBody>
          <a:bodyPr wrap="none" rtlCol="0">
            <a:spAutoFit/>
          </a:bodyPr>
          <a:lstStyle/>
          <a:p>
            <a:r>
              <a:rPr lang="en-US" sz="1000"/>
              <a:t>4F</a:t>
            </a:r>
          </a:p>
        </p:txBody>
      </p:sp>
      <p:sp>
        <p:nvSpPr>
          <p:cNvPr id="27" name="TextBox 26">
            <a:extLst>
              <a:ext uri="{FF2B5EF4-FFF2-40B4-BE49-F238E27FC236}">
                <a16:creationId xmlns:a16="http://schemas.microsoft.com/office/drawing/2014/main" id="{C295DAE6-C6B3-452F-B114-2491FD594197}"/>
              </a:ext>
            </a:extLst>
          </p:cNvPr>
          <p:cNvSpPr txBox="1"/>
          <p:nvPr/>
        </p:nvSpPr>
        <p:spPr>
          <a:xfrm>
            <a:off x="1236680" y="2180353"/>
            <a:ext cx="369012" cy="246221"/>
          </a:xfrm>
          <a:prstGeom prst="rect">
            <a:avLst/>
          </a:prstGeom>
          <a:noFill/>
        </p:spPr>
        <p:txBody>
          <a:bodyPr wrap="none" rtlCol="0">
            <a:spAutoFit/>
          </a:bodyPr>
          <a:lstStyle/>
          <a:p>
            <a:r>
              <a:rPr lang="en-US" sz="1000" dirty="0"/>
              <a:t>32-</a:t>
            </a:r>
          </a:p>
        </p:txBody>
      </p:sp>
      <p:sp>
        <p:nvSpPr>
          <p:cNvPr id="28" name="TextBox 27">
            <a:extLst>
              <a:ext uri="{FF2B5EF4-FFF2-40B4-BE49-F238E27FC236}">
                <a16:creationId xmlns:a16="http://schemas.microsoft.com/office/drawing/2014/main" id="{49828026-A705-4576-A7F9-9481208B1304}"/>
              </a:ext>
            </a:extLst>
          </p:cNvPr>
          <p:cNvSpPr txBox="1"/>
          <p:nvPr/>
        </p:nvSpPr>
        <p:spPr>
          <a:xfrm>
            <a:off x="2660225" y="2190743"/>
            <a:ext cx="369012" cy="246221"/>
          </a:xfrm>
          <a:prstGeom prst="rect">
            <a:avLst/>
          </a:prstGeom>
          <a:noFill/>
        </p:spPr>
        <p:txBody>
          <a:bodyPr wrap="none" rtlCol="0">
            <a:spAutoFit/>
          </a:bodyPr>
          <a:lstStyle/>
          <a:p>
            <a:r>
              <a:rPr lang="en-US" sz="1000" dirty="0"/>
              <a:t>42-</a:t>
            </a:r>
          </a:p>
        </p:txBody>
      </p:sp>
      <p:sp>
        <p:nvSpPr>
          <p:cNvPr id="29" name="TextBox 28">
            <a:extLst>
              <a:ext uri="{FF2B5EF4-FFF2-40B4-BE49-F238E27FC236}">
                <a16:creationId xmlns:a16="http://schemas.microsoft.com/office/drawing/2014/main" id="{90E44C08-EBE2-46D0-95EF-F771FFBB0331}"/>
              </a:ext>
            </a:extLst>
          </p:cNvPr>
          <p:cNvSpPr txBox="1"/>
          <p:nvPr/>
        </p:nvSpPr>
        <p:spPr>
          <a:xfrm>
            <a:off x="2981311" y="1795697"/>
            <a:ext cx="348172" cy="246221"/>
          </a:xfrm>
          <a:prstGeom prst="rect">
            <a:avLst/>
          </a:prstGeom>
          <a:noFill/>
        </p:spPr>
        <p:txBody>
          <a:bodyPr wrap="none" rtlCol="0">
            <a:spAutoFit/>
          </a:bodyPr>
          <a:lstStyle/>
          <a:p>
            <a:r>
              <a:rPr lang="en-US" sz="1000" dirty="0"/>
              <a:t>2U</a:t>
            </a:r>
          </a:p>
        </p:txBody>
      </p:sp>
      <p:sp>
        <p:nvSpPr>
          <p:cNvPr id="30" name="TextBox 29">
            <a:extLst>
              <a:ext uri="{FF2B5EF4-FFF2-40B4-BE49-F238E27FC236}">
                <a16:creationId xmlns:a16="http://schemas.microsoft.com/office/drawing/2014/main" id="{CC57AB69-0C9F-4EB2-ABFF-22BA7347C087}"/>
              </a:ext>
            </a:extLst>
          </p:cNvPr>
          <p:cNvSpPr txBox="1"/>
          <p:nvPr/>
        </p:nvSpPr>
        <p:spPr>
          <a:xfrm>
            <a:off x="3623170" y="1795697"/>
            <a:ext cx="348172" cy="246221"/>
          </a:xfrm>
          <a:prstGeom prst="rect">
            <a:avLst/>
          </a:prstGeom>
          <a:noFill/>
        </p:spPr>
        <p:txBody>
          <a:bodyPr wrap="none" rtlCol="0">
            <a:spAutoFit/>
          </a:bodyPr>
          <a:lstStyle/>
          <a:p>
            <a:r>
              <a:rPr lang="en-US" sz="1000"/>
              <a:t>2R</a:t>
            </a:r>
            <a:endParaRPr lang="en-US" sz="1000" dirty="0"/>
          </a:p>
        </p:txBody>
      </p:sp>
      <p:sp>
        <p:nvSpPr>
          <p:cNvPr id="31" name="TextBox 30">
            <a:extLst>
              <a:ext uri="{FF2B5EF4-FFF2-40B4-BE49-F238E27FC236}">
                <a16:creationId xmlns:a16="http://schemas.microsoft.com/office/drawing/2014/main" id="{BE5DA192-B121-4C40-85D3-554A93413626}"/>
              </a:ext>
            </a:extLst>
          </p:cNvPr>
          <p:cNvSpPr txBox="1"/>
          <p:nvPr/>
        </p:nvSpPr>
        <p:spPr>
          <a:xfrm>
            <a:off x="2426780" y="6197589"/>
            <a:ext cx="603122" cy="276999"/>
          </a:xfrm>
          <a:prstGeom prst="rect">
            <a:avLst/>
          </a:prstGeom>
          <a:noFill/>
        </p:spPr>
        <p:txBody>
          <a:bodyPr wrap="square" rtlCol="0">
            <a:spAutoFit/>
          </a:bodyPr>
          <a:lstStyle/>
          <a:p>
            <a:r>
              <a:rPr lang="en-US" sz="1200"/>
              <a:t>A3</a:t>
            </a:r>
            <a:endParaRPr lang="en-US" sz="1200" dirty="0"/>
          </a:p>
        </p:txBody>
      </p:sp>
      <p:sp>
        <p:nvSpPr>
          <p:cNvPr id="32" name="TextBox 31">
            <a:extLst>
              <a:ext uri="{FF2B5EF4-FFF2-40B4-BE49-F238E27FC236}">
                <a16:creationId xmlns:a16="http://schemas.microsoft.com/office/drawing/2014/main" id="{15142B09-1A68-4BAA-B383-87AC750D516C}"/>
              </a:ext>
            </a:extLst>
          </p:cNvPr>
          <p:cNvSpPr txBox="1"/>
          <p:nvPr/>
        </p:nvSpPr>
        <p:spPr>
          <a:xfrm>
            <a:off x="4017518" y="6197589"/>
            <a:ext cx="603122" cy="276999"/>
          </a:xfrm>
          <a:prstGeom prst="rect">
            <a:avLst/>
          </a:prstGeom>
          <a:noFill/>
        </p:spPr>
        <p:txBody>
          <a:bodyPr wrap="square" rtlCol="0">
            <a:spAutoFit/>
          </a:bodyPr>
          <a:lstStyle/>
          <a:p>
            <a:r>
              <a:rPr lang="en-US" sz="1200"/>
              <a:t>B2</a:t>
            </a:r>
            <a:endParaRPr lang="en-US" sz="1200" dirty="0"/>
          </a:p>
        </p:txBody>
      </p:sp>
      <p:sp>
        <p:nvSpPr>
          <p:cNvPr id="33" name="TextBox 32">
            <a:extLst>
              <a:ext uri="{FF2B5EF4-FFF2-40B4-BE49-F238E27FC236}">
                <a16:creationId xmlns:a16="http://schemas.microsoft.com/office/drawing/2014/main" id="{0E5BE12D-03FD-4285-A51B-D6A8D8AFA7E6}"/>
              </a:ext>
            </a:extLst>
          </p:cNvPr>
          <p:cNvSpPr txBox="1"/>
          <p:nvPr/>
        </p:nvSpPr>
        <p:spPr>
          <a:xfrm>
            <a:off x="5149630" y="6197589"/>
            <a:ext cx="603122" cy="276999"/>
          </a:xfrm>
          <a:prstGeom prst="rect">
            <a:avLst/>
          </a:prstGeom>
          <a:noFill/>
        </p:spPr>
        <p:txBody>
          <a:bodyPr wrap="square" rtlCol="0">
            <a:spAutoFit/>
          </a:bodyPr>
          <a:lstStyle/>
          <a:p>
            <a:r>
              <a:rPr lang="en-US" sz="1200"/>
              <a:t>B3</a:t>
            </a:r>
          </a:p>
        </p:txBody>
      </p:sp>
      <p:sp>
        <p:nvSpPr>
          <p:cNvPr id="34" name="TextBox 33">
            <a:extLst>
              <a:ext uri="{FF2B5EF4-FFF2-40B4-BE49-F238E27FC236}">
                <a16:creationId xmlns:a16="http://schemas.microsoft.com/office/drawing/2014/main" id="{190129E2-734D-4023-BD95-D27BDD39CD7B}"/>
              </a:ext>
            </a:extLst>
          </p:cNvPr>
          <p:cNvSpPr txBox="1"/>
          <p:nvPr/>
        </p:nvSpPr>
        <p:spPr>
          <a:xfrm>
            <a:off x="6423796" y="6197589"/>
            <a:ext cx="603122" cy="276999"/>
          </a:xfrm>
          <a:prstGeom prst="rect">
            <a:avLst/>
          </a:prstGeom>
          <a:noFill/>
        </p:spPr>
        <p:txBody>
          <a:bodyPr wrap="square" rtlCol="0">
            <a:spAutoFit/>
          </a:bodyPr>
          <a:lstStyle/>
          <a:p>
            <a:r>
              <a:rPr lang="en-US" sz="1200"/>
              <a:t>C2</a:t>
            </a:r>
            <a:endParaRPr lang="en-US" sz="1200" dirty="0"/>
          </a:p>
        </p:txBody>
      </p:sp>
      <p:sp>
        <p:nvSpPr>
          <p:cNvPr id="35" name="TextBox 34">
            <a:extLst>
              <a:ext uri="{FF2B5EF4-FFF2-40B4-BE49-F238E27FC236}">
                <a16:creationId xmlns:a16="http://schemas.microsoft.com/office/drawing/2014/main" id="{6ACD1F4E-F77D-4E47-819D-AE6C0F9DA96B}"/>
              </a:ext>
            </a:extLst>
          </p:cNvPr>
          <p:cNvSpPr txBox="1"/>
          <p:nvPr/>
        </p:nvSpPr>
        <p:spPr>
          <a:xfrm>
            <a:off x="7319834" y="6197589"/>
            <a:ext cx="603122" cy="276999"/>
          </a:xfrm>
          <a:prstGeom prst="rect">
            <a:avLst/>
          </a:prstGeom>
          <a:noFill/>
        </p:spPr>
        <p:txBody>
          <a:bodyPr wrap="square" rtlCol="0">
            <a:spAutoFit/>
          </a:bodyPr>
          <a:lstStyle/>
          <a:p>
            <a:r>
              <a:rPr lang="en-US" sz="1200" dirty="0"/>
              <a:t>C3</a:t>
            </a:r>
          </a:p>
        </p:txBody>
      </p:sp>
      <p:grpSp>
        <p:nvGrpSpPr>
          <p:cNvPr id="36" name="Group 35">
            <a:extLst>
              <a:ext uri="{FF2B5EF4-FFF2-40B4-BE49-F238E27FC236}">
                <a16:creationId xmlns:a16="http://schemas.microsoft.com/office/drawing/2014/main" id="{45606B1B-92FD-42C7-B1DC-F3792D070FF3}"/>
              </a:ext>
            </a:extLst>
          </p:cNvPr>
          <p:cNvGrpSpPr/>
          <p:nvPr/>
        </p:nvGrpSpPr>
        <p:grpSpPr>
          <a:xfrm>
            <a:off x="4832623" y="1572064"/>
            <a:ext cx="3261949" cy="1354019"/>
            <a:chOff x="539552" y="4778282"/>
            <a:chExt cx="3261949" cy="1354019"/>
          </a:xfrm>
        </p:grpSpPr>
        <p:grpSp>
          <p:nvGrpSpPr>
            <p:cNvPr id="37" name="Group 36">
              <a:extLst>
                <a:ext uri="{FF2B5EF4-FFF2-40B4-BE49-F238E27FC236}">
                  <a16:creationId xmlns:a16="http://schemas.microsoft.com/office/drawing/2014/main" id="{1B0E80FF-3F6A-4A3D-B186-48C546C367F3}"/>
                </a:ext>
              </a:extLst>
            </p:cNvPr>
            <p:cNvGrpSpPr/>
            <p:nvPr/>
          </p:nvGrpSpPr>
          <p:grpSpPr>
            <a:xfrm>
              <a:off x="539552" y="5253656"/>
              <a:ext cx="2877694" cy="504056"/>
              <a:chOff x="899592" y="2852936"/>
              <a:chExt cx="2877694" cy="504056"/>
            </a:xfrm>
          </p:grpSpPr>
          <p:sp>
            <p:nvSpPr>
              <p:cNvPr id="45" name="Rectangle 44">
                <a:extLst>
                  <a:ext uri="{FF2B5EF4-FFF2-40B4-BE49-F238E27FC236}">
                    <a16:creationId xmlns:a16="http://schemas.microsoft.com/office/drawing/2014/main" id="{2054C5D2-9560-46A8-BF15-648E0C501C81}"/>
                  </a:ext>
                </a:extLst>
              </p:cNvPr>
              <p:cNvSpPr/>
              <p:nvPr/>
            </p:nvSpPr>
            <p:spPr bwMode="auto">
              <a:xfrm>
                <a:off x="899592"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46" name="Rectangle 45">
                <a:extLst>
                  <a:ext uri="{FF2B5EF4-FFF2-40B4-BE49-F238E27FC236}">
                    <a16:creationId xmlns:a16="http://schemas.microsoft.com/office/drawing/2014/main" id="{1098C6B5-57BB-4AA9-92A0-379AA0A4C601}"/>
                  </a:ext>
                </a:extLst>
              </p:cNvPr>
              <p:cNvSpPr/>
              <p:nvPr/>
            </p:nvSpPr>
            <p:spPr bwMode="auto">
              <a:xfrm>
                <a:off x="1475656"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dirty="0">
                  <a:ln>
                    <a:noFill/>
                  </a:ln>
                  <a:solidFill>
                    <a:schemeClr val="tx1"/>
                  </a:solidFill>
                  <a:effectLst/>
                  <a:latin typeface="Arial" charset="0"/>
                </a:endParaRPr>
              </a:p>
            </p:txBody>
          </p:sp>
          <p:sp>
            <p:nvSpPr>
              <p:cNvPr id="47" name="Rectangle 46">
                <a:extLst>
                  <a:ext uri="{FF2B5EF4-FFF2-40B4-BE49-F238E27FC236}">
                    <a16:creationId xmlns:a16="http://schemas.microsoft.com/office/drawing/2014/main" id="{23146846-F6AC-4285-BA4B-B26A9445B081}"/>
                  </a:ext>
                </a:extLst>
              </p:cNvPr>
              <p:cNvSpPr/>
              <p:nvPr/>
            </p:nvSpPr>
            <p:spPr bwMode="auto">
              <a:xfrm>
                <a:off x="2037770"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48" name="Rectangle 47">
                <a:extLst>
                  <a:ext uri="{FF2B5EF4-FFF2-40B4-BE49-F238E27FC236}">
                    <a16:creationId xmlns:a16="http://schemas.microsoft.com/office/drawing/2014/main" id="{E88E1E1E-9C60-40EE-B8BB-4E64EAB4063D}"/>
                  </a:ext>
                </a:extLst>
              </p:cNvPr>
              <p:cNvSpPr/>
              <p:nvPr/>
            </p:nvSpPr>
            <p:spPr bwMode="auto">
              <a:xfrm>
                <a:off x="2602510" y="2852936"/>
                <a:ext cx="504056" cy="50405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49" name="Rectangle 48">
                <a:extLst>
                  <a:ext uri="{FF2B5EF4-FFF2-40B4-BE49-F238E27FC236}">
                    <a16:creationId xmlns:a16="http://schemas.microsoft.com/office/drawing/2014/main" id="{A9BF589D-1809-4E6E-9396-6C32E0024638}"/>
                  </a:ext>
                </a:extLst>
              </p:cNvPr>
              <p:cNvSpPr/>
              <p:nvPr/>
            </p:nvSpPr>
            <p:spPr bwMode="auto">
              <a:xfrm>
                <a:off x="3273230"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50" name="Oval 49">
                <a:extLst>
                  <a:ext uri="{FF2B5EF4-FFF2-40B4-BE49-F238E27FC236}">
                    <a16:creationId xmlns:a16="http://schemas.microsoft.com/office/drawing/2014/main" id="{02A694FA-612A-413D-AED6-74B00777B24C}"/>
                  </a:ext>
                </a:extLst>
              </p:cNvPr>
              <p:cNvSpPr/>
              <p:nvPr/>
            </p:nvSpPr>
            <p:spPr bwMode="auto">
              <a:xfrm>
                <a:off x="3153894" y="3284984"/>
                <a:ext cx="72008" cy="72008"/>
              </a:xfrm>
              <a:prstGeom prst="ellipse">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grpSp>
        <p:sp>
          <p:nvSpPr>
            <p:cNvPr id="38" name="TextBox 37">
              <a:extLst>
                <a:ext uri="{FF2B5EF4-FFF2-40B4-BE49-F238E27FC236}">
                  <a16:creationId xmlns:a16="http://schemas.microsoft.com/office/drawing/2014/main" id="{5EAC4CC4-BADF-432E-A1B5-28087C07A617}"/>
                </a:ext>
              </a:extLst>
            </p:cNvPr>
            <p:cNvSpPr txBox="1"/>
            <p:nvPr/>
          </p:nvSpPr>
          <p:spPr>
            <a:xfrm rot="18900000">
              <a:off x="572445" y="4886530"/>
              <a:ext cx="542136" cy="276999"/>
            </a:xfrm>
            <a:prstGeom prst="rect">
              <a:avLst/>
            </a:prstGeom>
            <a:noFill/>
          </p:spPr>
          <p:txBody>
            <a:bodyPr wrap="none" rtlCol="0">
              <a:spAutoFit/>
            </a:bodyPr>
            <a:lstStyle/>
            <a:p>
              <a:r>
                <a:rPr lang="de-CH" sz="1200" dirty="0" err="1"/>
                <a:t>Bone</a:t>
              </a:r>
              <a:endParaRPr lang="en-US" sz="1200" dirty="0"/>
            </a:p>
          </p:txBody>
        </p:sp>
        <p:sp>
          <p:nvSpPr>
            <p:cNvPr id="39" name="TextBox 38">
              <a:extLst>
                <a:ext uri="{FF2B5EF4-FFF2-40B4-BE49-F238E27FC236}">
                  <a16:creationId xmlns:a16="http://schemas.microsoft.com/office/drawing/2014/main" id="{E476B609-046F-4965-802E-2D954844AC82}"/>
                </a:ext>
              </a:extLst>
            </p:cNvPr>
            <p:cNvSpPr txBox="1"/>
            <p:nvPr/>
          </p:nvSpPr>
          <p:spPr>
            <a:xfrm rot="18900000">
              <a:off x="1142460" y="4795850"/>
              <a:ext cx="798617" cy="276999"/>
            </a:xfrm>
            <a:prstGeom prst="rect">
              <a:avLst/>
            </a:prstGeom>
            <a:noFill/>
          </p:spPr>
          <p:txBody>
            <a:bodyPr wrap="none" rtlCol="0">
              <a:spAutoFit/>
            </a:bodyPr>
            <a:lstStyle/>
            <a:p>
              <a:r>
                <a:rPr lang="de-CH" sz="1200" dirty="0"/>
                <a:t>Segment</a:t>
              </a:r>
              <a:endParaRPr lang="en-US" sz="1200" dirty="0"/>
            </a:p>
          </p:txBody>
        </p:sp>
        <p:sp>
          <p:nvSpPr>
            <p:cNvPr id="40" name="TextBox 39">
              <a:extLst>
                <a:ext uri="{FF2B5EF4-FFF2-40B4-BE49-F238E27FC236}">
                  <a16:creationId xmlns:a16="http://schemas.microsoft.com/office/drawing/2014/main" id="{7F818FC9-2C52-4FE4-8612-EBF22B152C92}"/>
                </a:ext>
              </a:extLst>
            </p:cNvPr>
            <p:cNvSpPr txBox="1"/>
            <p:nvPr/>
          </p:nvSpPr>
          <p:spPr>
            <a:xfrm rot="18900000">
              <a:off x="1780269" y="4895190"/>
              <a:ext cx="517641" cy="276999"/>
            </a:xfrm>
            <a:prstGeom prst="rect">
              <a:avLst/>
            </a:prstGeom>
            <a:noFill/>
          </p:spPr>
          <p:txBody>
            <a:bodyPr wrap="none" rtlCol="0">
              <a:spAutoFit/>
            </a:bodyPr>
            <a:lstStyle/>
            <a:p>
              <a:r>
                <a:rPr lang="de-CH" sz="1200" dirty="0"/>
                <a:t>Type</a:t>
              </a:r>
              <a:endParaRPr lang="en-US" sz="1200" dirty="0"/>
            </a:p>
          </p:txBody>
        </p:sp>
        <p:sp>
          <p:nvSpPr>
            <p:cNvPr id="41" name="TextBox 40">
              <a:extLst>
                <a:ext uri="{FF2B5EF4-FFF2-40B4-BE49-F238E27FC236}">
                  <a16:creationId xmlns:a16="http://schemas.microsoft.com/office/drawing/2014/main" id="{F65703A2-1EB6-41D2-9430-384224F79EF3}"/>
                </a:ext>
              </a:extLst>
            </p:cNvPr>
            <p:cNvSpPr txBox="1"/>
            <p:nvPr/>
          </p:nvSpPr>
          <p:spPr>
            <a:xfrm rot="18900000">
              <a:off x="2284835" y="4862160"/>
              <a:ext cx="611065" cy="276999"/>
            </a:xfrm>
            <a:prstGeom prst="rect">
              <a:avLst/>
            </a:prstGeom>
            <a:noFill/>
          </p:spPr>
          <p:txBody>
            <a:bodyPr wrap="none" rtlCol="0">
              <a:spAutoFit/>
            </a:bodyPr>
            <a:lstStyle/>
            <a:p>
              <a:r>
                <a:rPr lang="de-CH" sz="1200" dirty="0"/>
                <a:t>Group</a:t>
              </a:r>
              <a:endParaRPr lang="en-US" sz="1200" dirty="0"/>
            </a:p>
          </p:txBody>
        </p:sp>
        <p:sp>
          <p:nvSpPr>
            <p:cNvPr id="42" name="TextBox 41">
              <a:extLst>
                <a:ext uri="{FF2B5EF4-FFF2-40B4-BE49-F238E27FC236}">
                  <a16:creationId xmlns:a16="http://schemas.microsoft.com/office/drawing/2014/main" id="{C1D3F611-5541-472B-9EF7-F444EFA8081B}"/>
                </a:ext>
              </a:extLst>
            </p:cNvPr>
            <p:cNvSpPr txBox="1"/>
            <p:nvPr/>
          </p:nvSpPr>
          <p:spPr>
            <a:xfrm rot="18900000">
              <a:off x="2953192" y="4778282"/>
              <a:ext cx="848309" cy="276999"/>
            </a:xfrm>
            <a:prstGeom prst="rect">
              <a:avLst/>
            </a:prstGeom>
            <a:noFill/>
          </p:spPr>
          <p:txBody>
            <a:bodyPr wrap="none" rtlCol="0">
              <a:spAutoFit/>
            </a:bodyPr>
            <a:lstStyle/>
            <a:p>
              <a:r>
                <a:rPr lang="de-CH" sz="1200" dirty="0" err="1"/>
                <a:t>Subgroup</a:t>
              </a:r>
              <a:endParaRPr lang="en-US" sz="1200" dirty="0"/>
            </a:p>
          </p:txBody>
        </p:sp>
        <p:sp>
          <p:nvSpPr>
            <p:cNvPr id="43" name="TextBox 42">
              <a:extLst>
                <a:ext uri="{FF2B5EF4-FFF2-40B4-BE49-F238E27FC236}">
                  <a16:creationId xmlns:a16="http://schemas.microsoft.com/office/drawing/2014/main" id="{51E7C2D4-F1C9-4245-9F5B-65751006119C}"/>
                </a:ext>
              </a:extLst>
            </p:cNvPr>
            <p:cNvSpPr txBox="1"/>
            <p:nvPr/>
          </p:nvSpPr>
          <p:spPr>
            <a:xfrm>
              <a:off x="686957" y="5855302"/>
              <a:ext cx="763349" cy="276999"/>
            </a:xfrm>
            <a:prstGeom prst="rect">
              <a:avLst/>
            </a:prstGeom>
            <a:noFill/>
          </p:spPr>
          <p:txBody>
            <a:bodyPr wrap="none" rtlCol="0">
              <a:spAutoFit/>
            </a:bodyPr>
            <a:lstStyle/>
            <a:p>
              <a:r>
                <a:rPr lang="de-CH" sz="1200" dirty="0"/>
                <a:t>Location</a:t>
              </a:r>
              <a:endParaRPr lang="en-US" sz="1200" dirty="0"/>
            </a:p>
          </p:txBody>
        </p:sp>
        <p:sp>
          <p:nvSpPr>
            <p:cNvPr id="44" name="TextBox 43">
              <a:extLst>
                <a:ext uri="{FF2B5EF4-FFF2-40B4-BE49-F238E27FC236}">
                  <a16:creationId xmlns:a16="http://schemas.microsoft.com/office/drawing/2014/main" id="{F142B12C-8466-4EE7-A53A-4F77056DA36C}"/>
                </a:ext>
              </a:extLst>
            </p:cNvPr>
            <p:cNvSpPr txBox="1"/>
            <p:nvPr/>
          </p:nvSpPr>
          <p:spPr>
            <a:xfrm>
              <a:off x="2028198" y="5855302"/>
              <a:ext cx="984565" cy="276999"/>
            </a:xfrm>
            <a:prstGeom prst="rect">
              <a:avLst/>
            </a:prstGeom>
            <a:noFill/>
          </p:spPr>
          <p:txBody>
            <a:bodyPr wrap="none" rtlCol="0">
              <a:spAutoFit/>
            </a:bodyPr>
            <a:lstStyle/>
            <a:p>
              <a:r>
                <a:rPr lang="de-CH" sz="1200" dirty="0" err="1"/>
                <a:t>Morphology</a:t>
              </a:r>
              <a:endParaRPr lang="en-US" sz="1200" dirty="0"/>
            </a:p>
          </p:txBody>
        </p:sp>
      </p:grpSp>
    </p:spTree>
    <p:extLst>
      <p:ext uri="{BB962C8B-B14F-4D97-AF65-F5344CB8AC3E}">
        <p14:creationId xmlns:p14="http://schemas.microsoft.com/office/powerpoint/2010/main" val="1847741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626" y="521055"/>
            <a:ext cx="11176000" cy="685800"/>
          </a:xfrm>
        </p:spPr>
        <p:txBody>
          <a:bodyPr/>
          <a:lstStyle/>
          <a:p>
            <a:r>
              <a:rPr lang="en-GB" dirty="0">
                <a:cs typeface="Arial" charset="0"/>
              </a:rPr>
              <a:t>Morphology—diaphyseal groups</a:t>
            </a:r>
          </a:p>
        </p:txBody>
      </p:sp>
      <p:sp>
        <p:nvSpPr>
          <p:cNvPr id="6" name="TextBox 5">
            <a:extLst>
              <a:ext uri="{FF2B5EF4-FFF2-40B4-BE49-F238E27FC236}">
                <a16:creationId xmlns:a16="http://schemas.microsoft.com/office/drawing/2014/main" id="{84126124-D61A-41C7-8FDA-7C5E78078DCE}"/>
              </a:ext>
            </a:extLst>
          </p:cNvPr>
          <p:cNvSpPr txBox="1"/>
          <p:nvPr/>
        </p:nvSpPr>
        <p:spPr>
          <a:xfrm>
            <a:off x="915684" y="3146738"/>
            <a:ext cx="2618696" cy="276999"/>
          </a:xfrm>
          <a:prstGeom prst="rect">
            <a:avLst/>
          </a:prstGeom>
          <a:noFill/>
        </p:spPr>
        <p:txBody>
          <a:bodyPr wrap="square" rtlCol="0">
            <a:spAutoFit/>
          </a:bodyPr>
          <a:lstStyle/>
          <a:p>
            <a:r>
              <a:rPr lang="en-US" sz="1200" dirty="0"/>
              <a:t>Spiral        Oblique     Transverse</a:t>
            </a:r>
          </a:p>
        </p:txBody>
      </p:sp>
      <p:sp>
        <p:nvSpPr>
          <p:cNvPr id="7" name="Rectangle 6">
            <a:extLst>
              <a:ext uri="{FF2B5EF4-FFF2-40B4-BE49-F238E27FC236}">
                <a16:creationId xmlns:a16="http://schemas.microsoft.com/office/drawing/2014/main" id="{8FFA73C3-084A-473A-B299-7EAC5222B43C}"/>
              </a:ext>
            </a:extLst>
          </p:cNvPr>
          <p:cNvSpPr/>
          <p:nvPr/>
        </p:nvSpPr>
        <p:spPr bwMode="auto">
          <a:xfrm>
            <a:off x="5940369" y="3223803"/>
            <a:ext cx="2741094" cy="15550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Intact      Fragmentary</a:t>
            </a:r>
          </a:p>
        </p:txBody>
      </p:sp>
      <p:pic>
        <p:nvPicPr>
          <p:cNvPr id="8" name="Picture 7">
            <a:extLst>
              <a:ext uri="{FF2B5EF4-FFF2-40B4-BE49-F238E27FC236}">
                <a16:creationId xmlns:a16="http://schemas.microsoft.com/office/drawing/2014/main" id="{5E4F5FAF-957A-40D0-947A-230C0159AF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79" t="6605" r="4187" b="10986"/>
          <a:stretch/>
        </p:blipFill>
        <p:spPr>
          <a:xfrm>
            <a:off x="812797" y="1386136"/>
            <a:ext cx="2573698" cy="1833754"/>
          </a:xfrm>
          <a:prstGeom prst="rect">
            <a:avLst/>
          </a:prstGeom>
        </p:spPr>
      </p:pic>
      <p:pic>
        <p:nvPicPr>
          <p:cNvPr id="9" name="Picture 8">
            <a:extLst>
              <a:ext uri="{FF2B5EF4-FFF2-40B4-BE49-F238E27FC236}">
                <a16:creationId xmlns:a16="http://schemas.microsoft.com/office/drawing/2014/main" id="{89128932-2FC0-4326-8FC9-7ED1EF9FD7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3" t="5142" r="63736" b="13418"/>
          <a:stretch/>
        </p:blipFill>
        <p:spPr>
          <a:xfrm>
            <a:off x="3955191" y="1461049"/>
            <a:ext cx="812796" cy="1812140"/>
          </a:xfrm>
          <a:prstGeom prst="rect">
            <a:avLst/>
          </a:prstGeom>
        </p:spPr>
      </p:pic>
      <p:sp>
        <p:nvSpPr>
          <p:cNvPr id="10" name="TextBox 9">
            <a:extLst>
              <a:ext uri="{FF2B5EF4-FFF2-40B4-BE49-F238E27FC236}">
                <a16:creationId xmlns:a16="http://schemas.microsoft.com/office/drawing/2014/main" id="{AD0D8060-7BA3-401D-828E-7775185561A2}"/>
              </a:ext>
            </a:extLst>
          </p:cNvPr>
          <p:cNvSpPr txBox="1"/>
          <p:nvPr/>
        </p:nvSpPr>
        <p:spPr>
          <a:xfrm>
            <a:off x="4028170" y="3153737"/>
            <a:ext cx="603122" cy="276999"/>
          </a:xfrm>
          <a:prstGeom prst="rect">
            <a:avLst/>
          </a:prstGeom>
          <a:noFill/>
        </p:spPr>
        <p:txBody>
          <a:bodyPr wrap="square" rtlCol="0">
            <a:spAutoFit/>
          </a:bodyPr>
          <a:lstStyle/>
          <a:p>
            <a:r>
              <a:rPr lang="en-US" sz="1200" dirty="0"/>
              <a:t>Intact</a:t>
            </a:r>
          </a:p>
        </p:txBody>
      </p:sp>
      <p:pic>
        <p:nvPicPr>
          <p:cNvPr id="11" name="Picture 10">
            <a:extLst>
              <a:ext uri="{FF2B5EF4-FFF2-40B4-BE49-F238E27FC236}">
                <a16:creationId xmlns:a16="http://schemas.microsoft.com/office/drawing/2014/main" id="{662CC96F-5796-4A54-BCD4-12060DF2C2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989" t="5142" r="7484" b="13418"/>
          <a:stretch/>
        </p:blipFill>
        <p:spPr>
          <a:xfrm>
            <a:off x="5022143" y="1461049"/>
            <a:ext cx="812796" cy="1812140"/>
          </a:xfrm>
          <a:prstGeom prst="rect">
            <a:avLst/>
          </a:prstGeom>
        </p:spPr>
      </p:pic>
      <p:sp>
        <p:nvSpPr>
          <p:cNvPr id="12" name="TextBox 11">
            <a:extLst>
              <a:ext uri="{FF2B5EF4-FFF2-40B4-BE49-F238E27FC236}">
                <a16:creationId xmlns:a16="http://schemas.microsoft.com/office/drawing/2014/main" id="{BC6844B4-2E31-4CB4-85A1-28BFB3D7F18C}"/>
              </a:ext>
            </a:extLst>
          </p:cNvPr>
          <p:cNvSpPr txBox="1"/>
          <p:nvPr/>
        </p:nvSpPr>
        <p:spPr>
          <a:xfrm>
            <a:off x="4953037" y="3153737"/>
            <a:ext cx="1100632" cy="276999"/>
          </a:xfrm>
          <a:prstGeom prst="rect">
            <a:avLst/>
          </a:prstGeom>
          <a:noFill/>
        </p:spPr>
        <p:txBody>
          <a:bodyPr wrap="square" rtlCol="0">
            <a:spAutoFit/>
          </a:bodyPr>
          <a:lstStyle/>
          <a:p>
            <a:r>
              <a:rPr lang="en-US" sz="1200" dirty="0"/>
              <a:t>Fragmentary</a:t>
            </a:r>
          </a:p>
        </p:txBody>
      </p:sp>
      <p:pic>
        <p:nvPicPr>
          <p:cNvPr id="13" name="Picture 12">
            <a:extLst>
              <a:ext uri="{FF2B5EF4-FFF2-40B4-BE49-F238E27FC236}">
                <a16:creationId xmlns:a16="http://schemas.microsoft.com/office/drawing/2014/main" id="{2B7D4D92-2551-433A-8B55-836949CD8B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222" b="10571"/>
          <a:stretch/>
        </p:blipFill>
        <p:spPr>
          <a:xfrm>
            <a:off x="7176120" y="1206855"/>
            <a:ext cx="951886" cy="1989960"/>
          </a:xfrm>
          <a:prstGeom prst="rect">
            <a:avLst/>
          </a:prstGeom>
        </p:spPr>
      </p:pic>
      <p:pic>
        <p:nvPicPr>
          <p:cNvPr id="14" name="Picture 13">
            <a:extLst>
              <a:ext uri="{FF2B5EF4-FFF2-40B4-BE49-F238E27FC236}">
                <a16:creationId xmlns:a16="http://schemas.microsoft.com/office/drawing/2014/main" id="{1A6DCF7B-85DB-46FB-AA6D-8E93F55F1D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09" r="213" b="10571"/>
          <a:stretch/>
        </p:blipFill>
        <p:spPr>
          <a:xfrm>
            <a:off x="6250672" y="1222459"/>
            <a:ext cx="951886" cy="1989960"/>
          </a:xfrm>
          <a:prstGeom prst="rect">
            <a:avLst/>
          </a:prstGeom>
        </p:spPr>
      </p:pic>
      <p:sp>
        <p:nvSpPr>
          <p:cNvPr id="15" name="TextBox 14">
            <a:extLst>
              <a:ext uri="{FF2B5EF4-FFF2-40B4-BE49-F238E27FC236}">
                <a16:creationId xmlns:a16="http://schemas.microsoft.com/office/drawing/2014/main" id="{39F73FBA-8D17-4ADB-BE8E-D6C2A61AC5AB}"/>
              </a:ext>
            </a:extLst>
          </p:cNvPr>
          <p:cNvSpPr txBox="1"/>
          <p:nvPr/>
        </p:nvSpPr>
        <p:spPr>
          <a:xfrm>
            <a:off x="964722" y="3399380"/>
            <a:ext cx="603122" cy="276999"/>
          </a:xfrm>
          <a:prstGeom prst="rect">
            <a:avLst/>
          </a:prstGeom>
          <a:noFill/>
        </p:spPr>
        <p:txBody>
          <a:bodyPr wrap="square" rtlCol="0">
            <a:spAutoFit/>
          </a:bodyPr>
          <a:lstStyle/>
          <a:p>
            <a:r>
              <a:rPr lang="en-US" sz="1200" dirty="0"/>
              <a:t>A1</a:t>
            </a:r>
          </a:p>
        </p:txBody>
      </p:sp>
      <p:sp>
        <p:nvSpPr>
          <p:cNvPr id="16" name="TextBox 15">
            <a:extLst>
              <a:ext uri="{FF2B5EF4-FFF2-40B4-BE49-F238E27FC236}">
                <a16:creationId xmlns:a16="http://schemas.microsoft.com/office/drawing/2014/main" id="{A78102D7-F3DD-42D7-AA9A-3BC34984F7CF}"/>
              </a:ext>
            </a:extLst>
          </p:cNvPr>
          <p:cNvSpPr txBox="1"/>
          <p:nvPr/>
        </p:nvSpPr>
        <p:spPr>
          <a:xfrm>
            <a:off x="1677786" y="3399380"/>
            <a:ext cx="603122" cy="276999"/>
          </a:xfrm>
          <a:prstGeom prst="rect">
            <a:avLst/>
          </a:prstGeom>
          <a:noFill/>
        </p:spPr>
        <p:txBody>
          <a:bodyPr wrap="square" rtlCol="0">
            <a:spAutoFit/>
          </a:bodyPr>
          <a:lstStyle/>
          <a:p>
            <a:r>
              <a:rPr lang="en-US" sz="1200" dirty="0"/>
              <a:t>A2</a:t>
            </a:r>
          </a:p>
        </p:txBody>
      </p:sp>
      <p:sp>
        <p:nvSpPr>
          <p:cNvPr id="31" name="TextBox 30">
            <a:extLst>
              <a:ext uri="{FF2B5EF4-FFF2-40B4-BE49-F238E27FC236}">
                <a16:creationId xmlns:a16="http://schemas.microsoft.com/office/drawing/2014/main" id="{BE5DA192-B121-4C40-85D3-554A93413626}"/>
              </a:ext>
            </a:extLst>
          </p:cNvPr>
          <p:cNvSpPr txBox="1"/>
          <p:nvPr/>
        </p:nvSpPr>
        <p:spPr>
          <a:xfrm>
            <a:off x="2457448" y="3399380"/>
            <a:ext cx="603122" cy="276999"/>
          </a:xfrm>
          <a:prstGeom prst="rect">
            <a:avLst/>
          </a:prstGeom>
          <a:noFill/>
        </p:spPr>
        <p:txBody>
          <a:bodyPr wrap="square" rtlCol="0">
            <a:spAutoFit/>
          </a:bodyPr>
          <a:lstStyle/>
          <a:p>
            <a:r>
              <a:rPr lang="en-US" sz="1200"/>
              <a:t>A3</a:t>
            </a:r>
            <a:endParaRPr lang="en-US" sz="1200" dirty="0"/>
          </a:p>
        </p:txBody>
      </p:sp>
      <p:sp>
        <p:nvSpPr>
          <p:cNvPr id="32" name="TextBox 31">
            <a:extLst>
              <a:ext uri="{FF2B5EF4-FFF2-40B4-BE49-F238E27FC236}">
                <a16:creationId xmlns:a16="http://schemas.microsoft.com/office/drawing/2014/main" id="{15142B09-1A68-4BAA-B383-87AC750D516C}"/>
              </a:ext>
            </a:extLst>
          </p:cNvPr>
          <p:cNvSpPr txBox="1"/>
          <p:nvPr/>
        </p:nvSpPr>
        <p:spPr>
          <a:xfrm>
            <a:off x="4048186" y="3399380"/>
            <a:ext cx="603122" cy="276999"/>
          </a:xfrm>
          <a:prstGeom prst="rect">
            <a:avLst/>
          </a:prstGeom>
          <a:noFill/>
        </p:spPr>
        <p:txBody>
          <a:bodyPr wrap="square" rtlCol="0">
            <a:spAutoFit/>
          </a:bodyPr>
          <a:lstStyle/>
          <a:p>
            <a:r>
              <a:rPr lang="en-US" sz="1200"/>
              <a:t>B2</a:t>
            </a:r>
            <a:endParaRPr lang="en-US" sz="1200" dirty="0"/>
          </a:p>
        </p:txBody>
      </p:sp>
      <p:sp>
        <p:nvSpPr>
          <p:cNvPr id="33" name="TextBox 32">
            <a:extLst>
              <a:ext uri="{FF2B5EF4-FFF2-40B4-BE49-F238E27FC236}">
                <a16:creationId xmlns:a16="http://schemas.microsoft.com/office/drawing/2014/main" id="{0E5BE12D-03FD-4285-A51B-D6A8D8AFA7E6}"/>
              </a:ext>
            </a:extLst>
          </p:cNvPr>
          <p:cNvSpPr txBox="1"/>
          <p:nvPr/>
        </p:nvSpPr>
        <p:spPr>
          <a:xfrm>
            <a:off x="5180298" y="3399380"/>
            <a:ext cx="603122" cy="276999"/>
          </a:xfrm>
          <a:prstGeom prst="rect">
            <a:avLst/>
          </a:prstGeom>
          <a:noFill/>
        </p:spPr>
        <p:txBody>
          <a:bodyPr wrap="square" rtlCol="0">
            <a:spAutoFit/>
          </a:bodyPr>
          <a:lstStyle/>
          <a:p>
            <a:r>
              <a:rPr lang="en-US" sz="1200"/>
              <a:t>B3</a:t>
            </a:r>
          </a:p>
        </p:txBody>
      </p:sp>
      <p:sp>
        <p:nvSpPr>
          <p:cNvPr id="34" name="TextBox 33">
            <a:extLst>
              <a:ext uri="{FF2B5EF4-FFF2-40B4-BE49-F238E27FC236}">
                <a16:creationId xmlns:a16="http://schemas.microsoft.com/office/drawing/2014/main" id="{190129E2-734D-4023-BD95-D27BDD39CD7B}"/>
              </a:ext>
            </a:extLst>
          </p:cNvPr>
          <p:cNvSpPr txBox="1"/>
          <p:nvPr/>
        </p:nvSpPr>
        <p:spPr>
          <a:xfrm>
            <a:off x="6454464" y="3399380"/>
            <a:ext cx="603122" cy="276999"/>
          </a:xfrm>
          <a:prstGeom prst="rect">
            <a:avLst/>
          </a:prstGeom>
          <a:noFill/>
        </p:spPr>
        <p:txBody>
          <a:bodyPr wrap="square" rtlCol="0">
            <a:spAutoFit/>
          </a:bodyPr>
          <a:lstStyle/>
          <a:p>
            <a:r>
              <a:rPr lang="en-US" sz="1200"/>
              <a:t>C2</a:t>
            </a:r>
            <a:endParaRPr lang="en-US" sz="1200" dirty="0"/>
          </a:p>
        </p:txBody>
      </p:sp>
      <p:sp>
        <p:nvSpPr>
          <p:cNvPr id="35" name="TextBox 34">
            <a:extLst>
              <a:ext uri="{FF2B5EF4-FFF2-40B4-BE49-F238E27FC236}">
                <a16:creationId xmlns:a16="http://schemas.microsoft.com/office/drawing/2014/main" id="{6ACD1F4E-F77D-4E47-819D-AE6C0F9DA96B}"/>
              </a:ext>
            </a:extLst>
          </p:cNvPr>
          <p:cNvSpPr txBox="1"/>
          <p:nvPr/>
        </p:nvSpPr>
        <p:spPr>
          <a:xfrm>
            <a:off x="7350502" y="3399380"/>
            <a:ext cx="603122" cy="276999"/>
          </a:xfrm>
          <a:prstGeom prst="rect">
            <a:avLst/>
          </a:prstGeom>
          <a:noFill/>
        </p:spPr>
        <p:txBody>
          <a:bodyPr wrap="square" rtlCol="0">
            <a:spAutoFit/>
          </a:bodyPr>
          <a:lstStyle/>
          <a:p>
            <a:r>
              <a:rPr lang="en-US" sz="1200" dirty="0"/>
              <a:t>C3</a:t>
            </a:r>
          </a:p>
        </p:txBody>
      </p:sp>
      <p:grpSp>
        <p:nvGrpSpPr>
          <p:cNvPr id="67" name="Group 66">
            <a:extLst>
              <a:ext uri="{FF2B5EF4-FFF2-40B4-BE49-F238E27FC236}">
                <a16:creationId xmlns:a16="http://schemas.microsoft.com/office/drawing/2014/main" id="{8F96E8EC-0AE7-A24F-A262-D9A1EDE3778E}"/>
              </a:ext>
            </a:extLst>
          </p:cNvPr>
          <p:cNvGrpSpPr/>
          <p:nvPr/>
        </p:nvGrpSpPr>
        <p:grpSpPr>
          <a:xfrm>
            <a:off x="2280909" y="5159773"/>
            <a:ext cx="3167020" cy="1228037"/>
            <a:chOff x="539552" y="4778282"/>
            <a:chExt cx="3261949" cy="1354019"/>
          </a:xfrm>
        </p:grpSpPr>
        <p:grpSp>
          <p:nvGrpSpPr>
            <p:cNvPr id="68" name="Group 67">
              <a:extLst>
                <a:ext uri="{FF2B5EF4-FFF2-40B4-BE49-F238E27FC236}">
                  <a16:creationId xmlns:a16="http://schemas.microsoft.com/office/drawing/2014/main" id="{BAF8DC01-0D9D-F448-8B30-1CBF33169268}"/>
                </a:ext>
              </a:extLst>
            </p:cNvPr>
            <p:cNvGrpSpPr/>
            <p:nvPr/>
          </p:nvGrpSpPr>
          <p:grpSpPr>
            <a:xfrm>
              <a:off x="539552" y="5253656"/>
              <a:ext cx="2877694" cy="504056"/>
              <a:chOff x="899592" y="2852936"/>
              <a:chExt cx="2877694" cy="504056"/>
            </a:xfrm>
          </p:grpSpPr>
          <p:sp>
            <p:nvSpPr>
              <p:cNvPr id="76" name="Rectangle 75">
                <a:extLst>
                  <a:ext uri="{FF2B5EF4-FFF2-40B4-BE49-F238E27FC236}">
                    <a16:creationId xmlns:a16="http://schemas.microsoft.com/office/drawing/2014/main" id="{A3941A44-30CF-484C-A6AA-B757D19FDA52}"/>
                  </a:ext>
                </a:extLst>
              </p:cNvPr>
              <p:cNvSpPr/>
              <p:nvPr/>
            </p:nvSpPr>
            <p:spPr bwMode="auto">
              <a:xfrm>
                <a:off x="899592"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77" name="Rectangle 76">
                <a:extLst>
                  <a:ext uri="{FF2B5EF4-FFF2-40B4-BE49-F238E27FC236}">
                    <a16:creationId xmlns:a16="http://schemas.microsoft.com/office/drawing/2014/main" id="{D1C381FA-6177-BF40-8318-9F99171909A7}"/>
                  </a:ext>
                </a:extLst>
              </p:cNvPr>
              <p:cNvSpPr/>
              <p:nvPr/>
            </p:nvSpPr>
            <p:spPr bwMode="auto">
              <a:xfrm>
                <a:off x="1475656"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dirty="0">
                  <a:ln>
                    <a:noFill/>
                  </a:ln>
                  <a:solidFill>
                    <a:schemeClr val="tx1"/>
                  </a:solidFill>
                  <a:effectLst/>
                  <a:latin typeface="Arial" charset="0"/>
                </a:endParaRPr>
              </a:p>
            </p:txBody>
          </p:sp>
          <p:sp>
            <p:nvSpPr>
              <p:cNvPr id="78" name="Rectangle 77">
                <a:extLst>
                  <a:ext uri="{FF2B5EF4-FFF2-40B4-BE49-F238E27FC236}">
                    <a16:creationId xmlns:a16="http://schemas.microsoft.com/office/drawing/2014/main" id="{D75E1FA3-CB46-354B-8B10-2F3EB8A37464}"/>
                  </a:ext>
                </a:extLst>
              </p:cNvPr>
              <p:cNvSpPr/>
              <p:nvPr/>
            </p:nvSpPr>
            <p:spPr bwMode="auto">
              <a:xfrm>
                <a:off x="2037770"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79" name="Rectangle 78">
                <a:extLst>
                  <a:ext uri="{FF2B5EF4-FFF2-40B4-BE49-F238E27FC236}">
                    <a16:creationId xmlns:a16="http://schemas.microsoft.com/office/drawing/2014/main" id="{84A5CD97-643E-124F-9D87-921B3D0F7361}"/>
                  </a:ext>
                </a:extLst>
              </p:cNvPr>
              <p:cNvSpPr/>
              <p:nvPr/>
            </p:nvSpPr>
            <p:spPr bwMode="auto">
              <a:xfrm>
                <a:off x="2602510" y="2852936"/>
                <a:ext cx="504056" cy="50405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80" name="Rectangle 79">
                <a:extLst>
                  <a:ext uri="{FF2B5EF4-FFF2-40B4-BE49-F238E27FC236}">
                    <a16:creationId xmlns:a16="http://schemas.microsoft.com/office/drawing/2014/main" id="{2E823BC1-CC3D-FC4E-88A0-51490EE63B6B}"/>
                  </a:ext>
                </a:extLst>
              </p:cNvPr>
              <p:cNvSpPr/>
              <p:nvPr/>
            </p:nvSpPr>
            <p:spPr bwMode="auto">
              <a:xfrm>
                <a:off x="3273230"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81" name="Oval 80">
                <a:extLst>
                  <a:ext uri="{FF2B5EF4-FFF2-40B4-BE49-F238E27FC236}">
                    <a16:creationId xmlns:a16="http://schemas.microsoft.com/office/drawing/2014/main" id="{72C69CD1-CF38-C543-9D8E-C00710F9830B}"/>
                  </a:ext>
                </a:extLst>
              </p:cNvPr>
              <p:cNvSpPr/>
              <p:nvPr/>
            </p:nvSpPr>
            <p:spPr bwMode="auto">
              <a:xfrm>
                <a:off x="3153894" y="3284984"/>
                <a:ext cx="72008" cy="72008"/>
              </a:xfrm>
              <a:prstGeom prst="ellipse">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grpSp>
        <p:sp>
          <p:nvSpPr>
            <p:cNvPr id="69" name="TextBox 68">
              <a:extLst>
                <a:ext uri="{FF2B5EF4-FFF2-40B4-BE49-F238E27FC236}">
                  <a16:creationId xmlns:a16="http://schemas.microsoft.com/office/drawing/2014/main" id="{C7E9B42D-61D7-5749-B08A-FF9476B2E8FD}"/>
                </a:ext>
              </a:extLst>
            </p:cNvPr>
            <p:cNvSpPr txBox="1"/>
            <p:nvPr/>
          </p:nvSpPr>
          <p:spPr>
            <a:xfrm rot="18900000">
              <a:off x="572445" y="4886530"/>
              <a:ext cx="542136" cy="276999"/>
            </a:xfrm>
            <a:prstGeom prst="rect">
              <a:avLst/>
            </a:prstGeom>
            <a:noFill/>
          </p:spPr>
          <p:txBody>
            <a:bodyPr wrap="none" rtlCol="0">
              <a:spAutoFit/>
            </a:bodyPr>
            <a:lstStyle/>
            <a:p>
              <a:r>
                <a:rPr lang="de-CH" sz="1200" dirty="0" err="1"/>
                <a:t>Bone</a:t>
              </a:r>
              <a:endParaRPr lang="en-US" sz="1200" dirty="0"/>
            </a:p>
          </p:txBody>
        </p:sp>
        <p:sp>
          <p:nvSpPr>
            <p:cNvPr id="70" name="TextBox 69">
              <a:extLst>
                <a:ext uri="{FF2B5EF4-FFF2-40B4-BE49-F238E27FC236}">
                  <a16:creationId xmlns:a16="http://schemas.microsoft.com/office/drawing/2014/main" id="{E8103A28-867F-6844-AF9E-73FBA657D2B2}"/>
                </a:ext>
              </a:extLst>
            </p:cNvPr>
            <p:cNvSpPr txBox="1"/>
            <p:nvPr/>
          </p:nvSpPr>
          <p:spPr>
            <a:xfrm rot="18900000">
              <a:off x="1142460" y="4795850"/>
              <a:ext cx="798617" cy="276999"/>
            </a:xfrm>
            <a:prstGeom prst="rect">
              <a:avLst/>
            </a:prstGeom>
            <a:noFill/>
          </p:spPr>
          <p:txBody>
            <a:bodyPr wrap="none" rtlCol="0">
              <a:spAutoFit/>
            </a:bodyPr>
            <a:lstStyle/>
            <a:p>
              <a:r>
                <a:rPr lang="de-CH" sz="1200" dirty="0"/>
                <a:t>Segment</a:t>
              </a:r>
              <a:endParaRPr lang="en-US" sz="1200" dirty="0"/>
            </a:p>
          </p:txBody>
        </p:sp>
        <p:sp>
          <p:nvSpPr>
            <p:cNvPr id="71" name="TextBox 70">
              <a:extLst>
                <a:ext uri="{FF2B5EF4-FFF2-40B4-BE49-F238E27FC236}">
                  <a16:creationId xmlns:a16="http://schemas.microsoft.com/office/drawing/2014/main" id="{2D18A688-86F0-0448-895A-7AAFA9A8FAB5}"/>
                </a:ext>
              </a:extLst>
            </p:cNvPr>
            <p:cNvSpPr txBox="1"/>
            <p:nvPr/>
          </p:nvSpPr>
          <p:spPr>
            <a:xfrm rot="18900000">
              <a:off x="1780269" y="4895190"/>
              <a:ext cx="517641" cy="276999"/>
            </a:xfrm>
            <a:prstGeom prst="rect">
              <a:avLst/>
            </a:prstGeom>
            <a:noFill/>
          </p:spPr>
          <p:txBody>
            <a:bodyPr wrap="none" rtlCol="0">
              <a:spAutoFit/>
            </a:bodyPr>
            <a:lstStyle/>
            <a:p>
              <a:r>
                <a:rPr lang="de-CH" sz="1200" dirty="0"/>
                <a:t>Type</a:t>
              </a:r>
              <a:endParaRPr lang="en-US" sz="1200" dirty="0"/>
            </a:p>
          </p:txBody>
        </p:sp>
        <p:sp>
          <p:nvSpPr>
            <p:cNvPr id="72" name="TextBox 71">
              <a:extLst>
                <a:ext uri="{FF2B5EF4-FFF2-40B4-BE49-F238E27FC236}">
                  <a16:creationId xmlns:a16="http://schemas.microsoft.com/office/drawing/2014/main" id="{BE8E28D3-A735-8F4E-A185-7505F246FAE4}"/>
                </a:ext>
              </a:extLst>
            </p:cNvPr>
            <p:cNvSpPr txBox="1"/>
            <p:nvPr/>
          </p:nvSpPr>
          <p:spPr>
            <a:xfrm rot="18900000">
              <a:off x="2284835" y="4862160"/>
              <a:ext cx="611065" cy="276999"/>
            </a:xfrm>
            <a:prstGeom prst="rect">
              <a:avLst/>
            </a:prstGeom>
            <a:noFill/>
          </p:spPr>
          <p:txBody>
            <a:bodyPr wrap="none" rtlCol="0">
              <a:spAutoFit/>
            </a:bodyPr>
            <a:lstStyle/>
            <a:p>
              <a:r>
                <a:rPr lang="de-CH" sz="1200" dirty="0"/>
                <a:t>Group</a:t>
              </a:r>
              <a:endParaRPr lang="en-US" sz="1200" dirty="0"/>
            </a:p>
          </p:txBody>
        </p:sp>
        <p:sp>
          <p:nvSpPr>
            <p:cNvPr id="73" name="TextBox 72">
              <a:extLst>
                <a:ext uri="{FF2B5EF4-FFF2-40B4-BE49-F238E27FC236}">
                  <a16:creationId xmlns:a16="http://schemas.microsoft.com/office/drawing/2014/main" id="{DD1C0043-A91C-924C-BAA8-89C9C0A4D2AA}"/>
                </a:ext>
              </a:extLst>
            </p:cNvPr>
            <p:cNvSpPr txBox="1"/>
            <p:nvPr/>
          </p:nvSpPr>
          <p:spPr>
            <a:xfrm rot="18900000">
              <a:off x="2953192" y="4778282"/>
              <a:ext cx="848309" cy="276999"/>
            </a:xfrm>
            <a:prstGeom prst="rect">
              <a:avLst/>
            </a:prstGeom>
            <a:noFill/>
          </p:spPr>
          <p:txBody>
            <a:bodyPr wrap="none" rtlCol="0">
              <a:spAutoFit/>
            </a:bodyPr>
            <a:lstStyle/>
            <a:p>
              <a:r>
                <a:rPr lang="de-CH" sz="1200" dirty="0" err="1"/>
                <a:t>Subgroup</a:t>
              </a:r>
              <a:endParaRPr lang="en-US" sz="1200" dirty="0"/>
            </a:p>
          </p:txBody>
        </p:sp>
        <p:sp>
          <p:nvSpPr>
            <p:cNvPr id="74" name="TextBox 73">
              <a:extLst>
                <a:ext uri="{FF2B5EF4-FFF2-40B4-BE49-F238E27FC236}">
                  <a16:creationId xmlns:a16="http://schemas.microsoft.com/office/drawing/2014/main" id="{EAF0512F-38F9-3E49-8B7D-C86D23DE5D2E}"/>
                </a:ext>
              </a:extLst>
            </p:cNvPr>
            <p:cNvSpPr txBox="1"/>
            <p:nvPr/>
          </p:nvSpPr>
          <p:spPr>
            <a:xfrm>
              <a:off x="686957" y="5855302"/>
              <a:ext cx="763349" cy="276999"/>
            </a:xfrm>
            <a:prstGeom prst="rect">
              <a:avLst/>
            </a:prstGeom>
            <a:noFill/>
          </p:spPr>
          <p:txBody>
            <a:bodyPr wrap="none" rtlCol="0">
              <a:spAutoFit/>
            </a:bodyPr>
            <a:lstStyle/>
            <a:p>
              <a:r>
                <a:rPr lang="de-CH" sz="1200" dirty="0"/>
                <a:t>Location</a:t>
              </a:r>
              <a:endParaRPr lang="en-US" sz="1200" dirty="0"/>
            </a:p>
          </p:txBody>
        </p:sp>
        <p:sp>
          <p:nvSpPr>
            <p:cNvPr id="75" name="TextBox 74">
              <a:extLst>
                <a:ext uri="{FF2B5EF4-FFF2-40B4-BE49-F238E27FC236}">
                  <a16:creationId xmlns:a16="http://schemas.microsoft.com/office/drawing/2014/main" id="{97EBA875-A628-614C-875B-57B7B655987E}"/>
                </a:ext>
              </a:extLst>
            </p:cNvPr>
            <p:cNvSpPr txBox="1"/>
            <p:nvPr/>
          </p:nvSpPr>
          <p:spPr>
            <a:xfrm>
              <a:off x="2028198" y="5855302"/>
              <a:ext cx="984565" cy="276999"/>
            </a:xfrm>
            <a:prstGeom prst="rect">
              <a:avLst/>
            </a:prstGeom>
            <a:noFill/>
          </p:spPr>
          <p:txBody>
            <a:bodyPr wrap="none" rtlCol="0">
              <a:spAutoFit/>
            </a:bodyPr>
            <a:lstStyle/>
            <a:p>
              <a:r>
                <a:rPr lang="de-CH" sz="1200" dirty="0" err="1"/>
                <a:t>Morphology</a:t>
              </a:r>
              <a:endParaRPr lang="en-US" sz="1200" dirty="0"/>
            </a:p>
          </p:txBody>
        </p:sp>
      </p:grpSp>
    </p:spTree>
    <p:extLst>
      <p:ext uri="{BB962C8B-B14F-4D97-AF65-F5344CB8AC3E}">
        <p14:creationId xmlns:p14="http://schemas.microsoft.com/office/powerpoint/2010/main" val="3055406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E4AB7-FE17-461B-B227-5CFF2A80D398}"/>
              </a:ext>
            </a:extLst>
          </p:cNvPr>
          <p:cNvSpPr>
            <a:spLocks noGrp="1"/>
          </p:cNvSpPr>
          <p:nvPr>
            <p:ph type="title"/>
          </p:nvPr>
        </p:nvSpPr>
        <p:spPr/>
        <p:txBody>
          <a:bodyPr/>
          <a:lstStyle/>
          <a:p>
            <a:r>
              <a:rPr lang="en-GB" dirty="0"/>
              <a:t>Morphology—end segment types</a:t>
            </a:r>
            <a:br>
              <a:rPr lang="en-GB" dirty="0">
                <a:solidFill>
                  <a:srgbClr val="29529B"/>
                </a:solidFill>
              </a:rPr>
            </a:br>
            <a:endParaRPr lang="de-CH" dirty="0"/>
          </a:p>
        </p:txBody>
      </p:sp>
      <p:sp>
        <p:nvSpPr>
          <p:cNvPr id="6" name="Text Box 19">
            <a:extLst>
              <a:ext uri="{FF2B5EF4-FFF2-40B4-BE49-F238E27FC236}">
                <a16:creationId xmlns:a16="http://schemas.microsoft.com/office/drawing/2014/main" id="{CF384963-DA2D-441F-8F13-4DEF743BDEE1}"/>
              </a:ext>
            </a:extLst>
          </p:cNvPr>
          <p:cNvSpPr txBox="1">
            <a:spLocks noChangeArrowheads="1"/>
          </p:cNvSpPr>
          <p:nvPr/>
        </p:nvSpPr>
        <p:spPr bwMode="auto">
          <a:xfrm>
            <a:off x="1787136" y="1280984"/>
            <a:ext cx="580000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en-GB" sz="2400" b="1" dirty="0">
                <a:latin typeface="+mn-lt"/>
              </a:rPr>
              <a:t>Extraarticular fracture </a:t>
            </a:r>
          </a:p>
          <a:p>
            <a:pPr algn="l" eaLnBrk="1" hangingPunct="1"/>
            <a:r>
              <a:rPr lang="en-GB" sz="2400" dirty="0">
                <a:latin typeface="+mn-lt"/>
              </a:rPr>
              <a:t>Does not enter the joint—type A</a:t>
            </a:r>
          </a:p>
        </p:txBody>
      </p:sp>
      <p:sp>
        <p:nvSpPr>
          <p:cNvPr id="7" name="Text Box 20">
            <a:extLst>
              <a:ext uri="{FF2B5EF4-FFF2-40B4-BE49-F238E27FC236}">
                <a16:creationId xmlns:a16="http://schemas.microsoft.com/office/drawing/2014/main" id="{A1E53307-FDAD-4A55-8397-AC5A93970671}"/>
              </a:ext>
            </a:extLst>
          </p:cNvPr>
          <p:cNvSpPr txBox="1">
            <a:spLocks noChangeArrowheads="1"/>
          </p:cNvSpPr>
          <p:nvPr/>
        </p:nvSpPr>
        <p:spPr bwMode="auto">
          <a:xfrm>
            <a:off x="1787756" y="2762475"/>
            <a:ext cx="891675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en-GB" sz="2400" b="1" dirty="0">
                <a:latin typeface="+mn-lt"/>
              </a:rPr>
              <a:t>Partial articular fracture</a:t>
            </a:r>
          </a:p>
          <a:p>
            <a:pPr algn="l" eaLnBrk="1" hangingPunct="1"/>
            <a:r>
              <a:rPr lang="en-GB" sz="2400" dirty="0">
                <a:latin typeface="+mn-lt"/>
              </a:rPr>
              <a:t>Part of the joint remains in continuity with the diaphysis</a:t>
            </a:r>
            <a:r>
              <a:rPr lang="de-CH" sz="2400" dirty="0">
                <a:latin typeface="+mn-lt"/>
              </a:rPr>
              <a:t>—</a:t>
            </a:r>
            <a:r>
              <a:rPr lang="en-GB" sz="2400" dirty="0">
                <a:latin typeface="+mn-lt"/>
              </a:rPr>
              <a:t>type B</a:t>
            </a:r>
          </a:p>
        </p:txBody>
      </p:sp>
      <p:sp>
        <p:nvSpPr>
          <p:cNvPr id="8" name="Text Box 21">
            <a:extLst>
              <a:ext uri="{FF2B5EF4-FFF2-40B4-BE49-F238E27FC236}">
                <a16:creationId xmlns:a16="http://schemas.microsoft.com/office/drawing/2014/main" id="{D905C85B-BC43-407F-9521-51DEFFD0E474}"/>
              </a:ext>
            </a:extLst>
          </p:cNvPr>
          <p:cNvSpPr txBox="1">
            <a:spLocks noChangeArrowheads="1"/>
          </p:cNvSpPr>
          <p:nvPr/>
        </p:nvSpPr>
        <p:spPr bwMode="auto">
          <a:xfrm>
            <a:off x="1787136" y="4162272"/>
            <a:ext cx="989686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en-GB" sz="2400" b="1" dirty="0">
                <a:latin typeface="+mn-lt"/>
              </a:rPr>
              <a:t>Complete articular fracture</a:t>
            </a:r>
          </a:p>
          <a:p>
            <a:pPr algn="l" eaLnBrk="1" hangingPunct="1"/>
            <a:r>
              <a:rPr lang="en-GB" sz="2400" dirty="0">
                <a:latin typeface="+mn-lt"/>
              </a:rPr>
              <a:t>No part of the joint remains in continuity with the diaphysis</a:t>
            </a:r>
            <a:r>
              <a:rPr lang="de-CH" sz="2400" dirty="0">
                <a:latin typeface="+mn-lt"/>
              </a:rPr>
              <a:t>—</a:t>
            </a:r>
            <a:r>
              <a:rPr lang="en-GB" sz="2400" dirty="0">
                <a:latin typeface="+mn-lt"/>
              </a:rPr>
              <a:t>type C</a:t>
            </a:r>
          </a:p>
        </p:txBody>
      </p:sp>
      <p:pic>
        <p:nvPicPr>
          <p:cNvPr id="9" name="Picture 8">
            <a:extLst>
              <a:ext uri="{FF2B5EF4-FFF2-40B4-BE49-F238E27FC236}">
                <a16:creationId xmlns:a16="http://schemas.microsoft.com/office/drawing/2014/main" id="{1EAC6761-E8AC-4E9B-8462-6B7D0D3A94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058" r="74028" b="21288"/>
          <a:stretch/>
        </p:blipFill>
        <p:spPr>
          <a:xfrm>
            <a:off x="707016" y="1247384"/>
            <a:ext cx="700510" cy="1209048"/>
          </a:xfrm>
          <a:prstGeom prst="rect">
            <a:avLst/>
          </a:prstGeom>
        </p:spPr>
      </p:pic>
      <p:pic>
        <p:nvPicPr>
          <p:cNvPr id="10" name="Picture 9">
            <a:extLst>
              <a:ext uri="{FF2B5EF4-FFF2-40B4-BE49-F238E27FC236}">
                <a16:creationId xmlns:a16="http://schemas.microsoft.com/office/drawing/2014/main" id="{04983F2F-1B17-459F-9A2D-CC5926D807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090" t="22553" r="41938" b="19793"/>
          <a:stretch/>
        </p:blipFill>
        <p:spPr>
          <a:xfrm>
            <a:off x="707016" y="2734360"/>
            <a:ext cx="700510" cy="1209048"/>
          </a:xfrm>
          <a:prstGeom prst="rect">
            <a:avLst/>
          </a:prstGeom>
        </p:spPr>
      </p:pic>
      <p:pic>
        <p:nvPicPr>
          <p:cNvPr id="11" name="Picture 10">
            <a:extLst>
              <a:ext uri="{FF2B5EF4-FFF2-40B4-BE49-F238E27FC236}">
                <a16:creationId xmlns:a16="http://schemas.microsoft.com/office/drawing/2014/main" id="{13CCE365-37C4-430C-AF24-7D492F0776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697" t="21381" r="8331" b="20965"/>
          <a:stretch/>
        </p:blipFill>
        <p:spPr>
          <a:xfrm>
            <a:off x="707016" y="4162272"/>
            <a:ext cx="700510" cy="1209048"/>
          </a:xfrm>
          <a:prstGeom prst="rect">
            <a:avLst/>
          </a:prstGeom>
        </p:spPr>
      </p:pic>
      <p:sp>
        <p:nvSpPr>
          <p:cNvPr id="12" name="Text Box 19">
            <a:extLst>
              <a:ext uri="{FF2B5EF4-FFF2-40B4-BE49-F238E27FC236}">
                <a16:creationId xmlns:a16="http://schemas.microsoft.com/office/drawing/2014/main" id="{27C9F650-1E37-419E-9C7D-9469AAB477D6}"/>
              </a:ext>
            </a:extLst>
          </p:cNvPr>
          <p:cNvSpPr txBox="1">
            <a:spLocks noChangeArrowheads="1"/>
          </p:cNvSpPr>
          <p:nvPr/>
        </p:nvSpPr>
        <p:spPr bwMode="auto">
          <a:xfrm>
            <a:off x="418984" y="2110203"/>
            <a:ext cx="28803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en-GB" sz="2400">
                <a:latin typeface="+mn-lt"/>
              </a:rPr>
              <a:t>A</a:t>
            </a:r>
            <a:endParaRPr lang="en-GB" sz="2400" dirty="0">
              <a:latin typeface="+mn-lt"/>
            </a:endParaRPr>
          </a:p>
        </p:txBody>
      </p:sp>
      <p:sp>
        <p:nvSpPr>
          <p:cNvPr id="13" name="Text Box 19">
            <a:extLst>
              <a:ext uri="{FF2B5EF4-FFF2-40B4-BE49-F238E27FC236}">
                <a16:creationId xmlns:a16="http://schemas.microsoft.com/office/drawing/2014/main" id="{4A04AD9C-2C37-4013-9EDA-470DAC10AC05}"/>
              </a:ext>
            </a:extLst>
          </p:cNvPr>
          <p:cNvSpPr txBox="1">
            <a:spLocks noChangeArrowheads="1"/>
          </p:cNvSpPr>
          <p:nvPr/>
        </p:nvSpPr>
        <p:spPr bwMode="auto">
          <a:xfrm>
            <a:off x="418984" y="3531142"/>
            <a:ext cx="28803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en-GB" sz="2400">
                <a:latin typeface="+mn-lt"/>
              </a:rPr>
              <a:t>B</a:t>
            </a:r>
            <a:endParaRPr lang="en-GB" sz="2400" dirty="0">
              <a:latin typeface="+mn-lt"/>
            </a:endParaRPr>
          </a:p>
        </p:txBody>
      </p:sp>
      <p:sp>
        <p:nvSpPr>
          <p:cNvPr id="14" name="Text Box 19">
            <a:extLst>
              <a:ext uri="{FF2B5EF4-FFF2-40B4-BE49-F238E27FC236}">
                <a16:creationId xmlns:a16="http://schemas.microsoft.com/office/drawing/2014/main" id="{A5A500BD-C2F6-4DC4-9D51-99070A72D720}"/>
              </a:ext>
            </a:extLst>
          </p:cNvPr>
          <p:cNvSpPr txBox="1">
            <a:spLocks noChangeArrowheads="1"/>
          </p:cNvSpPr>
          <p:nvPr/>
        </p:nvSpPr>
        <p:spPr bwMode="auto">
          <a:xfrm>
            <a:off x="418984" y="4952081"/>
            <a:ext cx="31369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en-GB" sz="2400">
                <a:latin typeface="+mn-lt"/>
              </a:rPr>
              <a:t>C</a:t>
            </a:r>
            <a:endParaRPr lang="en-GB" sz="2400" dirty="0">
              <a:latin typeface="+mn-lt"/>
            </a:endParaRPr>
          </a:p>
        </p:txBody>
      </p:sp>
      <p:grpSp>
        <p:nvGrpSpPr>
          <p:cNvPr id="15" name="Group 14">
            <a:extLst>
              <a:ext uri="{FF2B5EF4-FFF2-40B4-BE49-F238E27FC236}">
                <a16:creationId xmlns:a16="http://schemas.microsoft.com/office/drawing/2014/main" id="{6B064ED7-F526-46CA-AC6D-24B9C6911CD9}"/>
              </a:ext>
            </a:extLst>
          </p:cNvPr>
          <p:cNvGrpSpPr/>
          <p:nvPr/>
        </p:nvGrpSpPr>
        <p:grpSpPr>
          <a:xfrm>
            <a:off x="1919536" y="5301208"/>
            <a:ext cx="3268737" cy="1354019"/>
            <a:chOff x="539552" y="4778282"/>
            <a:chExt cx="3268737" cy="1354019"/>
          </a:xfrm>
        </p:grpSpPr>
        <p:grpSp>
          <p:nvGrpSpPr>
            <p:cNvPr id="16" name="Group 15">
              <a:extLst>
                <a:ext uri="{FF2B5EF4-FFF2-40B4-BE49-F238E27FC236}">
                  <a16:creationId xmlns:a16="http://schemas.microsoft.com/office/drawing/2014/main" id="{C2230851-50B5-4BFA-B36A-A60BC0128FD5}"/>
                </a:ext>
              </a:extLst>
            </p:cNvPr>
            <p:cNvGrpSpPr/>
            <p:nvPr/>
          </p:nvGrpSpPr>
          <p:grpSpPr>
            <a:xfrm>
              <a:off x="539552" y="5253656"/>
              <a:ext cx="2884482" cy="504056"/>
              <a:chOff x="899592" y="2852936"/>
              <a:chExt cx="2884482" cy="504056"/>
            </a:xfrm>
          </p:grpSpPr>
          <p:sp>
            <p:nvSpPr>
              <p:cNvPr id="24" name="Rectangle 23">
                <a:extLst>
                  <a:ext uri="{FF2B5EF4-FFF2-40B4-BE49-F238E27FC236}">
                    <a16:creationId xmlns:a16="http://schemas.microsoft.com/office/drawing/2014/main" id="{54E1D032-8CFF-4D34-BA82-4CE9E86B6125}"/>
                  </a:ext>
                </a:extLst>
              </p:cNvPr>
              <p:cNvSpPr/>
              <p:nvPr/>
            </p:nvSpPr>
            <p:spPr bwMode="auto">
              <a:xfrm>
                <a:off x="899592"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25" name="Rectangle 24">
                <a:extLst>
                  <a:ext uri="{FF2B5EF4-FFF2-40B4-BE49-F238E27FC236}">
                    <a16:creationId xmlns:a16="http://schemas.microsoft.com/office/drawing/2014/main" id="{BA69ABE0-A5F4-4B86-A5D5-6830EABB939E}"/>
                  </a:ext>
                </a:extLst>
              </p:cNvPr>
              <p:cNvSpPr/>
              <p:nvPr/>
            </p:nvSpPr>
            <p:spPr bwMode="auto">
              <a:xfrm>
                <a:off x="1475656"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dirty="0">
                  <a:ln>
                    <a:noFill/>
                  </a:ln>
                  <a:solidFill>
                    <a:schemeClr val="tx1"/>
                  </a:solidFill>
                  <a:effectLst/>
                  <a:latin typeface="Arial" charset="0"/>
                </a:endParaRPr>
              </a:p>
            </p:txBody>
          </p:sp>
          <p:sp>
            <p:nvSpPr>
              <p:cNvPr id="26" name="Rectangle 25">
                <a:extLst>
                  <a:ext uri="{FF2B5EF4-FFF2-40B4-BE49-F238E27FC236}">
                    <a16:creationId xmlns:a16="http://schemas.microsoft.com/office/drawing/2014/main" id="{7476BC9C-1D0C-4E97-A341-62A6E350A874}"/>
                  </a:ext>
                </a:extLst>
              </p:cNvPr>
              <p:cNvSpPr/>
              <p:nvPr/>
            </p:nvSpPr>
            <p:spPr bwMode="auto">
              <a:xfrm>
                <a:off x="2044558" y="2852936"/>
                <a:ext cx="504056" cy="50405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27" name="Rectangle 26">
                <a:extLst>
                  <a:ext uri="{FF2B5EF4-FFF2-40B4-BE49-F238E27FC236}">
                    <a16:creationId xmlns:a16="http://schemas.microsoft.com/office/drawing/2014/main" id="{C55BF000-898E-4996-9CB5-2F3E1BD3939F}"/>
                  </a:ext>
                </a:extLst>
              </p:cNvPr>
              <p:cNvSpPr/>
              <p:nvPr/>
            </p:nvSpPr>
            <p:spPr bwMode="auto">
              <a:xfrm>
                <a:off x="2609298"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28" name="Rectangle 27">
                <a:extLst>
                  <a:ext uri="{FF2B5EF4-FFF2-40B4-BE49-F238E27FC236}">
                    <a16:creationId xmlns:a16="http://schemas.microsoft.com/office/drawing/2014/main" id="{9FA1CB74-E7EB-44B7-A76C-0E5D35F1DD10}"/>
                  </a:ext>
                </a:extLst>
              </p:cNvPr>
              <p:cNvSpPr/>
              <p:nvPr/>
            </p:nvSpPr>
            <p:spPr bwMode="auto">
              <a:xfrm>
                <a:off x="3280018"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29" name="Oval 28">
                <a:extLst>
                  <a:ext uri="{FF2B5EF4-FFF2-40B4-BE49-F238E27FC236}">
                    <a16:creationId xmlns:a16="http://schemas.microsoft.com/office/drawing/2014/main" id="{735E9BD7-A458-4494-871A-E0BD5757A21F}"/>
                  </a:ext>
                </a:extLst>
              </p:cNvPr>
              <p:cNvSpPr/>
              <p:nvPr/>
            </p:nvSpPr>
            <p:spPr bwMode="auto">
              <a:xfrm>
                <a:off x="3171440" y="3284984"/>
                <a:ext cx="72008" cy="72008"/>
              </a:xfrm>
              <a:prstGeom prst="ellipse">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grpSp>
        <p:sp>
          <p:nvSpPr>
            <p:cNvPr id="17" name="TextBox 16">
              <a:extLst>
                <a:ext uri="{FF2B5EF4-FFF2-40B4-BE49-F238E27FC236}">
                  <a16:creationId xmlns:a16="http://schemas.microsoft.com/office/drawing/2014/main" id="{58337235-880F-4A5D-9970-49A7C6A5E5E3}"/>
                </a:ext>
              </a:extLst>
            </p:cNvPr>
            <p:cNvSpPr txBox="1"/>
            <p:nvPr/>
          </p:nvSpPr>
          <p:spPr>
            <a:xfrm rot="18900000">
              <a:off x="572445" y="4886530"/>
              <a:ext cx="542136" cy="276999"/>
            </a:xfrm>
            <a:prstGeom prst="rect">
              <a:avLst/>
            </a:prstGeom>
            <a:noFill/>
          </p:spPr>
          <p:txBody>
            <a:bodyPr wrap="none" rtlCol="0">
              <a:spAutoFit/>
            </a:bodyPr>
            <a:lstStyle/>
            <a:p>
              <a:r>
                <a:rPr lang="de-CH" sz="1200" dirty="0" err="1"/>
                <a:t>Bone</a:t>
              </a:r>
              <a:endParaRPr lang="en-US" sz="1200" dirty="0"/>
            </a:p>
          </p:txBody>
        </p:sp>
        <p:sp>
          <p:nvSpPr>
            <p:cNvPr id="18" name="TextBox 17">
              <a:extLst>
                <a:ext uri="{FF2B5EF4-FFF2-40B4-BE49-F238E27FC236}">
                  <a16:creationId xmlns:a16="http://schemas.microsoft.com/office/drawing/2014/main" id="{52B9925F-C886-45B7-A082-DA2D0B522C48}"/>
                </a:ext>
              </a:extLst>
            </p:cNvPr>
            <p:cNvSpPr txBox="1"/>
            <p:nvPr/>
          </p:nvSpPr>
          <p:spPr>
            <a:xfrm rot="18900000">
              <a:off x="1142460" y="4795850"/>
              <a:ext cx="798617" cy="276999"/>
            </a:xfrm>
            <a:prstGeom prst="rect">
              <a:avLst/>
            </a:prstGeom>
            <a:noFill/>
          </p:spPr>
          <p:txBody>
            <a:bodyPr wrap="none" rtlCol="0">
              <a:spAutoFit/>
            </a:bodyPr>
            <a:lstStyle/>
            <a:p>
              <a:r>
                <a:rPr lang="de-CH" sz="1200" dirty="0"/>
                <a:t>Segment</a:t>
              </a:r>
              <a:endParaRPr lang="en-US" sz="1200" dirty="0"/>
            </a:p>
          </p:txBody>
        </p:sp>
        <p:sp>
          <p:nvSpPr>
            <p:cNvPr id="19" name="TextBox 18">
              <a:extLst>
                <a:ext uri="{FF2B5EF4-FFF2-40B4-BE49-F238E27FC236}">
                  <a16:creationId xmlns:a16="http://schemas.microsoft.com/office/drawing/2014/main" id="{A7DF878E-A834-47CF-AB60-072D02973FAF}"/>
                </a:ext>
              </a:extLst>
            </p:cNvPr>
            <p:cNvSpPr txBox="1"/>
            <p:nvPr/>
          </p:nvSpPr>
          <p:spPr>
            <a:xfrm rot="18900000">
              <a:off x="1787057" y="4895190"/>
              <a:ext cx="517641" cy="276999"/>
            </a:xfrm>
            <a:prstGeom prst="rect">
              <a:avLst/>
            </a:prstGeom>
            <a:noFill/>
          </p:spPr>
          <p:txBody>
            <a:bodyPr wrap="none" rtlCol="0">
              <a:spAutoFit/>
            </a:bodyPr>
            <a:lstStyle/>
            <a:p>
              <a:r>
                <a:rPr lang="de-CH" sz="1200" dirty="0"/>
                <a:t>Type</a:t>
              </a:r>
              <a:endParaRPr lang="en-US" sz="1200" dirty="0"/>
            </a:p>
          </p:txBody>
        </p:sp>
        <p:sp>
          <p:nvSpPr>
            <p:cNvPr id="20" name="TextBox 19">
              <a:extLst>
                <a:ext uri="{FF2B5EF4-FFF2-40B4-BE49-F238E27FC236}">
                  <a16:creationId xmlns:a16="http://schemas.microsoft.com/office/drawing/2014/main" id="{9CE284ED-153D-4DED-9D65-5C36E50CE2C7}"/>
                </a:ext>
              </a:extLst>
            </p:cNvPr>
            <p:cNvSpPr txBox="1"/>
            <p:nvPr/>
          </p:nvSpPr>
          <p:spPr>
            <a:xfrm rot="18900000">
              <a:off x="2291623" y="4862160"/>
              <a:ext cx="611065" cy="276999"/>
            </a:xfrm>
            <a:prstGeom prst="rect">
              <a:avLst/>
            </a:prstGeom>
            <a:noFill/>
          </p:spPr>
          <p:txBody>
            <a:bodyPr wrap="none" rtlCol="0">
              <a:spAutoFit/>
            </a:bodyPr>
            <a:lstStyle/>
            <a:p>
              <a:r>
                <a:rPr lang="de-CH" sz="1200" dirty="0"/>
                <a:t>Group</a:t>
              </a:r>
              <a:endParaRPr lang="en-US" sz="1200" dirty="0"/>
            </a:p>
          </p:txBody>
        </p:sp>
        <p:sp>
          <p:nvSpPr>
            <p:cNvPr id="21" name="TextBox 20">
              <a:extLst>
                <a:ext uri="{FF2B5EF4-FFF2-40B4-BE49-F238E27FC236}">
                  <a16:creationId xmlns:a16="http://schemas.microsoft.com/office/drawing/2014/main" id="{BF7489B1-E2C4-406D-B1CE-0555D977BCA0}"/>
                </a:ext>
              </a:extLst>
            </p:cNvPr>
            <p:cNvSpPr txBox="1"/>
            <p:nvPr/>
          </p:nvSpPr>
          <p:spPr>
            <a:xfrm rot="18900000">
              <a:off x="2959980" y="4778282"/>
              <a:ext cx="848309" cy="276999"/>
            </a:xfrm>
            <a:prstGeom prst="rect">
              <a:avLst/>
            </a:prstGeom>
            <a:noFill/>
          </p:spPr>
          <p:txBody>
            <a:bodyPr wrap="none" rtlCol="0">
              <a:spAutoFit/>
            </a:bodyPr>
            <a:lstStyle/>
            <a:p>
              <a:r>
                <a:rPr lang="de-CH" sz="1200" dirty="0" err="1"/>
                <a:t>Subgroup</a:t>
              </a:r>
              <a:endParaRPr lang="en-US" sz="1200" dirty="0"/>
            </a:p>
          </p:txBody>
        </p:sp>
        <p:sp>
          <p:nvSpPr>
            <p:cNvPr id="22" name="TextBox 21">
              <a:extLst>
                <a:ext uri="{FF2B5EF4-FFF2-40B4-BE49-F238E27FC236}">
                  <a16:creationId xmlns:a16="http://schemas.microsoft.com/office/drawing/2014/main" id="{954DBEA8-90EA-41BA-B895-195221E9E8E0}"/>
                </a:ext>
              </a:extLst>
            </p:cNvPr>
            <p:cNvSpPr txBox="1"/>
            <p:nvPr/>
          </p:nvSpPr>
          <p:spPr>
            <a:xfrm>
              <a:off x="686957" y="5855302"/>
              <a:ext cx="763349" cy="276999"/>
            </a:xfrm>
            <a:prstGeom prst="rect">
              <a:avLst/>
            </a:prstGeom>
            <a:noFill/>
          </p:spPr>
          <p:txBody>
            <a:bodyPr wrap="none" rtlCol="0">
              <a:spAutoFit/>
            </a:bodyPr>
            <a:lstStyle/>
            <a:p>
              <a:r>
                <a:rPr lang="de-CH" sz="1200" dirty="0"/>
                <a:t>Location</a:t>
              </a:r>
              <a:endParaRPr lang="en-US" sz="1200" dirty="0"/>
            </a:p>
          </p:txBody>
        </p:sp>
        <p:sp>
          <p:nvSpPr>
            <p:cNvPr id="23" name="TextBox 22">
              <a:extLst>
                <a:ext uri="{FF2B5EF4-FFF2-40B4-BE49-F238E27FC236}">
                  <a16:creationId xmlns:a16="http://schemas.microsoft.com/office/drawing/2014/main" id="{A5D201A8-5EA5-464B-B2FA-6FB8263341BF}"/>
                </a:ext>
              </a:extLst>
            </p:cNvPr>
            <p:cNvSpPr txBox="1"/>
            <p:nvPr/>
          </p:nvSpPr>
          <p:spPr>
            <a:xfrm>
              <a:off x="2034986" y="5855302"/>
              <a:ext cx="984565" cy="276999"/>
            </a:xfrm>
            <a:prstGeom prst="rect">
              <a:avLst/>
            </a:prstGeom>
            <a:noFill/>
          </p:spPr>
          <p:txBody>
            <a:bodyPr wrap="none" rtlCol="0">
              <a:spAutoFit/>
            </a:bodyPr>
            <a:lstStyle/>
            <a:p>
              <a:r>
                <a:rPr lang="de-CH" sz="1200" dirty="0" err="1"/>
                <a:t>Morphology</a:t>
              </a:r>
              <a:endParaRPr lang="en-US" sz="1200" dirty="0"/>
            </a:p>
          </p:txBody>
        </p:sp>
      </p:grpSp>
    </p:spTree>
    <p:extLst>
      <p:ext uri="{BB962C8B-B14F-4D97-AF65-F5344CB8AC3E}">
        <p14:creationId xmlns:p14="http://schemas.microsoft.com/office/powerpoint/2010/main" val="3806346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8468F-5679-49C3-9EEE-985D8AD143C3}"/>
              </a:ext>
            </a:extLst>
          </p:cNvPr>
          <p:cNvSpPr>
            <a:spLocks noGrp="1"/>
          </p:cNvSpPr>
          <p:nvPr>
            <p:ph type="title"/>
          </p:nvPr>
        </p:nvSpPr>
        <p:spPr/>
        <p:txBody>
          <a:bodyPr/>
          <a:lstStyle/>
          <a:p>
            <a:r>
              <a:rPr lang="en-GB" dirty="0"/>
              <a:t>Exception: 11 </a:t>
            </a:r>
            <a:r>
              <a:rPr lang="en-GB" dirty="0" err="1"/>
              <a:t>Humerus</a:t>
            </a:r>
            <a:r>
              <a:rPr lang="en-GB" dirty="0"/>
              <a:t>, proximal types</a:t>
            </a:r>
            <a:br>
              <a:rPr lang="en-GB" dirty="0"/>
            </a:br>
            <a:endParaRPr lang="de-CH" dirty="0"/>
          </a:p>
        </p:txBody>
      </p:sp>
      <p:pic>
        <p:nvPicPr>
          <p:cNvPr id="5" name="Picture 4">
            <a:extLst>
              <a:ext uri="{FF2B5EF4-FFF2-40B4-BE49-F238E27FC236}">
                <a16:creationId xmlns:a16="http://schemas.microsoft.com/office/drawing/2014/main" id="{33F66A58-45B0-47C6-977D-575AC2F8E8B8}"/>
              </a:ext>
            </a:extLst>
          </p:cNvPr>
          <p:cNvPicPr>
            <a:picLocks noChangeAspect="1"/>
          </p:cNvPicPr>
          <p:nvPr/>
        </p:nvPicPr>
        <p:blipFill rotWithShape="1">
          <a:blip r:embed="rId3">
            <a:extLst>
              <a:ext uri="{28A0092B-C50C-407E-A947-70E740481C1C}">
                <a14:useLocalDpi xmlns:a14="http://schemas.microsoft.com/office/drawing/2010/main" val="0"/>
              </a:ext>
            </a:extLst>
          </a:blip>
          <a:srcRect l="5131" t="53150" r="8938" b="20600"/>
          <a:stretch/>
        </p:blipFill>
        <p:spPr>
          <a:xfrm>
            <a:off x="427286" y="1412776"/>
            <a:ext cx="8909074" cy="3642564"/>
          </a:xfrm>
          <a:prstGeom prst="rect">
            <a:avLst/>
          </a:prstGeom>
          <a:effectLst/>
        </p:spPr>
      </p:pic>
      <p:grpSp>
        <p:nvGrpSpPr>
          <p:cNvPr id="6" name="Group 5">
            <a:extLst>
              <a:ext uri="{FF2B5EF4-FFF2-40B4-BE49-F238E27FC236}">
                <a16:creationId xmlns:a16="http://schemas.microsoft.com/office/drawing/2014/main" id="{28194848-E7EA-4CCD-9169-16C26D274D00}"/>
              </a:ext>
            </a:extLst>
          </p:cNvPr>
          <p:cNvGrpSpPr/>
          <p:nvPr/>
        </p:nvGrpSpPr>
        <p:grpSpPr>
          <a:xfrm>
            <a:off x="743193" y="5171325"/>
            <a:ext cx="3268737" cy="1354019"/>
            <a:chOff x="539552" y="4778282"/>
            <a:chExt cx="3268737" cy="1354019"/>
          </a:xfrm>
        </p:grpSpPr>
        <p:grpSp>
          <p:nvGrpSpPr>
            <p:cNvPr id="7" name="Group 6">
              <a:extLst>
                <a:ext uri="{FF2B5EF4-FFF2-40B4-BE49-F238E27FC236}">
                  <a16:creationId xmlns:a16="http://schemas.microsoft.com/office/drawing/2014/main" id="{BC001998-8F7C-4E7A-A754-CC73035D65C0}"/>
                </a:ext>
              </a:extLst>
            </p:cNvPr>
            <p:cNvGrpSpPr/>
            <p:nvPr/>
          </p:nvGrpSpPr>
          <p:grpSpPr>
            <a:xfrm>
              <a:off x="539552" y="5253656"/>
              <a:ext cx="2884482" cy="504056"/>
              <a:chOff x="899592" y="2852936"/>
              <a:chExt cx="2884482" cy="504056"/>
            </a:xfrm>
          </p:grpSpPr>
          <p:sp>
            <p:nvSpPr>
              <p:cNvPr id="15" name="Rectangle 14">
                <a:extLst>
                  <a:ext uri="{FF2B5EF4-FFF2-40B4-BE49-F238E27FC236}">
                    <a16:creationId xmlns:a16="http://schemas.microsoft.com/office/drawing/2014/main" id="{0F77DEAE-D4C5-4EC0-8069-E07AC3D78CB2}"/>
                  </a:ext>
                </a:extLst>
              </p:cNvPr>
              <p:cNvSpPr/>
              <p:nvPr/>
            </p:nvSpPr>
            <p:spPr bwMode="auto">
              <a:xfrm>
                <a:off x="899592"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AB1B22B6-1114-4D61-B067-98869192248D}"/>
                  </a:ext>
                </a:extLst>
              </p:cNvPr>
              <p:cNvSpPr/>
              <p:nvPr/>
            </p:nvSpPr>
            <p:spPr bwMode="auto">
              <a:xfrm>
                <a:off x="1475656"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dirty="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A1B1B1EE-2B03-4F93-8CF2-7A1930138567}"/>
                  </a:ext>
                </a:extLst>
              </p:cNvPr>
              <p:cNvSpPr/>
              <p:nvPr/>
            </p:nvSpPr>
            <p:spPr bwMode="auto">
              <a:xfrm>
                <a:off x="2044558" y="2852936"/>
                <a:ext cx="504056" cy="50405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0CC5544B-B1BC-409B-B883-61DEFF303093}"/>
                  </a:ext>
                </a:extLst>
              </p:cNvPr>
              <p:cNvSpPr/>
              <p:nvPr/>
            </p:nvSpPr>
            <p:spPr bwMode="auto">
              <a:xfrm>
                <a:off x="2609298"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6B079755-6014-41E7-B230-205E5589F11C}"/>
                  </a:ext>
                </a:extLst>
              </p:cNvPr>
              <p:cNvSpPr/>
              <p:nvPr/>
            </p:nvSpPr>
            <p:spPr bwMode="auto">
              <a:xfrm>
                <a:off x="3280018"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20" name="Oval 19">
                <a:extLst>
                  <a:ext uri="{FF2B5EF4-FFF2-40B4-BE49-F238E27FC236}">
                    <a16:creationId xmlns:a16="http://schemas.microsoft.com/office/drawing/2014/main" id="{F4A53E2F-86F6-4C4B-8ED3-7551C0D4F6E6}"/>
                  </a:ext>
                </a:extLst>
              </p:cNvPr>
              <p:cNvSpPr/>
              <p:nvPr/>
            </p:nvSpPr>
            <p:spPr bwMode="auto">
              <a:xfrm>
                <a:off x="3160682" y="3284984"/>
                <a:ext cx="72008" cy="72008"/>
              </a:xfrm>
              <a:prstGeom prst="ellipse">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grpSp>
        <p:sp>
          <p:nvSpPr>
            <p:cNvPr id="8" name="TextBox 7">
              <a:extLst>
                <a:ext uri="{FF2B5EF4-FFF2-40B4-BE49-F238E27FC236}">
                  <a16:creationId xmlns:a16="http://schemas.microsoft.com/office/drawing/2014/main" id="{E80C1D3D-A752-4555-91CC-17D91CE4D475}"/>
                </a:ext>
              </a:extLst>
            </p:cNvPr>
            <p:cNvSpPr txBox="1"/>
            <p:nvPr/>
          </p:nvSpPr>
          <p:spPr>
            <a:xfrm rot="18900000">
              <a:off x="572445" y="4886530"/>
              <a:ext cx="542136" cy="276999"/>
            </a:xfrm>
            <a:prstGeom prst="rect">
              <a:avLst/>
            </a:prstGeom>
            <a:noFill/>
          </p:spPr>
          <p:txBody>
            <a:bodyPr wrap="none" rtlCol="0">
              <a:spAutoFit/>
            </a:bodyPr>
            <a:lstStyle/>
            <a:p>
              <a:r>
                <a:rPr lang="de-CH" sz="1200" dirty="0" err="1"/>
                <a:t>Bone</a:t>
              </a:r>
              <a:endParaRPr lang="en-US" sz="1200" dirty="0"/>
            </a:p>
          </p:txBody>
        </p:sp>
        <p:sp>
          <p:nvSpPr>
            <p:cNvPr id="9" name="TextBox 8">
              <a:extLst>
                <a:ext uri="{FF2B5EF4-FFF2-40B4-BE49-F238E27FC236}">
                  <a16:creationId xmlns:a16="http://schemas.microsoft.com/office/drawing/2014/main" id="{482EDDA3-22E1-45C4-91F1-02CACBB78EBD}"/>
                </a:ext>
              </a:extLst>
            </p:cNvPr>
            <p:cNvSpPr txBox="1"/>
            <p:nvPr/>
          </p:nvSpPr>
          <p:spPr>
            <a:xfrm rot="18900000">
              <a:off x="1142460" y="4795850"/>
              <a:ext cx="798617" cy="276999"/>
            </a:xfrm>
            <a:prstGeom prst="rect">
              <a:avLst/>
            </a:prstGeom>
            <a:noFill/>
          </p:spPr>
          <p:txBody>
            <a:bodyPr wrap="none" rtlCol="0">
              <a:spAutoFit/>
            </a:bodyPr>
            <a:lstStyle/>
            <a:p>
              <a:r>
                <a:rPr lang="de-CH" sz="1200" dirty="0"/>
                <a:t>Segment</a:t>
              </a:r>
              <a:endParaRPr lang="en-US" sz="1200" dirty="0"/>
            </a:p>
          </p:txBody>
        </p:sp>
        <p:sp>
          <p:nvSpPr>
            <p:cNvPr id="10" name="TextBox 9">
              <a:extLst>
                <a:ext uri="{FF2B5EF4-FFF2-40B4-BE49-F238E27FC236}">
                  <a16:creationId xmlns:a16="http://schemas.microsoft.com/office/drawing/2014/main" id="{C467F334-061C-431B-83BC-38A7EBE99267}"/>
                </a:ext>
              </a:extLst>
            </p:cNvPr>
            <p:cNvSpPr txBox="1"/>
            <p:nvPr/>
          </p:nvSpPr>
          <p:spPr>
            <a:xfrm rot="18900000">
              <a:off x="1787057" y="4895190"/>
              <a:ext cx="517641" cy="276999"/>
            </a:xfrm>
            <a:prstGeom prst="rect">
              <a:avLst/>
            </a:prstGeom>
            <a:noFill/>
          </p:spPr>
          <p:txBody>
            <a:bodyPr wrap="none" rtlCol="0">
              <a:spAutoFit/>
            </a:bodyPr>
            <a:lstStyle/>
            <a:p>
              <a:r>
                <a:rPr lang="de-CH" sz="1200" dirty="0"/>
                <a:t>Type</a:t>
              </a:r>
              <a:endParaRPr lang="en-US" sz="1200" dirty="0"/>
            </a:p>
          </p:txBody>
        </p:sp>
        <p:sp>
          <p:nvSpPr>
            <p:cNvPr id="11" name="TextBox 10">
              <a:extLst>
                <a:ext uri="{FF2B5EF4-FFF2-40B4-BE49-F238E27FC236}">
                  <a16:creationId xmlns:a16="http://schemas.microsoft.com/office/drawing/2014/main" id="{CA3FF2D9-714B-410A-AB3D-D57A8A4064CF}"/>
                </a:ext>
              </a:extLst>
            </p:cNvPr>
            <p:cNvSpPr txBox="1"/>
            <p:nvPr/>
          </p:nvSpPr>
          <p:spPr>
            <a:xfrm rot="18900000">
              <a:off x="2291623" y="4862160"/>
              <a:ext cx="611065" cy="276999"/>
            </a:xfrm>
            <a:prstGeom prst="rect">
              <a:avLst/>
            </a:prstGeom>
            <a:noFill/>
          </p:spPr>
          <p:txBody>
            <a:bodyPr wrap="none" rtlCol="0">
              <a:spAutoFit/>
            </a:bodyPr>
            <a:lstStyle/>
            <a:p>
              <a:r>
                <a:rPr lang="de-CH" sz="1200" dirty="0"/>
                <a:t>Group</a:t>
              </a:r>
              <a:endParaRPr lang="en-US" sz="1200" dirty="0"/>
            </a:p>
          </p:txBody>
        </p:sp>
        <p:sp>
          <p:nvSpPr>
            <p:cNvPr id="12" name="TextBox 11">
              <a:extLst>
                <a:ext uri="{FF2B5EF4-FFF2-40B4-BE49-F238E27FC236}">
                  <a16:creationId xmlns:a16="http://schemas.microsoft.com/office/drawing/2014/main" id="{1F2351DA-77C5-40C8-8B7C-46FADC6C9B4A}"/>
                </a:ext>
              </a:extLst>
            </p:cNvPr>
            <p:cNvSpPr txBox="1"/>
            <p:nvPr/>
          </p:nvSpPr>
          <p:spPr>
            <a:xfrm rot="18900000">
              <a:off x="2959980" y="4778282"/>
              <a:ext cx="848309" cy="276999"/>
            </a:xfrm>
            <a:prstGeom prst="rect">
              <a:avLst/>
            </a:prstGeom>
            <a:noFill/>
          </p:spPr>
          <p:txBody>
            <a:bodyPr wrap="none" rtlCol="0">
              <a:spAutoFit/>
            </a:bodyPr>
            <a:lstStyle/>
            <a:p>
              <a:r>
                <a:rPr lang="de-CH" sz="1200" dirty="0" err="1"/>
                <a:t>Subgroup</a:t>
              </a:r>
              <a:endParaRPr lang="en-US" sz="1200" dirty="0"/>
            </a:p>
          </p:txBody>
        </p:sp>
        <p:sp>
          <p:nvSpPr>
            <p:cNvPr id="13" name="TextBox 12">
              <a:extLst>
                <a:ext uri="{FF2B5EF4-FFF2-40B4-BE49-F238E27FC236}">
                  <a16:creationId xmlns:a16="http://schemas.microsoft.com/office/drawing/2014/main" id="{714322CF-FFC5-495D-86BC-F6AA6001F45A}"/>
                </a:ext>
              </a:extLst>
            </p:cNvPr>
            <p:cNvSpPr txBox="1"/>
            <p:nvPr/>
          </p:nvSpPr>
          <p:spPr>
            <a:xfrm>
              <a:off x="686957" y="5855302"/>
              <a:ext cx="763349" cy="276999"/>
            </a:xfrm>
            <a:prstGeom prst="rect">
              <a:avLst/>
            </a:prstGeom>
            <a:noFill/>
          </p:spPr>
          <p:txBody>
            <a:bodyPr wrap="none" rtlCol="0">
              <a:spAutoFit/>
            </a:bodyPr>
            <a:lstStyle/>
            <a:p>
              <a:r>
                <a:rPr lang="de-CH" sz="1200" dirty="0"/>
                <a:t>Location</a:t>
              </a:r>
              <a:endParaRPr lang="en-US" sz="1200" dirty="0"/>
            </a:p>
          </p:txBody>
        </p:sp>
        <p:sp>
          <p:nvSpPr>
            <p:cNvPr id="14" name="TextBox 13">
              <a:extLst>
                <a:ext uri="{FF2B5EF4-FFF2-40B4-BE49-F238E27FC236}">
                  <a16:creationId xmlns:a16="http://schemas.microsoft.com/office/drawing/2014/main" id="{3AC61D69-5543-41D1-924D-D28479FD7143}"/>
                </a:ext>
              </a:extLst>
            </p:cNvPr>
            <p:cNvSpPr txBox="1"/>
            <p:nvPr/>
          </p:nvSpPr>
          <p:spPr>
            <a:xfrm>
              <a:off x="2034986" y="5855302"/>
              <a:ext cx="984565" cy="276999"/>
            </a:xfrm>
            <a:prstGeom prst="rect">
              <a:avLst/>
            </a:prstGeom>
            <a:noFill/>
          </p:spPr>
          <p:txBody>
            <a:bodyPr wrap="none" rtlCol="0">
              <a:spAutoFit/>
            </a:bodyPr>
            <a:lstStyle/>
            <a:p>
              <a:r>
                <a:rPr lang="de-CH" sz="1200" dirty="0" err="1"/>
                <a:t>Morphology</a:t>
              </a:r>
              <a:endParaRPr lang="en-US" sz="1200" dirty="0"/>
            </a:p>
          </p:txBody>
        </p:sp>
      </p:grpSp>
    </p:spTree>
    <p:extLst>
      <p:ext uri="{BB962C8B-B14F-4D97-AF65-F5344CB8AC3E}">
        <p14:creationId xmlns:p14="http://schemas.microsoft.com/office/powerpoint/2010/main" val="3296745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FEE8-E409-4233-9388-00E8A1CDA9CC}"/>
              </a:ext>
            </a:extLst>
          </p:cNvPr>
          <p:cNvSpPr>
            <a:spLocks noGrp="1"/>
          </p:cNvSpPr>
          <p:nvPr>
            <p:ph type="title"/>
          </p:nvPr>
        </p:nvSpPr>
        <p:spPr/>
        <p:txBody>
          <a:bodyPr/>
          <a:lstStyle/>
          <a:p>
            <a:r>
              <a:rPr lang="en-GB" dirty="0"/>
              <a:t>Exception: 31 Femur,  </a:t>
            </a:r>
            <a:br>
              <a:rPr lang="en-GB" dirty="0"/>
            </a:br>
            <a:r>
              <a:rPr lang="en-GB" dirty="0"/>
              <a:t>proximal end segment types</a:t>
            </a:r>
            <a:br>
              <a:rPr lang="en-GB" dirty="0">
                <a:solidFill>
                  <a:srgbClr val="29529B"/>
                </a:solidFill>
              </a:rPr>
            </a:br>
            <a:endParaRPr lang="de-CH" dirty="0"/>
          </a:p>
        </p:txBody>
      </p:sp>
      <p:pic>
        <p:nvPicPr>
          <p:cNvPr id="6" name="Picture 5">
            <a:extLst>
              <a:ext uri="{FF2B5EF4-FFF2-40B4-BE49-F238E27FC236}">
                <a16:creationId xmlns:a16="http://schemas.microsoft.com/office/drawing/2014/main" id="{E4D9B200-CB82-4B2D-BB22-0AB9B562DB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179"/>
          <a:stretch/>
        </p:blipFill>
        <p:spPr>
          <a:xfrm>
            <a:off x="8401637" y="33860"/>
            <a:ext cx="1609155" cy="2065825"/>
          </a:xfrm>
          <a:prstGeom prst="rect">
            <a:avLst/>
          </a:prstGeom>
        </p:spPr>
      </p:pic>
      <p:pic>
        <p:nvPicPr>
          <p:cNvPr id="7" name="Picture 6">
            <a:extLst>
              <a:ext uri="{FF2B5EF4-FFF2-40B4-BE49-F238E27FC236}">
                <a16:creationId xmlns:a16="http://schemas.microsoft.com/office/drawing/2014/main" id="{F50E460C-41BD-404E-9187-B1E9DE180B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6377" y="2194366"/>
            <a:ext cx="2067752" cy="2065824"/>
          </a:xfrm>
          <a:prstGeom prst="rect">
            <a:avLst/>
          </a:prstGeom>
        </p:spPr>
      </p:pic>
      <p:pic>
        <p:nvPicPr>
          <p:cNvPr id="8" name="Picture 7">
            <a:extLst>
              <a:ext uri="{FF2B5EF4-FFF2-40B4-BE49-F238E27FC236}">
                <a16:creationId xmlns:a16="http://schemas.microsoft.com/office/drawing/2014/main" id="{CCC3C96D-349E-4438-BC0F-6D5442B837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9276" y="2111624"/>
            <a:ext cx="2456825" cy="2454534"/>
          </a:xfrm>
          <a:prstGeom prst="rect">
            <a:avLst/>
          </a:prstGeom>
        </p:spPr>
      </p:pic>
      <p:pic>
        <p:nvPicPr>
          <p:cNvPr id="9" name="Picture 8">
            <a:extLst>
              <a:ext uri="{FF2B5EF4-FFF2-40B4-BE49-F238E27FC236}">
                <a16:creationId xmlns:a16="http://schemas.microsoft.com/office/drawing/2014/main" id="{92F377C1-D406-4770-BA9E-C95B95A1BE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2767" b="14795"/>
          <a:stretch/>
        </p:blipFill>
        <p:spPr>
          <a:xfrm>
            <a:off x="7856378" y="4354873"/>
            <a:ext cx="1803044" cy="1759490"/>
          </a:xfrm>
          <a:prstGeom prst="rect">
            <a:avLst/>
          </a:prstGeom>
        </p:spPr>
      </p:pic>
      <p:cxnSp>
        <p:nvCxnSpPr>
          <p:cNvPr id="10" name="Straight Arrow Connector 9">
            <a:extLst>
              <a:ext uri="{FF2B5EF4-FFF2-40B4-BE49-F238E27FC236}">
                <a16:creationId xmlns:a16="http://schemas.microsoft.com/office/drawing/2014/main" id="{40E9D0C5-CFE9-4DC0-8942-C41A8A25DBB1}"/>
              </a:ext>
            </a:extLst>
          </p:cNvPr>
          <p:cNvCxnSpPr/>
          <p:nvPr/>
        </p:nvCxnSpPr>
        <p:spPr bwMode="auto">
          <a:xfrm flipV="1">
            <a:off x="6537822" y="3425209"/>
            <a:ext cx="1021515" cy="26968"/>
          </a:xfrm>
          <a:prstGeom prst="straightConnector1">
            <a:avLst/>
          </a:prstGeom>
          <a:solidFill>
            <a:srgbClr val="C0C0C0"/>
          </a:solidFill>
          <a:ln w="9525" cap="flat" cmpd="sng" algn="ctr">
            <a:solidFill>
              <a:schemeClr val="tx1"/>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08F098F9-B328-4C87-B2F1-0122B5FF31DD}"/>
              </a:ext>
            </a:extLst>
          </p:cNvPr>
          <p:cNvCxnSpPr/>
          <p:nvPr/>
        </p:nvCxnSpPr>
        <p:spPr bwMode="auto">
          <a:xfrm>
            <a:off x="6537822" y="3460120"/>
            <a:ext cx="1208920" cy="1938881"/>
          </a:xfrm>
          <a:prstGeom prst="straightConnector1">
            <a:avLst/>
          </a:prstGeom>
          <a:solidFill>
            <a:srgbClr val="C0C0C0"/>
          </a:solidFill>
          <a:ln w="9525"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D872F4EE-DA40-4C99-B4E4-64CEAB3E8850}"/>
              </a:ext>
            </a:extLst>
          </p:cNvPr>
          <p:cNvCxnSpPr/>
          <p:nvPr/>
        </p:nvCxnSpPr>
        <p:spPr bwMode="auto">
          <a:xfrm flipV="1">
            <a:off x="6537822" y="1431982"/>
            <a:ext cx="1169567" cy="2027893"/>
          </a:xfrm>
          <a:prstGeom prst="straightConnector1">
            <a:avLst/>
          </a:prstGeom>
          <a:solidFill>
            <a:srgbClr val="C0C0C0"/>
          </a:solidFill>
          <a:ln w="9525" cap="flat" cmpd="sng" algn="ctr">
            <a:solidFill>
              <a:schemeClr val="tx1"/>
            </a:solidFill>
            <a:prstDash val="solid"/>
            <a:round/>
            <a:headEnd type="none" w="med" len="med"/>
            <a:tailEnd type="triangle"/>
          </a:ln>
          <a:effectLst/>
        </p:spPr>
      </p:cxnSp>
      <p:sp>
        <p:nvSpPr>
          <p:cNvPr id="13" name="TextBox 12">
            <a:extLst>
              <a:ext uri="{FF2B5EF4-FFF2-40B4-BE49-F238E27FC236}">
                <a16:creationId xmlns:a16="http://schemas.microsoft.com/office/drawing/2014/main" id="{98A2A10B-FD4A-43C7-B2EC-0D8ABAF3E834}"/>
              </a:ext>
            </a:extLst>
          </p:cNvPr>
          <p:cNvSpPr txBox="1"/>
          <p:nvPr/>
        </p:nvSpPr>
        <p:spPr>
          <a:xfrm>
            <a:off x="8134584" y="1058184"/>
            <a:ext cx="154189" cy="307777"/>
          </a:xfrm>
          <a:prstGeom prst="rect">
            <a:avLst/>
          </a:prstGeom>
          <a:noFill/>
        </p:spPr>
        <p:txBody>
          <a:bodyPr wrap="square" rtlCol="0">
            <a:spAutoFit/>
          </a:bodyPr>
          <a:lstStyle/>
          <a:p>
            <a:r>
              <a:rPr lang="en-US" dirty="0"/>
              <a:t>A</a:t>
            </a:r>
          </a:p>
        </p:txBody>
      </p:sp>
      <p:sp>
        <p:nvSpPr>
          <p:cNvPr id="14" name="TextBox 13">
            <a:extLst>
              <a:ext uri="{FF2B5EF4-FFF2-40B4-BE49-F238E27FC236}">
                <a16:creationId xmlns:a16="http://schemas.microsoft.com/office/drawing/2014/main" id="{0F6F9144-6486-4EA2-9D61-1D998F712C6A}"/>
              </a:ext>
            </a:extLst>
          </p:cNvPr>
          <p:cNvSpPr txBox="1"/>
          <p:nvPr/>
        </p:nvSpPr>
        <p:spPr>
          <a:xfrm>
            <a:off x="8108288" y="3304717"/>
            <a:ext cx="154189" cy="307777"/>
          </a:xfrm>
          <a:prstGeom prst="rect">
            <a:avLst/>
          </a:prstGeom>
          <a:noFill/>
        </p:spPr>
        <p:txBody>
          <a:bodyPr wrap="square" rtlCol="0">
            <a:spAutoFit/>
          </a:bodyPr>
          <a:lstStyle/>
          <a:p>
            <a:r>
              <a:rPr lang="en-US"/>
              <a:t>B</a:t>
            </a:r>
            <a:endParaRPr lang="en-US" dirty="0"/>
          </a:p>
        </p:txBody>
      </p:sp>
      <p:sp>
        <p:nvSpPr>
          <p:cNvPr id="15" name="TextBox 14">
            <a:extLst>
              <a:ext uri="{FF2B5EF4-FFF2-40B4-BE49-F238E27FC236}">
                <a16:creationId xmlns:a16="http://schemas.microsoft.com/office/drawing/2014/main" id="{F4B317B3-1596-43B7-936C-ABE60904343D}"/>
              </a:ext>
            </a:extLst>
          </p:cNvPr>
          <p:cNvSpPr txBox="1"/>
          <p:nvPr/>
        </p:nvSpPr>
        <p:spPr>
          <a:xfrm>
            <a:off x="8103479" y="5491733"/>
            <a:ext cx="159053" cy="307777"/>
          </a:xfrm>
          <a:prstGeom prst="rect">
            <a:avLst/>
          </a:prstGeom>
          <a:noFill/>
        </p:spPr>
        <p:txBody>
          <a:bodyPr wrap="square" rtlCol="0">
            <a:spAutoFit/>
          </a:bodyPr>
          <a:lstStyle/>
          <a:p>
            <a:r>
              <a:rPr lang="en-US"/>
              <a:t>C</a:t>
            </a:r>
          </a:p>
        </p:txBody>
      </p:sp>
      <p:sp>
        <p:nvSpPr>
          <p:cNvPr id="16" name="TextBox 15">
            <a:extLst>
              <a:ext uri="{FF2B5EF4-FFF2-40B4-BE49-F238E27FC236}">
                <a16:creationId xmlns:a16="http://schemas.microsoft.com/office/drawing/2014/main" id="{CDF702EE-4B2C-49E7-8F4D-500FEF95292C}"/>
              </a:ext>
            </a:extLst>
          </p:cNvPr>
          <p:cNvSpPr txBox="1"/>
          <p:nvPr/>
        </p:nvSpPr>
        <p:spPr>
          <a:xfrm>
            <a:off x="4036608" y="3304717"/>
            <a:ext cx="475216" cy="307777"/>
          </a:xfrm>
          <a:prstGeom prst="rect">
            <a:avLst/>
          </a:prstGeom>
          <a:noFill/>
        </p:spPr>
        <p:txBody>
          <a:bodyPr wrap="square" rtlCol="0">
            <a:spAutoFit/>
          </a:bodyPr>
          <a:lstStyle/>
          <a:p>
            <a:r>
              <a:rPr lang="en-US" dirty="0"/>
              <a:t>31</a:t>
            </a:r>
          </a:p>
        </p:txBody>
      </p:sp>
      <p:sp>
        <p:nvSpPr>
          <p:cNvPr id="17" name="TextBox 16">
            <a:extLst>
              <a:ext uri="{FF2B5EF4-FFF2-40B4-BE49-F238E27FC236}">
                <a16:creationId xmlns:a16="http://schemas.microsoft.com/office/drawing/2014/main" id="{35042F2B-2579-43AF-8863-60D7E2A272DD}"/>
              </a:ext>
            </a:extLst>
          </p:cNvPr>
          <p:cNvSpPr txBox="1"/>
          <p:nvPr/>
        </p:nvSpPr>
        <p:spPr>
          <a:xfrm>
            <a:off x="8087595" y="1820304"/>
            <a:ext cx="2287205" cy="307777"/>
          </a:xfrm>
          <a:prstGeom prst="rect">
            <a:avLst/>
          </a:prstGeom>
          <a:noFill/>
        </p:spPr>
        <p:txBody>
          <a:bodyPr wrap="square" rtlCol="0">
            <a:spAutoFit/>
          </a:bodyPr>
          <a:lstStyle/>
          <a:p>
            <a:r>
              <a:rPr lang="en-US" dirty="0"/>
              <a:t>Trochanteric </a:t>
            </a:r>
            <a:r>
              <a:rPr lang="en-US"/>
              <a:t>area fracture</a:t>
            </a:r>
            <a:endParaRPr lang="en-US" dirty="0"/>
          </a:p>
        </p:txBody>
      </p:sp>
      <p:sp>
        <p:nvSpPr>
          <p:cNvPr id="18" name="TextBox 17">
            <a:extLst>
              <a:ext uri="{FF2B5EF4-FFF2-40B4-BE49-F238E27FC236}">
                <a16:creationId xmlns:a16="http://schemas.microsoft.com/office/drawing/2014/main" id="{C3DF398E-3144-4C25-A5F6-E0508A3AE6ED}"/>
              </a:ext>
            </a:extLst>
          </p:cNvPr>
          <p:cNvSpPr txBox="1"/>
          <p:nvPr/>
        </p:nvSpPr>
        <p:spPr>
          <a:xfrm>
            <a:off x="8075647" y="3989528"/>
            <a:ext cx="1342294" cy="307777"/>
          </a:xfrm>
          <a:prstGeom prst="rect">
            <a:avLst/>
          </a:prstGeom>
          <a:noFill/>
        </p:spPr>
        <p:txBody>
          <a:bodyPr wrap="square" rtlCol="0">
            <a:spAutoFit/>
          </a:bodyPr>
          <a:lstStyle/>
          <a:p>
            <a:r>
              <a:rPr lang="en-US"/>
              <a:t>Neck fracture</a:t>
            </a:r>
            <a:endParaRPr lang="en-US" dirty="0"/>
          </a:p>
        </p:txBody>
      </p:sp>
      <p:sp>
        <p:nvSpPr>
          <p:cNvPr id="19" name="TextBox 18">
            <a:extLst>
              <a:ext uri="{FF2B5EF4-FFF2-40B4-BE49-F238E27FC236}">
                <a16:creationId xmlns:a16="http://schemas.microsoft.com/office/drawing/2014/main" id="{3190D17B-93F9-47DE-8027-87CD941A1091}"/>
              </a:ext>
            </a:extLst>
          </p:cNvPr>
          <p:cNvSpPr txBox="1"/>
          <p:nvPr/>
        </p:nvSpPr>
        <p:spPr>
          <a:xfrm>
            <a:off x="8075647" y="6079648"/>
            <a:ext cx="1342294" cy="307777"/>
          </a:xfrm>
          <a:prstGeom prst="rect">
            <a:avLst/>
          </a:prstGeom>
          <a:noFill/>
        </p:spPr>
        <p:txBody>
          <a:bodyPr wrap="square" rtlCol="0">
            <a:spAutoFit/>
          </a:bodyPr>
          <a:lstStyle/>
          <a:p>
            <a:r>
              <a:rPr lang="en-US"/>
              <a:t>Head </a:t>
            </a:r>
            <a:r>
              <a:rPr lang="en-US" dirty="0"/>
              <a:t>fracture</a:t>
            </a:r>
          </a:p>
        </p:txBody>
      </p:sp>
      <p:grpSp>
        <p:nvGrpSpPr>
          <p:cNvPr id="20" name="Group 19">
            <a:extLst>
              <a:ext uri="{FF2B5EF4-FFF2-40B4-BE49-F238E27FC236}">
                <a16:creationId xmlns:a16="http://schemas.microsoft.com/office/drawing/2014/main" id="{6548199E-CD42-45D7-8EB7-CA8B177E439A}"/>
              </a:ext>
            </a:extLst>
          </p:cNvPr>
          <p:cNvGrpSpPr/>
          <p:nvPr/>
        </p:nvGrpSpPr>
        <p:grpSpPr>
          <a:xfrm>
            <a:off x="695400" y="4869160"/>
            <a:ext cx="3279495" cy="1354019"/>
            <a:chOff x="539552" y="4778282"/>
            <a:chExt cx="3279495" cy="1354019"/>
          </a:xfrm>
        </p:grpSpPr>
        <p:grpSp>
          <p:nvGrpSpPr>
            <p:cNvPr id="21" name="Group 20">
              <a:extLst>
                <a:ext uri="{FF2B5EF4-FFF2-40B4-BE49-F238E27FC236}">
                  <a16:creationId xmlns:a16="http://schemas.microsoft.com/office/drawing/2014/main" id="{90FA853E-6DBD-472C-AC05-68E15001E18E}"/>
                </a:ext>
              </a:extLst>
            </p:cNvPr>
            <p:cNvGrpSpPr/>
            <p:nvPr/>
          </p:nvGrpSpPr>
          <p:grpSpPr>
            <a:xfrm>
              <a:off x="539552" y="5253656"/>
              <a:ext cx="2895240" cy="504056"/>
              <a:chOff x="899592" y="2852936"/>
              <a:chExt cx="2895240" cy="504056"/>
            </a:xfrm>
          </p:grpSpPr>
          <p:sp>
            <p:nvSpPr>
              <p:cNvPr id="29" name="Rectangle 28">
                <a:extLst>
                  <a:ext uri="{FF2B5EF4-FFF2-40B4-BE49-F238E27FC236}">
                    <a16:creationId xmlns:a16="http://schemas.microsoft.com/office/drawing/2014/main" id="{BCBB2E56-435B-4140-8CAC-9F18D477439C}"/>
                  </a:ext>
                </a:extLst>
              </p:cNvPr>
              <p:cNvSpPr/>
              <p:nvPr/>
            </p:nvSpPr>
            <p:spPr bwMode="auto">
              <a:xfrm>
                <a:off x="899592"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30" name="Rectangle 29">
                <a:extLst>
                  <a:ext uri="{FF2B5EF4-FFF2-40B4-BE49-F238E27FC236}">
                    <a16:creationId xmlns:a16="http://schemas.microsoft.com/office/drawing/2014/main" id="{7802B6DC-6E59-4FF3-8559-430C9550B3BD}"/>
                  </a:ext>
                </a:extLst>
              </p:cNvPr>
              <p:cNvSpPr/>
              <p:nvPr/>
            </p:nvSpPr>
            <p:spPr bwMode="auto">
              <a:xfrm>
                <a:off x="1475656"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dirty="0">
                  <a:ln>
                    <a:noFill/>
                  </a:ln>
                  <a:solidFill>
                    <a:schemeClr val="tx1"/>
                  </a:solidFill>
                  <a:effectLst/>
                  <a:latin typeface="Arial" charset="0"/>
                </a:endParaRPr>
              </a:p>
            </p:txBody>
          </p:sp>
          <p:sp>
            <p:nvSpPr>
              <p:cNvPr id="31" name="Rectangle 30">
                <a:extLst>
                  <a:ext uri="{FF2B5EF4-FFF2-40B4-BE49-F238E27FC236}">
                    <a16:creationId xmlns:a16="http://schemas.microsoft.com/office/drawing/2014/main" id="{B4F5B96C-E658-4D04-BAED-5D89D83B4EF4}"/>
                  </a:ext>
                </a:extLst>
              </p:cNvPr>
              <p:cNvSpPr/>
              <p:nvPr/>
            </p:nvSpPr>
            <p:spPr bwMode="auto">
              <a:xfrm>
                <a:off x="2055316" y="2852936"/>
                <a:ext cx="504056" cy="50405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32" name="Rectangle 31">
                <a:extLst>
                  <a:ext uri="{FF2B5EF4-FFF2-40B4-BE49-F238E27FC236}">
                    <a16:creationId xmlns:a16="http://schemas.microsoft.com/office/drawing/2014/main" id="{9DC6CF13-9B4A-4032-88EF-A99CED7672A6}"/>
                  </a:ext>
                </a:extLst>
              </p:cNvPr>
              <p:cNvSpPr/>
              <p:nvPr/>
            </p:nvSpPr>
            <p:spPr bwMode="auto">
              <a:xfrm>
                <a:off x="2620056"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33" name="Rectangle 32">
                <a:extLst>
                  <a:ext uri="{FF2B5EF4-FFF2-40B4-BE49-F238E27FC236}">
                    <a16:creationId xmlns:a16="http://schemas.microsoft.com/office/drawing/2014/main" id="{18E45312-F7C6-40A3-9000-5B9519ECFC19}"/>
                  </a:ext>
                </a:extLst>
              </p:cNvPr>
              <p:cNvSpPr/>
              <p:nvPr/>
            </p:nvSpPr>
            <p:spPr bwMode="auto">
              <a:xfrm>
                <a:off x="3290776"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34" name="Oval 33">
                <a:extLst>
                  <a:ext uri="{FF2B5EF4-FFF2-40B4-BE49-F238E27FC236}">
                    <a16:creationId xmlns:a16="http://schemas.microsoft.com/office/drawing/2014/main" id="{71C439C7-D5EC-4E71-8A58-CF1E7841EF55}"/>
                  </a:ext>
                </a:extLst>
              </p:cNvPr>
              <p:cNvSpPr/>
              <p:nvPr/>
            </p:nvSpPr>
            <p:spPr bwMode="auto">
              <a:xfrm>
                <a:off x="3171440" y="3284984"/>
                <a:ext cx="72008" cy="72008"/>
              </a:xfrm>
              <a:prstGeom prst="ellipse">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grpSp>
        <p:sp>
          <p:nvSpPr>
            <p:cNvPr id="22" name="TextBox 21">
              <a:extLst>
                <a:ext uri="{FF2B5EF4-FFF2-40B4-BE49-F238E27FC236}">
                  <a16:creationId xmlns:a16="http://schemas.microsoft.com/office/drawing/2014/main" id="{0FBA9456-7BB8-4393-B961-9F70127C387C}"/>
                </a:ext>
              </a:extLst>
            </p:cNvPr>
            <p:cNvSpPr txBox="1"/>
            <p:nvPr/>
          </p:nvSpPr>
          <p:spPr>
            <a:xfrm rot="18900000">
              <a:off x="572445" y="4886530"/>
              <a:ext cx="542136" cy="276999"/>
            </a:xfrm>
            <a:prstGeom prst="rect">
              <a:avLst/>
            </a:prstGeom>
            <a:noFill/>
          </p:spPr>
          <p:txBody>
            <a:bodyPr wrap="none" rtlCol="0">
              <a:spAutoFit/>
            </a:bodyPr>
            <a:lstStyle/>
            <a:p>
              <a:r>
                <a:rPr lang="de-CH" sz="1200" dirty="0" err="1"/>
                <a:t>Bone</a:t>
              </a:r>
              <a:endParaRPr lang="en-US" sz="1200" dirty="0"/>
            </a:p>
          </p:txBody>
        </p:sp>
        <p:sp>
          <p:nvSpPr>
            <p:cNvPr id="23" name="TextBox 22">
              <a:extLst>
                <a:ext uri="{FF2B5EF4-FFF2-40B4-BE49-F238E27FC236}">
                  <a16:creationId xmlns:a16="http://schemas.microsoft.com/office/drawing/2014/main" id="{43FDB721-3D4B-449A-93E6-E5E1D9DDF778}"/>
                </a:ext>
              </a:extLst>
            </p:cNvPr>
            <p:cNvSpPr txBox="1"/>
            <p:nvPr/>
          </p:nvSpPr>
          <p:spPr>
            <a:xfrm rot="18900000">
              <a:off x="1142460" y="4795850"/>
              <a:ext cx="798617" cy="276999"/>
            </a:xfrm>
            <a:prstGeom prst="rect">
              <a:avLst/>
            </a:prstGeom>
            <a:noFill/>
          </p:spPr>
          <p:txBody>
            <a:bodyPr wrap="none" rtlCol="0">
              <a:spAutoFit/>
            </a:bodyPr>
            <a:lstStyle/>
            <a:p>
              <a:r>
                <a:rPr lang="de-CH" sz="1200" dirty="0"/>
                <a:t>Segment</a:t>
              </a:r>
              <a:endParaRPr lang="en-US" sz="1200" dirty="0"/>
            </a:p>
          </p:txBody>
        </p:sp>
        <p:sp>
          <p:nvSpPr>
            <p:cNvPr id="24" name="TextBox 23">
              <a:extLst>
                <a:ext uri="{FF2B5EF4-FFF2-40B4-BE49-F238E27FC236}">
                  <a16:creationId xmlns:a16="http://schemas.microsoft.com/office/drawing/2014/main" id="{80371AD3-5CDB-4DD4-8460-6FC857FE37BE}"/>
                </a:ext>
              </a:extLst>
            </p:cNvPr>
            <p:cNvSpPr txBox="1"/>
            <p:nvPr/>
          </p:nvSpPr>
          <p:spPr>
            <a:xfrm rot="18900000">
              <a:off x="1797815" y="4895190"/>
              <a:ext cx="517641" cy="276999"/>
            </a:xfrm>
            <a:prstGeom prst="rect">
              <a:avLst/>
            </a:prstGeom>
            <a:noFill/>
          </p:spPr>
          <p:txBody>
            <a:bodyPr wrap="none" rtlCol="0">
              <a:spAutoFit/>
            </a:bodyPr>
            <a:lstStyle/>
            <a:p>
              <a:r>
                <a:rPr lang="de-CH" sz="1200" dirty="0"/>
                <a:t>Type</a:t>
              </a:r>
              <a:endParaRPr lang="en-US" sz="1200" dirty="0"/>
            </a:p>
          </p:txBody>
        </p:sp>
        <p:sp>
          <p:nvSpPr>
            <p:cNvPr id="25" name="TextBox 24">
              <a:extLst>
                <a:ext uri="{FF2B5EF4-FFF2-40B4-BE49-F238E27FC236}">
                  <a16:creationId xmlns:a16="http://schemas.microsoft.com/office/drawing/2014/main" id="{14392203-47FE-4857-9079-49EBD438F6CA}"/>
                </a:ext>
              </a:extLst>
            </p:cNvPr>
            <p:cNvSpPr txBox="1"/>
            <p:nvPr/>
          </p:nvSpPr>
          <p:spPr>
            <a:xfrm rot="18900000">
              <a:off x="2302381" y="4862160"/>
              <a:ext cx="611065" cy="276999"/>
            </a:xfrm>
            <a:prstGeom prst="rect">
              <a:avLst/>
            </a:prstGeom>
            <a:noFill/>
          </p:spPr>
          <p:txBody>
            <a:bodyPr wrap="none" rtlCol="0">
              <a:spAutoFit/>
            </a:bodyPr>
            <a:lstStyle/>
            <a:p>
              <a:r>
                <a:rPr lang="de-CH" sz="1200" dirty="0"/>
                <a:t>Group</a:t>
              </a:r>
              <a:endParaRPr lang="en-US" sz="1200" dirty="0"/>
            </a:p>
          </p:txBody>
        </p:sp>
        <p:sp>
          <p:nvSpPr>
            <p:cNvPr id="26" name="TextBox 25">
              <a:extLst>
                <a:ext uri="{FF2B5EF4-FFF2-40B4-BE49-F238E27FC236}">
                  <a16:creationId xmlns:a16="http://schemas.microsoft.com/office/drawing/2014/main" id="{92CC4902-D380-4A16-90C0-2B29DB5D37E0}"/>
                </a:ext>
              </a:extLst>
            </p:cNvPr>
            <p:cNvSpPr txBox="1"/>
            <p:nvPr/>
          </p:nvSpPr>
          <p:spPr>
            <a:xfrm rot="18900000">
              <a:off x="2970738" y="4778282"/>
              <a:ext cx="848309" cy="276999"/>
            </a:xfrm>
            <a:prstGeom prst="rect">
              <a:avLst/>
            </a:prstGeom>
            <a:noFill/>
          </p:spPr>
          <p:txBody>
            <a:bodyPr wrap="none" rtlCol="0">
              <a:spAutoFit/>
            </a:bodyPr>
            <a:lstStyle/>
            <a:p>
              <a:r>
                <a:rPr lang="de-CH" sz="1200" dirty="0" err="1"/>
                <a:t>Subgroup</a:t>
              </a:r>
              <a:endParaRPr lang="en-US" sz="1200" dirty="0"/>
            </a:p>
          </p:txBody>
        </p:sp>
        <p:sp>
          <p:nvSpPr>
            <p:cNvPr id="27" name="TextBox 26">
              <a:extLst>
                <a:ext uri="{FF2B5EF4-FFF2-40B4-BE49-F238E27FC236}">
                  <a16:creationId xmlns:a16="http://schemas.microsoft.com/office/drawing/2014/main" id="{FAB65E93-38A8-4AC2-AD9B-5580EB54772F}"/>
                </a:ext>
              </a:extLst>
            </p:cNvPr>
            <p:cNvSpPr txBox="1"/>
            <p:nvPr/>
          </p:nvSpPr>
          <p:spPr>
            <a:xfrm>
              <a:off x="686957" y="5855302"/>
              <a:ext cx="763349" cy="276999"/>
            </a:xfrm>
            <a:prstGeom prst="rect">
              <a:avLst/>
            </a:prstGeom>
            <a:noFill/>
          </p:spPr>
          <p:txBody>
            <a:bodyPr wrap="none" rtlCol="0">
              <a:spAutoFit/>
            </a:bodyPr>
            <a:lstStyle/>
            <a:p>
              <a:r>
                <a:rPr lang="de-CH" sz="1200" dirty="0"/>
                <a:t>Location</a:t>
              </a:r>
              <a:endParaRPr lang="en-US" sz="1200" dirty="0"/>
            </a:p>
          </p:txBody>
        </p:sp>
        <p:sp>
          <p:nvSpPr>
            <p:cNvPr id="28" name="TextBox 27">
              <a:extLst>
                <a:ext uri="{FF2B5EF4-FFF2-40B4-BE49-F238E27FC236}">
                  <a16:creationId xmlns:a16="http://schemas.microsoft.com/office/drawing/2014/main" id="{88FE31CB-1EF3-4C5E-8B38-C82C7AA36818}"/>
                </a:ext>
              </a:extLst>
            </p:cNvPr>
            <p:cNvSpPr txBox="1"/>
            <p:nvPr/>
          </p:nvSpPr>
          <p:spPr>
            <a:xfrm>
              <a:off x="2045744" y="5855302"/>
              <a:ext cx="984565" cy="276999"/>
            </a:xfrm>
            <a:prstGeom prst="rect">
              <a:avLst/>
            </a:prstGeom>
            <a:noFill/>
          </p:spPr>
          <p:txBody>
            <a:bodyPr wrap="none" rtlCol="0">
              <a:spAutoFit/>
            </a:bodyPr>
            <a:lstStyle/>
            <a:p>
              <a:r>
                <a:rPr lang="de-CH" sz="1200" dirty="0" err="1"/>
                <a:t>Morphology</a:t>
              </a:r>
              <a:endParaRPr lang="en-US" sz="1200" dirty="0"/>
            </a:p>
          </p:txBody>
        </p:sp>
      </p:grpSp>
    </p:spTree>
    <p:extLst>
      <p:ext uri="{BB962C8B-B14F-4D97-AF65-F5344CB8AC3E}">
        <p14:creationId xmlns:p14="http://schemas.microsoft.com/office/powerpoint/2010/main" val="4167879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BAAA-3E0B-487D-B1AE-28512CB2D37C}"/>
              </a:ext>
            </a:extLst>
          </p:cNvPr>
          <p:cNvSpPr>
            <a:spLocks noGrp="1"/>
          </p:cNvSpPr>
          <p:nvPr>
            <p:ph type="title"/>
          </p:nvPr>
        </p:nvSpPr>
        <p:spPr/>
        <p:txBody>
          <a:bodyPr/>
          <a:lstStyle/>
          <a:p>
            <a:r>
              <a:rPr lang="en-GB" dirty="0"/>
              <a:t>44 Malleolar types</a:t>
            </a:r>
            <a:br>
              <a:rPr lang="en-GB" dirty="0"/>
            </a:br>
            <a:endParaRPr lang="de-CH" dirty="0"/>
          </a:p>
        </p:txBody>
      </p:sp>
      <p:pic>
        <p:nvPicPr>
          <p:cNvPr id="5" name="Picture 4">
            <a:extLst>
              <a:ext uri="{FF2B5EF4-FFF2-40B4-BE49-F238E27FC236}">
                <a16:creationId xmlns:a16="http://schemas.microsoft.com/office/drawing/2014/main" id="{362D5CFD-ED18-4944-82F0-F0687CE3B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116" y="2437042"/>
            <a:ext cx="2061640" cy="2207708"/>
          </a:xfrm>
          <a:prstGeom prst="rect">
            <a:avLst/>
          </a:prstGeom>
        </p:spPr>
      </p:pic>
      <p:pic>
        <p:nvPicPr>
          <p:cNvPr id="6" name="Picture 5">
            <a:extLst>
              <a:ext uri="{FF2B5EF4-FFF2-40B4-BE49-F238E27FC236}">
                <a16:creationId xmlns:a16="http://schemas.microsoft.com/office/drawing/2014/main" id="{FF20FBAE-F543-4564-84D1-592F0A18DD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398" b="13719"/>
          <a:stretch/>
        </p:blipFill>
        <p:spPr>
          <a:xfrm>
            <a:off x="7846504" y="803981"/>
            <a:ext cx="1425864" cy="1112851"/>
          </a:xfrm>
          <a:prstGeom prst="rect">
            <a:avLst/>
          </a:prstGeom>
        </p:spPr>
      </p:pic>
      <p:pic>
        <p:nvPicPr>
          <p:cNvPr id="7" name="Picture 6">
            <a:extLst>
              <a:ext uri="{FF2B5EF4-FFF2-40B4-BE49-F238E27FC236}">
                <a16:creationId xmlns:a16="http://schemas.microsoft.com/office/drawing/2014/main" id="{D2CD637E-AF2C-40D0-9771-812AE95088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976" b="15140"/>
          <a:stretch/>
        </p:blipFill>
        <p:spPr>
          <a:xfrm>
            <a:off x="7846504" y="2676189"/>
            <a:ext cx="1425864" cy="1112851"/>
          </a:xfrm>
          <a:prstGeom prst="rect">
            <a:avLst/>
          </a:prstGeom>
        </p:spPr>
      </p:pic>
      <p:pic>
        <p:nvPicPr>
          <p:cNvPr id="8" name="Picture 7">
            <a:extLst>
              <a:ext uri="{FF2B5EF4-FFF2-40B4-BE49-F238E27FC236}">
                <a16:creationId xmlns:a16="http://schemas.microsoft.com/office/drawing/2014/main" id="{04B95409-9C02-4186-8918-0A3B66A51A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380" b="12449"/>
          <a:stretch/>
        </p:blipFill>
        <p:spPr>
          <a:xfrm>
            <a:off x="7846504" y="5203018"/>
            <a:ext cx="1425864" cy="1178310"/>
          </a:xfrm>
          <a:prstGeom prst="rect">
            <a:avLst/>
          </a:prstGeom>
        </p:spPr>
      </p:pic>
      <p:pic>
        <p:nvPicPr>
          <p:cNvPr id="9" name="Picture 8">
            <a:extLst>
              <a:ext uri="{FF2B5EF4-FFF2-40B4-BE49-F238E27FC236}">
                <a16:creationId xmlns:a16="http://schemas.microsoft.com/office/drawing/2014/main" id="{0D3B6DA5-06D7-4D3D-ADF4-2F4B8C4449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1179" b="15938"/>
          <a:stretch/>
        </p:blipFill>
        <p:spPr>
          <a:xfrm>
            <a:off x="7791446" y="4088325"/>
            <a:ext cx="1425864" cy="1112849"/>
          </a:xfrm>
          <a:prstGeom prst="rect">
            <a:avLst/>
          </a:prstGeom>
        </p:spPr>
      </p:pic>
      <p:cxnSp>
        <p:nvCxnSpPr>
          <p:cNvPr id="10" name="Straight Arrow Connector 9">
            <a:extLst>
              <a:ext uri="{FF2B5EF4-FFF2-40B4-BE49-F238E27FC236}">
                <a16:creationId xmlns:a16="http://schemas.microsoft.com/office/drawing/2014/main" id="{8CBB1D18-1219-4DA2-AAEB-9F9D8813F17D}"/>
              </a:ext>
            </a:extLst>
          </p:cNvPr>
          <p:cNvCxnSpPr/>
          <p:nvPr/>
        </p:nvCxnSpPr>
        <p:spPr bwMode="auto">
          <a:xfrm flipV="1">
            <a:off x="6323922" y="3425209"/>
            <a:ext cx="1021515" cy="26968"/>
          </a:xfrm>
          <a:prstGeom prst="straightConnector1">
            <a:avLst/>
          </a:prstGeom>
          <a:solidFill>
            <a:srgbClr val="C0C0C0"/>
          </a:solidFill>
          <a:ln w="9525" cap="flat" cmpd="sng" algn="ctr">
            <a:solidFill>
              <a:schemeClr val="tx1"/>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792954FD-ED65-4644-943B-B51547BF3F63}"/>
              </a:ext>
            </a:extLst>
          </p:cNvPr>
          <p:cNvCxnSpPr/>
          <p:nvPr/>
        </p:nvCxnSpPr>
        <p:spPr bwMode="auto">
          <a:xfrm>
            <a:off x="6323922" y="3460120"/>
            <a:ext cx="1208920" cy="1938881"/>
          </a:xfrm>
          <a:prstGeom prst="straightConnector1">
            <a:avLst/>
          </a:prstGeom>
          <a:solidFill>
            <a:srgbClr val="C0C0C0"/>
          </a:solidFill>
          <a:ln w="9525"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129F6606-2334-4900-B8E7-3C8C52511A56}"/>
              </a:ext>
            </a:extLst>
          </p:cNvPr>
          <p:cNvCxnSpPr/>
          <p:nvPr/>
        </p:nvCxnSpPr>
        <p:spPr bwMode="auto">
          <a:xfrm flipV="1">
            <a:off x="6323922" y="1431982"/>
            <a:ext cx="1169567" cy="2027893"/>
          </a:xfrm>
          <a:prstGeom prst="straightConnector1">
            <a:avLst/>
          </a:prstGeom>
          <a:solidFill>
            <a:srgbClr val="C0C0C0"/>
          </a:solidFill>
          <a:ln w="9525" cap="flat" cmpd="sng" algn="ctr">
            <a:solidFill>
              <a:schemeClr val="tx1"/>
            </a:solidFill>
            <a:prstDash val="solid"/>
            <a:round/>
            <a:headEnd type="none" w="med" len="med"/>
            <a:tailEnd type="triangle"/>
          </a:ln>
          <a:effectLst/>
        </p:spPr>
      </p:cxnSp>
      <p:sp>
        <p:nvSpPr>
          <p:cNvPr id="13" name="TextBox 12">
            <a:extLst>
              <a:ext uri="{FF2B5EF4-FFF2-40B4-BE49-F238E27FC236}">
                <a16:creationId xmlns:a16="http://schemas.microsoft.com/office/drawing/2014/main" id="{96ECF80F-A302-4B2E-B52D-24CFEECD83CB}"/>
              </a:ext>
            </a:extLst>
          </p:cNvPr>
          <p:cNvSpPr txBox="1"/>
          <p:nvPr/>
        </p:nvSpPr>
        <p:spPr>
          <a:xfrm>
            <a:off x="7831768" y="1058184"/>
            <a:ext cx="154189" cy="307777"/>
          </a:xfrm>
          <a:prstGeom prst="rect">
            <a:avLst/>
          </a:prstGeom>
          <a:noFill/>
        </p:spPr>
        <p:txBody>
          <a:bodyPr wrap="square" rtlCol="0">
            <a:spAutoFit/>
          </a:bodyPr>
          <a:lstStyle/>
          <a:p>
            <a:r>
              <a:rPr lang="en-US" dirty="0"/>
              <a:t>A</a:t>
            </a:r>
          </a:p>
        </p:txBody>
      </p:sp>
      <p:sp>
        <p:nvSpPr>
          <p:cNvPr id="14" name="TextBox 13">
            <a:extLst>
              <a:ext uri="{FF2B5EF4-FFF2-40B4-BE49-F238E27FC236}">
                <a16:creationId xmlns:a16="http://schemas.microsoft.com/office/drawing/2014/main" id="{600975A7-FBF8-4A19-A43C-96329CCC6D71}"/>
              </a:ext>
            </a:extLst>
          </p:cNvPr>
          <p:cNvSpPr txBox="1"/>
          <p:nvPr/>
        </p:nvSpPr>
        <p:spPr>
          <a:xfrm>
            <a:off x="7805472" y="3304717"/>
            <a:ext cx="154189" cy="307777"/>
          </a:xfrm>
          <a:prstGeom prst="rect">
            <a:avLst/>
          </a:prstGeom>
          <a:noFill/>
        </p:spPr>
        <p:txBody>
          <a:bodyPr wrap="square" rtlCol="0">
            <a:spAutoFit/>
          </a:bodyPr>
          <a:lstStyle/>
          <a:p>
            <a:r>
              <a:rPr lang="en-US"/>
              <a:t>B</a:t>
            </a:r>
            <a:endParaRPr lang="en-US" dirty="0"/>
          </a:p>
        </p:txBody>
      </p:sp>
      <p:sp>
        <p:nvSpPr>
          <p:cNvPr id="15" name="TextBox 14">
            <a:extLst>
              <a:ext uri="{FF2B5EF4-FFF2-40B4-BE49-F238E27FC236}">
                <a16:creationId xmlns:a16="http://schemas.microsoft.com/office/drawing/2014/main" id="{E389FC42-0120-48EB-87C6-1183F090DA49}"/>
              </a:ext>
            </a:extLst>
          </p:cNvPr>
          <p:cNvSpPr txBox="1"/>
          <p:nvPr/>
        </p:nvSpPr>
        <p:spPr>
          <a:xfrm>
            <a:off x="7800663" y="5491733"/>
            <a:ext cx="159053" cy="307777"/>
          </a:xfrm>
          <a:prstGeom prst="rect">
            <a:avLst/>
          </a:prstGeom>
          <a:noFill/>
        </p:spPr>
        <p:txBody>
          <a:bodyPr wrap="square" rtlCol="0">
            <a:spAutoFit/>
          </a:bodyPr>
          <a:lstStyle/>
          <a:p>
            <a:r>
              <a:rPr lang="en-US"/>
              <a:t>C</a:t>
            </a:r>
          </a:p>
        </p:txBody>
      </p:sp>
      <p:sp>
        <p:nvSpPr>
          <p:cNvPr id="16" name="TextBox 15">
            <a:extLst>
              <a:ext uri="{FF2B5EF4-FFF2-40B4-BE49-F238E27FC236}">
                <a16:creationId xmlns:a16="http://schemas.microsoft.com/office/drawing/2014/main" id="{F17873DE-BB50-4D52-BB8D-DD881F443F64}"/>
              </a:ext>
            </a:extLst>
          </p:cNvPr>
          <p:cNvSpPr txBox="1"/>
          <p:nvPr/>
        </p:nvSpPr>
        <p:spPr>
          <a:xfrm>
            <a:off x="3903032" y="3304717"/>
            <a:ext cx="625950" cy="307777"/>
          </a:xfrm>
          <a:prstGeom prst="rect">
            <a:avLst/>
          </a:prstGeom>
          <a:noFill/>
        </p:spPr>
        <p:txBody>
          <a:bodyPr wrap="square" rtlCol="0">
            <a:spAutoFit/>
          </a:bodyPr>
          <a:lstStyle/>
          <a:p>
            <a:r>
              <a:rPr lang="en-US"/>
              <a:t>44</a:t>
            </a:r>
            <a:endParaRPr lang="en-US" dirty="0"/>
          </a:p>
        </p:txBody>
      </p:sp>
      <p:grpSp>
        <p:nvGrpSpPr>
          <p:cNvPr id="17" name="Group 16">
            <a:extLst>
              <a:ext uri="{FF2B5EF4-FFF2-40B4-BE49-F238E27FC236}">
                <a16:creationId xmlns:a16="http://schemas.microsoft.com/office/drawing/2014/main" id="{04C7B1D2-26F6-475E-93D1-6792410B4A6D}"/>
              </a:ext>
            </a:extLst>
          </p:cNvPr>
          <p:cNvGrpSpPr/>
          <p:nvPr/>
        </p:nvGrpSpPr>
        <p:grpSpPr>
          <a:xfrm>
            <a:off x="628525" y="4814723"/>
            <a:ext cx="3279495" cy="1354019"/>
            <a:chOff x="539552" y="4778282"/>
            <a:chExt cx="3279495" cy="1354019"/>
          </a:xfrm>
        </p:grpSpPr>
        <p:grpSp>
          <p:nvGrpSpPr>
            <p:cNvPr id="18" name="Group 17">
              <a:extLst>
                <a:ext uri="{FF2B5EF4-FFF2-40B4-BE49-F238E27FC236}">
                  <a16:creationId xmlns:a16="http://schemas.microsoft.com/office/drawing/2014/main" id="{D8DEEEC1-3727-4D93-BF49-D0663EE419FE}"/>
                </a:ext>
              </a:extLst>
            </p:cNvPr>
            <p:cNvGrpSpPr/>
            <p:nvPr/>
          </p:nvGrpSpPr>
          <p:grpSpPr>
            <a:xfrm>
              <a:off x="539552" y="5253656"/>
              <a:ext cx="2895240" cy="504056"/>
              <a:chOff x="899592" y="2852936"/>
              <a:chExt cx="2895240" cy="504056"/>
            </a:xfrm>
          </p:grpSpPr>
          <p:sp>
            <p:nvSpPr>
              <p:cNvPr id="26" name="Rectangle 25">
                <a:extLst>
                  <a:ext uri="{FF2B5EF4-FFF2-40B4-BE49-F238E27FC236}">
                    <a16:creationId xmlns:a16="http://schemas.microsoft.com/office/drawing/2014/main" id="{80E690E8-1AE6-4100-BBB2-195CA63FBB64}"/>
                  </a:ext>
                </a:extLst>
              </p:cNvPr>
              <p:cNvSpPr/>
              <p:nvPr/>
            </p:nvSpPr>
            <p:spPr bwMode="auto">
              <a:xfrm>
                <a:off x="899592"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27" name="Rectangle 26">
                <a:extLst>
                  <a:ext uri="{FF2B5EF4-FFF2-40B4-BE49-F238E27FC236}">
                    <a16:creationId xmlns:a16="http://schemas.microsoft.com/office/drawing/2014/main" id="{D6E7C7AB-E32E-4CC8-84CA-BC78506659F2}"/>
                  </a:ext>
                </a:extLst>
              </p:cNvPr>
              <p:cNvSpPr/>
              <p:nvPr/>
            </p:nvSpPr>
            <p:spPr bwMode="auto">
              <a:xfrm>
                <a:off x="1475656"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dirty="0">
                  <a:ln>
                    <a:noFill/>
                  </a:ln>
                  <a:solidFill>
                    <a:schemeClr val="tx1"/>
                  </a:solidFill>
                  <a:effectLst/>
                  <a:latin typeface="Arial" charset="0"/>
                </a:endParaRPr>
              </a:p>
            </p:txBody>
          </p:sp>
          <p:sp>
            <p:nvSpPr>
              <p:cNvPr id="28" name="Rectangle 27">
                <a:extLst>
                  <a:ext uri="{FF2B5EF4-FFF2-40B4-BE49-F238E27FC236}">
                    <a16:creationId xmlns:a16="http://schemas.microsoft.com/office/drawing/2014/main" id="{953A4C2C-72DB-4CE0-8F3F-84599DDA87AA}"/>
                  </a:ext>
                </a:extLst>
              </p:cNvPr>
              <p:cNvSpPr/>
              <p:nvPr/>
            </p:nvSpPr>
            <p:spPr bwMode="auto">
              <a:xfrm>
                <a:off x="2055316" y="2852936"/>
                <a:ext cx="504056" cy="50405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29" name="Rectangle 28">
                <a:extLst>
                  <a:ext uri="{FF2B5EF4-FFF2-40B4-BE49-F238E27FC236}">
                    <a16:creationId xmlns:a16="http://schemas.microsoft.com/office/drawing/2014/main" id="{9D16BE17-678B-4363-88F7-FA7E164C5B4C}"/>
                  </a:ext>
                </a:extLst>
              </p:cNvPr>
              <p:cNvSpPr/>
              <p:nvPr/>
            </p:nvSpPr>
            <p:spPr bwMode="auto">
              <a:xfrm>
                <a:off x="2620056"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30" name="Rectangle 29">
                <a:extLst>
                  <a:ext uri="{FF2B5EF4-FFF2-40B4-BE49-F238E27FC236}">
                    <a16:creationId xmlns:a16="http://schemas.microsoft.com/office/drawing/2014/main" id="{06062248-8E41-48C6-B0B2-D2824F4B11CC}"/>
                  </a:ext>
                </a:extLst>
              </p:cNvPr>
              <p:cNvSpPr/>
              <p:nvPr/>
            </p:nvSpPr>
            <p:spPr bwMode="auto">
              <a:xfrm>
                <a:off x="3290776"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31" name="Oval 30">
                <a:extLst>
                  <a:ext uri="{FF2B5EF4-FFF2-40B4-BE49-F238E27FC236}">
                    <a16:creationId xmlns:a16="http://schemas.microsoft.com/office/drawing/2014/main" id="{07303D3A-8F2A-4C49-87DE-6D9BF021B5D8}"/>
                  </a:ext>
                </a:extLst>
              </p:cNvPr>
              <p:cNvSpPr/>
              <p:nvPr/>
            </p:nvSpPr>
            <p:spPr bwMode="auto">
              <a:xfrm>
                <a:off x="3171440" y="3284984"/>
                <a:ext cx="72008" cy="72008"/>
              </a:xfrm>
              <a:prstGeom prst="ellipse">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grpSp>
        <p:sp>
          <p:nvSpPr>
            <p:cNvPr id="19" name="TextBox 18">
              <a:extLst>
                <a:ext uri="{FF2B5EF4-FFF2-40B4-BE49-F238E27FC236}">
                  <a16:creationId xmlns:a16="http://schemas.microsoft.com/office/drawing/2014/main" id="{24A6FA29-84F2-43B5-918A-081C20CD0B64}"/>
                </a:ext>
              </a:extLst>
            </p:cNvPr>
            <p:cNvSpPr txBox="1"/>
            <p:nvPr/>
          </p:nvSpPr>
          <p:spPr>
            <a:xfrm rot="18900000">
              <a:off x="572445" y="4886530"/>
              <a:ext cx="542136" cy="276999"/>
            </a:xfrm>
            <a:prstGeom prst="rect">
              <a:avLst/>
            </a:prstGeom>
            <a:noFill/>
          </p:spPr>
          <p:txBody>
            <a:bodyPr wrap="none" rtlCol="0">
              <a:spAutoFit/>
            </a:bodyPr>
            <a:lstStyle/>
            <a:p>
              <a:r>
                <a:rPr lang="de-CH" sz="1200" dirty="0" err="1"/>
                <a:t>Bone</a:t>
              </a:r>
              <a:endParaRPr lang="en-US" sz="1200" dirty="0"/>
            </a:p>
          </p:txBody>
        </p:sp>
        <p:sp>
          <p:nvSpPr>
            <p:cNvPr id="20" name="TextBox 19">
              <a:extLst>
                <a:ext uri="{FF2B5EF4-FFF2-40B4-BE49-F238E27FC236}">
                  <a16:creationId xmlns:a16="http://schemas.microsoft.com/office/drawing/2014/main" id="{24590CCA-B9D0-4688-9B10-0FAFE6CD7320}"/>
                </a:ext>
              </a:extLst>
            </p:cNvPr>
            <p:cNvSpPr txBox="1"/>
            <p:nvPr/>
          </p:nvSpPr>
          <p:spPr>
            <a:xfrm rot="18900000">
              <a:off x="1142460" y="4795850"/>
              <a:ext cx="798617" cy="276999"/>
            </a:xfrm>
            <a:prstGeom prst="rect">
              <a:avLst/>
            </a:prstGeom>
            <a:noFill/>
          </p:spPr>
          <p:txBody>
            <a:bodyPr wrap="none" rtlCol="0">
              <a:spAutoFit/>
            </a:bodyPr>
            <a:lstStyle/>
            <a:p>
              <a:r>
                <a:rPr lang="de-CH" sz="1200" dirty="0"/>
                <a:t>Segment</a:t>
              </a:r>
              <a:endParaRPr lang="en-US" sz="1200" dirty="0"/>
            </a:p>
          </p:txBody>
        </p:sp>
        <p:sp>
          <p:nvSpPr>
            <p:cNvPr id="21" name="TextBox 20">
              <a:extLst>
                <a:ext uri="{FF2B5EF4-FFF2-40B4-BE49-F238E27FC236}">
                  <a16:creationId xmlns:a16="http://schemas.microsoft.com/office/drawing/2014/main" id="{B1060794-0080-451F-B968-9A912150EEE8}"/>
                </a:ext>
              </a:extLst>
            </p:cNvPr>
            <p:cNvSpPr txBox="1"/>
            <p:nvPr/>
          </p:nvSpPr>
          <p:spPr>
            <a:xfrm rot="18900000">
              <a:off x="1797815" y="4895190"/>
              <a:ext cx="517641" cy="276999"/>
            </a:xfrm>
            <a:prstGeom prst="rect">
              <a:avLst/>
            </a:prstGeom>
            <a:noFill/>
          </p:spPr>
          <p:txBody>
            <a:bodyPr wrap="none" rtlCol="0">
              <a:spAutoFit/>
            </a:bodyPr>
            <a:lstStyle/>
            <a:p>
              <a:r>
                <a:rPr lang="de-CH" sz="1200" dirty="0"/>
                <a:t>Type</a:t>
              </a:r>
              <a:endParaRPr lang="en-US" sz="1200" dirty="0"/>
            </a:p>
          </p:txBody>
        </p:sp>
        <p:sp>
          <p:nvSpPr>
            <p:cNvPr id="22" name="TextBox 21">
              <a:extLst>
                <a:ext uri="{FF2B5EF4-FFF2-40B4-BE49-F238E27FC236}">
                  <a16:creationId xmlns:a16="http://schemas.microsoft.com/office/drawing/2014/main" id="{085F04F4-24BC-42B5-8671-1738FC829A96}"/>
                </a:ext>
              </a:extLst>
            </p:cNvPr>
            <p:cNvSpPr txBox="1"/>
            <p:nvPr/>
          </p:nvSpPr>
          <p:spPr>
            <a:xfrm rot="18900000">
              <a:off x="2302381" y="4862160"/>
              <a:ext cx="611065" cy="276999"/>
            </a:xfrm>
            <a:prstGeom prst="rect">
              <a:avLst/>
            </a:prstGeom>
            <a:noFill/>
          </p:spPr>
          <p:txBody>
            <a:bodyPr wrap="none" rtlCol="0">
              <a:spAutoFit/>
            </a:bodyPr>
            <a:lstStyle/>
            <a:p>
              <a:r>
                <a:rPr lang="de-CH" sz="1200" dirty="0"/>
                <a:t>Group</a:t>
              </a:r>
              <a:endParaRPr lang="en-US" sz="1200" dirty="0"/>
            </a:p>
          </p:txBody>
        </p:sp>
        <p:sp>
          <p:nvSpPr>
            <p:cNvPr id="23" name="TextBox 22">
              <a:extLst>
                <a:ext uri="{FF2B5EF4-FFF2-40B4-BE49-F238E27FC236}">
                  <a16:creationId xmlns:a16="http://schemas.microsoft.com/office/drawing/2014/main" id="{4D219D35-C95D-428A-AD79-295CC4A470C2}"/>
                </a:ext>
              </a:extLst>
            </p:cNvPr>
            <p:cNvSpPr txBox="1"/>
            <p:nvPr/>
          </p:nvSpPr>
          <p:spPr>
            <a:xfrm rot="18900000">
              <a:off x="2970738" y="4778282"/>
              <a:ext cx="848309" cy="276999"/>
            </a:xfrm>
            <a:prstGeom prst="rect">
              <a:avLst/>
            </a:prstGeom>
            <a:noFill/>
          </p:spPr>
          <p:txBody>
            <a:bodyPr wrap="none" rtlCol="0">
              <a:spAutoFit/>
            </a:bodyPr>
            <a:lstStyle/>
            <a:p>
              <a:r>
                <a:rPr lang="de-CH" sz="1200" dirty="0" err="1"/>
                <a:t>Subgroup</a:t>
              </a:r>
              <a:endParaRPr lang="en-US" sz="1200" dirty="0"/>
            </a:p>
          </p:txBody>
        </p:sp>
        <p:sp>
          <p:nvSpPr>
            <p:cNvPr id="24" name="TextBox 23">
              <a:extLst>
                <a:ext uri="{FF2B5EF4-FFF2-40B4-BE49-F238E27FC236}">
                  <a16:creationId xmlns:a16="http://schemas.microsoft.com/office/drawing/2014/main" id="{F3478090-1B2D-4785-84CD-86C315CF0E9B}"/>
                </a:ext>
              </a:extLst>
            </p:cNvPr>
            <p:cNvSpPr txBox="1"/>
            <p:nvPr/>
          </p:nvSpPr>
          <p:spPr>
            <a:xfrm>
              <a:off x="686957" y="5855302"/>
              <a:ext cx="763349" cy="276999"/>
            </a:xfrm>
            <a:prstGeom prst="rect">
              <a:avLst/>
            </a:prstGeom>
            <a:noFill/>
          </p:spPr>
          <p:txBody>
            <a:bodyPr wrap="none" rtlCol="0">
              <a:spAutoFit/>
            </a:bodyPr>
            <a:lstStyle/>
            <a:p>
              <a:r>
                <a:rPr lang="de-CH" sz="1200" dirty="0"/>
                <a:t>Location</a:t>
              </a:r>
              <a:endParaRPr lang="en-US" sz="1200" dirty="0"/>
            </a:p>
          </p:txBody>
        </p:sp>
        <p:sp>
          <p:nvSpPr>
            <p:cNvPr id="25" name="TextBox 24">
              <a:extLst>
                <a:ext uri="{FF2B5EF4-FFF2-40B4-BE49-F238E27FC236}">
                  <a16:creationId xmlns:a16="http://schemas.microsoft.com/office/drawing/2014/main" id="{5D2BF383-1103-43D9-AF71-17BB9ED19A3A}"/>
                </a:ext>
              </a:extLst>
            </p:cNvPr>
            <p:cNvSpPr txBox="1"/>
            <p:nvPr/>
          </p:nvSpPr>
          <p:spPr>
            <a:xfrm>
              <a:off x="1974579" y="5855302"/>
              <a:ext cx="984565" cy="276999"/>
            </a:xfrm>
            <a:prstGeom prst="rect">
              <a:avLst/>
            </a:prstGeom>
            <a:noFill/>
          </p:spPr>
          <p:txBody>
            <a:bodyPr wrap="none" rtlCol="0">
              <a:spAutoFit/>
            </a:bodyPr>
            <a:lstStyle/>
            <a:p>
              <a:r>
                <a:rPr lang="de-CH" sz="1200" dirty="0" err="1"/>
                <a:t>Morphology</a:t>
              </a:r>
              <a:endParaRPr lang="en-US" sz="1200" dirty="0"/>
            </a:p>
          </p:txBody>
        </p:sp>
      </p:grpSp>
    </p:spTree>
    <p:extLst>
      <p:ext uri="{BB962C8B-B14F-4D97-AF65-F5344CB8AC3E}">
        <p14:creationId xmlns:p14="http://schemas.microsoft.com/office/powerpoint/2010/main" val="1516350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40598-9083-4C0E-87F5-BF5516C8631C}"/>
              </a:ext>
            </a:extLst>
          </p:cNvPr>
          <p:cNvSpPr>
            <a:spLocks noGrp="1"/>
          </p:cNvSpPr>
          <p:nvPr>
            <p:ph type="title"/>
          </p:nvPr>
        </p:nvSpPr>
        <p:spPr/>
        <p:txBody>
          <a:bodyPr/>
          <a:lstStyle/>
          <a:p>
            <a:r>
              <a:rPr lang="en-US" dirty="0"/>
              <a:t>Universal modifiers</a:t>
            </a:r>
            <a:endParaRPr lang="de-CH" dirty="0"/>
          </a:p>
        </p:txBody>
      </p:sp>
      <p:sp>
        <p:nvSpPr>
          <p:cNvPr id="3" name="Content Placeholder 2">
            <a:extLst>
              <a:ext uri="{FF2B5EF4-FFF2-40B4-BE49-F238E27FC236}">
                <a16:creationId xmlns:a16="http://schemas.microsoft.com/office/drawing/2014/main" id="{B57EA9D5-8759-4CE1-8AF9-B9B51E1E5C8C}"/>
              </a:ext>
            </a:extLst>
          </p:cNvPr>
          <p:cNvSpPr>
            <a:spLocks noGrp="1"/>
          </p:cNvSpPr>
          <p:nvPr>
            <p:ph idx="1"/>
          </p:nvPr>
        </p:nvSpPr>
        <p:spPr>
          <a:xfrm>
            <a:off x="508000" y="1517650"/>
            <a:ext cx="11276632" cy="4495800"/>
          </a:xfrm>
        </p:spPr>
        <p:txBody>
          <a:bodyPr/>
          <a:lstStyle/>
          <a:p>
            <a:pPr>
              <a:buFont typeface="Arial" panose="020B0604020202020204" pitchFamily="34" charset="0"/>
              <a:buChar char="•"/>
            </a:pPr>
            <a:r>
              <a:rPr lang="en-US" sz="2600" dirty="0"/>
              <a:t>Many qualifications were similar for many fractures</a:t>
            </a:r>
          </a:p>
          <a:p>
            <a:pPr>
              <a:buFont typeface="Arial" panose="020B0604020202020204" pitchFamily="34" charset="0"/>
              <a:buChar char="•"/>
            </a:pPr>
            <a:r>
              <a:rPr lang="en-US" sz="2600" dirty="0"/>
              <a:t>Combinations of injuries, </a:t>
            </a:r>
            <a:r>
              <a:rPr lang="en-US" sz="2600" dirty="0" err="1"/>
              <a:t>eg</a:t>
            </a:r>
            <a:r>
              <a:rPr lang="en-US" sz="2600" dirty="0"/>
              <a:t>, fracture dislocation, are difficult to classify consistently</a:t>
            </a:r>
          </a:p>
          <a:p>
            <a:pPr>
              <a:buFont typeface="Arial" panose="020B0604020202020204" pitchFamily="34" charset="0"/>
              <a:buChar char="•"/>
            </a:pPr>
            <a:r>
              <a:rPr lang="en-US" sz="2600" dirty="0"/>
              <a:t>Additional modifiers were requested</a:t>
            </a:r>
          </a:p>
          <a:p>
            <a:pPr>
              <a:buFont typeface="Arial" panose="020B0604020202020204" pitchFamily="34" charset="0"/>
              <a:buChar char="•"/>
            </a:pPr>
            <a:r>
              <a:rPr lang="en-US" sz="2600" dirty="0"/>
              <a:t>As a consequence:</a:t>
            </a:r>
          </a:p>
          <a:p>
            <a:pPr marL="1080000" lvl="1">
              <a:buFont typeface="Arial" panose="020B0604020202020204" pitchFamily="34" charset="0"/>
              <a:buChar char="•"/>
            </a:pPr>
            <a:r>
              <a:rPr lang="en-US" sz="2600" dirty="0"/>
              <a:t>A list of modifiers common to all fractures has been created</a:t>
            </a:r>
          </a:p>
          <a:p>
            <a:pPr marL="1080000" lvl="1">
              <a:buFont typeface="Arial" panose="020B0604020202020204" pitchFamily="34" charset="0"/>
              <a:buChar char="•"/>
            </a:pPr>
            <a:r>
              <a:rPr lang="en-US" sz="2600" dirty="0"/>
              <a:t>They may be applied as deemed necessary by the user</a:t>
            </a:r>
          </a:p>
          <a:p>
            <a:pPr marL="1080000" lvl="1">
              <a:buFont typeface="Arial" panose="020B0604020202020204" pitchFamily="34" charset="0"/>
              <a:buChar char="•"/>
            </a:pPr>
            <a:r>
              <a:rPr lang="en-US" sz="2600" dirty="0"/>
              <a:t>Modifiers are added at the end of the code in square brackets [  ]</a:t>
            </a:r>
          </a:p>
          <a:p>
            <a:pPr marL="1080000" lvl="1">
              <a:buFont typeface="Arial" panose="020B0604020202020204" pitchFamily="34" charset="0"/>
              <a:buChar char="•"/>
            </a:pPr>
            <a:r>
              <a:rPr lang="en-US" sz="2600" dirty="0"/>
              <a:t>Multiple modifiers can be used separated by a comma, </a:t>
            </a:r>
            <a:r>
              <a:rPr lang="en-US" sz="2600" kern="1200" dirty="0" err="1"/>
              <a:t>eg</a:t>
            </a:r>
            <a:r>
              <a:rPr lang="en-US" sz="2600" kern="1200" dirty="0"/>
              <a:t>, [2, 5a, 9]</a:t>
            </a:r>
            <a:endParaRPr lang="en-US" sz="2600" dirty="0"/>
          </a:p>
          <a:p>
            <a:endParaRPr lang="de-CH" sz="2600" dirty="0"/>
          </a:p>
        </p:txBody>
      </p:sp>
    </p:spTree>
    <p:extLst>
      <p:ext uri="{BB962C8B-B14F-4D97-AF65-F5344CB8AC3E}">
        <p14:creationId xmlns:p14="http://schemas.microsoft.com/office/powerpoint/2010/main" val="228460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397FA-EF71-4A35-B530-4261888AA835}"/>
              </a:ext>
            </a:extLst>
          </p:cNvPr>
          <p:cNvSpPr>
            <a:spLocks noGrp="1"/>
          </p:cNvSpPr>
          <p:nvPr>
            <p:ph type="title"/>
          </p:nvPr>
        </p:nvSpPr>
        <p:spPr/>
        <p:txBody>
          <a:bodyPr/>
          <a:lstStyle/>
          <a:p>
            <a:r>
              <a:rPr lang="en-US" dirty="0"/>
              <a:t>Qualifications</a:t>
            </a:r>
            <a:endParaRPr lang="de-CH" dirty="0"/>
          </a:p>
        </p:txBody>
      </p:sp>
      <p:sp>
        <p:nvSpPr>
          <p:cNvPr id="3" name="Content Placeholder 2">
            <a:extLst>
              <a:ext uri="{FF2B5EF4-FFF2-40B4-BE49-F238E27FC236}">
                <a16:creationId xmlns:a16="http://schemas.microsoft.com/office/drawing/2014/main" id="{9AB0FBE7-A6A5-48C1-9873-89090BE795C8}"/>
              </a:ext>
            </a:extLst>
          </p:cNvPr>
          <p:cNvSpPr>
            <a:spLocks noGrp="1"/>
          </p:cNvSpPr>
          <p:nvPr>
            <p:ph idx="1"/>
          </p:nvPr>
        </p:nvSpPr>
        <p:spPr>
          <a:xfrm>
            <a:off x="508000" y="1517650"/>
            <a:ext cx="11348640" cy="4495800"/>
          </a:xfrm>
        </p:spPr>
        <p:txBody>
          <a:bodyPr/>
          <a:lstStyle/>
          <a:p>
            <a:pPr indent="-457200">
              <a:buFont typeface="Arial" panose="020B0604020202020204" pitchFamily="34" charset="0"/>
              <a:buChar char="•"/>
            </a:pPr>
            <a:r>
              <a:rPr lang="en-US" dirty="0"/>
              <a:t>Descriptive terms of fracture morphology or location—fracture specific</a:t>
            </a:r>
          </a:p>
          <a:p>
            <a:pPr lvl="2">
              <a:buFont typeface="Arial" panose="020B0604020202020204" pitchFamily="34" charset="0"/>
              <a:buChar char="•"/>
            </a:pPr>
            <a:r>
              <a:rPr lang="en-US" dirty="0"/>
              <a:t>Example:</a:t>
            </a:r>
          </a:p>
          <a:p>
            <a:pPr lvl="4">
              <a:buFont typeface="Arial" panose="020B0604020202020204" pitchFamily="34" charset="0"/>
              <a:buChar char="•"/>
            </a:pPr>
            <a:r>
              <a:rPr lang="en-US" sz="2600" dirty="0"/>
              <a:t>a Proximal third</a:t>
            </a:r>
            <a:br>
              <a:rPr lang="en-US" sz="2600" dirty="0"/>
            </a:br>
            <a:r>
              <a:rPr lang="en-US" sz="2600" dirty="0"/>
              <a:t>b Middle third</a:t>
            </a:r>
            <a:br>
              <a:rPr lang="en-US" sz="2600" dirty="0"/>
            </a:br>
            <a:r>
              <a:rPr lang="en-US" sz="2600" dirty="0"/>
              <a:t>c Distal third</a:t>
            </a:r>
          </a:p>
          <a:p>
            <a:pPr indent="-457200">
              <a:buFont typeface="Arial" panose="020B0604020202020204" pitchFamily="34" charset="0"/>
              <a:buChar char="•"/>
            </a:pPr>
            <a:r>
              <a:rPr lang="en-US" dirty="0"/>
              <a:t>These are qualifications and are listed with the specific fracture</a:t>
            </a:r>
          </a:p>
          <a:p>
            <a:pPr indent="-457200">
              <a:buFont typeface="Arial" panose="020B0604020202020204" pitchFamily="34" charset="0"/>
              <a:buChar char="•"/>
            </a:pPr>
            <a:r>
              <a:rPr lang="en-US" dirty="0"/>
              <a:t>Optional—applied to the fracture code as lower case letter within </a:t>
            </a:r>
            <a:br>
              <a:rPr lang="en-US" dirty="0"/>
            </a:br>
            <a:r>
              <a:rPr lang="en-US" dirty="0"/>
              <a:t>round brackets ( )</a:t>
            </a:r>
          </a:p>
          <a:p>
            <a:pPr indent="-457200">
              <a:buFont typeface="Arial" panose="020B0604020202020204" pitchFamily="34" charset="0"/>
              <a:buChar char="•"/>
            </a:pPr>
            <a:r>
              <a:rPr lang="en-US" dirty="0"/>
              <a:t>Multiple qualifications can be applied, </a:t>
            </a:r>
            <a:r>
              <a:rPr lang="en-US" dirty="0" err="1"/>
              <a:t>eg</a:t>
            </a:r>
            <a:r>
              <a:rPr lang="en-US" dirty="0"/>
              <a:t>, (a, b)</a:t>
            </a:r>
          </a:p>
          <a:p>
            <a:endParaRPr lang="de-CH" dirty="0"/>
          </a:p>
        </p:txBody>
      </p:sp>
    </p:spTree>
    <p:extLst>
      <p:ext uri="{BB962C8B-B14F-4D97-AF65-F5344CB8AC3E}">
        <p14:creationId xmlns:p14="http://schemas.microsoft.com/office/powerpoint/2010/main" val="1628928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40598-9083-4C0E-87F5-BF5516C8631C}"/>
              </a:ext>
            </a:extLst>
          </p:cNvPr>
          <p:cNvSpPr>
            <a:spLocks noGrp="1"/>
          </p:cNvSpPr>
          <p:nvPr>
            <p:ph type="title"/>
          </p:nvPr>
        </p:nvSpPr>
        <p:spPr/>
        <p:txBody>
          <a:bodyPr/>
          <a:lstStyle/>
          <a:p>
            <a:r>
              <a:rPr lang="en-US" dirty="0"/>
              <a:t>Universal modifiers</a:t>
            </a:r>
            <a:endParaRPr lang="de-CH" dirty="0"/>
          </a:p>
        </p:txBody>
      </p:sp>
      <p:sp>
        <p:nvSpPr>
          <p:cNvPr id="3" name="Content Placeholder 2">
            <a:extLst>
              <a:ext uri="{FF2B5EF4-FFF2-40B4-BE49-F238E27FC236}">
                <a16:creationId xmlns:a16="http://schemas.microsoft.com/office/drawing/2014/main" id="{B57EA9D5-8759-4CE1-8AF9-B9B51E1E5C8C}"/>
              </a:ext>
            </a:extLst>
          </p:cNvPr>
          <p:cNvSpPr>
            <a:spLocks noGrp="1"/>
          </p:cNvSpPr>
          <p:nvPr>
            <p:ph idx="1"/>
          </p:nvPr>
        </p:nvSpPr>
        <p:spPr>
          <a:xfrm>
            <a:off x="508000" y="1517650"/>
            <a:ext cx="11176000" cy="4495800"/>
          </a:xfrm>
        </p:spPr>
        <p:txBody>
          <a:bodyPr/>
          <a:lstStyle/>
          <a:p>
            <a:pPr>
              <a:buFont typeface="Arial" panose="020B0604020202020204" pitchFamily="34" charset="0"/>
              <a:buChar char="•"/>
            </a:pPr>
            <a:r>
              <a:rPr lang="en-US" dirty="0"/>
              <a:t>Combinations of injuries, </a:t>
            </a:r>
            <a:r>
              <a:rPr lang="en-US" dirty="0" err="1"/>
              <a:t>eg</a:t>
            </a:r>
            <a:r>
              <a:rPr lang="en-US" dirty="0"/>
              <a:t>, fracture dislocation, are difficult to classify</a:t>
            </a:r>
          </a:p>
          <a:p>
            <a:pPr>
              <a:buFont typeface="Arial" panose="020B0604020202020204" pitchFamily="34" charset="0"/>
              <a:buChar char="•"/>
            </a:pPr>
            <a:r>
              <a:rPr lang="en-US" dirty="0"/>
              <a:t>As a consequence:</a:t>
            </a:r>
          </a:p>
          <a:p>
            <a:pPr lvl="2">
              <a:buFont typeface="Arial" panose="020B0604020202020204" pitchFamily="34" charset="0"/>
              <a:buChar char="•"/>
            </a:pPr>
            <a:r>
              <a:rPr lang="en-US" dirty="0"/>
              <a:t>A list of modifiers common to all fractures has been created</a:t>
            </a:r>
          </a:p>
          <a:p>
            <a:pPr lvl="2">
              <a:buFont typeface="Arial" panose="020B0604020202020204" pitchFamily="34" charset="0"/>
              <a:buChar char="•"/>
            </a:pPr>
            <a:r>
              <a:rPr lang="en-US" dirty="0"/>
              <a:t>Modifiers are added at the end of the code in square brackets [  ]</a:t>
            </a:r>
          </a:p>
          <a:p>
            <a:pPr lvl="2">
              <a:buFont typeface="Arial" panose="020B0604020202020204" pitchFamily="34" charset="0"/>
              <a:buChar char="•"/>
            </a:pPr>
            <a:r>
              <a:rPr lang="en-US" dirty="0"/>
              <a:t>Multiple modifiers can be used separated by a comma, </a:t>
            </a:r>
            <a:r>
              <a:rPr lang="en-US" kern="1200" dirty="0" err="1"/>
              <a:t>eg</a:t>
            </a:r>
            <a:r>
              <a:rPr lang="en-US" kern="1200" dirty="0"/>
              <a:t>, [2, 5a, 9]</a:t>
            </a:r>
            <a:endParaRPr lang="en-US" dirty="0"/>
          </a:p>
          <a:p>
            <a:endParaRPr lang="de-CH" sz="3200" dirty="0"/>
          </a:p>
        </p:txBody>
      </p:sp>
    </p:spTree>
    <p:extLst>
      <p:ext uri="{BB962C8B-B14F-4D97-AF65-F5344CB8AC3E}">
        <p14:creationId xmlns:p14="http://schemas.microsoft.com/office/powerpoint/2010/main" val="355466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xfrm>
            <a:off x="508000" y="1517650"/>
            <a:ext cx="11176000" cy="4495800"/>
          </a:xfrm>
        </p:spPr>
        <p:txBody>
          <a:bodyPr/>
          <a:lstStyle/>
          <a:p>
            <a:pPr marL="457200" indent="-457200">
              <a:buFont typeface="Arial" panose="020B0604020202020204" pitchFamily="34" charset="0"/>
              <a:buChar char="•"/>
            </a:pPr>
            <a:r>
              <a:rPr lang="en-US" dirty="0"/>
              <a:t>Recognize the need and purpose of a fracture classification system</a:t>
            </a:r>
          </a:p>
          <a:p>
            <a:pPr marL="457200" indent="-457200">
              <a:buFont typeface="Arial" panose="020B0604020202020204" pitchFamily="34" charset="0"/>
              <a:buChar char="•"/>
            </a:pPr>
            <a:r>
              <a:rPr lang="en-US" dirty="0"/>
              <a:t>Describe the fracture and dislocation classification system and its clinical importance for decision-making and preoperative planning</a:t>
            </a:r>
          </a:p>
          <a:p>
            <a:pPr marL="457200" indent="-457200">
              <a:buFont typeface="Arial" panose="020B0604020202020204" pitchFamily="34" charset="0"/>
              <a:buChar char="•"/>
            </a:pPr>
            <a:r>
              <a:rPr lang="en-US" dirty="0"/>
              <a:t>Outline the structure of this classification for long-bone fractures</a:t>
            </a:r>
          </a:p>
          <a:p>
            <a:pPr marL="457200" indent="-457200">
              <a:buFont typeface="Arial" panose="020B0604020202020204" pitchFamily="34" charset="0"/>
              <a:buChar char="•"/>
            </a:pPr>
            <a:r>
              <a:rPr lang="en-US" dirty="0"/>
              <a:t>Name the bone segments and use their numerical code</a:t>
            </a:r>
          </a:p>
          <a:p>
            <a:pPr marL="457200" indent="-457200">
              <a:buFont typeface="Arial" panose="020B0604020202020204" pitchFamily="34" charset="0"/>
              <a:buChar char="•"/>
            </a:pPr>
            <a:r>
              <a:rPr lang="en-US" dirty="0"/>
              <a:t>List types, groups, subgroups, qualifiers, and universal modifiers</a:t>
            </a:r>
          </a:p>
          <a:p>
            <a:pPr marL="457200" indent="-457200">
              <a:buFont typeface="Arial" panose="020B0604020202020204" pitchFamily="34" charset="0"/>
              <a:buChar char="•"/>
            </a:pPr>
            <a:r>
              <a:rPr lang="en-US" dirty="0"/>
              <a:t>Properly classify long-bone fractures</a:t>
            </a:r>
          </a:p>
          <a:p>
            <a:endParaRPr lang="en-US" sz="3200" dirty="0"/>
          </a:p>
        </p:txBody>
      </p:sp>
    </p:spTree>
    <p:extLst>
      <p:ext uri="{BB962C8B-B14F-4D97-AF65-F5344CB8AC3E}">
        <p14:creationId xmlns:p14="http://schemas.microsoft.com/office/powerpoint/2010/main" val="3819651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397FA-EF71-4A35-B530-4261888AA835}"/>
              </a:ext>
            </a:extLst>
          </p:cNvPr>
          <p:cNvSpPr>
            <a:spLocks noGrp="1"/>
          </p:cNvSpPr>
          <p:nvPr>
            <p:ph type="title"/>
          </p:nvPr>
        </p:nvSpPr>
        <p:spPr/>
        <p:txBody>
          <a:bodyPr/>
          <a:lstStyle/>
          <a:p>
            <a:r>
              <a:rPr lang="en-US" dirty="0"/>
              <a:t>Qualifications</a:t>
            </a:r>
            <a:endParaRPr lang="de-CH" dirty="0"/>
          </a:p>
        </p:txBody>
      </p:sp>
      <p:sp>
        <p:nvSpPr>
          <p:cNvPr id="3" name="Content Placeholder 2">
            <a:extLst>
              <a:ext uri="{FF2B5EF4-FFF2-40B4-BE49-F238E27FC236}">
                <a16:creationId xmlns:a16="http://schemas.microsoft.com/office/drawing/2014/main" id="{9AB0FBE7-A6A5-48C1-9873-89090BE795C8}"/>
              </a:ext>
            </a:extLst>
          </p:cNvPr>
          <p:cNvSpPr>
            <a:spLocks noGrp="1"/>
          </p:cNvSpPr>
          <p:nvPr>
            <p:ph idx="1"/>
          </p:nvPr>
        </p:nvSpPr>
        <p:spPr>
          <a:xfrm>
            <a:off x="508000" y="1517650"/>
            <a:ext cx="11182350" cy="4495800"/>
          </a:xfrm>
        </p:spPr>
        <p:txBody>
          <a:bodyPr/>
          <a:lstStyle/>
          <a:p>
            <a:pPr indent="-457200">
              <a:buFont typeface="Arial" panose="020B0604020202020204" pitchFamily="34" charset="0"/>
              <a:buChar char="•"/>
            </a:pPr>
            <a:r>
              <a:rPr lang="en-US" dirty="0"/>
              <a:t>Descriptive terms of fracture morphology or location—fracture specific</a:t>
            </a:r>
          </a:p>
          <a:p>
            <a:pPr indent="-457200">
              <a:buFont typeface="Arial" panose="020B0604020202020204" pitchFamily="34" charset="0"/>
              <a:buChar char="•"/>
            </a:pPr>
            <a:r>
              <a:rPr lang="en-US" dirty="0"/>
              <a:t>These are qualifications and are listed with the specific fracture</a:t>
            </a:r>
          </a:p>
          <a:p>
            <a:pPr indent="-457200">
              <a:buFont typeface="Arial" panose="020B0604020202020204" pitchFamily="34" charset="0"/>
              <a:buChar char="•"/>
            </a:pPr>
            <a:r>
              <a:rPr lang="en-US" dirty="0"/>
              <a:t>Optional—applied to the fracture code as lower case letter within </a:t>
            </a:r>
            <a:br>
              <a:rPr lang="en-US" dirty="0"/>
            </a:br>
            <a:r>
              <a:rPr lang="en-US" dirty="0"/>
              <a:t>round brackets ( )</a:t>
            </a:r>
          </a:p>
          <a:p>
            <a:pPr indent="-457200">
              <a:buFont typeface="Arial" panose="020B0604020202020204" pitchFamily="34" charset="0"/>
              <a:buChar char="•"/>
            </a:pPr>
            <a:r>
              <a:rPr lang="en-US" dirty="0"/>
              <a:t>Multiple qualifications can be applied, </a:t>
            </a:r>
            <a:r>
              <a:rPr lang="en-US" dirty="0" err="1"/>
              <a:t>eg</a:t>
            </a:r>
            <a:r>
              <a:rPr lang="en-US" dirty="0"/>
              <a:t>, (a, b)</a:t>
            </a:r>
          </a:p>
          <a:p>
            <a:endParaRPr lang="de-CH" dirty="0"/>
          </a:p>
        </p:txBody>
      </p:sp>
    </p:spTree>
    <p:extLst>
      <p:ext uri="{BB962C8B-B14F-4D97-AF65-F5344CB8AC3E}">
        <p14:creationId xmlns:p14="http://schemas.microsoft.com/office/powerpoint/2010/main" val="1645391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2D7EC-B693-4B28-B2D1-E5409F7534BC}"/>
              </a:ext>
            </a:extLst>
          </p:cNvPr>
          <p:cNvSpPr>
            <a:spLocks noGrp="1"/>
          </p:cNvSpPr>
          <p:nvPr>
            <p:ph type="title"/>
          </p:nvPr>
        </p:nvSpPr>
        <p:spPr/>
        <p:txBody>
          <a:bodyPr/>
          <a:lstStyle/>
          <a:p>
            <a:r>
              <a:rPr lang="en-US" dirty="0"/>
              <a:t>Alphanumerical code</a:t>
            </a:r>
            <a:endParaRPr lang="de-CH" dirty="0"/>
          </a:p>
        </p:txBody>
      </p:sp>
      <p:sp>
        <p:nvSpPr>
          <p:cNvPr id="3" name="Content Placeholder 2">
            <a:extLst>
              <a:ext uri="{FF2B5EF4-FFF2-40B4-BE49-F238E27FC236}">
                <a16:creationId xmlns:a16="http://schemas.microsoft.com/office/drawing/2014/main" id="{187B20E2-8CFF-46E3-B3C9-C092FF7EAC64}"/>
              </a:ext>
            </a:extLst>
          </p:cNvPr>
          <p:cNvSpPr>
            <a:spLocks noGrp="1"/>
          </p:cNvSpPr>
          <p:nvPr>
            <p:ph idx="1"/>
          </p:nvPr>
        </p:nvSpPr>
        <p:spPr>
          <a:xfrm>
            <a:off x="508000" y="1517650"/>
            <a:ext cx="11420648" cy="4495800"/>
          </a:xfrm>
        </p:spPr>
        <p:txBody>
          <a:bodyPr/>
          <a:lstStyle/>
          <a:p>
            <a:pPr indent="-457200">
              <a:spcBef>
                <a:spcPts val="600"/>
              </a:spcBef>
              <a:buFont typeface="Arial" panose="020B0604020202020204" pitchFamily="34" charset="0"/>
              <a:buChar char="•"/>
            </a:pPr>
            <a:r>
              <a:rPr lang="en-US" dirty="0"/>
              <a:t>Hyphen dropped due to potential error in data entry</a:t>
            </a:r>
          </a:p>
          <a:p>
            <a:pPr indent="-457200">
              <a:spcBef>
                <a:spcPts val="600"/>
              </a:spcBef>
              <a:buFont typeface="Arial" panose="020B0604020202020204" pitchFamily="34" charset="0"/>
              <a:buChar char="•"/>
            </a:pPr>
            <a:r>
              <a:rPr lang="en-US" dirty="0"/>
              <a:t>Qualifications and/or universal modifiers can be added optionally </a:t>
            </a:r>
            <a:br>
              <a:rPr lang="en-US" dirty="0"/>
            </a:br>
            <a:r>
              <a:rPr lang="en-US" dirty="0"/>
              <a:t>(in any order at code end as identified by the brackets when searching)</a:t>
            </a:r>
          </a:p>
          <a:p>
            <a:endParaRPr lang="de-CH" dirty="0"/>
          </a:p>
        </p:txBody>
      </p:sp>
      <p:pic>
        <p:nvPicPr>
          <p:cNvPr id="5" name="Picture 4">
            <a:extLst>
              <a:ext uri="{FF2B5EF4-FFF2-40B4-BE49-F238E27FC236}">
                <a16:creationId xmlns:a16="http://schemas.microsoft.com/office/drawing/2014/main" id="{05AAC895-0FF6-4C47-90B3-B846503741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1" t="17558" r="-1"/>
          <a:stretch/>
        </p:blipFill>
        <p:spPr>
          <a:xfrm>
            <a:off x="1703512" y="3573016"/>
            <a:ext cx="8403967" cy="3042896"/>
          </a:xfrm>
          <a:prstGeom prst="rect">
            <a:avLst/>
          </a:prstGeom>
        </p:spPr>
      </p:pic>
    </p:spTree>
    <p:extLst>
      <p:ext uri="{BB962C8B-B14F-4D97-AF65-F5344CB8AC3E}">
        <p14:creationId xmlns:p14="http://schemas.microsoft.com/office/powerpoint/2010/main" val="2949136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DC96E-F4CA-4EC5-904A-5A7905A54659}"/>
              </a:ext>
            </a:extLst>
          </p:cNvPr>
          <p:cNvSpPr>
            <a:spLocks noGrp="1"/>
          </p:cNvSpPr>
          <p:nvPr>
            <p:ph type="title"/>
          </p:nvPr>
        </p:nvSpPr>
        <p:spPr/>
        <p:txBody>
          <a:bodyPr/>
          <a:lstStyle/>
          <a:p>
            <a:r>
              <a:rPr lang="en-US" dirty="0"/>
              <a:t>Qualifications—example</a:t>
            </a:r>
            <a:endParaRPr lang="de-CH" dirty="0"/>
          </a:p>
        </p:txBody>
      </p:sp>
      <p:sp>
        <p:nvSpPr>
          <p:cNvPr id="3" name="Content Placeholder 2">
            <a:extLst>
              <a:ext uri="{FF2B5EF4-FFF2-40B4-BE49-F238E27FC236}">
                <a16:creationId xmlns:a16="http://schemas.microsoft.com/office/drawing/2014/main" id="{CEF6C5BC-D2AB-4462-AE6B-521698880FCD}"/>
              </a:ext>
            </a:extLst>
          </p:cNvPr>
          <p:cNvSpPr>
            <a:spLocks noGrp="1"/>
          </p:cNvSpPr>
          <p:nvPr>
            <p:ph idx="1"/>
          </p:nvPr>
        </p:nvSpPr>
        <p:spPr/>
        <p:txBody>
          <a:bodyPr/>
          <a:lstStyle/>
          <a:p>
            <a:pPr>
              <a:buFont typeface="Arial" panose="020B0604020202020204" pitchFamily="34" charset="0"/>
              <a:buChar char="•"/>
            </a:pPr>
            <a:r>
              <a:rPr lang="en-US" dirty="0" err="1"/>
              <a:t>Humerus</a:t>
            </a:r>
            <a:r>
              <a:rPr lang="en-US" dirty="0"/>
              <a:t>, proximal end segment, articular or 4-part fracture, </a:t>
            </a:r>
            <a:br>
              <a:rPr lang="en-US" dirty="0"/>
            </a:br>
            <a:r>
              <a:rPr lang="en-US" dirty="0"/>
              <a:t>valgus impacted 11C1.1</a:t>
            </a:r>
          </a:p>
          <a:p>
            <a:endParaRPr lang="de-CH" sz="3200" dirty="0"/>
          </a:p>
        </p:txBody>
      </p:sp>
      <p:sp>
        <p:nvSpPr>
          <p:cNvPr id="6" name="Rectangle 5">
            <a:extLst>
              <a:ext uri="{FF2B5EF4-FFF2-40B4-BE49-F238E27FC236}">
                <a16:creationId xmlns:a16="http://schemas.microsoft.com/office/drawing/2014/main" id="{236E4127-A696-4E54-94CC-5F07B3A90140}"/>
              </a:ext>
            </a:extLst>
          </p:cNvPr>
          <p:cNvSpPr/>
          <p:nvPr/>
        </p:nvSpPr>
        <p:spPr>
          <a:xfrm>
            <a:off x="461241" y="2479352"/>
            <a:ext cx="7840339" cy="2831544"/>
          </a:xfrm>
          <a:prstGeom prst="rect">
            <a:avLst/>
          </a:prstGeom>
        </p:spPr>
        <p:txBody>
          <a:bodyPr wrap="square">
            <a:spAutoFit/>
          </a:bodyPr>
          <a:lstStyle/>
          <a:p>
            <a:pPr marL="532800" indent="-457200" algn="l">
              <a:spcBef>
                <a:spcPts val="600"/>
              </a:spcBef>
              <a:spcAft>
                <a:spcPts val="600"/>
              </a:spcAft>
              <a:buFont typeface="Arial" panose="020B0604020202020204" pitchFamily="34" charset="0"/>
              <a:buChar char="•"/>
            </a:pPr>
            <a:r>
              <a:rPr lang="en-US" sz="2800" dirty="0">
                <a:latin typeface="+mn-lt"/>
              </a:rPr>
              <a:t>To</a:t>
            </a:r>
            <a:r>
              <a:rPr lang="de-CH" sz="2800" dirty="0">
                <a:latin typeface="+mn-lt"/>
              </a:rPr>
              <a:t> </a:t>
            </a:r>
            <a:r>
              <a:rPr lang="de-CH" sz="2800" dirty="0" err="1">
                <a:latin typeface="+mn-lt"/>
              </a:rPr>
              <a:t>indicate</a:t>
            </a:r>
            <a:r>
              <a:rPr lang="de-CH" sz="2800" dirty="0">
                <a:latin typeface="+mn-lt"/>
              </a:rPr>
              <a:t> </a:t>
            </a:r>
            <a:r>
              <a:rPr lang="de-CH" sz="2800" dirty="0" err="1">
                <a:latin typeface="+mn-lt"/>
              </a:rPr>
              <a:t>both</a:t>
            </a:r>
            <a:r>
              <a:rPr lang="de-CH" sz="2800" dirty="0">
                <a:latin typeface="+mn-lt"/>
              </a:rPr>
              <a:t> </a:t>
            </a:r>
            <a:r>
              <a:rPr lang="de-CH" sz="2800" dirty="0" err="1">
                <a:latin typeface="+mn-lt"/>
              </a:rPr>
              <a:t>tuberosities</a:t>
            </a:r>
            <a:r>
              <a:rPr lang="de-CH" sz="2800" dirty="0">
                <a:latin typeface="+mn-lt"/>
              </a:rPr>
              <a:t> </a:t>
            </a:r>
            <a:r>
              <a:rPr lang="de-CH" sz="2800" dirty="0" err="1">
                <a:latin typeface="+mn-lt"/>
              </a:rPr>
              <a:t>are</a:t>
            </a:r>
            <a:r>
              <a:rPr lang="de-CH" sz="2800" dirty="0">
                <a:latin typeface="+mn-lt"/>
              </a:rPr>
              <a:t> </a:t>
            </a:r>
            <a:r>
              <a:rPr lang="de-CH" sz="2800" dirty="0" err="1">
                <a:latin typeface="+mn-lt"/>
              </a:rPr>
              <a:t>fractured</a:t>
            </a:r>
            <a:r>
              <a:rPr lang="de-CH" sz="2800" dirty="0">
                <a:latin typeface="+mn-lt"/>
              </a:rPr>
              <a:t>, </a:t>
            </a:r>
            <a:br>
              <a:rPr lang="de-CH" sz="2800" dirty="0">
                <a:latin typeface="+mn-lt"/>
              </a:rPr>
            </a:br>
            <a:r>
              <a:rPr lang="de-CH" sz="2800" dirty="0" err="1">
                <a:latin typeface="+mn-lt"/>
              </a:rPr>
              <a:t>add</a:t>
            </a:r>
            <a:r>
              <a:rPr lang="en-US" sz="2800" dirty="0">
                <a:latin typeface="+mn-lt"/>
              </a:rPr>
              <a:t> qualification: </a:t>
            </a:r>
            <a:r>
              <a:rPr lang="de-CH" sz="2800" b="1" dirty="0" err="1">
                <a:latin typeface="+mn-lt"/>
              </a:rPr>
              <a:t>for</a:t>
            </a:r>
            <a:r>
              <a:rPr lang="en-US" sz="2800" b="1" dirty="0">
                <a:latin typeface="+mn-lt"/>
              </a:rPr>
              <a:t> both tuberosities = (p)</a:t>
            </a:r>
            <a:endParaRPr lang="en-US" sz="2800" dirty="0">
              <a:latin typeface="+mn-lt"/>
            </a:endParaRPr>
          </a:p>
          <a:p>
            <a:pPr marL="532800" indent="-457200" algn="l">
              <a:spcBef>
                <a:spcPts val="600"/>
              </a:spcBef>
              <a:spcAft>
                <a:spcPts val="600"/>
              </a:spcAft>
              <a:buFont typeface="Arial" panose="020B0604020202020204" pitchFamily="34" charset="0"/>
              <a:buChar char="•"/>
            </a:pPr>
            <a:r>
              <a:rPr lang="en-US" sz="2800" dirty="0">
                <a:latin typeface="+mn-lt"/>
              </a:rPr>
              <a:t>Final code:</a:t>
            </a:r>
            <a:br>
              <a:rPr lang="en-US" sz="2800" dirty="0">
                <a:latin typeface="+mn-lt"/>
              </a:rPr>
            </a:br>
            <a:r>
              <a:rPr lang="en-US" sz="2800" dirty="0" err="1">
                <a:latin typeface="+mn-lt"/>
              </a:rPr>
              <a:t>Humerus</a:t>
            </a:r>
            <a:r>
              <a:rPr lang="en-US" sz="2800" dirty="0">
                <a:latin typeface="+mn-lt"/>
              </a:rPr>
              <a:t>, proximal end segment, articular </a:t>
            </a:r>
            <a:br>
              <a:rPr lang="en-US" sz="2800" dirty="0">
                <a:latin typeface="+mn-lt"/>
              </a:rPr>
            </a:br>
            <a:r>
              <a:rPr lang="en-US" sz="2800" dirty="0">
                <a:latin typeface="+mn-lt"/>
              </a:rPr>
              <a:t>or 4-part fracture, valgus impacted,</a:t>
            </a:r>
            <a:br>
              <a:rPr lang="en-US" sz="2800" dirty="0">
                <a:latin typeface="+mn-lt"/>
              </a:rPr>
            </a:br>
            <a:r>
              <a:rPr lang="en-US" sz="2800" dirty="0">
                <a:latin typeface="+mn-lt"/>
              </a:rPr>
              <a:t>and both tuberosities fractured = </a:t>
            </a:r>
            <a:r>
              <a:rPr lang="en-US" sz="2800" b="1" dirty="0">
                <a:latin typeface="+mn-lt"/>
              </a:rPr>
              <a:t>11C1.1(p)</a:t>
            </a:r>
          </a:p>
        </p:txBody>
      </p:sp>
      <p:pic>
        <p:nvPicPr>
          <p:cNvPr id="7" name="Picture 6">
            <a:extLst>
              <a:ext uri="{FF2B5EF4-FFF2-40B4-BE49-F238E27FC236}">
                <a16:creationId xmlns:a16="http://schemas.microsoft.com/office/drawing/2014/main" id="{FD24A808-B286-4025-A564-82D8F8C15934}"/>
              </a:ext>
            </a:extLst>
          </p:cNvPr>
          <p:cNvPicPr>
            <a:picLocks noChangeAspect="1"/>
          </p:cNvPicPr>
          <p:nvPr/>
        </p:nvPicPr>
        <p:blipFill>
          <a:blip r:embed="rId2"/>
          <a:stretch>
            <a:fillRect/>
          </a:stretch>
        </p:blipFill>
        <p:spPr>
          <a:xfrm>
            <a:off x="8472264" y="2244467"/>
            <a:ext cx="3029843" cy="3768983"/>
          </a:xfrm>
          <a:prstGeom prst="rect">
            <a:avLst/>
          </a:prstGeom>
        </p:spPr>
      </p:pic>
    </p:spTree>
    <p:extLst>
      <p:ext uri="{BB962C8B-B14F-4D97-AF65-F5344CB8AC3E}">
        <p14:creationId xmlns:p14="http://schemas.microsoft.com/office/powerpoint/2010/main" val="1158710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5029-EE0B-493B-B092-86D3DEF4ADC7}"/>
              </a:ext>
            </a:extLst>
          </p:cNvPr>
          <p:cNvSpPr>
            <a:spLocks noGrp="1"/>
          </p:cNvSpPr>
          <p:nvPr>
            <p:ph type="title"/>
          </p:nvPr>
        </p:nvSpPr>
        <p:spPr>
          <a:xfrm>
            <a:off x="508000" y="531813"/>
            <a:ext cx="11684000" cy="685800"/>
          </a:xfrm>
        </p:spPr>
        <p:txBody>
          <a:bodyPr/>
          <a:lstStyle/>
          <a:p>
            <a:r>
              <a:rPr lang="en-US" dirty="0"/>
              <a:t>Combining qualifications and universal modifiers—example</a:t>
            </a:r>
            <a:endParaRPr lang="de-CH" dirty="0"/>
          </a:p>
        </p:txBody>
      </p:sp>
      <p:sp>
        <p:nvSpPr>
          <p:cNvPr id="5" name="Content Placeholder 4">
            <a:extLst>
              <a:ext uri="{FF2B5EF4-FFF2-40B4-BE49-F238E27FC236}">
                <a16:creationId xmlns:a16="http://schemas.microsoft.com/office/drawing/2014/main" id="{03B51C06-2C31-49EA-8B0F-43CEBA5167C4}"/>
              </a:ext>
            </a:extLst>
          </p:cNvPr>
          <p:cNvSpPr>
            <a:spLocks noGrp="1"/>
          </p:cNvSpPr>
          <p:nvPr>
            <p:ph idx="1"/>
          </p:nvPr>
        </p:nvSpPr>
        <p:spPr>
          <a:xfrm>
            <a:off x="508000" y="1517650"/>
            <a:ext cx="10100501" cy="3754874"/>
          </a:xfrm>
          <a:prstGeom prst="rect">
            <a:avLst/>
          </a:prstGeom>
        </p:spPr>
        <p:txBody>
          <a:bodyPr wrap="square">
            <a:spAutoFit/>
          </a:bodyPr>
          <a:lstStyle/>
          <a:p>
            <a:pPr algn="l">
              <a:buFont typeface="Arial" panose="020B0604020202020204" pitchFamily="34" charset="0"/>
              <a:buChar char="•"/>
            </a:pPr>
            <a:r>
              <a:rPr lang="en-US" dirty="0" err="1">
                <a:latin typeface="+mn-lt"/>
              </a:rPr>
              <a:t>Humerus</a:t>
            </a:r>
            <a:r>
              <a:rPr lang="en-US" dirty="0">
                <a:latin typeface="+mn-lt"/>
              </a:rPr>
              <a:t>, proximal end segment, articular or 4-part fracture, valgus impacted, and both tuberosities fractured 11C1.1(p)</a:t>
            </a:r>
          </a:p>
          <a:p>
            <a:pPr algn="l">
              <a:buFont typeface="Arial" panose="020B0604020202020204" pitchFamily="34" charset="0"/>
              <a:buChar char="•"/>
            </a:pPr>
            <a:r>
              <a:rPr lang="en-US" dirty="0">
                <a:latin typeface="+mn-lt"/>
              </a:rPr>
              <a:t>To add anterior dislocation, use the universal modifier: </a:t>
            </a:r>
            <a:r>
              <a:rPr lang="en-US" b="1" dirty="0">
                <a:latin typeface="+mn-lt"/>
              </a:rPr>
              <a:t>with an anterior dislocation = [5a]</a:t>
            </a:r>
            <a:endParaRPr lang="en-US" dirty="0">
              <a:latin typeface="+mn-lt"/>
            </a:endParaRPr>
          </a:p>
          <a:p>
            <a:pPr algn="l">
              <a:buFont typeface="Arial" panose="020B0604020202020204" pitchFamily="34" charset="0"/>
              <a:buChar char="•"/>
            </a:pPr>
            <a:r>
              <a:rPr lang="en-US" dirty="0">
                <a:latin typeface="+mn-lt"/>
              </a:rPr>
              <a:t>Final code:</a:t>
            </a:r>
            <a:br>
              <a:rPr lang="de-CH" dirty="0"/>
            </a:br>
            <a:r>
              <a:rPr lang="en-US" dirty="0">
                <a:latin typeface="+mn-lt"/>
              </a:rPr>
              <a:t>Humerus, proximal end segment, articular or 4-part fracture, valgus impacted, and both tuberosities fractured = </a:t>
            </a:r>
            <a:r>
              <a:rPr lang="en-US" b="1" dirty="0">
                <a:latin typeface="+mn-lt"/>
              </a:rPr>
              <a:t>11C1.1(p)[5a]</a:t>
            </a:r>
          </a:p>
        </p:txBody>
      </p:sp>
    </p:spTree>
    <p:extLst>
      <p:ext uri="{BB962C8B-B14F-4D97-AF65-F5344CB8AC3E}">
        <p14:creationId xmlns:p14="http://schemas.microsoft.com/office/powerpoint/2010/main" val="864086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082F6-845E-4A26-938F-4C7A4F085412}"/>
              </a:ext>
            </a:extLst>
          </p:cNvPr>
          <p:cNvSpPr>
            <a:spLocks noGrp="1"/>
          </p:cNvSpPr>
          <p:nvPr>
            <p:ph type="title"/>
          </p:nvPr>
        </p:nvSpPr>
        <p:spPr/>
        <p:txBody>
          <a:bodyPr/>
          <a:lstStyle/>
          <a:p>
            <a:r>
              <a:rPr lang="en-US" dirty="0"/>
              <a:t>Radius (2R) and ulna (2U)—both-bone fractures </a:t>
            </a:r>
            <a:br>
              <a:rPr lang="en-US" dirty="0"/>
            </a:br>
            <a:r>
              <a:rPr lang="en-US" dirty="0"/>
              <a:t>coded separately</a:t>
            </a:r>
            <a:endParaRPr lang="de-CH" dirty="0"/>
          </a:p>
        </p:txBody>
      </p:sp>
      <p:pic>
        <p:nvPicPr>
          <p:cNvPr id="5" name="Picture 4">
            <a:extLst>
              <a:ext uri="{FF2B5EF4-FFF2-40B4-BE49-F238E27FC236}">
                <a16:creationId xmlns:a16="http://schemas.microsoft.com/office/drawing/2014/main" id="{4CDABEF1-DF01-404C-91C5-9715B0715D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902095"/>
            <a:ext cx="1636660" cy="4847027"/>
          </a:xfrm>
          <a:prstGeom prst="rect">
            <a:avLst/>
          </a:prstGeom>
          <a:effectLst/>
        </p:spPr>
      </p:pic>
      <p:pic>
        <p:nvPicPr>
          <p:cNvPr id="6" name="Picture 5">
            <a:extLst>
              <a:ext uri="{FF2B5EF4-FFF2-40B4-BE49-F238E27FC236}">
                <a16:creationId xmlns:a16="http://schemas.microsoft.com/office/drawing/2014/main" id="{8400B6E8-A453-442E-954D-6473E50EB3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312" y="1700807"/>
            <a:ext cx="4424635" cy="4681741"/>
          </a:xfrm>
          <a:prstGeom prst="rect">
            <a:avLst/>
          </a:prstGeom>
          <a:effectLst/>
        </p:spPr>
      </p:pic>
      <p:pic>
        <p:nvPicPr>
          <p:cNvPr id="7" name="Picture 6">
            <a:extLst>
              <a:ext uri="{FF2B5EF4-FFF2-40B4-BE49-F238E27FC236}">
                <a16:creationId xmlns:a16="http://schemas.microsoft.com/office/drawing/2014/main" id="{F33366D3-F765-4249-AAA9-E6A6181279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07" t="5249" b="306"/>
          <a:stretch/>
        </p:blipFill>
        <p:spPr>
          <a:xfrm>
            <a:off x="6300192" y="1704689"/>
            <a:ext cx="4260304" cy="4681741"/>
          </a:xfrm>
          <a:prstGeom prst="rect">
            <a:avLst/>
          </a:prstGeom>
          <a:effectLst/>
        </p:spPr>
      </p:pic>
    </p:spTree>
    <p:extLst>
      <p:ext uri="{BB962C8B-B14F-4D97-AF65-F5344CB8AC3E}">
        <p14:creationId xmlns:p14="http://schemas.microsoft.com/office/powerpoint/2010/main" val="345398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2360E-C700-4A74-8F4C-59E8424571C1}"/>
              </a:ext>
            </a:extLst>
          </p:cNvPr>
          <p:cNvSpPr>
            <a:spLocks noGrp="1"/>
          </p:cNvSpPr>
          <p:nvPr>
            <p:ph type="title"/>
          </p:nvPr>
        </p:nvSpPr>
        <p:spPr/>
        <p:txBody>
          <a:bodyPr/>
          <a:lstStyle/>
          <a:p>
            <a:r>
              <a:rPr lang="en-US" dirty="0" err="1"/>
              <a:t>Galeazzi</a:t>
            </a:r>
            <a:r>
              <a:rPr lang="en-US" dirty="0"/>
              <a:t> and </a:t>
            </a:r>
            <a:r>
              <a:rPr lang="en-US" dirty="0" err="1"/>
              <a:t>Monteggia</a:t>
            </a:r>
            <a:r>
              <a:rPr lang="en-US" dirty="0"/>
              <a:t> fractures</a:t>
            </a:r>
            <a:endParaRPr lang="de-CH" dirty="0"/>
          </a:p>
        </p:txBody>
      </p:sp>
      <p:sp>
        <p:nvSpPr>
          <p:cNvPr id="3" name="Content Placeholder 2">
            <a:extLst>
              <a:ext uri="{FF2B5EF4-FFF2-40B4-BE49-F238E27FC236}">
                <a16:creationId xmlns:a16="http://schemas.microsoft.com/office/drawing/2014/main" id="{8E39665C-FF04-4746-9AD9-F04FF070C277}"/>
              </a:ext>
            </a:extLst>
          </p:cNvPr>
          <p:cNvSpPr>
            <a:spLocks noGrp="1"/>
          </p:cNvSpPr>
          <p:nvPr>
            <p:ph idx="1"/>
          </p:nvPr>
        </p:nvSpPr>
        <p:spPr/>
        <p:txBody>
          <a:bodyPr/>
          <a:lstStyle/>
          <a:p>
            <a:r>
              <a:rPr lang="en-US" dirty="0"/>
              <a:t>These are coded using the qualifications (g) and (m): </a:t>
            </a:r>
          </a:p>
          <a:p>
            <a:endParaRPr lang="de-CH" dirty="0"/>
          </a:p>
        </p:txBody>
      </p:sp>
      <p:pic>
        <p:nvPicPr>
          <p:cNvPr id="5" name="Picture 4">
            <a:extLst>
              <a:ext uri="{FF2B5EF4-FFF2-40B4-BE49-F238E27FC236}">
                <a16:creationId xmlns:a16="http://schemas.microsoft.com/office/drawing/2014/main" id="{34B0EFFB-D18D-49B7-A541-CFF1814915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416" y="1975596"/>
            <a:ext cx="4742748" cy="4541711"/>
          </a:xfrm>
          <a:prstGeom prst="rect">
            <a:avLst/>
          </a:prstGeom>
          <a:effectLst/>
        </p:spPr>
      </p:pic>
      <p:sp>
        <p:nvSpPr>
          <p:cNvPr id="6" name="Rectangle 5">
            <a:extLst>
              <a:ext uri="{FF2B5EF4-FFF2-40B4-BE49-F238E27FC236}">
                <a16:creationId xmlns:a16="http://schemas.microsoft.com/office/drawing/2014/main" id="{5751E94C-2F05-4358-9F10-89337FA5BA47}"/>
              </a:ext>
            </a:extLst>
          </p:cNvPr>
          <p:cNvSpPr/>
          <p:nvPr/>
        </p:nvSpPr>
        <p:spPr>
          <a:xfrm>
            <a:off x="6456040" y="5694630"/>
            <a:ext cx="4742748" cy="954107"/>
          </a:xfrm>
          <a:prstGeom prst="rect">
            <a:avLst/>
          </a:prstGeom>
        </p:spPr>
        <p:txBody>
          <a:bodyPr wrap="square">
            <a:spAutoFit/>
          </a:bodyPr>
          <a:lstStyle/>
          <a:p>
            <a:pPr algn="l"/>
            <a:r>
              <a:rPr lang="en-US" sz="2800" dirty="0"/>
              <a:t>Dislocation direction added from universal modifier list</a:t>
            </a:r>
          </a:p>
        </p:txBody>
      </p:sp>
      <p:cxnSp>
        <p:nvCxnSpPr>
          <p:cNvPr id="7" name="Straight Arrow Connector 6">
            <a:extLst>
              <a:ext uri="{FF2B5EF4-FFF2-40B4-BE49-F238E27FC236}">
                <a16:creationId xmlns:a16="http://schemas.microsoft.com/office/drawing/2014/main" id="{7170DA2D-519C-49CF-9BBB-519E8E1A5B5D}"/>
              </a:ext>
            </a:extLst>
          </p:cNvPr>
          <p:cNvCxnSpPr>
            <a:cxnSpLocks/>
          </p:cNvCxnSpPr>
          <p:nvPr/>
        </p:nvCxnSpPr>
        <p:spPr bwMode="auto">
          <a:xfrm flipH="1">
            <a:off x="5259856" y="6381328"/>
            <a:ext cx="980160" cy="0"/>
          </a:xfrm>
          <a:prstGeom prst="straightConnector1">
            <a:avLst/>
          </a:prstGeom>
          <a:solidFill>
            <a:srgbClr val="C0C0C0"/>
          </a:solidFill>
          <a:ln w="76200" cap="flat" cmpd="sng" algn="ctr">
            <a:solidFill>
              <a:srgbClr val="29529B"/>
            </a:solidFill>
            <a:prstDash val="solid"/>
            <a:round/>
            <a:headEnd type="none" w="med" len="med"/>
            <a:tailEnd type="triangle"/>
          </a:ln>
          <a:effectLst/>
        </p:spPr>
      </p:cxnSp>
    </p:spTree>
    <p:extLst>
      <p:ext uri="{BB962C8B-B14F-4D97-AF65-F5344CB8AC3E}">
        <p14:creationId xmlns:p14="http://schemas.microsoft.com/office/powerpoint/2010/main" val="233700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25DA2-4A44-4E2C-9F81-C6F84D084FB5}"/>
              </a:ext>
            </a:extLst>
          </p:cNvPr>
          <p:cNvSpPr>
            <a:spLocks noGrp="1"/>
          </p:cNvSpPr>
          <p:nvPr>
            <p:ph type="title"/>
          </p:nvPr>
        </p:nvSpPr>
        <p:spPr/>
        <p:txBody>
          <a:bodyPr/>
          <a:lstStyle/>
          <a:p>
            <a:r>
              <a:rPr lang="en-GB" dirty="0">
                <a:ea typeface="Verdana" pitchFamily="34" charset="0"/>
                <a:cs typeface="Verdana" pitchFamily="34" charset="0"/>
              </a:rPr>
              <a:t>Location and morphology</a:t>
            </a:r>
            <a:br>
              <a:rPr lang="en-GB" dirty="0">
                <a:ea typeface="Verdana" pitchFamily="34" charset="0"/>
                <a:cs typeface="Verdana" pitchFamily="34" charset="0"/>
              </a:rPr>
            </a:br>
            <a:endParaRPr lang="de-CH" dirty="0"/>
          </a:p>
        </p:txBody>
      </p:sp>
      <p:pic>
        <p:nvPicPr>
          <p:cNvPr id="5" name="Picture 8" descr="ej 091112- rx femur">
            <a:extLst>
              <a:ext uri="{FF2B5EF4-FFF2-40B4-BE49-F238E27FC236}">
                <a16:creationId xmlns:a16="http://schemas.microsoft.com/office/drawing/2014/main" id="{0BE2C17D-A980-47B6-8FF4-701076325B6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502247" y="1167104"/>
            <a:ext cx="1934478" cy="5294360"/>
          </a:xfrm>
          <a:prstGeom prst="rect">
            <a:avLst/>
          </a:prstGeom>
          <a:ln>
            <a:noFill/>
          </a:ln>
          <a:effectLst/>
        </p:spPr>
      </p:pic>
      <p:pic>
        <p:nvPicPr>
          <p:cNvPr id="6" name="Picture 8" descr="ej 091112- rx femur">
            <a:extLst>
              <a:ext uri="{FF2B5EF4-FFF2-40B4-BE49-F238E27FC236}">
                <a16:creationId xmlns:a16="http://schemas.microsoft.com/office/drawing/2014/main" id="{4A2F63F4-1D83-4145-ACFD-F4F2C042919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2271920" y="1167104"/>
            <a:ext cx="2564326" cy="5294361"/>
          </a:xfrm>
          <a:prstGeom prst="rect">
            <a:avLst/>
          </a:prstGeom>
          <a:ln>
            <a:solidFill>
              <a:schemeClr val="bg1"/>
            </a:solidFill>
          </a:ln>
          <a:effectLst/>
        </p:spPr>
      </p:pic>
      <p:sp>
        <p:nvSpPr>
          <p:cNvPr id="7" name="TextBox 6">
            <a:extLst>
              <a:ext uri="{FF2B5EF4-FFF2-40B4-BE49-F238E27FC236}">
                <a16:creationId xmlns:a16="http://schemas.microsoft.com/office/drawing/2014/main" id="{28556667-C7D4-4091-A5E0-E78489D8A960}"/>
              </a:ext>
            </a:extLst>
          </p:cNvPr>
          <p:cNvSpPr txBox="1"/>
          <p:nvPr/>
        </p:nvSpPr>
        <p:spPr>
          <a:xfrm>
            <a:off x="5080320" y="1167105"/>
            <a:ext cx="4392487" cy="1754326"/>
          </a:xfrm>
          <a:prstGeom prst="rect">
            <a:avLst/>
          </a:prstGeom>
          <a:noFill/>
        </p:spPr>
        <p:txBody>
          <a:bodyPr wrap="square" rtlCol="0">
            <a:spAutoFit/>
          </a:bodyPr>
          <a:lstStyle/>
          <a:p>
            <a:pPr marL="342900" indent="-342900" algn="l">
              <a:lnSpc>
                <a:spcPct val="150000"/>
              </a:lnSpc>
              <a:buFont typeface="Arial" panose="020B0604020202020204" pitchFamily="34" charset="0"/>
              <a:buChar char="•"/>
            </a:pPr>
            <a:r>
              <a:rPr lang="en-US" sz="2400" dirty="0"/>
              <a:t>Femur, diaphyseal </a:t>
            </a:r>
          </a:p>
          <a:p>
            <a:pPr marL="342900" indent="-342900" algn="l">
              <a:lnSpc>
                <a:spcPct val="150000"/>
              </a:lnSpc>
              <a:buFont typeface="Arial" panose="020B0604020202020204" pitchFamily="34" charset="0"/>
              <a:buChar char="•"/>
            </a:pPr>
            <a:r>
              <a:rPr lang="en-US" sz="2400" dirty="0"/>
              <a:t>Simple, transverse</a:t>
            </a:r>
          </a:p>
          <a:p>
            <a:pPr marL="342900" indent="-342900" algn="l">
              <a:lnSpc>
                <a:spcPct val="150000"/>
              </a:lnSpc>
              <a:buFont typeface="Arial" panose="020B0604020202020204" pitchFamily="34" charset="0"/>
              <a:buChar char="•"/>
            </a:pPr>
            <a:r>
              <a:rPr lang="en-US" sz="2400" dirty="0"/>
              <a:t>Mid diaphysis</a:t>
            </a:r>
          </a:p>
        </p:txBody>
      </p:sp>
      <p:sp>
        <p:nvSpPr>
          <p:cNvPr id="8" name="TextBox 7">
            <a:extLst>
              <a:ext uri="{FF2B5EF4-FFF2-40B4-BE49-F238E27FC236}">
                <a16:creationId xmlns:a16="http://schemas.microsoft.com/office/drawing/2014/main" id="{2DA90E96-391C-4929-A24A-96F7DD76696E}"/>
              </a:ext>
            </a:extLst>
          </p:cNvPr>
          <p:cNvSpPr txBox="1"/>
          <p:nvPr/>
        </p:nvSpPr>
        <p:spPr>
          <a:xfrm>
            <a:off x="5080320" y="3073143"/>
            <a:ext cx="1268296" cy="461665"/>
          </a:xfrm>
          <a:prstGeom prst="rect">
            <a:avLst/>
          </a:prstGeom>
          <a:noFill/>
        </p:spPr>
        <p:txBody>
          <a:bodyPr wrap="none" rtlCol="0">
            <a:spAutoFit/>
          </a:bodyPr>
          <a:lstStyle/>
          <a:p>
            <a:pPr marL="342900" indent="-342900" algn="l">
              <a:buFont typeface="Arial" panose="020B0604020202020204" pitchFamily="34" charset="0"/>
              <a:buChar char="•"/>
            </a:pPr>
            <a:r>
              <a:rPr lang="en-US" sz="2400" b="1" dirty="0"/>
              <a:t>32A3</a:t>
            </a:r>
          </a:p>
        </p:txBody>
      </p:sp>
      <p:sp>
        <p:nvSpPr>
          <p:cNvPr id="9" name="TextBox 8">
            <a:extLst>
              <a:ext uri="{FF2B5EF4-FFF2-40B4-BE49-F238E27FC236}">
                <a16:creationId xmlns:a16="http://schemas.microsoft.com/office/drawing/2014/main" id="{D7F7CBF0-8A3D-42AF-A70D-42CAE69E4140}"/>
              </a:ext>
            </a:extLst>
          </p:cNvPr>
          <p:cNvSpPr txBox="1"/>
          <p:nvPr/>
        </p:nvSpPr>
        <p:spPr>
          <a:xfrm>
            <a:off x="5080320" y="3717032"/>
            <a:ext cx="6770153" cy="2308324"/>
          </a:xfrm>
          <a:prstGeom prst="rect">
            <a:avLst/>
          </a:prstGeom>
          <a:noFill/>
        </p:spPr>
        <p:txBody>
          <a:bodyPr wrap="square" rtlCol="0">
            <a:spAutoFit/>
          </a:bodyPr>
          <a:lstStyle/>
          <a:p>
            <a:pPr marL="342900" indent="-342900" algn="l">
              <a:lnSpc>
                <a:spcPct val="150000"/>
              </a:lnSpc>
              <a:buFont typeface="Arial" panose="020B0604020202020204" pitchFamily="34" charset="0"/>
              <a:buChar char="•"/>
            </a:pPr>
            <a:r>
              <a:rPr lang="en-US" sz="2400" dirty="0"/>
              <a:t>Qualifiers for diaphyseal fractures for location:</a:t>
            </a:r>
            <a:br>
              <a:rPr lang="en-US" sz="2400" dirty="0"/>
            </a:br>
            <a:r>
              <a:rPr lang="en-US" sz="2400" dirty="0"/>
              <a:t>a Proximal third</a:t>
            </a:r>
            <a:br>
              <a:rPr lang="en-US" sz="2400" dirty="0"/>
            </a:br>
            <a:r>
              <a:rPr lang="en-US" sz="2400" dirty="0"/>
              <a:t>b Middle third</a:t>
            </a:r>
            <a:br>
              <a:rPr lang="en-US" sz="2400" dirty="0"/>
            </a:br>
            <a:r>
              <a:rPr lang="en-US" sz="2400" dirty="0"/>
              <a:t>c Distal third</a:t>
            </a:r>
          </a:p>
        </p:txBody>
      </p:sp>
      <p:sp>
        <p:nvSpPr>
          <p:cNvPr id="10" name="TextBox 9">
            <a:extLst>
              <a:ext uri="{FF2B5EF4-FFF2-40B4-BE49-F238E27FC236}">
                <a16:creationId xmlns:a16="http://schemas.microsoft.com/office/drawing/2014/main" id="{1AD6B915-9D7A-4526-BF39-7081EA8B04D6}"/>
              </a:ext>
            </a:extLst>
          </p:cNvPr>
          <p:cNvSpPr txBox="1"/>
          <p:nvPr/>
        </p:nvSpPr>
        <p:spPr>
          <a:xfrm>
            <a:off x="5080320" y="6106711"/>
            <a:ext cx="1661032" cy="461665"/>
          </a:xfrm>
          <a:prstGeom prst="rect">
            <a:avLst/>
          </a:prstGeom>
          <a:noFill/>
        </p:spPr>
        <p:txBody>
          <a:bodyPr wrap="none" rtlCol="0">
            <a:spAutoFit/>
          </a:bodyPr>
          <a:lstStyle/>
          <a:p>
            <a:pPr marL="342900" indent="-342900" algn="l">
              <a:buFont typeface="Arial" panose="020B0604020202020204" pitchFamily="34" charset="0"/>
              <a:buChar char="•"/>
            </a:pPr>
            <a:r>
              <a:rPr lang="en-US" sz="2400" b="1" dirty="0"/>
              <a:t>32A3(b)</a:t>
            </a:r>
          </a:p>
        </p:txBody>
      </p:sp>
    </p:spTree>
    <p:extLst>
      <p:ext uri="{BB962C8B-B14F-4D97-AF65-F5344CB8AC3E}">
        <p14:creationId xmlns:p14="http://schemas.microsoft.com/office/powerpoint/2010/main" val="124676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42B0A-CD75-4479-AD16-DAC96F76F27F}"/>
              </a:ext>
            </a:extLst>
          </p:cNvPr>
          <p:cNvSpPr>
            <a:spLocks noGrp="1"/>
          </p:cNvSpPr>
          <p:nvPr>
            <p:ph type="title"/>
          </p:nvPr>
        </p:nvSpPr>
        <p:spPr/>
        <p:txBody>
          <a:bodyPr/>
          <a:lstStyle/>
          <a:p>
            <a:r>
              <a:rPr lang="en-GB" dirty="0">
                <a:solidFill>
                  <a:srgbClr val="29529B"/>
                </a:solidFill>
                <a:ea typeface="Verdana" pitchFamily="34" charset="0"/>
                <a:cs typeface="Verdana" pitchFamily="34" charset="0"/>
              </a:rPr>
              <a:t>Location and morphology</a:t>
            </a:r>
            <a:endParaRPr lang="de-CH" dirty="0"/>
          </a:p>
        </p:txBody>
      </p:sp>
      <p:pic>
        <p:nvPicPr>
          <p:cNvPr id="5" name="Picture 11" descr="ga 091108- rx 2">
            <a:extLst>
              <a:ext uri="{FF2B5EF4-FFF2-40B4-BE49-F238E27FC236}">
                <a16:creationId xmlns:a16="http://schemas.microsoft.com/office/drawing/2014/main" id="{7E99459E-B2D7-4569-8E08-7903973D843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rot="20886108">
            <a:off x="1007383" y="1169837"/>
            <a:ext cx="1344149" cy="5376596"/>
          </a:xfrm>
          <a:prstGeom prst="rect">
            <a:avLst/>
          </a:prstGeom>
          <a:ln>
            <a:noFill/>
          </a:ln>
          <a:effectLst/>
        </p:spPr>
      </p:pic>
      <p:pic>
        <p:nvPicPr>
          <p:cNvPr id="6" name="Picture 11" descr="ga 091108- rx 2">
            <a:extLst>
              <a:ext uri="{FF2B5EF4-FFF2-40B4-BE49-F238E27FC236}">
                <a16:creationId xmlns:a16="http://schemas.microsoft.com/office/drawing/2014/main" id="{A9901B37-8D4F-449A-BE45-16A32D55D76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6458" t="2614" r="26043"/>
          <a:stretch/>
        </p:blipFill>
        <p:spPr>
          <a:xfrm>
            <a:off x="2999656" y="1098926"/>
            <a:ext cx="2016224" cy="5399689"/>
          </a:xfrm>
          <a:prstGeom prst="rect">
            <a:avLst/>
          </a:prstGeom>
          <a:ln>
            <a:noFill/>
          </a:ln>
        </p:spPr>
      </p:pic>
      <p:sp>
        <p:nvSpPr>
          <p:cNvPr id="7" name="TextBox 6">
            <a:extLst>
              <a:ext uri="{FF2B5EF4-FFF2-40B4-BE49-F238E27FC236}">
                <a16:creationId xmlns:a16="http://schemas.microsoft.com/office/drawing/2014/main" id="{D4B4AFDC-9514-4C8F-AD5A-7F96FFBBB740}"/>
              </a:ext>
            </a:extLst>
          </p:cNvPr>
          <p:cNvSpPr txBox="1"/>
          <p:nvPr/>
        </p:nvSpPr>
        <p:spPr>
          <a:xfrm>
            <a:off x="5220349" y="1098927"/>
            <a:ext cx="3615195" cy="1200329"/>
          </a:xfrm>
          <a:prstGeom prst="rect">
            <a:avLst/>
          </a:prstGeom>
          <a:noFill/>
        </p:spPr>
        <p:txBody>
          <a:bodyPr wrap="square" rtlCol="0">
            <a:spAutoFit/>
          </a:bodyPr>
          <a:lstStyle/>
          <a:p>
            <a:pPr marL="342900" indent="-342900" algn="l">
              <a:lnSpc>
                <a:spcPct val="150000"/>
              </a:lnSpc>
              <a:buFont typeface="Arial" panose="020B0604020202020204" pitchFamily="34" charset="0"/>
              <a:buChar char="•"/>
            </a:pPr>
            <a:r>
              <a:rPr lang="en-US" sz="2400" dirty="0"/>
              <a:t>Radius, diaphyseal</a:t>
            </a:r>
          </a:p>
          <a:p>
            <a:pPr marL="342900" indent="-342900" algn="l">
              <a:lnSpc>
                <a:spcPct val="150000"/>
              </a:lnSpc>
              <a:buFont typeface="Arial" panose="020B0604020202020204" pitchFamily="34" charset="0"/>
              <a:buChar char="•"/>
            </a:pPr>
            <a:r>
              <a:rPr lang="en-US" sz="2400" dirty="0"/>
              <a:t>Wedge, intact, middle</a:t>
            </a:r>
          </a:p>
        </p:txBody>
      </p:sp>
      <p:sp>
        <p:nvSpPr>
          <p:cNvPr id="8" name="TextBox 7">
            <a:extLst>
              <a:ext uri="{FF2B5EF4-FFF2-40B4-BE49-F238E27FC236}">
                <a16:creationId xmlns:a16="http://schemas.microsoft.com/office/drawing/2014/main" id="{65C7E2FD-5F52-4AF3-88B0-AA6C17161270}"/>
              </a:ext>
            </a:extLst>
          </p:cNvPr>
          <p:cNvSpPr txBox="1"/>
          <p:nvPr/>
        </p:nvSpPr>
        <p:spPr>
          <a:xfrm>
            <a:off x="5220348" y="2475005"/>
            <a:ext cx="2171796" cy="646331"/>
          </a:xfrm>
          <a:prstGeom prst="rect">
            <a:avLst/>
          </a:prstGeom>
          <a:noFill/>
        </p:spPr>
        <p:txBody>
          <a:bodyPr wrap="square" rtlCol="0">
            <a:spAutoFit/>
          </a:bodyPr>
          <a:lstStyle/>
          <a:p>
            <a:pPr marL="342900" indent="-342900" algn="l">
              <a:lnSpc>
                <a:spcPct val="150000"/>
              </a:lnSpc>
              <a:buFont typeface="Arial" panose="020B0604020202020204" pitchFamily="34" charset="0"/>
              <a:buChar char="•"/>
            </a:pPr>
            <a:r>
              <a:rPr lang="en-US" sz="2400" b="1" dirty="0"/>
              <a:t>2R2B2(b)</a:t>
            </a:r>
          </a:p>
        </p:txBody>
      </p:sp>
      <p:sp>
        <p:nvSpPr>
          <p:cNvPr id="9" name="TextBox 8">
            <a:extLst>
              <a:ext uri="{FF2B5EF4-FFF2-40B4-BE49-F238E27FC236}">
                <a16:creationId xmlns:a16="http://schemas.microsoft.com/office/drawing/2014/main" id="{E87342E4-4792-4543-890E-58E28DB7F124}"/>
              </a:ext>
            </a:extLst>
          </p:cNvPr>
          <p:cNvSpPr txBox="1"/>
          <p:nvPr/>
        </p:nvSpPr>
        <p:spPr>
          <a:xfrm>
            <a:off x="5220349" y="3659653"/>
            <a:ext cx="4620067" cy="1754326"/>
          </a:xfrm>
          <a:prstGeom prst="rect">
            <a:avLst/>
          </a:prstGeom>
          <a:noFill/>
        </p:spPr>
        <p:txBody>
          <a:bodyPr wrap="square" rtlCol="0">
            <a:spAutoFit/>
          </a:bodyPr>
          <a:lstStyle/>
          <a:p>
            <a:pPr marL="342900" indent="-342900" algn="l">
              <a:lnSpc>
                <a:spcPct val="150000"/>
              </a:lnSpc>
              <a:buFont typeface="Arial" panose="020B0604020202020204" pitchFamily="34" charset="0"/>
              <a:buChar char="•"/>
            </a:pPr>
            <a:r>
              <a:rPr lang="en-US" sz="2400" dirty="0"/>
              <a:t>Ulna, diaphyseal </a:t>
            </a:r>
          </a:p>
          <a:p>
            <a:pPr marL="342900" indent="-342900" algn="l">
              <a:lnSpc>
                <a:spcPct val="150000"/>
              </a:lnSpc>
              <a:buFont typeface="Arial" panose="020B0604020202020204" pitchFamily="34" charset="0"/>
              <a:buChar char="•"/>
            </a:pPr>
            <a:r>
              <a:rPr lang="en-US" sz="2400" dirty="0"/>
              <a:t>Simple</a:t>
            </a:r>
          </a:p>
          <a:p>
            <a:pPr marL="342900" indent="-342900" algn="l">
              <a:lnSpc>
                <a:spcPct val="150000"/>
              </a:lnSpc>
              <a:buFont typeface="Arial" panose="020B0604020202020204" pitchFamily="34" charset="0"/>
              <a:buChar char="•"/>
            </a:pPr>
            <a:r>
              <a:rPr lang="en-US" sz="2400" dirty="0"/>
              <a:t>Oblique, middle</a:t>
            </a:r>
          </a:p>
        </p:txBody>
      </p:sp>
      <p:sp>
        <p:nvSpPr>
          <p:cNvPr id="10" name="TextBox 9">
            <a:extLst>
              <a:ext uri="{FF2B5EF4-FFF2-40B4-BE49-F238E27FC236}">
                <a16:creationId xmlns:a16="http://schemas.microsoft.com/office/drawing/2014/main" id="{DF0E4371-90C4-4961-80C1-8704C593EEA4}"/>
              </a:ext>
            </a:extLst>
          </p:cNvPr>
          <p:cNvSpPr txBox="1"/>
          <p:nvPr/>
        </p:nvSpPr>
        <p:spPr>
          <a:xfrm>
            <a:off x="5220348" y="5518973"/>
            <a:ext cx="2423783" cy="646331"/>
          </a:xfrm>
          <a:prstGeom prst="rect">
            <a:avLst/>
          </a:prstGeom>
          <a:noFill/>
        </p:spPr>
        <p:txBody>
          <a:bodyPr wrap="square" rtlCol="0">
            <a:spAutoFit/>
          </a:bodyPr>
          <a:lstStyle/>
          <a:p>
            <a:pPr marL="342900" indent="-342900" algn="l">
              <a:lnSpc>
                <a:spcPct val="150000"/>
              </a:lnSpc>
              <a:buFont typeface="Arial" panose="020B0604020202020204" pitchFamily="34" charset="0"/>
              <a:buChar char="•"/>
            </a:pPr>
            <a:r>
              <a:rPr lang="en-US" sz="2400" b="1" dirty="0"/>
              <a:t>2U2A2(b)</a:t>
            </a:r>
          </a:p>
        </p:txBody>
      </p:sp>
      <p:sp>
        <p:nvSpPr>
          <p:cNvPr id="11" name="TextBox 10">
            <a:extLst>
              <a:ext uri="{FF2B5EF4-FFF2-40B4-BE49-F238E27FC236}">
                <a16:creationId xmlns:a16="http://schemas.microsoft.com/office/drawing/2014/main" id="{E5EFC7DC-118D-A940-8DC0-9809BDA74FE7}"/>
              </a:ext>
            </a:extLst>
          </p:cNvPr>
          <p:cNvSpPr txBox="1"/>
          <p:nvPr/>
        </p:nvSpPr>
        <p:spPr>
          <a:xfrm>
            <a:off x="8184232" y="2578010"/>
            <a:ext cx="3666241" cy="1893339"/>
          </a:xfrm>
          <a:prstGeom prst="rect">
            <a:avLst/>
          </a:prstGeom>
          <a:noFill/>
        </p:spPr>
        <p:txBody>
          <a:bodyPr wrap="square" rtlCol="0">
            <a:spAutoFit/>
          </a:bodyPr>
          <a:lstStyle/>
          <a:p>
            <a:pPr marL="342900" indent="-342900" algn="l">
              <a:lnSpc>
                <a:spcPct val="150000"/>
              </a:lnSpc>
              <a:buFont typeface="Arial" panose="020B0604020202020204" pitchFamily="34" charset="0"/>
              <a:buChar char="•"/>
            </a:pPr>
            <a:r>
              <a:rPr lang="en-US" sz="1600" dirty="0"/>
              <a:t>Qualifiers for diaphyseal fractures for location:</a:t>
            </a:r>
            <a:br>
              <a:rPr lang="en-US" sz="1600" dirty="0"/>
            </a:br>
            <a:r>
              <a:rPr lang="en-US" sz="1600" dirty="0"/>
              <a:t>a Proximal third</a:t>
            </a:r>
            <a:br>
              <a:rPr lang="en-US" sz="1600" dirty="0"/>
            </a:br>
            <a:r>
              <a:rPr lang="en-US" sz="1600" dirty="0"/>
              <a:t>b Middle third</a:t>
            </a:r>
            <a:br>
              <a:rPr lang="en-US" sz="1600" dirty="0"/>
            </a:br>
            <a:r>
              <a:rPr lang="en-US" sz="1600" dirty="0"/>
              <a:t>c Distal third</a:t>
            </a:r>
          </a:p>
        </p:txBody>
      </p:sp>
    </p:spTree>
    <p:extLst>
      <p:ext uri="{BB962C8B-B14F-4D97-AF65-F5344CB8AC3E}">
        <p14:creationId xmlns:p14="http://schemas.microsoft.com/office/powerpoint/2010/main" val="327598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9B3A2-D337-42D9-BD55-B653C7CF9572}"/>
              </a:ext>
            </a:extLst>
          </p:cNvPr>
          <p:cNvSpPr>
            <a:spLocks noGrp="1"/>
          </p:cNvSpPr>
          <p:nvPr>
            <p:ph type="title"/>
          </p:nvPr>
        </p:nvSpPr>
        <p:spPr/>
        <p:txBody>
          <a:bodyPr/>
          <a:lstStyle/>
          <a:p>
            <a:r>
              <a:rPr lang="de-CH" dirty="0"/>
              <a:t>Location and </a:t>
            </a:r>
            <a:r>
              <a:rPr lang="de-CH" dirty="0" err="1"/>
              <a:t>morphology</a:t>
            </a:r>
            <a:endParaRPr lang="de-CH" dirty="0"/>
          </a:p>
        </p:txBody>
      </p:sp>
      <p:sp>
        <p:nvSpPr>
          <p:cNvPr id="3" name="Content Placeholder 2">
            <a:extLst>
              <a:ext uri="{FF2B5EF4-FFF2-40B4-BE49-F238E27FC236}">
                <a16:creationId xmlns:a16="http://schemas.microsoft.com/office/drawing/2014/main" id="{52F324E9-53D6-4189-925B-7F2F53F56852}"/>
              </a:ext>
            </a:extLst>
          </p:cNvPr>
          <p:cNvSpPr>
            <a:spLocks noGrp="1"/>
          </p:cNvSpPr>
          <p:nvPr>
            <p:ph idx="1"/>
          </p:nvPr>
        </p:nvSpPr>
        <p:spPr/>
        <p:txBody>
          <a:bodyPr/>
          <a:lstStyle/>
          <a:p>
            <a:endParaRPr lang="de-CH" dirty="0"/>
          </a:p>
        </p:txBody>
      </p:sp>
      <p:pic>
        <p:nvPicPr>
          <p:cNvPr id="5" name="Picture 11" descr="ga 091108- rx 2">
            <a:extLst>
              <a:ext uri="{FF2B5EF4-FFF2-40B4-BE49-F238E27FC236}">
                <a16:creationId xmlns:a16="http://schemas.microsoft.com/office/drawing/2014/main" id="{61C48D60-768B-4D2A-8506-DAD0D03CA00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479376" y="1513189"/>
            <a:ext cx="1828206" cy="4752528"/>
          </a:xfrm>
          <a:prstGeom prst="rect">
            <a:avLst/>
          </a:prstGeom>
          <a:ln>
            <a:solidFill>
              <a:schemeClr val="bg1"/>
            </a:solidFill>
            <a:miter lim="800000"/>
            <a:headEnd/>
            <a:tailEnd/>
          </a:ln>
        </p:spPr>
      </p:pic>
      <p:pic>
        <p:nvPicPr>
          <p:cNvPr id="6" name="Picture 13" descr="ga 091108- klin 1">
            <a:extLst>
              <a:ext uri="{FF2B5EF4-FFF2-40B4-BE49-F238E27FC236}">
                <a16:creationId xmlns:a16="http://schemas.microsoft.com/office/drawing/2014/main" id="{D9F075D8-6191-40C6-9857-0AB5BB5BBAF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31737" y="1513189"/>
            <a:ext cx="2228771" cy="4753099"/>
          </a:xfrm>
          <a:prstGeom prst="rect">
            <a:avLst/>
          </a:prstGeom>
          <a:noFill/>
          <a:ln>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7" name="Picture 15" descr="ga 091108- rx 1">
            <a:extLst>
              <a:ext uri="{FF2B5EF4-FFF2-40B4-BE49-F238E27FC236}">
                <a16:creationId xmlns:a16="http://schemas.microsoft.com/office/drawing/2014/main" id="{CC015A86-D5DB-4ECC-97D0-9B9696C28A2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a:xfrm>
            <a:off x="2355557" y="1513189"/>
            <a:ext cx="1828205" cy="4752528"/>
          </a:xfrm>
          <a:prstGeom prst="rect">
            <a:avLst/>
          </a:prstGeom>
          <a:ln>
            <a:solidFill>
              <a:schemeClr val="bg1"/>
            </a:solidFill>
            <a:miter lim="800000"/>
            <a:headEnd/>
            <a:tailEnd/>
          </a:ln>
        </p:spPr>
      </p:pic>
    </p:spTree>
    <p:extLst>
      <p:ext uri="{BB962C8B-B14F-4D97-AF65-F5344CB8AC3E}">
        <p14:creationId xmlns:p14="http://schemas.microsoft.com/office/powerpoint/2010/main" val="360123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F5003-D5E2-4956-AEBA-6793D5262D5C}"/>
              </a:ext>
            </a:extLst>
          </p:cNvPr>
          <p:cNvSpPr>
            <a:spLocks noGrp="1"/>
          </p:cNvSpPr>
          <p:nvPr>
            <p:ph type="title"/>
          </p:nvPr>
        </p:nvSpPr>
        <p:spPr/>
        <p:txBody>
          <a:bodyPr/>
          <a:lstStyle/>
          <a:p>
            <a:r>
              <a:rPr lang="de-CH" dirty="0"/>
              <a:t>Location and </a:t>
            </a:r>
            <a:r>
              <a:rPr lang="de-CH" dirty="0" err="1"/>
              <a:t>morphology</a:t>
            </a:r>
            <a:endParaRPr lang="de-CH" dirty="0"/>
          </a:p>
        </p:txBody>
      </p:sp>
      <p:pic>
        <p:nvPicPr>
          <p:cNvPr id="5" name="Picture 11" descr="ga 091108- rx 2">
            <a:extLst>
              <a:ext uri="{FF2B5EF4-FFF2-40B4-BE49-F238E27FC236}">
                <a16:creationId xmlns:a16="http://schemas.microsoft.com/office/drawing/2014/main" id="{FC2A45B3-A665-428A-9BF7-88147D694C5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479376" y="1474774"/>
            <a:ext cx="1828206" cy="4752528"/>
          </a:xfrm>
          <a:prstGeom prst="rect">
            <a:avLst/>
          </a:prstGeom>
          <a:ln>
            <a:solidFill>
              <a:schemeClr val="bg1"/>
            </a:solidFill>
            <a:miter lim="800000"/>
            <a:headEnd/>
            <a:tailEnd/>
          </a:ln>
        </p:spPr>
      </p:pic>
      <p:pic>
        <p:nvPicPr>
          <p:cNvPr id="6" name="Picture 15" descr="ga 091108- rx 1">
            <a:extLst>
              <a:ext uri="{FF2B5EF4-FFF2-40B4-BE49-F238E27FC236}">
                <a16:creationId xmlns:a16="http://schemas.microsoft.com/office/drawing/2014/main" id="{3984BDBD-774D-4238-818F-D7FFE00D0CF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2373553" y="1474763"/>
            <a:ext cx="1828205" cy="4752528"/>
          </a:xfrm>
          <a:prstGeom prst="rect">
            <a:avLst/>
          </a:prstGeom>
          <a:ln>
            <a:solidFill>
              <a:schemeClr val="bg1"/>
            </a:solidFill>
            <a:miter lim="800000"/>
            <a:headEnd/>
            <a:tailEnd/>
          </a:ln>
        </p:spPr>
      </p:pic>
      <p:sp>
        <p:nvSpPr>
          <p:cNvPr id="7" name="TextBox 6">
            <a:extLst>
              <a:ext uri="{FF2B5EF4-FFF2-40B4-BE49-F238E27FC236}">
                <a16:creationId xmlns:a16="http://schemas.microsoft.com/office/drawing/2014/main" id="{42F62824-3745-4DA5-AA52-C8F0DE942572}"/>
              </a:ext>
            </a:extLst>
          </p:cNvPr>
          <p:cNvSpPr txBox="1"/>
          <p:nvPr/>
        </p:nvSpPr>
        <p:spPr>
          <a:xfrm>
            <a:off x="4408763" y="1268760"/>
            <a:ext cx="6228362" cy="2308324"/>
          </a:xfrm>
          <a:prstGeom prst="rect">
            <a:avLst/>
          </a:prstGeom>
          <a:noFill/>
        </p:spPr>
        <p:txBody>
          <a:bodyPr wrap="square" rtlCol="0">
            <a:spAutoFit/>
          </a:bodyPr>
          <a:lstStyle/>
          <a:p>
            <a:pPr marL="342900" indent="-342900" algn="l">
              <a:lnSpc>
                <a:spcPct val="150000"/>
              </a:lnSpc>
              <a:buFont typeface="Arial" panose="020B0604020202020204" pitchFamily="34" charset="0"/>
              <a:buChar char="•"/>
            </a:pPr>
            <a:r>
              <a:rPr lang="en-US" sz="2400" dirty="0"/>
              <a:t>Radius, distal end segment, extraarticular </a:t>
            </a:r>
          </a:p>
          <a:p>
            <a:pPr marL="342900" indent="-342900" algn="l">
              <a:lnSpc>
                <a:spcPct val="150000"/>
              </a:lnSpc>
              <a:buFont typeface="Arial" panose="020B0604020202020204" pitchFamily="34" charset="0"/>
              <a:buChar char="•"/>
            </a:pPr>
            <a:r>
              <a:rPr lang="en-US" sz="2400" dirty="0"/>
              <a:t>Simple metaphyseal </a:t>
            </a:r>
          </a:p>
          <a:p>
            <a:pPr marL="342900" indent="-342900" algn="l">
              <a:lnSpc>
                <a:spcPct val="150000"/>
              </a:lnSpc>
              <a:buFont typeface="Arial" panose="020B0604020202020204" pitchFamily="34" charset="0"/>
              <a:buChar char="•"/>
            </a:pPr>
            <a:r>
              <a:rPr lang="en-US" sz="2400" dirty="0"/>
              <a:t>Dorsal displacement</a:t>
            </a:r>
          </a:p>
          <a:p>
            <a:pPr marL="342900" indent="-342900" algn="l">
              <a:lnSpc>
                <a:spcPct val="150000"/>
              </a:lnSpc>
              <a:buFont typeface="Arial" panose="020B0604020202020204" pitchFamily="34" charset="0"/>
              <a:buChar char="•"/>
            </a:pPr>
            <a:r>
              <a:rPr lang="en-US" sz="2400" b="1" dirty="0"/>
              <a:t>2R3A2.2</a:t>
            </a:r>
          </a:p>
        </p:txBody>
      </p:sp>
      <p:sp>
        <p:nvSpPr>
          <p:cNvPr id="8" name="TextBox 7">
            <a:extLst>
              <a:ext uri="{FF2B5EF4-FFF2-40B4-BE49-F238E27FC236}">
                <a16:creationId xmlns:a16="http://schemas.microsoft.com/office/drawing/2014/main" id="{CA0E6E74-9E5A-467A-9CBE-7837B2D03EC4}"/>
              </a:ext>
            </a:extLst>
          </p:cNvPr>
          <p:cNvSpPr txBox="1"/>
          <p:nvPr/>
        </p:nvSpPr>
        <p:spPr>
          <a:xfrm>
            <a:off x="4408762" y="3740839"/>
            <a:ext cx="6367757" cy="1200329"/>
          </a:xfrm>
          <a:prstGeom prst="rect">
            <a:avLst/>
          </a:prstGeom>
          <a:noFill/>
        </p:spPr>
        <p:txBody>
          <a:bodyPr wrap="square" rtlCol="0">
            <a:spAutoFit/>
          </a:bodyPr>
          <a:lstStyle/>
          <a:p>
            <a:pPr marL="342900" indent="-342900" algn="l">
              <a:lnSpc>
                <a:spcPct val="150000"/>
              </a:lnSpc>
              <a:buFont typeface="Arial" panose="020B0604020202020204" pitchFamily="34" charset="0"/>
              <a:buChar char="•"/>
            </a:pPr>
            <a:r>
              <a:rPr lang="en-US" sz="2400" dirty="0"/>
              <a:t>Radius, diaphyseal wedge intact, middle</a:t>
            </a:r>
          </a:p>
          <a:p>
            <a:pPr marL="342900" indent="-342900" algn="l">
              <a:lnSpc>
                <a:spcPct val="150000"/>
              </a:lnSpc>
              <a:buFont typeface="Arial" panose="020B0604020202020204" pitchFamily="34" charset="0"/>
              <a:buChar char="•"/>
            </a:pPr>
            <a:r>
              <a:rPr lang="en-US" sz="2400" b="1" dirty="0"/>
              <a:t>2R2B2(b)</a:t>
            </a:r>
          </a:p>
        </p:txBody>
      </p:sp>
      <p:sp>
        <p:nvSpPr>
          <p:cNvPr id="9" name="TextBox 8">
            <a:extLst>
              <a:ext uri="{FF2B5EF4-FFF2-40B4-BE49-F238E27FC236}">
                <a16:creationId xmlns:a16="http://schemas.microsoft.com/office/drawing/2014/main" id="{B5553C2F-0E03-4DA9-A8F8-F402829837C1}"/>
              </a:ext>
            </a:extLst>
          </p:cNvPr>
          <p:cNvSpPr txBox="1"/>
          <p:nvPr/>
        </p:nvSpPr>
        <p:spPr>
          <a:xfrm>
            <a:off x="4408762" y="5180999"/>
            <a:ext cx="6151733" cy="1200329"/>
          </a:xfrm>
          <a:prstGeom prst="rect">
            <a:avLst/>
          </a:prstGeom>
          <a:noFill/>
        </p:spPr>
        <p:txBody>
          <a:bodyPr wrap="square" rtlCol="0">
            <a:spAutoFit/>
          </a:bodyPr>
          <a:lstStyle/>
          <a:p>
            <a:pPr marL="342900" indent="-342900" algn="l">
              <a:lnSpc>
                <a:spcPct val="150000"/>
              </a:lnSpc>
              <a:buFont typeface="Arial" panose="020B0604020202020204" pitchFamily="34" charset="0"/>
              <a:buChar char="•"/>
            </a:pPr>
            <a:r>
              <a:rPr lang="en-US" sz="2400" dirty="0"/>
              <a:t>Ulna, </a:t>
            </a:r>
            <a:r>
              <a:rPr lang="en-US" sz="2400" dirty="0" err="1"/>
              <a:t>diaphyseal</a:t>
            </a:r>
            <a:r>
              <a:rPr lang="en-US" sz="2400" dirty="0"/>
              <a:t> simple oblique, middle</a:t>
            </a:r>
          </a:p>
          <a:p>
            <a:pPr marL="342900" indent="-342900" algn="l">
              <a:lnSpc>
                <a:spcPct val="150000"/>
              </a:lnSpc>
              <a:buFont typeface="Arial" panose="020B0604020202020204" pitchFamily="34" charset="0"/>
              <a:buChar char="•"/>
            </a:pPr>
            <a:r>
              <a:rPr lang="en-US" sz="2400" b="1" dirty="0"/>
              <a:t>2U2B2(b)</a:t>
            </a:r>
          </a:p>
        </p:txBody>
      </p:sp>
    </p:spTree>
    <p:extLst>
      <p:ext uri="{BB962C8B-B14F-4D97-AF65-F5344CB8AC3E}">
        <p14:creationId xmlns:p14="http://schemas.microsoft.com/office/powerpoint/2010/main" val="182384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516699" y="1517650"/>
            <a:ext cx="11176000" cy="4495800"/>
          </a:xfrm>
        </p:spPr>
        <p:txBody>
          <a:bodyPr/>
          <a:lstStyle/>
          <a:p>
            <a:pPr lvl="1"/>
            <a:r>
              <a:rPr lang="en-US" dirty="0"/>
              <a:t>Fracture description based on terminology from the </a:t>
            </a:r>
            <a:br>
              <a:rPr lang="en-US" dirty="0"/>
            </a:br>
            <a:r>
              <a:rPr lang="en-US" dirty="0"/>
              <a:t>Müller Comprehensive Classification of Long Bone Fractures</a:t>
            </a:r>
          </a:p>
          <a:p>
            <a:pPr lvl="1"/>
            <a:r>
              <a:rPr lang="en-US" dirty="0"/>
              <a:t>Provides standard terminology for consistent communication between colleagues</a:t>
            </a:r>
          </a:p>
          <a:p>
            <a:pPr lvl="1"/>
            <a:r>
              <a:rPr lang="en-US" dirty="0"/>
              <a:t>Has an alphanumerical code for each injury or fracture:</a:t>
            </a:r>
          </a:p>
          <a:p>
            <a:pPr lvl="2"/>
            <a:r>
              <a:rPr lang="en-US" sz="2800" dirty="0"/>
              <a:t>Allows for data storage</a:t>
            </a:r>
          </a:p>
          <a:p>
            <a:pPr lvl="2"/>
            <a:r>
              <a:rPr lang="en-US" sz="2800" dirty="0"/>
              <a:t>Allows for recall for research and clinical use</a:t>
            </a:r>
          </a:p>
          <a:p>
            <a:endParaRPr lang="en-US" sz="3200" dirty="0"/>
          </a:p>
        </p:txBody>
      </p:sp>
    </p:spTree>
    <p:extLst>
      <p:ext uri="{BB962C8B-B14F-4D97-AF65-F5344CB8AC3E}">
        <p14:creationId xmlns:p14="http://schemas.microsoft.com/office/powerpoint/2010/main" val="1419390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F34FE6D-E92F-4968-9836-2FB094C152C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9264" y="240196"/>
            <a:ext cx="5693092" cy="6069124"/>
          </a:xfrm>
          <a:prstGeom prst="rect">
            <a:avLst/>
          </a:prstGeom>
        </p:spPr>
      </p:pic>
    </p:spTree>
    <p:extLst>
      <p:ext uri="{BB962C8B-B14F-4D97-AF65-F5344CB8AC3E}">
        <p14:creationId xmlns:p14="http://schemas.microsoft.com/office/powerpoint/2010/main" val="3021297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E0664-A028-4C3E-8D8B-F4FE69126C8B}"/>
              </a:ext>
            </a:extLst>
          </p:cNvPr>
          <p:cNvSpPr>
            <a:spLocks noGrp="1"/>
          </p:cNvSpPr>
          <p:nvPr>
            <p:ph type="title"/>
          </p:nvPr>
        </p:nvSpPr>
        <p:spPr/>
        <p:txBody>
          <a:bodyPr/>
          <a:lstStyle/>
          <a:p>
            <a:r>
              <a:rPr lang="de-CH" dirty="0"/>
              <a:t>Open </a:t>
            </a:r>
            <a:r>
              <a:rPr lang="de-CH" dirty="0" err="1"/>
              <a:t>fractures</a:t>
            </a:r>
            <a:endParaRPr lang="de-CH" dirty="0"/>
          </a:p>
        </p:txBody>
      </p:sp>
      <p:pic>
        <p:nvPicPr>
          <p:cNvPr id="5" name="Picture 13" descr="ga 091108- klin 1">
            <a:extLst>
              <a:ext uri="{FF2B5EF4-FFF2-40B4-BE49-F238E27FC236}">
                <a16:creationId xmlns:a16="http://schemas.microsoft.com/office/drawing/2014/main" id="{244A776C-5506-4F29-8FE8-EB997E62CA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9376" y="1340768"/>
            <a:ext cx="2304256" cy="4914079"/>
          </a:xfrm>
          <a:prstGeom prst="rect">
            <a:avLst/>
          </a:prstGeom>
          <a:noFill/>
          <a:ln>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6" name="TextBox 5">
            <a:extLst>
              <a:ext uri="{FF2B5EF4-FFF2-40B4-BE49-F238E27FC236}">
                <a16:creationId xmlns:a16="http://schemas.microsoft.com/office/drawing/2014/main" id="{BC730C71-4741-4F32-A709-DF7DC8ECDC12}"/>
              </a:ext>
            </a:extLst>
          </p:cNvPr>
          <p:cNvSpPr txBox="1"/>
          <p:nvPr/>
        </p:nvSpPr>
        <p:spPr>
          <a:xfrm>
            <a:off x="3167153" y="1399371"/>
            <a:ext cx="6319359" cy="3970318"/>
          </a:xfrm>
          <a:prstGeom prst="rect">
            <a:avLst/>
          </a:prstGeom>
          <a:noFill/>
        </p:spPr>
        <p:txBody>
          <a:bodyPr wrap="none" rtlCol="0">
            <a:spAutoFit/>
          </a:bodyPr>
          <a:lstStyle/>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1" lang="en-US" sz="2400" b="1" i="0" u="none" strike="noStrike" kern="1200" cap="none" spc="0" normalizeH="0" baseline="0" noProof="0" dirty="0">
                <a:ln>
                  <a:noFill/>
                </a:ln>
                <a:solidFill>
                  <a:prstClr val="black"/>
                </a:solidFill>
                <a:effectLst/>
                <a:uLnTx/>
                <a:uFillTx/>
                <a:latin typeface="Arial" panose="020B0604020202020204" pitchFamily="34" charset="0"/>
                <a:ea typeface="Osaka" pitchFamily="-32" charset="-128"/>
                <a:cs typeface="+mn-cs"/>
              </a:rPr>
              <a:t>OTA Fracture Classification</a:t>
            </a:r>
          </a:p>
          <a:p>
            <a:pPr marL="800100" lvl="1" indent="-342900">
              <a:lnSpc>
                <a:spcPct val="150000"/>
              </a:lnSpc>
              <a:buFont typeface="Arial" panose="020B0604020202020204" pitchFamily="34" charset="0"/>
              <a:buChar char="•"/>
            </a:pPr>
            <a:r>
              <a:rPr kumimoji="1" lang="en-US" sz="2400" b="0" i="0" u="none" strike="noStrike" kern="1200" cap="none" spc="0" normalizeH="0" baseline="0" noProof="0" dirty="0">
                <a:ln>
                  <a:noFill/>
                </a:ln>
                <a:solidFill>
                  <a:prstClr val="black"/>
                </a:solidFill>
                <a:effectLst/>
                <a:uLnTx/>
                <a:uFillTx/>
                <a:latin typeface="Arial" panose="020B0604020202020204" pitchFamily="34" charset="0"/>
                <a:ea typeface="Osaka" pitchFamily="-32" charset="-128"/>
                <a:cs typeface="+mn-cs"/>
              </a:rPr>
              <a:t>Edges approximate</a:t>
            </a:r>
          </a:p>
          <a:p>
            <a:pPr marL="800100" lvl="1" indent="-342900">
              <a:lnSpc>
                <a:spcPct val="150000"/>
              </a:lnSpc>
              <a:buFont typeface="Arial" panose="020B0604020202020204" pitchFamily="34" charset="0"/>
              <a:buChar char="•"/>
            </a:pPr>
            <a:r>
              <a:rPr kumimoji="1" lang="en-US" sz="2400" b="0" i="0" u="none" strike="noStrike" kern="1200" cap="none" spc="0" normalizeH="0" baseline="0" noProof="0" dirty="0">
                <a:ln>
                  <a:noFill/>
                </a:ln>
                <a:solidFill>
                  <a:prstClr val="black"/>
                </a:solidFill>
                <a:effectLst/>
                <a:uLnTx/>
                <a:uFillTx/>
                <a:latin typeface="Arial" panose="020B0604020202020204" pitchFamily="34" charset="0"/>
                <a:ea typeface="Osaka" pitchFamily="-32" charset="-128"/>
                <a:cs typeface="+mn-cs"/>
              </a:rPr>
              <a:t>No appreciable muscle loss or damage</a:t>
            </a:r>
          </a:p>
          <a:p>
            <a:pPr marL="800100" lvl="1" indent="-342900">
              <a:lnSpc>
                <a:spcPct val="150000"/>
              </a:lnSpc>
              <a:buFont typeface="Arial" panose="020B0604020202020204" pitchFamily="34" charset="0"/>
              <a:buChar char="•"/>
            </a:pPr>
            <a:r>
              <a:rPr kumimoji="1" lang="en-US" sz="2400" b="0" i="0" u="none" strike="noStrike" kern="1200" cap="none" spc="0" normalizeH="0" baseline="0" noProof="0" dirty="0">
                <a:ln>
                  <a:noFill/>
                </a:ln>
                <a:solidFill>
                  <a:prstClr val="black"/>
                </a:solidFill>
                <a:effectLst/>
                <a:uLnTx/>
                <a:uFillTx/>
                <a:latin typeface="Arial" panose="020B0604020202020204" pitchFamily="34" charset="0"/>
                <a:ea typeface="Osaka" pitchFamily="-32" charset="-128"/>
                <a:cs typeface="+mn-cs"/>
              </a:rPr>
              <a:t>No vessel disruption</a:t>
            </a:r>
          </a:p>
          <a:p>
            <a:pPr marL="800100" lvl="1" indent="-342900">
              <a:lnSpc>
                <a:spcPct val="150000"/>
              </a:lnSpc>
              <a:buFont typeface="Arial" panose="020B0604020202020204" pitchFamily="34" charset="0"/>
              <a:buChar char="•"/>
            </a:pPr>
            <a:r>
              <a:rPr kumimoji="1" lang="en-US" sz="2400" b="0" i="0" u="none" strike="noStrike" kern="1200" cap="none" spc="0" normalizeH="0" baseline="0" noProof="0" dirty="0">
                <a:ln>
                  <a:noFill/>
                </a:ln>
                <a:solidFill>
                  <a:prstClr val="black"/>
                </a:solidFill>
                <a:effectLst/>
                <a:uLnTx/>
                <a:uFillTx/>
                <a:latin typeface="Arial" panose="020B0604020202020204" pitchFamily="34" charset="0"/>
                <a:ea typeface="Osaka" pitchFamily="-32" charset="-128"/>
                <a:cs typeface="+mn-cs"/>
              </a:rPr>
              <a:t>No contamination</a:t>
            </a:r>
          </a:p>
          <a:p>
            <a:pPr marL="800100" lvl="1" indent="-342900">
              <a:lnSpc>
                <a:spcPct val="150000"/>
              </a:lnSpc>
              <a:buFont typeface="Arial" panose="020B0604020202020204" pitchFamily="34" charset="0"/>
              <a:buChar char="•"/>
            </a:pPr>
            <a:r>
              <a:rPr kumimoji="1" lang="en-US" sz="2400" b="0" i="0" u="none" strike="noStrike" kern="1200" cap="none" spc="0" normalizeH="0" baseline="0" noProof="0" dirty="0">
                <a:ln>
                  <a:noFill/>
                </a:ln>
                <a:solidFill>
                  <a:prstClr val="black"/>
                </a:solidFill>
                <a:effectLst/>
                <a:uLnTx/>
                <a:uFillTx/>
                <a:latin typeface="Arial" panose="020B0604020202020204" pitchFamily="34" charset="0"/>
                <a:ea typeface="Osaka" pitchFamily="-32" charset="-128"/>
                <a:cs typeface="+mn-cs"/>
              </a:rPr>
              <a:t>No bone loss</a:t>
            </a:r>
          </a:p>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en-US" sz="2400" b="0" i="0" u="none" strike="noStrike" kern="1200" cap="none" spc="0" normalizeH="0" baseline="0" noProof="0" dirty="0">
              <a:ln>
                <a:noFill/>
              </a:ln>
              <a:solidFill>
                <a:prstClr val="black"/>
              </a:solidFill>
              <a:effectLst/>
              <a:uLnTx/>
              <a:uFillTx/>
              <a:latin typeface="Arial" panose="020B0604020202020204" pitchFamily="34" charset="0"/>
              <a:ea typeface="Osaka" pitchFamily="-32" charset="-128"/>
              <a:cs typeface="+mn-cs"/>
            </a:endParaRPr>
          </a:p>
        </p:txBody>
      </p:sp>
      <p:sp>
        <p:nvSpPr>
          <p:cNvPr id="7" name="TextBox 6">
            <a:extLst>
              <a:ext uri="{FF2B5EF4-FFF2-40B4-BE49-F238E27FC236}">
                <a16:creationId xmlns:a16="http://schemas.microsoft.com/office/drawing/2014/main" id="{36F98E4E-93F9-4CE4-B0EB-9C38F8D8ED70}"/>
              </a:ext>
            </a:extLst>
          </p:cNvPr>
          <p:cNvSpPr txBox="1"/>
          <p:nvPr/>
        </p:nvSpPr>
        <p:spPr>
          <a:xfrm>
            <a:off x="3173947" y="5085184"/>
            <a:ext cx="3127779" cy="1200329"/>
          </a:xfrm>
          <a:prstGeom prst="rect">
            <a:avLst/>
          </a:prstGeom>
          <a:noFill/>
        </p:spPr>
        <p:txBody>
          <a:bodyPr wrap="none" rtlCol="0">
            <a:spAutoFit/>
          </a:bodyPr>
          <a:lstStyle/>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1" lang="en-US" sz="2400" b="1" i="0" u="none" strike="noStrike" kern="1200" cap="none" spc="0" normalizeH="0" baseline="0" noProof="0" dirty="0" err="1">
                <a:ln>
                  <a:noFill/>
                </a:ln>
                <a:solidFill>
                  <a:prstClr val="black"/>
                </a:solidFill>
                <a:effectLst/>
                <a:uLnTx/>
                <a:uFillTx/>
                <a:latin typeface="Arial" panose="020B0604020202020204" pitchFamily="34" charset="0"/>
                <a:ea typeface="Osaka" pitchFamily="-32" charset="-128"/>
                <a:cs typeface="+mn-cs"/>
              </a:rPr>
              <a:t>Gustilo</a:t>
            </a:r>
            <a:r>
              <a:rPr kumimoji="1" lang="de-CH" sz="2400" b="1" i="0" u="none" strike="noStrike" kern="1200" cap="none" spc="0" normalizeH="0" baseline="0" noProof="0" dirty="0">
                <a:ln>
                  <a:noFill/>
                </a:ln>
                <a:solidFill>
                  <a:prstClr val="black"/>
                </a:solidFill>
                <a:effectLst/>
                <a:uLnTx/>
                <a:uFillTx/>
                <a:latin typeface="Arial" panose="020B0604020202020204" pitchFamily="34" charset="0"/>
                <a:ea typeface="Osaka" pitchFamily="-32" charset="-128"/>
                <a:cs typeface="+mn-cs"/>
              </a:rPr>
              <a:t>-</a:t>
            </a:r>
            <a:r>
              <a:rPr kumimoji="1" lang="en-US" sz="2400" b="1" i="0" u="none" strike="noStrike" kern="1200" cap="none" spc="0" normalizeH="0" baseline="0" noProof="0" dirty="0">
                <a:ln>
                  <a:noFill/>
                </a:ln>
                <a:solidFill>
                  <a:prstClr val="black"/>
                </a:solidFill>
                <a:effectLst/>
                <a:uLnTx/>
                <a:uFillTx/>
                <a:latin typeface="Arial" panose="020B0604020202020204" pitchFamily="34" charset="0"/>
                <a:ea typeface="Osaka" pitchFamily="-32" charset="-128"/>
                <a:cs typeface="+mn-cs"/>
              </a:rPr>
              <a:t>Anderson</a:t>
            </a:r>
          </a:p>
          <a:p>
            <a:pPr marL="800100" lvl="1" indent="-342900">
              <a:lnSpc>
                <a:spcPct val="150000"/>
              </a:lnSpc>
              <a:buFont typeface="Arial" panose="020B0604020202020204" pitchFamily="34" charset="0"/>
              <a:buChar char="•"/>
            </a:pPr>
            <a:r>
              <a:rPr kumimoji="1" lang="en-US" sz="2400" b="0" i="0" u="none" strike="noStrike" kern="1200" cap="none" spc="0" normalizeH="0" baseline="0" noProof="0" dirty="0">
                <a:ln>
                  <a:noFill/>
                </a:ln>
                <a:solidFill>
                  <a:prstClr val="black"/>
                </a:solidFill>
                <a:effectLst/>
                <a:uLnTx/>
                <a:uFillTx/>
                <a:latin typeface="Arial" panose="020B0604020202020204" pitchFamily="34" charset="0"/>
                <a:ea typeface="Osaka" pitchFamily="-32" charset="-128"/>
                <a:cs typeface="+mn-cs"/>
              </a:rPr>
              <a:t>Type IIIA</a:t>
            </a:r>
          </a:p>
        </p:txBody>
      </p:sp>
    </p:spTree>
    <p:extLst>
      <p:ext uri="{BB962C8B-B14F-4D97-AF65-F5344CB8AC3E}">
        <p14:creationId xmlns:p14="http://schemas.microsoft.com/office/powerpoint/2010/main" val="203962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FF47D-A4B3-46AA-BFC8-A7A45AAA7BFA}"/>
              </a:ext>
            </a:extLst>
          </p:cNvPr>
          <p:cNvSpPr>
            <a:spLocks noGrp="1"/>
          </p:cNvSpPr>
          <p:nvPr>
            <p:ph type="title"/>
          </p:nvPr>
        </p:nvSpPr>
        <p:spPr/>
        <p:txBody>
          <a:bodyPr/>
          <a:lstStyle/>
          <a:p>
            <a:r>
              <a:rPr lang="en-US" dirty="0">
                <a:solidFill>
                  <a:srgbClr val="29529B"/>
                </a:solidFill>
                <a:ea typeface="Verdana" pitchFamily="34" charset="0"/>
                <a:cs typeface="Verdana" pitchFamily="34" charset="0"/>
              </a:rPr>
              <a:t>Describe this injury</a:t>
            </a:r>
            <a:br>
              <a:rPr lang="en-US" dirty="0">
                <a:solidFill>
                  <a:srgbClr val="29529B"/>
                </a:solidFill>
                <a:ea typeface="Verdana" pitchFamily="34" charset="0"/>
                <a:cs typeface="Verdana" pitchFamily="34" charset="0"/>
              </a:rPr>
            </a:br>
            <a:endParaRPr lang="de-CH" dirty="0"/>
          </a:p>
        </p:txBody>
      </p:sp>
      <p:grpSp>
        <p:nvGrpSpPr>
          <p:cNvPr id="5" name="Group 5">
            <a:extLst>
              <a:ext uri="{FF2B5EF4-FFF2-40B4-BE49-F238E27FC236}">
                <a16:creationId xmlns:a16="http://schemas.microsoft.com/office/drawing/2014/main" id="{BB31AE6A-32F1-4388-82FF-9492FD06C718}"/>
              </a:ext>
            </a:extLst>
          </p:cNvPr>
          <p:cNvGrpSpPr>
            <a:grpSpLocks/>
          </p:cNvGrpSpPr>
          <p:nvPr/>
        </p:nvGrpSpPr>
        <p:grpSpPr bwMode="auto">
          <a:xfrm flipH="1">
            <a:off x="479376" y="1196752"/>
            <a:ext cx="4643437" cy="5186363"/>
            <a:chOff x="2051050" y="258763"/>
            <a:chExt cx="5445125" cy="6410326"/>
          </a:xfrm>
          <a:effectLst>
            <a:outerShdw blurRad="50800" dist="38100" dir="2700000" algn="tl" rotWithShape="0">
              <a:prstClr val="black">
                <a:alpha val="40000"/>
              </a:prstClr>
            </a:outerShdw>
          </a:effectLst>
        </p:grpSpPr>
        <p:pic>
          <p:nvPicPr>
            <p:cNvPr id="6" name="Picture 2">
              <a:extLst>
                <a:ext uri="{FF2B5EF4-FFF2-40B4-BE49-F238E27FC236}">
                  <a16:creationId xmlns:a16="http://schemas.microsoft.com/office/drawing/2014/main" id="{AC44E80D-902B-4F80-A4BD-D6D117EB2356}"/>
                </a:ext>
              </a:extLst>
            </p:cNvPr>
            <p:cNvPicPr>
              <a:picLocks noChangeAspect="1" noChangeArrowheads="1"/>
            </p:cNvPicPr>
            <p:nvPr/>
          </p:nvPicPr>
          <p:blipFill>
            <a:blip r:embed="rId3" cstate="print"/>
            <a:srcRect/>
            <a:stretch>
              <a:fillRect/>
            </a:stretch>
          </p:blipFill>
          <p:spPr bwMode="auto">
            <a:xfrm>
              <a:off x="2051050" y="258763"/>
              <a:ext cx="2438672" cy="6410326"/>
            </a:xfrm>
            <a:prstGeom prst="rect">
              <a:avLst/>
            </a:prstGeom>
            <a:ln>
              <a:noFill/>
            </a:ln>
            <a:effectLst/>
            <a:scene3d>
              <a:camera prst="orthographicFront"/>
              <a:lightRig rig="threePt" dir="t"/>
            </a:scene3d>
            <a:sp3d>
              <a:bevelT/>
            </a:sp3d>
          </p:spPr>
        </p:pic>
        <p:pic>
          <p:nvPicPr>
            <p:cNvPr id="7" name="Picture 3">
              <a:extLst>
                <a:ext uri="{FF2B5EF4-FFF2-40B4-BE49-F238E27FC236}">
                  <a16:creationId xmlns:a16="http://schemas.microsoft.com/office/drawing/2014/main" id="{4406613C-4642-4667-945A-854615417B33}"/>
                </a:ext>
              </a:extLst>
            </p:cNvPr>
            <p:cNvPicPr>
              <a:picLocks noChangeAspect="1" noChangeArrowheads="1"/>
            </p:cNvPicPr>
            <p:nvPr/>
          </p:nvPicPr>
          <p:blipFill>
            <a:blip r:embed="rId4" cstate="print"/>
            <a:srcRect/>
            <a:stretch>
              <a:fillRect/>
            </a:stretch>
          </p:blipFill>
          <p:spPr bwMode="auto">
            <a:xfrm>
              <a:off x="4590247" y="260726"/>
              <a:ext cx="2905928" cy="6322028"/>
            </a:xfrm>
            <a:prstGeom prst="rect">
              <a:avLst/>
            </a:prstGeom>
            <a:ln>
              <a:noFill/>
            </a:ln>
            <a:effectLst/>
          </p:spPr>
        </p:pic>
      </p:grpSp>
      <p:pic>
        <p:nvPicPr>
          <p:cNvPr id="8" name="Picture 2" descr="Open fx Gustilo 3b">
            <a:extLst>
              <a:ext uri="{FF2B5EF4-FFF2-40B4-BE49-F238E27FC236}">
                <a16:creationId xmlns:a16="http://schemas.microsoft.com/office/drawing/2014/main" id="{E742E0DF-92CA-4A2C-8771-864D0867A171}"/>
              </a:ext>
            </a:extLst>
          </p:cNvPr>
          <p:cNvPicPr>
            <a:picLocks noChangeAspect="1" noChangeArrowheads="1"/>
          </p:cNvPicPr>
          <p:nvPr/>
        </p:nvPicPr>
        <p:blipFill>
          <a:blip r:embed="rId5" cstate="print">
            <a:lum bright="30000" contrast="54000"/>
          </a:blip>
          <a:srcRect/>
          <a:stretch>
            <a:fillRect/>
          </a:stretch>
        </p:blipFill>
        <p:spPr bwMode="auto">
          <a:xfrm>
            <a:off x="5497539" y="1196753"/>
            <a:ext cx="4852618" cy="3168352"/>
          </a:xfrm>
          <a:prstGeom prst="rect">
            <a:avLst/>
          </a:prstGeom>
          <a:ln>
            <a:noFill/>
          </a:ln>
          <a:effectLst/>
        </p:spPr>
      </p:pic>
    </p:spTree>
    <p:extLst>
      <p:ext uri="{BB962C8B-B14F-4D97-AF65-F5344CB8AC3E}">
        <p14:creationId xmlns:p14="http://schemas.microsoft.com/office/powerpoint/2010/main" val="293019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2024-3BAB-421F-A6CB-BC9C3B2EDAE3}"/>
              </a:ext>
            </a:extLst>
          </p:cNvPr>
          <p:cNvSpPr>
            <a:spLocks noGrp="1"/>
          </p:cNvSpPr>
          <p:nvPr>
            <p:ph type="title"/>
          </p:nvPr>
        </p:nvSpPr>
        <p:spPr/>
        <p:txBody>
          <a:bodyPr/>
          <a:lstStyle/>
          <a:p>
            <a:r>
              <a:rPr lang="de-CH" dirty="0" err="1"/>
              <a:t>Fractures</a:t>
            </a:r>
            <a:endParaRPr lang="de-CH" dirty="0"/>
          </a:p>
        </p:txBody>
      </p:sp>
      <p:grpSp>
        <p:nvGrpSpPr>
          <p:cNvPr id="5" name="Group 5">
            <a:extLst>
              <a:ext uri="{FF2B5EF4-FFF2-40B4-BE49-F238E27FC236}">
                <a16:creationId xmlns:a16="http://schemas.microsoft.com/office/drawing/2014/main" id="{4E9BAD5A-6A3E-47B8-9FA6-B26A0714184D}"/>
              </a:ext>
            </a:extLst>
          </p:cNvPr>
          <p:cNvGrpSpPr>
            <a:grpSpLocks/>
          </p:cNvGrpSpPr>
          <p:nvPr/>
        </p:nvGrpSpPr>
        <p:grpSpPr bwMode="auto">
          <a:xfrm flipH="1">
            <a:off x="479376" y="1412775"/>
            <a:ext cx="4320480" cy="5067225"/>
            <a:chOff x="2051050" y="258763"/>
            <a:chExt cx="5445125" cy="6410325"/>
          </a:xfrm>
          <a:effectLst/>
        </p:grpSpPr>
        <p:pic>
          <p:nvPicPr>
            <p:cNvPr id="6" name="Picture 2">
              <a:extLst>
                <a:ext uri="{FF2B5EF4-FFF2-40B4-BE49-F238E27FC236}">
                  <a16:creationId xmlns:a16="http://schemas.microsoft.com/office/drawing/2014/main" id="{F6E4931E-B3AB-46CF-A5BF-F1987F911D4F}"/>
                </a:ext>
              </a:extLst>
            </p:cNvPr>
            <p:cNvPicPr>
              <a:picLocks noChangeAspect="1" noChangeArrowheads="1"/>
            </p:cNvPicPr>
            <p:nvPr/>
          </p:nvPicPr>
          <p:blipFill>
            <a:blip r:embed="rId3" cstate="print"/>
            <a:srcRect/>
            <a:stretch>
              <a:fillRect/>
            </a:stretch>
          </p:blipFill>
          <p:spPr bwMode="auto">
            <a:xfrm>
              <a:off x="2051050" y="258763"/>
              <a:ext cx="2438672" cy="6410325"/>
            </a:xfrm>
            <a:prstGeom prst="rect">
              <a:avLst/>
            </a:prstGeom>
            <a:ln>
              <a:noFill/>
            </a:ln>
            <a:effectLst/>
          </p:spPr>
        </p:pic>
        <p:pic>
          <p:nvPicPr>
            <p:cNvPr id="7" name="Picture 3">
              <a:extLst>
                <a:ext uri="{FF2B5EF4-FFF2-40B4-BE49-F238E27FC236}">
                  <a16:creationId xmlns:a16="http://schemas.microsoft.com/office/drawing/2014/main" id="{242BE4D0-2AF2-44E8-B352-63B04BDD0C36}"/>
                </a:ext>
              </a:extLst>
            </p:cNvPr>
            <p:cNvPicPr>
              <a:picLocks noChangeAspect="1" noChangeArrowheads="1"/>
            </p:cNvPicPr>
            <p:nvPr/>
          </p:nvPicPr>
          <p:blipFill>
            <a:blip r:embed="rId4" cstate="print"/>
            <a:srcRect/>
            <a:stretch>
              <a:fillRect/>
            </a:stretch>
          </p:blipFill>
          <p:spPr bwMode="auto">
            <a:xfrm>
              <a:off x="4590247" y="260726"/>
              <a:ext cx="2905928" cy="6322028"/>
            </a:xfrm>
            <a:prstGeom prst="rect">
              <a:avLst/>
            </a:prstGeom>
            <a:ln>
              <a:noFill/>
            </a:ln>
            <a:effectLst/>
          </p:spPr>
        </p:pic>
      </p:grpSp>
      <p:sp>
        <p:nvSpPr>
          <p:cNvPr id="8" name="TextBox 7">
            <a:extLst>
              <a:ext uri="{FF2B5EF4-FFF2-40B4-BE49-F238E27FC236}">
                <a16:creationId xmlns:a16="http://schemas.microsoft.com/office/drawing/2014/main" id="{4B7A2567-96A0-4A78-812A-B01C1DD1B932}"/>
              </a:ext>
            </a:extLst>
          </p:cNvPr>
          <p:cNvSpPr txBox="1"/>
          <p:nvPr/>
        </p:nvSpPr>
        <p:spPr>
          <a:xfrm>
            <a:off x="5157495" y="1340768"/>
            <a:ext cx="6915169" cy="2862322"/>
          </a:xfrm>
          <a:prstGeom prst="rect">
            <a:avLst/>
          </a:prstGeom>
          <a:noFill/>
        </p:spPr>
        <p:txBody>
          <a:bodyPr wrap="square" rtlCol="0">
            <a:spAutoFit/>
          </a:bodyPr>
          <a:lstStyle/>
          <a:p>
            <a:pPr marL="342900" indent="-342900" algn="l">
              <a:lnSpc>
                <a:spcPct val="150000"/>
              </a:lnSpc>
              <a:buFont typeface="Arial" panose="020B0604020202020204" pitchFamily="34" charset="0"/>
              <a:buChar char="•"/>
            </a:pPr>
            <a:r>
              <a:rPr lang="en-US" sz="2400" dirty="0"/>
              <a:t>Tibia, diaphyseal, wedge, fragmentary, distal</a:t>
            </a:r>
          </a:p>
          <a:p>
            <a:pPr marL="800100" lvl="1" indent="-342900">
              <a:lnSpc>
                <a:spcPct val="150000"/>
              </a:lnSpc>
              <a:buFont typeface="Arial" panose="020B0604020202020204" pitchFamily="34" charset="0"/>
              <a:buChar char="•"/>
            </a:pPr>
            <a:r>
              <a:rPr lang="en-US" sz="2400" b="1" dirty="0"/>
              <a:t>42B3</a:t>
            </a:r>
            <a:r>
              <a:rPr lang="de-DE" sz="2400" b="1" dirty="0"/>
              <a:t>(c)</a:t>
            </a:r>
          </a:p>
          <a:p>
            <a:pPr algn="l">
              <a:lnSpc>
                <a:spcPct val="150000"/>
              </a:lnSpc>
            </a:pPr>
            <a:endParaRPr lang="de-DE" sz="2400" dirty="0"/>
          </a:p>
          <a:p>
            <a:pPr marL="342900" indent="-342900" algn="l">
              <a:lnSpc>
                <a:spcPct val="150000"/>
              </a:lnSpc>
              <a:buFont typeface="Arial" panose="020B0604020202020204" pitchFamily="34" charset="0"/>
              <a:buChar char="•"/>
            </a:pPr>
            <a:r>
              <a:rPr lang="de-DE" sz="2400" dirty="0"/>
              <a:t>Fibula, </a:t>
            </a:r>
            <a:r>
              <a:rPr lang="de-DE" sz="2400" dirty="0" err="1"/>
              <a:t>diaphyseal</a:t>
            </a:r>
            <a:r>
              <a:rPr lang="de-DE" sz="2400" dirty="0"/>
              <a:t>, simple, oblique proximal</a:t>
            </a:r>
          </a:p>
          <a:p>
            <a:pPr marL="800100" lvl="1" indent="-342900">
              <a:lnSpc>
                <a:spcPct val="150000"/>
              </a:lnSpc>
              <a:buFont typeface="Arial" panose="020B0604020202020204" pitchFamily="34" charset="0"/>
              <a:buChar char="•"/>
            </a:pPr>
            <a:r>
              <a:rPr lang="de-DE" sz="2400" b="1" dirty="0"/>
              <a:t>4F2A2(a)</a:t>
            </a:r>
            <a:endParaRPr lang="en-US" sz="2400" b="1" dirty="0"/>
          </a:p>
        </p:txBody>
      </p:sp>
    </p:spTree>
    <p:extLst>
      <p:ext uri="{BB962C8B-B14F-4D97-AF65-F5344CB8AC3E}">
        <p14:creationId xmlns:p14="http://schemas.microsoft.com/office/powerpoint/2010/main" val="169570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72C43-614C-4B3E-93D0-ADB73563EEFE}"/>
              </a:ext>
            </a:extLst>
          </p:cNvPr>
          <p:cNvSpPr>
            <a:spLocks noGrp="1"/>
          </p:cNvSpPr>
          <p:nvPr>
            <p:ph type="title"/>
          </p:nvPr>
        </p:nvSpPr>
        <p:spPr/>
        <p:txBody>
          <a:bodyPr/>
          <a:lstStyle/>
          <a:p>
            <a:r>
              <a:rPr lang="de-CH" dirty="0"/>
              <a:t>Open </a:t>
            </a:r>
            <a:r>
              <a:rPr lang="de-CH" dirty="0" err="1"/>
              <a:t>injury</a:t>
            </a:r>
            <a:endParaRPr lang="de-CH" dirty="0"/>
          </a:p>
        </p:txBody>
      </p:sp>
      <p:pic>
        <p:nvPicPr>
          <p:cNvPr id="5" name="Picture 2" descr="Open fx Gustilo 3b">
            <a:extLst>
              <a:ext uri="{FF2B5EF4-FFF2-40B4-BE49-F238E27FC236}">
                <a16:creationId xmlns:a16="http://schemas.microsoft.com/office/drawing/2014/main" id="{8D8FB55F-5422-4805-9023-FCC7BA37D364}"/>
              </a:ext>
            </a:extLst>
          </p:cNvPr>
          <p:cNvPicPr>
            <a:picLocks noChangeAspect="1" noChangeArrowheads="1"/>
          </p:cNvPicPr>
          <p:nvPr/>
        </p:nvPicPr>
        <p:blipFill>
          <a:blip r:embed="rId3" cstate="print">
            <a:lum bright="30000" contrast="54000"/>
          </a:blip>
          <a:srcRect/>
          <a:stretch>
            <a:fillRect/>
          </a:stretch>
        </p:blipFill>
        <p:spPr bwMode="auto">
          <a:xfrm>
            <a:off x="508000" y="1517650"/>
            <a:ext cx="3792361" cy="2476093"/>
          </a:xfrm>
          <a:prstGeom prst="rect">
            <a:avLst/>
          </a:prstGeom>
          <a:ln>
            <a:noFill/>
          </a:ln>
          <a:effectLst/>
        </p:spPr>
      </p:pic>
      <p:sp>
        <p:nvSpPr>
          <p:cNvPr id="6" name="TextBox 5">
            <a:extLst>
              <a:ext uri="{FF2B5EF4-FFF2-40B4-BE49-F238E27FC236}">
                <a16:creationId xmlns:a16="http://schemas.microsoft.com/office/drawing/2014/main" id="{8F13366A-ED94-463C-9A4D-EECA83D8057A}"/>
              </a:ext>
            </a:extLst>
          </p:cNvPr>
          <p:cNvSpPr txBox="1"/>
          <p:nvPr/>
        </p:nvSpPr>
        <p:spPr>
          <a:xfrm>
            <a:off x="4744712" y="620688"/>
            <a:ext cx="6946460" cy="3970318"/>
          </a:xfrm>
          <a:prstGeom prst="rect">
            <a:avLst/>
          </a:prstGeom>
          <a:noFill/>
        </p:spPr>
        <p:txBody>
          <a:bodyPr wrap="square" rtlCol="0">
            <a:spAutoFit/>
          </a:bodyPr>
          <a:lstStyle/>
          <a:p>
            <a:pPr marL="342900" indent="-342900" algn="l">
              <a:lnSpc>
                <a:spcPct val="150000"/>
              </a:lnSpc>
              <a:buFont typeface="Arial" panose="020B0604020202020204" pitchFamily="34" charset="0"/>
              <a:buChar char="•"/>
            </a:pPr>
            <a:r>
              <a:rPr lang="en-US" sz="2400" b="1" dirty="0"/>
              <a:t>OTA Open Fracture Classification</a:t>
            </a:r>
          </a:p>
          <a:p>
            <a:pPr marL="800100" lvl="1" indent="-342900">
              <a:lnSpc>
                <a:spcPct val="150000"/>
              </a:lnSpc>
              <a:buFont typeface="Arial" panose="020B0604020202020204" pitchFamily="34" charset="0"/>
              <a:buChar char="•"/>
            </a:pPr>
            <a:r>
              <a:rPr lang="en-US" sz="2400" dirty="0"/>
              <a:t>Laceration associated with degloving</a:t>
            </a:r>
          </a:p>
          <a:p>
            <a:pPr marL="800100" lvl="1" indent="-342900">
              <a:lnSpc>
                <a:spcPct val="150000"/>
              </a:lnSpc>
              <a:buFont typeface="Arial" panose="020B0604020202020204" pitchFamily="34" charset="0"/>
              <a:buChar char="•"/>
            </a:pPr>
            <a:r>
              <a:rPr lang="en-US" sz="2400" dirty="0"/>
              <a:t>Dead muscle with loss of function</a:t>
            </a:r>
          </a:p>
          <a:p>
            <a:pPr marL="800100" lvl="1" indent="-342900">
              <a:lnSpc>
                <a:spcPct val="150000"/>
              </a:lnSpc>
              <a:buFont typeface="Arial" panose="020B0604020202020204" pitchFamily="34" charset="0"/>
              <a:buChar char="•"/>
            </a:pPr>
            <a:r>
              <a:rPr lang="en-US" sz="2400" dirty="0"/>
              <a:t>No vessel injury	</a:t>
            </a:r>
          </a:p>
          <a:p>
            <a:pPr marL="800100" lvl="1" indent="-342900">
              <a:lnSpc>
                <a:spcPct val="150000"/>
              </a:lnSpc>
              <a:buFont typeface="Arial" panose="020B0604020202020204" pitchFamily="34" charset="0"/>
              <a:buChar char="•"/>
            </a:pPr>
            <a:r>
              <a:rPr lang="en-US" sz="2400" dirty="0"/>
              <a:t>Surface contamination	</a:t>
            </a:r>
          </a:p>
          <a:p>
            <a:pPr marL="800100" lvl="1" indent="-342900">
              <a:lnSpc>
                <a:spcPct val="150000"/>
              </a:lnSpc>
              <a:buFont typeface="Arial" panose="020B0604020202020204" pitchFamily="34" charset="0"/>
              <a:buChar char="•"/>
            </a:pPr>
            <a:r>
              <a:rPr lang="en-US" sz="2400" dirty="0"/>
              <a:t>Dead bone fragment, but </a:t>
            </a:r>
          </a:p>
          <a:p>
            <a:pPr marL="800100" lvl="1" indent="-342900">
              <a:lnSpc>
                <a:spcPct val="150000"/>
              </a:lnSpc>
              <a:buFont typeface="Arial" panose="020B0604020202020204" pitchFamily="34" charset="0"/>
              <a:buChar char="•"/>
            </a:pPr>
            <a:r>
              <a:rPr lang="en-US" sz="2400" dirty="0"/>
              <a:t>Main fragment contact</a:t>
            </a:r>
          </a:p>
        </p:txBody>
      </p:sp>
      <p:sp>
        <p:nvSpPr>
          <p:cNvPr id="7" name="TextBox 6">
            <a:extLst>
              <a:ext uri="{FF2B5EF4-FFF2-40B4-BE49-F238E27FC236}">
                <a16:creationId xmlns:a16="http://schemas.microsoft.com/office/drawing/2014/main" id="{0C68D0A9-9E79-4F30-8645-CAA4F70AD466}"/>
              </a:ext>
            </a:extLst>
          </p:cNvPr>
          <p:cNvSpPr txBox="1"/>
          <p:nvPr/>
        </p:nvSpPr>
        <p:spPr>
          <a:xfrm>
            <a:off x="4762641" y="4431279"/>
            <a:ext cx="3127779" cy="1200329"/>
          </a:xfrm>
          <a:prstGeom prst="rect">
            <a:avLst/>
          </a:prstGeom>
          <a:noFill/>
        </p:spPr>
        <p:txBody>
          <a:bodyPr wrap="none" rtlCol="0">
            <a:spAutoFit/>
          </a:bodyPr>
          <a:lstStyle/>
          <a:p>
            <a:pPr marL="342900" indent="-342900" algn="l">
              <a:lnSpc>
                <a:spcPct val="150000"/>
              </a:lnSpc>
              <a:buFont typeface="Arial" panose="020B0604020202020204" pitchFamily="34" charset="0"/>
              <a:buChar char="•"/>
            </a:pPr>
            <a:r>
              <a:rPr lang="en-US" sz="2400" b="1" dirty="0" err="1"/>
              <a:t>Gustilo</a:t>
            </a:r>
            <a:r>
              <a:rPr lang="en-US" sz="2400" b="1" dirty="0"/>
              <a:t>-Anderson</a:t>
            </a:r>
          </a:p>
          <a:p>
            <a:pPr marL="800100" lvl="1" indent="-342900">
              <a:lnSpc>
                <a:spcPct val="150000"/>
              </a:lnSpc>
              <a:buFont typeface="Arial" panose="020B0604020202020204" pitchFamily="34" charset="0"/>
              <a:buChar char="•"/>
            </a:pPr>
            <a:r>
              <a:rPr lang="en-US" sz="2400" dirty="0"/>
              <a:t>Type IIIA</a:t>
            </a:r>
          </a:p>
        </p:txBody>
      </p:sp>
      <p:sp>
        <p:nvSpPr>
          <p:cNvPr id="8" name="Rectangle 7">
            <a:extLst>
              <a:ext uri="{FF2B5EF4-FFF2-40B4-BE49-F238E27FC236}">
                <a16:creationId xmlns:a16="http://schemas.microsoft.com/office/drawing/2014/main" id="{BD906DDF-55D0-4430-94A9-D8D877067207}"/>
              </a:ext>
            </a:extLst>
          </p:cNvPr>
          <p:cNvSpPr/>
          <p:nvPr/>
        </p:nvSpPr>
        <p:spPr>
          <a:xfrm>
            <a:off x="4744712" y="5576173"/>
            <a:ext cx="5266185" cy="1200329"/>
          </a:xfrm>
          <a:prstGeom prst="rect">
            <a:avLst/>
          </a:prstGeom>
        </p:spPr>
        <p:txBody>
          <a:bodyPr wrap="none">
            <a:spAutoFit/>
          </a:bodyPr>
          <a:lstStyle/>
          <a:p>
            <a:pPr marL="342900" indent="-342900" algn="l">
              <a:lnSpc>
                <a:spcPct val="150000"/>
              </a:lnSpc>
              <a:buFont typeface="Arial" panose="020B0604020202020204" pitchFamily="34" charset="0"/>
              <a:buChar char="•"/>
            </a:pPr>
            <a:r>
              <a:rPr lang="en-GB" sz="2400" b="1" dirty="0"/>
              <a:t>AO Open Fracture Classification</a:t>
            </a:r>
          </a:p>
          <a:p>
            <a:pPr marL="800100" lvl="1" indent="-342900">
              <a:lnSpc>
                <a:spcPct val="150000"/>
              </a:lnSpc>
              <a:buFont typeface="Arial" panose="020B0604020202020204" pitchFamily="34" charset="0"/>
              <a:buChar char="•"/>
            </a:pPr>
            <a:r>
              <a:rPr lang="en-GB" sz="2400" dirty="0"/>
              <a:t>IO4 MT2 NV1</a:t>
            </a:r>
            <a:endParaRPr lang="en-US" sz="2400" dirty="0"/>
          </a:p>
        </p:txBody>
      </p:sp>
    </p:spTree>
    <p:extLst>
      <p:ext uri="{BB962C8B-B14F-4D97-AF65-F5344CB8AC3E}">
        <p14:creationId xmlns:p14="http://schemas.microsoft.com/office/powerpoint/2010/main" val="288463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93A21-696B-4302-8F10-229F8D985838}"/>
              </a:ext>
            </a:extLst>
          </p:cNvPr>
          <p:cNvSpPr>
            <a:spLocks noGrp="1"/>
          </p:cNvSpPr>
          <p:nvPr>
            <p:ph type="title"/>
          </p:nvPr>
        </p:nvSpPr>
        <p:spPr/>
        <p:txBody>
          <a:bodyPr/>
          <a:lstStyle/>
          <a:p>
            <a:r>
              <a:rPr lang="de-CH" dirty="0"/>
              <a:t>Take-</a:t>
            </a:r>
            <a:r>
              <a:rPr lang="de-CH" dirty="0" err="1"/>
              <a:t>home</a:t>
            </a:r>
            <a:r>
              <a:rPr lang="de-CH" dirty="0"/>
              <a:t> </a:t>
            </a:r>
            <a:r>
              <a:rPr lang="de-CH" dirty="0" err="1"/>
              <a:t>message</a:t>
            </a:r>
            <a:endParaRPr lang="de-CH" dirty="0"/>
          </a:p>
        </p:txBody>
      </p:sp>
      <p:sp>
        <p:nvSpPr>
          <p:cNvPr id="3" name="Content Placeholder 2">
            <a:extLst>
              <a:ext uri="{FF2B5EF4-FFF2-40B4-BE49-F238E27FC236}">
                <a16:creationId xmlns:a16="http://schemas.microsoft.com/office/drawing/2014/main" id="{794AEA08-E81E-4FA0-B902-502F2F298EAA}"/>
              </a:ext>
            </a:extLst>
          </p:cNvPr>
          <p:cNvSpPr>
            <a:spLocks noGrp="1"/>
          </p:cNvSpPr>
          <p:nvPr>
            <p:ph idx="1"/>
          </p:nvPr>
        </p:nvSpPr>
        <p:spPr>
          <a:xfrm>
            <a:off x="508000" y="1517650"/>
            <a:ext cx="10700568" cy="4495800"/>
          </a:xfrm>
        </p:spPr>
        <p:txBody>
          <a:bodyPr/>
          <a:lstStyle/>
          <a:p>
            <a:r>
              <a:rPr lang="en-US" dirty="0"/>
              <a:t>The 2018 Classification Compendium is a streamlined, concise,</a:t>
            </a:r>
          </a:p>
          <a:p>
            <a:r>
              <a:rPr lang="en-US" dirty="0"/>
              <a:t>and clinically relevant tool for coding fractures and dislocations</a:t>
            </a:r>
          </a:p>
          <a:p>
            <a:pPr>
              <a:lnSpc>
                <a:spcPct val="150000"/>
              </a:lnSpc>
            </a:pPr>
            <a:endParaRPr lang="de-CH" b="1" dirty="0"/>
          </a:p>
        </p:txBody>
      </p:sp>
    </p:spTree>
    <p:extLst>
      <p:ext uri="{BB962C8B-B14F-4D97-AF65-F5344CB8AC3E}">
        <p14:creationId xmlns:p14="http://schemas.microsoft.com/office/powerpoint/2010/main" val="2048207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7A19C-8B12-41DD-ADF5-A0F933E74B71}"/>
              </a:ext>
            </a:extLst>
          </p:cNvPr>
          <p:cNvSpPr>
            <a:spLocks noGrp="1"/>
          </p:cNvSpPr>
          <p:nvPr>
            <p:ph type="title"/>
          </p:nvPr>
        </p:nvSpPr>
        <p:spPr/>
        <p:txBody>
          <a:bodyPr/>
          <a:lstStyle/>
          <a:p>
            <a:r>
              <a:rPr lang="en-US" dirty="0"/>
              <a:t>31-year-old man, motorcycle collision</a:t>
            </a:r>
            <a:endParaRPr lang="de-CH" dirty="0"/>
          </a:p>
        </p:txBody>
      </p:sp>
      <p:sp>
        <p:nvSpPr>
          <p:cNvPr id="4" name="Slide Number Placeholder 3">
            <a:extLst>
              <a:ext uri="{FF2B5EF4-FFF2-40B4-BE49-F238E27FC236}">
                <a16:creationId xmlns:a16="http://schemas.microsoft.com/office/drawing/2014/main" id="{100553CA-A426-4CDB-B039-1A1CB3523D63}"/>
              </a:ext>
            </a:extLst>
          </p:cNvPr>
          <p:cNvSpPr>
            <a:spLocks noGrp="1"/>
          </p:cNvSpPr>
          <p:nvPr>
            <p:ph type="sldNum" sz="quarter" idx="4294967295"/>
          </p:nvPr>
        </p:nvSpPr>
        <p:spPr>
          <a:xfrm>
            <a:off x="508000" y="6480001"/>
            <a:ext cx="475432" cy="216000"/>
          </a:xfrm>
        </p:spPr>
        <p:txBody>
          <a:bodyPr/>
          <a:lstStyle/>
          <a:p>
            <a:fld id="{4522A3F0-13B0-44FA-8CF3-1F493DC6631D}" type="slidenum">
              <a:rPr lang="de-CH" smtClean="0"/>
              <a:t>36</a:t>
            </a:fld>
            <a:endParaRPr lang="de-CH"/>
          </a:p>
        </p:txBody>
      </p:sp>
      <p:pic>
        <p:nvPicPr>
          <p:cNvPr id="5" name="Picture 7" descr="ar 090530- rx us 1">
            <a:extLst>
              <a:ext uri="{FF2B5EF4-FFF2-40B4-BE49-F238E27FC236}">
                <a16:creationId xmlns:a16="http://schemas.microsoft.com/office/drawing/2014/main" id="{4D1B4B7D-F209-4310-9405-781AB8B8A5E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9376" y="1484784"/>
            <a:ext cx="2182812" cy="5157316"/>
          </a:xfrm>
          <a:prstGeom prst="rect">
            <a:avLst/>
          </a:prstGeom>
          <a:noFill/>
          <a:ln>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6" name="Picture 8" descr="ar 090530- rx us 2">
            <a:extLst>
              <a:ext uri="{FF2B5EF4-FFF2-40B4-BE49-F238E27FC236}">
                <a16:creationId xmlns:a16="http://schemas.microsoft.com/office/drawing/2014/main" id="{C826A080-60DE-469C-BBD0-D907F6798E4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2639616" y="1484784"/>
            <a:ext cx="1906587" cy="5157316"/>
          </a:xfrm>
          <a:prstGeom prst="rect">
            <a:avLst/>
          </a:prstGeom>
          <a:ln>
            <a:solidFill>
              <a:schemeClr val="bg1"/>
            </a:solidFill>
            <a:miter lim="800000"/>
            <a:headEnd/>
            <a:tailEnd/>
          </a:ln>
        </p:spPr>
      </p:pic>
      <p:pic>
        <p:nvPicPr>
          <p:cNvPr id="7" name="Picture 9" descr="ar 090530- klin 2">
            <a:extLst>
              <a:ext uri="{FF2B5EF4-FFF2-40B4-BE49-F238E27FC236}">
                <a16:creationId xmlns:a16="http://schemas.microsoft.com/office/drawing/2014/main" id="{36EF5936-BA0D-4B3C-8551-CA074B2394C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b="-312"/>
          <a:stretch>
            <a:fillRect/>
          </a:stretch>
        </p:blipFill>
        <p:spPr bwMode="auto">
          <a:xfrm>
            <a:off x="5087889" y="1484784"/>
            <a:ext cx="2690775" cy="516306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73529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D673-3BC8-4BCE-9F45-B306E39CAC57}"/>
              </a:ext>
            </a:extLst>
          </p:cNvPr>
          <p:cNvSpPr>
            <a:spLocks noGrp="1"/>
          </p:cNvSpPr>
          <p:nvPr>
            <p:ph type="title"/>
          </p:nvPr>
        </p:nvSpPr>
        <p:spPr/>
        <p:txBody>
          <a:bodyPr/>
          <a:lstStyle/>
          <a:p>
            <a:r>
              <a:rPr lang="en-US" dirty="0"/>
              <a:t>31-year-old man, motorcycle collision</a:t>
            </a:r>
            <a:endParaRPr lang="de-CH" dirty="0"/>
          </a:p>
        </p:txBody>
      </p:sp>
      <p:sp>
        <p:nvSpPr>
          <p:cNvPr id="7" name="TextBox 6">
            <a:extLst>
              <a:ext uri="{FF2B5EF4-FFF2-40B4-BE49-F238E27FC236}">
                <a16:creationId xmlns:a16="http://schemas.microsoft.com/office/drawing/2014/main" id="{F40E9235-F340-463B-98E1-12FC8D4FC6F1}"/>
              </a:ext>
            </a:extLst>
          </p:cNvPr>
          <p:cNvSpPr txBox="1"/>
          <p:nvPr/>
        </p:nvSpPr>
        <p:spPr>
          <a:xfrm>
            <a:off x="4834982" y="1085010"/>
            <a:ext cx="3314562" cy="2308324"/>
          </a:xfrm>
          <a:prstGeom prst="rect">
            <a:avLst/>
          </a:prstGeom>
          <a:noFill/>
        </p:spPr>
        <p:txBody>
          <a:bodyPr wrap="none" rtlCol="0">
            <a:spAutoFit/>
          </a:bodyPr>
          <a:lstStyle/>
          <a:p>
            <a:pPr marL="342900" indent="-342900" algn="l">
              <a:lnSpc>
                <a:spcPct val="150000"/>
              </a:lnSpc>
              <a:buFont typeface="Arial" panose="020B0604020202020204" pitchFamily="34" charset="0"/>
              <a:buChar char="•"/>
            </a:pPr>
            <a:r>
              <a:rPr lang="en-US" sz="2400" dirty="0"/>
              <a:t>Tibia, diaphyseal</a:t>
            </a:r>
          </a:p>
          <a:p>
            <a:pPr marL="342900" indent="-342900" algn="l">
              <a:lnSpc>
                <a:spcPct val="150000"/>
              </a:lnSpc>
              <a:buFont typeface="Arial" panose="020B0604020202020204" pitchFamily="34" charset="0"/>
              <a:buChar char="•"/>
            </a:pPr>
            <a:r>
              <a:rPr lang="en-US" sz="2400" dirty="0"/>
              <a:t>Wedge, fragmentary</a:t>
            </a:r>
          </a:p>
          <a:p>
            <a:pPr marL="342900" indent="-342900" algn="l">
              <a:lnSpc>
                <a:spcPct val="150000"/>
              </a:lnSpc>
              <a:buFont typeface="Arial" panose="020B0604020202020204" pitchFamily="34" charset="0"/>
              <a:buChar char="•"/>
            </a:pPr>
            <a:r>
              <a:rPr lang="en-US" sz="2400" dirty="0"/>
              <a:t>Middle</a:t>
            </a:r>
          </a:p>
          <a:p>
            <a:pPr marL="342900" indent="-342900" algn="l">
              <a:lnSpc>
                <a:spcPct val="150000"/>
              </a:lnSpc>
              <a:buFont typeface="Arial" panose="020B0604020202020204" pitchFamily="34" charset="0"/>
              <a:buChar char="•"/>
            </a:pPr>
            <a:r>
              <a:rPr lang="en-US" sz="2400" b="1" dirty="0"/>
              <a:t>42B3(b)</a:t>
            </a:r>
          </a:p>
        </p:txBody>
      </p:sp>
      <p:sp>
        <p:nvSpPr>
          <p:cNvPr id="8" name="TextBox 7">
            <a:extLst>
              <a:ext uri="{FF2B5EF4-FFF2-40B4-BE49-F238E27FC236}">
                <a16:creationId xmlns:a16="http://schemas.microsoft.com/office/drawing/2014/main" id="{A636A568-A17D-4EBB-9A01-C54A905F3C0C}"/>
              </a:ext>
            </a:extLst>
          </p:cNvPr>
          <p:cNvSpPr txBox="1"/>
          <p:nvPr/>
        </p:nvSpPr>
        <p:spPr>
          <a:xfrm>
            <a:off x="4837014" y="3898546"/>
            <a:ext cx="3015569" cy="2862322"/>
          </a:xfrm>
          <a:prstGeom prst="rect">
            <a:avLst/>
          </a:prstGeom>
          <a:noFill/>
        </p:spPr>
        <p:txBody>
          <a:bodyPr wrap="none" rtlCol="0">
            <a:spAutoFit/>
          </a:bodyPr>
          <a:lstStyle/>
          <a:p>
            <a:pPr marL="342900" indent="-342900" algn="l">
              <a:lnSpc>
                <a:spcPct val="150000"/>
              </a:lnSpc>
              <a:buFont typeface="Arial" panose="020B0604020202020204" pitchFamily="34" charset="0"/>
              <a:buChar char="•"/>
            </a:pPr>
            <a:r>
              <a:rPr lang="en-US" sz="2400" dirty="0"/>
              <a:t>Fibula, diaphyseal</a:t>
            </a:r>
          </a:p>
          <a:p>
            <a:pPr marL="342900" indent="-342900" algn="l">
              <a:lnSpc>
                <a:spcPct val="150000"/>
              </a:lnSpc>
              <a:buFont typeface="Arial" panose="020B0604020202020204" pitchFamily="34" charset="0"/>
              <a:buChar char="•"/>
            </a:pPr>
            <a:r>
              <a:rPr lang="en-US" sz="2400" dirty="0" err="1"/>
              <a:t>Multifragmentary</a:t>
            </a:r>
            <a:endParaRPr lang="en-US" sz="2400" dirty="0"/>
          </a:p>
          <a:p>
            <a:pPr marL="342900" indent="-342900" algn="l">
              <a:lnSpc>
                <a:spcPct val="150000"/>
              </a:lnSpc>
              <a:buFont typeface="Arial" panose="020B0604020202020204" pitchFamily="34" charset="0"/>
              <a:buChar char="•"/>
            </a:pPr>
            <a:r>
              <a:rPr lang="en-US" sz="2400" dirty="0"/>
              <a:t>Intact</a:t>
            </a:r>
          </a:p>
          <a:p>
            <a:pPr marL="342900" indent="-342900" algn="l">
              <a:lnSpc>
                <a:spcPct val="150000"/>
              </a:lnSpc>
              <a:buFont typeface="Arial" panose="020B0604020202020204" pitchFamily="34" charset="0"/>
              <a:buChar char="•"/>
            </a:pPr>
            <a:r>
              <a:rPr lang="en-US" sz="2400" b="1" dirty="0"/>
              <a:t>4F2C2</a:t>
            </a:r>
          </a:p>
          <a:p>
            <a:pPr algn="l">
              <a:lnSpc>
                <a:spcPct val="150000"/>
              </a:lnSpc>
            </a:pPr>
            <a:endParaRPr lang="en-US" sz="2400" dirty="0"/>
          </a:p>
        </p:txBody>
      </p:sp>
      <p:pic>
        <p:nvPicPr>
          <p:cNvPr id="9" name="Picture 7" descr="ar 090530- rx us 1">
            <a:extLst>
              <a:ext uri="{FF2B5EF4-FFF2-40B4-BE49-F238E27FC236}">
                <a16:creationId xmlns:a16="http://schemas.microsoft.com/office/drawing/2014/main" id="{3A553D3C-83AE-46F0-87BA-D2F741FC3B3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4006" y="1203348"/>
            <a:ext cx="2182812" cy="5157316"/>
          </a:xfrm>
          <a:prstGeom prst="rect">
            <a:avLst/>
          </a:prstGeom>
          <a:noFill/>
          <a:ln>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10" name="Picture 8" descr="ar 090530- rx us 2">
            <a:extLst>
              <a:ext uri="{FF2B5EF4-FFF2-40B4-BE49-F238E27FC236}">
                <a16:creationId xmlns:a16="http://schemas.microsoft.com/office/drawing/2014/main" id="{EC388993-90C2-4F19-8ACF-06D17AC9F5E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2685946" y="1203348"/>
            <a:ext cx="1906587" cy="5157316"/>
          </a:xfrm>
          <a:prstGeom prst="rect">
            <a:avLst/>
          </a:prstGeom>
          <a:ln>
            <a:solidFill>
              <a:schemeClr val="bg1"/>
            </a:solidFill>
            <a:miter lim="800000"/>
            <a:headEnd/>
            <a:tailEnd/>
          </a:ln>
        </p:spPr>
      </p:pic>
    </p:spTree>
    <p:extLst>
      <p:ext uri="{BB962C8B-B14F-4D97-AF65-F5344CB8AC3E}">
        <p14:creationId xmlns:p14="http://schemas.microsoft.com/office/powerpoint/2010/main" val="3354653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C9B0A-87BA-465C-9803-61ED0FC671E2}"/>
              </a:ext>
            </a:extLst>
          </p:cNvPr>
          <p:cNvSpPr>
            <a:spLocks noGrp="1"/>
          </p:cNvSpPr>
          <p:nvPr>
            <p:ph type="title"/>
          </p:nvPr>
        </p:nvSpPr>
        <p:spPr/>
        <p:txBody>
          <a:bodyPr/>
          <a:lstStyle/>
          <a:p>
            <a:r>
              <a:rPr lang="de-CH" dirty="0"/>
              <a:t>Right </a:t>
            </a:r>
            <a:r>
              <a:rPr lang="de-CH" dirty="0" err="1"/>
              <a:t>femur</a:t>
            </a:r>
            <a:r>
              <a:rPr lang="de-CH" dirty="0"/>
              <a:t>			  </a:t>
            </a:r>
            <a:r>
              <a:rPr lang="de-CH" dirty="0" err="1"/>
              <a:t>Left</a:t>
            </a:r>
            <a:r>
              <a:rPr lang="de-CH" dirty="0"/>
              <a:t> </a:t>
            </a:r>
            <a:r>
              <a:rPr lang="de-CH" dirty="0" err="1"/>
              <a:t>femur</a:t>
            </a:r>
            <a:endParaRPr lang="de-CH" dirty="0"/>
          </a:p>
        </p:txBody>
      </p:sp>
      <p:pic>
        <p:nvPicPr>
          <p:cNvPr id="5" name="Picture 10" descr="sw 090617- rx OS li ap">
            <a:extLst>
              <a:ext uri="{FF2B5EF4-FFF2-40B4-BE49-F238E27FC236}">
                <a16:creationId xmlns:a16="http://schemas.microsoft.com/office/drawing/2014/main" id="{F9E36474-6326-4A04-A0AB-25D471358BD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27948" y="1427377"/>
            <a:ext cx="2030412" cy="4967287"/>
          </a:xfrm>
          <a:prstGeom prst="rect">
            <a:avLst/>
          </a:prstGeom>
          <a:noFill/>
          <a:ln>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6" name="Picture 11" descr="sw 090617- rx OS li lat">
            <a:extLst>
              <a:ext uri="{FF2B5EF4-FFF2-40B4-BE49-F238E27FC236}">
                <a16:creationId xmlns:a16="http://schemas.microsoft.com/office/drawing/2014/main" id="{A8E70B4D-33F5-4CF5-A18F-3F7DBF8444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7488188" y="1427377"/>
            <a:ext cx="2208212" cy="4967287"/>
          </a:xfrm>
          <a:prstGeom prst="rect">
            <a:avLst/>
          </a:prstGeom>
          <a:ln>
            <a:solidFill>
              <a:schemeClr val="bg1"/>
            </a:solidFill>
            <a:miter lim="800000"/>
            <a:headEnd/>
            <a:tailEnd/>
          </a:ln>
        </p:spPr>
      </p:pic>
      <p:pic>
        <p:nvPicPr>
          <p:cNvPr id="7" name="Picture 12" descr="sw 090617- rx OS re ap">
            <a:extLst>
              <a:ext uri="{FF2B5EF4-FFF2-40B4-BE49-F238E27FC236}">
                <a16:creationId xmlns:a16="http://schemas.microsoft.com/office/drawing/2014/main" id="{12FBD638-9E24-44F3-93BA-954AA830B3F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2596131" y="1427377"/>
            <a:ext cx="1928812" cy="4967287"/>
          </a:xfrm>
          <a:prstGeom prst="rect">
            <a:avLst/>
          </a:prstGeom>
          <a:ln>
            <a:solidFill>
              <a:schemeClr val="bg1"/>
            </a:solidFill>
            <a:miter lim="800000"/>
            <a:headEnd/>
            <a:tailEnd/>
          </a:ln>
        </p:spPr>
      </p:pic>
      <p:pic>
        <p:nvPicPr>
          <p:cNvPr id="8" name="Picture 13" descr="sw 090617- rx OS re lat">
            <a:extLst>
              <a:ext uri="{FF2B5EF4-FFF2-40B4-BE49-F238E27FC236}">
                <a16:creationId xmlns:a16="http://schemas.microsoft.com/office/drawing/2014/main" id="{BF505432-5742-4BA7-AEA4-DC6EE90BFE2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a:xfrm>
            <a:off x="515952" y="1427377"/>
            <a:ext cx="1971675" cy="4967287"/>
          </a:xfrm>
          <a:prstGeom prst="rect">
            <a:avLst/>
          </a:prstGeom>
          <a:ln>
            <a:solidFill>
              <a:schemeClr val="bg1"/>
            </a:solidFill>
            <a:miter lim="800000"/>
            <a:headEnd/>
            <a:tailEnd/>
          </a:ln>
        </p:spPr>
      </p:pic>
    </p:spTree>
    <p:extLst>
      <p:ext uri="{BB962C8B-B14F-4D97-AF65-F5344CB8AC3E}">
        <p14:creationId xmlns:p14="http://schemas.microsoft.com/office/powerpoint/2010/main" val="1686713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156E3-C17A-4504-BDFB-79BF54ABD9CD}"/>
              </a:ext>
            </a:extLst>
          </p:cNvPr>
          <p:cNvSpPr>
            <a:spLocks noGrp="1"/>
          </p:cNvSpPr>
          <p:nvPr>
            <p:ph type="title"/>
          </p:nvPr>
        </p:nvSpPr>
        <p:spPr/>
        <p:txBody>
          <a:bodyPr/>
          <a:lstStyle/>
          <a:p>
            <a:r>
              <a:rPr lang="de-CH" dirty="0"/>
              <a:t>Right </a:t>
            </a:r>
            <a:r>
              <a:rPr lang="de-CH" dirty="0" err="1"/>
              <a:t>femur</a:t>
            </a:r>
            <a:endParaRPr lang="de-CH" dirty="0"/>
          </a:p>
        </p:txBody>
      </p:sp>
      <p:sp>
        <p:nvSpPr>
          <p:cNvPr id="5" name="Rectangle 10">
            <a:extLst>
              <a:ext uri="{FF2B5EF4-FFF2-40B4-BE49-F238E27FC236}">
                <a16:creationId xmlns:a16="http://schemas.microsoft.com/office/drawing/2014/main" id="{A9C1FEB0-99F4-4EAC-8069-D821F6AF9F00}"/>
              </a:ext>
            </a:extLst>
          </p:cNvPr>
          <p:cNvSpPr txBox="1">
            <a:spLocks noChangeArrowheads="1"/>
          </p:cNvSpPr>
          <p:nvPr/>
        </p:nvSpPr>
        <p:spPr>
          <a:xfrm>
            <a:off x="2927648" y="1120730"/>
            <a:ext cx="8192120" cy="925407"/>
          </a:xfrm>
          <a:prstGeom prst="rect">
            <a:avLst/>
          </a:prstGeom>
        </p:spPr>
        <p:txBody>
          <a:bodyPr/>
          <a:lstStyle>
            <a:lvl1pPr marL="0" indent="0" algn="l" rtl="0" eaLnBrk="1" fontAlgn="base" hangingPunct="1">
              <a:lnSpc>
                <a:spcPct val="95000"/>
              </a:lnSpc>
              <a:spcBef>
                <a:spcPts val="1200"/>
              </a:spcBef>
              <a:spcAft>
                <a:spcPts val="0"/>
              </a:spcAft>
              <a:buNone/>
              <a:defRPr kumimoji="1" sz="2800">
                <a:solidFill>
                  <a:schemeClr val="tx1"/>
                </a:solidFill>
                <a:latin typeface="+mn-lt"/>
                <a:ea typeface="+mn-ea"/>
                <a:cs typeface="+mn-cs"/>
              </a:defRPr>
            </a:lvl1pPr>
            <a:lvl2pPr marL="270000" indent="-270000" algn="l" rtl="0" eaLnBrk="1" fontAlgn="base" hangingPunct="1">
              <a:lnSpc>
                <a:spcPct val="95000"/>
              </a:lnSpc>
              <a:spcBef>
                <a:spcPts val="600"/>
              </a:spcBef>
              <a:spcAft>
                <a:spcPts val="0"/>
              </a:spcAft>
              <a:buChar char="•"/>
              <a:defRPr kumimoji="1" sz="2800" baseline="0">
                <a:solidFill>
                  <a:schemeClr val="tx1"/>
                </a:solidFill>
                <a:latin typeface="+mn-lt"/>
                <a:ea typeface="+mn-ea"/>
                <a:cs typeface="+mn-cs"/>
              </a:defRPr>
            </a:lvl2pPr>
            <a:lvl3pPr marL="541338" indent="-270000" algn="l" rtl="0" eaLnBrk="1" fontAlgn="base" hangingPunct="1">
              <a:lnSpc>
                <a:spcPct val="95000"/>
              </a:lnSpc>
              <a:spcBef>
                <a:spcPts val="0"/>
              </a:spcBef>
              <a:spcAft>
                <a:spcPts val="0"/>
              </a:spcAft>
              <a:buChar char="•"/>
              <a:defRPr kumimoji="1" sz="2600">
                <a:solidFill>
                  <a:schemeClr val="tx1"/>
                </a:solidFill>
                <a:latin typeface="+mn-lt"/>
                <a:ea typeface="+mn-ea"/>
                <a:cs typeface="+mn-cs"/>
              </a:defRPr>
            </a:lvl3pPr>
            <a:lvl4pPr marL="810000" indent="-270000" algn="l" rtl="0" eaLnBrk="1" fontAlgn="base" hangingPunct="1">
              <a:lnSpc>
                <a:spcPct val="95000"/>
              </a:lnSpc>
              <a:spcBef>
                <a:spcPts val="0"/>
              </a:spcBef>
              <a:spcAft>
                <a:spcPts val="0"/>
              </a:spcAft>
              <a:buFont typeface="Lucida Grande"/>
              <a:buChar char="–"/>
              <a:defRPr kumimoji="1" sz="2400" baseline="0">
                <a:solidFill>
                  <a:schemeClr val="tx1"/>
                </a:solidFill>
                <a:latin typeface="+mn-lt"/>
                <a:ea typeface="+mn-ea"/>
                <a:cs typeface="+mn-cs"/>
              </a:defRPr>
            </a:lvl4pPr>
            <a:lvl5pPr marL="1080000" indent="-270000" algn="l" rtl="0" eaLnBrk="1" fontAlgn="base" hangingPunct="1">
              <a:lnSpc>
                <a:spcPct val="95000"/>
              </a:lnSpc>
              <a:spcBef>
                <a:spcPts val="0"/>
              </a:spcBef>
              <a:spcAft>
                <a:spcPts val="0"/>
              </a:spcAft>
              <a:buFont typeface="Lucida Grande"/>
              <a:buChar char="–"/>
              <a:defRPr kumimoji="1" sz="24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342900" indent="-342900">
              <a:buFont typeface="Arial" panose="020B0604020202020204" pitchFamily="34" charset="0"/>
              <a:buChar char="•"/>
            </a:pPr>
            <a:r>
              <a:rPr lang="en-US" sz="2400" kern="0" dirty="0"/>
              <a:t>Femur, distal end segment </a:t>
            </a:r>
          </a:p>
          <a:p>
            <a:pPr marL="342900" indent="-342900">
              <a:buFont typeface="Arial" panose="020B0604020202020204" pitchFamily="34" charset="0"/>
              <a:buChar char="•"/>
            </a:pPr>
            <a:r>
              <a:rPr lang="en-US" sz="2400" kern="0" dirty="0"/>
              <a:t>Wedge or </a:t>
            </a:r>
            <a:r>
              <a:rPr lang="en-US" sz="2400" kern="0" dirty="0" err="1"/>
              <a:t>multifragmentary</a:t>
            </a:r>
            <a:endParaRPr lang="en-US" sz="2400" kern="0" dirty="0"/>
          </a:p>
          <a:p>
            <a:pPr marL="342900" indent="-342900">
              <a:buFont typeface="Arial" panose="020B0604020202020204" pitchFamily="34" charset="0"/>
              <a:buChar char="•"/>
            </a:pPr>
            <a:r>
              <a:rPr lang="en-US" sz="2400" kern="0" dirty="0"/>
              <a:t>Fragmented wedge</a:t>
            </a:r>
          </a:p>
          <a:p>
            <a:pPr marL="342900" indent="-342900">
              <a:buFont typeface="Arial" panose="020B0604020202020204" pitchFamily="34" charset="0"/>
              <a:buChar char="•"/>
            </a:pPr>
            <a:r>
              <a:rPr lang="en-US" sz="2400" kern="0" dirty="0"/>
              <a:t>Lateral</a:t>
            </a:r>
          </a:p>
          <a:p>
            <a:pPr marL="342900" indent="-342900">
              <a:buFont typeface="Arial" panose="020B0604020202020204" pitchFamily="34" charset="0"/>
              <a:buChar char="•"/>
            </a:pPr>
            <a:r>
              <a:rPr lang="en-US" sz="2400" b="1" kern="0" dirty="0"/>
              <a:t>33A3.2(f)</a:t>
            </a:r>
          </a:p>
        </p:txBody>
      </p:sp>
      <p:pic>
        <p:nvPicPr>
          <p:cNvPr id="6" name="Picture 12" descr="sw 090617- rx OS re ap">
            <a:extLst>
              <a:ext uri="{FF2B5EF4-FFF2-40B4-BE49-F238E27FC236}">
                <a16:creationId xmlns:a16="http://schemas.microsoft.com/office/drawing/2014/main" id="{1C8BC912-90E3-4315-AA6B-D8F79D402A5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a:xfrm>
            <a:off x="344456" y="1218167"/>
            <a:ext cx="1254774" cy="3184588"/>
          </a:xfrm>
          <a:prstGeom prst="rect">
            <a:avLst/>
          </a:prstGeom>
          <a:ln>
            <a:solidFill>
              <a:schemeClr val="bg1"/>
            </a:solidFill>
            <a:miter lim="800000"/>
            <a:headEnd/>
            <a:tailEnd/>
          </a:ln>
        </p:spPr>
      </p:pic>
      <p:pic>
        <p:nvPicPr>
          <p:cNvPr id="7" name="Picture 13" descr="sw 090617- rx OS re lat">
            <a:extLst>
              <a:ext uri="{FF2B5EF4-FFF2-40B4-BE49-F238E27FC236}">
                <a16:creationId xmlns:a16="http://schemas.microsoft.com/office/drawing/2014/main" id="{42991CF7-62ED-42B0-B106-C6927221C59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77136" y="1218167"/>
            <a:ext cx="1278504" cy="3220965"/>
          </a:xfrm>
          <a:prstGeom prst="rect">
            <a:avLst/>
          </a:prstGeom>
          <a:noFill/>
          <a:ln>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8" name="Content Placeholder 7">
            <a:extLst>
              <a:ext uri="{FF2B5EF4-FFF2-40B4-BE49-F238E27FC236}">
                <a16:creationId xmlns:a16="http://schemas.microsoft.com/office/drawing/2014/main" id="{033BC541-326F-4953-9161-61660F36E440}"/>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952283" y="3666460"/>
            <a:ext cx="7861885" cy="3191540"/>
          </a:xfrm>
          <a:prstGeom prst="rect">
            <a:avLst/>
          </a:prstGeom>
        </p:spPr>
      </p:pic>
    </p:spTree>
    <p:extLst>
      <p:ext uri="{BB962C8B-B14F-4D97-AF65-F5344CB8AC3E}">
        <p14:creationId xmlns:p14="http://schemas.microsoft.com/office/powerpoint/2010/main" val="89559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Location—bone</a:t>
            </a:r>
          </a:p>
        </p:txBody>
      </p:sp>
      <p:sp>
        <p:nvSpPr>
          <p:cNvPr id="3" name="Content Placeholder 2"/>
          <p:cNvSpPr>
            <a:spLocks noGrp="1"/>
          </p:cNvSpPr>
          <p:nvPr>
            <p:ph idx="1"/>
          </p:nvPr>
        </p:nvSpPr>
        <p:spPr>
          <a:xfrm>
            <a:off x="516699" y="1517650"/>
            <a:ext cx="10100501" cy="4495800"/>
          </a:xfrm>
        </p:spPr>
        <p:txBody>
          <a:bodyPr/>
          <a:lstStyle/>
          <a:p>
            <a:pPr>
              <a:lnSpc>
                <a:spcPct val="150000"/>
              </a:lnSpc>
              <a:buFont typeface="Arial" panose="020B0604020202020204" pitchFamily="34" charset="0"/>
              <a:buChar char="•"/>
            </a:pPr>
            <a:r>
              <a:rPr lang="en-US" dirty="0" err="1"/>
              <a:t>Humerus</a:t>
            </a:r>
            <a:r>
              <a:rPr lang="en-US" dirty="0"/>
              <a:t> 1</a:t>
            </a:r>
          </a:p>
          <a:p>
            <a:pPr>
              <a:lnSpc>
                <a:spcPct val="150000"/>
              </a:lnSpc>
              <a:buFont typeface="Arial" panose="020B0604020202020204" pitchFamily="34" charset="0"/>
              <a:buChar char="•"/>
            </a:pPr>
            <a:r>
              <a:rPr lang="en-US" dirty="0"/>
              <a:t>Radius 2R/Ulna 2U</a:t>
            </a:r>
          </a:p>
          <a:p>
            <a:pPr>
              <a:lnSpc>
                <a:spcPct val="150000"/>
              </a:lnSpc>
              <a:buFont typeface="Arial" panose="020B0604020202020204" pitchFamily="34" charset="0"/>
              <a:buChar char="•"/>
            </a:pPr>
            <a:r>
              <a:rPr lang="en-US" dirty="0"/>
              <a:t>Femur 3</a:t>
            </a:r>
          </a:p>
          <a:p>
            <a:pPr>
              <a:lnSpc>
                <a:spcPct val="150000"/>
              </a:lnSpc>
              <a:buFont typeface="Arial" panose="020B0604020202020204" pitchFamily="34" charset="0"/>
              <a:buChar char="•"/>
            </a:pPr>
            <a:r>
              <a:rPr lang="en-US" dirty="0"/>
              <a:t>Tibia 4/Fibula 4F</a:t>
            </a:r>
          </a:p>
          <a:p>
            <a:pPr marL="1440000" lvl="2" indent="-532800">
              <a:buFont typeface="Arial" panose="020B0604020202020204" pitchFamily="34" charset="0"/>
              <a:buChar char="•"/>
            </a:pPr>
            <a:r>
              <a:rPr lang="en-US" dirty="0"/>
              <a:t>Malleolar segment 44</a:t>
            </a:r>
          </a:p>
          <a:p>
            <a:endParaRPr lang="en-US" dirty="0"/>
          </a:p>
        </p:txBody>
      </p:sp>
      <p:grpSp>
        <p:nvGrpSpPr>
          <p:cNvPr id="5" name="Group 4">
            <a:extLst>
              <a:ext uri="{FF2B5EF4-FFF2-40B4-BE49-F238E27FC236}">
                <a16:creationId xmlns:a16="http://schemas.microsoft.com/office/drawing/2014/main" id="{6C738B61-618E-44CB-8B31-9AB880EC8D01}"/>
              </a:ext>
            </a:extLst>
          </p:cNvPr>
          <p:cNvGrpSpPr/>
          <p:nvPr/>
        </p:nvGrpSpPr>
        <p:grpSpPr>
          <a:xfrm>
            <a:off x="508000" y="5462755"/>
            <a:ext cx="2923704" cy="504056"/>
            <a:chOff x="899592" y="2852936"/>
            <a:chExt cx="2923704" cy="504056"/>
          </a:xfrm>
        </p:grpSpPr>
        <p:sp>
          <p:nvSpPr>
            <p:cNvPr id="6" name="Rectangle 5">
              <a:extLst>
                <a:ext uri="{FF2B5EF4-FFF2-40B4-BE49-F238E27FC236}">
                  <a16:creationId xmlns:a16="http://schemas.microsoft.com/office/drawing/2014/main" id="{1C2283FD-C4E7-412B-8753-D2F947473F96}"/>
                </a:ext>
              </a:extLst>
            </p:cNvPr>
            <p:cNvSpPr/>
            <p:nvPr/>
          </p:nvSpPr>
          <p:spPr bwMode="auto">
            <a:xfrm>
              <a:off x="899592" y="2852936"/>
              <a:ext cx="504056" cy="504056"/>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7375E1B1-BC3A-4846-9BA1-8D1CF4389BF8}"/>
                </a:ext>
              </a:extLst>
            </p:cNvPr>
            <p:cNvSpPr/>
            <p:nvPr/>
          </p:nvSpPr>
          <p:spPr bwMode="auto">
            <a:xfrm>
              <a:off x="1475656" y="2852936"/>
              <a:ext cx="504056" cy="504056"/>
            </a:xfrm>
            <a:prstGeom prst="rect">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125866E5-791A-4B74-A703-EF26993BE80F}"/>
                </a:ext>
              </a:extLst>
            </p:cNvPr>
            <p:cNvSpPr/>
            <p:nvPr/>
          </p:nvSpPr>
          <p:spPr bwMode="auto">
            <a:xfrm>
              <a:off x="2062830" y="2852936"/>
              <a:ext cx="504056" cy="504056"/>
            </a:xfrm>
            <a:prstGeom prst="rect">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4EA677EB-3371-48ED-A4C6-F5446E58578D}"/>
                </a:ext>
              </a:extLst>
            </p:cNvPr>
            <p:cNvSpPr/>
            <p:nvPr/>
          </p:nvSpPr>
          <p:spPr bwMode="auto">
            <a:xfrm>
              <a:off x="2648520" y="2852936"/>
              <a:ext cx="504056" cy="504056"/>
            </a:xfrm>
            <a:prstGeom prst="rect">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4054F1D1-2C18-4EAA-9773-E7335159FEF3}"/>
                </a:ext>
              </a:extLst>
            </p:cNvPr>
            <p:cNvSpPr/>
            <p:nvPr/>
          </p:nvSpPr>
          <p:spPr bwMode="auto">
            <a:xfrm>
              <a:off x="3319240" y="2852936"/>
              <a:ext cx="504056" cy="504056"/>
            </a:xfrm>
            <a:prstGeom prst="rect">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83AAEF07-EF7B-4D78-AD91-C2CB63AB9CF1}"/>
                </a:ext>
              </a:extLst>
            </p:cNvPr>
            <p:cNvSpPr/>
            <p:nvPr/>
          </p:nvSpPr>
          <p:spPr bwMode="auto">
            <a:xfrm>
              <a:off x="3199904" y="3284984"/>
              <a:ext cx="72008" cy="72008"/>
            </a:xfrm>
            <a:prstGeom prst="ellipse">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grpSp>
      <p:pic>
        <p:nvPicPr>
          <p:cNvPr id="12" name="Picture 11">
            <a:extLst>
              <a:ext uri="{FF2B5EF4-FFF2-40B4-BE49-F238E27FC236}">
                <a16:creationId xmlns:a16="http://schemas.microsoft.com/office/drawing/2014/main" id="{7045581C-5069-4FC8-9A48-04FA3D3430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47" t="5067" r="17011" b="5018"/>
          <a:stretch/>
        </p:blipFill>
        <p:spPr>
          <a:xfrm>
            <a:off x="6816080" y="527051"/>
            <a:ext cx="2664296" cy="5638254"/>
          </a:xfrm>
          <a:prstGeom prst="rect">
            <a:avLst/>
          </a:prstGeom>
        </p:spPr>
      </p:pic>
      <p:sp>
        <p:nvSpPr>
          <p:cNvPr id="13" name="TextBox 12">
            <a:extLst>
              <a:ext uri="{FF2B5EF4-FFF2-40B4-BE49-F238E27FC236}">
                <a16:creationId xmlns:a16="http://schemas.microsoft.com/office/drawing/2014/main" id="{0C91332A-6AAA-47A7-8302-0A616DFA524B}"/>
              </a:ext>
            </a:extLst>
          </p:cNvPr>
          <p:cNvSpPr txBox="1"/>
          <p:nvPr/>
        </p:nvSpPr>
        <p:spPr>
          <a:xfrm>
            <a:off x="6524156" y="2824073"/>
            <a:ext cx="583848" cy="369332"/>
          </a:xfrm>
          <a:prstGeom prst="rect">
            <a:avLst/>
          </a:prstGeom>
          <a:solidFill>
            <a:schemeClr val="bg1"/>
          </a:solidFill>
        </p:spPr>
        <p:txBody>
          <a:bodyPr wrap="square" rtlCol="0">
            <a:spAutoFit/>
          </a:bodyPr>
          <a:lstStyle/>
          <a:p>
            <a:r>
              <a:rPr lang="en-US" sz="1800" dirty="0"/>
              <a:t>2R</a:t>
            </a:r>
          </a:p>
        </p:txBody>
      </p:sp>
      <p:sp>
        <p:nvSpPr>
          <p:cNvPr id="14" name="TextBox 13">
            <a:extLst>
              <a:ext uri="{FF2B5EF4-FFF2-40B4-BE49-F238E27FC236}">
                <a16:creationId xmlns:a16="http://schemas.microsoft.com/office/drawing/2014/main" id="{1FAD5E9C-FEA1-476B-8BBE-08F355A48644}"/>
              </a:ext>
            </a:extLst>
          </p:cNvPr>
          <p:cNvSpPr txBox="1"/>
          <p:nvPr/>
        </p:nvSpPr>
        <p:spPr>
          <a:xfrm>
            <a:off x="7269963" y="2824073"/>
            <a:ext cx="583848" cy="369332"/>
          </a:xfrm>
          <a:prstGeom prst="rect">
            <a:avLst/>
          </a:prstGeom>
          <a:noFill/>
        </p:spPr>
        <p:txBody>
          <a:bodyPr wrap="square" rtlCol="0">
            <a:spAutoFit/>
          </a:bodyPr>
          <a:lstStyle/>
          <a:p>
            <a:r>
              <a:rPr lang="en-US" sz="1800" dirty="0"/>
              <a:t>2U</a:t>
            </a:r>
          </a:p>
        </p:txBody>
      </p:sp>
      <p:sp>
        <p:nvSpPr>
          <p:cNvPr id="15" name="TextBox 14">
            <a:extLst>
              <a:ext uri="{FF2B5EF4-FFF2-40B4-BE49-F238E27FC236}">
                <a16:creationId xmlns:a16="http://schemas.microsoft.com/office/drawing/2014/main" id="{81A862AA-D722-47C8-80EE-4C156D4389D4}"/>
              </a:ext>
            </a:extLst>
          </p:cNvPr>
          <p:cNvSpPr txBox="1"/>
          <p:nvPr/>
        </p:nvSpPr>
        <p:spPr>
          <a:xfrm>
            <a:off x="7953694" y="4797152"/>
            <a:ext cx="389067" cy="369332"/>
          </a:xfrm>
          <a:prstGeom prst="rect">
            <a:avLst/>
          </a:prstGeom>
          <a:noFill/>
        </p:spPr>
        <p:txBody>
          <a:bodyPr wrap="square" rtlCol="0">
            <a:spAutoFit/>
          </a:bodyPr>
          <a:lstStyle/>
          <a:p>
            <a:r>
              <a:rPr lang="en-US" sz="1800" dirty="0"/>
              <a:t>4</a:t>
            </a:r>
          </a:p>
        </p:txBody>
      </p:sp>
      <p:sp>
        <p:nvSpPr>
          <p:cNvPr id="16" name="TextBox 15">
            <a:extLst>
              <a:ext uri="{FF2B5EF4-FFF2-40B4-BE49-F238E27FC236}">
                <a16:creationId xmlns:a16="http://schemas.microsoft.com/office/drawing/2014/main" id="{6E664198-A350-47C0-BD7F-6A0A0A826DE5}"/>
              </a:ext>
            </a:extLst>
          </p:cNvPr>
          <p:cNvSpPr txBox="1"/>
          <p:nvPr/>
        </p:nvSpPr>
        <p:spPr>
          <a:xfrm>
            <a:off x="7269963" y="4797152"/>
            <a:ext cx="456261" cy="369332"/>
          </a:xfrm>
          <a:prstGeom prst="rect">
            <a:avLst/>
          </a:prstGeom>
          <a:solidFill>
            <a:schemeClr val="bg1"/>
          </a:solidFill>
        </p:spPr>
        <p:txBody>
          <a:bodyPr wrap="square" rtlCol="0">
            <a:spAutoFit/>
          </a:bodyPr>
          <a:lstStyle/>
          <a:p>
            <a:r>
              <a:rPr lang="en-US" sz="1800" dirty="0"/>
              <a:t>4F</a:t>
            </a:r>
          </a:p>
        </p:txBody>
      </p:sp>
      <p:sp>
        <p:nvSpPr>
          <p:cNvPr id="17" name="TextBox 16">
            <a:extLst>
              <a:ext uri="{FF2B5EF4-FFF2-40B4-BE49-F238E27FC236}">
                <a16:creationId xmlns:a16="http://schemas.microsoft.com/office/drawing/2014/main" id="{2808BE34-D14B-420A-9490-C38D6C7CDD83}"/>
              </a:ext>
            </a:extLst>
          </p:cNvPr>
          <p:cNvSpPr txBox="1"/>
          <p:nvPr/>
        </p:nvSpPr>
        <p:spPr>
          <a:xfrm>
            <a:off x="7232912" y="5305976"/>
            <a:ext cx="583848" cy="369332"/>
          </a:xfrm>
          <a:prstGeom prst="rect">
            <a:avLst/>
          </a:prstGeom>
          <a:noFill/>
        </p:spPr>
        <p:txBody>
          <a:bodyPr wrap="square" rtlCol="0">
            <a:spAutoFit/>
          </a:bodyPr>
          <a:lstStyle/>
          <a:p>
            <a:r>
              <a:rPr lang="en-US" sz="1800" dirty="0"/>
              <a:t>44</a:t>
            </a:r>
          </a:p>
        </p:txBody>
      </p:sp>
      <p:sp>
        <p:nvSpPr>
          <p:cNvPr id="18" name="TextBox 17">
            <a:extLst>
              <a:ext uri="{FF2B5EF4-FFF2-40B4-BE49-F238E27FC236}">
                <a16:creationId xmlns:a16="http://schemas.microsoft.com/office/drawing/2014/main" id="{83964B8B-0637-40E7-B72C-8BE0A202A7C8}"/>
              </a:ext>
            </a:extLst>
          </p:cNvPr>
          <p:cNvSpPr txBox="1"/>
          <p:nvPr/>
        </p:nvSpPr>
        <p:spPr>
          <a:xfrm>
            <a:off x="7113987" y="1804174"/>
            <a:ext cx="188798" cy="369332"/>
          </a:xfrm>
          <a:prstGeom prst="rect">
            <a:avLst/>
          </a:prstGeom>
          <a:solidFill>
            <a:schemeClr val="bg1"/>
          </a:solidFill>
        </p:spPr>
        <p:txBody>
          <a:bodyPr wrap="square" rtlCol="0">
            <a:spAutoFit/>
          </a:bodyPr>
          <a:lstStyle/>
          <a:p>
            <a:r>
              <a:rPr lang="en-US" sz="1800" dirty="0"/>
              <a:t>1</a:t>
            </a:r>
          </a:p>
        </p:txBody>
      </p:sp>
    </p:spTree>
    <p:extLst>
      <p:ext uri="{BB962C8B-B14F-4D97-AF65-F5344CB8AC3E}">
        <p14:creationId xmlns:p14="http://schemas.microsoft.com/office/powerpoint/2010/main" val="816448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83C673-CDA9-4676-AAAE-32479BAA5E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1824" y="3546350"/>
            <a:ext cx="7917159" cy="3051002"/>
          </a:xfrm>
          <a:prstGeom prst="rect">
            <a:avLst/>
          </a:prstGeom>
        </p:spPr>
      </p:pic>
      <p:sp>
        <p:nvSpPr>
          <p:cNvPr id="2" name="Title 1">
            <a:extLst>
              <a:ext uri="{FF2B5EF4-FFF2-40B4-BE49-F238E27FC236}">
                <a16:creationId xmlns:a16="http://schemas.microsoft.com/office/drawing/2014/main" id="{DCA231FC-1E7C-4953-B79B-82AE28539526}"/>
              </a:ext>
            </a:extLst>
          </p:cNvPr>
          <p:cNvSpPr>
            <a:spLocks noGrp="1"/>
          </p:cNvSpPr>
          <p:nvPr>
            <p:ph type="title"/>
          </p:nvPr>
        </p:nvSpPr>
        <p:spPr/>
        <p:txBody>
          <a:bodyPr/>
          <a:lstStyle/>
          <a:p>
            <a:r>
              <a:rPr lang="de-CH" dirty="0" err="1"/>
              <a:t>Left</a:t>
            </a:r>
            <a:r>
              <a:rPr lang="de-CH" dirty="0"/>
              <a:t> </a:t>
            </a:r>
            <a:r>
              <a:rPr lang="de-CH" dirty="0" err="1"/>
              <a:t>femur</a:t>
            </a:r>
            <a:endParaRPr lang="de-CH" dirty="0"/>
          </a:p>
        </p:txBody>
      </p:sp>
      <p:sp>
        <p:nvSpPr>
          <p:cNvPr id="5" name="Rectangle 4">
            <a:extLst>
              <a:ext uri="{FF2B5EF4-FFF2-40B4-BE49-F238E27FC236}">
                <a16:creationId xmlns:a16="http://schemas.microsoft.com/office/drawing/2014/main" id="{03851BD9-F488-410C-9932-85C9A0DEA1D6}"/>
              </a:ext>
            </a:extLst>
          </p:cNvPr>
          <p:cNvSpPr txBox="1">
            <a:spLocks noChangeArrowheads="1"/>
          </p:cNvSpPr>
          <p:nvPr/>
        </p:nvSpPr>
        <p:spPr>
          <a:xfrm>
            <a:off x="5030044" y="977998"/>
            <a:ext cx="4954388" cy="3101435"/>
          </a:xfrm>
          <a:prstGeom prst="rect">
            <a:avLst/>
          </a:prstGeom>
        </p:spPr>
        <p:txBody>
          <a:bodyPr/>
          <a:lstStyle>
            <a:lvl1pPr marL="0" indent="0" algn="l" rtl="0" eaLnBrk="1" fontAlgn="base" hangingPunct="1">
              <a:lnSpc>
                <a:spcPct val="95000"/>
              </a:lnSpc>
              <a:spcBef>
                <a:spcPts val="1200"/>
              </a:spcBef>
              <a:spcAft>
                <a:spcPts val="0"/>
              </a:spcAft>
              <a:buNone/>
              <a:defRPr kumimoji="1" sz="2800">
                <a:solidFill>
                  <a:schemeClr val="tx1"/>
                </a:solidFill>
                <a:latin typeface="+mn-lt"/>
                <a:ea typeface="+mn-ea"/>
                <a:cs typeface="+mn-cs"/>
              </a:defRPr>
            </a:lvl1pPr>
            <a:lvl2pPr marL="270000" indent="-270000" algn="l" rtl="0" eaLnBrk="1" fontAlgn="base" hangingPunct="1">
              <a:lnSpc>
                <a:spcPct val="95000"/>
              </a:lnSpc>
              <a:spcBef>
                <a:spcPts val="600"/>
              </a:spcBef>
              <a:spcAft>
                <a:spcPts val="0"/>
              </a:spcAft>
              <a:buChar char="•"/>
              <a:defRPr kumimoji="1" sz="2800" baseline="0">
                <a:solidFill>
                  <a:schemeClr val="tx1"/>
                </a:solidFill>
                <a:latin typeface="+mn-lt"/>
                <a:ea typeface="+mn-ea"/>
                <a:cs typeface="+mn-cs"/>
              </a:defRPr>
            </a:lvl2pPr>
            <a:lvl3pPr marL="541338" indent="-270000" algn="l" rtl="0" eaLnBrk="1" fontAlgn="base" hangingPunct="1">
              <a:lnSpc>
                <a:spcPct val="95000"/>
              </a:lnSpc>
              <a:spcBef>
                <a:spcPts val="0"/>
              </a:spcBef>
              <a:spcAft>
                <a:spcPts val="0"/>
              </a:spcAft>
              <a:buChar char="•"/>
              <a:defRPr kumimoji="1" sz="2600">
                <a:solidFill>
                  <a:schemeClr val="tx1"/>
                </a:solidFill>
                <a:latin typeface="+mn-lt"/>
                <a:ea typeface="+mn-ea"/>
                <a:cs typeface="+mn-cs"/>
              </a:defRPr>
            </a:lvl3pPr>
            <a:lvl4pPr marL="810000" indent="-270000" algn="l" rtl="0" eaLnBrk="1" fontAlgn="base" hangingPunct="1">
              <a:lnSpc>
                <a:spcPct val="95000"/>
              </a:lnSpc>
              <a:spcBef>
                <a:spcPts val="0"/>
              </a:spcBef>
              <a:spcAft>
                <a:spcPts val="0"/>
              </a:spcAft>
              <a:buFont typeface="Lucida Grande"/>
              <a:buChar char="–"/>
              <a:defRPr kumimoji="1" sz="2400" baseline="0">
                <a:solidFill>
                  <a:schemeClr val="tx1"/>
                </a:solidFill>
                <a:latin typeface="+mn-lt"/>
                <a:ea typeface="+mn-ea"/>
                <a:cs typeface="+mn-cs"/>
              </a:defRPr>
            </a:lvl4pPr>
            <a:lvl5pPr marL="1080000" indent="-270000" algn="l" rtl="0" eaLnBrk="1" fontAlgn="base" hangingPunct="1">
              <a:lnSpc>
                <a:spcPct val="95000"/>
              </a:lnSpc>
              <a:spcBef>
                <a:spcPts val="0"/>
              </a:spcBef>
              <a:spcAft>
                <a:spcPts val="0"/>
              </a:spcAft>
              <a:buFont typeface="Lucida Grande"/>
              <a:buChar char="–"/>
              <a:defRPr kumimoji="1" sz="24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342900" indent="-342900">
              <a:buFont typeface="Arial" panose="020B0604020202020204" pitchFamily="34" charset="0"/>
              <a:buChar char="•"/>
            </a:pPr>
            <a:r>
              <a:rPr lang="de-CH" sz="2400" kern="0" dirty="0"/>
              <a:t>Femur, distal end </a:t>
            </a:r>
            <a:r>
              <a:rPr lang="de-CH" sz="2400" kern="0" dirty="0" err="1"/>
              <a:t>segment</a:t>
            </a:r>
            <a:endParaRPr lang="de-CH" sz="2400" kern="0" dirty="0"/>
          </a:p>
          <a:p>
            <a:pPr marL="342900" indent="-342900">
              <a:buFont typeface="Arial" panose="020B0604020202020204" pitchFamily="34" charset="0"/>
              <a:buChar char="•"/>
            </a:pPr>
            <a:r>
              <a:rPr lang="de-CH" sz="2400" kern="0" dirty="0" err="1"/>
              <a:t>Complete</a:t>
            </a:r>
            <a:r>
              <a:rPr lang="de-CH" sz="2400" kern="0" dirty="0"/>
              <a:t> </a:t>
            </a:r>
            <a:r>
              <a:rPr lang="de-CH" sz="2400" kern="0" dirty="0" err="1"/>
              <a:t>articular</a:t>
            </a:r>
            <a:endParaRPr lang="de-CH" sz="2400" kern="0" dirty="0"/>
          </a:p>
          <a:p>
            <a:pPr marL="342900" indent="-342900">
              <a:buFont typeface="Arial" panose="020B0604020202020204" pitchFamily="34" charset="0"/>
              <a:buChar char="•"/>
            </a:pPr>
            <a:r>
              <a:rPr lang="de-CH" sz="2400" kern="0" dirty="0"/>
              <a:t>Simple </a:t>
            </a:r>
            <a:r>
              <a:rPr lang="de-CH" sz="2400" kern="0" dirty="0" err="1"/>
              <a:t>articular</a:t>
            </a:r>
            <a:endParaRPr lang="de-CH" sz="2400" kern="0" dirty="0"/>
          </a:p>
          <a:p>
            <a:pPr marL="342900" indent="-342900">
              <a:buFont typeface="Arial" panose="020B0604020202020204" pitchFamily="34" charset="0"/>
              <a:buChar char="•"/>
            </a:pPr>
            <a:r>
              <a:rPr lang="de-CH" sz="2400" kern="0" dirty="0" err="1"/>
              <a:t>Multifragmentary</a:t>
            </a:r>
            <a:r>
              <a:rPr lang="de-CH" sz="2400" kern="0" dirty="0"/>
              <a:t> </a:t>
            </a:r>
            <a:r>
              <a:rPr lang="de-CH" sz="2400" kern="0" dirty="0" err="1"/>
              <a:t>metaphyseal</a:t>
            </a:r>
            <a:endParaRPr lang="en-US" sz="2400" kern="0" dirty="0"/>
          </a:p>
          <a:p>
            <a:pPr marL="342900" indent="-342900">
              <a:buFont typeface="Arial" panose="020B0604020202020204" pitchFamily="34" charset="0"/>
              <a:buChar char="•"/>
            </a:pPr>
            <a:r>
              <a:rPr lang="en-US" sz="2400" b="1" kern="0" dirty="0"/>
              <a:t>33C2.3</a:t>
            </a:r>
          </a:p>
        </p:txBody>
      </p:sp>
      <p:pic>
        <p:nvPicPr>
          <p:cNvPr id="7" name="Picture 6" descr="sw 090617- rx OS li lat">
            <a:extLst>
              <a:ext uri="{FF2B5EF4-FFF2-40B4-BE49-F238E27FC236}">
                <a16:creationId xmlns:a16="http://schemas.microsoft.com/office/drawing/2014/main" id="{C4B52621-B8E8-4243-9807-525F8BB4276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3352" y="1056110"/>
            <a:ext cx="2206625" cy="3600450"/>
          </a:xfrm>
          <a:prstGeom prst="rect">
            <a:avLst/>
          </a:prstGeom>
          <a:noFill/>
          <a:ln>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6" name="Picture 5" descr="sw 090617- rx OS li ap">
            <a:extLst>
              <a:ext uri="{FF2B5EF4-FFF2-40B4-BE49-F238E27FC236}">
                <a16:creationId xmlns:a16="http://schemas.microsoft.com/office/drawing/2014/main" id="{6576052A-2DFD-4E95-A03C-8E67649CF83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43957" y="1034183"/>
            <a:ext cx="2100263" cy="3598863"/>
          </a:xfrm>
          <a:prstGeom prst="rect">
            <a:avLst/>
          </a:prstGeom>
          <a:noFill/>
          <a:ln>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415743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0FAC4-0E8E-465C-BD38-E56236E59C0A}"/>
              </a:ext>
            </a:extLst>
          </p:cNvPr>
          <p:cNvSpPr>
            <a:spLocks noGrp="1"/>
          </p:cNvSpPr>
          <p:nvPr>
            <p:ph type="title"/>
          </p:nvPr>
        </p:nvSpPr>
        <p:spPr/>
        <p:txBody>
          <a:bodyPr/>
          <a:lstStyle/>
          <a:p>
            <a:r>
              <a:rPr lang="de-CH" dirty="0"/>
              <a:t>Tibia</a:t>
            </a:r>
          </a:p>
        </p:txBody>
      </p:sp>
      <p:sp>
        <p:nvSpPr>
          <p:cNvPr id="5" name="Rectangle 7">
            <a:extLst>
              <a:ext uri="{FF2B5EF4-FFF2-40B4-BE49-F238E27FC236}">
                <a16:creationId xmlns:a16="http://schemas.microsoft.com/office/drawing/2014/main" id="{259BAF86-CAE4-4D5B-A208-3C83EDF1A628}"/>
              </a:ext>
            </a:extLst>
          </p:cNvPr>
          <p:cNvSpPr txBox="1">
            <a:spLocks noChangeArrowheads="1"/>
          </p:cNvSpPr>
          <p:nvPr/>
        </p:nvSpPr>
        <p:spPr>
          <a:xfrm>
            <a:off x="2927648" y="1052736"/>
            <a:ext cx="7560840" cy="3005631"/>
          </a:xfrm>
          <a:prstGeom prst="rect">
            <a:avLst/>
          </a:prstGeom>
        </p:spPr>
        <p:txBody>
          <a:bodyPr/>
          <a:lstStyle>
            <a:lvl1pPr marL="0" indent="0" algn="l" rtl="0" eaLnBrk="1" fontAlgn="base" hangingPunct="1">
              <a:lnSpc>
                <a:spcPct val="95000"/>
              </a:lnSpc>
              <a:spcBef>
                <a:spcPts val="1200"/>
              </a:spcBef>
              <a:spcAft>
                <a:spcPts val="0"/>
              </a:spcAft>
              <a:buNone/>
              <a:defRPr kumimoji="1" sz="2800">
                <a:solidFill>
                  <a:schemeClr val="tx1"/>
                </a:solidFill>
                <a:latin typeface="+mn-lt"/>
                <a:ea typeface="+mn-ea"/>
                <a:cs typeface="+mn-cs"/>
              </a:defRPr>
            </a:lvl1pPr>
            <a:lvl2pPr marL="270000" indent="-270000" algn="l" rtl="0" eaLnBrk="1" fontAlgn="base" hangingPunct="1">
              <a:lnSpc>
                <a:spcPct val="95000"/>
              </a:lnSpc>
              <a:spcBef>
                <a:spcPts val="600"/>
              </a:spcBef>
              <a:spcAft>
                <a:spcPts val="0"/>
              </a:spcAft>
              <a:buChar char="•"/>
              <a:defRPr kumimoji="1" sz="2800" baseline="0">
                <a:solidFill>
                  <a:schemeClr val="tx1"/>
                </a:solidFill>
                <a:latin typeface="+mn-lt"/>
                <a:ea typeface="+mn-ea"/>
                <a:cs typeface="+mn-cs"/>
              </a:defRPr>
            </a:lvl2pPr>
            <a:lvl3pPr marL="541338" indent="-270000" algn="l" rtl="0" eaLnBrk="1" fontAlgn="base" hangingPunct="1">
              <a:lnSpc>
                <a:spcPct val="95000"/>
              </a:lnSpc>
              <a:spcBef>
                <a:spcPts val="0"/>
              </a:spcBef>
              <a:spcAft>
                <a:spcPts val="0"/>
              </a:spcAft>
              <a:buChar char="•"/>
              <a:defRPr kumimoji="1" sz="2600">
                <a:solidFill>
                  <a:schemeClr val="tx1"/>
                </a:solidFill>
                <a:latin typeface="+mn-lt"/>
                <a:ea typeface="+mn-ea"/>
                <a:cs typeface="+mn-cs"/>
              </a:defRPr>
            </a:lvl3pPr>
            <a:lvl4pPr marL="810000" indent="-270000" algn="l" rtl="0" eaLnBrk="1" fontAlgn="base" hangingPunct="1">
              <a:lnSpc>
                <a:spcPct val="95000"/>
              </a:lnSpc>
              <a:spcBef>
                <a:spcPts val="0"/>
              </a:spcBef>
              <a:spcAft>
                <a:spcPts val="0"/>
              </a:spcAft>
              <a:buFont typeface="Lucida Grande"/>
              <a:buChar char="–"/>
              <a:defRPr kumimoji="1" sz="2400" baseline="0">
                <a:solidFill>
                  <a:schemeClr val="tx1"/>
                </a:solidFill>
                <a:latin typeface="+mn-lt"/>
                <a:ea typeface="+mn-ea"/>
                <a:cs typeface="+mn-cs"/>
              </a:defRPr>
            </a:lvl4pPr>
            <a:lvl5pPr marL="1080000" indent="-270000" algn="l" rtl="0" eaLnBrk="1" fontAlgn="base" hangingPunct="1">
              <a:lnSpc>
                <a:spcPct val="95000"/>
              </a:lnSpc>
              <a:spcBef>
                <a:spcPts val="0"/>
              </a:spcBef>
              <a:spcAft>
                <a:spcPts val="0"/>
              </a:spcAft>
              <a:buFont typeface="Lucida Grande"/>
              <a:buChar char="–"/>
              <a:defRPr kumimoji="1" sz="2400" baseline="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de-CH" sz="2400" kern="0" dirty="0"/>
              <a:t>Tibia, </a:t>
            </a:r>
            <a:r>
              <a:rPr lang="de-CH" sz="2400" kern="0" dirty="0" err="1"/>
              <a:t>diaphyseal</a:t>
            </a:r>
            <a:r>
              <a:rPr lang="de-CH" sz="2400" kern="0" dirty="0"/>
              <a:t> </a:t>
            </a:r>
            <a:r>
              <a:rPr lang="de-CH" sz="2400" kern="0" dirty="0" err="1"/>
              <a:t>segment</a:t>
            </a:r>
            <a:endParaRPr lang="en-US" sz="2400" kern="0" dirty="0"/>
          </a:p>
          <a:p>
            <a:pPr marL="342900" indent="-342900">
              <a:lnSpc>
                <a:spcPct val="150000"/>
              </a:lnSpc>
              <a:buFont typeface="Arial" panose="020B0604020202020204" pitchFamily="34" charset="0"/>
              <a:buChar char="•"/>
            </a:pPr>
            <a:r>
              <a:rPr lang="de-CH" sz="2400" kern="0" dirty="0" err="1"/>
              <a:t>Multifragmentary</a:t>
            </a:r>
            <a:r>
              <a:rPr lang="de-CH" sz="2400" kern="0" dirty="0"/>
              <a:t>, </a:t>
            </a:r>
            <a:r>
              <a:rPr lang="de-CH" sz="2400" kern="0" dirty="0" err="1"/>
              <a:t>fragmentary</a:t>
            </a:r>
            <a:r>
              <a:rPr lang="de-CH" sz="2400" kern="0" dirty="0"/>
              <a:t> </a:t>
            </a:r>
            <a:r>
              <a:rPr lang="de-CH" sz="2400" kern="0" dirty="0" err="1"/>
              <a:t>segment</a:t>
            </a:r>
            <a:r>
              <a:rPr lang="de-CH" sz="2400" kern="0" dirty="0"/>
              <a:t> </a:t>
            </a:r>
          </a:p>
          <a:p>
            <a:pPr marL="342900" indent="-342900">
              <a:lnSpc>
                <a:spcPct val="150000"/>
              </a:lnSpc>
              <a:buFont typeface="Arial" panose="020B0604020202020204" pitchFamily="34" charset="0"/>
              <a:buChar char="•"/>
            </a:pPr>
            <a:r>
              <a:rPr lang="de-CH" sz="2400" kern="0" dirty="0"/>
              <a:t>Pure </a:t>
            </a:r>
            <a:r>
              <a:rPr lang="de-CH" sz="2400" kern="0" dirty="0" err="1"/>
              <a:t>diaphyseal</a:t>
            </a:r>
            <a:endParaRPr lang="en-US" sz="2400" kern="0" dirty="0"/>
          </a:p>
          <a:p>
            <a:pPr marL="342900" indent="-342900">
              <a:lnSpc>
                <a:spcPct val="150000"/>
              </a:lnSpc>
              <a:buFont typeface="Arial" panose="020B0604020202020204" pitchFamily="34" charset="0"/>
              <a:buChar char="•"/>
            </a:pPr>
            <a:r>
              <a:rPr lang="en-US" sz="2400" b="1" kern="0" dirty="0"/>
              <a:t>42C3(j)</a:t>
            </a:r>
          </a:p>
        </p:txBody>
      </p:sp>
      <p:pic>
        <p:nvPicPr>
          <p:cNvPr id="6" name="Picture 3" descr="ar 090530- rx us 1">
            <a:extLst>
              <a:ext uri="{FF2B5EF4-FFF2-40B4-BE49-F238E27FC236}">
                <a16:creationId xmlns:a16="http://schemas.microsoft.com/office/drawing/2014/main" id="{D47751C4-5877-4E47-AA35-E1EE42119B7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9376" y="1289909"/>
            <a:ext cx="2088232" cy="4248632"/>
          </a:xfrm>
          <a:prstGeom prst="rect">
            <a:avLst/>
          </a:prstGeom>
          <a:noFill/>
          <a:ln>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7" name="Picture 6">
            <a:extLst>
              <a:ext uri="{FF2B5EF4-FFF2-40B4-BE49-F238E27FC236}">
                <a16:creationId xmlns:a16="http://schemas.microsoft.com/office/drawing/2014/main" id="{C8462FEE-9FB4-4265-9DF0-F46A1B9AB7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880" y="3447097"/>
            <a:ext cx="5328592" cy="3471159"/>
          </a:xfrm>
          <a:prstGeom prst="rect">
            <a:avLst/>
          </a:prstGeom>
        </p:spPr>
      </p:pic>
    </p:spTree>
    <p:extLst>
      <p:ext uri="{BB962C8B-B14F-4D97-AF65-F5344CB8AC3E}">
        <p14:creationId xmlns:p14="http://schemas.microsoft.com/office/powerpoint/2010/main" val="604005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Location—bone and segment</a:t>
            </a:r>
          </a:p>
        </p:txBody>
      </p:sp>
      <p:sp>
        <p:nvSpPr>
          <p:cNvPr id="20" name="TextBox 19">
            <a:extLst>
              <a:ext uri="{FF2B5EF4-FFF2-40B4-BE49-F238E27FC236}">
                <a16:creationId xmlns:a16="http://schemas.microsoft.com/office/drawing/2014/main" id="{B7376E49-E983-484C-8B0C-03B44EA64E52}"/>
              </a:ext>
            </a:extLst>
          </p:cNvPr>
          <p:cNvSpPr txBox="1"/>
          <p:nvPr/>
        </p:nvSpPr>
        <p:spPr>
          <a:xfrm>
            <a:off x="474058" y="1547556"/>
            <a:ext cx="5078217" cy="1692771"/>
          </a:xfrm>
          <a:prstGeom prst="rect">
            <a:avLst/>
          </a:prstGeom>
          <a:noFill/>
        </p:spPr>
        <p:txBody>
          <a:bodyPr wrap="square" rtlCol="0">
            <a:spAutoFit/>
          </a:bodyPr>
          <a:lstStyle/>
          <a:p>
            <a:pPr marL="532800" indent="-457200" algn="l">
              <a:spcBef>
                <a:spcPts val="600"/>
              </a:spcBef>
              <a:spcAft>
                <a:spcPts val="600"/>
              </a:spcAft>
              <a:buFont typeface="Arial" panose="020B0604020202020204" pitchFamily="34" charset="0"/>
              <a:buChar char="•"/>
            </a:pPr>
            <a:r>
              <a:rPr lang="en-US" sz="2800" dirty="0"/>
              <a:t>Proximal end segment 1</a:t>
            </a:r>
          </a:p>
          <a:p>
            <a:pPr marL="532800" indent="-457200">
              <a:spcBef>
                <a:spcPts val="600"/>
              </a:spcBef>
              <a:spcAft>
                <a:spcPts val="600"/>
              </a:spcAft>
              <a:buFont typeface="Arial" panose="020B0604020202020204" pitchFamily="34" charset="0"/>
              <a:buChar char="•"/>
            </a:pPr>
            <a:r>
              <a:rPr lang="en-US" sz="2800" dirty="0"/>
              <a:t>Diaphyseal segment  2</a:t>
            </a:r>
          </a:p>
          <a:p>
            <a:pPr marL="532800" indent="-457200">
              <a:spcBef>
                <a:spcPts val="600"/>
              </a:spcBef>
              <a:spcAft>
                <a:spcPts val="600"/>
              </a:spcAft>
              <a:buFont typeface="Arial" panose="020B0604020202020204" pitchFamily="34" charset="0"/>
              <a:buChar char="•"/>
            </a:pPr>
            <a:r>
              <a:rPr lang="en-US" sz="2800" dirty="0"/>
              <a:t>Distal end segment  3</a:t>
            </a:r>
          </a:p>
        </p:txBody>
      </p:sp>
      <p:grpSp>
        <p:nvGrpSpPr>
          <p:cNvPr id="23" name="Group 22">
            <a:extLst>
              <a:ext uri="{FF2B5EF4-FFF2-40B4-BE49-F238E27FC236}">
                <a16:creationId xmlns:a16="http://schemas.microsoft.com/office/drawing/2014/main" id="{476BDC6C-90DB-4BEC-8F32-1BDE04BDB1DE}"/>
              </a:ext>
            </a:extLst>
          </p:cNvPr>
          <p:cNvGrpSpPr/>
          <p:nvPr/>
        </p:nvGrpSpPr>
        <p:grpSpPr>
          <a:xfrm>
            <a:off x="508000" y="4979747"/>
            <a:ext cx="3268737" cy="1354019"/>
            <a:chOff x="539552" y="4778282"/>
            <a:chExt cx="3268737" cy="1354019"/>
          </a:xfrm>
        </p:grpSpPr>
        <p:grpSp>
          <p:nvGrpSpPr>
            <p:cNvPr id="24" name="Group 23">
              <a:extLst>
                <a:ext uri="{FF2B5EF4-FFF2-40B4-BE49-F238E27FC236}">
                  <a16:creationId xmlns:a16="http://schemas.microsoft.com/office/drawing/2014/main" id="{67279E65-4F28-4937-A9F7-79652DF8836C}"/>
                </a:ext>
              </a:extLst>
            </p:cNvPr>
            <p:cNvGrpSpPr/>
            <p:nvPr/>
          </p:nvGrpSpPr>
          <p:grpSpPr>
            <a:xfrm>
              <a:off x="539552" y="5253655"/>
              <a:ext cx="2884482" cy="515373"/>
              <a:chOff x="899592" y="2852935"/>
              <a:chExt cx="2884482" cy="515373"/>
            </a:xfrm>
          </p:grpSpPr>
          <p:sp>
            <p:nvSpPr>
              <p:cNvPr id="32" name="Rectangle 31">
                <a:extLst>
                  <a:ext uri="{FF2B5EF4-FFF2-40B4-BE49-F238E27FC236}">
                    <a16:creationId xmlns:a16="http://schemas.microsoft.com/office/drawing/2014/main" id="{4FB2436A-41F9-4070-8A9E-03361A34699A}"/>
                  </a:ext>
                </a:extLst>
              </p:cNvPr>
              <p:cNvSpPr/>
              <p:nvPr/>
            </p:nvSpPr>
            <p:spPr bwMode="auto">
              <a:xfrm>
                <a:off x="899592" y="2852936"/>
                <a:ext cx="504056" cy="50405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33" name="Rectangle 32">
                <a:extLst>
                  <a:ext uri="{FF2B5EF4-FFF2-40B4-BE49-F238E27FC236}">
                    <a16:creationId xmlns:a16="http://schemas.microsoft.com/office/drawing/2014/main" id="{1F076384-CAE0-4318-96A3-99EA21E67DCD}"/>
                  </a:ext>
                </a:extLst>
              </p:cNvPr>
              <p:cNvSpPr/>
              <p:nvPr/>
            </p:nvSpPr>
            <p:spPr bwMode="auto">
              <a:xfrm>
                <a:off x="1475656" y="2852936"/>
                <a:ext cx="504056" cy="50405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dirty="0">
                  <a:ln>
                    <a:noFill/>
                  </a:ln>
                  <a:solidFill>
                    <a:schemeClr val="tx1"/>
                  </a:solidFill>
                  <a:effectLst/>
                  <a:latin typeface="Arial" charset="0"/>
                </a:endParaRPr>
              </a:p>
            </p:txBody>
          </p:sp>
          <p:sp>
            <p:nvSpPr>
              <p:cNvPr id="34" name="Rectangle 33">
                <a:extLst>
                  <a:ext uri="{FF2B5EF4-FFF2-40B4-BE49-F238E27FC236}">
                    <a16:creationId xmlns:a16="http://schemas.microsoft.com/office/drawing/2014/main" id="{3BCBD631-54DD-4851-B4FE-D60DB15CFCDB}"/>
                  </a:ext>
                </a:extLst>
              </p:cNvPr>
              <p:cNvSpPr/>
              <p:nvPr/>
            </p:nvSpPr>
            <p:spPr bwMode="auto">
              <a:xfrm>
                <a:off x="2066074"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35" name="Rectangle 34">
                <a:extLst>
                  <a:ext uri="{FF2B5EF4-FFF2-40B4-BE49-F238E27FC236}">
                    <a16:creationId xmlns:a16="http://schemas.microsoft.com/office/drawing/2014/main" id="{70D84CB7-8930-46B2-AFBE-CC4A14CA6D62}"/>
                  </a:ext>
                </a:extLst>
              </p:cNvPr>
              <p:cNvSpPr/>
              <p:nvPr/>
            </p:nvSpPr>
            <p:spPr bwMode="auto">
              <a:xfrm>
                <a:off x="2630814"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36" name="Rectangle 35">
                <a:extLst>
                  <a:ext uri="{FF2B5EF4-FFF2-40B4-BE49-F238E27FC236}">
                    <a16:creationId xmlns:a16="http://schemas.microsoft.com/office/drawing/2014/main" id="{B6E983A6-BD92-4ADE-9F2D-3781078D8ED8}"/>
                  </a:ext>
                </a:extLst>
              </p:cNvPr>
              <p:cNvSpPr/>
              <p:nvPr/>
            </p:nvSpPr>
            <p:spPr bwMode="auto">
              <a:xfrm>
                <a:off x="3296156" y="2852935"/>
                <a:ext cx="487918" cy="515373"/>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37" name="Oval 36">
                <a:extLst>
                  <a:ext uri="{FF2B5EF4-FFF2-40B4-BE49-F238E27FC236}">
                    <a16:creationId xmlns:a16="http://schemas.microsoft.com/office/drawing/2014/main" id="{290B091A-AA00-4075-AAE0-F74759576965}"/>
                  </a:ext>
                </a:extLst>
              </p:cNvPr>
              <p:cNvSpPr/>
              <p:nvPr/>
            </p:nvSpPr>
            <p:spPr bwMode="auto">
              <a:xfrm>
                <a:off x="3175224" y="3284984"/>
                <a:ext cx="72008" cy="72008"/>
              </a:xfrm>
              <a:prstGeom prst="ellipse">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grpSp>
        <p:sp>
          <p:nvSpPr>
            <p:cNvPr id="25" name="TextBox 24">
              <a:extLst>
                <a:ext uri="{FF2B5EF4-FFF2-40B4-BE49-F238E27FC236}">
                  <a16:creationId xmlns:a16="http://schemas.microsoft.com/office/drawing/2014/main" id="{9B50E166-457D-4E62-B30D-F893095CF6D9}"/>
                </a:ext>
              </a:extLst>
            </p:cNvPr>
            <p:cNvSpPr txBox="1"/>
            <p:nvPr/>
          </p:nvSpPr>
          <p:spPr>
            <a:xfrm rot="18900000">
              <a:off x="572445" y="4886530"/>
              <a:ext cx="542136" cy="276999"/>
            </a:xfrm>
            <a:prstGeom prst="rect">
              <a:avLst/>
            </a:prstGeom>
            <a:noFill/>
          </p:spPr>
          <p:txBody>
            <a:bodyPr wrap="none" rtlCol="0">
              <a:spAutoFit/>
            </a:bodyPr>
            <a:lstStyle/>
            <a:p>
              <a:r>
                <a:rPr lang="de-CH" sz="1200" dirty="0" err="1"/>
                <a:t>Bone</a:t>
              </a:r>
              <a:endParaRPr lang="en-US" sz="1200" dirty="0"/>
            </a:p>
          </p:txBody>
        </p:sp>
        <p:sp>
          <p:nvSpPr>
            <p:cNvPr id="26" name="TextBox 25">
              <a:extLst>
                <a:ext uri="{FF2B5EF4-FFF2-40B4-BE49-F238E27FC236}">
                  <a16:creationId xmlns:a16="http://schemas.microsoft.com/office/drawing/2014/main" id="{072CB439-CC5B-4231-903C-9E04C9E6974A}"/>
                </a:ext>
              </a:extLst>
            </p:cNvPr>
            <p:cNvSpPr txBox="1"/>
            <p:nvPr/>
          </p:nvSpPr>
          <p:spPr>
            <a:xfrm rot="18900000">
              <a:off x="1142460" y="4795850"/>
              <a:ext cx="798617" cy="276999"/>
            </a:xfrm>
            <a:prstGeom prst="rect">
              <a:avLst/>
            </a:prstGeom>
            <a:noFill/>
          </p:spPr>
          <p:txBody>
            <a:bodyPr wrap="none" rtlCol="0">
              <a:spAutoFit/>
            </a:bodyPr>
            <a:lstStyle/>
            <a:p>
              <a:r>
                <a:rPr lang="de-CH" sz="1200" dirty="0"/>
                <a:t>Segment</a:t>
              </a:r>
              <a:endParaRPr lang="en-US" sz="1200" dirty="0"/>
            </a:p>
          </p:txBody>
        </p:sp>
        <p:sp>
          <p:nvSpPr>
            <p:cNvPr id="27" name="TextBox 26">
              <a:extLst>
                <a:ext uri="{FF2B5EF4-FFF2-40B4-BE49-F238E27FC236}">
                  <a16:creationId xmlns:a16="http://schemas.microsoft.com/office/drawing/2014/main" id="{A103889C-DCB1-41A0-98D9-17280FED1B29}"/>
                </a:ext>
              </a:extLst>
            </p:cNvPr>
            <p:cNvSpPr txBox="1"/>
            <p:nvPr/>
          </p:nvSpPr>
          <p:spPr>
            <a:xfrm rot="18900000">
              <a:off x="1808573" y="4895190"/>
              <a:ext cx="517641" cy="276999"/>
            </a:xfrm>
            <a:prstGeom prst="rect">
              <a:avLst/>
            </a:prstGeom>
            <a:noFill/>
          </p:spPr>
          <p:txBody>
            <a:bodyPr wrap="none" rtlCol="0">
              <a:spAutoFit/>
            </a:bodyPr>
            <a:lstStyle/>
            <a:p>
              <a:r>
                <a:rPr lang="de-CH" sz="1200" dirty="0"/>
                <a:t>Type</a:t>
              </a:r>
              <a:endParaRPr lang="en-US" sz="1200" dirty="0"/>
            </a:p>
          </p:txBody>
        </p:sp>
        <p:sp>
          <p:nvSpPr>
            <p:cNvPr id="28" name="TextBox 27">
              <a:extLst>
                <a:ext uri="{FF2B5EF4-FFF2-40B4-BE49-F238E27FC236}">
                  <a16:creationId xmlns:a16="http://schemas.microsoft.com/office/drawing/2014/main" id="{05EF2CE3-9F1A-4F73-BB93-13F050B1BF1A}"/>
                </a:ext>
              </a:extLst>
            </p:cNvPr>
            <p:cNvSpPr txBox="1"/>
            <p:nvPr/>
          </p:nvSpPr>
          <p:spPr>
            <a:xfrm rot="18900000">
              <a:off x="2313139" y="4862160"/>
              <a:ext cx="611065" cy="276999"/>
            </a:xfrm>
            <a:prstGeom prst="rect">
              <a:avLst/>
            </a:prstGeom>
            <a:noFill/>
          </p:spPr>
          <p:txBody>
            <a:bodyPr wrap="none" rtlCol="0">
              <a:spAutoFit/>
            </a:bodyPr>
            <a:lstStyle/>
            <a:p>
              <a:r>
                <a:rPr lang="de-CH" sz="1200" dirty="0"/>
                <a:t>Group</a:t>
              </a:r>
              <a:endParaRPr lang="en-US" sz="1200" dirty="0"/>
            </a:p>
          </p:txBody>
        </p:sp>
        <p:sp>
          <p:nvSpPr>
            <p:cNvPr id="29" name="TextBox 28">
              <a:extLst>
                <a:ext uri="{FF2B5EF4-FFF2-40B4-BE49-F238E27FC236}">
                  <a16:creationId xmlns:a16="http://schemas.microsoft.com/office/drawing/2014/main" id="{C735AFBC-5A4C-43B3-90CF-378905522003}"/>
                </a:ext>
              </a:extLst>
            </p:cNvPr>
            <p:cNvSpPr txBox="1"/>
            <p:nvPr/>
          </p:nvSpPr>
          <p:spPr>
            <a:xfrm rot="18900000">
              <a:off x="2959980" y="4778282"/>
              <a:ext cx="848309" cy="276999"/>
            </a:xfrm>
            <a:prstGeom prst="rect">
              <a:avLst/>
            </a:prstGeom>
            <a:noFill/>
          </p:spPr>
          <p:txBody>
            <a:bodyPr wrap="none" rtlCol="0">
              <a:spAutoFit/>
            </a:bodyPr>
            <a:lstStyle/>
            <a:p>
              <a:r>
                <a:rPr lang="de-CH" sz="1200" dirty="0" err="1"/>
                <a:t>Subgroup</a:t>
              </a:r>
              <a:endParaRPr lang="en-US" sz="1200" dirty="0"/>
            </a:p>
          </p:txBody>
        </p:sp>
        <p:sp>
          <p:nvSpPr>
            <p:cNvPr id="30" name="TextBox 29">
              <a:extLst>
                <a:ext uri="{FF2B5EF4-FFF2-40B4-BE49-F238E27FC236}">
                  <a16:creationId xmlns:a16="http://schemas.microsoft.com/office/drawing/2014/main" id="{ECFC7D02-1F2C-4E94-9C38-07F495CC308E}"/>
                </a:ext>
              </a:extLst>
            </p:cNvPr>
            <p:cNvSpPr txBox="1"/>
            <p:nvPr/>
          </p:nvSpPr>
          <p:spPr>
            <a:xfrm>
              <a:off x="686957" y="5855302"/>
              <a:ext cx="763349" cy="276999"/>
            </a:xfrm>
            <a:prstGeom prst="rect">
              <a:avLst/>
            </a:prstGeom>
            <a:noFill/>
          </p:spPr>
          <p:txBody>
            <a:bodyPr wrap="none" rtlCol="0">
              <a:spAutoFit/>
            </a:bodyPr>
            <a:lstStyle/>
            <a:p>
              <a:r>
                <a:rPr lang="de-CH" sz="1200" dirty="0"/>
                <a:t>Location</a:t>
              </a:r>
              <a:endParaRPr lang="en-US" sz="1200" dirty="0"/>
            </a:p>
          </p:txBody>
        </p:sp>
        <p:sp>
          <p:nvSpPr>
            <p:cNvPr id="31" name="TextBox 30">
              <a:extLst>
                <a:ext uri="{FF2B5EF4-FFF2-40B4-BE49-F238E27FC236}">
                  <a16:creationId xmlns:a16="http://schemas.microsoft.com/office/drawing/2014/main" id="{DDD254B4-6F92-452C-AEA1-BA089C0845A6}"/>
                </a:ext>
              </a:extLst>
            </p:cNvPr>
            <p:cNvSpPr txBox="1"/>
            <p:nvPr/>
          </p:nvSpPr>
          <p:spPr>
            <a:xfrm>
              <a:off x="2056502" y="5855302"/>
              <a:ext cx="984565" cy="276999"/>
            </a:xfrm>
            <a:prstGeom prst="rect">
              <a:avLst/>
            </a:prstGeom>
            <a:noFill/>
          </p:spPr>
          <p:txBody>
            <a:bodyPr wrap="none" rtlCol="0">
              <a:spAutoFit/>
            </a:bodyPr>
            <a:lstStyle/>
            <a:p>
              <a:r>
                <a:rPr lang="de-CH" sz="1200" dirty="0" err="1"/>
                <a:t>Morphology</a:t>
              </a:r>
              <a:endParaRPr lang="en-US" sz="1200" dirty="0"/>
            </a:p>
          </p:txBody>
        </p:sp>
      </p:grpSp>
      <p:grpSp>
        <p:nvGrpSpPr>
          <p:cNvPr id="38" name="Group 37">
            <a:extLst>
              <a:ext uri="{FF2B5EF4-FFF2-40B4-BE49-F238E27FC236}">
                <a16:creationId xmlns:a16="http://schemas.microsoft.com/office/drawing/2014/main" id="{941809A2-7A01-4873-905B-DBAA351232A0}"/>
              </a:ext>
            </a:extLst>
          </p:cNvPr>
          <p:cNvGrpSpPr/>
          <p:nvPr/>
        </p:nvGrpSpPr>
        <p:grpSpPr>
          <a:xfrm>
            <a:off x="5994676" y="1504001"/>
            <a:ext cx="4614066" cy="3731153"/>
            <a:chOff x="3572187" y="1481022"/>
            <a:chExt cx="4614066" cy="3731153"/>
          </a:xfrm>
        </p:grpSpPr>
        <p:pic>
          <p:nvPicPr>
            <p:cNvPr id="39" name="Picture 38">
              <a:extLst>
                <a:ext uri="{FF2B5EF4-FFF2-40B4-BE49-F238E27FC236}">
                  <a16:creationId xmlns:a16="http://schemas.microsoft.com/office/drawing/2014/main" id="{EA0156B5-8B5C-41A8-BF0B-3827BBFE6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2187" y="1481022"/>
              <a:ext cx="942849" cy="3731153"/>
            </a:xfrm>
            <a:prstGeom prst="rect">
              <a:avLst/>
            </a:prstGeom>
          </p:spPr>
        </p:pic>
        <p:pic>
          <p:nvPicPr>
            <p:cNvPr id="40" name="Picture 39">
              <a:extLst>
                <a:ext uri="{FF2B5EF4-FFF2-40B4-BE49-F238E27FC236}">
                  <a16:creationId xmlns:a16="http://schemas.microsoft.com/office/drawing/2014/main" id="{B848AD72-4A6F-4897-AC7A-27912396D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2094" y="1481022"/>
              <a:ext cx="942849" cy="3731153"/>
            </a:xfrm>
            <a:prstGeom prst="rect">
              <a:avLst/>
            </a:prstGeom>
          </p:spPr>
        </p:pic>
        <p:pic>
          <p:nvPicPr>
            <p:cNvPr id="41" name="Picture 40">
              <a:extLst>
                <a:ext uri="{FF2B5EF4-FFF2-40B4-BE49-F238E27FC236}">
                  <a16:creationId xmlns:a16="http://schemas.microsoft.com/office/drawing/2014/main" id="{7C21F05B-77F2-4967-A7DD-A3E84637C9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2001" y="1481027"/>
              <a:ext cx="948597" cy="3731148"/>
            </a:xfrm>
            <a:prstGeom prst="rect">
              <a:avLst/>
            </a:prstGeom>
          </p:spPr>
        </p:pic>
        <p:pic>
          <p:nvPicPr>
            <p:cNvPr id="42" name="Picture 41">
              <a:extLst>
                <a:ext uri="{FF2B5EF4-FFF2-40B4-BE49-F238E27FC236}">
                  <a16:creationId xmlns:a16="http://schemas.microsoft.com/office/drawing/2014/main" id="{4D222482-34BC-4CF0-AD51-3339B44593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7656" y="1481027"/>
              <a:ext cx="948597" cy="3731148"/>
            </a:xfrm>
            <a:prstGeom prst="rect">
              <a:avLst/>
            </a:prstGeom>
          </p:spPr>
        </p:pic>
        <p:cxnSp>
          <p:nvCxnSpPr>
            <p:cNvPr id="43" name="Straight Connector 42">
              <a:extLst>
                <a:ext uri="{FF2B5EF4-FFF2-40B4-BE49-F238E27FC236}">
                  <a16:creationId xmlns:a16="http://schemas.microsoft.com/office/drawing/2014/main" id="{8B65D3C7-360E-4449-98BD-D77E5465B01C}"/>
                </a:ext>
              </a:extLst>
            </p:cNvPr>
            <p:cNvCxnSpPr/>
            <p:nvPr/>
          </p:nvCxnSpPr>
          <p:spPr bwMode="auto">
            <a:xfrm>
              <a:off x="6256546" y="2524523"/>
              <a:ext cx="425484" cy="0"/>
            </a:xfrm>
            <a:prstGeom prst="line">
              <a:avLst/>
            </a:prstGeom>
            <a:solidFill>
              <a:srgbClr val="C0C0C0"/>
            </a:solidFill>
            <a:ln w="57150" cap="flat" cmpd="sng" algn="ctr">
              <a:solidFill>
                <a:srgbClr val="29529B"/>
              </a:solidFill>
              <a:prstDash val="solid"/>
              <a:round/>
              <a:headEnd type="none" w="med" len="med"/>
              <a:tailEnd type="none" w="med" len="med"/>
            </a:ln>
            <a:effectLst/>
          </p:spPr>
        </p:cxnSp>
        <p:sp>
          <p:nvSpPr>
            <p:cNvPr id="44" name="Oval 43">
              <a:extLst>
                <a:ext uri="{FF2B5EF4-FFF2-40B4-BE49-F238E27FC236}">
                  <a16:creationId xmlns:a16="http://schemas.microsoft.com/office/drawing/2014/main" id="{FB970E8E-491D-462E-89D6-609ACF65D02F}"/>
                </a:ext>
              </a:extLst>
            </p:cNvPr>
            <p:cNvSpPr/>
            <p:nvPr/>
          </p:nvSpPr>
          <p:spPr bwMode="auto">
            <a:xfrm>
              <a:off x="5908608" y="1482973"/>
              <a:ext cx="1215669" cy="1341512"/>
            </a:xfrm>
            <a:prstGeom prst="ellipse">
              <a:avLst/>
            </a:prstGeom>
            <a:noFill/>
            <a:ln w="57150" cap="flat" cmpd="sng" algn="ctr">
              <a:solidFill>
                <a:srgbClr val="29529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45" name="TextBox 44">
              <a:extLst>
                <a:ext uri="{FF2B5EF4-FFF2-40B4-BE49-F238E27FC236}">
                  <a16:creationId xmlns:a16="http://schemas.microsoft.com/office/drawing/2014/main" id="{60615C1E-D850-4314-8EF0-B41048B48839}"/>
                </a:ext>
              </a:extLst>
            </p:cNvPr>
            <p:cNvSpPr txBox="1"/>
            <p:nvPr/>
          </p:nvSpPr>
          <p:spPr>
            <a:xfrm>
              <a:off x="3624334" y="2861620"/>
              <a:ext cx="4446265" cy="1015663"/>
            </a:xfrm>
            <a:prstGeom prst="rect">
              <a:avLst/>
            </a:prstGeom>
            <a:solidFill>
              <a:schemeClr val="bg1"/>
            </a:solidFill>
            <a:ln w="57150">
              <a:solidFill>
                <a:srgbClr val="29529B"/>
              </a:solidFill>
            </a:ln>
          </p:spPr>
          <p:txBody>
            <a:bodyPr wrap="square" rtlCol="0">
              <a:spAutoFit/>
            </a:bodyPr>
            <a:lstStyle/>
            <a:p>
              <a:r>
                <a:rPr lang="en-US" sz="2000" dirty="0"/>
                <a:t>Exception—31</a:t>
              </a:r>
            </a:p>
            <a:p>
              <a:r>
                <a:rPr lang="en-US" sz="2000" dirty="0"/>
                <a:t>Defined as above a line at the inferior aspect of the lesser trochanter</a:t>
              </a:r>
            </a:p>
          </p:txBody>
        </p:sp>
        <p:sp>
          <p:nvSpPr>
            <p:cNvPr id="46" name="Rectangle 45">
              <a:extLst>
                <a:ext uri="{FF2B5EF4-FFF2-40B4-BE49-F238E27FC236}">
                  <a16:creationId xmlns:a16="http://schemas.microsoft.com/office/drawing/2014/main" id="{1B4C1379-9A20-477D-AA31-D47C693208BB}"/>
                </a:ext>
              </a:extLst>
            </p:cNvPr>
            <p:cNvSpPr/>
            <p:nvPr/>
          </p:nvSpPr>
          <p:spPr bwMode="auto">
            <a:xfrm>
              <a:off x="3647006" y="1538600"/>
              <a:ext cx="790185" cy="730547"/>
            </a:xfrm>
            <a:prstGeom prst="rect">
              <a:avLst/>
            </a:prstGeom>
            <a:noFill/>
            <a:ln w="57150" cap="flat" cmpd="sng" algn="ctr">
              <a:solidFill>
                <a:srgbClr val="29529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47" name="Rectangle 46">
              <a:extLst>
                <a:ext uri="{FF2B5EF4-FFF2-40B4-BE49-F238E27FC236}">
                  <a16:creationId xmlns:a16="http://schemas.microsoft.com/office/drawing/2014/main" id="{13F173D4-672B-4FA1-9D91-B0DDE9D77953}"/>
                </a:ext>
              </a:extLst>
            </p:cNvPr>
            <p:cNvSpPr/>
            <p:nvPr/>
          </p:nvSpPr>
          <p:spPr bwMode="auto">
            <a:xfrm>
              <a:off x="4930045" y="1533188"/>
              <a:ext cx="722075" cy="730467"/>
            </a:xfrm>
            <a:prstGeom prst="rect">
              <a:avLst/>
            </a:prstGeom>
            <a:noFill/>
            <a:ln w="57150" cap="flat" cmpd="sng" algn="ctr">
              <a:solidFill>
                <a:srgbClr val="29529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48" name="Rectangle 47">
              <a:extLst>
                <a:ext uri="{FF2B5EF4-FFF2-40B4-BE49-F238E27FC236}">
                  <a16:creationId xmlns:a16="http://schemas.microsoft.com/office/drawing/2014/main" id="{B76793A9-F1FC-48AB-A83E-2C53E9AD0951}"/>
                </a:ext>
              </a:extLst>
            </p:cNvPr>
            <p:cNvSpPr/>
            <p:nvPr/>
          </p:nvSpPr>
          <p:spPr bwMode="auto">
            <a:xfrm>
              <a:off x="3651176" y="4202202"/>
              <a:ext cx="790185" cy="730547"/>
            </a:xfrm>
            <a:prstGeom prst="rect">
              <a:avLst/>
            </a:prstGeom>
            <a:noFill/>
            <a:ln w="57150" cap="flat" cmpd="sng" algn="ctr">
              <a:solidFill>
                <a:srgbClr val="29529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49" name="Rectangle 48">
              <a:extLst>
                <a:ext uri="{FF2B5EF4-FFF2-40B4-BE49-F238E27FC236}">
                  <a16:creationId xmlns:a16="http://schemas.microsoft.com/office/drawing/2014/main" id="{D61159D3-692F-4B04-86EF-226BBC8BD4D8}"/>
                </a:ext>
              </a:extLst>
            </p:cNvPr>
            <p:cNvSpPr/>
            <p:nvPr/>
          </p:nvSpPr>
          <p:spPr bwMode="auto">
            <a:xfrm>
              <a:off x="4861935" y="4199547"/>
              <a:ext cx="790185" cy="730547"/>
            </a:xfrm>
            <a:prstGeom prst="rect">
              <a:avLst/>
            </a:prstGeom>
            <a:noFill/>
            <a:ln w="57150" cap="flat" cmpd="sng" algn="ctr">
              <a:solidFill>
                <a:srgbClr val="29529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50" name="Rectangle 49">
              <a:extLst>
                <a:ext uri="{FF2B5EF4-FFF2-40B4-BE49-F238E27FC236}">
                  <a16:creationId xmlns:a16="http://schemas.microsoft.com/office/drawing/2014/main" id="{3B848F04-C78E-4801-A44F-5AF01234C39F}"/>
                </a:ext>
              </a:extLst>
            </p:cNvPr>
            <p:cNvSpPr/>
            <p:nvPr/>
          </p:nvSpPr>
          <p:spPr bwMode="auto">
            <a:xfrm>
              <a:off x="6086071" y="4241591"/>
              <a:ext cx="790185" cy="688503"/>
            </a:xfrm>
            <a:prstGeom prst="rect">
              <a:avLst/>
            </a:prstGeom>
            <a:noFill/>
            <a:ln w="57150" cap="flat" cmpd="sng" algn="ctr">
              <a:solidFill>
                <a:srgbClr val="29529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51" name="Rectangle 50">
              <a:extLst>
                <a:ext uri="{FF2B5EF4-FFF2-40B4-BE49-F238E27FC236}">
                  <a16:creationId xmlns:a16="http://schemas.microsoft.com/office/drawing/2014/main" id="{365189BA-93C8-4993-9752-17D0FF977F89}"/>
                </a:ext>
              </a:extLst>
            </p:cNvPr>
            <p:cNvSpPr/>
            <p:nvPr/>
          </p:nvSpPr>
          <p:spPr bwMode="auto">
            <a:xfrm>
              <a:off x="7320774" y="1620969"/>
              <a:ext cx="790185" cy="730547"/>
            </a:xfrm>
            <a:prstGeom prst="rect">
              <a:avLst/>
            </a:prstGeom>
            <a:noFill/>
            <a:ln w="57150" cap="flat" cmpd="sng" algn="ctr">
              <a:solidFill>
                <a:srgbClr val="29529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52" name="Rectangle 51">
              <a:extLst>
                <a:ext uri="{FF2B5EF4-FFF2-40B4-BE49-F238E27FC236}">
                  <a16:creationId xmlns:a16="http://schemas.microsoft.com/office/drawing/2014/main" id="{615FCD4E-0B42-4EE8-B8EE-E131A85739EF}"/>
                </a:ext>
              </a:extLst>
            </p:cNvPr>
            <p:cNvSpPr/>
            <p:nvPr/>
          </p:nvSpPr>
          <p:spPr bwMode="auto">
            <a:xfrm>
              <a:off x="7278718" y="4220802"/>
              <a:ext cx="704529" cy="672211"/>
            </a:xfrm>
            <a:prstGeom prst="rect">
              <a:avLst/>
            </a:prstGeom>
            <a:noFill/>
            <a:ln w="57150" cap="flat" cmpd="sng" algn="ctr">
              <a:solidFill>
                <a:srgbClr val="29529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768493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E9E2395-24A8-4196-A3AC-2E0A07F2E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6240" y="2476029"/>
            <a:ext cx="1102715" cy="4337347"/>
          </a:xfrm>
          <a:prstGeom prst="rect">
            <a:avLst/>
          </a:prstGeom>
        </p:spPr>
      </p:pic>
      <p:sp>
        <p:nvSpPr>
          <p:cNvPr id="2" name="Title 1"/>
          <p:cNvSpPr>
            <a:spLocks noGrp="1"/>
          </p:cNvSpPr>
          <p:nvPr>
            <p:ph type="title"/>
          </p:nvPr>
        </p:nvSpPr>
        <p:spPr/>
        <p:txBody>
          <a:bodyPr/>
          <a:lstStyle/>
          <a:p>
            <a:r>
              <a:rPr lang="en-US" dirty="0"/>
              <a:t>End segment determination</a:t>
            </a:r>
          </a:p>
        </p:txBody>
      </p:sp>
      <p:sp>
        <p:nvSpPr>
          <p:cNvPr id="3" name="Content Placeholder 2"/>
          <p:cNvSpPr>
            <a:spLocks noGrp="1"/>
          </p:cNvSpPr>
          <p:nvPr>
            <p:ph idx="1"/>
          </p:nvPr>
        </p:nvSpPr>
        <p:spPr>
          <a:xfrm>
            <a:off x="516699" y="1517650"/>
            <a:ext cx="10100501" cy="4495800"/>
          </a:xfrm>
        </p:spPr>
        <p:txBody>
          <a:bodyPr/>
          <a:lstStyle/>
          <a:p>
            <a:r>
              <a:rPr lang="en-US" dirty="0"/>
              <a:t>The end segment is determined by a square whose sides are</a:t>
            </a:r>
          </a:p>
          <a:p>
            <a:r>
              <a:rPr lang="en-US" dirty="0"/>
              <a:t>equal to the widest part of the epiphysis of the involved bone</a:t>
            </a:r>
          </a:p>
          <a:p>
            <a:endParaRPr lang="en-US" sz="3200" dirty="0"/>
          </a:p>
        </p:txBody>
      </p:sp>
      <p:pic>
        <p:nvPicPr>
          <p:cNvPr id="19" name="Content Placeholder 7">
            <a:extLst>
              <a:ext uri="{FF2B5EF4-FFF2-40B4-BE49-F238E27FC236}">
                <a16:creationId xmlns:a16="http://schemas.microsoft.com/office/drawing/2014/main" id="{321BA010-485D-49A8-AE3B-C9380E989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207568" y="3342308"/>
            <a:ext cx="58166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850381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Morphology—type, group, and subgroup</a:t>
            </a:r>
          </a:p>
        </p:txBody>
      </p:sp>
      <p:sp>
        <p:nvSpPr>
          <p:cNvPr id="3" name="Content Placeholder 2"/>
          <p:cNvSpPr>
            <a:spLocks noGrp="1"/>
          </p:cNvSpPr>
          <p:nvPr>
            <p:ph idx="1"/>
          </p:nvPr>
        </p:nvSpPr>
        <p:spPr/>
        <p:txBody>
          <a:bodyPr/>
          <a:lstStyle/>
          <a:p>
            <a:r>
              <a:rPr lang="en-US" dirty="0"/>
              <a:t>Description of the fracture</a:t>
            </a:r>
          </a:p>
        </p:txBody>
      </p:sp>
      <p:graphicFrame>
        <p:nvGraphicFramePr>
          <p:cNvPr id="6" name="Table 5">
            <a:extLst>
              <a:ext uri="{FF2B5EF4-FFF2-40B4-BE49-F238E27FC236}">
                <a16:creationId xmlns:a16="http://schemas.microsoft.com/office/drawing/2014/main" id="{05E33960-3A31-4884-BA33-632BA082DB53}"/>
              </a:ext>
            </a:extLst>
          </p:cNvPr>
          <p:cNvGraphicFramePr>
            <a:graphicFrameLocks noGrp="1"/>
          </p:cNvGraphicFramePr>
          <p:nvPr>
            <p:extLst>
              <p:ext uri="{D42A27DB-BD31-4B8C-83A1-F6EECF244321}">
                <p14:modId xmlns:p14="http://schemas.microsoft.com/office/powerpoint/2010/main" val="728059174"/>
              </p:ext>
            </p:extLst>
          </p:nvPr>
        </p:nvGraphicFramePr>
        <p:xfrm>
          <a:off x="3553446" y="2194560"/>
          <a:ext cx="8136904" cy="2468880"/>
        </p:xfrm>
        <a:graphic>
          <a:graphicData uri="http://schemas.openxmlformats.org/drawingml/2006/table">
            <a:tbl>
              <a:tblPr firstRow="1" bandRow="1"/>
              <a:tblGrid>
                <a:gridCol w="2088232">
                  <a:extLst>
                    <a:ext uri="{9D8B030D-6E8A-4147-A177-3AD203B41FA5}">
                      <a16:colId xmlns:a16="http://schemas.microsoft.com/office/drawing/2014/main" val="20000"/>
                    </a:ext>
                  </a:extLst>
                </a:gridCol>
                <a:gridCol w="1980220">
                  <a:extLst>
                    <a:ext uri="{9D8B030D-6E8A-4147-A177-3AD203B41FA5}">
                      <a16:colId xmlns:a16="http://schemas.microsoft.com/office/drawing/2014/main" val="20001"/>
                    </a:ext>
                  </a:extLst>
                </a:gridCol>
                <a:gridCol w="2034226">
                  <a:extLst>
                    <a:ext uri="{9D8B030D-6E8A-4147-A177-3AD203B41FA5}">
                      <a16:colId xmlns:a16="http://schemas.microsoft.com/office/drawing/2014/main" val="20002"/>
                    </a:ext>
                  </a:extLst>
                </a:gridCol>
                <a:gridCol w="2034226">
                  <a:extLst>
                    <a:ext uri="{9D8B030D-6E8A-4147-A177-3AD203B41FA5}">
                      <a16:colId xmlns:a16="http://schemas.microsoft.com/office/drawing/2014/main" val="20003"/>
                    </a:ext>
                  </a:extLst>
                </a:gridCol>
              </a:tblGrid>
              <a:tr h="370840">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r>
                        <a:rPr lang="en-US" sz="2400" b="1" dirty="0">
                          <a:solidFill>
                            <a:schemeClr val="tx1"/>
                          </a:solidFill>
                        </a:rPr>
                        <a:t>Type</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r>
                        <a:rPr lang="en-US" sz="2400" b="1" dirty="0">
                          <a:solidFill>
                            <a:schemeClr val="tx1"/>
                          </a:solidFill>
                        </a:rPr>
                        <a:t>A</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r>
                        <a:rPr lang="en-US" sz="2400" b="1" dirty="0">
                          <a:solidFill>
                            <a:schemeClr val="tx1"/>
                          </a:solidFill>
                        </a:rPr>
                        <a:t>B</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r>
                        <a:rPr lang="en-US" sz="2400" b="1" dirty="0">
                          <a:solidFill>
                            <a:schemeClr val="tx1"/>
                          </a:solidFill>
                        </a:rPr>
                        <a:t>C</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extLst>
                  <a:ext uri="{0D108BD9-81ED-4DB2-BD59-A6C34878D82A}">
                    <a16:rowId xmlns:a16="http://schemas.microsoft.com/office/drawing/2014/main" val="10000"/>
                  </a:ext>
                </a:extLst>
              </a:tr>
              <a:tr h="37084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2000" b="0" dirty="0"/>
                        <a:t>Type</a:t>
                      </a:r>
                      <a:r>
                        <a:rPr lang="en-US" sz="2000" b="0" baseline="0" dirty="0"/>
                        <a:t> +</a:t>
                      </a:r>
                      <a:r>
                        <a:rPr lang="en-US" sz="2400" b="1" baseline="0" dirty="0"/>
                        <a:t> </a:t>
                      </a:r>
                      <a:r>
                        <a:rPr lang="en-US" sz="2400" b="1" dirty="0"/>
                        <a:t>Group </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2200" b="1" dirty="0"/>
                        <a:t>A1</a:t>
                      </a:r>
                    </a:p>
                    <a:p>
                      <a:r>
                        <a:rPr lang="en-US" sz="2200" b="1" dirty="0"/>
                        <a:t>A2</a:t>
                      </a:r>
                    </a:p>
                    <a:p>
                      <a:r>
                        <a:rPr lang="en-US" sz="2200" b="1" dirty="0"/>
                        <a:t>A3</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2200" b="1" dirty="0"/>
                        <a:t>B1</a:t>
                      </a:r>
                    </a:p>
                    <a:p>
                      <a:r>
                        <a:rPr lang="en-US" sz="2200" b="1" dirty="0"/>
                        <a:t>B2</a:t>
                      </a:r>
                    </a:p>
                    <a:p>
                      <a:r>
                        <a:rPr lang="en-US" sz="2200" b="1" dirty="0"/>
                        <a:t>B3</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2200" b="1" dirty="0"/>
                        <a:t>C1</a:t>
                      </a:r>
                    </a:p>
                    <a:p>
                      <a:r>
                        <a:rPr lang="en-US" sz="2200" b="1" dirty="0"/>
                        <a:t>C2</a:t>
                      </a:r>
                    </a:p>
                    <a:p>
                      <a:r>
                        <a:rPr lang="en-US" sz="2200" b="1" dirty="0"/>
                        <a:t>C3</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1"/>
                  </a:ext>
                </a:extLst>
              </a:tr>
              <a:tr h="37084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2000" b="0" dirty="0"/>
                        <a:t>Type</a:t>
                      </a:r>
                      <a:r>
                        <a:rPr lang="en-US" sz="2000" b="0" baseline="0" dirty="0"/>
                        <a:t> + Group + </a:t>
                      </a:r>
                      <a:r>
                        <a:rPr lang="en-US" sz="2400" b="1" dirty="0"/>
                        <a:t>Subgroup</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800" b="1" dirty="0"/>
                        <a:t>A1.1, A1.2, A1.3</a:t>
                      </a:r>
                    </a:p>
                    <a:p>
                      <a:r>
                        <a:rPr lang="en-US" sz="1800" b="1" dirty="0"/>
                        <a:t>A2.1, A2.2, A2.3</a:t>
                      </a:r>
                    </a:p>
                    <a:p>
                      <a:r>
                        <a:rPr lang="en-US" sz="1800" b="1" dirty="0"/>
                        <a:t>A3.1, A3.2, A3.3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B1.1, B1.2, B1.3</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B2.1, B2.2, B2.3</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B3.1, B3.2, B3.3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C1.1, C1.2, C1.3</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C2.1, C2.2, C2.3</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C3.1, C3.2, C3.3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2"/>
                  </a:ext>
                </a:extLst>
              </a:tr>
            </a:tbl>
          </a:graphicData>
        </a:graphic>
      </p:graphicFrame>
      <p:grpSp>
        <p:nvGrpSpPr>
          <p:cNvPr id="7" name="Group 6">
            <a:extLst>
              <a:ext uri="{FF2B5EF4-FFF2-40B4-BE49-F238E27FC236}">
                <a16:creationId xmlns:a16="http://schemas.microsoft.com/office/drawing/2014/main" id="{CDAEC532-EE5E-449A-86EA-1B750D2B83FA}"/>
              </a:ext>
            </a:extLst>
          </p:cNvPr>
          <p:cNvGrpSpPr/>
          <p:nvPr/>
        </p:nvGrpSpPr>
        <p:grpSpPr>
          <a:xfrm>
            <a:off x="508000" y="4972168"/>
            <a:ext cx="3301011" cy="1354019"/>
            <a:chOff x="539552" y="4778282"/>
            <a:chExt cx="3301011" cy="1354019"/>
          </a:xfrm>
        </p:grpSpPr>
        <p:grpSp>
          <p:nvGrpSpPr>
            <p:cNvPr id="8" name="Group 7">
              <a:extLst>
                <a:ext uri="{FF2B5EF4-FFF2-40B4-BE49-F238E27FC236}">
                  <a16:creationId xmlns:a16="http://schemas.microsoft.com/office/drawing/2014/main" id="{9F3742FA-8486-40B5-BB79-F17F36A05589}"/>
                </a:ext>
              </a:extLst>
            </p:cNvPr>
            <p:cNvGrpSpPr/>
            <p:nvPr/>
          </p:nvGrpSpPr>
          <p:grpSpPr>
            <a:xfrm>
              <a:off x="539552" y="5253656"/>
              <a:ext cx="2916756" cy="504056"/>
              <a:chOff x="899592" y="2852936"/>
              <a:chExt cx="2916756" cy="504056"/>
            </a:xfrm>
          </p:grpSpPr>
          <p:sp>
            <p:nvSpPr>
              <p:cNvPr id="16" name="Rectangle 15">
                <a:extLst>
                  <a:ext uri="{FF2B5EF4-FFF2-40B4-BE49-F238E27FC236}">
                    <a16:creationId xmlns:a16="http://schemas.microsoft.com/office/drawing/2014/main" id="{B3B3CB8B-8608-441C-9391-D98CE5383875}"/>
                  </a:ext>
                </a:extLst>
              </p:cNvPr>
              <p:cNvSpPr/>
              <p:nvPr/>
            </p:nvSpPr>
            <p:spPr bwMode="auto">
              <a:xfrm>
                <a:off x="899592"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66D193F0-3BB2-4FD7-A3C2-B25B342E68CE}"/>
                  </a:ext>
                </a:extLst>
              </p:cNvPr>
              <p:cNvSpPr/>
              <p:nvPr/>
            </p:nvSpPr>
            <p:spPr bwMode="auto">
              <a:xfrm>
                <a:off x="1475656" y="2852936"/>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dirty="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8F10F293-339A-4EC7-9282-884A6284DB2C}"/>
                  </a:ext>
                </a:extLst>
              </p:cNvPr>
              <p:cNvSpPr/>
              <p:nvPr/>
            </p:nvSpPr>
            <p:spPr bwMode="auto">
              <a:xfrm>
                <a:off x="2076832" y="2852936"/>
                <a:ext cx="504056" cy="504056"/>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dirty="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C9BC00CE-2CB3-4CAC-8310-F4C3977C7EFF}"/>
                  </a:ext>
                </a:extLst>
              </p:cNvPr>
              <p:cNvSpPr/>
              <p:nvPr/>
            </p:nvSpPr>
            <p:spPr bwMode="auto">
              <a:xfrm>
                <a:off x="2641572" y="2852936"/>
                <a:ext cx="504056" cy="504056"/>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26D0BF8A-5B1D-44CB-B3CE-590750699DE3}"/>
                  </a:ext>
                </a:extLst>
              </p:cNvPr>
              <p:cNvSpPr/>
              <p:nvPr/>
            </p:nvSpPr>
            <p:spPr bwMode="auto">
              <a:xfrm>
                <a:off x="3312292" y="2852936"/>
                <a:ext cx="504056" cy="504056"/>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21" name="Oval 20">
                <a:extLst>
                  <a:ext uri="{FF2B5EF4-FFF2-40B4-BE49-F238E27FC236}">
                    <a16:creationId xmlns:a16="http://schemas.microsoft.com/office/drawing/2014/main" id="{E9E8D189-0215-4D68-BF01-5E371F2B8830}"/>
                  </a:ext>
                </a:extLst>
              </p:cNvPr>
              <p:cNvSpPr/>
              <p:nvPr/>
            </p:nvSpPr>
            <p:spPr bwMode="auto">
              <a:xfrm>
                <a:off x="3192956" y="3284984"/>
                <a:ext cx="72008" cy="72008"/>
              </a:xfrm>
              <a:prstGeom prst="ellipse">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grpSp>
        <p:sp>
          <p:nvSpPr>
            <p:cNvPr id="9" name="TextBox 8">
              <a:extLst>
                <a:ext uri="{FF2B5EF4-FFF2-40B4-BE49-F238E27FC236}">
                  <a16:creationId xmlns:a16="http://schemas.microsoft.com/office/drawing/2014/main" id="{9ED5FF78-D7E6-4A0A-9D17-1508CCCAEBA6}"/>
                </a:ext>
              </a:extLst>
            </p:cNvPr>
            <p:cNvSpPr txBox="1"/>
            <p:nvPr/>
          </p:nvSpPr>
          <p:spPr>
            <a:xfrm rot="18900000">
              <a:off x="572445" y="4886530"/>
              <a:ext cx="542136" cy="276999"/>
            </a:xfrm>
            <a:prstGeom prst="rect">
              <a:avLst/>
            </a:prstGeom>
            <a:noFill/>
          </p:spPr>
          <p:txBody>
            <a:bodyPr wrap="none" rtlCol="0">
              <a:spAutoFit/>
            </a:bodyPr>
            <a:lstStyle/>
            <a:p>
              <a:r>
                <a:rPr lang="de-CH" sz="1200" dirty="0" err="1"/>
                <a:t>Bone</a:t>
              </a:r>
              <a:endParaRPr lang="en-US" sz="1200" dirty="0"/>
            </a:p>
          </p:txBody>
        </p:sp>
        <p:sp>
          <p:nvSpPr>
            <p:cNvPr id="10" name="TextBox 9">
              <a:extLst>
                <a:ext uri="{FF2B5EF4-FFF2-40B4-BE49-F238E27FC236}">
                  <a16:creationId xmlns:a16="http://schemas.microsoft.com/office/drawing/2014/main" id="{4A0AE3BF-BE2C-42CB-8FFB-6DF01345329C}"/>
                </a:ext>
              </a:extLst>
            </p:cNvPr>
            <p:cNvSpPr txBox="1"/>
            <p:nvPr/>
          </p:nvSpPr>
          <p:spPr>
            <a:xfrm rot="18900000">
              <a:off x="1142460" y="4795850"/>
              <a:ext cx="798617" cy="276999"/>
            </a:xfrm>
            <a:prstGeom prst="rect">
              <a:avLst/>
            </a:prstGeom>
            <a:noFill/>
          </p:spPr>
          <p:txBody>
            <a:bodyPr wrap="none" rtlCol="0">
              <a:spAutoFit/>
            </a:bodyPr>
            <a:lstStyle/>
            <a:p>
              <a:r>
                <a:rPr lang="de-CH" sz="1200" dirty="0"/>
                <a:t>Segment</a:t>
              </a:r>
              <a:endParaRPr lang="en-US" sz="1200" dirty="0"/>
            </a:p>
          </p:txBody>
        </p:sp>
        <p:sp>
          <p:nvSpPr>
            <p:cNvPr id="11" name="TextBox 10">
              <a:extLst>
                <a:ext uri="{FF2B5EF4-FFF2-40B4-BE49-F238E27FC236}">
                  <a16:creationId xmlns:a16="http://schemas.microsoft.com/office/drawing/2014/main" id="{3B5A5CC0-55AF-4569-8AD8-031AAFE283AA}"/>
                </a:ext>
              </a:extLst>
            </p:cNvPr>
            <p:cNvSpPr txBox="1"/>
            <p:nvPr/>
          </p:nvSpPr>
          <p:spPr>
            <a:xfrm rot="18900000">
              <a:off x="1819331" y="4895190"/>
              <a:ext cx="517641" cy="276999"/>
            </a:xfrm>
            <a:prstGeom prst="rect">
              <a:avLst/>
            </a:prstGeom>
            <a:noFill/>
          </p:spPr>
          <p:txBody>
            <a:bodyPr wrap="none" rtlCol="0">
              <a:spAutoFit/>
            </a:bodyPr>
            <a:lstStyle/>
            <a:p>
              <a:r>
                <a:rPr lang="de-CH" sz="1200" dirty="0"/>
                <a:t>Type</a:t>
              </a:r>
              <a:endParaRPr lang="en-US" sz="1200" dirty="0"/>
            </a:p>
          </p:txBody>
        </p:sp>
        <p:sp>
          <p:nvSpPr>
            <p:cNvPr id="12" name="TextBox 11">
              <a:extLst>
                <a:ext uri="{FF2B5EF4-FFF2-40B4-BE49-F238E27FC236}">
                  <a16:creationId xmlns:a16="http://schemas.microsoft.com/office/drawing/2014/main" id="{8C5A40B7-3A71-4B8E-89FA-1EE3C14ECA22}"/>
                </a:ext>
              </a:extLst>
            </p:cNvPr>
            <p:cNvSpPr txBox="1"/>
            <p:nvPr/>
          </p:nvSpPr>
          <p:spPr>
            <a:xfrm rot="18900000">
              <a:off x="2323897" y="4862160"/>
              <a:ext cx="611065" cy="276999"/>
            </a:xfrm>
            <a:prstGeom prst="rect">
              <a:avLst/>
            </a:prstGeom>
            <a:noFill/>
          </p:spPr>
          <p:txBody>
            <a:bodyPr wrap="none" rtlCol="0">
              <a:spAutoFit/>
            </a:bodyPr>
            <a:lstStyle/>
            <a:p>
              <a:r>
                <a:rPr lang="de-CH" sz="1200" dirty="0"/>
                <a:t>Group</a:t>
              </a:r>
              <a:endParaRPr lang="en-US" sz="1200" dirty="0"/>
            </a:p>
          </p:txBody>
        </p:sp>
        <p:sp>
          <p:nvSpPr>
            <p:cNvPr id="13" name="TextBox 12">
              <a:extLst>
                <a:ext uri="{FF2B5EF4-FFF2-40B4-BE49-F238E27FC236}">
                  <a16:creationId xmlns:a16="http://schemas.microsoft.com/office/drawing/2014/main" id="{CDCDB5F3-2C72-4911-BF6D-BAEF8F5E581B}"/>
                </a:ext>
              </a:extLst>
            </p:cNvPr>
            <p:cNvSpPr txBox="1"/>
            <p:nvPr/>
          </p:nvSpPr>
          <p:spPr>
            <a:xfrm rot="18900000">
              <a:off x="2992254" y="4778282"/>
              <a:ext cx="848309" cy="276999"/>
            </a:xfrm>
            <a:prstGeom prst="rect">
              <a:avLst/>
            </a:prstGeom>
            <a:noFill/>
          </p:spPr>
          <p:txBody>
            <a:bodyPr wrap="none" rtlCol="0">
              <a:spAutoFit/>
            </a:bodyPr>
            <a:lstStyle/>
            <a:p>
              <a:r>
                <a:rPr lang="de-CH" sz="1200" dirty="0" err="1"/>
                <a:t>Subgroup</a:t>
              </a:r>
              <a:endParaRPr lang="en-US" sz="1200" dirty="0"/>
            </a:p>
          </p:txBody>
        </p:sp>
        <p:sp>
          <p:nvSpPr>
            <p:cNvPr id="14" name="TextBox 13">
              <a:extLst>
                <a:ext uri="{FF2B5EF4-FFF2-40B4-BE49-F238E27FC236}">
                  <a16:creationId xmlns:a16="http://schemas.microsoft.com/office/drawing/2014/main" id="{7E5B25E8-52F2-4624-A74B-841FF922E920}"/>
                </a:ext>
              </a:extLst>
            </p:cNvPr>
            <p:cNvSpPr txBox="1"/>
            <p:nvPr/>
          </p:nvSpPr>
          <p:spPr>
            <a:xfrm>
              <a:off x="686957" y="5855302"/>
              <a:ext cx="763349" cy="276999"/>
            </a:xfrm>
            <a:prstGeom prst="rect">
              <a:avLst/>
            </a:prstGeom>
            <a:noFill/>
          </p:spPr>
          <p:txBody>
            <a:bodyPr wrap="none" rtlCol="0">
              <a:spAutoFit/>
            </a:bodyPr>
            <a:lstStyle/>
            <a:p>
              <a:r>
                <a:rPr lang="de-CH" sz="1200" dirty="0"/>
                <a:t>Location</a:t>
              </a:r>
              <a:endParaRPr lang="en-US" sz="1200" dirty="0"/>
            </a:p>
          </p:txBody>
        </p:sp>
        <p:sp>
          <p:nvSpPr>
            <p:cNvPr id="15" name="TextBox 14">
              <a:extLst>
                <a:ext uri="{FF2B5EF4-FFF2-40B4-BE49-F238E27FC236}">
                  <a16:creationId xmlns:a16="http://schemas.microsoft.com/office/drawing/2014/main" id="{174CA8B9-1473-4FDA-BD2C-CEB1CB48AF3F}"/>
                </a:ext>
              </a:extLst>
            </p:cNvPr>
            <p:cNvSpPr txBox="1"/>
            <p:nvPr/>
          </p:nvSpPr>
          <p:spPr>
            <a:xfrm>
              <a:off x="2067260" y="5855302"/>
              <a:ext cx="984565" cy="276999"/>
            </a:xfrm>
            <a:prstGeom prst="rect">
              <a:avLst/>
            </a:prstGeom>
            <a:noFill/>
          </p:spPr>
          <p:txBody>
            <a:bodyPr wrap="none" rtlCol="0">
              <a:spAutoFit/>
            </a:bodyPr>
            <a:lstStyle/>
            <a:p>
              <a:r>
                <a:rPr lang="de-CH" sz="1200" dirty="0" err="1"/>
                <a:t>Morphology</a:t>
              </a:r>
              <a:endParaRPr lang="en-US" sz="1200" dirty="0"/>
            </a:p>
          </p:txBody>
        </p:sp>
      </p:grpSp>
    </p:spTree>
    <p:extLst>
      <p:ext uri="{BB962C8B-B14F-4D97-AF65-F5344CB8AC3E}">
        <p14:creationId xmlns:p14="http://schemas.microsoft.com/office/powerpoint/2010/main" val="3179600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Severity and complexity</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The morphology of the fracture is presented in the types (an upper case letter), groups (number), and subgroups (number)</a:t>
            </a:r>
          </a:p>
          <a:p>
            <a:pPr>
              <a:buFont typeface="Arial" panose="020B0604020202020204" pitchFamily="34" charset="0"/>
              <a:buChar char="•"/>
            </a:pPr>
            <a:r>
              <a:rPr lang="en-US" dirty="0"/>
              <a:t>The progression from A to C denotes increasing fracture morphology complexity and difficulty of management, as does the numerical coding</a:t>
            </a:r>
          </a:p>
          <a:p>
            <a:pPr>
              <a:buFont typeface="Arial" panose="020B0604020202020204" pitchFamily="34" charset="0"/>
              <a:buChar char="•"/>
            </a:pPr>
            <a:r>
              <a:rPr lang="en-US" dirty="0"/>
              <a:t>The 2018 revision has further defined the morphology by the use of universal modifiers and fracture-specific qualifiers</a:t>
            </a:r>
          </a:p>
        </p:txBody>
      </p:sp>
    </p:spTree>
    <p:extLst>
      <p:ext uri="{BB962C8B-B14F-4D97-AF65-F5344CB8AC3E}">
        <p14:creationId xmlns:p14="http://schemas.microsoft.com/office/powerpoint/2010/main" val="720783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29529B"/>
                </a:solidFill>
                <a:cs typeface="Arial" charset="0"/>
              </a:rPr>
              <a:t>Morphology—diaphyseal types</a:t>
            </a:r>
          </a:p>
        </p:txBody>
      </p:sp>
      <p:sp>
        <p:nvSpPr>
          <p:cNvPr id="5" name="Text Box 144">
            <a:extLst>
              <a:ext uri="{FF2B5EF4-FFF2-40B4-BE49-F238E27FC236}">
                <a16:creationId xmlns:a16="http://schemas.microsoft.com/office/drawing/2014/main" id="{AD0A93F1-2585-47FD-A0CB-25D16F7E6662}"/>
              </a:ext>
            </a:extLst>
          </p:cNvPr>
          <p:cNvSpPr txBox="1">
            <a:spLocks noChangeArrowheads="1"/>
          </p:cNvSpPr>
          <p:nvPr/>
        </p:nvSpPr>
        <p:spPr bwMode="auto">
          <a:xfrm>
            <a:off x="407368" y="404664"/>
            <a:ext cx="7920880" cy="584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en-GB" sz="3200" b="1" dirty="0">
                <a:solidFill>
                  <a:srgbClr val="042D98"/>
                </a:solidFill>
                <a:latin typeface="+mj-lt"/>
                <a:cs typeface="Arial" charset="0"/>
              </a:rPr>
              <a:t>Morphology—</a:t>
            </a:r>
            <a:r>
              <a:rPr lang="en-GB" sz="3200" b="1" dirty="0" err="1">
                <a:solidFill>
                  <a:srgbClr val="042D98"/>
                </a:solidFill>
                <a:latin typeface="+mj-lt"/>
                <a:cs typeface="Arial" charset="0"/>
              </a:rPr>
              <a:t>diaphyseal</a:t>
            </a:r>
            <a:r>
              <a:rPr lang="en-GB" sz="3200" b="1" dirty="0">
                <a:solidFill>
                  <a:srgbClr val="042D98"/>
                </a:solidFill>
                <a:latin typeface="+mj-lt"/>
                <a:cs typeface="Arial" charset="0"/>
              </a:rPr>
              <a:t> types</a:t>
            </a:r>
          </a:p>
        </p:txBody>
      </p:sp>
      <p:sp>
        <p:nvSpPr>
          <p:cNvPr id="6" name="TextBox 5">
            <a:extLst>
              <a:ext uri="{FF2B5EF4-FFF2-40B4-BE49-F238E27FC236}">
                <a16:creationId xmlns:a16="http://schemas.microsoft.com/office/drawing/2014/main" id="{EDD3630B-B7E5-4676-9998-531E45ADCB6C}"/>
              </a:ext>
            </a:extLst>
          </p:cNvPr>
          <p:cNvSpPr txBox="1"/>
          <p:nvPr/>
        </p:nvSpPr>
        <p:spPr>
          <a:xfrm>
            <a:off x="6811105" y="2461125"/>
            <a:ext cx="663911" cy="1938992"/>
          </a:xfrm>
          <a:prstGeom prst="rect">
            <a:avLst/>
          </a:prstGeom>
          <a:solidFill>
            <a:schemeClr val="bg1"/>
          </a:solidFill>
          <a:ln w="28575">
            <a:solidFill>
              <a:schemeClr val="tx1"/>
            </a:solidFill>
          </a:ln>
        </p:spPr>
        <p:txBody>
          <a:bodyPr wrap="square" rtlCol="0">
            <a:spAutoFit/>
          </a:bodyPr>
          <a:lstStyle/>
          <a:p>
            <a:r>
              <a:rPr lang="en-US" sz="2000" dirty="0"/>
              <a:t>12</a:t>
            </a:r>
          </a:p>
          <a:p>
            <a:r>
              <a:rPr lang="en-US" sz="2000" dirty="0"/>
              <a:t>2R2</a:t>
            </a:r>
          </a:p>
          <a:p>
            <a:r>
              <a:rPr lang="en-US" sz="2000" dirty="0"/>
              <a:t>2U2</a:t>
            </a:r>
          </a:p>
          <a:p>
            <a:r>
              <a:rPr lang="en-US" sz="2000" dirty="0"/>
              <a:t>32</a:t>
            </a:r>
          </a:p>
          <a:p>
            <a:r>
              <a:rPr lang="en-US" sz="2000" dirty="0"/>
              <a:t>42</a:t>
            </a:r>
          </a:p>
          <a:p>
            <a:r>
              <a:rPr lang="en-US" sz="2000" dirty="0"/>
              <a:t>4F2</a:t>
            </a:r>
          </a:p>
        </p:txBody>
      </p:sp>
      <p:sp>
        <p:nvSpPr>
          <p:cNvPr id="7" name="TextBox 6">
            <a:extLst>
              <a:ext uri="{FF2B5EF4-FFF2-40B4-BE49-F238E27FC236}">
                <a16:creationId xmlns:a16="http://schemas.microsoft.com/office/drawing/2014/main" id="{B017F395-54CC-4336-B528-6CC1CF090384}"/>
              </a:ext>
            </a:extLst>
          </p:cNvPr>
          <p:cNvSpPr txBox="1"/>
          <p:nvPr/>
        </p:nvSpPr>
        <p:spPr>
          <a:xfrm>
            <a:off x="5676746" y="3054152"/>
            <a:ext cx="468052" cy="369332"/>
          </a:xfrm>
          <a:prstGeom prst="rect">
            <a:avLst/>
          </a:prstGeom>
          <a:solidFill>
            <a:schemeClr val="bg1"/>
          </a:solidFill>
          <a:ln w="28575">
            <a:noFill/>
          </a:ln>
        </p:spPr>
        <p:txBody>
          <a:bodyPr wrap="square" rtlCol="0">
            <a:spAutoFit/>
          </a:bodyPr>
          <a:lstStyle/>
          <a:p>
            <a:r>
              <a:rPr lang="en-US" sz="1800" dirty="0"/>
              <a:t>42</a:t>
            </a:r>
          </a:p>
        </p:txBody>
      </p:sp>
      <p:pic>
        <p:nvPicPr>
          <p:cNvPr id="8" name="Picture 7">
            <a:extLst>
              <a:ext uri="{FF2B5EF4-FFF2-40B4-BE49-F238E27FC236}">
                <a16:creationId xmlns:a16="http://schemas.microsoft.com/office/drawing/2014/main" id="{745D397B-FB3D-489B-8FC7-43F8C9B9CA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004" y="989439"/>
            <a:ext cx="1206056" cy="4783650"/>
          </a:xfrm>
          <a:prstGeom prst="rect">
            <a:avLst/>
          </a:prstGeom>
        </p:spPr>
      </p:pic>
      <p:pic>
        <p:nvPicPr>
          <p:cNvPr id="9" name="Picture 8">
            <a:extLst>
              <a:ext uri="{FF2B5EF4-FFF2-40B4-BE49-F238E27FC236}">
                <a16:creationId xmlns:a16="http://schemas.microsoft.com/office/drawing/2014/main" id="{D53E1FE1-F0B6-4EEB-8B93-B1F9223550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5302" y="989439"/>
            <a:ext cx="1209743" cy="4783650"/>
          </a:xfrm>
          <a:prstGeom prst="rect">
            <a:avLst/>
          </a:prstGeom>
        </p:spPr>
      </p:pic>
      <p:pic>
        <p:nvPicPr>
          <p:cNvPr id="10" name="Picture 9">
            <a:extLst>
              <a:ext uri="{FF2B5EF4-FFF2-40B4-BE49-F238E27FC236}">
                <a16:creationId xmlns:a16="http://schemas.microsoft.com/office/drawing/2014/main" id="{A7E44BA3-657C-4C45-97C6-8AEDE3AC2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3335" y="989439"/>
            <a:ext cx="1209743" cy="4783650"/>
          </a:xfrm>
          <a:prstGeom prst="rect">
            <a:avLst/>
          </a:prstGeom>
        </p:spPr>
      </p:pic>
      <p:pic>
        <p:nvPicPr>
          <p:cNvPr id="11" name="Picture 10">
            <a:extLst>
              <a:ext uri="{FF2B5EF4-FFF2-40B4-BE49-F238E27FC236}">
                <a16:creationId xmlns:a16="http://schemas.microsoft.com/office/drawing/2014/main" id="{ED9F51FA-7A2B-401E-BAD8-28D8A70040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094" y="1093844"/>
            <a:ext cx="1209743" cy="4783650"/>
          </a:xfrm>
          <a:prstGeom prst="rect">
            <a:avLst/>
          </a:prstGeom>
        </p:spPr>
      </p:pic>
      <p:sp>
        <p:nvSpPr>
          <p:cNvPr id="13" name="Rectangle 12">
            <a:extLst>
              <a:ext uri="{FF2B5EF4-FFF2-40B4-BE49-F238E27FC236}">
                <a16:creationId xmlns:a16="http://schemas.microsoft.com/office/drawing/2014/main" id="{2879A299-6E87-4573-9FC5-08F87A801368}"/>
              </a:ext>
            </a:extLst>
          </p:cNvPr>
          <p:cNvSpPr/>
          <p:nvPr/>
        </p:nvSpPr>
        <p:spPr bwMode="auto">
          <a:xfrm>
            <a:off x="521928" y="4725060"/>
            <a:ext cx="5847184" cy="853545"/>
          </a:xfrm>
          <a:prstGeom prst="rect">
            <a:avLst/>
          </a:prstGeom>
          <a:solidFill>
            <a:schemeClr val="bg1">
              <a:alpha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bg1"/>
              </a:solidFill>
              <a:effectLst/>
              <a:latin typeface="Arial" charset="0"/>
            </a:endParaRPr>
          </a:p>
        </p:txBody>
      </p:sp>
      <p:cxnSp>
        <p:nvCxnSpPr>
          <p:cNvPr id="14" name="Straight Connector 13">
            <a:extLst>
              <a:ext uri="{FF2B5EF4-FFF2-40B4-BE49-F238E27FC236}">
                <a16:creationId xmlns:a16="http://schemas.microsoft.com/office/drawing/2014/main" id="{E1DC4375-33D7-4B83-8E81-4743AEB0B82B}"/>
              </a:ext>
            </a:extLst>
          </p:cNvPr>
          <p:cNvCxnSpPr/>
          <p:nvPr/>
        </p:nvCxnSpPr>
        <p:spPr bwMode="auto">
          <a:xfrm>
            <a:off x="392448" y="1947389"/>
            <a:ext cx="6308619" cy="0"/>
          </a:xfrm>
          <a:prstGeom prst="line">
            <a:avLst/>
          </a:prstGeom>
          <a:solidFill>
            <a:srgbClr val="C0C0C0"/>
          </a:solidFill>
          <a:ln w="12700"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128B36D9-5B10-45E8-8345-4132BDA9B976}"/>
              </a:ext>
            </a:extLst>
          </p:cNvPr>
          <p:cNvCxnSpPr/>
          <p:nvPr/>
        </p:nvCxnSpPr>
        <p:spPr bwMode="auto">
          <a:xfrm>
            <a:off x="392448" y="4708994"/>
            <a:ext cx="6308619" cy="0"/>
          </a:xfrm>
          <a:prstGeom prst="line">
            <a:avLst/>
          </a:prstGeom>
          <a:solidFill>
            <a:srgbClr val="C0C0C0"/>
          </a:solidFill>
          <a:ln w="12700" cap="flat" cmpd="sng" algn="ctr">
            <a:solidFill>
              <a:schemeClr val="tx1"/>
            </a:solidFill>
            <a:prstDash val="solid"/>
            <a:round/>
            <a:headEnd type="none" w="med" len="med"/>
            <a:tailEnd type="none" w="med" len="med"/>
          </a:ln>
          <a:effectLst/>
        </p:spPr>
      </p:cxnSp>
      <p:sp>
        <p:nvSpPr>
          <p:cNvPr id="16" name="TextBox 15">
            <a:extLst>
              <a:ext uri="{FF2B5EF4-FFF2-40B4-BE49-F238E27FC236}">
                <a16:creationId xmlns:a16="http://schemas.microsoft.com/office/drawing/2014/main" id="{396DCC58-7C30-402F-AC34-946C906A6CD3}"/>
              </a:ext>
            </a:extLst>
          </p:cNvPr>
          <p:cNvSpPr txBox="1"/>
          <p:nvPr/>
        </p:nvSpPr>
        <p:spPr>
          <a:xfrm>
            <a:off x="7664161" y="3054152"/>
            <a:ext cx="1024127" cy="338554"/>
          </a:xfrm>
          <a:prstGeom prst="rect">
            <a:avLst/>
          </a:prstGeom>
          <a:solidFill>
            <a:schemeClr val="bg1"/>
          </a:solidFill>
        </p:spPr>
        <p:txBody>
          <a:bodyPr wrap="none" rtlCol="0">
            <a:spAutoFit/>
          </a:bodyPr>
          <a:lstStyle/>
          <a:p>
            <a:r>
              <a:rPr lang="en-US" sz="1600" dirty="0"/>
              <a:t>Wedge B</a:t>
            </a:r>
          </a:p>
        </p:txBody>
      </p:sp>
      <p:sp>
        <p:nvSpPr>
          <p:cNvPr id="17" name="TextBox 16">
            <a:extLst>
              <a:ext uri="{FF2B5EF4-FFF2-40B4-BE49-F238E27FC236}">
                <a16:creationId xmlns:a16="http://schemas.microsoft.com/office/drawing/2014/main" id="{43870C6E-307C-452A-9AEB-ED21A55E60D0}"/>
              </a:ext>
            </a:extLst>
          </p:cNvPr>
          <p:cNvSpPr txBox="1"/>
          <p:nvPr/>
        </p:nvSpPr>
        <p:spPr>
          <a:xfrm>
            <a:off x="7780163" y="1417132"/>
            <a:ext cx="992515" cy="338554"/>
          </a:xfrm>
          <a:prstGeom prst="rect">
            <a:avLst/>
          </a:prstGeom>
          <a:solidFill>
            <a:schemeClr val="bg1"/>
          </a:solidFill>
        </p:spPr>
        <p:txBody>
          <a:bodyPr wrap="none" rtlCol="0">
            <a:spAutoFit/>
          </a:bodyPr>
          <a:lstStyle/>
          <a:p>
            <a:r>
              <a:rPr lang="en-US" sz="1600" dirty="0"/>
              <a:t>Simple A</a:t>
            </a:r>
          </a:p>
        </p:txBody>
      </p:sp>
      <p:pic>
        <p:nvPicPr>
          <p:cNvPr id="18" name="Picture 17">
            <a:extLst>
              <a:ext uri="{FF2B5EF4-FFF2-40B4-BE49-F238E27FC236}">
                <a16:creationId xmlns:a16="http://schemas.microsoft.com/office/drawing/2014/main" id="{6AE469D7-3138-4122-825D-B2A6BB13A5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251" t="8089" r="67464" b="8089"/>
          <a:stretch/>
        </p:blipFill>
        <p:spPr>
          <a:xfrm>
            <a:off x="9156309" y="769060"/>
            <a:ext cx="770129" cy="1757808"/>
          </a:xfrm>
          <a:prstGeom prst="rect">
            <a:avLst/>
          </a:prstGeom>
        </p:spPr>
      </p:pic>
      <p:pic>
        <p:nvPicPr>
          <p:cNvPr id="19" name="Picture 18">
            <a:extLst>
              <a:ext uri="{FF2B5EF4-FFF2-40B4-BE49-F238E27FC236}">
                <a16:creationId xmlns:a16="http://schemas.microsoft.com/office/drawing/2014/main" id="{FD33A30D-69A8-4265-833D-F3F57A25225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358" t="1438" r="36358" b="-1438"/>
          <a:stretch/>
        </p:blipFill>
        <p:spPr>
          <a:xfrm>
            <a:off x="8667341" y="2306490"/>
            <a:ext cx="770129" cy="2097088"/>
          </a:xfrm>
          <a:prstGeom prst="rect">
            <a:avLst/>
          </a:prstGeom>
        </p:spPr>
      </p:pic>
      <p:pic>
        <p:nvPicPr>
          <p:cNvPr id="20" name="Picture 19">
            <a:extLst>
              <a:ext uri="{FF2B5EF4-FFF2-40B4-BE49-F238E27FC236}">
                <a16:creationId xmlns:a16="http://schemas.microsoft.com/office/drawing/2014/main" id="{00AF4EF4-63A6-4B51-8146-E514B2F185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6804" t="8027" r="5911" b="8027"/>
          <a:stretch/>
        </p:blipFill>
        <p:spPr>
          <a:xfrm>
            <a:off x="9156309" y="4271610"/>
            <a:ext cx="770129" cy="1760444"/>
          </a:xfrm>
          <a:prstGeom prst="rect">
            <a:avLst/>
          </a:prstGeom>
        </p:spPr>
      </p:pic>
      <p:pic>
        <p:nvPicPr>
          <p:cNvPr id="21" name="Picture 20">
            <a:extLst>
              <a:ext uri="{FF2B5EF4-FFF2-40B4-BE49-F238E27FC236}">
                <a16:creationId xmlns:a16="http://schemas.microsoft.com/office/drawing/2014/main" id="{8C155914-F5AC-419A-8F81-AD44747392C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358" t="6654" r="36358" b="10071"/>
          <a:stretch/>
        </p:blipFill>
        <p:spPr>
          <a:xfrm>
            <a:off x="9214303" y="2419971"/>
            <a:ext cx="770129" cy="1746356"/>
          </a:xfrm>
          <a:prstGeom prst="rect">
            <a:avLst/>
          </a:prstGeom>
        </p:spPr>
      </p:pic>
      <p:sp>
        <p:nvSpPr>
          <p:cNvPr id="22" name="TextBox 21">
            <a:extLst>
              <a:ext uri="{FF2B5EF4-FFF2-40B4-BE49-F238E27FC236}">
                <a16:creationId xmlns:a16="http://schemas.microsoft.com/office/drawing/2014/main" id="{E49A2720-528F-42D5-9907-66AAB0F9FAEF}"/>
              </a:ext>
            </a:extLst>
          </p:cNvPr>
          <p:cNvSpPr txBox="1"/>
          <p:nvPr/>
        </p:nvSpPr>
        <p:spPr>
          <a:xfrm>
            <a:off x="6750748" y="4943867"/>
            <a:ext cx="2004573" cy="338554"/>
          </a:xfrm>
          <a:prstGeom prst="rect">
            <a:avLst/>
          </a:prstGeom>
          <a:solidFill>
            <a:schemeClr val="bg1"/>
          </a:solidFill>
        </p:spPr>
        <p:txBody>
          <a:bodyPr wrap="square" rtlCol="0">
            <a:spAutoFit/>
          </a:bodyPr>
          <a:lstStyle/>
          <a:p>
            <a:r>
              <a:rPr lang="en-US" sz="1600" dirty="0" err="1"/>
              <a:t>Multifragmentary</a:t>
            </a:r>
            <a:r>
              <a:rPr lang="en-US" sz="1600" dirty="0"/>
              <a:t>  C</a:t>
            </a:r>
          </a:p>
        </p:txBody>
      </p:sp>
      <p:sp>
        <p:nvSpPr>
          <p:cNvPr id="23" name="TextBox 22">
            <a:extLst>
              <a:ext uri="{FF2B5EF4-FFF2-40B4-BE49-F238E27FC236}">
                <a16:creationId xmlns:a16="http://schemas.microsoft.com/office/drawing/2014/main" id="{AD40B7FB-FC72-418F-8CB8-4F1B58C95E33}"/>
              </a:ext>
            </a:extLst>
          </p:cNvPr>
          <p:cNvSpPr txBox="1"/>
          <p:nvPr/>
        </p:nvSpPr>
        <p:spPr>
          <a:xfrm>
            <a:off x="515137" y="3131077"/>
            <a:ext cx="412292" cy="338554"/>
          </a:xfrm>
          <a:prstGeom prst="rect">
            <a:avLst/>
          </a:prstGeom>
          <a:solidFill>
            <a:schemeClr val="bg1"/>
          </a:solidFill>
        </p:spPr>
        <p:txBody>
          <a:bodyPr wrap="none" rtlCol="0">
            <a:spAutoFit/>
          </a:bodyPr>
          <a:lstStyle/>
          <a:p>
            <a:r>
              <a:rPr lang="en-US" sz="1600" dirty="0"/>
              <a:t>12</a:t>
            </a:r>
          </a:p>
        </p:txBody>
      </p:sp>
      <p:sp>
        <p:nvSpPr>
          <p:cNvPr id="24" name="TextBox 23">
            <a:extLst>
              <a:ext uri="{FF2B5EF4-FFF2-40B4-BE49-F238E27FC236}">
                <a16:creationId xmlns:a16="http://schemas.microsoft.com/office/drawing/2014/main" id="{19260D60-DDB9-44CC-B154-BB61830DFFD5}"/>
              </a:ext>
            </a:extLst>
          </p:cNvPr>
          <p:cNvSpPr txBox="1"/>
          <p:nvPr/>
        </p:nvSpPr>
        <p:spPr>
          <a:xfrm>
            <a:off x="1721372" y="3131077"/>
            <a:ext cx="559770" cy="338554"/>
          </a:xfrm>
          <a:prstGeom prst="rect">
            <a:avLst/>
          </a:prstGeom>
          <a:solidFill>
            <a:schemeClr val="bg1"/>
          </a:solidFill>
        </p:spPr>
        <p:txBody>
          <a:bodyPr wrap="none" rtlCol="0">
            <a:spAutoFit/>
          </a:bodyPr>
          <a:lstStyle/>
          <a:p>
            <a:r>
              <a:rPr lang="en-US" sz="1600" dirty="0"/>
              <a:t>2R2</a:t>
            </a:r>
          </a:p>
        </p:txBody>
      </p:sp>
      <p:sp>
        <p:nvSpPr>
          <p:cNvPr id="25" name="TextBox 24">
            <a:extLst>
              <a:ext uri="{FF2B5EF4-FFF2-40B4-BE49-F238E27FC236}">
                <a16:creationId xmlns:a16="http://schemas.microsoft.com/office/drawing/2014/main" id="{EEED5558-302F-43BF-AAB6-3A0DF457798A}"/>
              </a:ext>
            </a:extLst>
          </p:cNvPr>
          <p:cNvSpPr txBox="1"/>
          <p:nvPr/>
        </p:nvSpPr>
        <p:spPr>
          <a:xfrm>
            <a:off x="3584926" y="3131077"/>
            <a:ext cx="412292" cy="338554"/>
          </a:xfrm>
          <a:prstGeom prst="rect">
            <a:avLst/>
          </a:prstGeom>
          <a:solidFill>
            <a:schemeClr val="bg1"/>
          </a:solidFill>
        </p:spPr>
        <p:txBody>
          <a:bodyPr wrap="none" rtlCol="0">
            <a:spAutoFit/>
          </a:bodyPr>
          <a:lstStyle/>
          <a:p>
            <a:r>
              <a:rPr lang="en-US" sz="1600" dirty="0"/>
              <a:t>32</a:t>
            </a:r>
          </a:p>
        </p:txBody>
      </p:sp>
      <p:sp>
        <p:nvSpPr>
          <p:cNvPr id="26" name="TextBox 25">
            <a:extLst>
              <a:ext uri="{FF2B5EF4-FFF2-40B4-BE49-F238E27FC236}">
                <a16:creationId xmlns:a16="http://schemas.microsoft.com/office/drawing/2014/main" id="{DA8D5898-8395-4325-BFBF-078C22AA334D}"/>
              </a:ext>
            </a:extLst>
          </p:cNvPr>
          <p:cNvSpPr txBox="1"/>
          <p:nvPr/>
        </p:nvSpPr>
        <p:spPr>
          <a:xfrm>
            <a:off x="4857278" y="3131077"/>
            <a:ext cx="537327" cy="338554"/>
          </a:xfrm>
          <a:prstGeom prst="rect">
            <a:avLst/>
          </a:prstGeom>
          <a:solidFill>
            <a:schemeClr val="bg1"/>
          </a:solidFill>
        </p:spPr>
        <p:txBody>
          <a:bodyPr wrap="none" rtlCol="0">
            <a:spAutoFit/>
          </a:bodyPr>
          <a:lstStyle/>
          <a:p>
            <a:r>
              <a:rPr lang="en-US" sz="1600" dirty="0"/>
              <a:t>4F2</a:t>
            </a:r>
          </a:p>
        </p:txBody>
      </p:sp>
      <p:cxnSp>
        <p:nvCxnSpPr>
          <p:cNvPr id="27" name="Straight Arrow Connector 26">
            <a:extLst>
              <a:ext uri="{FF2B5EF4-FFF2-40B4-BE49-F238E27FC236}">
                <a16:creationId xmlns:a16="http://schemas.microsoft.com/office/drawing/2014/main" id="{4EAE575C-14D9-48FD-BA6F-64BFF08102CC}"/>
              </a:ext>
            </a:extLst>
          </p:cNvPr>
          <p:cNvCxnSpPr/>
          <p:nvPr/>
        </p:nvCxnSpPr>
        <p:spPr bwMode="auto">
          <a:xfrm flipV="1">
            <a:off x="7475016" y="1755686"/>
            <a:ext cx="560225" cy="1533654"/>
          </a:xfrm>
          <a:prstGeom prst="straightConnector1">
            <a:avLst/>
          </a:prstGeom>
          <a:solidFill>
            <a:srgbClr val="C0C0C0"/>
          </a:solidFill>
          <a:ln w="12700" cap="flat" cmpd="sng" algn="ctr">
            <a:solidFill>
              <a:schemeClr val="tx1"/>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3A74ED09-68F2-45AC-94F9-2843F60E0330}"/>
              </a:ext>
            </a:extLst>
          </p:cNvPr>
          <p:cNvCxnSpPr/>
          <p:nvPr/>
        </p:nvCxnSpPr>
        <p:spPr bwMode="auto">
          <a:xfrm>
            <a:off x="7475016" y="3267854"/>
            <a:ext cx="560225" cy="1533654"/>
          </a:xfrm>
          <a:prstGeom prst="straightConnector1">
            <a:avLst/>
          </a:prstGeom>
          <a:solidFill>
            <a:srgbClr val="C0C0C0"/>
          </a:solidFill>
          <a:ln w="12700" cap="flat" cmpd="sng" algn="ctr">
            <a:solidFill>
              <a:schemeClr val="tx1"/>
            </a:solidFill>
            <a:prstDash val="solid"/>
            <a:round/>
            <a:headEnd type="none" w="med" len="med"/>
            <a:tailEnd type="triangle"/>
          </a:ln>
          <a:effectLst/>
        </p:spPr>
      </p:cxnSp>
      <p:grpSp>
        <p:nvGrpSpPr>
          <p:cNvPr id="29" name="Group 28">
            <a:extLst>
              <a:ext uri="{FF2B5EF4-FFF2-40B4-BE49-F238E27FC236}">
                <a16:creationId xmlns:a16="http://schemas.microsoft.com/office/drawing/2014/main" id="{4C58F2FB-70ED-4C71-8C82-31569238425F}"/>
              </a:ext>
            </a:extLst>
          </p:cNvPr>
          <p:cNvGrpSpPr/>
          <p:nvPr/>
        </p:nvGrpSpPr>
        <p:grpSpPr>
          <a:xfrm>
            <a:off x="1766313" y="5528992"/>
            <a:ext cx="3279495" cy="1354019"/>
            <a:chOff x="-68650" y="4649186"/>
            <a:chExt cx="3279495" cy="1354019"/>
          </a:xfrm>
        </p:grpSpPr>
        <p:grpSp>
          <p:nvGrpSpPr>
            <p:cNvPr id="30" name="Group 29">
              <a:extLst>
                <a:ext uri="{FF2B5EF4-FFF2-40B4-BE49-F238E27FC236}">
                  <a16:creationId xmlns:a16="http://schemas.microsoft.com/office/drawing/2014/main" id="{FC188308-9C82-4889-997D-F0F078EC73BE}"/>
                </a:ext>
              </a:extLst>
            </p:cNvPr>
            <p:cNvGrpSpPr/>
            <p:nvPr/>
          </p:nvGrpSpPr>
          <p:grpSpPr>
            <a:xfrm>
              <a:off x="-68650" y="5124560"/>
              <a:ext cx="2895240" cy="504056"/>
              <a:chOff x="291390" y="2723840"/>
              <a:chExt cx="2895240" cy="504056"/>
            </a:xfrm>
          </p:grpSpPr>
          <p:sp>
            <p:nvSpPr>
              <p:cNvPr id="38" name="Rectangle 37">
                <a:extLst>
                  <a:ext uri="{FF2B5EF4-FFF2-40B4-BE49-F238E27FC236}">
                    <a16:creationId xmlns:a16="http://schemas.microsoft.com/office/drawing/2014/main" id="{228026E9-FA0E-45E1-8181-2A483B7E2794}"/>
                  </a:ext>
                </a:extLst>
              </p:cNvPr>
              <p:cNvSpPr/>
              <p:nvPr/>
            </p:nvSpPr>
            <p:spPr bwMode="auto">
              <a:xfrm>
                <a:off x="291390" y="2723840"/>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39" name="Rectangle 38">
                <a:extLst>
                  <a:ext uri="{FF2B5EF4-FFF2-40B4-BE49-F238E27FC236}">
                    <a16:creationId xmlns:a16="http://schemas.microsoft.com/office/drawing/2014/main" id="{C353AEE8-3786-4EEB-8012-EBAEE118BD2B}"/>
                  </a:ext>
                </a:extLst>
              </p:cNvPr>
              <p:cNvSpPr/>
              <p:nvPr/>
            </p:nvSpPr>
            <p:spPr bwMode="auto">
              <a:xfrm>
                <a:off x="867454" y="2723840"/>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dirty="0">
                  <a:ln>
                    <a:noFill/>
                  </a:ln>
                  <a:solidFill>
                    <a:schemeClr val="tx1"/>
                  </a:solidFill>
                  <a:effectLst/>
                  <a:latin typeface="Arial" charset="0"/>
                </a:endParaRPr>
              </a:p>
            </p:txBody>
          </p:sp>
          <p:sp>
            <p:nvSpPr>
              <p:cNvPr id="40" name="Rectangle 39">
                <a:extLst>
                  <a:ext uri="{FF2B5EF4-FFF2-40B4-BE49-F238E27FC236}">
                    <a16:creationId xmlns:a16="http://schemas.microsoft.com/office/drawing/2014/main" id="{174779ED-97CB-4787-A548-FCB97A29E042}"/>
                  </a:ext>
                </a:extLst>
              </p:cNvPr>
              <p:cNvSpPr/>
              <p:nvPr/>
            </p:nvSpPr>
            <p:spPr bwMode="auto">
              <a:xfrm>
                <a:off x="1436097" y="2723840"/>
                <a:ext cx="504056" cy="50405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41" name="Rectangle 40">
                <a:extLst>
                  <a:ext uri="{FF2B5EF4-FFF2-40B4-BE49-F238E27FC236}">
                    <a16:creationId xmlns:a16="http://schemas.microsoft.com/office/drawing/2014/main" id="{185A9913-B7BA-4F25-9E2E-37899941226A}"/>
                  </a:ext>
                </a:extLst>
              </p:cNvPr>
              <p:cNvSpPr/>
              <p:nvPr/>
            </p:nvSpPr>
            <p:spPr bwMode="auto">
              <a:xfrm>
                <a:off x="2011854" y="2723840"/>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42" name="Rectangle 41">
                <a:extLst>
                  <a:ext uri="{FF2B5EF4-FFF2-40B4-BE49-F238E27FC236}">
                    <a16:creationId xmlns:a16="http://schemas.microsoft.com/office/drawing/2014/main" id="{A620A9E0-B1AF-4507-8656-E6DE18E945E6}"/>
                  </a:ext>
                </a:extLst>
              </p:cNvPr>
              <p:cNvSpPr/>
              <p:nvPr/>
            </p:nvSpPr>
            <p:spPr bwMode="auto">
              <a:xfrm>
                <a:off x="2682574" y="2723840"/>
                <a:ext cx="504056" cy="50405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sp>
            <p:nvSpPr>
              <p:cNvPr id="43" name="Oval 42">
                <a:extLst>
                  <a:ext uri="{FF2B5EF4-FFF2-40B4-BE49-F238E27FC236}">
                    <a16:creationId xmlns:a16="http://schemas.microsoft.com/office/drawing/2014/main" id="{3F583B0F-737A-4752-90B9-6FD48C49482A}"/>
                  </a:ext>
                </a:extLst>
              </p:cNvPr>
              <p:cNvSpPr/>
              <p:nvPr/>
            </p:nvSpPr>
            <p:spPr bwMode="auto">
              <a:xfrm>
                <a:off x="2563238" y="3155888"/>
                <a:ext cx="72008" cy="72008"/>
              </a:xfrm>
              <a:prstGeom prst="ellipse">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a:ln>
                    <a:noFill/>
                  </a:ln>
                  <a:solidFill>
                    <a:schemeClr val="tx1"/>
                  </a:solidFill>
                  <a:effectLst/>
                  <a:latin typeface="Arial" charset="0"/>
                </a:endParaRPr>
              </a:p>
            </p:txBody>
          </p:sp>
        </p:grpSp>
        <p:sp>
          <p:nvSpPr>
            <p:cNvPr id="31" name="TextBox 30">
              <a:extLst>
                <a:ext uri="{FF2B5EF4-FFF2-40B4-BE49-F238E27FC236}">
                  <a16:creationId xmlns:a16="http://schemas.microsoft.com/office/drawing/2014/main" id="{148DCD8B-E572-42BB-A33A-0D0291376CDD}"/>
                </a:ext>
              </a:extLst>
            </p:cNvPr>
            <p:cNvSpPr txBox="1"/>
            <p:nvPr/>
          </p:nvSpPr>
          <p:spPr>
            <a:xfrm rot="18900000">
              <a:off x="-35757" y="4757434"/>
              <a:ext cx="542136" cy="276999"/>
            </a:xfrm>
            <a:prstGeom prst="rect">
              <a:avLst/>
            </a:prstGeom>
            <a:noFill/>
          </p:spPr>
          <p:txBody>
            <a:bodyPr wrap="none" rtlCol="0">
              <a:spAutoFit/>
            </a:bodyPr>
            <a:lstStyle/>
            <a:p>
              <a:r>
                <a:rPr lang="de-CH" sz="1200" dirty="0" err="1"/>
                <a:t>Bone</a:t>
              </a:r>
              <a:endParaRPr lang="en-US" sz="1200" dirty="0"/>
            </a:p>
          </p:txBody>
        </p:sp>
        <p:sp>
          <p:nvSpPr>
            <p:cNvPr id="32" name="TextBox 31">
              <a:extLst>
                <a:ext uri="{FF2B5EF4-FFF2-40B4-BE49-F238E27FC236}">
                  <a16:creationId xmlns:a16="http://schemas.microsoft.com/office/drawing/2014/main" id="{3151B361-8C72-4645-9317-93CE16CFC68F}"/>
                </a:ext>
              </a:extLst>
            </p:cNvPr>
            <p:cNvSpPr txBox="1"/>
            <p:nvPr/>
          </p:nvSpPr>
          <p:spPr>
            <a:xfrm rot="18900000">
              <a:off x="534258" y="4666754"/>
              <a:ext cx="798617" cy="276999"/>
            </a:xfrm>
            <a:prstGeom prst="rect">
              <a:avLst/>
            </a:prstGeom>
            <a:noFill/>
          </p:spPr>
          <p:txBody>
            <a:bodyPr wrap="none" rtlCol="0">
              <a:spAutoFit/>
            </a:bodyPr>
            <a:lstStyle/>
            <a:p>
              <a:r>
                <a:rPr lang="de-CH" sz="1200" dirty="0"/>
                <a:t>Segment</a:t>
              </a:r>
              <a:endParaRPr lang="en-US" sz="1200" dirty="0"/>
            </a:p>
          </p:txBody>
        </p:sp>
        <p:sp>
          <p:nvSpPr>
            <p:cNvPr id="33" name="TextBox 32">
              <a:extLst>
                <a:ext uri="{FF2B5EF4-FFF2-40B4-BE49-F238E27FC236}">
                  <a16:creationId xmlns:a16="http://schemas.microsoft.com/office/drawing/2014/main" id="{AD897E3A-AAF7-4BA1-9870-95BD3C1C4D6D}"/>
                </a:ext>
              </a:extLst>
            </p:cNvPr>
            <p:cNvSpPr txBox="1"/>
            <p:nvPr/>
          </p:nvSpPr>
          <p:spPr>
            <a:xfrm rot="18900000">
              <a:off x="1189613" y="4766094"/>
              <a:ext cx="517641" cy="276999"/>
            </a:xfrm>
            <a:prstGeom prst="rect">
              <a:avLst/>
            </a:prstGeom>
            <a:noFill/>
          </p:spPr>
          <p:txBody>
            <a:bodyPr wrap="none" rtlCol="0">
              <a:spAutoFit/>
            </a:bodyPr>
            <a:lstStyle/>
            <a:p>
              <a:r>
                <a:rPr lang="de-CH" sz="1200" dirty="0"/>
                <a:t>Type</a:t>
              </a:r>
              <a:endParaRPr lang="en-US" sz="1200" dirty="0"/>
            </a:p>
          </p:txBody>
        </p:sp>
        <p:sp>
          <p:nvSpPr>
            <p:cNvPr id="34" name="TextBox 33">
              <a:extLst>
                <a:ext uri="{FF2B5EF4-FFF2-40B4-BE49-F238E27FC236}">
                  <a16:creationId xmlns:a16="http://schemas.microsoft.com/office/drawing/2014/main" id="{5C8EFBD8-8C71-4D5A-A6FA-5C81861D86AA}"/>
                </a:ext>
              </a:extLst>
            </p:cNvPr>
            <p:cNvSpPr txBox="1"/>
            <p:nvPr/>
          </p:nvSpPr>
          <p:spPr>
            <a:xfrm rot="18900000">
              <a:off x="1694179" y="4733064"/>
              <a:ext cx="611065" cy="276999"/>
            </a:xfrm>
            <a:prstGeom prst="rect">
              <a:avLst/>
            </a:prstGeom>
            <a:noFill/>
          </p:spPr>
          <p:txBody>
            <a:bodyPr wrap="none" rtlCol="0">
              <a:spAutoFit/>
            </a:bodyPr>
            <a:lstStyle/>
            <a:p>
              <a:r>
                <a:rPr lang="de-CH" sz="1200" dirty="0"/>
                <a:t>Group</a:t>
              </a:r>
              <a:endParaRPr lang="en-US" sz="1200" dirty="0"/>
            </a:p>
          </p:txBody>
        </p:sp>
        <p:sp>
          <p:nvSpPr>
            <p:cNvPr id="35" name="TextBox 34">
              <a:extLst>
                <a:ext uri="{FF2B5EF4-FFF2-40B4-BE49-F238E27FC236}">
                  <a16:creationId xmlns:a16="http://schemas.microsoft.com/office/drawing/2014/main" id="{327F2711-7D5A-4AB4-B2C3-896B3819341D}"/>
                </a:ext>
              </a:extLst>
            </p:cNvPr>
            <p:cNvSpPr txBox="1"/>
            <p:nvPr/>
          </p:nvSpPr>
          <p:spPr>
            <a:xfrm rot="18900000">
              <a:off x="2362536" y="4649186"/>
              <a:ext cx="848309" cy="276999"/>
            </a:xfrm>
            <a:prstGeom prst="rect">
              <a:avLst/>
            </a:prstGeom>
            <a:noFill/>
          </p:spPr>
          <p:txBody>
            <a:bodyPr wrap="none" rtlCol="0">
              <a:spAutoFit/>
            </a:bodyPr>
            <a:lstStyle/>
            <a:p>
              <a:r>
                <a:rPr lang="de-CH" sz="1200" dirty="0" err="1"/>
                <a:t>Subgroup</a:t>
              </a:r>
              <a:endParaRPr lang="en-US" sz="1200" dirty="0"/>
            </a:p>
          </p:txBody>
        </p:sp>
        <p:sp>
          <p:nvSpPr>
            <p:cNvPr id="36" name="TextBox 35">
              <a:extLst>
                <a:ext uri="{FF2B5EF4-FFF2-40B4-BE49-F238E27FC236}">
                  <a16:creationId xmlns:a16="http://schemas.microsoft.com/office/drawing/2014/main" id="{C6E51AB2-F73F-4F2E-BF30-84E223FF5601}"/>
                </a:ext>
              </a:extLst>
            </p:cNvPr>
            <p:cNvSpPr txBox="1"/>
            <p:nvPr/>
          </p:nvSpPr>
          <p:spPr>
            <a:xfrm>
              <a:off x="78755" y="5726206"/>
              <a:ext cx="763349" cy="276999"/>
            </a:xfrm>
            <a:prstGeom prst="rect">
              <a:avLst/>
            </a:prstGeom>
            <a:noFill/>
          </p:spPr>
          <p:txBody>
            <a:bodyPr wrap="none" rtlCol="0">
              <a:spAutoFit/>
            </a:bodyPr>
            <a:lstStyle/>
            <a:p>
              <a:r>
                <a:rPr lang="de-CH" sz="1200" dirty="0"/>
                <a:t>Location</a:t>
              </a:r>
              <a:endParaRPr lang="en-US" sz="1200" dirty="0"/>
            </a:p>
          </p:txBody>
        </p:sp>
        <p:sp>
          <p:nvSpPr>
            <p:cNvPr id="37" name="TextBox 36">
              <a:extLst>
                <a:ext uri="{FF2B5EF4-FFF2-40B4-BE49-F238E27FC236}">
                  <a16:creationId xmlns:a16="http://schemas.microsoft.com/office/drawing/2014/main" id="{1671C968-4508-4C1E-9011-148198324D92}"/>
                </a:ext>
              </a:extLst>
            </p:cNvPr>
            <p:cNvSpPr txBox="1"/>
            <p:nvPr/>
          </p:nvSpPr>
          <p:spPr>
            <a:xfrm>
              <a:off x="1380717" y="5726206"/>
              <a:ext cx="984565" cy="276999"/>
            </a:xfrm>
            <a:prstGeom prst="rect">
              <a:avLst/>
            </a:prstGeom>
            <a:noFill/>
          </p:spPr>
          <p:txBody>
            <a:bodyPr wrap="none" rtlCol="0">
              <a:spAutoFit/>
            </a:bodyPr>
            <a:lstStyle/>
            <a:p>
              <a:r>
                <a:rPr lang="de-CH" sz="1200" dirty="0" err="1"/>
                <a:t>Morphology</a:t>
              </a:r>
              <a:endParaRPr lang="en-US" sz="1200" dirty="0"/>
            </a:p>
          </p:txBody>
        </p:sp>
      </p:grpSp>
      <p:sp>
        <p:nvSpPr>
          <p:cNvPr id="44" name="Slide Number Placeholder 1">
            <a:extLst>
              <a:ext uri="{FF2B5EF4-FFF2-40B4-BE49-F238E27FC236}">
                <a16:creationId xmlns:a16="http://schemas.microsoft.com/office/drawing/2014/main" id="{178C650C-B6E4-4200-8D02-4278C2E48109}"/>
              </a:ext>
            </a:extLst>
          </p:cNvPr>
          <p:cNvSpPr txBox="1">
            <a:spLocks/>
          </p:cNvSpPr>
          <p:nvPr/>
        </p:nvSpPr>
        <p:spPr>
          <a:xfrm>
            <a:off x="416958" y="6822793"/>
            <a:ext cx="2133600" cy="215900"/>
          </a:xfrm>
          <a:prstGeom prst="rect">
            <a:avLst/>
          </a:prstGeom>
        </p:spPr>
        <p:txBody>
          <a:bodyPr vert="horz" lIns="0" tIns="0" rIns="0" bIns="0" rtlCol="0" anchor="ctr"/>
          <a:lstStyle>
            <a:defPPr>
              <a:defRPr lang="de-DE"/>
            </a:defPPr>
            <a:lvl1pPr algn="l" rtl="0" fontAlgn="base">
              <a:spcBef>
                <a:spcPct val="0"/>
              </a:spcBef>
              <a:spcAft>
                <a:spcPct val="0"/>
              </a:spcAft>
              <a:defRPr kumimoji="1" sz="1000" kern="1200" baseline="0">
                <a:solidFill>
                  <a:schemeClr val="accent2"/>
                </a:solidFill>
                <a:latin typeface="+mn-lt"/>
                <a:ea typeface="Osaka" pitchFamily="-32" charset="-128"/>
                <a:cs typeface="+mn-cs"/>
              </a:defRPr>
            </a:lvl1pPr>
            <a:lvl2pPr marL="457200" algn="l" rtl="0" fontAlgn="base">
              <a:spcBef>
                <a:spcPct val="0"/>
              </a:spcBef>
              <a:spcAft>
                <a:spcPct val="0"/>
              </a:spcAft>
              <a:defRPr kumimoji="1" sz="2000" kern="1200">
                <a:solidFill>
                  <a:schemeClr val="tx1"/>
                </a:solidFill>
                <a:latin typeface="Arial" panose="020B0604020202020204" pitchFamily="34" charset="0"/>
                <a:ea typeface="Osaka" pitchFamily="-32" charset="-128"/>
                <a:cs typeface="+mn-cs"/>
              </a:defRPr>
            </a:lvl2pPr>
            <a:lvl3pPr marL="914400" algn="l" rtl="0" fontAlgn="base">
              <a:spcBef>
                <a:spcPct val="0"/>
              </a:spcBef>
              <a:spcAft>
                <a:spcPct val="0"/>
              </a:spcAft>
              <a:defRPr kumimoji="1" sz="2000" kern="1200">
                <a:solidFill>
                  <a:schemeClr val="tx1"/>
                </a:solidFill>
                <a:latin typeface="Arial" panose="020B0604020202020204" pitchFamily="34" charset="0"/>
                <a:ea typeface="Osaka" pitchFamily="-32" charset="-128"/>
                <a:cs typeface="+mn-cs"/>
              </a:defRPr>
            </a:lvl3pPr>
            <a:lvl4pPr marL="1371600" algn="l" rtl="0" fontAlgn="base">
              <a:spcBef>
                <a:spcPct val="0"/>
              </a:spcBef>
              <a:spcAft>
                <a:spcPct val="0"/>
              </a:spcAft>
              <a:defRPr kumimoji="1" sz="2000" kern="1200">
                <a:solidFill>
                  <a:schemeClr val="tx1"/>
                </a:solidFill>
                <a:latin typeface="Arial" panose="020B0604020202020204" pitchFamily="34" charset="0"/>
                <a:ea typeface="Osaka" pitchFamily="-32" charset="-128"/>
                <a:cs typeface="+mn-cs"/>
              </a:defRPr>
            </a:lvl4pPr>
            <a:lvl5pPr marL="1828800" algn="l" rtl="0" fontAlgn="base">
              <a:spcBef>
                <a:spcPct val="0"/>
              </a:spcBef>
              <a:spcAft>
                <a:spcPct val="0"/>
              </a:spcAft>
              <a:defRPr kumimoji="1" sz="2000" kern="1200">
                <a:solidFill>
                  <a:schemeClr val="tx1"/>
                </a:solidFill>
                <a:latin typeface="Arial" panose="020B0604020202020204" pitchFamily="34" charset="0"/>
                <a:ea typeface="Osaka" pitchFamily="-32" charset="-128"/>
                <a:cs typeface="+mn-cs"/>
              </a:defRPr>
            </a:lvl5pPr>
            <a:lvl6pPr marL="2286000" algn="l" defTabSz="914400" rtl="0" eaLnBrk="1" latinLnBrk="0" hangingPunct="1">
              <a:defRPr kumimoji="1" sz="2000" kern="1200">
                <a:solidFill>
                  <a:schemeClr val="tx1"/>
                </a:solidFill>
                <a:latin typeface="Arial" panose="020B0604020202020204" pitchFamily="34" charset="0"/>
                <a:ea typeface="Osaka" pitchFamily="-32" charset="-128"/>
                <a:cs typeface="+mn-cs"/>
              </a:defRPr>
            </a:lvl6pPr>
            <a:lvl7pPr marL="2743200" algn="l" defTabSz="914400" rtl="0" eaLnBrk="1" latinLnBrk="0" hangingPunct="1">
              <a:defRPr kumimoji="1" sz="2000" kern="1200">
                <a:solidFill>
                  <a:schemeClr val="tx1"/>
                </a:solidFill>
                <a:latin typeface="Arial" panose="020B0604020202020204" pitchFamily="34" charset="0"/>
                <a:ea typeface="Osaka" pitchFamily="-32" charset="-128"/>
                <a:cs typeface="+mn-cs"/>
              </a:defRPr>
            </a:lvl7pPr>
            <a:lvl8pPr marL="3200400" algn="l" defTabSz="914400" rtl="0" eaLnBrk="1" latinLnBrk="0" hangingPunct="1">
              <a:defRPr kumimoji="1" sz="2000" kern="1200">
                <a:solidFill>
                  <a:schemeClr val="tx1"/>
                </a:solidFill>
                <a:latin typeface="Arial" panose="020B0604020202020204" pitchFamily="34" charset="0"/>
                <a:ea typeface="Osaka" pitchFamily="-32" charset="-128"/>
                <a:cs typeface="+mn-cs"/>
              </a:defRPr>
            </a:lvl8pPr>
            <a:lvl9pPr marL="3657600" algn="l" defTabSz="914400" rtl="0" eaLnBrk="1" latinLnBrk="0" hangingPunct="1">
              <a:defRPr kumimoji="1" sz="2000" kern="1200">
                <a:solidFill>
                  <a:schemeClr val="tx1"/>
                </a:solidFill>
                <a:latin typeface="Arial" panose="020B0604020202020204" pitchFamily="34" charset="0"/>
                <a:ea typeface="Osaka" pitchFamily="-32" charset="-128"/>
                <a:cs typeface="+mn-cs"/>
              </a:defRPr>
            </a:lvl9pPr>
          </a:lstStyle>
          <a:p>
            <a:pPr>
              <a:defRPr/>
            </a:pPr>
            <a:endParaRPr lang="de-CH" dirty="0"/>
          </a:p>
        </p:txBody>
      </p:sp>
      <p:sp>
        <p:nvSpPr>
          <p:cNvPr id="45" name="TextBox 44">
            <a:extLst>
              <a:ext uri="{FF2B5EF4-FFF2-40B4-BE49-F238E27FC236}">
                <a16:creationId xmlns:a16="http://schemas.microsoft.com/office/drawing/2014/main" id="{B62283BB-7AA5-42A1-95FC-79D01C9DD401}"/>
              </a:ext>
            </a:extLst>
          </p:cNvPr>
          <p:cNvSpPr txBox="1"/>
          <p:nvPr/>
        </p:nvSpPr>
        <p:spPr>
          <a:xfrm>
            <a:off x="2953148" y="3131077"/>
            <a:ext cx="559770" cy="338554"/>
          </a:xfrm>
          <a:prstGeom prst="rect">
            <a:avLst/>
          </a:prstGeom>
          <a:solidFill>
            <a:schemeClr val="bg1"/>
          </a:solidFill>
        </p:spPr>
        <p:txBody>
          <a:bodyPr wrap="none" rtlCol="0">
            <a:spAutoFit/>
          </a:bodyPr>
          <a:lstStyle/>
          <a:p>
            <a:r>
              <a:rPr lang="en-US" sz="1600" dirty="0"/>
              <a:t>2U2</a:t>
            </a:r>
          </a:p>
        </p:txBody>
      </p:sp>
      <p:sp>
        <p:nvSpPr>
          <p:cNvPr id="46" name="TextBox 45">
            <a:extLst>
              <a:ext uri="{FF2B5EF4-FFF2-40B4-BE49-F238E27FC236}">
                <a16:creationId xmlns:a16="http://schemas.microsoft.com/office/drawing/2014/main" id="{B09E0203-1252-442E-A4B4-5C69EE28A817}"/>
              </a:ext>
            </a:extLst>
          </p:cNvPr>
          <p:cNvSpPr txBox="1"/>
          <p:nvPr/>
        </p:nvSpPr>
        <p:spPr>
          <a:xfrm>
            <a:off x="5888835" y="3131077"/>
            <a:ext cx="412292" cy="338554"/>
          </a:xfrm>
          <a:prstGeom prst="rect">
            <a:avLst/>
          </a:prstGeom>
          <a:solidFill>
            <a:schemeClr val="bg1"/>
          </a:solidFill>
        </p:spPr>
        <p:txBody>
          <a:bodyPr wrap="none" rtlCol="0">
            <a:spAutoFit/>
          </a:bodyPr>
          <a:lstStyle/>
          <a:p>
            <a:r>
              <a:rPr lang="en-US" sz="1600" dirty="0"/>
              <a:t>42</a:t>
            </a:r>
          </a:p>
        </p:txBody>
      </p:sp>
    </p:spTree>
    <p:extLst>
      <p:ext uri="{BB962C8B-B14F-4D97-AF65-F5344CB8AC3E}">
        <p14:creationId xmlns:p14="http://schemas.microsoft.com/office/powerpoint/2010/main" val="108643854"/>
      </p:ext>
    </p:extLst>
  </p:cSld>
  <p:clrMapOvr>
    <a:masterClrMapping/>
  </p:clrMapOvr>
</p:sld>
</file>

<file path=ppt/theme/theme1.xml><?xml version="1.0" encoding="utf-8"?>
<a:theme xmlns:a="http://schemas.openxmlformats.org/drawingml/2006/main" name="AOF_Presentation_01">
  <a:themeElements>
    <a:clrScheme name="AO Foundation PPT Theme">
      <a:dk1>
        <a:sysClr val="windowText" lastClr="000000"/>
      </a:dk1>
      <a:lt1>
        <a:sysClr val="window" lastClr="FFFFFF"/>
      </a:lt1>
      <a:dk2>
        <a:srgbClr val="29529B"/>
      </a:dk2>
      <a:lt2>
        <a:srgbClr val="6E6455"/>
      </a:lt2>
      <a:accent1>
        <a:srgbClr val="6E6455"/>
      </a:accent1>
      <a:accent2>
        <a:srgbClr val="29529B"/>
      </a:accent2>
      <a:accent3>
        <a:srgbClr val="F59E33"/>
      </a:accent3>
      <a:accent4>
        <a:srgbClr val="E7344C"/>
      </a:accent4>
      <a:accent5>
        <a:srgbClr val="9E6BAB"/>
      </a:accent5>
      <a:accent6>
        <a:srgbClr val="64803D"/>
      </a:accent6>
      <a:hlink>
        <a:srgbClr val="000000"/>
      </a:hlink>
      <a:folHlink>
        <a:srgbClr val="1F497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00" b="0" i="0" u="none" strike="noStrike" cap="none" normalizeH="0" baseline="0">
            <a:ln>
              <a:noFill/>
            </a:ln>
            <a:solidFill>
              <a:srgbClr val="FFFFFF"/>
            </a:solidFill>
            <a:effectLst/>
            <a:latin typeface="Arial" charset="0"/>
            <a:ea typeface="Osaka" charset="0"/>
            <a:cs typeface="Osak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00" b="0" i="0" u="none" strike="noStrike" cap="none" normalizeH="0" baseline="0">
            <a:ln>
              <a:noFill/>
            </a:ln>
            <a:solidFill>
              <a:srgbClr val="FFFFFF"/>
            </a:solidFill>
            <a:effectLst/>
            <a:latin typeface="Arial" charset="0"/>
            <a:ea typeface="Osaka" charset="0"/>
            <a:cs typeface="Osaka" charset="0"/>
          </a:defRPr>
        </a:defPPr>
      </a:lstStyle>
    </a:lnDef>
  </a:objectDefaults>
  <a:extraClrSchemeLst>
    <a:extraClrScheme>
      <a:clrScheme name="Blank Presentation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
      <a:clrScheme name="Blank Presentation 2">
        <a:dk1>
          <a:srgbClr val="808080"/>
        </a:dk1>
        <a:lt1>
          <a:srgbClr val="FFFFFF"/>
        </a:lt1>
        <a:dk2>
          <a:srgbClr val="000000"/>
        </a:dk2>
        <a:lt2>
          <a:srgbClr val="FFFFFF"/>
        </a:lt2>
        <a:accent1>
          <a:srgbClr val="E5EBF6"/>
        </a:accent1>
        <a:accent2>
          <a:srgbClr val="0063AC"/>
        </a:accent2>
        <a:accent3>
          <a:srgbClr val="AAAAAA"/>
        </a:accent3>
        <a:accent4>
          <a:srgbClr val="DADADA"/>
        </a:accent4>
        <a:accent5>
          <a:srgbClr val="F0F3FA"/>
        </a:accent5>
        <a:accent6>
          <a:srgbClr val="00599B"/>
        </a:accent6>
        <a:hlink>
          <a:srgbClr val="B6C600"/>
        </a:hlink>
        <a:folHlink>
          <a:srgbClr val="F08A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OT_Da_Presentation 16-9 03.potx" id="{4E891CB6-C689-420F-837D-D84ECC2FAB04}" vid="{BAD541E1-BA6C-4468-9A69-CB1FCA93DE56}"/>
    </a:ext>
  </a:extLst>
</a:theme>
</file>

<file path=ppt/theme/theme2.xml><?xml version="1.0" encoding="utf-8"?>
<a:theme xmlns:a="http://schemas.openxmlformats.org/drawingml/2006/main" name="Office Theme">
  <a:themeElements>
    <a:clrScheme name="AO">
      <a:dk1>
        <a:sysClr val="windowText" lastClr="000000"/>
      </a:dk1>
      <a:lt1>
        <a:sysClr val="window" lastClr="FFFFFF"/>
      </a:lt1>
      <a:dk2>
        <a:srgbClr val="29529B"/>
      </a:dk2>
      <a:lt2>
        <a:srgbClr val="6E6455"/>
      </a:lt2>
      <a:accent1>
        <a:srgbClr val="F59E33"/>
      </a:accent1>
      <a:accent2>
        <a:srgbClr val="E7344C"/>
      </a:accent2>
      <a:accent3>
        <a:srgbClr val="9E5D26"/>
      </a:accent3>
      <a:accent4>
        <a:srgbClr val="9E6BAB"/>
      </a:accent4>
      <a:accent5>
        <a:srgbClr val="558DAA"/>
      </a:accent5>
      <a:accent6>
        <a:srgbClr val="64803D"/>
      </a:accent6>
      <a:hlink>
        <a:srgbClr val="000000"/>
      </a:hlink>
      <a:folHlink>
        <a:srgbClr val="1F497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AO">
      <a:dk1>
        <a:sysClr val="windowText" lastClr="000000"/>
      </a:dk1>
      <a:lt1>
        <a:sysClr val="window" lastClr="FFFFFF"/>
      </a:lt1>
      <a:dk2>
        <a:srgbClr val="29529B"/>
      </a:dk2>
      <a:lt2>
        <a:srgbClr val="6E6455"/>
      </a:lt2>
      <a:accent1>
        <a:srgbClr val="F59E33"/>
      </a:accent1>
      <a:accent2>
        <a:srgbClr val="E7344C"/>
      </a:accent2>
      <a:accent3>
        <a:srgbClr val="9E5D26"/>
      </a:accent3>
      <a:accent4>
        <a:srgbClr val="9E6BAB"/>
      </a:accent4>
      <a:accent5>
        <a:srgbClr val="558DAA"/>
      </a:accent5>
      <a:accent6>
        <a:srgbClr val="64803D"/>
      </a:accent6>
      <a:hlink>
        <a:srgbClr val="000000"/>
      </a:hlink>
      <a:folHlink>
        <a:srgbClr val="1F497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AOT_Du_Presentation_16-9Format_03</Template>
  <TotalTime>0</TotalTime>
  <Words>2363</Words>
  <Application>Microsoft Office PowerPoint</Application>
  <PresentationFormat>Widescreen</PresentationFormat>
  <Paragraphs>461</Paragraphs>
  <Slides>41</Slides>
  <Notes>26</Notes>
  <HiddenSlides>21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Lucida Grande</vt:lpstr>
      <vt:lpstr>Verdana</vt:lpstr>
      <vt:lpstr>Verdana Ref</vt:lpstr>
      <vt:lpstr>AOF_Presentation_01</vt:lpstr>
      <vt:lpstr>AO/OTA Fracture and Dislocation Classification 2018—Review</vt:lpstr>
      <vt:lpstr>Learning objectives</vt:lpstr>
      <vt:lpstr>Introduction</vt:lpstr>
      <vt:lpstr>Location—bone</vt:lpstr>
      <vt:lpstr>Location—bone and segment</vt:lpstr>
      <vt:lpstr>End segment determination</vt:lpstr>
      <vt:lpstr>Morphology—type, group, and subgroup</vt:lpstr>
      <vt:lpstr>Severity and complexity</vt:lpstr>
      <vt:lpstr>Morphology—diaphyseal types</vt:lpstr>
      <vt:lpstr>Morphology—diaphyseal types</vt:lpstr>
      <vt:lpstr>Morphology—diaphyseal groups</vt:lpstr>
      <vt:lpstr>Morphology—diaphyseal groups</vt:lpstr>
      <vt:lpstr>Morphology—end segment types </vt:lpstr>
      <vt:lpstr>Exception: 11 Humerus, proximal types </vt:lpstr>
      <vt:lpstr>Exception: 31 Femur,   proximal end segment types </vt:lpstr>
      <vt:lpstr>44 Malleolar types </vt:lpstr>
      <vt:lpstr>Universal modifiers</vt:lpstr>
      <vt:lpstr>Qualifications</vt:lpstr>
      <vt:lpstr>Universal modifiers</vt:lpstr>
      <vt:lpstr>Qualifications</vt:lpstr>
      <vt:lpstr>Alphanumerical code</vt:lpstr>
      <vt:lpstr>Qualifications—example</vt:lpstr>
      <vt:lpstr>Combining qualifications and universal modifiers—example</vt:lpstr>
      <vt:lpstr>Radius (2R) and ulna (2U)—both-bone fractures  coded separately</vt:lpstr>
      <vt:lpstr>Galeazzi and Monteggia fractures</vt:lpstr>
      <vt:lpstr>Location and morphology </vt:lpstr>
      <vt:lpstr>Location and morphology</vt:lpstr>
      <vt:lpstr>Location and morphology</vt:lpstr>
      <vt:lpstr>Location and morphology</vt:lpstr>
      <vt:lpstr>PowerPoint Presentation</vt:lpstr>
      <vt:lpstr>Open fractures</vt:lpstr>
      <vt:lpstr>Describe this injury </vt:lpstr>
      <vt:lpstr>Fractures</vt:lpstr>
      <vt:lpstr>Open injury</vt:lpstr>
      <vt:lpstr>Take-home message</vt:lpstr>
      <vt:lpstr>31-year-old man, motorcycle collision</vt:lpstr>
      <vt:lpstr>31-year-old man, motorcycle collision</vt:lpstr>
      <vt:lpstr>Right femur     Left femur</vt:lpstr>
      <vt:lpstr>Right femur</vt:lpstr>
      <vt:lpstr>Left femur</vt:lpstr>
      <vt:lpstr>Tibia</vt:lpstr>
    </vt:vector>
  </TitlesOfParts>
  <Company>AO Foundation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(Arial bold 32 pt)</dc:title>
  <dc:creator>Jecca Reichmuth</dc:creator>
  <cp:lastModifiedBy>Claire Thorndyke</cp:lastModifiedBy>
  <cp:revision>58</cp:revision>
  <cp:lastPrinted>1904-01-01T00:00:00Z</cp:lastPrinted>
  <dcterms:created xsi:type="dcterms:W3CDTF">2018-04-05T10:10:49Z</dcterms:created>
  <dcterms:modified xsi:type="dcterms:W3CDTF">2019-11-04T13:05:58Z</dcterms:modified>
</cp:coreProperties>
</file>