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72" r:id="rId2"/>
    <p:sldId id="273" r:id="rId3"/>
    <p:sldId id="276" r:id="rId4"/>
    <p:sldId id="282" r:id="rId5"/>
    <p:sldId id="284" r:id="rId6"/>
    <p:sldId id="292" r:id="rId7"/>
    <p:sldId id="281" r:id="rId8"/>
    <p:sldId id="283" r:id="rId9"/>
    <p:sldId id="279" r:id="rId10"/>
    <p:sldId id="294" r:id="rId11"/>
    <p:sldId id="277" r:id="rId12"/>
    <p:sldId id="278" r:id="rId13"/>
    <p:sldId id="280" r:id="rId14"/>
    <p:sldId id="285" r:id="rId15"/>
    <p:sldId id="286" r:id="rId16"/>
    <p:sldId id="291" r:id="rId17"/>
    <p:sldId id="293" r:id="rId18"/>
    <p:sldId id="287" r:id="rId19"/>
    <p:sldId id="288" r:id="rId20"/>
    <p:sldId id="290" r:id="rId21"/>
    <p:sldId id="289" r:id="rId22"/>
    <p:sldId id="275" r:id="rId23"/>
  </p:sldIdLst>
  <p:sldSz cx="12192000" cy="6858000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panose="020B0604020202020204" pitchFamily="34" charset="0"/>
        <a:ea typeface="Osaka" pitchFamily="-32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panose="020B0604020202020204" pitchFamily="34" charset="0"/>
        <a:ea typeface="Osaka" pitchFamily="-32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panose="020B0604020202020204" pitchFamily="34" charset="0"/>
        <a:ea typeface="Osaka" pitchFamily="-32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panose="020B0604020202020204" pitchFamily="34" charset="0"/>
        <a:ea typeface="Osaka" pitchFamily="-32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panose="020B0604020202020204" pitchFamily="34" charset="0"/>
        <a:ea typeface="Osaka" pitchFamily="-32" charset="-128"/>
        <a:cs typeface="+mn-cs"/>
      </a:defRPr>
    </a:lvl5pPr>
    <a:lvl6pPr marL="2286000" algn="l" defTabSz="914400" rtl="0" eaLnBrk="1" latinLnBrk="0" hangingPunct="1">
      <a:defRPr kumimoji="1" sz="2000" kern="1200">
        <a:solidFill>
          <a:schemeClr val="tx1"/>
        </a:solidFill>
        <a:latin typeface="Arial" panose="020B0604020202020204" pitchFamily="34" charset="0"/>
        <a:ea typeface="Osaka" pitchFamily="-32" charset="-128"/>
        <a:cs typeface="+mn-cs"/>
      </a:defRPr>
    </a:lvl6pPr>
    <a:lvl7pPr marL="2743200" algn="l" defTabSz="914400" rtl="0" eaLnBrk="1" latinLnBrk="0" hangingPunct="1">
      <a:defRPr kumimoji="1" sz="2000" kern="1200">
        <a:solidFill>
          <a:schemeClr val="tx1"/>
        </a:solidFill>
        <a:latin typeface="Arial" panose="020B0604020202020204" pitchFamily="34" charset="0"/>
        <a:ea typeface="Osaka" pitchFamily="-32" charset="-128"/>
        <a:cs typeface="+mn-cs"/>
      </a:defRPr>
    </a:lvl7pPr>
    <a:lvl8pPr marL="3200400" algn="l" defTabSz="914400" rtl="0" eaLnBrk="1" latinLnBrk="0" hangingPunct="1">
      <a:defRPr kumimoji="1" sz="2000" kern="1200">
        <a:solidFill>
          <a:schemeClr val="tx1"/>
        </a:solidFill>
        <a:latin typeface="Arial" panose="020B0604020202020204" pitchFamily="34" charset="0"/>
        <a:ea typeface="Osaka" pitchFamily="-32" charset="-128"/>
        <a:cs typeface="+mn-cs"/>
      </a:defRPr>
    </a:lvl8pPr>
    <a:lvl9pPr marL="3657600" algn="l" defTabSz="914400" rtl="0" eaLnBrk="1" latinLnBrk="0" hangingPunct="1">
      <a:defRPr kumimoji="1" sz="2000" kern="1200">
        <a:solidFill>
          <a:schemeClr val="tx1"/>
        </a:solidFill>
        <a:latin typeface="Arial" panose="020B0604020202020204" pitchFamily="34" charset="0"/>
        <a:ea typeface="Osaka" pitchFamily="-32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2D98"/>
    <a:srgbClr val="33529B"/>
    <a:srgbClr val="E5EBF7"/>
    <a:srgbClr val="2C1102"/>
    <a:srgbClr val="CDCDCD"/>
    <a:srgbClr val="CBBA90"/>
    <a:srgbClr val="CBC383"/>
    <a:srgbClr val="BEAA83"/>
    <a:srgbClr val="212164"/>
    <a:srgbClr val="2952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30" autoAdjust="0"/>
    <p:restoredTop sz="86478" autoAdjust="0"/>
  </p:normalViewPr>
  <p:slideViewPr>
    <p:cSldViewPr showGuides="1">
      <p:cViewPr varScale="1">
        <p:scale>
          <a:sx n="109" d="100"/>
          <a:sy n="109" d="100"/>
        </p:scale>
        <p:origin x="324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6" d="100"/>
          <a:sy n="86" d="100"/>
        </p:scale>
        <p:origin x="2652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57200" y="8577146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Arial" charset="0"/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495907" y="8577146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3D044EE2-0DFD-4696-A283-1F95AB5F6D4F}" type="slidenum">
              <a:rPr lang="en-US" altLang="de-DE"/>
              <a:pPr/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718389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6200" y="685800"/>
            <a:ext cx="6705600" cy="3771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38200" y="4572000"/>
            <a:ext cx="5181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/>
              <a:t>Click to add text</a:t>
            </a:r>
            <a:endParaRPr lang="en-US" noProof="0"/>
          </a:p>
          <a:p>
            <a:pPr lvl="1"/>
            <a:r>
              <a:rPr lang="de-CH" noProof="0"/>
              <a:t>Second level text</a:t>
            </a:r>
            <a:endParaRPr lang="en-US" noProof="0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838200" y="85725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Arial" charset="0"/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953000" y="85725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A7CF5A5D-8D80-479E-A045-790BF61593C5}" type="slidenum">
              <a:rPr lang="en-US" altLang="de-DE"/>
              <a:pPr/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2166954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Osaka" charset="0"/>
        <a:cs typeface="Osaka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Osaka" charset="0"/>
        <a:cs typeface="Osaka" charset="0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Osaka" charset="0"/>
        <a:cs typeface="Osaka" charset="0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Osaka" charset="0"/>
        <a:cs typeface="Osaka" charset="0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Osaka" charset="0"/>
        <a:cs typeface="Osaka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a typeface="ＭＳ Ｐゴシック" pitchFamily="34" charset="-128"/>
              </a:rPr>
              <a:t>Creation date: </a:t>
            </a:r>
            <a:r>
              <a:rPr lang="en-US" dirty="0"/>
              <a:t>2019</a:t>
            </a:r>
          </a:p>
          <a:p>
            <a:r>
              <a:rPr lang="en-US" dirty="0"/>
              <a:t>Author: Hatem Said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F5A5D-8D80-479E-A045-790BF61593C5}" type="slidenum">
              <a:rPr lang="en-US" altLang="de-DE" smtClean="0"/>
              <a:pPr/>
              <a:t>1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405981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Case by Hatem Said.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F5A5D-8D80-479E-A045-790BF61593C5}" type="slidenum">
              <a:rPr lang="en-US" altLang="de-DE" smtClean="0"/>
              <a:pPr/>
              <a:t>6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86058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Case by H Said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F5A5D-8D80-479E-A045-790BF61593C5}" type="slidenum">
              <a:rPr lang="en-US" altLang="de-DE" smtClean="0"/>
              <a:pPr/>
              <a:t>10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969212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 case from </a:t>
            </a:r>
            <a:r>
              <a:rPr lang="en-US" dirty="0" err="1"/>
              <a:t>Adv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F5A5D-8D80-479E-A045-790BF61593C5}" type="slidenum">
              <a:rPr lang="en-US" altLang="de-DE" smtClean="0"/>
              <a:pPr/>
              <a:t>12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660495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Case</a:t>
            </a:r>
            <a:r>
              <a:rPr lang="en-US" baseline="0" dirty="0"/>
              <a:t> by H Said.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F5A5D-8D80-479E-A045-790BF61593C5}" type="slidenum">
              <a:rPr lang="en-US" altLang="de-DE" smtClean="0"/>
              <a:pPr/>
              <a:t>16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30642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Case By H Said: </a:t>
            </a:r>
            <a:r>
              <a:rPr lang="en-US" dirty="0" err="1"/>
              <a:t>Replating</a:t>
            </a:r>
            <a:r>
              <a:rPr lang="en-US" baseline="0" dirty="0"/>
              <a:t> femur after metal failure.  Bridge plating.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F5A5D-8D80-479E-A045-790BF61593C5}" type="slidenum">
              <a:rPr lang="en-US" altLang="de-DE" smtClean="0"/>
              <a:pPr/>
              <a:t>17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9056872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Can be used as a regular plate to perform the same functions: compression, protection, buttress, bridging.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F5A5D-8D80-479E-A045-790BF61593C5}" type="slidenum">
              <a:rPr lang="en-US" altLang="de-DE" smtClean="0"/>
              <a:pPr/>
              <a:t>18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830100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Can be used as a regular plate to perform the same functions: compression, protection, buttress, bridging.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MIPO can be an Indication</a:t>
            </a:r>
            <a:r>
              <a:rPr lang="en-US" baseline="0" dirty="0"/>
              <a:t> if fewer screws are planned, and a smaller incision.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F5A5D-8D80-479E-A045-790BF61593C5}" type="slidenum">
              <a:rPr lang="en-US" altLang="de-DE" smtClean="0"/>
              <a:pPr/>
              <a:t>19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0816325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Can be used as a regular plate to perform the same functions: compression, protection, buttress, bridging.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MIPO can be in Indication</a:t>
            </a:r>
            <a:r>
              <a:rPr lang="en-US" baseline="0" dirty="0"/>
              <a:t> if fewer screws are planned, and a smaller incision.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F5A5D-8D80-479E-A045-790BF61593C5}" type="slidenum">
              <a:rPr lang="en-US" altLang="de-DE" smtClean="0"/>
              <a:pPr/>
              <a:t>20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62202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BF32DD5C-FAFB-4106-AC29-9B3EC12839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el 1">
            <a:extLst>
              <a:ext uri="{FF2B5EF4-FFF2-40B4-BE49-F238E27FC236}">
                <a16:creationId xmlns:a16="http://schemas.microsoft.com/office/drawing/2014/main" id="{1C9D43DA-50D4-40A8-95C8-7E7A0A829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85" y="2214564"/>
            <a:ext cx="6756928" cy="2428875"/>
          </a:xfrm>
        </p:spPr>
        <p:txBody>
          <a:bodyPr/>
          <a:lstStyle>
            <a:lvl1pPr>
              <a:lnSpc>
                <a:spcPts val="3400"/>
              </a:lnSpc>
              <a:defRPr lang="de-DE" sz="3200" b="1" kern="1200" dirty="0">
                <a:solidFill>
                  <a:srgbClr val="042D9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Mastertitelformat bearbeiten</a:t>
            </a:r>
            <a:endParaRPr lang="en-GB" dirty="0"/>
          </a:p>
        </p:txBody>
      </p:sp>
      <p:pic>
        <p:nvPicPr>
          <p:cNvPr id="20" name="Grafik 15">
            <a:extLst>
              <a:ext uri="{FF2B5EF4-FFF2-40B4-BE49-F238E27FC236}">
                <a16:creationId xmlns:a16="http://schemas.microsoft.com/office/drawing/2014/main" id="{B4F6DB63-D817-43FB-8EF4-6E70960444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58813" y="260350"/>
            <a:ext cx="913384" cy="574548"/>
          </a:xfrm>
          <a:prstGeom prst="rect">
            <a:avLst/>
          </a:prstGeom>
        </p:spPr>
      </p:pic>
      <p:sp>
        <p:nvSpPr>
          <p:cNvPr id="21" name="Textplatzhalter 8">
            <a:extLst>
              <a:ext uri="{FF2B5EF4-FFF2-40B4-BE49-F238E27FC236}">
                <a16:creationId xmlns:a16="http://schemas.microsoft.com/office/drawing/2014/main" id="{642F9DD0-3A80-40F2-AA71-3298AB51C2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813" y="5856290"/>
            <a:ext cx="3348037" cy="246062"/>
          </a:xfrm>
        </p:spPr>
        <p:txBody>
          <a:bodyPr/>
          <a:lstStyle>
            <a:lvl1pPr marL="0" indent="0">
              <a:buNone/>
              <a:defRPr sz="1500" b="1">
                <a:solidFill>
                  <a:srgbClr val="042D98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Presenter’s name</a:t>
            </a:r>
          </a:p>
        </p:txBody>
      </p:sp>
      <p:sp>
        <p:nvSpPr>
          <p:cNvPr id="22" name="Textplatzhalter 8">
            <a:extLst>
              <a:ext uri="{FF2B5EF4-FFF2-40B4-BE49-F238E27FC236}">
                <a16:creationId xmlns:a16="http://schemas.microsoft.com/office/drawing/2014/main" id="{9FC2DD74-109C-4765-83FE-23064852D1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2" y="6102352"/>
            <a:ext cx="3348037" cy="206376"/>
          </a:xfrm>
        </p:spPr>
        <p:txBody>
          <a:bodyPr anchor="b" anchorCtr="0"/>
          <a:lstStyle>
            <a:lvl1pPr marL="0" indent="0">
              <a:buNone/>
              <a:defRPr sz="1500" b="0">
                <a:solidFill>
                  <a:srgbClr val="042D98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Presenter’s title </a:t>
            </a:r>
          </a:p>
        </p:txBody>
      </p:sp>
      <p:sp>
        <p:nvSpPr>
          <p:cNvPr id="23" name="Textplatzhalter 8">
            <a:extLst>
              <a:ext uri="{FF2B5EF4-FFF2-40B4-BE49-F238E27FC236}">
                <a16:creationId xmlns:a16="http://schemas.microsoft.com/office/drawing/2014/main" id="{61D9B2E4-9350-4CED-B245-BC69676BFB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79876" y="5861053"/>
            <a:ext cx="3348037" cy="246062"/>
          </a:xfrm>
        </p:spPr>
        <p:txBody>
          <a:bodyPr/>
          <a:lstStyle>
            <a:lvl1pPr marL="0" indent="0">
              <a:buNone/>
              <a:defRPr sz="1500" b="1">
                <a:solidFill>
                  <a:srgbClr val="042D98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Meeting</a:t>
            </a:r>
          </a:p>
        </p:txBody>
      </p:sp>
      <p:sp>
        <p:nvSpPr>
          <p:cNvPr id="24" name="Textplatzhalter 8">
            <a:extLst>
              <a:ext uri="{FF2B5EF4-FFF2-40B4-BE49-F238E27FC236}">
                <a16:creationId xmlns:a16="http://schemas.microsoft.com/office/drawing/2014/main" id="{6359EF0D-FEB5-4159-9DA8-AB06C22AA0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75" y="6107115"/>
            <a:ext cx="3348037" cy="206376"/>
          </a:xfrm>
        </p:spPr>
        <p:txBody>
          <a:bodyPr anchor="b" anchorCtr="0"/>
          <a:lstStyle>
            <a:lvl1pPr marL="0" indent="0">
              <a:buNone/>
              <a:defRPr sz="1500" b="0">
                <a:solidFill>
                  <a:srgbClr val="042D98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City, month day, year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0061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42D9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71" y="1412776"/>
            <a:ext cx="10100501" cy="4495800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0DB7A-5E6E-4EED-9657-5F3B6CB1BA1C}" type="datetime1">
              <a:rPr lang="de-CH" smtClean="0"/>
              <a:t>04.11.2019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508000" y="6480001"/>
            <a:ext cx="475432" cy="216000"/>
          </a:xfrm>
          <a:prstGeom prst="rect">
            <a:avLst/>
          </a:prstGeom>
        </p:spPr>
        <p:txBody>
          <a:bodyPr/>
          <a:lstStyle/>
          <a:p>
            <a:fld id="{4522A3F0-13B0-44FA-8CF3-1F493DC6631D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511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0"/>
          </p:nvPr>
        </p:nvSpPr>
        <p:spPr>
          <a:xfrm>
            <a:off x="508000" y="1517650"/>
            <a:ext cx="5486400" cy="44958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Inhaltsplatzhalter 5"/>
          <p:cNvSpPr>
            <a:spLocks noGrp="1"/>
          </p:cNvSpPr>
          <p:nvPr>
            <p:ph sz="quarter" idx="11"/>
          </p:nvPr>
        </p:nvSpPr>
        <p:spPr>
          <a:xfrm>
            <a:off x="6197601" y="1517650"/>
            <a:ext cx="5486401" cy="44958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3869E49-8562-4402-B1F4-09B513F7C681}" type="datetime1">
              <a:rPr lang="de-CH" smtClean="0"/>
              <a:t>04.11.2019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>
          <a:xfrm>
            <a:off x="508000" y="6480001"/>
            <a:ext cx="475432" cy="216000"/>
          </a:xfrm>
          <a:prstGeom prst="rect">
            <a:avLst/>
          </a:prstGeom>
        </p:spPr>
        <p:txBody>
          <a:bodyPr/>
          <a:lstStyle/>
          <a:p>
            <a:fld id="{4522A3F0-13B0-44FA-8CF3-1F493DC6631D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27927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94367" y="6481516"/>
            <a:ext cx="2470385" cy="5132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5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pc="50">
                <a:solidFill>
                  <a:schemeClr val="tx1"/>
                </a:solidFill>
              </a:defRPr>
            </a:lvl1pPr>
            <a:lvl2pPr>
              <a:defRPr spc="50">
                <a:solidFill>
                  <a:schemeClr val="tx1"/>
                </a:solidFill>
              </a:defRPr>
            </a:lvl2pPr>
            <a:lvl3pPr>
              <a:defRPr spc="50">
                <a:solidFill>
                  <a:schemeClr val="tx1"/>
                </a:solidFill>
              </a:defRPr>
            </a:lvl3pPr>
            <a:lvl4pPr>
              <a:defRPr spc="50">
                <a:solidFill>
                  <a:schemeClr val="tx1"/>
                </a:solidFill>
              </a:defRPr>
            </a:lvl4pPr>
            <a:lvl5pPr>
              <a:defRPr spc="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B3696A3-DC6B-4A97-B1FB-DF434AF5BBC6}" type="datetime1">
              <a:rPr lang="de-CH" smtClean="0"/>
              <a:pPr/>
              <a:t>04.11.2019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508000" y="6480001"/>
            <a:ext cx="475432" cy="216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522A3F0-13B0-44FA-8CF3-1F493DC6631D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450598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531813"/>
            <a:ext cx="11176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noProof="0" dirty="0"/>
              <a:t>Click to add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517650"/>
            <a:ext cx="10100501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noProof="0" dirty="0"/>
              <a:t>Click to add text</a:t>
            </a:r>
          </a:p>
          <a:p>
            <a:pPr lvl="1"/>
            <a:r>
              <a:rPr lang="en-US" altLang="ja-JP" noProof="0" dirty="0"/>
              <a:t>Second level text</a:t>
            </a:r>
          </a:p>
          <a:p>
            <a:pPr lvl="2"/>
            <a:r>
              <a:rPr lang="en-US" altLang="ja-JP" noProof="0" dirty="0"/>
              <a:t>Third level text</a:t>
            </a:r>
          </a:p>
          <a:p>
            <a:pPr lvl="3"/>
            <a:r>
              <a:rPr lang="en-US" altLang="ja-JP" noProof="0" dirty="0"/>
              <a:t>Fourth level text</a:t>
            </a:r>
          </a:p>
          <a:p>
            <a:pPr lvl="4"/>
            <a:r>
              <a:rPr lang="en-US" altLang="ja-JP" noProof="0" dirty="0"/>
              <a:t>Fifth level text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2"/>
          </p:nvPr>
        </p:nvSpPr>
        <p:spPr>
          <a:xfrm>
            <a:off x="1055440" y="6480001"/>
            <a:ext cx="864096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accent2"/>
                </a:solidFill>
                <a:latin typeface="+mn-lt"/>
              </a:defRPr>
            </a:lvl1pPr>
          </a:lstStyle>
          <a:p>
            <a:fld id="{3BF894A7-F950-4E57-82B6-B9B021CE4667}" type="datetime1">
              <a:rPr lang="de-CH" smtClean="0"/>
              <a:t>04.11.2019</a:t>
            </a:fld>
            <a:endParaRPr lang="de-CH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91544" y="6480001"/>
            <a:ext cx="7992888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de-CH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08000" y="6480001"/>
            <a:ext cx="475432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1" baseline="0">
                <a:solidFill>
                  <a:schemeClr val="accent2"/>
                </a:solidFill>
                <a:latin typeface="+mn-lt"/>
              </a:defRPr>
            </a:lvl1pPr>
          </a:lstStyle>
          <a:p>
            <a:fld id="{4522A3F0-13B0-44FA-8CF3-1F493DC6631D}" type="slidenum">
              <a:rPr lang="de-CH" smtClean="0"/>
              <a:pPr/>
              <a:t>‹#›</a:t>
            </a:fld>
            <a:endParaRPr lang="de-CH"/>
          </a:p>
        </p:txBody>
      </p:sp>
      <p:pic>
        <p:nvPicPr>
          <p:cNvPr id="8" name="Grafik 13">
            <a:extLst>
              <a:ext uri="{FF2B5EF4-FFF2-40B4-BE49-F238E27FC236}">
                <a16:creationId xmlns:a16="http://schemas.microsoft.com/office/drawing/2014/main" id="{454A7CEE-57D8-4372-B101-2495113B5F5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79976" y="6312000"/>
            <a:ext cx="553212" cy="29057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3" r:id="rId3"/>
    <p:sldLayoutId id="2147483672" r:id="rId4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kumimoji="1" sz="3200" b="1">
          <a:solidFill>
            <a:srgbClr val="042D9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29529B"/>
          </a:solidFill>
          <a:latin typeface="Arial" charset="0"/>
          <a:ea typeface="MS PGothic" charset="0"/>
          <a:cs typeface="MS PGothic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29529B"/>
          </a:solidFill>
          <a:latin typeface="Arial" charset="0"/>
          <a:ea typeface="MS PGothic" charset="0"/>
          <a:cs typeface="MS PGothic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29529B"/>
          </a:solidFill>
          <a:latin typeface="Arial" charset="0"/>
          <a:ea typeface="MS PGothic" charset="0"/>
          <a:cs typeface="MS PGothic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29529B"/>
          </a:solidFill>
          <a:latin typeface="Arial" charset="0"/>
          <a:ea typeface="MS PGothic" charset="0"/>
          <a:cs typeface="MS PGothic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29529B"/>
          </a:solidFill>
          <a:latin typeface="Arial" charset="0"/>
          <a:ea typeface="MS PGothic" charset="0"/>
          <a:cs typeface="MS PGothic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29529B"/>
          </a:solidFill>
          <a:latin typeface="Arial" charset="0"/>
          <a:ea typeface="MS PGothic" charset="0"/>
          <a:cs typeface="MS PGothic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29529B"/>
          </a:solidFill>
          <a:latin typeface="Arial" charset="0"/>
          <a:ea typeface="MS PGothic" charset="0"/>
          <a:cs typeface="MS PGothic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rgbClr val="29529B"/>
          </a:solidFill>
          <a:latin typeface="Arial" charset="0"/>
          <a:ea typeface="MS PGothic" charset="0"/>
          <a:cs typeface="MS PGothic" charset="0"/>
        </a:defRPr>
      </a:lvl9pPr>
    </p:titleStyle>
    <p:bodyStyle>
      <a:lvl1pPr marL="0" indent="0" algn="l" rtl="0" eaLnBrk="1" fontAlgn="base" hangingPunct="1">
        <a:lnSpc>
          <a:spcPct val="95000"/>
        </a:lnSpc>
        <a:spcBef>
          <a:spcPts val="1200"/>
        </a:spcBef>
        <a:spcAft>
          <a:spcPts val="0"/>
        </a:spcAft>
        <a:buNone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270000" indent="-270000" algn="l" rtl="0" eaLnBrk="1" fontAlgn="base" hangingPunct="1">
        <a:lnSpc>
          <a:spcPct val="95000"/>
        </a:lnSpc>
        <a:spcBef>
          <a:spcPts val="600"/>
        </a:spcBef>
        <a:spcAft>
          <a:spcPts val="0"/>
        </a:spcAft>
        <a:buChar char="•"/>
        <a:defRPr kumimoji="1" sz="2800" baseline="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270000" algn="l" rtl="0" eaLnBrk="1" fontAlgn="base" hangingPunct="1">
        <a:lnSpc>
          <a:spcPct val="95000"/>
        </a:lnSpc>
        <a:spcBef>
          <a:spcPts val="0"/>
        </a:spcBef>
        <a:spcAft>
          <a:spcPts val="0"/>
        </a:spcAft>
        <a:buChar char="•"/>
        <a:defRPr kumimoji="1" sz="2600">
          <a:solidFill>
            <a:schemeClr val="tx1"/>
          </a:solidFill>
          <a:latin typeface="+mn-lt"/>
          <a:ea typeface="+mn-ea"/>
          <a:cs typeface="+mn-cs"/>
        </a:defRPr>
      </a:lvl3pPr>
      <a:lvl4pPr marL="810000" indent="-270000" algn="l" rtl="0" eaLnBrk="1" fontAlgn="base" hangingPunct="1">
        <a:lnSpc>
          <a:spcPct val="95000"/>
        </a:lnSpc>
        <a:spcBef>
          <a:spcPts val="0"/>
        </a:spcBef>
        <a:spcAft>
          <a:spcPts val="0"/>
        </a:spcAft>
        <a:buFont typeface="Lucida Grande"/>
        <a:buChar char="–"/>
        <a:defRPr kumimoji="1" sz="2400" baseline="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70000" algn="l" rtl="0" eaLnBrk="1" fontAlgn="base" hangingPunct="1">
        <a:lnSpc>
          <a:spcPct val="95000"/>
        </a:lnSpc>
        <a:spcBef>
          <a:spcPts val="0"/>
        </a:spcBef>
        <a:spcAft>
          <a:spcPts val="0"/>
        </a:spcAft>
        <a:buFont typeface="Lucida Grande"/>
        <a:buChar char="–"/>
        <a:defRPr kumimoji="1" sz="24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20" userDrawn="1">
          <p15:clr>
            <a:srgbClr val="F26B43"/>
          </p15:clr>
        </p15:guide>
        <p15:guide id="2" pos="6688" userDrawn="1">
          <p15:clr>
            <a:srgbClr val="F26B43"/>
          </p15:clr>
        </p15:guide>
        <p15:guide id="3" orient="horz" pos="956" userDrawn="1">
          <p15:clr>
            <a:srgbClr val="F26B43"/>
          </p15:clr>
        </p15:guide>
        <p15:guide id="4" orient="horz" pos="332" userDrawn="1">
          <p15:clr>
            <a:srgbClr val="F26B43"/>
          </p15:clr>
        </p15:guide>
        <p15:guide id="5" pos="7364" userDrawn="1">
          <p15:clr>
            <a:srgbClr val="F26B43"/>
          </p15:clr>
        </p15:guide>
        <p15:guide id="6" orient="horz" pos="379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use of plates in fracture fixation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799174-CC08-40B4-A546-22A1F90EC7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615EC5-E2B1-4EF8-9327-2BC8816F21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0D75FA4-85E7-4C28-BC59-40F7324C87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DF3E3DD-F543-4022-BA92-5BDC5A429917}"/>
              </a:ext>
            </a:extLst>
          </p:cNvPr>
          <p:cNvSpPr>
            <a:spLocks noGrp="1" noChangeArrowheads="1"/>
          </p:cNvSpPr>
          <p:nvPr>
            <p:ph type="body" sz="quarter" idx="12"/>
          </p:nvPr>
        </p:nvSpPr>
        <p:spPr>
          <a:xfrm>
            <a:off x="4079875" y="5861050"/>
            <a:ext cx="3348038" cy="246063"/>
          </a:xfrm>
        </p:spPr>
        <p:txBody>
          <a:bodyPr/>
          <a:lstStyle/>
          <a:p>
            <a:pPr marL="0" indent="0">
              <a:buNone/>
            </a:pPr>
            <a:r>
              <a:rPr lang="de-CH" dirty="0"/>
              <a:t>AO Trauma Basic </a:t>
            </a:r>
            <a:r>
              <a:rPr lang="de-CH" dirty="0" err="1"/>
              <a:t>Principles</a:t>
            </a:r>
            <a:r>
              <a:rPr lang="de-CH" dirty="0"/>
              <a:t> Course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22451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Protection plate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08000" y="6480001"/>
            <a:ext cx="475432" cy="216000"/>
          </a:xfrm>
        </p:spPr>
        <p:txBody>
          <a:bodyPr/>
          <a:lstStyle/>
          <a:p>
            <a:fld id="{4522A3F0-13B0-44FA-8CF3-1F493DC6631D}" type="slidenum">
              <a:rPr lang="de-CH" smtClean="0"/>
              <a:t>10</a:t>
            </a:fld>
            <a:endParaRPr lang="de-CH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01"/>
          <a:stretch/>
        </p:blipFill>
        <p:spPr>
          <a:xfrm rot="16200000">
            <a:off x="-1010888" y="2218742"/>
            <a:ext cx="5356795" cy="29523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644019" y="2461680"/>
            <a:ext cx="4980098" cy="24664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701295" y="2215260"/>
            <a:ext cx="5021658" cy="28083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 rot="5400000">
            <a:off x="7690342" y="2119453"/>
            <a:ext cx="4832059" cy="2999927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 bwMode="auto">
          <a:xfrm flipH="1">
            <a:off x="1993520" y="4077072"/>
            <a:ext cx="718104" cy="720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 flipH="1">
            <a:off x="1804304" y="4077072"/>
            <a:ext cx="907320" cy="8640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2864024" y="4229472"/>
            <a:ext cx="1047554" cy="5996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 flipV="1">
            <a:off x="2864024" y="3951120"/>
            <a:ext cx="1305989" cy="27835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2257964" y="3256781"/>
            <a:ext cx="1481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Lag screws</a:t>
            </a:r>
          </a:p>
        </p:txBody>
      </p:sp>
    </p:spTree>
    <p:extLst>
      <p:ext uri="{BB962C8B-B14F-4D97-AF65-F5344CB8AC3E}">
        <p14:creationId xmlns:p14="http://schemas.microsoft.com/office/powerpoint/2010/main" val="98838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Buttress plate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71" y="1412776"/>
            <a:ext cx="8343733" cy="4495800"/>
          </a:xfrm>
        </p:spPr>
        <p:txBody>
          <a:bodyPr/>
          <a:lstStyle/>
          <a:p>
            <a:pPr marL="5328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Resists axial shear load by applying opposing force</a:t>
            </a:r>
          </a:p>
          <a:p>
            <a:pPr marL="5328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5328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In areas where bone is not supported by the shaft, </a:t>
            </a:r>
            <a:r>
              <a:rPr lang="en-US" dirty="0" err="1"/>
              <a:t>eg</a:t>
            </a:r>
            <a:r>
              <a:rPr lang="en-US" dirty="0"/>
              <a:t>, condyles </a:t>
            </a:r>
          </a:p>
          <a:p>
            <a:pPr marL="801462" lvl="3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Distal femur</a:t>
            </a:r>
          </a:p>
          <a:p>
            <a:pPr marL="801462" lvl="3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Tibial plateau</a:t>
            </a:r>
          </a:p>
          <a:p>
            <a:pPr marL="801462" lvl="3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Ankle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A3F0-13B0-44FA-8CF3-1F493DC6631D}" type="slidenum">
              <a:rPr lang="de-CH" smtClean="0"/>
              <a:t>11</a:t>
            </a:fld>
            <a:endParaRPr lang="de-CH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99458" y="7605464"/>
            <a:ext cx="1492542" cy="2651101"/>
          </a:xfrm>
          <a:prstGeom prst="rect">
            <a:avLst/>
          </a:prstGeom>
        </p:spPr>
      </p:pic>
      <p:pic>
        <p:nvPicPr>
          <p:cNvPr id="8" name="Picture 12" descr="Slide24.png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094"/>
          <a:stretch>
            <a:fillRect/>
          </a:stretch>
        </p:blipFill>
        <p:spPr bwMode="auto">
          <a:xfrm>
            <a:off x="7965338" y="874713"/>
            <a:ext cx="3387245" cy="5600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8832304" y="2084216"/>
            <a:ext cx="534988" cy="1174750"/>
          </a:xfrm>
          <a:prstGeom prst="downArrow">
            <a:avLst>
              <a:gd name="adj1" fmla="val 50000"/>
              <a:gd name="adj2" fmla="val 60416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en-US" sz="2400"/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10087894" y="2242245"/>
            <a:ext cx="546252" cy="1081669"/>
          </a:xfrm>
          <a:prstGeom prst="downArrow">
            <a:avLst>
              <a:gd name="adj1" fmla="val 50000"/>
              <a:gd name="adj2" fmla="val 60416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en-US" sz="2400"/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 rot="8447279">
            <a:off x="10656115" y="5111502"/>
            <a:ext cx="236189" cy="1105283"/>
          </a:xfrm>
          <a:prstGeom prst="downArrow">
            <a:avLst>
              <a:gd name="adj1" fmla="val 50000"/>
              <a:gd name="adj2" fmla="val 6040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en-US" sz="1400"/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 rot="13596021">
            <a:off x="8284559" y="4676804"/>
            <a:ext cx="299666" cy="1007754"/>
          </a:xfrm>
          <a:prstGeom prst="downArrow">
            <a:avLst>
              <a:gd name="adj1" fmla="val 50000"/>
              <a:gd name="adj2" fmla="val 6040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en-US" sz="1400"/>
          </a:p>
        </p:txBody>
      </p:sp>
    </p:spTree>
    <p:extLst>
      <p:ext uri="{BB962C8B-B14F-4D97-AF65-F5344CB8AC3E}">
        <p14:creationId xmlns:p14="http://schemas.microsoft.com/office/powerpoint/2010/main" val="6500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Buttress plate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A3F0-13B0-44FA-8CF3-1F493DC6631D}" type="slidenum">
              <a:rPr lang="de-CH" smtClean="0"/>
              <a:t>12</a:t>
            </a:fld>
            <a:endParaRPr lang="de-CH"/>
          </a:p>
        </p:txBody>
      </p:sp>
      <p:pic>
        <p:nvPicPr>
          <p:cNvPr id="5" name="Picture 23" descr="Slide28.png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670" y="2058995"/>
            <a:ext cx="1884735" cy="357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5"/>
          <p:cNvSpPr>
            <a:spLocks noChangeArrowheads="1"/>
          </p:cNvSpPr>
          <p:nvPr/>
        </p:nvSpPr>
        <p:spPr bwMode="auto">
          <a:xfrm rot="15185546">
            <a:off x="1379717" y="5237169"/>
            <a:ext cx="1371600" cy="257175"/>
          </a:xfrm>
          <a:prstGeom prst="rightArrow">
            <a:avLst>
              <a:gd name="adj1" fmla="val 50000"/>
              <a:gd name="adj2" fmla="val 133333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en-US" sz="1400"/>
          </a:p>
        </p:txBody>
      </p:sp>
      <p:pic>
        <p:nvPicPr>
          <p:cNvPr id="7" name="Picture 6" descr="U:\Boards\Case 3132065\Prop\AP knee.jp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1204" y="1209383"/>
            <a:ext cx="2649592" cy="3295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76" y="913521"/>
            <a:ext cx="2260192" cy="3887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5"/>
          <p:cNvSpPr>
            <a:spLocks noChangeArrowheads="1"/>
          </p:cNvSpPr>
          <p:nvPr/>
        </p:nvSpPr>
        <p:spPr bwMode="auto">
          <a:xfrm rot="5400000">
            <a:off x="9060072" y="1781935"/>
            <a:ext cx="1352059" cy="223419"/>
          </a:xfrm>
          <a:prstGeom prst="rightArrow">
            <a:avLst>
              <a:gd name="adj1" fmla="val 50000"/>
              <a:gd name="adj2" fmla="val 133333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en-US" sz="1400"/>
          </a:p>
        </p:txBody>
      </p:sp>
    </p:spTree>
    <p:extLst>
      <p:ext uri="{BB962C8B-B14F-4D97-AF65-F5344CB8AC3E}">
        <p14:creationId xmlns:p14="http://schemas.microsoft.com/office/powerpoint/2010/main" val="2117507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Tension plate: converting tension to compression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dirty="0"/>
              <a:t>Curved bone: eccentric loading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dirty="0"/>
              <a:t>Plate on tension (convex) side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dirty="0"/>
              <a:t>Intact opposite cortex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A3F0-13B0-44FA-8CF3-1F493DC6631D}" type="slidenum">
              <a:rPr lang="de-CH" smtClean="0"/>
              <a:t>13</a:t>
            </a:fld>
            <a:endParaRPr lang="de-CH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6080" y="1218749"/>
            <a:ext cx="4013909" cy="51867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7528" y="3502884"/>
            <a:ext cx="2830056" cy="269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7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1800" y="3573016"/>
            <a:ext cx="7442200" cy="26584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Bridging plate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Multifragmentary</a:t>
            </a:r>
            <a:r>
              <a:rPr lang="en-US" dirty="0"/>
              <a:t> fractures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Bridge the fracture site: restore length, rotation, and angulation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Relative stability </a:t>
            </a:r>
            <a:r>
              <a:rPr lang="mr-IN" dirty="0"/>
              <a:t>–</a:t>
            </a:r>
            <a:r>
              <a:rPr lang="en-US" dirty="0"/>
              <a:t> healing by callus</a:t>
            </a:r>
          </a:p>
          <a:p>
            <a:pPr marL="784350" lvl="1" indent="-514350">
              <a:lnSpc>
                <a:spcPct val="15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A3F0-13B0-44FA-8CF3-1F493DC6631D}" type="slidenum">
              <a:rPr lang="de-CH" smtClean="0"/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13424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1864" y="3140968"/>
            <a:ext cx="7442200" cy="30963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Bridging plate: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28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Long plates: three times the length of the fracture</a:t>
            </a:r>
          </a:p>
          <a:p>
            <a:pPr marL="804138" lvl="2" indent="-457200"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Increase level arm</a:t>
            </a:r>
          </a:p>
          <a:p>
            <a:pPr marL="804138" lvl="2" indent="-457200"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Decrease load on distal screws</a:t>
            </a:r>
          </a:p>
          <a:p>
            <a:pPr marL="5328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No screws in fracture area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A3F0-13B0-44FA-8CF3-1F493DC6631D}" type="slidenum">
              <a:rPr lang="de-CH" smtClean="0"/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09490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Relative stability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A3F0-13B0-44FA-8CF3-1F493DC6631D}" type="slidenum">
              <a:rPr lang="de-CH" smtClean="0"/>
              <a:t>16</a:t>
            </a:fld>
            <a:endParaRPr lang="de-CH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70832" y="1967457"/>
            <a:ext cx="5157192" cy="38678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947338" y="1211404"/>
            <a:ext cx="6144683" cy="4608512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 flipV="1">
            <a:off x="2152180" y="3935503"/>
            <a:ext cx="639688" cy="1561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/>
          <p:nvPr/>
        </p:nvCxnSpPr>
        <p:spPr bwMode="auto">
          <a:xfrm flipV="1">
            <a:off x="2152180" y="5373216"/>
            <a:ext cx="639688" cy="1561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 flipH="1" flipV="1">
            <a:off x="8472264" y="3770724"/>
            <a:ext cx="504056" cy="96657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1666593" y="4439571"/>
            <a:ext cx="899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Callus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772376" y="5129272"/>
            <a:ext cx="899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Callus</a:t>
            </a:r>
          </a:p>
        </p:txBody>
      </p:sp>
    </p:spTree>
    <p:extLst>
      <p:ext uri="{BB962C8B-B14F-4D97-AF65-F5344CB8AC3E}">
        <p14:creationId xmlns:p14="http://schemas.microsoft.com/office/powerpoint/2010/main" val="845367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Relative stability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A3F0-13B0-44FA-8CF3-1F493DC6631D}" type="slidenum">
              <a:rPr lang="de-CH" smtClean="0"/>
              <a:t>17</a:t>
            </a:fld>
            <a:endParaRPr lang="de-CH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914938" y="2248497"/>
            <a:ext cx="4970672" cy="32495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4945872" y="2444648"/>
            <a:ext cx="5108574" cy="28083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79576" y="3673196"/>
            <a:ext cx="899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Callus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2864024" y="4073306"/>
            <a:ext cx="639688" cy="1561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/>
          <p:nvPr/>
        </p:nvCxnSpPr>
        <p:spPr bwMode="auto">
          <a:xfrm flipH="1" flipV="1">
            <a:off x="7680176" y="4797152"/>
            <a:ext cx="288032" cy="51620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23121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5768" y="4005064"/>
            <a:ext cx="4151784" cy="2250204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63FA4F4F-E9B6-499F-B4FF-BCAFD0FE7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Locking plates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71" y="1412776"/>
            <a:ext cx="11296061" cy="4495800"/>
          </a:xfrm>
        </p:spPr>
        <p:txBody>
          <a:bodyPr/>
          <a:lstStyle/>
          <a:p>
            <a:pPr marL="5328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Can be used as a regular plate to perform the same functions</a:t>
            </a:r>
          </a:p>
          <a:p>
            <a:pPr marL="5328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Can be used as an internal fixator without compressing the periosteum</a:t>
            </a:r>
          </a:p>
          <a:p>
            <a:pPr marL="5328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Locking plate/screws: biomechanical advantage </a:t>
            </a:r>
          </a:p>
          <a:p>
            <a:pPr marL="804138" lvl="2" indent="-457200"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Load distribution along the whole construct</a:t>
            </a:r>
          </a:p>
          <a:p>
            <a:pPr marL="804138" lvl="2" indent="-457200"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Higher forces required for failure</a:t>
            </a:r>
          </a:p>
          <a:p>
            <a:pPr marL="784350" lvl="1" indent="-514350">
              <a:lnSpc>
                <a:spcPct val="150000"/>
              </a:lnSpc>
              <a:buFont typeface="+mj-lt"/>
              <a:buAutoNum type="arabicPeriod"/>
            </a:pPr>
            <a:endParaRPr lang="en-US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en-US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A3F0-13B0-44FA-8CF3-1F493DC6631D}" type="slidenum">
              <a:rPr lang="de-CH" smtClean="0"/>
              <a:t>18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452785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E1F0ABC-64BC-4CD7-B099-BF13AC0A5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Locking plates: indications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71" y="1412776"/>
            <a:ext cx="8724949" cy="4495800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Osteoporotic bone	</a:t>
            </a:r>
          </a:p>
          <a:p>
            <a:pPr marL="784350" lvl="1" indent="-514350"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Elderly patients</a:t>
            </a:r>
          </a:p>
          <a:p>
            <a:pPr marL="784350" lvl="1" indent="-514350">
              <a:lnSpc>
                <a:spcPct val="100000"/>
              </a:lnSpc>
              <a:spcAft>
                <a:spcPts val="600"/>
              </a:spcAft>
            </a:pPr>
            <a:r>
              <a:rPr lang="en-US" dirty="0" err="1"/>
              <a:t>Nonunions</a:t>
            </a:r>
            <a:endParaRPr lang="en-US" dirty="0"/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Short segment of bone (not enough screws)                 </a:t>
            </a:r>
            <a:r>
              <a:rPr lang="en-US" dirty="0" err="1"/>
              <a:t>eg</a:t>
            </a:r>
            <a:r>
              <a:rPr lang="en-US" dirty="0"/>
              <a:t>, condyles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MIPO</a:t>
            </a:r>
          </a:p>
          <a:p>
            <a:pPr>
              <a:lnSpc>
                <a:spcPct val="150000"/>
              </a:lnSpc>
            </a:pPr>
            <a:r>
              <a:rPr lang="en-US" dirty="0"/>
              <a:t>        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A3F0-13B0-44FA-8CF3-1F493DC6631D}" type="slidenum">
              <a:rPr lang="de-CH" smtClean="0"/>
              <a:t>19</a:t>
            </a:fld>
            <a:endParaRPr lang="de-CH" dirty="0"/>
          </a:p>
        </p:txBody>
      </p:sp>
      <p:sp>
        <p:nvSpPr>
          <p:cNvPr id="6" name="TextBox 5"/>
          <p:cNvSpPr txBox="1"/>
          <p:nvPr/>
        </p:nvSpPr>
        <p:spPr>
          <a:xfrm>
            <a:off x="9231682" y="764088"/>
            <a:ext cx="9829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Photos</a:t>
            </a: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13520" y="260648"/>
            <a:ext cx="1864004" cy="5037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9462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71" y="1412776"/>
            <a:ext cx="11080037" cy="4495800"/>
          </a:xfrm>
        </p:spPr>
        <p:txBody>
          <a:bodyPr/>
          <a:lstStyle/>
          <a:p>
            <a:pPr marL="532800" indent="-5328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Comprehend the different functions of plates in fracture fixation</a:t>
            </a:r>
          </a:p>
          <a:p>
            <a:pPr marL="532800" indent="-5328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Demonstrate plate features that enable these functions</a:t>
            </a:r>
          </a:p>
          <a:p>
            <a:pPr marL="532800" indent="-5328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Discuss how to use plates for absolute and relative stability</a:t>
            </a:r>
          </a:p>
          <a:p>
            <a:pPr marL="532800" indent="-5328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State the indications for locking plates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6519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B90394C-1EEC-4374-B434-D2C904EC5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Locking plates: tips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71" y="1412776"/>
            <a:ext cx="9783893" cy="4495800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Locking screws: cannot be used for reduction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“Reduce before locking”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Locking screws: not lag screws</a:t>
            </a:r>
          </a:p>
          <a:p>
            <a:pPr marL="784350" lvl="1" indent="-514350"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But can maintain compression produced by other means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Osteoporotic bone:</a:t>
            </a:r>
          </a:p>
          <a:p>
            <a:pPr marL="784350" lvl="1" indent="-514350"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Relative stability instead of absolute stability</a:t>
            </a:r>
          </a:p>
          <a:p>
            <a:pPr marL="784350" lvl="1" indent="-514350"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No lag screws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72464" y="-27384"/>
            <a:ext cx="1551140" cy="626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35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distractor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0176" y="4725144"/>
            <a:ext cx="3598862" cy="14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Plates as a reduction tool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71" y="1412776"/>
            <a:ext cx="8343733" cy="4495800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Helps in fracture reduction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Depends on fixing the plate on one side</a:t>
            </a:r>
          </a:p>
          <a:p>
            <a:pPr marL="784350" lvl="1" indent="-514350"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Then tightening the screws to push the fragment (buttress plates)</a:t>
            </a:r>
          </a:p>
          <a:p>
            <a:pPr marL="784350" lvl="1" indent="-514350"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Or using reduction tools on the opposite side (shaft plates)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Works with nonlocking screws only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2304" y="949424"/>
            <a:ext cx="2346207" cy="186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6396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Take-home messages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Plates have different functions in fracture fixation depending on their application method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They can produce absolute or relative stability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Locking plates have specific indications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Plates can be used as a reduction tool</a:t>
            </a:r>
          </a:p>
        </p:txBody>
      </p:sp>
    </p:spTree>
    <p:extLst>
      <p:ext uri="{BB962C8B-B14F-4D97-AF65-F5344CB8AC3E}">
        <p14:creationId xmlns:p14="http://schemas.microsoft.com/office/powerpoint/2010/main" val="3634280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Plates in fracture fixation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Compression plate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Protection plate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Buttress plate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Tension band plate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Bridging plate</a:t>
            </a:r>
          </a:p>
        </p:txBody>
      </p:sp>
      <p:sp>
        <p:nvSpPr>
          <p:cNvPr id="5" name="Right Brace 4"/>
          <p:cNvSpPr/>
          <p:nvPr/>
        </p:nvSpPr>
        <p:spPr bwMode="auto">
          <a:xfrm>
            <a:off x="5116512" y="1628800"/>
            <a:ext cx="720080" cy="2664296"/>
          </a:xfrm>
          <a:prstGeom prst="rightBrac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Osaka" charset="0"/>
              <a:cs typeface="Osaka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24624" y="2668560"/>
            <a:ext cx="28825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Absolute stability</a:t>
            </a:r>
          </a:p>
        </p:txBody>
      </p:sp>
      <p:sp>
        <p:nvSpPr>
          <p:cNvPr id="7" name="Right Brace 6"/>
          <p:cNvSpPr/>
          <p:nvPr/>
        </p:nvSpPr>
        <p:spPr bwMode="auto">
          <a:xfrm>
            <a:off x="5165656" y="4797152"/>
            <a:ext cx="454912" cy="289737"/>
          </a:xfrm>
          <a:prstGeom prst="rightBrac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Osaka" charset="0"/>
              <a:cs typeface="Osaka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24624" y="4649632"/>
            <a:ext cx="2783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Relative stability</a:t>
            </a:r>
          </a:p>
        </p:txBody>
      </p:sp>
    </p:spTree>
    <p:extLst>
      <p:ext uri="{BB962C8B-B14F-4D97-AF65-F5344CB8AC3E}">
        <p14:creationId xmlns:p14="http://schemas.microsoft.com/office/powerpoint/2010/main" val="488574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Compression plating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Dynamic compression principle (DCP)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Plate over-bending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Tensioning device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mr-IN" dirty="0"/>
              <a:t>……</a:t>
            </a:r>
            <a:r>
              <a:rPr lang="en-US" dirty="0"/>
              <a:t>provides absolute stability </a:t>
            </a:r>
            <a:r>
              <a:rPr lang="mr-IN" dirty="0"/>
              <a:t>–</a:t>
            </a:r>
            <a:r>
              <a:rPr lang="en-US" dirty="0"/>
              <a:t> direct bone healing (no callus) 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96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531813"/>
            <a:ext cx="11420648" cy="685800"/>
          </a:xfrm>
        </p:spPr>
        <p:txBody>
          <a:bodyPr/>
          <a:lstStyle/>
          <a:p>
            <a:r>
              <a:rPr lang="en-US" dirty="0"/>
              <a:t>Compression by DCP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Eccentrically placed screw </a:t>
            </a:r>
            <a:r>
              <a:rPr lang="mr-IN" dirty="0"/>
              <a:t>–</a:t>
            </a:r>
            <a:r>
              <a:rPr lang="en-US" dirty="0"/>
              <a:t> away from the fracture site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Screw tightening leads to fracture compression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A3F0-13B0-44FA-8CF3-1F493DC6631D}" type="slidenum">
              <a:rPr lang="de-CH" smtClean="0"/>
              <a:t>5</a:t>
            </a:fld>
            <a:endParaRPr lang="de-CH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0574" y="3436820"/>
            <a:ext cx="3067828" cy="2693268"/>
          </a:xfrm>
          <a:prstGeom prst="rect">
            <a:avLst/>
          </a:prstGeom>
        </p:spPr>
      </p:pic>
      <p:pic>
        <p:nvPicPr>
          <p:cNvPr id="7" name="Picture 14" descr="Silde39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3832" y="2415338"/>
            <a:ext cx="742632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3274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Absolute stability: compression by DCP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A3F0-13B0-44FA-8CF3-1F493DC6631D}" type="slidenum">
              <a:rPr lang="de-CH" smtClean="0"/>
              <a:t>6</a:t>
            </a:fld>
            <a:endParaRPr lang="de-CH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9696" y="1196752"/>
            <a:ext cx="8028892" cy="49940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3392" y="3140968"/>
            <a:ext cx="21264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Transverse fracture</a:t>
            </a:r>
          </a:p>
        </p:txBody>
      </p:sp>
    </p:spTree>
    <p:extLst>
      <p:ext uri="{BB962C8B-B14F-4D97-AF65-F5344CB8AC3E}">
        <p14:creationId xmlns:p14="http://schemas.microsoft.com/office/powerpoint/2010/main" val="944116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85537E51-416C-4884-A03A-C477DA94ED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716" y="1807466"/>
            <a:ext cx="10101263" cy="308890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Compression by plate over-bending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A3F0-13B0-44FA-8CF3-1F493DC6631D}" type="slidenum">
              <a:rPr lang="de-CH" smtClean="0"/>
              <a:t>7</a:t>
            </a:fld>
            <a:endParaRPr lang="de-CH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68485" y="4702051"/>
            <a:ext cx="3312368" cy="20174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3432" y="5112333"/>
            <a:ext cx="70320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r>
              <a:rPr lang="en-US" sz="2400" dirty="0"/>
              <a:t>Tension of straight plate on straight bone </a:t>
            </a:r>
            <a:r>
              <a:rPr lang="mr-IN" sz="2400" dirty="0"/>
              <a:t>–</a:t>
            </a:r>
            <a:r>
              <a:rPr lang="en-US" sz="2400" dirty="0"/>
              <a:t> opens opposite cortex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34764" y="1207301"/>
            <a:ext cx="69224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  <a:p>
            <a:r>
              <a:rPr lang="en-US" sz="2400" dirty="0"/>
              <a:t>Compress by tension device or eccentric screws</a:t>
            </a:r>
          </a:p>
          <a:p>
            <a:endParaRPr lang="en-US" sz="2400" dirty="0"/>
          </a:p>
        </p:txBody>
      </p:sp>
      <p:sp>
        <p:nvSpPr>
          <p:cNvPr id="9" name="Multiply 8"/>
          <p:cNvSpPr/>
          <p:nvPr/>
        </p:nvSpPr>
        <p:spPr bwMode="auto">
          <a:xfrm>
            <a:off x="457684" y="5470587"/>
            <a:ext cx="525748" cy="674737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Osaka" charset="0"/>
              <a:cs typeface="Osak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3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Compression by tension device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" y="1556792"/>
            <a:ext cx="6184900" cy="34163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A3F0-13B0-44FA-8CF3-1F493DC6631D}" type="slidenum">
              <a:rPr lang="de-CH" smtClean="0"/>
              <a:t>8</a:t>
            </a:fld>
            <a:endParaRPr lang="de-CH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685900"/>
            <a:ext cx="5969000" cy="3543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4152" y="5322186"/>
            <a:ext cx="2201065" cy="13100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3392" y="5496580"/>
            <a:ext cx="64806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Compress into the axilla of the fracture</a:t>
            </a:r>
          </a:p>
        </p:txBody>
      </p:sp>
    </p:spTree>
    <p:extLst>
      <p:ext uri="{BB962C8B-B14F-4D97-AF65-F5344CB8AC3E}">
        <p14:creationId xmlns:p14="http://schemas.microsoft.com/office/powerpoint/2010/main" val="52086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Protection plate: (neutralization)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Protects interfragmentary lag screw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Resists torsion, bending, and shear forces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Absolute stability </a:t>
            </a:r>
            <a:r>
              <a:rPr lang="mr-IN" dirty="0"/>
              <a:t>–</a:t>
            </a:r>
            <a:r>
              <a:rPr lang="en-US" dirty="0"/>
              <a:t> direct bone healing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A3F0-13B0-44FA-8CF3-1F493DC6631D}" type="slidenum">
              <a:rPr lang="de-CH" smtClean="0"/>
              <a:t>9</a:t>
            </a:fld>
            <a:endParaRPr lang="de-CH"/>
          </a:p>
        </p:txBody>
      </p:sp>
      <p:pic>
        <p:nvPicPr>
          <p:cNvPr id="5" name="Picture 7" descr="Slide22a.png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8248" y="1412776"/>
            <a:ext cx="2374873" cy="3453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702330"/>
      </p:ext>
    </p:extLst>
  </p:cSld>
  <p:clrMapOvr>
    <a:masterClrMapping/>
  </p:clrMapOvr>
</p:sld>
</file>

<file path=ppt/theme/theme1.xml><?xml version="1.0" encoding="utf-8"?>
<a:theme xmlns:a="http://schemas.openxmlformats.org/drawingml/2006/main" name="AOF_Presentation_01">
  <a:themeElements>
    <a:clrScheme name="AO Foundation PPT Theme">
      <a:dk1>
        <a:sysClr val="windowText" lastClr="000000"/>
      </a:dk1>
      <a:lt1>
        <a:sysClr val="window" lastClr="FFFFFF"/>
      </a:lt1>
      <a:dk2>
        <a:srgbClr val="29529B"/>
      </a:dk2>
      <a:lt2>
        <a:srgbClr val="6E6455"/>
      </a:lt2>
      <a:accent1>
        <a:srgbClr val="6E6455"/>
      </a:accent1>
      <a:accent2>
        <a:srgbClr val="29529B"/>
      </a:accent2>
      <a:accent3>
        <a:srgbClr val="F59E33"/>
      </a:accent3>
      <a:accent4>
        <a:srgbClr val="E7344C"/>
      </a:accent4>
      <a:accent5>
        <a:srgbClr val="9E6BAB"/>
      </a:accent5>
      <a:accent6>
        <a:srgbClr val="64803D"/>
      </a:accent6>
      <a:hlink>
        <a:srgbClr val="000000"/>
      </a:hlink>
      <a:folHlink>
        <a:srgbClr val="1F497D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charset="0"/>
            <a:ea typeface="Osaka" charset="0"/>
            <a:cs typeface="Osak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4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Arial" charset="0"/>
            <a:ea typeface="Osaka" charset="0"/>
            <a:cs typeface="Osaka" charset="0"/>
          </a:defRPr>
        </a:defPPr>
      </a:lstStyle>
    </a:lnDef>
  </a:objectDefaults>
  <a:extraClrSchemeLst>
    <a:extraClrScheme>
      <a:clrScheme name="Blank Presentation 1">
        <a:dk1>
          <a:srgbClr val="2C1102"/>
        </a:dk1>
        <a:lt1>
          <a:srgbClr val="686A69"/>
        </a:lt1>
        <a:dk2>
          <a:srgbClr val="FFFFFF"/>
        </a:dk2>
        <a:lt2>
          <a:srgbClr val="808080"/>
        </a:lt2>
        <a:accent1>
          <a:srgbClr val="212164"/>
        </a:accent1>
        <a:accent2>
          <a:srgbClr val="BEAA83"/>
        </a:accent2>
        <a:accent3>
          <a:srgbClr val="B9B9B9"/>
        </a:accent3>
        <a:accent4>
          <a:srgbClr val="240D01"/>
        </a:accent4>
        <a:accent5>
          <a:srgbClr val="ABABB8"/>
        </a:accent5>
        <a:accent6>
          <a:srgbClr val="AC9A76"/>
        </a:accent6>
        <a:hlink>
          <a:srgbClr val="6E3D19"/>
        </a:hlink>
        <a:folHlink>
          <a:srgbClr val="CBC38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E5EBF6"/>
        </a:accent1>
        <a:accent2>
          <a:srgbClr val="0063AC"/>
        </a:accent2>
        <a:accent3>
          <a:srgbClr val="AAAAAA"/>
        </a:accent3>
        <a:accent4>
          <a:srgbClr val="DADADA"/>
        </a:accent4>
        <a:accent5>
          <a:srgbClr val="F0F3FA"/>
        </a:accent5>
        <a:accent6>
          <a:srgbClr val="00599B"/>
        </a:accent6>
        <a:hlink>
          <a:srgbClr val="B6C600"/>
        </a:hlink>
        <a:folHlink>
          <a:srgbClr val="F08A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OT_Da_Presentation 16-9 03.potx" id="{4E891CB6-C689-420F-837D-D84ECC2FAB04}" vid="{BAD541E1-BA6C-4468-9A69-CB1FCA93DE56}"/>
    </a:ext>
  </a:extLst>
</a:theme>
</file>

<file path=ppt/theme/theme2.xml><?xml version="1.0" encoding="utf-8"?>
<a:theme xmlns:a="http://schemas.openxmlformats.org/drawingml/2006/main" name="Office Theme">
  <a:themeElements>
    <a:clrScheme name="AO">
      <a:dk1>
        <a:sysClr val="windowText" lastClr="000000"/>
      </a:dk1>
      <a:lt1>
        <a:sysClr val="window" lastClr="FFFFFF"/>
      </a:lt1>
      <a:dk2>
        <a:srgbClr val="29529B"/>
      </a:dk2>
      <a:lt2>
        <a:srgbClr val="6E6455"/>
      </a:lt2>
      <a:accent1>
        <a:srgbClr val="F59E33"/>
      </a:accent1>
      <a:accent2>
        <a:srgbClr val="E7344C"/>
      </a:accent2>
      <a:accent3>
        <a:srgbClr val="9E5D26"/>
      </a:accent3>
      <a:accent4>
        <a:srgbClr val="9E6BAB"/>
      </a:accent4>
      <a:accent5>
        <a:srgbClr val="558DAA"/>
      </a:accent5>
      <a:accent6>
        <a:srgbClr val="64803D"/>
      </a:accent6>
      <a:hlink>
        <a:srgbClr val="000000"/>
      </a:hlink>
      <a:folHlink>
        <a:srgbClr val="1F497D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AO">
      <a:dk1>
        <a:sysClr val="windowText" lastClr="000000"/>
      </a:dk1>
      <a:lt1>
        <a:sysClr val="window" lastClr="FFFFFF"/>
      </a:lt1>
      <a:dk2>
        <a:srgbClr val="29529B"/>
      </a:dk2>
      <a:lt2>
        <a:srgbClr val="6E6455"/>
      </a:lt2>
      <a:accent1>
        <a:srgbClr val="F59E33"/>
      </a:accent1>
      <a:accent2>
        <a:srgbClr val="E7344C"/>
      </a:accent2>
      <a:accent3>
        <a:srgbClr val="9E5D26"/>
      </a:accent3>
      <a:accent4>
        <a:srgbClr val="9E6BAB"/>
      </a:accent4>
      <a:accent5>
        <a:srgbClr val="558DAA"/>
      </a:accent5>
      <a:accent6>
        <a:srgbClr val="64803D"/>
      </a:accent6>
      <a:hlink>
        <a:srgbClr val="000000"/>
      </a:hlink>
      <a:folHlink>
        <a:srgbClr val="1F497D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AOT_Du_Presentation_16-9_03</Template>
  <TotalTime>0</TotalTime>
  <Words>617</Words>
  <Application>Microsoft Office PowerPoint</Application>
  <PresentationFormat>Widescreen</PresentationFormat>
  <Paragraphs>139</Paragraphs>
  <Slides>22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Lucida Grande</vt:lpstr>
      <vt:lpstr>AOF_Presentation_01</vt:lpstr>
      <vt:lpstr>The use of plates in fracture fixation</vt:lpstr>
      <vt:lpstr>Learning objectives</vt:lpstr>
      <vt:lpstr>Plates in fracture fixation</vt:lpstr>
      <vt:lpstr>Compression plating</vt:lpstr>
      <vt:lpstr>Compression by DCP</vt:lpstr>
      <vt:lpstr>Absolute stability: compression by DCP</vt:lpstr>
      <vt:lpstr>Compression by plate over-bending</vt:lpstr>
      <vt:lpstr>Compression by tension device</vt:lpstr>
      <vt:lpstr>Protection plate: (neutralization)</vt:lpstr>
      <vt:lpstr>Protection plate</vt:lpstr>
      <vt:lpstr>Buttress plate</vt:lpstr>
      <vt:lpstr>Buttress plate</vt:lpstr>
      <vt:lpstr>Tension plate: converting tension to compression</vt:lpstr>
      <vt:lpstr>Bridging plate</vt:lpstr>
      <vt:lpstr>Bridging plate: tips</vt:lpstr>
      <vt:lpstr>Relative stability</vt:lpstr>
      <vt:lpstr>Relative stability</vt:lpstr>
      <vt:lpstr>Locking plates</vt:lpstr>
      <vt:lpstr>Locking plates: indications</vt:lpstr>
      <vt:lpstr>Locking plates: tips</vt:lpstr>
      <vt:lpstr>Plates as a reduction tool</vt:lpstr>
      <vt:lpstr>Take-home messages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Use of Plates in Fractuire Fixation</dc:title>
  <dc:creator>Dr/Hatem G. Zaki Said</dc:creator>
  <cp:lastModifiedBy>Claire Thorndyke</cp:lastModifiedBy>
  <cp:revision>64</cp:revision>
  <cp:lastPrinted>1904-01-01T00:00:00Z</cp:lastPrinted>
  <dcterms:created xsi:type="dcterms:W3CDTF">2018-11-19T20:34:33Z</dcterms:created>
  <dcterms:modified xsi:type="dcterms:W3CDTF">2019-11-04T13:09:05Z</dcterms:modified>
</cp:coreProperties>
</file>