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44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318" r:id="rId20"/>
    <p:sldId id="319" r:id="rId21"/>
    <p:sldId id="285" r:id="rId22"/>
    <p:sldId id="316" r:id="rId23"/>
    <p:sldId id="289" r:id="rId24"/>
    <p:sldId id="294" r:id="rId25"/>
    <p:sldId id="295" r:id="rId26"/>
    <p:sldId id="297" r:id="rId27"/>
    <p:sldId id="317" r:id="rId28"/>
    <p:sldId id="299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21" r:id="rId42"/>
    <p:sldId id="314" r:id="rId43"/>
  </p:sldIdLst>
  <p:sldSz cx="12192000" cy="6858000"/>
  <p:notesSz cx="6735763" cy="9866313"/>
  <p:defaultTextStyle>
    <a:defPPr>
      <a:defRPr lang="de-CH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5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D98"/>
    <a:srgbClr val="29529B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78844" autoAdjust="0"/>
  </p:normalViewPr>
  <p:slideViewPr>
    <p:cSldViewPr>
      <p:cViewPr varScale="1">
        <p:scale>
          <a:sx n="99" d="100"/>
          <a:sy n="99" d="100"/>
        </p:scale>
        <p:origin x="828" y="78"/>
      </p:cViewPr>
      <p:guideLst>
        <p:guide orient="horz" pos="2251"/>
        <p:guide pos="5896"/>
      </p:guideLst>
    </p:cSldViewPr>
  </p:slideViewPr>
  <p:outlineViewPr>
    <p:cViewPr>
      <p:scale>
        <a:sx n="33" d="100"/>
        <a:sy n="33" d="100"/>
      </p:scale>
      <p:origin x="0" y="-217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notesViewPr>
    <p:cSldViewPr>
      <p:cViewPr varScale="1">
        <p:scale>
          <a:sx n="83" d="100"/>
          <a:sy n="83" d="100"/>
        </p:scale>
        <p:origin x="-3864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>
            <a:lvl1pPr algn="l" defTabSz="948698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227" y="0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>
            <a:lvl1pPr algn="r" defTabSz="948698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41363"/>
            <a:ext cx="65738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76" y="4686001"/>
            <a:ext cx="5389213" cy="44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algn="l" defTabSz="948698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227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algn="r" defTabSz="948698">
              <a:defRPr sz="1200"/>
            </a:lvl1pPr>
          </a:lstStyle>
          <a:p>
            <a:pPr>
              <a:defRPr/>
            </a:pPr>
            <a:fld id="{4936784D-337E-4C9C-925A-CBB0A1FCB70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33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dirty="0">
                <a:latin typeface="Arial" pitchFamily="34" charset="0"/>
              </a:rPr>
              <a:t>Published:</a:t>
            </a:r>
            <a:r>
              <a:rPr lang="en-ZA" baseline="0" dirty="0">
                <a:latin typeface="Arial" pitchFamily="34" charset="0"/>
              </a:rPr>
              <a:t> July 2013</a:t>
            </a:r>
            <a:endParaRPr lang="en-ZA" dirty="0">
              <a:latin typeface="Arial" pitchFamily="34" charset="0"/>
            </a:endParaRPr>
          </a:p>
          <a:p>
            <a:r>
              <a:rPr lang="en-US" dirty="0"/>
              <a:t>Revised: 2018</a:t>
            </a:r>
          </a:p>
          <a:p>
            <a:r>
              <a:rPr lang="en-US" dirty="0"/>
              <a:t>Reviewer: Friedrich </a:t>
            </a:r>
            <a:r>
              <a:rPr lang="en-US" dirty="0" err="1"/>
              <a:t>Baumgaertel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2047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0FA784A9-E666-448B-92B0-4A86257F9282}" type="slidenum">
              <a:rPr lang="en-US" sz="1100"/>
              <a:pPr eaLnBrk="1" hangingPunct="1"/>
              <a:t>10</a:t>
            </a:fld>
            <a:endParaRPr lang="en-US" sz="11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EBF9592C-7BB6-4C06-8180-78FD3B2B8C3E}" type="slidenum">
              <a:rPr lang="en-US" sz="1100"/>
              <a:pPr eaLnBrk="1" hangingPunct="1"/>
              <a:t>11</a:t>
            </a:fld>
            <a:endParaRPr lang="en-US" sz="11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0828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3426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0303C528-9E3B-4674-A63C-67B99892BDCB}" type="slidenum">
              <a:rPr lang="en-US" sz="1100"/>
              <a:pPr eaLnBrk="1" hangingPunct="1"/>
              <a:t>14</a:t>
            </a:fld>
            <a:endParaRPr lang="en-US" sz="11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978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5857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1763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/>
              <a:t>Routt ML </a:t>
            </a:r>
            <a:r>
              <a:rPr lang="en-US" b="1" dirty="0" err="1"/>
              <a:t>Jr</a:t>
            </a:r>
            <a:r>
              <a:rPr lang="en-US" b="1" dirty="0"/>
              <a:t>, </a:t>
            </a:r>
            <a:r>
              <a:rPr lang="en-US" b="1" dirty="0" err="1"/>
              <a:t>Falicov</a:t>
            </a:r>
            <a:r>
              <a:rPr lang="en-US" b="1" dirty="0"/>
              <a:t> A, Woodhouse E, et</a:t>
            </a:r>
            <a:r>
              <a:rPr lang="en-US" b="1" baseline="0" dirty="0"/>
              <a:t> al</a:t>
            </a:r>
            <a:r>
              <a:rPr lang="en-US" b="1" dirty="0"/>
              <a:t>.</a:t>
            </a:r>
            <a:r>
              <a:rPr lang="en-US" b="1" baseline="0" dirty="0"/>
              <a:t> </a:t>
            </a:r>
            <a:r>
              <a:rPr lang="en-US" dirty="0"/>
              <a:t>Circumferential pelvic </a:t>
            </a:r>
            <a:r>
              <a:rPr lang="en-US" dirty="0" err="1"/>
              <a:t>antishock</a:t>
            </a:r>
            <a:r>
              <a:rPr lang="en-US" dirty="0"/>
              <a:t> sheeting: a temporary resuscitation aid.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</a:t>
            </a:r>
            <a:r>
              <a:rPr lang="en-US" dirty="0"/>
              <a:t>. 2006 Jan;20(1 </a:t>
            </a:r>
            <a:r>
              <a:rPr lang="en-US" dirty="0" err="1"/>
              <a:t>Suppl</a:t>
            </a:r>
            <a:r>
              <a:rPr lang="en-US" dirty="0"/>
              <a:t>):S3–S6.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/>
              <a:t>Simpson T, Krieg JC, </a:t>
            </a:r>
            <a:r>
              <a:rPr lang="en-US" b="1" dirty="0" err="1"/>
              <a:t>Heuer</a:t>
            </a:r>
            <a:r>
              <a:rPr lang="en-US" b="1" dirty="0"/>
              <a:t> F, et</a:t>
            </a:r>
            <a:r>
              <a:rPr lang="en-US" b="1" baseline="0" dirty="0"/>
              <a:t> al</a:t>
            </a:r>
            <a:r>
              <a:rPr lang="en-US" b="1" dirty="0"/>
              <a:t>.</a:t>
            </a:r>
            <a:r>
              <a:rPr lang="en-US" b="1" baseline="0" dirty="0"/>
              <a:t> </a:t>
            </a:r>
            <a:r>
              <a:rPr lang="en-US" dirty="0"/>
              <a:t>Stabilization of pelvic ring disruptions with a circumferential sheet. </a:t>
            </a:r>
            <a:r>
              <a:rPr lang="en-US" i="1" dirty="0"/>
              <a:t>J Trauma</a:t>
            </a:r>
            <a:r>
              <a:rPr lang="en-US" dirty="0"/>
              <a:t>. 2002 Jan;52(1):158–161.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/>
              <a:t>Schaller TM, Sims S, </a:t>
            </a:r>
            <a:r>
              <a:rPr lang="en-US" b="1" dirty="0" err="1"/>
              <a:t>Maxian</a:t>
            </a:r>
            <a:r>
              <a:rPr lang="en-US" b="1" dirty="0"/>
              <a:t> T.</a:t>
            </a:r>
            <a:r>
              <a:rPr lang="en-US" b="1" baseline="0" dirty="0"/>
              <a:t> </a:t>
            </a:r>
            <a:r>
              <a:rPr lang="en-US" dirty="0"/>
              <a:t>Skin breakdown following circumferential pelvic </a:t>
            </a:r>
            <a:r>
              <a:rPr lang="en-US" dirty="0" err="1"/>
              <a:t>antishock</a:t>
            </a:r>
            <a:r>
              <a:rPr lang="en-US" dirty="0"/>
              <a:t> sheeting: a case report.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</a:t>
            </a:r>
            <a:r>
              <a:rPr lang="en-US" dirty="0"/>
              <a:t>. 2005 Oct;19(9):661–665.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2536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r>
              <a:rPr lang="de-CH" b="1" dirty="0" err="1"/>
              <a:t>Bottlang</a:t>
            </a:r>
            <a:r>
              <a:rPr lang="de-CH" b="1" dirty="0"/>
              <a:t> M</a:t>
            </a:r>
            <a:r>
              <a:rPr lang="de-CH" dirty="0"/>
              <a:t>, Simpson T, Sigg J et al. </a:t>
            </a:r>
            <a:r>
              <a:rPr lang="en-US" dirty="0"/>
              <a:t>Noninvasive reduction of open-book pelvic fractures by circumferential compression.</a:t>
            </a:r>
            <a:r>
              <a:rPr lang="en-US" baseline="0" dirty="0"/>
              <a:t> </a:t>
            </a:r>
            <a:r>
              <a:rPr lang="de-CH" i="1" dirty="0"/>
              <a:t>J </a:t>
            </a:r>
            <a:r>
              <a:rPr lang="de-CH" i="1" dirty="0" err="1"/>
              <a:t>Orthop</a:t>
            </a:r>
            <a:r>
              <a:rPr lang="de-CH" i="1" dirty="0"/>
              <a:t> Trauma. </a:t>
            </a:r>
            <a:r>
              <a:rPr lang="de-CH" b="0" dirty="0"/>
              <a:t>2002</a:t>
            </a:r>
            <a:r>
              <a:rPr lang="de-CH" dirty="0"/>
              <a:t> Jul;16(6):367–373.</a:t>
            </a:r>
          </a:p>
          <a:p>
            <a:endParaRPr lang="en-US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150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Teaching points: </a:t>
            </a:r>
          </a:p>
          <a:p>
            <a:r>
              <a:rPr lang="en-US" sz="1100" dirty="0"/>
              <a:t>Focus on pattern recognition on x-rays, describe how to use binders and sheets appropriately.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427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9817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D6D8AF0E-3E61-43A5-812A-2A713C8E2CFB}" type="slidenum">
              <a:rPr lang="en-US" sz="1100"/>
              <a:pPr eaLnBrk="1" hangingPunct="1"/>
              <a:t>21</a:t>
            </a:fld>
            <a:endParaRPr lang="en-US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921EACD5-5F12-4C4D-9E7D-0CDE5C682A83}" type="slidenum">
              <a:rPr lang="en-US" sz="1100"/>
              <a:pPr eaLnBrk="1" hangingPunct="1"/>
              <a:t>22</a:t>
            </a:fld>
            <a:endParaRPr lang="en-US" sz="11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4862663A-4BF9-49C4-8D6B-F7D9255DEC9E}" type="slidenum">
              <a:rPr lang="en-US" sz="1100"/>
              <a:pPr eaLnBrk="1" hangingPunct="1"/>
              <a:t>23</a:t>
            </a:fld>
            <a:endParaRPr lang="en-US" sz="11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761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5A62F48D-AC1B-40CB-B689-C01A1EBD35D9}" type="slidenum">
              <a:rPr lang="en-US" sz="1100"/>
              <a:pPr eaLnBrk="1" hangingPunct="1"/>
              <a:t>25</a:t>
            </a:fld>
            <a:endParaRPr lang="en-US" sz="11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16933" y="9372997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8" tIns="47429" rIns="94858" bIns="47429" anchor="b"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r" eaLnBrk="1" hangingPunct="1"/>
            <a:fld id="{47EA9A70-E70C-4968-9AA5-61162FD8D8D8}" type="slidenum">
              <a:rPr lang="en-US" sz="1100"/>
              <a:pPr algn="r" eaLnBrk="1" hangingPunct="1"/>
              <a:t>26</a:t>
            </a:fld>
            <a:endParaRPr lang="en-US" sz="11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2098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38330D9E-67B2-42BC-8B4F-B1092F30A165}" type="slidenum">
              <a:rPr lang="en-US" sz="1100"/>
              <a:pPr eaLnBrk="1" hangingPunct="1"/>
              <a:t>28</a:t>
            </a:fld>
            <a:endParaRPr lang="en-US" sz="11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271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5785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2759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0115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907F64C4-9258-4439-9124-729E1F5DC90F}" type="slidenum">
              <a:rPr lang="en-US" sz="1100"/>
              <a:pPr eaLnBrk="1" hangingPunct="1"/>
              <a:t>32</a:t>
            </a:fld>
            <a:endParaRPr lang="en-US" sz="11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6989D8D0-694D-428B-B0C7-524AB716DFB6}" type="slidenum">
              <a:rPr lang="en-US" sz="1100"/>
              <a:pPr eaLnBrk="1" hangingPunct="1"/>
              <a:t>33</a:t>
            </a:fld>
            <a:endParaRPr lang="en-US" sz="11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1669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4034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4316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1736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919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33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/>
              <a:t>Forces acting on pelvic contents cause soft tissue damage and hemorrhaging.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/>
              <a:t>External rotation and vertical shear cause most cases of complex pelvic injury.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8658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53DAD8AE-BD3C-46DA-AB5C-D7CACF79B702}" type="slidenum">
              <a:rPr lang="en-US" sz="1100"/>
              <a:pPr eaLnBrk="1" hangingPunct="1"/>
              <a:t>40</a:t>
            </a:fld>
            <a:endParaRPr lang="en-US" sz="11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269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70722" indent="-296431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85726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6001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134307" indent="-237146" eaLnBrk="0" hangingPunct="0"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fld id="{B28FAAE2-129A-4DEC-871D-FB0BF49EF3EC}" type="slidenum">
              <a:rPr lang="en-US" sz="1100"/>
              <a:pPr eaLnBrk="1" hangingPunct="1"/>
              <a:t>5</a:t>
            </a:fld>
            <a:endParaRPr lang="en-US" sz="11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8109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0663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9476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558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3">
            <a:extLst>
              <a:ext uri="{FF2B5EF4-FFF2-40B4-BE49-F238E27FC236}">
                <a16:creationId xmlns:a16="http://schemas.microsoft.com/office/drawing/2014/main" id="{E03ADF33-1331-4E9E-9DC9-E13EC3E2D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D66B62D-6C59-48F3-A99A-96588B06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lang="de-DE" sz="3200" b="1" kern="1200" dirty="0">
                <a:solidFill>
                  <a:srgbClr val="042D9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pic>
        <p:nvPicPr>
          <p:cNvPr id="15" name="Grafik 15">
            <a:extLst>
              <a:ext uri="{FF2B5EF4-FFF2-40B4-BE49-F238E27FC236}">
                <a16:creationId xmlns:a16="http://schemas.microsoft.com/office/drawing/2014/main" id="{CCE9F063-34A6-4E43-AA8A-8B63C3C5AD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EB1B4C5-EB8D-4B6B-AC93-D9E418CE40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9722617-08AF-4FD4-B063-03FB60679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ctr" anchorCtr="0"/>
          <a:lstStyle>
            <a:lvl1pPr marL="0" indent="0">
              <a:buNone/>
              <a:defRPr sz="1500" b="0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4C70A0B3-EC90-4114-9989-864AEC4035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Meeting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E6A8C466-CA2E-4E0C-BBC4-4E25F2CE5F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ctr" anchorCtr="0"/>
          <a:lstStyle>
            <a:lvl1pPr marL="0" indent="0">
              <a:buNone/>
              <a:defRPr sz="1500" b="0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City, month day,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08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936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381000"/>
            <a:ext cx="2758016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381000"/>
            <a:ext cx="8075084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950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31813"/>
            <a:ext cx="11036300" cy="6858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08001" y="1517650"/>
            <a:ext cx="5416551" cy="4495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27751" y="1517650"/>
            <a:ext cx="5416549" cy="4495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490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31813"/>
            <a:ext cx="11036300" cy="6858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08001" y="1517650"/>
            <a:ext cx="5416551" cy="4495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27751" y="1517650"/>
            <a:ext cx="5416549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27751" y="3841750"/>
            <a:ext cx="5416549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87729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31813"/>
            <a:ext cx="11036300" cy="6858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08001" y="1517650"/>
            <a:ext cx="5416551" cy="4495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6127751" y="1517650"/>
            <a:ext cx="5416549" cy="4495800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2813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42D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731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260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20826"/>
            <a:ext cx="5416551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20826"/>
            <a:ext cx="5416549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07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770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507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80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727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219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0" y="6602413"/>
            <a:ext cx="284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fld id="{24DF7D77-57CA-4064-A5D9-D77872708E3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295400"/>
            <a:ext cx="110363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2nd level</a:t>
            </a:r>
          </a:p>
          <a:p>
            <a:pPr lvl="2"/>
            <a:r>
              <a:rPr lang="en-US"/>
              <a:t>3rd level</a:t>
            </a:r>
          </a:p>
          <a:p>
            <a:pPr lvl="3"/>
            <a:r>
              <a:rPr lang="en-US"/>
              <a:t>4th level</a:t>
            </a:r>
          </a:p>
          <a:p>
            <a:pPr lvl="4"/>
            <a:r>
              <a:rPr lang="en-US"/>
              <a:t>5th level</a:t>
            </a:r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50BFFBBB-C0B0-43DB-9DEA-01D827EC18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4" r:id="rId12"/>
    <p:sldLayoutId id="2147483715" r:id="rId13"/>
    <p:sldLayoutId id="2147483716" r:id="rId1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42D9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Emergency management of pelvic fractures—a critical skill that can save lives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422625-6A21-4B90-9EBC-50556F42FC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AED11-3652-4821-A3EC-2CD5DFAC42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954F43-70FC-4E10-91F8-FF49A42E31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BCCAEE-9E2E-4922-9868-6560F4C6EEC8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4079874" y="5861050"/>
            <a:ext cx="4032349" cy="246063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AO Trauma Basic </a:t>
            </a:r>
            <a:r>
              <a:rPr lang="de-CH" dirty="0" err="1"/>
              <a:t>Principles</a:t>
            </a:r>
            <a:r>
              <a:rPr lang="de-CH" dirty="0"/>
              <a:t> Course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B1 “open book“</a:t>
            </a:r>
          </a:p>
        </p:txBody>
      </p:sp>
      <p:pic>
        <p:nvPicPr>
          <p:cNvPr id="12292" name="Picture 4" descr="Bi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3389" y="2205038"/>
            <a:ext cx="4289425" cy="3289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07368" y="1226999"/>
            <a:ext cx="51475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kumimoji="0" lang="de-DE" sz="2800" dirty="0"/>
              <a:t>Massive </a:t>
            </a:r>
            <a:r>
              <a:rPr kumimoji="0" lang="de-DE" sz="2800" dirty="0" err="1"/>
              <a:t>intrapelvic</a:t>
            </a:r>
            <a:r>
              <a:rPr kumimoji="0" lang="de-DE" sz="2800" dirty="0"/>
              <a:t> </a:t>
            </a:r>
            <a:r>
              <a:rPr kumimoji="0" lang="de-DE" sz="2800" dirty="0" err="1"/>
              <a:t>bleeding</a:t>
            </a:r>
            <a:endParaRPr kumimoji="0" lang="de-DE" sz="2800" dirty="0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2566988" y="2349500"/>
            <a:ext cx="2184400" cy="935038"/>
          </a:xfrm>
          <a:custGeom>
            <a:avLst/>
            <a:gdLst>
              <a:gd name="T0" fmla="*/ 12700 w 1376"/>
              <a:gd name="T1" fmla="*/ 455613 h 589"/>
              <a:gd name="T2" fmla="*/ 12700 w 1376"/>
              <a:gd name="T3" fmla="*/ 384175 h 589"/>
              <a:gd name="T4" fmla="*/ 12700 w 1376"/>
              <a:gd name="T5" fmla="*/ 311150 h 589"/>
              <a:gd name="T6" fmla="*/ 85725 w 1376"/>
              <a:gd name="T7" fmla="*/ 311150 h 589"/>
              <a:gd name="T8" fmla="*/ 12700 w 1376"/>
              <a:gd name="T9" fmla="*/ 384175 h 589"/>
              <a:gd name="T10" fmla="*/ 157163 w 1376"/>
              <a:gd name="T11" fmla="*/ 600075 h 589"/>
              <a:gd name="T12" fmla="*/ 373063 w 1376"/>
              <a:gd name="T13" fmla="*/ 887413 h 589"/>
              <a:gd name="T14" fmla="*/ 588963 w 1376"/>
              <a:gd name="T15" fmla="*/ 887413 h 589"/>
              <a:gd name="T16" fmla="*/ 1093788 w 1376"/>
              <a:gd name="T17" fmla="*/ 887413 h 589"/>
              <a:gd name="T18" fmla="*/ 1093788 w 1376"/>
              <a:gd name="T19" fmla="*/ 815975 h 589"/>
              <a:gd name="T20" fmla="*/ 1454150 w 1376"/>
              <a:gd name="T21" fmla="*/ 815975 h 589"/>
              <a:gd name="T22" fmla="*/ 1885950 w 1376"/>
              <a:gd name="T23" fmla="*/ 815975 h 589"/>
              <a:gd name="T24" fmla="*/ 2101850 w 1376"/>
              <a:gd name="T25" fmla="*/ 671513 h 589"/>
              <a:gd name="T26" fmla="*/ 2173288 w 1376"/>
              <a:gd name="T27" fmla="*/ 455613 h 589"/>
              <a:gd name="T28" fmla="*/ 2173288 w 1376"/>
              <a:gd name="T29" fmla="*/ 239713 h 589"/>
              <a:gd name="T30" fmla="*/ 2101850 w 1376"/>
              <a:gd name="T31" fmla="*/ 23813 h 589"/>
              <a:gd name="T32" fmla="*/ 2101850 w 1376"/>
              <a:gd name="T33" fmla="*/ 95250 h 5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6" h="589">
                <a:moveTo>
                  <a:pt x="8" y="287"/>
                </a:moveTo>
                <a:cubicBezTo>
                  <a:pt x="8" y="272"/>
                  <a:pt x="8" y="257"/>
                  <a:pt x="8" y="242"/>
                </a:cubicBezTo>
                <a:cubicBezTo>
                  <a:pt x="8" y="227"/>
                  <a:pt x="0" y="204"/>
                  <a:pt x="8" y="196"/>
                </a:cubicBezTo>
                <a:cubicBezTo>
                  <a:pt x="16" y="188"/>
                  <a:pt x="54" y="188"/>
                  <a:pt x="54" y="196"/>
                </a:cubicBezTo>
                <a:cubicBezTo>
                  <a:pt x="54" y="204"/>
                  <a:pt x="1" y="212"/>
                  <a:pt x="8" y="242"/>
                </a:cubicBezTo>
                <a:cubicBezTo>
                  <a:pt x="15" y="272"/>
                  <a:pt x="61" y="325"/>
                  <a:pt x="99" y="378"/>
                </a:cubicBezTo>
                <a:cubicBezTo>
                  <a:pt x="137" y="431"/>
                  <a:pt x="190" y="529"/>
                  <a:pt x="235" y="559"/>
                </a:cubicBezTo>
                <a:cubicBezTo>
                  <a:pt x="280" y="589"/>
                  <a:pt x="295" y="559"/>
                  <a:pt x="371" y="559"/>
                </a:cubicBezTo>
                <a:cubicBezTo>
                  <a:pt x="447" y="559"/>
                  <a:pt x="636" y="566"/>
                  <a:pt x="689" y="559"/>
                </a:cubicBezTo>
                <a:cubicBezTo>
                  <a:pt x="742" y="552"/>
                  <a:pt x="651" y="521"/>
                  <a:pt x="689" y="514"/>
                </a:cubicBezTo>
                <a:cubicBezTo>
                  <a:pt x="727" y="507"/>
                  <a:pt x="833" y="514"/>
                  <a:pt x="916" y="514"/>
                </a:cubicBezTo>
                <a:cubicBezTo>
                  <a:pt x="999" y="514"/>
                  <a:pt x="1120" y="529"/>
                  <a:pt x="1188" y="514"/>
                </a:cubicBezTo>
                <a:cubicBezTo>
                  <a:pt x="1256" y="499"/>
                  <a:pt x="1294" y="461"/>
                  <a:pt x="1324" y="423"/>
                </a:cubicBezTo>
                <a:cubicBezTo>
                  <a:pt x="1354" y="385"/>
                  <a:pt x="1362" y="332"/>
                  <a:pt x="1369" y="287"/>
                </a:cubicBezTo>
                <a:cubicBezTo>
                  <a:pt x="1376" y="242"/>
                  <a:pt x="1376" y="196"/>
                  <a:pt x="1369" y="151"/>
                </a:cubicBezTo>
                <a:cubicBezTo>
                  <a:pt x="1362" y="106"/>
                  <a:pt x="1331" y="30"/>
                  <a:pt x="1324" y="15"/>
                </a:cubicBezTo>
                <a:cubicBezTo>
                  <a:pt x="1317" y="0"/>
                  <a:pt x="1324" y="53"/>
                  <a:pt x="1324" y="60"/>
                </a:cubicBezTo>
              </a:path>
            </a:pathLst>
          </a:custGeom>
          <a:noFill/>
          <a:ln w="57150" cmpd="sng">
            <a:solidFill>
              <a:srgbClr val="F053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2" name="Picture 1" descr="Silde1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056" y="2132857"/>
            <a:ext cx="3621314" cy="29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0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_4 and 11_R02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9" y="3933056"/>
            <a:ext cx="2484203" cy="2225114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noProof="0" dirty="0"/>
              <a:t> </a:t>
            </a:r>
            <a:endParaRPr lang="en-US" noProof="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sz="1700" b="1" noProof="0" dirty="0"/>
              <a:t> </a:t>
            </a:r>
            <a:endParaRPr lang="en-US" sz="1600" noProof="0" dirty="0"/>
          </a:p>
          <a:p>
            <a:pPr eaLnBrk="1" hangingPunct="1">
              <a:buFontTx/>
              <a:buNone/>
            </a:pPr>
            <a:r>
              <a:rPr lang="en-US" noProof="0" dirty="0"/>
              <a:t>                    </a:t>
            </a:r>
          </a:p>
          <a:p>
            <a:pPr eaLnBrk="1" hangingPunct="1">
              <a:buFontTx/>
              <a:buNone/>
            </a:pPr>
            <a:r>
              <a:rPr lang="en-US" noProof="0" dirty="0"/>
              <a:t>     </a:t>
            </a:r>
            <a:endParaRPr lang="en-US" u="sng" noProof="0" dirty="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>
                <a:latin typeface="Times New Roman" pitchFamily="18" charset="0"/>
              </a:rPr>
              <a:t> 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352800" y="228600"/>
            <a:ext cx="285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de-DE" sz="29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19400" y="1447800"/>
            <a:ext cx="6858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de-DE" sz="2200"/>
              <a:t> </a:t>
            </a:r>
          </a:p>
        </p:txBody>
      </p:sp>
      <p:pic>
        <p:nvPicPr>
          <p:cNvPr id="5" name="Picture 4" descr="Slide_4 and 11_R02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548681"/>
            <a:ext cx="6480264" cy="4950117"/>
          </a:xfrm>
          <a:prstGeom prst="rect">
            <a:avLst/>
          </a:prstGeom>
        </p:spPr>
      </p:pic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3575721" y="2132856"/>
            <a:ext cx="2879725" cy="2374900"/>
          </a:xfrm>
          <a:prstGeom prst="ellipse">
            <a:avLst/>
          </a:prstGeom>
          <a:solidFill>
            <a:schemeClr val="accent2">
              <a:alpha val="0"/>
            </a:schemeClr>
          </a:solidFill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730013" y="543048"/>
            <a:ext cx="25234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/>
              <a:t>Area </a:t>
            </a:r>
            <a:r>
              <a:rPr kumimoji="0" lang="de-DE" sz="2800" dirty="0" err="1"/>
              <a:t>of</a:t>
            </a:r>
            <a:r>
              <a:rPr kumimoji="0" lang="de-DE" sz="2800" dirty="0"/>
              <a:t> </a:t>
            </a:r>
            <a:r>
              <a:rPr kumimoji="0" lang="de-DE" sz="2800" dirty="0" err="1"/>
              <a:t>severe</a:t>
            </a:r>
            <a:br>
              <a:rPr kumimoji="0" lang="de-DE" sz="2800" dirty="0"/>
            </a:br>
            <a:r>
              <a:rPr kumimoji="0" lang="de-DE" sz="2800" dirty="0" err="1"/>
              <a:t>bleeding</a:t>
            </a:r>
            <a:endParaRPr kumimoji="0" lang="de-DE" sz="2800" dirty="0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919536" y="6021288"/>
            <a:ext cx="28664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/>
              <a:t>Retroperitoneum</a:t>
            </a: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 rot="-3539449">
            <a:off x="2470795" y="4079875"/>
            <a:ext cx="3168650" cy="1009650"/>
          </a:xfrm>
          <a:prstGeom prst="rightArrow">
            <a:avLst>
              <a:gd name="adj1" fmla="val 50000"/>
              <a:gd name="adj2" fmla="val 78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6392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C3 bilateral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0D70A5-7EC3-442D-9D74-3E9819DAFBA2}"/>
              </a:ext>
            </a:extLst>
          </p:cNvPr>
          <p:cNvGrpSpPr/>
          <p:nvPr/>
        </p:nvGrpSpPr>
        <p:grpSpPr>
          <a:xfrm>
            <a:off x="479376" y="1196752"/>
            <a:ext cx="7128792" cy="5184576"/>
            <a:chOff x="1560511" y="1629482"/>
            <a:chExt cx="5867400" cy="4276726"/>
          </a:xfrm>
        </p:grpSpPr>
        <p:pic>
          <p:nvPicPr>
            <p:cNvPr id="145411" name="Picture 3" descr="Bild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312" y="2239083"/>
              <a:ext cx="4557713" cy="366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40" name="AutoShape 7"/>
            <p:cNvSpPr>
              <a:spLocks noChangeArrowheads="1"/>
            </p:cNvSpPr>
            <p:nvPr/>
          </p:nvSpPr>
          <p:spPr bwMode="auto">
            <a:xfrm rot="2322786">
              <a:off x="1560511" y="1858082"/>
              <a:ext cx="1981200" cy="533400"/>
            </a:xfrm>
            <a:prstGeom prst="rightArrow">
              <a:avLst>
                <a:gd name="adj1" fmla="val 50000"/>
                <a:gd name="adj2" fmla="val 9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1" name="AutoShape 8"/>
            <p:cNvSpPr>
              <a:spLocks noChangeArrowheads="1"/>
            </p:cNvSpPr>
            <p:nvPr/>
          </p:nvSpPr>
          <p:spPr bwMode="auto">
            <a:xfrm rot="-1961968">
              <a:off x="5522911" y="1629482"/>
              <a:ext cx="1905000" cy="609600"/>
            </a:xfrm>
            <a:prstGeom prst="leftArrow">
              <a:avLst>
                <a:gd name="adj1" fmla="val 50000"/>
                <a:gd name="adj2" fmla="val 78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744071" y="2209800"/>
            <a:ext cx="480022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800"/>
              <a:t>Right pelvis externally rotated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endParaRPr lang="en-US" sz="2800"/>
          </a:p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800"/>
              <a:t>Left pelvis vertically</a:t>
            </a:r>
            <a:br>
              <a:rPr lang="en-US" sz="2800"/>
            </a:br>
            <a:r>
              <a:rPr lang="en-US" sz="2800"/>
              <a:t>and posteriorly displaced</a:t>
            </a:r>
          </a:p>
        </p:txBody>
      </p:sp>
    </p:spTree>
    <p:extLst>
      <p:ext uri="{BB962C8B-B14F-4D97-AF65-F5344CB8AC3E}">
        <p14:creationId xmlns:p14="http://schemas.microsoft.com/office/powerpoint/2010/main" val="254112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966880" y="5801996"/>
            <a:ext cx="3488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de-DE" sz="2800" dirty="0" err="1">
                <a:solidFill>
                  <a:schemeClr val="tx2"/>
                </a:solidFill>
              </a:rPr>
              <a:t>Morel-Lavallé</a:t>
            </a:r>
            <a:r>
              <a:rPr lang="de-DE" sz="2800" dirty="0">
                <a:solidFill>
                  <a:schemeClr val="tx2"/>
                </a:solidFill>
              </a:rPr>
              <a:t> (1948)</a:t>
            </a:r>
            <a:endParaRPr lang="de-DE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78" y="625697"/>
            <a:ext cx="6310443" cy="52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7060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noProof="0" dirty="0"/>
              <a:t> </a:t>
            </a:r>
            <a:endParaRPr lang="en-US" noProof="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19200"/>
            <a:ext cx="7772400" cy="41148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sz="1700" b="1" noProof="0" dirty="0"/>
              <a:t> </a:t>
            </a:r>
            <a:endParaRPr lang="en-US" sz="1600" noProof="0" dirty="0"/>
          </a:p>
          <a:p>
            <a:pPr eaLnBrk="1" hangingPunct="1">
              <a:buFontTx/>
              <a:buNone/>
            </a:pPr>
            <a:r>
              <a:rPr lang="en-US" noProof="0" dirty="0"/>
              <a:t>                    </a:t>
            </a:r>
          </a:p>
          <a:p>
            <a:pPr eaLnBrk="1" hangingPunct="1">
              <a:buFontTx/>
              <a:buNone/>
            </a:pPr>
            <a:r>
              <a:rPr lang="en-US" noProof="0" dirty="0"/>
              <a:t>     </a:t>
            </a:r>
            <a:endParaRPr lang="en-US" u="sng" noProof="0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>
                <a:latin typeface="Times New Roman" pitchFamily="18" charset="0"/>
              </a:rPr>
              <a:t> </a:t>
            </a:r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3352800" y="228600"/>
            <a:ext cx="285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de-DE" sz="29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819400" y="1447800"/>
            <a:ext cx="6858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de-DE" sz="2200"/>
              <a:t> </a:t>
            </a:r>
          </a:p>
        </p:txBody>
      </p:sp>
      <p:pic>
        <p:nvPicPr>
          <p:cNvPr id="14" name="Picture 13" descr="Slide_4 and 11_R02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9" y="3933056"/>
            <a:ext cx="2484203" cy="2225114"/>
          </a:xfrm>
          <a:prstGeom prst="rect">
            <a:avLst/>
          </a:prstGeom>
        </p:spPr>
      </p:pic>
      <p:pic>
        <p:nvPicPr>
          <p:cNvPr id="15" name="Picture 14" descr="Slide_4 and 11_R02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548681"/>
            <a:ext cx="6480264" cy="4950117"/>
          </a:xfrm>
          <a:prstGeom prst="rect">
            <a:avLst/>
          </a:prstGeom>
        </p:spPr>
      </p:pic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3935761" y="2132856"/>
            <a:ext cx="2879725" cy="2374900"/>
          </a:xfrm>
          <a:prstGeom prst="ellipse">
            <a:avLst/>
          </a:prstGeom>
          <a:solidFill>
            <a:schemeClr val="accent2">
              <a:alpha val="0"/>
            </a:schemeClr>
          </a:solidFill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773534" y="697042"/>
            <a:ext cx="25234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>
                <a:latin typeface="+mn-lt"/>
              </a:rPr>
              <a:t>Area </a:t>
            </a:r>
            <a:r>
              <a:rPr kumimoji="0" lang="de-DE" sz="2800" dirty="0" err="1">
                <a:latin typeface="+mn-lt"/>
              </a:rPr>
              <a:t>of</a:t>
            </a:r>
            <a:r>
              <a:rPr kumimoji="0" lang="de-DE" sz="2800" dirty="0">
                <a:latin typeface="+mn-lt"/>
              </a:rPr>
              <a:t> </a:t>
            </a:r>
            <a:r>
              <a:rPr kumimoji="0" lang="de-DE" sz="2800" dirty="0" err="1">
                <a:latin typeface="+mn-lt"/>
              </a:rPr>
              <a:t>severe</a:t>
            </a:r>
            <a:br>
              <a:rPr kumimoji="0" lang="de-DE" sz="2800" dirty="0">
                <a:latin typeface="+mn-lt"/>
              </a:rPr>
            </a:br>
            <a:r>
              <a:rPr kumimoji="0" lang="de-DE" sz="2800" dirty="0" err="1">
                <a:latin typeface="+mn-lt"/>
              </a:rPr>
              <a:t>bleeding</a:t>
            </a:r>
            <a:endParaRPr kumimoji="0" lang="de-DE" sz="2800" dirty="0">
              <a:latin typeface="+mn-lt"/>
            </a:endParaRPr>
          </a:p>
        </p:txBody>
      </p:sp>
      <p:sp>
        <p:nvSpPr>
          <p:cNvPr id="131083" name="Oval 11"/>
          <p:cNvSpPr>
            <a:spLocks noChangeArrowheads="1"/>
          </p:cNvSpPr>
          <p:nvPr/>
        </p:nvSpPr>
        <p:spPr bwMode="auto">
          <a:xfrm rot="2416694">
            <a:off x="1585555" y="3269413"/>
            <a:ext cx="3024187" cy="2303462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839914" y="6129457"/>
            <a:ext cx="69862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>
                <a:latin typeface="+mn-lt"/>
              </a:rPr>
              <a:t>Retroperitoneum plus </a:t>
            </a:r>
            <a:r>
              <a:rPr kumimoji="0" lang="de-DE" sz="2800" dirty="0" err="1">
                <a:latin typeface="+mn-lt"/>
              </a:rPr>
              <a:t>gluteal</a:t>
            </a:r>
            <a:r>
              <a:rPr kumimoji="0" lang="de-DE" sz="2800" dirty="0">
                <a:latin typeface="+mn-lt"/>
              </a:rPr>
              <a:t> </a:t>
            </a:r>
            <a:r>
              <a:rPr kumimoji="0" lang="de-DE" sz="2800" dirty="0" err="1">
                <a:latin typeface="+mn-lt"/>
              </a:rPr>
              <a:t>compartment</a:t>
            </a:r>
            <a:endParaRPr kumimoji="0" lang="de-DE" sz="2800" dirty="0">
              <a:latin typeface="+mn-lt"/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 rot="1857826">
            <a:off x="4224338" y="5157788"/>
            <a:ext cx="1943100" cy="6477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1707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>
                <a:latin typeface="+mn-lt"/>
              </a:rPr>
              <a:t>Assessment of severity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Expect pelvic injury in 3–8% of all fractures and 25–30% of polytrauma cases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8–15% mortality overall                            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In complex pelvic injury, 20% mortality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In open pelvic injury, up to 50% mortality  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831517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>
                <a:latin typeface="+mn-lt"/>
              </a:rPr>
              <a:t>Principles of management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Assess severity of injury: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Symptoms of shock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Symptoms of bleeding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Stabilize pelvis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Stop bleeding</a:t>
            </a:r>
          </a:p>
        </p:txBody>
      </p:sp>
    </p:spTree>
    <p:extLst>
      <p:ext uri="{BB962C8B-B14F-4D97-AF65-F5344CB8AC3E}">
        <p14:creationId xmlns:p14="http://schemas.microsoft.com/office/powerpoint/2010/main" val="3632484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 Factors influencing outcome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Timing of treatment (golden hour of shock)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Efficiency of management protocol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Stability achieved by treatment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Reduction of pelvic volume</a:t>
            </a:r>
            <a:endParaRPr lang="en-US" i="1" noProof="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Ease of application of device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Safety of device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Availability </a:t>
            </a:r>
            <a:endParaRPr lang="en-US" i="1" noProof="0" dirty="0"/>
          </a:p>
        </p:txBody>
      </p:sp>
    </p:spTree>
    <p:extLst>
      <p:ext uri="{BB962C8B-B14F-4D97-AF65-F5344CB8AC3E}">
        <p14:creationId xmlns:p14="http://schemas.microsoft.com/office/powerpoint/2010/main" val="2884045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>
                <a:solidFill>
                  <a:srgbClr val="33529B"/>
                </a:solidFill>
              </a:rPr>
              <a:t>Prehospital management</a:t>
            </a: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43672" y="3403313"/>
            <a:ext cx="5940978" cy="2908604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508001" y="1252783"/>
            <a:ext cx="8078788" cy="2343150"/>
          </a:xfrm>
        </p:spPr>
        <p:txBody>
          <a:bodyPr/>
          <a:lstStyle/>
          <a:p>
            <a:r>
              <a:rPr lang="en-US" noProof="0" dirty="0"/>
              <a:t>Circumferential pelvic </a:t>
            </a:r>
            <a:r>
              <a:rPr lang="en-US" noProof="0" dirty="0" err="1"/>
              <a:t>antishock</a:t>
            </a:r>
            <a:r>
              <a:rPr lang="en-US" noProof="0" dirty="0"/>
              <a:t> sheeting</a:t>
            </a:r>
          </a:p>
          <a:p>
            <a:pPr lvl="1">
              <a:lnSpc>
                <a:spcPct val="150000"/>
              </a:lnSpc>
            </a:pPr>
            <a:r>
              <a:rPr lang="en-US" noProof="0" dirty="0"/>
              <a:t>Can be very effective</a:t>
            </a:r>
          </a:p>
          <a:p>
            <a:pPr lvl="1">
              <a:lnSpc>
                <a:spcPct val="150000"/>
              </a:lnSpc>
            </a:pPr>
            <a:r>
              <a:rPr lang="en-US" noProof="0" dirty="0"/>
              <a:t>Complications with the skin can occur</a:t>
            </a:r>
          </a:p>
        </p:txBody>
      </p:sp>
    </p:spTree>
    <p:extLst>
      <p:ext uri="{BB962C8B-B14F-4D97-AF65-F5344CB8AC3E}">
        <p14:creationId xmlns:p14="http://schemas.microsoft.com/office/powerpoint/2010/main" val="24267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33529B"/>
                </a:solidFill>
              </a:rPr>
              <a:t>Prehospital management</a:t>
            </a:r>
            <a:r>
              <a:rPr lang="en-US" noProof="0" dirty="0"/>
              <a:t>—</a:t>
            </a:r>
            <a:r>
              <a:rPr lang="en-US" dirty="0">
                <a:solidFill>
                  <a:srgbClr val="33529B"/>
                </a:solidFill>
              </a:rPr>
              <a:t>b</a:t>
            </a:r>
            <a:r>
              <a:rPr lang="en-US" noProof="0" dirty="0" err="1">
                <a:solidFill>
                  <a:srgbClr val="33529B"/>
                </a:solidFill>
              </a:rPr>
              <a:t>inder</a:t>
            </a:r>
            <a:endParaRPr lang="en-US" noProof="0" dirty="0">
              <a:solidFill>
                <a:srgbClr val="33529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0C2F3-24D4-4DD7-9309-DA0D1B7F9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noProof="0" dirty="0"/>
              <a:t>Strap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noProof="0" dirty="0"/>
              <a:t>Can be very effective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noProof="0" dirty="0"/>
              <a:t>Restricted to B1 type fractures</a:t>
            </a:r>
          </a:p>
          <a:p>
            <a:endParaRPr lang="en-US" noProof="0" dirty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643563" y="4605338"/>
            <a:ext cx="277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1800">
                <a:solidFill>
                  <a:srgbClr val="FFFCF7"/>
                </a:solidFill>
                <a:latin typeface="Comic Sans MS" pitchFamily="66" charset="0"/>
              </a:rPr>
              <a:t>„</a:t>
            </a:r>
          </a:p>
        </p:txBody>
      </p:sp>
      <p:pic>
        <p:nvPicPr>
          <p:cNvPr id="4" name="Picture 3" descr="Silde2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076" y="2996953"/>
            <a:ext cx="8598404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Learning objectives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Identify and describe the mechanism of injury for pelvic fractures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Describe the initial treatments to save the life of the patient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Outline the use of pelvic binding and external fixation to stabilize fractures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Communicate effectively with trauma surgeons and other specialist team for comprehensive management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33529B"/>
                </a:solidFill>
              </a:rPr>
              <a:t>Prehospital management</a:t>
            </a:r>
            <a:r>
              <a:rPr lang="en-US" noProof="0" dirty="0"/>
              <a:t>—</a:t>
            </a:r>
            <a:r>
              <a:rPr lang="en-US" dirty="0">
                <a:solidFill>
                  <a:srgbClr val="33529B"/>
                </a:solidFill>
              </a:rPr>
              <a:t>b</a:t>
            </a:r>
            <a:r>
              <a:rPr lang="en-US" noProof="0" dirty="0" err="1">
                <a:solidFill>
                  <a:srgbClr val="33529B"/>
                </a:solidFill>
              </a:rPr>
              <a:t>inder</a:t>
            </a:r>
            <a:endParaRPr lang="en-US" noProof="0" dirty="0">
              <a:solidFill>
                <a:srgbClr val="33529B"/>
              </a:solidFill>
            </a:endParaRPr>
          </a:p>
        </p:txBody>
      </p:sp>
      <p:pic>
        <p:nvPicPr>
          <p:cNvPr id="26629" name="Picture 5" descr="DSC038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32229" y="1281978"/>
            <a:ext cx="5108387" cy="4309445"/>
          </a:xfrm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643563" y="4605338"/>
            <a:ext cx="277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1800">
                <a:solidFill>
                  <a:srgbClr val="FFFCF7"/>
                </a:solidFill>
                <a:latin typeface="Comic Sans MS" pitchFamily="66" charset="0"/>
              </a:rPr>
              <a:t>„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0809AE-CD43-4BE0-BC0A-968A52CA87CC}"/>
              </a:ext>
            </a:extLst>
          </p:cNvPr>
          <p:cNvSpPr txBox="1">
            <a:spLocks/>
          </p:cNvSpPr>
          <p:nvPr/>
        </p:nvSpPr>
        <p:spPr bwMode="auto">
          <a:xfrm>
            <a:off x="508001" y="1295401"/>
            <a:ext cx="594803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Binder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Can be very effective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Restricted to B1 type fractures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213078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0" noProof="0" dirty="0"/>
              <a:t> </a:t>
            </a:r>
            <a:endParaRPr lang="en-US" b="0" noProof="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88914"/>
            <a:ext cx="8280400" cy="1368425"/>
          </a:xfrm>
        </p:spPr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sz="300" b="1" noProof="0" dirty="0">
                <a:solidFill>
                  <a:schemeClr val="tx2"/>
                </a:solidFill>
              </a:rPr>
              <a:t> </a:t>
            </a:r>
            <a:r>
              <a:rPr lang="en-US" sz="300" b="1" u="sng" noProof="0" dirty="0">
                <a:solidFill>
                  <a:schemeClr val="tx2"/>
                </a:solidFill>
              </a:rPr>
              <a:t> </a:t>
            </a:r>
            <a:r>
              <a:rPr lang="en-US" sz="300" b="1" noProof="0" dirty="0">
                <a:solidFill>
                  <a:schemeClr val="tx2"/>
                </a:solidFill>
              </a:rPr>
              <a:t> </a:t>
            </a:r>
          </a:p>
          <a:p>
            <a:pPr marL="0" indent="0" algn="ctr">
              <a:buClr>
                <a:schemeClr val="tx2"/>
              </a:buClr>
              <a:buNone/>
            </a:pPr>
            <a:r>
              <a:rPr lang="en-US" sz="500" b="1" noProof="0" dirty="0">
                <a:solidFill>
                  <a:schemeClr val="tx2"/>
                </a:solidFill>
              </a:rPr>
              <a:t>      </a:t>
            </a:r>
            <a:r>
              <a:rPr lang="en-US" sz="400" b="1" noProof="0" dirty="0"/>
              <a:t>     </a:t>
            </a:r>
            <a:endParaRPr lang="en-US" sz="400" b="1" u="sng" noProof="0" dirty="0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2791" y="1192469"/>
            <a:ext cx="3983037" cy="2870200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 b="1">
                <a:latin typeface="Times New Roman" pitchFamily="18" charset="0"/>
              </a:rPr>
              <a:t> 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31799" y="288351"/>
            <a:ext cx="7343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kumimoji="0" lang="de-DE" sz="3200" b="1" dirty="0" err="1">
                <a:solidFill>
                  <a:srgbClr val="29529B"/>
                </a:solidFill>
                <a:latin typeface="+mj-lt"/>
              </a:rPr>
              <a:t>Pelvic</a:t>
            </a:r>
            <a:r>
              <a:rPr kumimoji="0" lang="de-DE" sz="3200" b="1" dirty="0">
                <a:solidFill>
                  <a:srgbClr val="29529B"/>
                </a:solidFill>
                <a:latin typeface="+mj-lt"/>
              </a:rPr>
              <a:t> </a:t>
            </a:r>
            <a:r>
              <a:rPr kumimoji="0" lang="de-DE" sz="3200" b="1" dirty="0" err="1">
                <a:solidFill>
                  <a:srgbClr val="29529B"/>
                </a:solidFill>
                <a:latin typeface="+mj-lt"/>
              </a:rPr>
              <a:t>immobilization</a:t>
            </a:r>
            <a:r>
              <a:rPr kumimoji="0" lang="de-DE" sz="3200" b="1" dirty="0">
                <a:solidFill>
                  <a:srgbClr val="29529B"/>
                </a:solidFill>
                <a:latin typeface="+mj-lt"/>
              </a:rPr>
              <a:t> </a:t>
            </a:r>
            <a:r>
              <a:rPr kumimoji="0" lang="de-DE" sz="3200" b="1" dirty="0" err="1">
                <a:solidFill>
                  <a:srgbClr val="29529B"/>
                </a:solidFill>
                <a:latin typeface="+mj-lt"/>
              </a:rPr>
              <a:t>belt</a:t>
            </a:r>
            <a:r>
              <a:rPr kumimoji="0" lang="de-DE" sz="3200" b="1" dirty="0">
                <a:solidFill>
                  <a:srgbClr val="29529B"/>
                </a:solidFill>
                <a:latin typeface="+mj-lt"/>
              </a:rPr>
              <a:t> (PIB)</a:t>
            </a:r>
          </a:p>
        </p:txBody>
      </p:sp>
      <p:pic>
        <p:nvPicPr>
          <p:cNvPr id="2765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2312" y="1216025"/>
            <a:ext cx="3990975" cy="2878138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097731" y="4278756"/>
            <a:ext cx="924674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marL="342900" indent="-342900" algn="l" eaLnBrk="1" hangingPunct="1">
              <a:buFont typeface="Arial" pitchFamily="34" charset="0"/>
              <a:buChar char="•"/>
            </a:pPr>
            <a:r>
              <a:rPr kumimoji="0" lang="en-US" sz="2800" dirty="0">
                <a:latin typeface="+mn-lt"/>
              </a:rPr>
              <a:t>Circumferential compression with three inflatable chambers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endParaRPr kumimoji="0" lang="en-US" sz="2800" dirty="0">
              <a:latin typeface="+mn-lt"/>
            </a:endParaRPr>
          </a:p>
          <a:p>
            <a:pPr marL="342900" indent="-342900" algn="l" eaLnBrk="1" hangingPunct="1">
              <a:buFont typeface="Arial" pitchFamily="34" charset="0"/>
              <a:buChar char="•"/>
            </a:pPr>
            <a:r>
              <a:rPr kumimoji="0" lang="en-US" sz="2800" dirty="0"/>
              <a:t>Two gluteal chambers, one half-size suprapubic chamber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endParaRPr kumimoji="0"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559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6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1340769"/>
            <a:ext cx="5474391" cy="3816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ED418-418F-4D5D-B018-0BD0915B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Pelvic immobilization belt (PIB)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sz="800" b="1" noProof="0" dirty="0">
                <a:solidFill>
                  <a:schemeClr val="tx2"/>
                </a:solidFill>
              </a:rPr>
              <a:t> </a:t>
            </a:r>
            <a:r>
              <a:rPr lang="en-US" sz="800" b="1" u="sng" noProof="0" dirty="0">
                <a:solidFill>
                  <a:schemeClr val="tx2"/>
                </a:solidFill>
              </a:rPr>
              <a:t> </a:t>
            </a:r>
            <a:r>
              <a:rPr lang="en-US" sz="800" b="1" noProof="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 b="1">
                <a:latin typeface="Times New Roman" pitchFamily="18" charset="0"/>
              </a:rPr>
              <a:t> 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7066879" y="1606177"/>
            <a:ext cx="3004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 err="1"/>
              <a:t>Gluteal</a:t>
            </a:r>
            <a:r>
              <a:rPr kumimoji="0" lang="de-DE" sz="2800" dirty="0"/>
              <a:t> </a:t>
            </a:r>
            <a:r>
              <a:rPr kumimoji="0" lang="de-DE" sz="2800" dirty="0" err="1"/>
              <a:t>chambers</a:t>
            </a:r>
            <a:endParaRPr kumimoji="0" lang="de-DE" sz="2800" dirty="0"/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 rot="-649738">
            <a:off x="2786064" y="2316163"/>
            <a:ext cx="4249737" cy="360362"/>
          </a:xfrm>
          <a:prstGeom prst="leftArrow">
            <a:avLst>
              <a:gd name="adj1" fmla="val 50000"/>
              <a:gd name="adj2" fmla="val 294824"/>
            </a:avLst>
          </a:prstGeom>
          <a:solidFill>
            <a:srgbClr val="F053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 rot="-1277662">
            <a:off x="4151313" y="2420939"/>
            <a:ext cx="2951162" cy="358775"/>
          </a:xfrm>
          <a:prstGeom prst="leftArrow">
            <a:avLst>
              <a:gd name="adj1" fmla="val 50000"/>
              <a:gd name="adj2" fmla="val 205642"/>
            </a:avLst>
          </a:prstGeom>
          <a:solidFill>
            <a:srgbClr val="F053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7216377" y="2265511"/>
            <a:ext cx="3506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 err="1"/>
              <a:t>Suprapubic</a:t>
            </a:r>
            <a:r>
              <a:rPr kumimoji="0" lang="de-DE" sz="2800" dirty="0"/>
              <a:t> </a:t>
            </a:r>
            <a:r>
              <a:rPr kumimoji="0" lang="de-DE" sz="2800" dirty="0" err="1"/>
              <a:t>chamber</a:t>
            </a:r>
            <a:endParaRPr kumimoji="0" lang="de-DE" sz="2800" dirty="0"/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 rot="-890030">
            <a:off x="5372558" y="2687398"/>
            <a:ext cx="1818854" cy="431800"/>
          </a:xfrm>
          <a:prstGeom prst="leftArrow">
            <a:avLst>
              <a:gd name="adj1" fmla="val 50000"/>
              <a:gd name="adj2" fmla="val 95864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Picture 2" descr="Slide26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218" y="2924944"/>
            <a:ext cx="4355737" cy="37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94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953125" y="4415671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 b="1">
                <a:latin typeface="Times New Roman" pitchFamily="18" charset="0"/>
              </a:rPr>
              <a:t> </a:t>
            </a:r>
          </a:p>
        </p:txBody>
      </p:sp>
      <p:pic>
        <p:nvPicPr>
          <p:cNvPr id="31751" name="Picture 7" descr="Bil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577221"/>
            <a:ext cx="4248150" cy="3330575"/>
          </a:xfrm>
        </p:spPr>
      </p:pic>
      <p:pic>
        <p:nvPicPr>
          <p:cNvPr id="31752" name="Picture 8" descr="Bil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1538" y="1613771"/>
            <a:ext cx="4716462" cy="3295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621022" y="5068368"/>
            <a:ext cx="39465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r>
              <a:rPr kumimoji="0" lang="en-US" sz="2800"/>
              <a:t>Normal soft-tissue distribution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384032" y="5099882"/>
            <a:ext cx="4176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en-US" sz="2800"/>
              <a:t>Three-point compression</a:t>
            </a: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 rot="-1419192">
            <a:off x="5664201" y="3450470"/>
            <a:ext cx="792163" cy="647700"/>
          </a:xfrm>
          <a:prstGeom prst="rightArrow">
            <a:avLst>
              <a:gd name="adj1" fmla="val 50000"/>
              <a:gd name="adj2" fmla="val 30576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404" name="AutoShape 12"/>
          <p:cNvSpPr>
            <a:spLocks noChangeArrowheads="1"/>
          </p:cNvSpPr>
          <p:nvPr/>
        </p:nvSpPr>
        <p:spPr bwMode="auto">
          <a:xfrm rot="1177956">
            <a:off x="10056813" y="3306009"/>
            <a:ext cx="755650" cy="574675"/>
          </a:xfrm>
          <a:prstGeom prst="leftArrow">
            <a:avLst>
              <a:gd name="adj1" fmla="val 50000"/>
              <a:gd name="adj2" fmla="val 32873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405" name="AutoShape 13"/>
          <p:cNvSpPr>
            <a:spLocks noChangeArrowheads="1"/>
          </p:cNvSpPr>
          <p:nvPr/>
        </p:nvSpPr>
        <p:spPr bwMode="auto">
          <a:xfrm rot="-1025742">
            <a:off x="7680325" y="1145421"/>
            <a:ext cx="647700" cy="792163"/>
          </a:xfrm>
          <a:prstGeom prst="downArrow">
            <a:avLst>
              <a:gd name="adj1" fmla="val 50000"/>
              <a:gd name="adj2" fmla="val 30576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A68E77-3E99-4A0D-B121-DC7D32D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81000"/>
            <a:ext cx="11036300" cy="914400"/>
          </a:xfrm>
        </p:spPr>
        <p:txBody>
          <a:bodyPr/>
          <a:lstStyle/>
          <a:p>
            <a:r>
              <a:rPr lang="en-US" noProof="0" dirty="0"/>
              <a:t>Pelvic immobilization belt (PIB)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7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3" grpId="0" animBg="1"/>
      <p:bldP spid="59404" grpId="0" animBg="1"/>
      <p:bldP spid="5940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B3BC-2A38-4316-B311-0A2A0AD9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Pelvic immobilization belt (PIB)—principles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Circumferential compression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noProof="0" dirty="0"/>
              <a:t>Inflating chambers reduces volume within pelvis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noProof="0" dirty="0"/>
              <a:t>Bony pelvis reduces without anterior ring collapse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noProof="0" dirty="0"/>
              <a:t>Posterior chambers compress gluteal compartments preventing bleeding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noProof="0" dirty="0"/>
              <a:t>Anterior chamber compresses soft tissues against convexity of lumbosacral spine, producing a tamponade within the pelvis</a:t>
            </a:r>
          </a:p>
        </p:txBody>
      </p:sp>
    </p:spTree>
    <p:extLst>
      <p:ext uri="{BB962C8B-B14F-4D97-AF65-F5344CB8AC3E}">
        <p14:creationId xmlns:p14="http://schemas.microsoft.com/office/powerpoint/2010/main" val="16854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 b="1">
                <a:latin typeface="Times New Roman" pitchFamily="18" charset="0"/>
              </a:rPr>
              <a:t> 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031916" y="6058235"/>
            <a:ext cx="60837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800" dirty="0" err="1"/>
              <a:t>Principle</a:t>
            </a:r>
            <a:r>
              <a:rPr kumimoji="0" lang="de-DE" sz="2800" dirty="0"/>
              <a:t>: </a:t>
            </a:r>
            <a:r>
              <a:rPr kumimoji="0" lang="de-DE" sz="2800" dirty="0" err="1"/>
              <a:t>pelvic</a:t>
            </a:r>
            <a:r>
              <a:rPr kumimoji="0" lang="de-DE" sz="2800" dirty="0"/>
              <a:t> </a:t>
            </a:r>
            <a:r>
              <a:rPr kumimoji="0" lang="de-DE" sz="2800" dirty="0" err="1"/>
              <a:t>volume</a:t>
            </a:r>
            <a:r>
              <a:rPr kumimoji="0" lang="de-DE" sz="2800" dirty="0"/>
              <a:t> </a:t>
            </a:r>
            <a:r>
              <a:rPr kumimoji="0" lang="de-DE" sz="2800" dirty="0" err="1"/>
              <a:t>is</a:t>
            </a:r>
            <a:r>
              <a:rPr kumimoji="0" lang="de-DE" sz="2800" dirty="0"/>
              <a:t> </a:t>
            </a:r>
            <a:r>
              <a:rPr kumimoji="0" lang="de-DE" sz="2800" dirty="0" err="1"/>
              <a:t>decreased</a:t>
            </a:r>
            <a:endParaRPr kumimoji="0" lang="de-D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49" y="3550817"/>
            <a:ext cx="3194782" cy="2398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047" y="2253332"/>
            <a:ext cx="2991103" cy="363544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AB81BC-2406-421B-B066-70412B46A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31" y="1215333"/>
            <a:ext cx="5613769" cy="3437803"/>
          </a:xfrm>
        </p:spPr>
        <p:txBody>
          <a:bodyPr/>
          <a:lstStyle/>
          <a:p>
            <a:r>
              <a:rPr lang="en-US" noProof="0" dirty="0"/>
              <a:t>70-year-old</a:t>
            </a:r>
          </a:p>
          <a:p>
            <a:r>
              <a:rPr lang="en-US" noProof="0" dirty="0"/>
              <a:t>Motor vehicle accident</a:t>
            </a:r>
          </a:p>
          <a:p>
            <a:r>
              <a:rPr lang="en-US" noProof="0" dirty="0"/>
              <a:t>Unstable pelvis</a:t>
            </a:r>
          </a:p>
          <a:p>
            <a:r>
              <a:rPr lang="en-US" noProof="0" dirty="0"/>
              <a:t>Emergency PIB application</a:t>
            </a:r>
          </a:p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42A5A7-02A4-410B-900C-2E75C1C3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81000"/>
            <a:ext cx="11036300" cy="914400"/>
          </a:xfrm>
        </p:spPr>
        <p:txBody>
          <a:bodyPr/>
          <a:lstStyle/>
          <a:p>
            <a:r>
              <a:rPr lang="en-US" noProof="0" dirty="0"/>
              <a:t>Pelvic immobilization belt (PIB)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3662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55788" y="1798270"/>
            <a:ext cx="4062413" cy="4495800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2"/>
              </a:buClr>
              <a:buNone/>
            </a:pPr>
            <a:r>
              <a:rPr lang="en-US" sz="800" b="1" noProof="0" dirty="0">
                <a:solidFill>
                  <a:schemeClr val="tx2"/>
                </a:solidFill>
              </a:rPr>
              <a:t> </a:t>
            </a:r>
            <a:r>
              <a:rPr lang="en-US" sz="800" b="1" u="sng" noProof="0" dirty="0">
                <a:solidFill>
                  <a:schemeClr val="tx2"/>
                </a:solidFill>
              </a:rPr>
              <a:t> </a:t>
            </a:r>
            <a:r>
              <a:rPr lang="en-US" sz="800" b="1" noProof="0" dirty="0">
                <a:solidFill>
                  <a:schemeClr val="tx2"/>
                </a:solidFill>
              </a:rPr>
              <a:t> </a:t>
            </a:r>
          </a:p>
          <a:p>
            <a:pPr marL="0" indent="0" algn="ctr">
              <a:lnSpc>
                <a:spcPct val="80000"/>
              </a:lnSpc>
              <a:buClr>
                <a:schemeClr val="tx2"/>
              </a:buClr>
              <a:buNone/>
            </a:pPr>
            <a:r>
              <a:rPr lang="en-US" sz="1100" b="1" noProof="0" dirty="0">
                <a:solidFill>
                  <a:schemeClr val="tx2"/>
                </a:solidFill>
              </a:rPr>
              <a:t>      </a:t>
            </a:r>
            <a:r>
              <a:rPr lang="en-US" noProof="0" dirty="0">
                <a:solidFill>
                  <a:schemeClr val="tx2"/>
                </a:solidFill>
                <a:latin typeface="Comic Sans MS" pitchFamily="66" charset="0"/>
              </a:rPr>
              <a:t>Emergency management</a:t>
            </a:r>
            <a:r>
              <a:rPr lang="en-US" sz="1800" b="1" noProof="0" dirty="0">
                <a:solidFill>
                  <a:schemeClr val="tx2"/>
                </a:solidFill>
              </a:rPr>
              <a:t>     </a:t>
            </a:r>
          </a:p>
          <a:p>
            <a:pPr marL="0" indent="0">
              <a:lnSpc>
                <a:spcPct val="80000"/>
              </a:lnSpc>
              <a:buClr>
                <a:schemeClr val="tx2"/>
              </a:buClr>
              <a:buNone/>
            </a:pPr>
            <a:endParaRPr lang="en-US" sz="1800" b="1" noProof="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900" b="1" noProof="0" dirty="0"/>
              <a:t>     </a:t>
            </a:r>
            <a:endParaRPr lang="en-US" sz="900" b="1" u="sng" noProof="0" dirty="0"/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903912" y="561144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 b="1">
                <a:latin typeface="Times New Roman" pitchFamily="18" charset="0"/>
              </a:rPr>
              <a:t> 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2312987" y="1271221"/>
            <a:ext cx="72390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lnSpc>
                <a:spcPct val="85000"/>
              </a:lnSpc>
              <a:spcBef>
                <a:spcPct val="50000"/>
              </a:spcBef>
            </a:pPr>
            <a:endParaRPr kumimoji="0" lang="de-DE" sz="2800" b="1"/>
          </a:p>
          <a:p>
            <a:pPr algn="l">
              <a:lnSpc>
                <a:spcPct val="85000"/>
              </a:lnSpc>
              <a:spcBef>
                <a:spcPct val="50000"/>
              </a:spcBef>
            </a:pPr>
            <a:endParaRPr kumimoji="0" lang="de-DE" sz="2800" b="1"/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4102101" y="4646245"/>
            <a:ext cx="504825" cy="5032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024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259924"/>
              </p:ext>
            </p:extLst>
          </p:nvPr>
        </p:nvGraphicFramePr>
        <p:xfrm>
          <a:off x="1798638" y="1117233"/>
          <a:ext cx="6119813" cy="458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Photo Editor-Foto" r:id="rId4" imgW="19504762" imgH="14628571" progId="MSPhotoEd.3">
                  <p:embed/>
                </p:oleObj>
              </mc:Choice>
              <mc:Fallback>
                <p:oleObj name="Photo Editor-Foto" r:id="rId4" imgW="19504762" imgH="146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1117233"/>
                        <a:ext cx="6119813" cy="458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186737" y="272537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endParaRPr kumimoji="0" lang="de-DE" sz="1800">
              <a:latin typeface="Comic Sans MS" pitchFamily="66" charset="0"/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7986118" y="1145603"/>
            <a:ext cx="370679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marL="342900" indent="-342900" algn="l" eaLnBrk="1" hangingPunct="1">
              <a:buFont typeface="Arial" pitchFamily="34" charset="0"/>
              <a:buChar char="•"/>
            </a:pPr>
            <a:r>
              <a:rPr kumimoji="0" lang="de-DE" sz="2800" dirty="0" err="1"/>
              <a:t>Grossly</a:t>
            </a:r>
            <a:r>
              <a:rPr kumimoji="0" lang="de-DE" sz="2800" dirty="0"/>
              <a:t> </a:t>
            </a:r>
            <a:r>
              <a:rPr kumimoji="0" lang="de-DE" sz="2800" dirty="0" err="1"/>
              <a:t>unstable</a:t>
            </a:r>
            <a:r>
              <a:rPr kumimoji="0" lang="de-DE" sz="2800" dirty="0"/>
              <a:t> </a:t>
            </a:r>
            <a:r>
              <a:rPr kumimoji="0" lang="de-DE" sz="2800" dirty="0" err="1"/>
              <a:t>pelvis</a:t>
            </a:r>
            <a:r>
              <a:rPr kumimoji="0" lang="de-DE" sz="2800" dirty="0"/>
              <a:t> </a:t>
            </a:r>
            <a:r>
              <a:rPr kumimoji="0" lang="de-DE" sz="2800" dirty="0" err="1"/>
              <a:t>with</a:t>
            </a:r>
            <a:r>
              <a:rPr kumimoji="0" lang="de-DE" sz="2800" dirty="0"/>
              <a:t> PIB </a:t>
            </a:r>
            <a:r>
              <a:rPr kumimoji="0" lang="de-DE" sz="2800" dirty="0" err="1"/>
              <a:t>applied</a:t>
            </a:r>
            <a:r>
              <a:rPr kumimoji="0" lang="de-DE" sz="2800" dirty="0"/>
              <a:t> 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r>
              <a:rPr kumimoji="0" lang="de-DE" sz="2800" dirty="0" err="1"/>
              <a:t>Significant</a:t>
            </a:r>
            <a:r>
              <a:rPr kumimoji="0" lang="de-DE" sz="2800" dirty="0"/>
              <a:t> </a:t>
            </a:r>
            <a:r>
              <a:rPr kumimoji="0" lang="de-DE" sz="2800" dirty="0" err="1"/>
              <a:t>blood</a:t>
            </a:r>
            <a:r>
              <a:rPr kumimoji="0" lang="de-DE" sz="2800" dirty="0"/>
              <a:t> </a:t>
            </a:r>
            <a:r>
              <a:rPr kumimoji="0" lang="de-DE" sz="2800" dirty="0" err="1"/>
              <a:t>pressure</a:t>
            </a:r>
            <a:r>
              <a:rPr kumimoji="0" lang="de-DE" sz="2800" dirty="0"/>
              <a:t> </a:t>
            </a:r>
            <a:r>
              <a:rPr kumimoji="0" lang="de-DE" sz="2800" dirty="0" err="1"/>
              <a:t>increase</a:t>
            </a:r>
            <a:endParaRPr kumimoji="0" lang="de-DE" sz="2800" dirty="0"/>
          </a:p>
        </p:txBody>
      </p:sp>
      <p:pic>
        <p:nvPicPr>
          <p:cNvPr id="102411" name="Picture 11" descr="DSC0130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8226" y="3641358"/>
            <a:ext cx="4321175" cy="27860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12" name="AutoShape 12"/>
          <p:cNvSpPr>
            <a:spLocks noChangeArrowheads="1"/>
          </p:cNvSpPr>
          <p:nvPr/>
        </p:nvSpPr>
        <p:spPr bwMode="auto">
          <a:xfrm rot="2573695">
            <a:off x="2733675" y="1549033"/>
            <a:ext cx="1439862" cy="647700"/>
          </a:xfrm>
          <a:prstGeom prst="rightArrow">
            <a:avLst>
              <a:gd name="adj1" fmla="val 50000"/>
              <a:gd name="adj2" fmla="val 55576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3" name="AutoShape 13"/>
          <p:cNvSpPr>
            <a:spLocks noChangeArrowheads="1"/>
          </p:cNvSpPr>
          <p:nvPr/>
        </p:nvSpPr>
        <p:spPr bwMode="auto">
          <a:xfrm rot="19991183">
            <a:off x="2301875" y="3996959"/>
            <a:ext cx="1441450" cy="649287"/>
          </a:xfrm>
          <a:prstGeom prst="rightArrow">
            <a:avLst>
              <a:gd name="adj1" fmla="val 50000"/>
              <a:gd name="adj2" fmla="val 55501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4" name="AutoShape 14"/>
          <p:cNvSpPr>
            <a:spLocks noChangeArrowheads="1"/>
          </p:cNvSpPr>
          <p:nvPr/>
        </p:nvSpPr>
        <p:spPr bwMode="auto">
          <a:xfrm rot="20111148">
            <a:off x="5686425" y="2196733"/>
            <a:ext cx="1727200" cy="647700"/>
          </a:xfrm>
          <a:prstGeom prst="leftArrow">
            <a:avLst>
              <a:gd name="adj1" fmla="val 50000"/>
              <a:gd name="adj2" fmla="val 66667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5" name="AutoShape 15"/>
          <p:cNvSpPr>
            <a:spLocks noChangeArrowheads="1"/>
          </p:cNvSpPr>
          <p:nvPr/>
        </p:nvSpPr>
        <p:spPr bwMode="auto">
          <a:xfrm rot="18303664">
            <a:off x="3021807" y="5366177"/>
            <a:ext cx="1512887" cy="647700"/>
          </a:xfrm>
          <a:prstGeom prst="rightArrow">
            <a:avLst>
              <a:gd name="adj1" fmla="val 50000"/>
              <a:gd name="adj2" fmla="val 58395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6" name="AutoShape 16"/>
          <p:cNvSpPr>
            <a:spLocks noChangeArrowheads="1"/>
          </p:cNvSpPr>
          <p:nvPr/>
        </p:nvSpPr>
        <p:spPr bwMode="auto">
          <a:xfrm rot="21088548">
            <a:off x="5038726" y="5078046"/>
            <a:ext cx="720725" cy="1368425"/>
          </a:xfrm>
          <a:prstGeom prst="upArrow">
            <a:avLst>
              <a:gd name="adj1" fmla="val 50000"/>
              <a:gd name="adj2" fmla="val 47467"/>
            </a:avLst>
          </a:prstGeom>
          <a:solidFill>
            <a:srgbClr val="F2C4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7" name="AutoShape 17"/>
          <p:cNvSpPr>
            <a:spLocks noChangeArrowheads="1"/>
          </p:cNvSpPr>
          <p:nvPr/>
        </p:nvSpPr>
        <p:spPr bwMode="auto">
          <a:xfrm rot="2549922">
            <a:off x="9575801" y="5149484"/>
            <a:ext cx="287337" cy="1366837"/>
          </a:xfrm>
          <a:prstGeom prst="flowChartOnlineStorage">
            <a:avLst/>
          </a:prstGeom>
          <a:solidFill>
            <a:srgbClr val="F01E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8" name="AutoShape 18"/>
          <p:cNvSpPr>
            <a:spLocks noChangeArrowheads="1"/>
          </p:cNvSpPr>
          <p:nvPr/>
        </p:nvSpPr>
        <p:spPr bwMode="auto">
          <a:xfrm rot="8624576">
            <a:off x="6470650" y="4839921"/>
            <a:ext cx="360362" cy="1584325"/>
          </a:xfrm>
          <a:prstGeom prst="flowChartOnlineStorage">
            <a:avLst/>
          </a:prstGeom>
          <a:solidFill>
            <a:srgbClr val="F01E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19" name="AutoShape 19"/>
          <p:cNvSpPr>
            <a:spLocks noChangeArrowheads="1"/>
          </p:cNvSpPr>
          <p:nvPr/>
        </p:nvSpPr>
        <p:spPr bwMode="auto">
          <a:xfrm rot="16389062">
            <a:off x="8097838" y="3028583"/>
            <a:ext cx="360362" cy="1439863"/>
          </a:xfrm>
          <a:prstGeom prst="flowChartOnlineStorage">
            <a:avLst/>
          </a:prstGeom>
          <a:solidFill>
            <a:srgbClr val="F01E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4FF3A3D-49ED-472D-9402-80BFADEAA0CD}"/>
              </a:ext>
            </a:extLst>
          </p:cNvPr>
          <p:cNvSpPr txBox="1">
            <a:spLocks/>
          </p:cNvSpPr>
          <p:nvPr/>
        </p:nvSpPr>
        <p:spPr>
          <a:xfrm>
            <a:off x="479376" y="332656"/>
            <a:ext cx="11036300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Pelvic</a:t>
            </a:r>
            <a:r>
              <a:rPr lang="de-DE" kern="0" dirty="0"/>
              <a:t> </a:t>
            </a:r>
            <a:r>
              <a:rPr lang="de-DE" kern="0" dirty="0" err="1"/>
              <a:t>immobilization</a:t>
            </a:r>
            <a:r>
              <a:rPr lang="de-DE" kern="0" dirty="0"/>
              <a:t> </a:t>
            </a:r>
            <a:r>
              <a:rPr lang="de-DE" kern="0" dirty="0" err="1"/>
              <a:t>belt</a:t>
            </a:r>
            <a:r>
              <a:rPr lang="de-DE" kern="0" dirty="0"/>
              <a:t> (PIB)</a:t>
            </a:r>
            <a:br>
              <a:rPr lang="de-DE" kern="0" dirty="0"/>
            </a:b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16684734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918AF-A9AE-4C89-A8D5-E1CAB1B3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295400"/>
            <a:ext cx="5443983" cy="4678363"/>
          </a:xfrm>
        </p:spPr>
        <p:txBody>
          <a:bodyPr/>
          <a:lstStyle/>
          <a:p>
            <a:r>
              <a:rPr lang="en-US" noProof="0" dirty="0"/>
              <a:t>PIB removal causes significant blood pressure drop</a:t>
            </a:r>
          </a:p>
          <a:p>
            <a:endParaRPr lang="en-US" noProof="0" dirty="0"/>
          </a:p>
          <a:p>
            <a:r>
              <a:rPr lang="en-US" noProof="0" dirty="0"/>
              <a:t>BP 58/38 approximately after 1 minute</a:t>
            </a:r>
          </a:p>
          <a:p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248" y="1288618"/>
            <a:ext cx="5495694" cy="4516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6B7B32-100B-4300-B1C6-F2F938F3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6" y="374219"/>
            <a:ext cx="11036300" cy="914400"/>
          </a:xfrm>
        </p:spPr>
        <p:txBody>
          <a:bodyPr/>
          <a:lstStyle/>
          <a:p>
            <a:r>
              <a:rPr lang="en-US" noProof="0" dirty="0"/>
              <a:t>Pelvic immobilization belt (PIB)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99075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0" noProof="0" dirty="0"/>
              <a:t> </a:t>
            </a:r>
            <a:endParaRPr lang="en-US" b="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Application of pelvic clamp is next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907087" y="5120324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 b="1">
                <a:latin typeface="Times New Roman" pitchFamily="18" charset="0"/>
              </a:rPr>
              <a:t> 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8189912" y="2234249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endParaRPr kumimoji="0" lang="de-DE" sz="180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985" y="1988840"/>
            <a:ext cx="5937504" cy="427939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4D0E9B5-BB27-4235-A6AE-672FD6F0522A}"/>
              </a:ext>
            </a:extLst>
          </p:cNvPr>
          <p:cNvSpPr txBox="1">
            <a:spLocks/>
          </p:cNvSpPr>
          <p:nvPr/>
        </p:nvSpPr>
        <p:spPr bwMode="auto">
          <a:xfrm>
            <a:off x="484236" y="374219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Pelvic</a:t>
            </a:r>
            <a:r>
              <a:rPr lang="de-DE" kern="0" dirty="0"/>
              <a:t> </a:t>
            </a:r>
            <a:r>
              <a:rPr lang="de-DE" kern="0" dirty="0" err="1"/>
              <a:t>immobilization</a:t>
            </a:r>
            <a:r>
              <a:rPr lang="de-DE" kern="0" dirty="0"/>
              <a:t> </a:t>
            </a:r>
            <a:r>
              <a:rPr lang="de-DE" kern="0" dirty="0" err="1"/>
              <a:t>belt</a:t>
            </a:r>
            <a:r>
              <a:rPr lang="de-DE" kern="0" dirty="0"/>
              <a:t> (PIB)</a:t>
            </a:r>
            <a:br>
              <a:rPr lang="de-DE" kern="0" dirty="0"/>
            </a:b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7425939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Emergency department assessment</a:t>
            </a:r>
            <a:endParaRPr lang="en-US" sz="4000" noProof="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Pelvic asymmetry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Leg-length discrepancy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Malalignment of lower extremity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Lower abdominal swelling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Pelvic instability</a:t>
            </a:r>
          </a:p>
          <a:p>
            <a:pPr lvl="1">
              <a:lnSpc>
                <a:spcPct val="150000"/>
              </a:lnSpc>
            </a:pPr>
            <a:r>
              <a:rPr lang="en-US" noProof="0" dirty="0"/>
              <a:t>Rotational</a:t>
            </a:r>
          </a:p>
          <a:p>
            <a:pPr lvl="1">
              <a:lnSpc>
                <a:spcPct val="150000"/>
              </a:lnSpc>
            </a:pPr>
            <a:r>
              <a:rPr lang="en-US" noProof="0" dirty="0"/>
              <a:t>Vertical</a:t>
            </a:r>
            <a:br>
              <a:rPr lang="en-US" sz="2800" noProof="0" dirty="0"/>
            </a:br>
            <a:endParaRPr lang="en-US" sz="2800" noProof="0" dirty="0"/>
          </a:p>
          <a:p>
            <a:pPr eaLnBrk="1" hangingPunct="1">
              <a:buFontTx/>
              <a:buNone/>
            </a:pPr>
            <a:endParaRPr lang="en-US" noProof="0" dirty="0"/>
          </a:p>
        </p:txBody>
      </p:sp>
      <p:pic>
        <p:nvPicPr>
          <p:cNvPr id="7" name="Picture 4" descr="Bilder">
            <a:extLst>
              <a:ext uri="{FF2B5EF4-FFF2-40B4-BE49-F238E27FC236}">
                <a16:creationId xmlns:a16="http://schemas.microsoft.com/office/drawing/2014/main" id="{922DE1DD-1767-4B0C-A1FF-E6E2B511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7968" y="3573463"/>
            <a:ext cx="4406890" cy="288743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4D2A1-4F81-4F18-B788-32935D31C9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432" y="957374"/>
            <a:ext cx="3672408" cy="25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222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Pelvic trauma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noProof="0" dirty="0"/>
              <a:t>High-velocity pelvic trauma means massive bleeding of pelvic soft tissues and fracture surfaces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Motor vehicle accidents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Crush injuries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noProof="0" dirty="0"/>
              <a:t>Falls from a height</a:t>
            </a:r>
            <a:br>
              <a:rPr lang="en-US" noProof="0" dirty="0"/>
            </a:br>
            <a:r>
              <a:rPr lang="en-US" noProof="0" dirty="0"/>
              <a:t>                                     </a:t>
            </a:r>
            <a:br>
              <a:rPr lang="en-US" noProof="0" dirty="0"/>
            </a:br>
            <a:endParaRPr lang="en-US" noProof="0" dirty="0"/>
          </a:p>
          <a:p>
            <a:pPr>
              <a:spcBef>
                <a:spcPts val="1800"/>
              </a:spcBef>
              <a:spcAft>
                <a:spcPts val="1800"/>
              </a:spcAft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902172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Emergency department assessment</a:t>
            </a:r>
            <a:endParaRPr lang="en-US" sz="4000" noProof="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Hematoma</a:t>
            </a:r>
          </a:p>
          <a:p>
            <a:pPr lvl="1"/>
            <a:r>
              <a:rPr lang="en-US" noProof="0" dirty="0"/>
              <a:t>Perineal</a:t>
            </a:r>
          </a:p>
          <a:p>
            <a:pPr lvl="1"/>
            <a:r>
              <a:rPr lang="en-US" noProof="0" dirty="0"/>
              <a:t>Scrotal</a:t>
            </a:r>
          </a:p>
          <a:p>
            <a:pPr lvl="1"/>
            <a:r>
              <a:rPr lang="en-US" noProof="0" dirty="0"/>
              <a:t>Labial</a:t>
            </a:r>
          </a:p>
          <a:p>
            <a:r>
              <a:rPr lang="en-US" noProof="0" dirty="0"/>
              <a:t>Bleeding from orifices</a:t>
            </a:r>
          </a:p>
          <a:p>
            <a:pPr lvl="1"/>
            <a:r>
              <a:rPr lang="en-US" noProof="0" dirty="0"/>
              <a:t>Anus</a:t>
            </a:r>
          </a:p>
          <a:p>
            <a:pPr lvl="1"/>
            <a:r>
              <a:rPr lang="en-US" noProof="0" dirty="0"/>
              <a:t>Urethra</a:t>
            </a:r>
          </a:p>
          <a:p>
            <a:r>
              <a:rPr lang="en-US" noProof="0" dirty="0"/>
              <a:t>Rectal exam	        </a:t>
            </a:r>
            <a:br>
              <a:rPr lang="en-US" noProof="0" dirty="0"/>
            </a:br>
            <a:endParaRPr lang="en-US" noProof="0" dirty="0"/>
          </a:p>
          <a:p>
            <a:pPr eaLnBrk="1" hangingPunct="1"/>
            <a:endParaRPr lang="en-US" noProof="0" dirty="0"/>
          </a:p>
        </p:txBody>
      </p:sp>
      <p:pic>
        <p:nvPicPr>
          <p:cNvPr id="38916" name="Picture 4" descr="Bild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9263" y="1295400"/>
            <a:ext cx="3830637" cy="5105400"/>
          </a:xfrm>
        </p:spPr>
      </p:pic>
    </p:spTree>
    <p:extLst>
      <p:ext uri="{BB962C8B-B14F-4D97-AF65-F5344CB8AC3E}">
        <p14:creationId xmlns:p14="http://schemas.microsoft.com/office/powerpoint/2010/main" val="196730441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11" descr="ppt_048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2184" y="3933056"/>
            <a:ext cx="2160240" cy="189966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4" descr="Bild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536" y="3861049"/>
            <a:ext cx="2664296" cy="2047583"/>
          </a:xfrm>
        </p:spPr>
      </p:pic>
      <p:pic>
        <p:nvPicPr>
          <p:cNvPr id="39942" name="Picture 7" descr="becken3d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547" y="3933056"/>
            <a:ext cx="2852607" cy="197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Bil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108784"/>
            <a:ext cx="26082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4" name="Rectangle 14"/>
          <p:cNvSpPr>
            <a:spLocks noChangeArrowheads="1"/>
          </p:cNvSpPr>
          <p:nvPr/>
        </p:nvSpPr>
        <p:spPr bwMode="auto">
          <a:xfrm>
            <a:off x="2376268" y="3197017"/>
            <a:ext cx="1463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400" dirty="0"/>
              <a:t>AP </a:t>
            </a:r>
            <a:r>
              <a:rPr lang="de-DE" sz="2400" dirty="0" err="1"/>
              <a:t>pelvis</a:t>
            </a:r>
            <a:endParaRPr lang="de-DE" sz="2400" dirty="0"/>
          </a:p>
        </p:txBody>
      </p:sp>
      <p:pic>
        <p:nvPicPr>
          <p:cNvPr id="39945" name="Picture 15" descr="Bil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8127" y="1108785"/>
            <a:ext cx="2427271" cy="201877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6" name="Picture 17" descr="Bil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847" y="1108785"/>
            <a:ext cx="2285859" cy="2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 Box 18"/>
          <p:cNvSpPr txBox="1">
            <a:spLocks noChangeArrowheads="1"/>
          </p:cNvSpPr>
          <p:nvPr/>
        </p:nvSpPr>
        <p:spPr bwMode="auto">
          <a:xfrm>
            <a:off x="4607325" y="3197017"/>
            <a:ext cx="5089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r>
              <a:rPr lang="de-DE" sz="2400" dirty="0" err="1"/>
              <a:t>Inlet</a:t>
            </a:r>
            <a:r>
              <a:rPr lang="de-DE" sz="2400" dirty="0"/>
              <a:t> </a:t>
            </a:r>
            <a:r>
              <a:rPr lang="de-DE" sz="2400" dirty="0" err="1"/>
              <a:t>view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outlet</a:t>
            </a:r>
            <a:r>
              <a:rPr lang="de-DE" sz="2400" dirty="0"/>
              <a:t> </a:t>
            </a:r>
            <a:r>
              <a:rPr lang="de-DE" sz="2400" dirty="0" err="1"/>
              <a:t>view</a:t>
            </a:r>
            <a:r>
              <a:rPr lang="de-DE" sz="2400" dirty="0"/>
              <a:t> </a:t>
            </a:r>
          </a:p>
        </p:txBody>
      </p:sp>
      <p:sp>
        <p:nvSpPr>
          <p:cNvPr id="39948" name="Text Box 19"/>
          <p:cNvSpPr txBox="1">
            <a:spLocks noChangeArrowheads="1"/>
          </p:cNvSpPr>
          <p:nvPr/>
        </p:nvSpPr>
        <p:spPr bwMode="auto">
          <a:xfrm>
            <a:off x="7608168" y="5877273"/>
            <a:ext cx="2520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r>
              <a:rPr lang="de-DE" sz="2400" dirty="0"/>
              <a:t>Retro-</a:t>
            </a:r>
            <a:r>
              <a:rPr lang="de-DE" sz="2400" dirty="0" err="1"/>
              <a:t>cystogram</a:t>
            </a:r>
            <a:endParaRPr lang="de-DE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46648" y="6021289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2-D 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2616" y="5949281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3-D CT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81A48D1-0ACA-45CF-9C5A-C198B4987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en-US"/>
              <a:t>Acute emergency department assessment radiology</a:t>
            </a:r>
            <a:endParaRPr lang="en-US" sz="4000" kern="0"/>
          </a:p>
        </p:txBody>
      </p:sp>
    </p:spTree>
    <p:extLst>
      <p:ext uri="{BB962C8B-B14F-4D97-AF65-F5344CB8AC3E}">
        <p14:creationId xmlns:p14="http://schemas.microsoft.com/office/powerpoint/2010/main" val="38258776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>
                <a:latin typeface="Times New Roman" pitchFamily="18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8C88D-C5CB-4433-AEE6-C2B975B3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Emergency department management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B2E6D-9874-4899-A310-936757D35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noProof="0" dirty="0"/>
              <a:t>PIB or other binder, sheet</a:t>
            </a:r>
          </a:p>
          <a:p>
            <a:pPr>
              <a:spcBef>
                <a:spcPct val="50000"/>
              </a:spcBef>
            </a:pPr>
            <a:endParaRPr lang="en-US" noProof="0" dirty="0"/>
          </a:p>
          <a:p>
            <a:pPr>
              <a:spcBef>
                <a:spcPct val="50000"/>
              </a:spcBef>
            </a:pPr>
            <a:r>
              <a:rPr lang="en-US" noProof="0" dirty="0"/>
              <a:t>Pelvic clamp</a:t>
            </a:r>
          </a:p>
          <a:p>
            <a:pPr>
              <a:spcBef>
                <a:spcPct val="50000"/>
              </a:spcBef>
            </a:pPr>
            <a:endParaRPr lang="en-US" noProof="0" dirty="0"/>
          </a:p>
          <a:p>
            <a:pPr>
              <a:spcBef>
                <a:spcPct val="50000"/>
              </a:spcBef>
            </a:pPr>
            <a:r>
              <a:rPr lang="en-US" noProof="0" dirty="0"/>
              <a:t>External fixator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6359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Emergency management—pelvic clamp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5CCD6B-C743-4415-922D-C90BC27D7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295400"/>
            <a:ext cx="5587999" cy="4678363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noProof="0" dirty="0"/>
              <a:t>Indication: posterior instability presenting with significant hemorrhaging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noProof="0" dirty="0"/>
              <a:t>Technique: lower extremity traction plus internal rotation, sterile percutaneous spikes </a:t>
            </a:r>
            <a:endParaRPr lang="en-US" b="1" noProof="0" dirty="0">
              <a:solidFill>
                <a:srgbClr val="FF6600"/>
              </a:solidFill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noProof="0" dirty="0"/>
              <a:t>Complications: malposition of the spike and too much compression</a:t>
            </a:r>
            <a:r>
              <a:rPr lang="en-US" noProof="0" dirty="0">
                <a:latin typeface="Comic Sans MS" pitchFamily="66" charset="0"/>
              </a:rPr>
              <a:t> </a:t>
            </a:r>
          </a:p>
          <a:p>
            <a:endParaRPr lang="en-US" noProof="0" dirty="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>
                <a:latin typeface="Times New Roman" pitchFamily="18" charset="0"/>
              </a:rPr>
              <a:t> </a:t>
            </a:r>
          </a:p>
        </p:txBody>
      </p:sp>
      <p:pic>
        <p:nvPicPr>
          <p:cNvPr id="7" name="Picture 6" descr="Slide44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1367127"/>
            <a:ext cx="4248472" cy="2668526"/>
          </a:xfrm>
          <a:prstGeom prst="rect">
            <a:avLst/>
          </a:prstGeom>
        </p:spPr>
      </p:pic>
      <p:pic>
        <p:nvPicPr>
          <p:cNvPr id="3" name="Picture 2" descr="Slide44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1" y="4035498"/>
            <a:ext cx="3758615" cy="24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64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3" descr="Bil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8" y="3885963"/>
            <a:ext cx="3470690" cy="2792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2" name="Picture 4" descr="Bi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9936" y="3501008"/>
            <a:ext cx="3470690" cy="31596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128723" y="1490263"/>
            <a:ext cx="36396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en-US" sz="2800" dirty="0"/>
              <a:t>Principle:</a:t>
            </a:r>
          </a:p>
          <a:p>
            <a:pPr algn="l" eaLnBrk="1" hangingPunct="1"/>
            <a:r>
              <a:rPr kumimoji="0" lang="en-US" sz="2800" dirty="0"/>
              <a:t>compression of posterior pelvic ring</a:t>
            </a:r>
          </a:p>
        </p:txBody>
      </p:sp>
      <p:pic>
        <p:nvPicPr>
          <p:cNvPr id="3" name="Picture 2" descr="Slide45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561" y="1113814"/>
            <a:ext cx="3769426" cy="264305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E1C1B4-BA43-4702-ABE0-B570DC793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en-US" kern="0"/>
              <a:t>Emergency management—pelvic clamp </a:t>
            </a:r>
          </a:p>
        </p:txBody>
      </p:sp>
    </p:spTree>
    <p:extLst>
      <p:ext uri="{BB962C8B-B14F-4D97-AF65-F5344CB8AC3E}">
        <p14:creationId xmlns:p14="http://schemas.microsoft.com/office/powerpoint/2010/main" val="1827924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81" y="1236887"/>
            <a:ext cx="3368537" cy="5400600"/>
          </a:xfrm>
          <a:prstGeom prst="rect">
            <a:avLst/>
          </a:prstGeom>
        </p:spPr>
      </p:pic>
      <p:pic>
        <p:nvPicPr>
          <p:cNvPr id="44035" name="Picture 3" descr="Bil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968" y="1124744"/>
            <a:ext cx="49911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807968" y="4693271"/>
            <a:ext cx="525534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/>
            <a:r>
              <a:rPr kumimoji="0" lang="en-US" sz="2800" dirty="0"/>
              <a:t>External fixation plus</a:t>
            </a:r>
          </a:p>
          <a:p>
            <a:pPr algn="l"/>
            <a:r>
              <a:rPr kumimoji="0" lang="en-US" sz="2800" dirty="0"/>
              <a:t>anterior ORIF of</a:t>
            </a:r>
          </a:p>
          <a:p>
            <a:pPr algn="l"/>
            <a:r>
              <a:rPr kumimoji="0" lang="en-US" sz="2800" dirty="0"/>
              <a:t>iliac crest or </a:t>
            </a:r>
            <a:r>
              <a:rPr kumimoji="0" lang="en-US" sz="2800" dirty="0" err="1"/>
              <a:t>supraacetabulum</a:t>
            </a:r>
            <a:r>
              <a:rPr kumimoji="0" lang="en-US" sz="2800" dirty="0"/>
              <a:t> 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1774281" y="1795167"/>
            <a:ext cx="612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400" b="1" dirty="0">
                <a:latin typeface="+mj-lt"/>
              </a:rPr>
              <a:t>ER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1798249" y="3706355"/>
            <a:ext cx="6463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 eaLnBrk="1" hangingPunct="1"/>
            <a:r>
              <a:rPr kumimoji="0" lang="de-DE" sz="2400" b="1" dirty="0">
                <a:latin typeface="+mj-lt"/>
              </a:rPr>
              <a:t>OR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D00830B-2108-4847-B8FE-E8D33CB82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de-DE" kern="0" dirty="0"/>
              <a:t>Emergency </a:t>
            </a:r>
            <a:r>
              <a:rPr lang="de-DE" kern="0" dirty="0" err="1"/>
              <a:t>management</a:t>
            </a:r>
            <a:r>
              <a:rPr lang="de-DE" kern="0" dirty="0"/>
              <a:t>—</a:t>
            </a:r>
            <a:r>
              <a:rPr lang="de-DE" kern="0" dirty="0" err="1"/>
              <a:t>pelvic</a:t>
            </a:r>
            <a:r>
              <a:rPr lang="de-DE" kern="0" dirty="0"/>
              <a:t> </a:t>
            </a:r>
            <a:r>
              <a:rPr lang="de-DE" kern="0" dirty="0" err="1"/>
              <a:t>clamp</a:t>
            </a:r>
            <a:r>
              <a:rPr lang="de-DE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73648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048" y="908720"/>
            <a:ext cx="6598867" cy="551075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2B3DFD6-4C47-4412-A730-4A72E673B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de-DE" kern="0" dirty="0"/>
              <a:t>Emergency </a:t>
            </a:r>
            <a:r>
              <a:rPr lang="de-DE" kern="0" dirty="0" err="1"/>
              <a:t>management</a:t>
            </a:r>
            <a:r>
              <a:rPr lang="de-DE" kern="0" dirty="0"/>
              <a:t>—</a:t>
            </a:r>
            <a:r>
              <a:rPr lang="de-DE" kern="0" dirty="0" err="1"/>
              <a:t>pelvic</a:t>
            </a:r>
            <a:r>
              <a:rPr lang="de-DE" kern="0" dirty="0"/>
              <a:t> </a:t>
            </a:r>
            <a:r>
              <a:rPr lang="de-DE" kern="0" dirty="0" err="1"/>
              <a:t>clamp</a:t>
            </a:r>
            <a:r>
              <a:rPr lang="de-DE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55985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378995"/>
            <a:ext cx="11036300" cy="914400"/>
          </a:xfrm>
        </p:spPr>
        <p:txBody>
          <a:bodyPr/>
          <a:lstStyle/>
          <a:p>
            <a:r>
              <a:rPr lang="en-US" noProof="0" dirty="0">
                <a:solidFill>
                  <a:srgbClr val="33529B"/>
                </a:solidFill>
              </a:rPr>
              <a:t>Operating room procedure only—retroperitoneal packing</a:t>
            </a:r>
            <a:br>
              <a:rPr lang="en-US" noProof="0" dirty="0">
                <a:solidFill>
                  <a:srgbClr val="33529B"/>
                </a:solidFill>
              </a:rPr>
            </a:br>
            <a:endParaRPr lang="en-US" b="0" noProof="0" dirty="0">
              <a:solidFill>
                <a:schemeClr val="tx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4D69CB-6F0F-4FFE-92A1-2F1357D38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Ultimate procedure to stop exsanguination</a:t>
            </a:r>
          </a:p>
        </p:txBody>
      </p:sp>
      <p:pic>
        <p:nvPicPr>
          <p:cNvPr id="46084" name="Picture 4" descr="Bil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1988840"/>
            <a:ext cx="534737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lide4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699" y="1988840"/>
            <a:ext cx="3878048" cy="41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6646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851512-582F-4460-BEC1-49AD13EC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33529B"/>
                </a:solidFill>
              </a:rPr>
              <a:t>Operating room procedure only—retroperitoneal packing</a:t>
            </a:r>
            <a:br>
              <a:rPr lang="en-US" noProof="0" dirty="0">
                <a:solidFill>
                  <a:srgbClr val="33529B"/>
                </a:solidFill>
              </a:rPr>
            </a:br>
            <a:endParaRPr lang="en-US" noProof="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508001" y="1295400"/>
            <a:ext cx="5587999" cy="46783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No self-tamponade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Try to avoid laparotomy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Circumvent peritoneum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Evacuate hematoma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Pack, then combine with fixation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Second look within 24 hours</a:t>
            </a:r>
          </a:p>
        </p:txBody>
      </p:sp>
      <p:pic>
        <p:nvPicPr>
          <p:cNvPr id="2" name="Picture 1" descr="Slide4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151" y="1295400"/>
            <a:ext cx="5600336" cy="39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3672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Angiography and embolization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Preferred treatment in some institutions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Arterial bleeding in about 10% of cases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Indicated as adjunct treatment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Indicated as secondary intervention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Interventional radiologist required at all times</a:t>
            </a:r>
          </a:p>
        </p:txBody>
      </p:sp>
    </p:spTree>
    <p:extLst>
      <p:ext uri="{BB962C8B-B14F-4D97-AF65-F5344CB8AC3E}">
        <p14:creationId xmlns:p14="http://schemas.microsoft.com/office/powerpoint/2010/main" val="36460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Pelvic trauma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08001" y="1295400"/>
            <a:ext cx="5587999" cy="46783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Soft-tissue damage and hemorrhaging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10% of bleeding is arterial                                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30% are fracture surfaces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60–70% are venous                  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External rotation and vertical shear</a:t>
            </a:r>
          </a:p>
        </p:txBody>
      </p:sp>
      <p:pic>
        <p:nvPicPr>
          <p:cNvPr id="3" name="Picture 2" descr="Slide_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11812"/>
            <a:ext cx="5112568" cy="45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335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4703" y="214996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>
                <a:latin typeface="+mn-lt"/>
              </a:rPr>
              <a:t>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4703" y="291196"/>
            <a:ext cx="7772400" cy="41148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sz="2400">
                <a:solidFill>
                  <a:schemeClr val="tx2"/>
                </a:solidFill>
              </a:rPr>
              <a:t> </a:t>
            </a:r>
            <a:endParaRPr lang="en-US" sz="2400"/>
          </a:p>
          <a:p>
            <a:pPr eaLnBrk="1" hangingPunct="1">
              <a:buClr>
                <a:schemeClr val="tx2"/>
              </a:buClr>
              <a:buFontTx/>
              <a:buNone/>
            </a:pPr>
            <a:endParaRPr lang="en-US" sz="2400"/>
          </a:p>
          <a:p>
            <a:pPr eaLnBrk="1" hangingPunct="1">
              <a:buFontTx/>
              <a:buNone/>
            </a:pPr>
            <a:r>
              <a:rPr lang="en-US" sz="2400" u="sng"/>
              <a:t> </a:t>
            </a:r>
            <a:endParaRPr lang="en-US" sz="2400"/>
          </a:p>
          <a:p>
            <a:pPr eaLnBrk="1" hangingPunct="1">
              <a:buFontTx/>
              <a:buNone/>
            </a:pPr>
            <a:r>
              <a:rPr lang="en-US" sz="2400"/>
              <a:t>                    </a:t>
            </a:r>
          </a:p>
          <a:p>
            <a:pPr eaLnBrk="1" hangingPunct="1">
              <a:buFontTx/>
              <a:buNone/>
            </a:pPr>
            <a:r>
              <a:rPr lang="en-US" sz="2400"/>
              <a:t>     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216265" y="5317222"/>
            <a:ext cx="269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en-US" sz="2400">
                <a:latin typeface="+mn-lt"/>
              </a:rPr>
              <a:t>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106103" y="214997"/>
            <a:ext cx="792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400">
                <a:solidFill>
                  <a:schemeClr val="tx2"/>
                </a:solidFill>
                <a:latin typeface="+mn-lt"/>
              </a:rPr>
              <a:t> </a:t>
            </a:r>
            <a:endParaRPr kumimoji="0" lang="en-US" sz="2400">
              <a:latin typeface="+mn-lt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182303" y="112939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400">
                <a:latin typeface="+mn-lt"/>
              </a:rPr>
              <a:t> 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269616" y="1038910"/>
            <a:ext cx="2971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Posterior pelvic clamp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784885" y="1496999"/>
            <a:ext cx="4746625" cy="4314825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n-lt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4771515" y="274865"/>
            <a:ext cx="5400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Intensive care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7517891" y="894447"/>
            <a:ext cx="34274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Anterior external fixation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8749791" y="3055035"/>
            <a:ext cx="21955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Retro-peritoneal packing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8430703" y="5244197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 ORIF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5591944" y="5952878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Binder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1800282" y="5015186"/>
            <a:ext cx="2743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>
                <a:latin typeface="+mn-lt"/>
              </a:rPr>
              <a:t>Evacuation of hematoma 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495482" y="3033986"/>
            <a:ext cx="2743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en-US" sz="2800" dirty="0">
                <a:latin typeface="+mn-lt"/>
              </a:rPr>
              <a:t>Primary or secondary embolization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047969" y="1493722"/>
            <a:ext cx="228600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sz="27500">
                <a:solidFill>
                  <a:schemeClr val="bg1"/>
                </a:solidFill>
                <a:latin typeface="+mj-lt"/>
              </a:rPr>
              <a:t>?</a:t>
            </a:r>
            <a:endParaRPr kumimoji="0" lang="en-US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929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3472" y="943337"/>
            <a:ext cx="8763000" cy="4495800"/>
          </a:xfrm>
        </p:spPr>
        <p:txBody>
          <a:bodyPr/>
          <a:lstStyle/>
          <a:p>
            <a:pPr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2400" noProof="0" dirty="0">
                <a:latin typeface="Arial" charset="0"/>
              </a:rPr>
              <a:t>		     </a:t>
            </a:r>
            <a:r>
              <a:rPr lang="en-US" sz="2000" noProof="0" dirty="0">
                <a:latin typeface="Arial" charset="0"/>
              </a:rPr>
              <a:t>Obvious pelvic instability </a:t>
            </a:r>
            <a:r>
              <a:rPr lang="en-US" sz="2000" noProof="0" dirty="0">
                <a:latin typeface="Arial" charset="0"/>
                <a:sym typeface="Wingdings"/>
              </a:rPr>
              <a:t> ATLS</a:t>
            </a:r>
          </a:p>
          <a:p>
            <a:pPr marL="0" indent="0">
              <a:buNone/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2400" noProof="0" dirty="0">
                <a:latin typeface="Arial" charset="0"/>
                <a:sym typeface="Wingdings"/>
              </a:rPr>
              <a:t>	          </a:t>
            </a:r>
            <a:r>
              <a:rPr lang="en-US" sz="2000" noProof="0" dirty="0">
                <a:latin typeface="Arial" charset="0"/>
                <a:sym typeface="Wingdings"/>
              </a:rPr>
              <a:t> unstable                      stable  AP pelvis, contrast CT</a:t>
            </a:r>
          </a:p>
          <a:p>
            <a:pPr marL="0" indent="0">
              <a:buNone/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2400" noProof="0" dirty="0">
                <a:latin typeface="Arial" charset="0"/>
                <a:sym typeface="Wingdings"/>
              </a:rPr>
              <a:t>         </a:t>
            </a:r>
            <a:r>
              <a:rPr lang="en-US" sz="2000" noProof="0" dirty="0">
                <a:latin typeface="Arial" charset="0"/>
                <a:sym typeface="Wingdings"/>
              </a:rPr>
              <a:t> Pack     pelvic clamp        anterior ORIF or </a:t>
            </a:r>
            <a:r>
              <a:rPr lang="en-US" sz="2000" noProof="0" dirty="0" err="1">
                <a:latin typeface="Arial" charset="0"/>
                <a:sym typeface="Wingdings"/>
              </a:rPr>
              <a:t>ExFix</a:t>
            </a:r>
            <a:endParaRPr lang="en-US" sz="20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2400" noProof="0" dirty="0">
                <a:latin typeface="Arial" charset="0"/>
                <a:sym typeface="Wingdings"/>
              </a:rPr>
              <a:t>		         </a:t>
            </a:r>
            <a:r>
              <a:rPr lang="en-US" sz="2000" noProof="0" dirty="0">
                <a:latin typeface="Arial" charset="0"/>
                <a:sym typeface="Wingdings"/>
              </a:rPr>
              <a:t> stable          unstable		</a:t>
            </a:r>
            <a:r>
              <a:rPr lang="en-US" sz="2000" noProof="0" dirty="0" err="1">
                <a:latin typeface="Arial" charset="0"/>
                <a:sym typeface="Wingdings"/>
              </a:rPr>
              <a:t>angio</a:t>
            </a:r>
            <a:r>
              <a:rPr lang="en-US" sz="2000" noProof="0" dirty="0">
                <a:latin typeface="Arial" charset="0"/>
                <a:sym typeface="Wingdings"/>
              </a:rPr>
              <a:t>/</a:t>
            </a:r>
            <a:r>
              <a:rPr lang="en-US" sz="2000" noProof="0" dirty="0" err="1">
                <a:latin typeface="Arial" charset="0"/>
                <a:sym typeface="Wingdings"/>
              </a:rPr>
              <a:t>embol</a:t>
            </a:r>
            <a:endParaRPr lang="en-US" sz="20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2000" noProof="0" dirty="0">
                <a:latin typeface="Arial" charset="0"/>
                <a:sym typeface="Wingdings"/>
              </a:rPr>
              <a:t> 		</a:t>
            </a:r>
          </a:p>
          <a:p>
            <a:pPr marL="0" indent="0">
              <a:buNone/>
              <a:defRPr/>
            </a:pPr>
            <a:r>
              <a:rPr lang="en-US" sz="2400" noProof="0" dirty="0">
                <a:latin typeface="Arial" charset="0"/>
                <a:sym typeface="Wingdings"/>
              </a:rPr>
              <a:t>				</a:t>
            </a:r>
          </a:p>
          <a:p>
            <a:pPr marL="0" indent="0">
              <a:buNone/>
              <a:defRPr/>
            </a:pPr>
            <a:endParaRPr lang="en-US" sz="2400" noProof="0" dirty="0">
              <a:latin typeface="Arial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2400" noProof="0" dirty="0">
                <a:latin typeface="Arial" charset="0"/>
                <a:sym typeface="Wingdings"/>
              </a:rPr>
              <a:t>								</a:t>
            </a:r>
          </a:p>
        </p:txBody>
      </p:sp>
      <p:sp>
        <p:nvSpPr>
          <p:cNvPr id="68611" name="Rechteck 2"/>
          <p:cNvSpPr>
            <a:spLocks noChangeArrowheads="1"/>
          </p:cNvSpPr>
          <p:nvPr/>
        </p:nvSpPr>
        <p:spPr bwMode="auto">
          <a:xfrm>
            <a:off x="4871864" y="2743537"/>
            <a:ext cx="1066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dirty="0"/>
              <a:t>PIB/Binder</a:t>
            </a:r>
          </a:p>
        </p:txBody>
      </p:sp>
      <p:sp>
        <p:nvSpPr>
          <p:cNvPr id="5" name="Nach oben gebogener Pfeil 4"/>
          <p:cNvSpPr/>
          <p:nvPr/>
        </p:nvSpPr>
        <p:spPr bwMode="auto">
          <a:xfrm rot="10800000">
            <a:off x="2383160" y="2866593"/>
            <a:ext cx="762000" cy="609600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ea typeface="Osaka" pitchFamily="-32" charset="-128"/>
            </a:endParaRPr>
          </a:p>
        </p:txBody>
      </p:sp>
      <p:sp>
        <p:nvSpPr>
          <p:cNvPr id="68613" name="Pfeil nach unten 5"/>
          <p:cNvSpPr>
            <a:spLocks noChangeArrowheads="1"/>
          </p:cNvSpPr>
          <p:nvPr/>
        </p:nvSpPr>
        <p:spPr bwMode="auto">
          <a:xfrm>
            <a:off x="5278760" y="2028393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8614" name="Pfeil nach unten 12"/>
          <p:cNvSpPr>
            <a:spLocks noChangeArrowheads="1"/>
          </p:cNvSpPr>
          <p:nvPr/>
        </p:nvSpPr>
        <p:spPr bwMode="auto">
          <a:xfrm>
            <a:off x="8402960" y="3171393"/>
            <a:ext cx="304800" cy="12954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cxnSp>
        <p:nvCxnSpPr>
          <p:cNvPr id="68615" name="Gerade Verbindung mit Pfeil 15"/>
          <p:cNvCxnSpPr>
            <a:cxnSpLocks noChangeShapeType="1"/>
          </p:cNvCxnSpPr>
          <p:nvPr/>
        </p:nvCxnSpPr>
        <p:spPr bwMode="auto">
          <a:xfrm>
            <a:off x="4367808" y="4399721"/>
            <a:ext cx="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16" name="Textfeld 18"/>
          <p:cNvSpPr txBox="1">
            <a:spLocks noChangeArrowheads="1"/>
          </p:cNvSpPr>
          <p:nvPr/>
        </p:nvSpPr>
        <p:spPr bwMode="auto">
          <a:xfrm>
            <a:off x="1415480" y="5983897"/>
            <a:ext cx="5088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de-DE" dirty="0"/>
              <a:t>Second </a:t>
            </a:r>
            <a:r>
              <a:rPr lang="de-DE" dirty="0" err="1"/>
              <a:t>look</a:t>
            </a:r>
            <a:r>
              <a:rPr lang="de-DE" dirty="0"/>
              <a:t>, definitive ORIF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Sx</a:t>
            </a:r>
            <a:endParaRPr lang="de-DE" dirty="0"/>
          </a:p>
        </p:txBody>
      </p:sp>
      <p:sp>
        <p:nvSpPr>
          <p:cNvPr id="68617" name="Pfeil nach rechts 20"/>
          <p:cNvSpPr>
            <a:spLocks noChangeArrowheads="1"/>
          </p:cNvSpPr>
          <p:nvPr/>
        </p:nvSpPr>
        <p:spPr bwMode="auto">
          <a:xfrm>
            <a:off x="6672064" y="4975785"/>
            <a:ext cx="901080" cy="36004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" name="Plus 21"/>
          <p:cNvSpPr/>
          <p:nvPr/>
        </p:nvSpPr>
        <p:spPr bwMode="auto">
          <a:xfrm>
            <a:off x="2927648" y="3751649"/>
            <a:ext cx="228600" cy="2286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ea typeface="Osaka" pitchFamily="-32" charset="-128"/>
            </a:endParaRPr>
          </a:p>
        </p:txBody>
      </p:sp>
      <p:sp>
        <p:nvSpPr>
          <p:cNvPr id="23" name="Plus 22"/>
          <p:cNvSpPr/>
          <p:nvPr/>
        </p:nvSpPr>
        <p:spPr bwMode="auto">
          <a:xfrm>
            <a:off x="4655840" y="3751649"/>
            <a:ext cx="228600" cy="228600"/>
          </a:xfrm>
          <a:prstGeom prst="mathPlus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ea typeface="Osaka" pitchFamily="-32" charset="-128"/>
            </a:endParaRPr>
          </a:p>
        </p:txBody>
      </p:sp>
      <p:sp>
        <p:nvSpPr>
          <p:cNvPr id="68620" name="Eckige Klammer rechts 23"/>
          <p:cNvSpPr>
            <a:spLocks/>
          </p:cNvSpPr>
          <p:nvPr/>
        </p:nvSpPr>
        <p:spPr bwMode="auto">
          <a:xfrm rot="5400000">
            <a:off x="5006380" y="2248981"/>
            <a:ext cx="228600" cy="3810000"/>
          </a:xfrm>
          <a:prstGeom prst="rightBracket">
            <a:avLst>
              <a:gd name="adj" fmla="val 8333"/>
            </a:avLst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68621" name="Gerade Verbindung mit Pfeil 25"/>
          <p:cNvCxnSpPr>
            <a:cxnSpLocks noChangeShapeType="1"/>
          </p:cNvCxnSpPr>
          <p:nvPr/>
        </p:nvCxnSpPr>
        <p:spPr bwMode="auto">
          <a:xfrm>
            <a:off x="5951984" y="4399721"/>
            <a:ext cx="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22" name="Pfeil nach unten 26"/>
          <p:cNvSpPr>
            <a:spLocks noChangeArrowheads="1"/>
          </p:cNvSpPr>
          <p:nvPr/>
        </p:nvSpPr>
        <p:spPr bwMode="auto">
          <a:xfrm>
            <a:off x="8544272" y="5407833"/>
            <a:ext cx="163488" cy="57038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8624" name="Abgerundetes Rechteck 28"/>
          <p:cNvSpPr>
            <a:spLocks noChangeArrowheads="1"/>
          </p:cNvSpPr>
          <p:nvPr/>
        </p:nvSpPr>
        <p:spPr bwMode="auto">
          <a:xfrm>
            <a:off x="1415480" y="5983897"/>
            <a:ext cx="8763000" cy="501316"/>
          </a:xfrm>
          <a:prstGeom prst="roundRect">
            <a:avLst>
              <a:gd name="adj" fmla="val 16667"/>
            </a:avLst>
          </a:prstGeom>
          <a:solidFill>
            <a:srgbClr val="FF66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de-DE" sz="2000" dirty="0">
                <a:sym typeface="Wingdings"/>
              </a:rPr>
              <a:t>                                                                                 </a:t>
            </a:r>
            <a:r>
              <a:rPr lang="de-DE" sz="2000" dirty="0" err="1">
                <a:sym typeface="Wingdings"/>
              </a:rPr>
              <a:t>staged</a:t>
            </a:r>
            <a:r>
              <a:rPr lang="de-DE" sz="2000" dirty="0">
                <a:sym typeface="Wingdings"/>
              </a:rPr>
              <a:t> ORIF </a:t>
            </a:r>
            <a:r>
              <a:rPr lang="de-DE" sz="2000" dirty="0" err="1">
                <a:sym typeface="Wingdings"/>
              </a:rPr>
              <a:t>ant</a:t>
            </a:r>
            <a:r>
              <a:rPr lang="de-DE" sz="2000" dirty="0">
                <a:sym typeface="Wingdings"/>
              </a:rPr>
              <a:t>/</a:t>
            </a:r>
            <a:r>
              <a:rPr lang="de-DE" sz="2000" dirty="0" err="1">
                <a:sym typeface="Wingdings"/>
              </a:rPr>
              <a:t>post</a:t>
            </a:r>
            <a:endParaRPr lang="de-DE" sz="2000" dirty="0"/>
          </a:p>
        </p:txBody>
      </p:sp>
      <p:sp>
        <p:nvSpPr>
          <p:cNvPr id="68625" name="Textfeld 29"/>
          <p:cNvSpPr txBox="1">
            <a:spLocks noChangeArrowheads="1"/>
          </p:cNvSpPr>
          <p:nvPr/>
        </p:nvSpPr>
        <p:spPr bwMode="auto">
          <a:xfrm>
            <a:off x="4583832" y="5407833"/>
            <a:ext cx="407362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surgery</a:t>
            </a:r>
            <a:r>
              <a:rPr lang="de-DE" dirty="0"/>
              <a:t>  </a:t>
            </a:r>
          </a:p>
        </p:txBody>
      </p:sp>
      <p:sp>
        <p:nvSpPr>
          <p:cNvPr id="68626" name="Abgerundetes Rechteck 30"/>
          <p:cNvSpPr>
            <a:spLocks noChangeArrowheads="1"/>
          </p:cNvSpPr>
          <p:nvPr/>
        </p:nvSpPr>
        <p:spPr bwMode="auto">
          <a:xfrm>
            <a:off x="3575720" y="1303377"/>
            <a:ext cx="3962400" cy="533400"/>
          </a:xfrm>
          <a:prstGeom prst="roundRect">
            <a:avLst>
              <a:gd name="adj" fmla="val 16667"/>
            </a:avLst>
          </a:prstGeom>
          <a:solidFill>
            <a:srgbClr val="FF0000">
              <a:alpha val="1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8627" name="Pfeil nach unten 12"/>
          <p:cNvSpPr>
            <a:spLocks noChangeArrowheads="1"/>
          </p:cNvSpPr>
          <p:nvPr/>
        </p:nvSpPr>
        <p:spPr bwMode="auto">
          <a:xfrm>
            <a:off x="9545960" y="3171393"/>
            <a:ext cx="304800" cy="25146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1" name="Pfeil nach unten 5"/>
          <p:cNvSpPr>
            <a:spLocks noChangeArrowheads="1"/>
          </p:cNvSpPr>
          <p:nvPr/>
        </p:nvSpPr>
        <p:spPr bwMode="auto">
          <a:xfrm>
            <a:off x="4223792" y="5335825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" name="Pfeil nach unten 5"/>
          <p:cNvSpPr>
            <a:spLocks noChangeArrowheads="1"/>
          </p:cNvSpPr>
          <p:nvPr/>
        </p:nvSpPr>
        <p:spPr bwMode="auto">
          <a:xfrm>
            <a:off x="4223792" y="4399721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" name="Pfeil nach unten 5"/>
          <p:cNvSpPr>
            <a:spLocks noChangeArrowheads="1"/>
          </p:cNvSpPr>
          <p:nvPr/>
        </p:nvSpPr>
        <p:spPr bwMode="auto">
          <a:xfrm>
            <a:off x="5807968" y="4399721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" name="Pfeil nach unten 5"/>
          <p:cNvSpPr>
            <a:spLocks noChangeArrowheads="1"/>
          </p:cNvSpPr>
          <p:nvPr/>
        </p:nvSpPr>
        <p:spPr bwMode="auto">
          <a:xfrm>
            <a:off x="8472264" y="5407833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24E26813-F2FF-4B31-979F-DE629CB3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r>
              <a:rPr lang="en-US">
                <a:latin typeface="Arial" charset="0"/>
              </a:rPr>
              <a:t>Example of pelvic treatment algorithm in the golden hour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22099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Take-home messages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Pelvic reduction and stabilization in the early posttraumatic phase provide the most effective means of controlling venous hemorrhage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Fracture reduction aligns bleeding fracture surfaces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Stabilization facilitates clot formation by reducing fracture site motion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noProof="0" dirty="0"/>
              <a:t>Bleeding is retarded by compression</a:t>
            </a:r>
            <a:br>
              <a:rPr lang="en-US" noProof="0" dirty="0"/>
            </a:br>
            <a:br>
              <a:rPr lang="en-US" noProof="0" dirty="0"/>
            </a:br>
            <a:endParaRPr lang="en-US" i="1" noProof="0" dirty="0">
              <a:solidFill>
                <a:srgbClr val="EE9B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1542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noProof="0" dirty="0"/>
              <a:t> </a:t>
            </a:r>
            <a:endParaRPr lang="en-US" noProof="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7688" y="785018"/>
            <a:ext cx="8654033" cy="5392738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noProof="0" dirty="0">
                <a:solidFill>
                  <a:schemeClr val="tx2"/>
                </a:solidFill>
              </a:rPr>
              <a:t>Ligaments as ring stabilizers</a:t>
            </a:r>
          </a:p>
          <a:p>
            <a:pPr eaLnBrk="1" hangingPunct="1">
              <a:buClr>
                <a:schemeClr val="tx2"/>
              </a:buClr>
              <a:buFontTx/>
              <a:buNone/>
            </a:pPr>
            <a:endParaRPr lang="en-US" noProof="0" dirty="0">
              <a:solidFill>
                <a:schemeClr val="tx2"/>
              </a:solidFill>
            </a:endParaRPr>
          </a:p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noProof="0" dirty="0"/>
              <a:t>Symphyseal tear has little influence on ring stability</a:t>
            </a:r>
          </a:p>
          <a:p>
            <a:pPr eaLnBrk="1" hangingPunct="1"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noProof="0" dirty="0"/>
              <a:t>As forces increase, posterior ligaments disrupt and </a:t>
            </a:r>
          </a:p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noProof="0" dirty="0"/>
              <a:t>rotational instability occurs</a:t>
            </a:r>
          </a:p>
          <a:p>
            <a:pPr eaLnBrk="1" hangingPunct="1"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noProof="0" dirty="0"/>
              <a:t>Maximum force causes complete ligament disruption</a:t>
            </a:r>
          </a:p>
          <a:p>
            <a:pPr eaLnBrk="1" hangingPunct="1">
              <a:buClr>
                <a:schemeClr val="tx2"/>
              </a:buClr>
              <a:buFontTx/>
              <a:buNone/>
            </a:pPr>
            <a:r>
              <a:rPr lang="en-US" noProof="0" dirty="0"/>
              <a:t>and rotational plus vertical instability</a:t>
            </a:r>
          </a:p>
          <a:p>
            <a:pPr eaLnBrk="1" hangingPunct="1">
              <a:lnSpc>
                <a:spcPct val="300000"/>
              </a:lnSpc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lnSpc>
                <a:spcPct val="300000"/>
              </a:lnSpc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lnSpc>
                <a:spcPct val="300000"/>
              </a:lnSpc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lnSpc>
                <a:spcPct val="300000"/>
              </a:lnSpc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lnSpc>
                <a:spcPct val="300000"/>
              </a:lnSpc>
              <a:buClr>
                <a:schemeClr val="tx2"/>
              </a:buClr>
              <a:buFontTx/>
              <a:buNone/>
            </a:pPr>
            <a:endParaRPr lang="en-US" noProof="0" dirty="0"/>
          </a:p>
          <a:p>
            <a:pPr eaLnBrk="1" hangingPunct="1">
              <a:lnSpc>
                <a:spcPct val="300000"/>
              </a:lnSpc>
              <a:buFontTx/>
              <a:buNone/>
            </a:pPr>
            <a:r>
              <a:rPr lang="en-US" u="sng" noProof="0" dirty="0"/>
              <a:t> </a:t>
            </a:r>
            <a:endParaRPr lang="en-US" noProof="0" dirty="0"/>
          </a:p>
          <a:p>
            <a:pPr eaLnBrk="1" hangingPunct="1">
              <a:lnSpc>
                <a:spcPct val="300000"/>
              </a:lnSpc>
              <a:buFontTx/>
              <a:buNone/>
            </a:pPr>
            <a:r>
              <a:rPr lang="en-US" noProof="0" dirty="0"/>
              <a:t>                    </a:t>
            </a:r>
          </a:p>
          <a:p>
            <a:pPr eaLnBrk="1" hangingPunct="1">
              <a:lnSpc>
                <a:spcPct val="300000"/>
              </a:lnSpc>
              <a:buFontTx/>
              <a:buNone/>
            </a:pPr>
            <a:r>
              <a:rPr lang="en-US" noProof="0" dirty="0"/>
              <a:t>     </a:t>
            </a:r>
            <a:endParaRPr lang="en-US" u="sng" noProof="0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953125" y="5330826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r>
              <a:rPr kumimoji="0" lang="de-DE" sz="1800">
                <a:latin typeface="Times New Roman" pitchFamily="18" charset="0"/>
              </a:rPr>
              <a:t>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36825" y="3054349"/>
            <a:ext cx="7315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algn="l">
              <a:spcBef>
                <a:spcPct val="50000"/>
              </a:spcBef>
            </a:pPr>
            <a:endParaRPr kumimoji="0" lang="de-DE" sz="2200"/>
          </a:p>
        </p:txBody>
      </p:sp>
      <p:pic>
        <p:nvPicPr>
          <p:cNvPr id="2" name="Picture 1" descr="Silde5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1" y="200954"/>
            <a:ext cx="2465914" cy="1719129"/>
          </a:xfrm>
          <a:prstGeom prst="rect">
            <a:avLst/>
          </a:prstGeom>
        </p:spPr>
      </p:pic>
      <p:pic>
        <p:nvPicPr>
          <p:cNvPr id="3" name="Picture 2" descr="Silde5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1" y="2476211"/>
            <a:ext cx="2529924" cy="1786188"/>
          </a:xfrm>
          <a:prstGeom prst="rect">
            <a:avLst/>
          </a:prstGeom>
        </p:spPr>
      </p:pic>
      <p:pic>
        <p:nvPicPr>
          <p:cNvPr id="4" name="Picture 3" descr="Silde5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881473"/>
            <a:ext cx="2606127" cy="17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34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.png">
            <a:extLst>
              <a:ext uri="{FF2B5EF4-FFF2-40B4-BE49-F238E27FC236}">
                <a16:creationId xmlns:a16="http://schemas.microsoft.com/office/drawing/2014/main" id="{C0899E18-E52E-46F7-9450-4A89FF0867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620688"/>
            <a:ext cx="7199616" cy="55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5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635415"/>
            <a:ext cx="7199616" cy="5587170"/>
          </a:xfrm>
          <a:prstGeom prst="rect">
            <a:avLst/>
          </a:prstGeom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4583832" y="3429000"/>
            <a:ext cx="1905000" cy="609600"/>
          </a:xfrm>
          <a:prstGeom prst="rect">
            <a:avLst/>
          </a:prstGeom>
          <a:gradFill rotWithShape="1">
            <a:gsLst>
              <a:gs pos="0">
                <a:schemeClr val="accent1">
                  <a:alpha val="28999"/>
                </a:schemeClr>
              </a:gs>
              <a:gs pos="100000">
                <a:schemeClr val="accent1">
                  <a:gamma/>
                  <a:shade val="46275"/>
                  <a:invGamma/>
                  <a:alpha val="3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5957" name="Oval 5"/>
          <p:cNvSpPr>
            <a:spLocks noChangeArrowheads="1"/>
          </p:cNvSpPr>
          <p:nvPr/>
        </p:nvSpPr>
        <p:spPr bwMode="auto">
          <a:xfrm>
            <a:off x="3863752" y="1124744"/>
            <a:ext cx="2667000" cy="1828800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814343" y="3276601"/>
            <a:ext cx="13324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dirty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356145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635415"/>
            <a:ext cx="7199616" cy="5587170"/>
          </a:xfrm>
          <a:prstGeom prst="rect">
            <a:avLst/>
          </a:prstGeom>
        </p:spPr>
      </p:pic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4583832" y="3461486"/>
            <a:ext cx="1905000" cy="609600"/>
          </a:xfrm>
          <a:prstGeom prst="rect">
            <a:avLst/>
          </a:prstGeom>
          <a:gradFill rotWithShape="1">
            <a:gsLst>
              <a:gs pos="0">
                <a:schemeClr val="accent1">
                  <a:alpha val="28999"/>
                </a:schemeClr>
              </a:gs>
              <a:gs pos="100000">
                <a:schemeClr val="accent1">
                  <a:gamma/>
                  <a:shade val="46275"/>
                  <a:invGamma/>
                  <a:alpha val="3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8005" name="Oval 5"/>
          <p:cNvSpPr>
            <a:spLocks noChangeArrowheads="1"/>
          </p:cNvSpPr>
          <p:nvPr/>
        </p:nvSpPr>
        <p:spPr bwMode="auto">
          <a:xfrm>
            <a:off x="4007768" y="1052736"/>
            <a:ext cx="2667000" cy="1828800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4007768" y="5661248"/>
            <a:ext cx="2586608" cy="838200"/>
          </a:xfrm>
          <a:prstGeom prst="rect">
            <a:avLst/>
          </a:prstGeom>
          <a:gradFill rotWithShape="1">
            <a:gsLst>
              <a:gs pos="0">
                <a:schemeClr val="accent1">
                  <a:alpha val="19000"/>
                </a:schemeClr>
              </a:gs>
              <a:gs pos="100000">
                <a:schemeClr val="accent1">
                  <a:gamma/>
                  <a:shade val="46275"/>
                  <a:invGamma/>
                  <a:alpha val="1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8814343" y="3259575"/>
            <a:ext cx="13324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dirty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45746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635415"/>
            <a:ext cx="7199616" cy="5587170"/>
          </a:xfrm>
          <a:prstGeom prst="rect">
            <a:avLst/>
          </a:prstGeom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7032104" y="3501008"/>
            <a:ext cx="1905000" cy="609600"/>
          </a:xfrm>
          <a:prstGeom prst="rect">
            <a:avLst/>
          </a:prstGeom>
          <a:gradFill rotWithShape="1">
            <a:gsLst>
              <a:gs pos="0">
                <a:schemeClr val="accent1">
                  <a:alpha val="28999"/>
                </a:schemeClr>
              </a:gs>
              <a:gs pos="100000">
                <a:schemeClr val="accent1">
                  <a:gamma/>
                  <a:shade val="46275"/>
                  <a:invGamma/>
                  <a:alpha val="3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6982" name="Oval 6"/>
          <p:cNvSpPr>
            <a:spLocks noChangeArrowheads="1"/>
          </p:cNvSpPr>
          <p:nvPr/>
        </p:nvSpPr>
        <p:spPr bwMode="auto">
          <a:xfrm>
            <a:off x="6528048" y="908720"/>
            <a:ext cx="2667000" cy="1828800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9048329" y="3501009"/>
            <a:ext cx="14853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pitchFamily="-32" charset="-128"/>
              </a:defRPr>
            </a:lvl9pPr>
          </a:lstStyle>
          <a:p>
            <a:pPr eaLnBrk="1" hangingPunct="1"/>
            <a:r>
              <a:rPr lang="de-DE" sz="2400" dirty="0" err="1"/>
              <a:t>Vertical</a:t>
            </a:r>
            <a:r>
              <a:rPr lang="de-DE" sz="2400" dirty="0"/>
              <a:t> </a:t>
            </a:r>
            <a:r>
              <a:rPr lang="de-DE" sz="2400" dirty="0" err="1"/>
              <a:t>shear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8029088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Presentation_AOTRAUMA_w</Template>
  <TotalTime>0</TotalTime>
  <Words>1046</Words>
  <Application>Microsoft Office PowerPoint</Application>
  <PresentationFormat>Widescreen</PresentationFormat>
  <Paragraphs>305</Paragraphs>
  <Slides>42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Comic Sans MS</vt:lpstr>
      <vt:lpstr>Times New Roman</vt:lpstr>
      <vt:lpstr>Wingdings</vt:lpstr>
      <vt:lpstr>Presentation_AOTRAUMA_w</vt:lpstr>
      <vt:lpstr>Photo Editor-Foto</vt:lpstr>
      <vt:lpstr>Emergency management of pelvic fractures—a critical skill that can save lives</vt:lpstr>
      <vt:lpstr>Learning objectives</vt:lpstr>
      <vt:lpstr>Pelvic trauma</vt:lpstr>
      <vt:lpstr>Pelvic trauma</vt:lpstr>
      <vt:lpstr> </vt:lpstr>
      <vt:lpstr>PowerPoint Presentation</vt:lpstr>
      <vt:lpstr>PowerPoint Presentation</vt:lpstr>
      <vt:lpstr>PowerPoint Presentation</vt:lpstr>
      <vt:lpstr>PowerPoint Presentation</vt:lpstr>
      <vt:lpstr>B1 “open book“</vt:lpstr>
      <vt:lpstr> </vt:lpstr>
      <vt:lpstr>C3 bilateral </vt:lpstr>
      <vt:lpstr>PowerPoint Presentation</vt:lpstr>
      <vt:lpstr> </vt:lpstr>
      <vt:lpstr>Assessment of severity</vt:lpstr>
      <vt:lpstr>Principles of management</vt:lpstr>
      <vt:lpstr> Factors influencing outcome</vt:lpstr>
      <vt:lpstr>Prehospital management</vt:lpstr>
      <vt:lpstr>Prehospital management—binder</vt:lpstr>
      <vt:lpstr>Prehospital management—binder</vt:lpstr>
      <vt:lpstr> </vt:lpstr>
      <vt:lpstr>Pelvic immobilization belt (PIB) </vt:lpstr>
      <vt:lpstr>Pelvic immobilization belt (PIB) </vt:lpstr>
      <vt:lpstr>Pelvic immobilization belt (PIB)—principles </vt:lpstr>
      <vt:lpstr>Pelvic immobilization belt (PIB) </vt:lpstr>
      <vt:lpstr>PowerPoint Presentation</vt:lpstr>
      <vt:lpstr>Pelvic immobilization belt (PIB) </vt:lpstr>
      <vt:lpstr> </vt:lpstr>
      <vt:lpstr>Emergency department assessment</vt:lpstr>
      <vt:lpstr>Emergency department assessment</vt:lpstr>
      <vt:lpstr>PowerPoint Presentation</vt:lpstr>
      <vt:lpstr>Emergency department management </vt:lpstr>
      <vt:lpstr>Emergency management—pelvic clamp </vt:lpstr>
      <vt:lpstr>PowerPoint Presentation</vt:lpstr>
      <vt:lpstr>PowerPoint Presentation</vt:lpstr>
      <vt:lpstr>PowerPoint Presentation</vt:lpstr>
      <vt:lpstr>Operating room procedure only—retroperitoneal packing </vt:lpstr>
      <vt:lpstr>Operating room procedure only—retroperitoneal packing </vt:lpstr>
      <vt:lpstr>Angiography and embolization</vt:lpstr>
      <vt:lpstr> </vt:lpstr>
      <vt:lpstr>PowerPoint Presentation</vt:lpstr>
      <vt:lpstr>Take-home messages</vt:lpstr>
    </vt:vector>
  </TitlesOfParts>
  <Company>AO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vitality and injury effect</dc:title>
  <dc:creator>kluessi</dc:creator>
  <cp:lastModifiedBy>Claire Thorndyke</cp:lastModifiedBy>
  <cp:revision>142</cp:revision>
  <cp:lastPrinted>2013-07-05T12:08:00Z</cp:lastPrinted>
  <dcterms:created xsi:type="dcterms:W3CDTF">2012-12-19T08:22:16Z</dcterms:created>
  <dcterms:modified xsi:type="dcterms:W3CDTF">2019-11-04T13:17:14Z</dcterms:modified>
  <cp:category>Template</cp:category>
</cp:coreProperties>
</file>