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4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5" r:id="rId14"/>
    <p:sldId id="276" r:id="rId15"/>
    <p:sldId id="277" r:id="rId16"/>
    <p:sldId id="278" r:id="rId17"/>
    <p:sldId id="279" r:id="rId18"/>
    <p:sldId id="280" r:id="rId19"/>
    <p:sldId id="281" r:id="rId20"/>
    <p:sldId id="282" r:id="rId21"/>
    <p:sldId id="283" r:id="rId22"/>
    <p:sldId id="284" r:id="rId23"/>
    <p:sldId id="297" r:id="rId24"/>
    <p:sldId id="285" r:id="rId25"/>
    <p:sldId id="286" r:id="rId26"/>
    <p:sldId id="287" r:id="rId27"/>
    <p:sldId id="288" r:id="rId28"/>
    <p:sldId id="289" r:id="rId29"/>
    <p:sldId id="290" r:id="rId30"/>
    <p:sldId id="291" r:id="rId31"/>
    <p:sldId id="298" r:id="rId32"/>
    <p:sldId id="300" r:id="rId33"/>
    <p:sldId id="301" r:id="rId34"/>
    <p:sldId id="302" r:id="rId35"/>
    <p:sldId id="303" r:id="rId36"/>
    <p:sldId id="304" r:id="rId37"/>
    <p:sldId id="305" r:id="rId38"/>
    <p:sldId id="306" r:id="rId39"/>
    <p:sldId id="292" r:id="rId40"/>
    <p:sldId id="293" r:id="rId41"/>
    <p:sldId id="295" r:id="rId42"/>
    <p:sldId id="296" r:id="rId43"/>
    <p:sldId id="307" r:id="rId44"/>
    <p:sldId id="308" r:id="rId45"/>
    <p:sldId id="309" r:id="rId46"/>
    <p:sldId id="310" r:id="rId47"/>
    <p:sldId id="311" r:id="rId48"/>
  </p:sldIdLst>
  <p:sldSz cx="12192000" cy="6858000"/>
  <p:notesSz cx="6735763" cy="9866313"/>
  <p:defaultTextStyle>
    <a:defPPr>
      <a:defRPr lang="de-CH"/>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D98"/>
    <a:srgbClr val="29529B"/>
    <a:srgbClr val="4D4D4D"/>
    <a:srgbClr val="808080"/>
    <a:srgbClr val="0E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6" autoAdjust="0"/>
    <p:restoredTop sz="85578" autoAdjust="0"/>
  </p:normalViewPr>
  <p:slideViewPr>
    <p:cSldViewPr>
      <p:cViewPr varScale="1">
        <p:scale>
          <a:sx n="108" d="100"/>
          <a:sy n="108" d="100"/>
        </p:scale>
        <p:origin x="444"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3" d="100"/>
          <a:sy n="83" d="100"/>
        </p:scale>
        <p:origin x="-3864"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l" defTabSz="948698">
              <a:defRPr sz="1200"/>
            </a:lvl1pPr>
          </a:lstStyle>
          <a:p>
            <a:pPr>
              <a:defRPr/>
            </a:pPr>
            <a:endParaRPr lang="de-CH"/>
          </a:p>
        </p:txBody>
      </p:sp>
      <p:sp>
        <p:nvSpPr>
          <p:cNvPr id="27651" name="Rectangle 3"/>
          <p:cNvSpPr>
            <a:spLocks noGrp="1" noChangeArrowheads="1"/>
          </p:cNvSpPr>
          <p:nvPr>
            <p:ph type="dt" idx="1"/>
          </p:nvPr>
        </p:nvSpPr>
        <p:spPr bwMode="auto">
          <a:xfrm>
            <a:off x="3815227"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r" defTabSz="948698">
              <a:defRPr sz="1200"/>
            </a:lvl1pPr>
          </a:lstStyle>
          <a:p>
            <a:pPr>
              <a:defRPr/>
            </a:pPr>
            <a:endParaRPr lang="de-CH"/>
          </a:p>
        </p:txBody>
      </p:sp>
      <p:sp>
        <p:nvSpPr>
          <p:cNvPr id="5124" name="Rectangle 4"/>
          <p:cNvSpPr>
            <a:spLocks noGrp="1" noRot="1" noChangeAspect="1" noChangeArrowheads="1" noTextEdit="1"/>
          </p:cNvSpPr>
          <p:nvPr>
            <p:ph type="sldImg" idx="2"/>
          </p:nvPr>
        </p:nvSpPr>
        <p:spPr bwMode="auto">
          <a:xfrm>
            <a:off x="80963" y="741363"/>
            <a:ext cx="657383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73276" y="4686001"/>
            <a:ext cx="5389213" cy="4439612"/>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27654" name="Rectangle 6"/>
          <p:cNvSpPr>
            <a:spLocks noGrp="1" noChangeArrowheads="1"/>
          </p:cNvSpPr>
          <p:nvPr>
            <p:ph type="ftr" sz="quarter" idx="4"/>
          </p:nvPr>
        </p:nvSpPr>
        <p:spPr bwMode="auto">
          <a:xfrm>
            <a:off x="1"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l" defTabSz="948698">
              <a:defRPr sz="1200"/>
            </a:lvl1pPr>
          </a:lstStyle>
          <a:p>
            <a:pPr>
              <a:defRPr/>
            </a:pPr>
            <a:endParaRPr lang="de-CH"/>
          </a:p>
        </p:txBody>
      </p:sp>
      <p:sp>
        <p:nvSpPr>
          <p:cNvPr id="27655" name="Rectangle 7"/>
          <p:cNvSpPr>
            <a:spLocks noGrp="1" noChangeArrowheads="1"/>
          </p:cNvSpPr>
          <p:nvPr>
            <p:ph type="sldNum" sz="quarter" idx="5"/>
          </p:nvPr>
        </p:nvSpPr>
        <p:spPr bwMode="auto">
          <a:xfrm>
            <a:off x="3815227"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r" defTabSz="948698">
              <a:defRPr sz="1200"/>
            </a:lvl1pPr>
          </a:lstStyle>
          <a:p>
            <a:pPr>
              <a:defRPr/>
            </a:pPr>
            <a:fld id="{4936784D-337E-4C9C-925A-CBB0A1FCB704}" type="slidenum">
              <a:rPr lang="de-CH"/>
              <a:pPr>
                <a:defRPr/>
              </a:pPr>
              <a:t>‹#›</a:t>
            </a:fld>
            <a:endParaRPr lang="de-CH"/>
          </a:p>
        </p:txBody>
      </p:sp>
    </p:spTree>
    <p:extLst>
      <p:ext uri="{BB962C8B-B14F-4D97-AF65-F5344CB8AC3E}">
        <p14:creationId xmlns:p14="http://schemas.microsoft.com/office/powerpoint/2010/main" val="42533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dirty="0">
                <a:latin typeface="Arial" pitchFamily="34" charset="0"/>
              </a:rPr>
              <a:t>Published:</a:t>
            </a:r>
            <a:r>
              <a:rPr lang="en-ZA" baseline="0" dirty="0">
                <a:latin typeface="Arial" pitchFamily="34" charset="0"/>
              </a:rPr>
              <a:t> July 2013</a:t>
            </a:r>
            <a:endParaRPr lang="en-ZA" dirty="0">
              <a:latin typeface="Arial" pitchFamily="34" charset="0"/>
            </a:endParaRPr>
          </a:p>
          <a:p>
            <a:r>
              <a:rPr lang="en-US" dirty="0"/>
              <a:t>Author: D Elliott</a:t>
            </a:r>
          </a:p>
          <a:p>
            <a:r>
              <a:rPr lang="en-US" dirty="0"/>
              <a:t>Reviewer: KC Park</a:t>
            </a:r>
          </a:p>
          <a:p>
            <a:r>
              <a:rPr lang="en-US" dirty="0"/>
              <a:t>Review date: 2019</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a:t>
            </a:fld>
            <a:endParaRPr lang="de-CH"/>
          </a:p>
        </p:txBody>
      </p:sp>
    </p:spTree>
    <p:extLst>
      <p:ext uri="{BB962C8B-B14F-4D97-AF65-F5344CB8AC3E}">
        <p14:creationId xmlns:p14="http://schemas.microsoft.com/office/powerpoint/2010/main" val="2803601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10</a:t>
            </a:fld>
            <a:endParaRPr lang="de-CH"/>
          </a:p>
        </p:txBody>
      </p:sp>
    </p:spTree>
    <p:extLst>
      <p:ext uri="{BB962C8B-B14F-4D97-AF65-F5344CB8AC3E}">
        <p14:creationId xmlns:p14="http://schemas.microsoft.com/office/powerpoint/2010/main" val="1988647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11</a:t>
            </a:fld>
            <a:endParaRPr lang="de-CH"/>
          </a:p>
        </p:txBody>
      </p:sp>
    </p:spTree>
    <p:extLst>
      <p:ext uri="{BB962C8B-B14F-4D97-AF65-F5344CB8AC3E}">
        <p14:creationId xmlns:p14="http://schemas.microsoft.com/office/powerpoint/2010/main" val="3243740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12</a:t>
            </a:fld>
            <a:endParaRPr lang="de-CH"/>
          </a:p>
        </p:txBody>
      </p:sp>
    </p:spTree>
    <p:extLst>
      <p:ext uri="{BB962C8B-B14F-4D97-AF65-F5344CB8AC3E}">
        <p14:creationId xmlns:p14="http://schemas.microsoft.com/office/powerpoint/2010/main" val="390964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13</a:t>
            </a:fld>
            <a:endParaRPr lang="de-CH"/>
          </a:p>
        </p:txBody>
      </p:sp>
    </p:spTree>
    <p:extLst>
      <p:ext uri="{BB962C8B-B14F-4D97-AF65-F5344CB8AC3E}">
        <p14:creationId xmlns:p14="http://schemas.microsoft.com/office/powerpoint/2010/main" val="1905161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14</a:t>
            </a:fld>
            <a:endParaRPr lang="de-CH"/>
          </a:p>
        </p:txBody>
      </p:sp>
    </p:spTree>
    <p:extLst>
      <p:ext uri="{BB962C8B-B14F-4D97-AF65-F5344CB8AC3E}">
        <p14:creationId xmlns:p14="http://schemas.microsoft.com/office/powerpoint/2010/main" val="3890349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15</a:t>
            </a:fld>
            <a:endParaRPr lang="de-CH"/>
          </a:p>
        </p:txBody>
      </p:sp>
    </p:spTree>
    <p:extLst>
      <p:ext uri="{BB962C8B-B14F-4D97-AF65-F5344CB8AC3E}">
        <p14:creationId xmlns:p14="http://schemas.microsoft.com/office/powerpoint/2010/main" val="36433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16</a:t>
            </a:fld>
            <a:endParaRPr lang="de-CH"/>
          </a:p>
        </p:txBody>
      </p:sp>
    </p:spTree>
    <p:extLst>
      <p:ext uri="{BB962C8B-B14F-4D97-AF65-F5344CB8AC3E}">
        <p14:creationId xmlns:p14="http://schemas.microsoft.com/office/powerpoint/2010/main" val="1487815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17</a:t>
            </a:fld>
            <a:endParaRPr lang="de-CH"/>
          </a:p>
        </p:txBody>
      </p:sp>
    </p:spTree>
    <p:extLst>
      <p:ext uri="{BB962C8B-B14F-4D97-AF65-F5344CB8AC3E}">
        <p14:creationId xmlns:p14="http://schemas.microsoft.com/office/powerpoint/2010/main" val="1845843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18</a:t>
            </a:fld>
            <a:endParaRPr lang="de-CH"/>
          </a:p>
        </p:txBody>
      </p:sp>
    </p:spTree>
    <p:extLst>
      <p:ext uri="{BB962C8B-B14F-4D97-AF65-F5344CB8AC3E}">
        <p14:creationId xmlns:p14="http://schemas.microsoft.com/office/powerpoint/2010/main" val="423743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19</a:t>
            </a:fld>
            <a:endParaRPr lang="de-CH"/>
          </a:p>
        </p:txBody>
      </p:sp>
    </p:spTree>
    <p:extLst>
      <p:ext uri="{BB962C8B-B14F-4D97-AF65-F5344CB8AC3E}">
        <p14:creationId xmlns:p14="http://schemas.microsoft.com/office/powerpoint/2010/main" val="418356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US" b="1" dirty="0"/>
              <a:t>Teaching points: </a:t>
            </a:r>
          </a:p>
          <a:p>
            <a:r>
              <a:rPr lang="en-US" b="0" dirty="0"/>
              <a:t>Highlight the impact of disrespect of biomechanics and biology in leading to delayed healing.</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a:t>
            </a:fld>
            <a:endParaRPr lang="de-CH"/>
          </a:p>
        </p:txBody>
      </p:sp>
    </p:spTree>
    <p:extLst>
      <p:ext uri="{BB962C8B-B14F-4D97-AF65-F5344CB8AC3E}">
        <p14:creationId xmlns:p14="http://schemas.microsoft.com/office/powerpoint/2010/main" val="2234276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20</a:t>
            </a:fld>
            <a:endParaRPr lang="de-CH"/>
          </a:p>
        </p:txBody>
      </p:sp>
    </p:spTree>
    <p:extLst>
      <p:ext uri="{BB962C8B-B14F-4D97-AF65-F5344CB8AC3E}">
        <p14:creationId xmlns:p14="http://schemas.microsoft.com/office/powerpoint/2010/main" val="2636792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21</a:t>
            </a:fld>
            <a:endParaRPr lang="de-CH"/>
          </a:p>
        </p:txBody>
      </p:sp>
    </p:spTree>
    <p:extLst>
      <p:ext uri="{BB962C8B-B14F-4D97-AF65-F5344CB8AC3E}">
        <p14:creationId xmlns:p14="http://schemas.microsoft.com/office/powerpoint/2010/main" val="1359601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80963" y="741363"/>
            <a:ext cx="6573837" cy="3698875"/>
          </a:xfrm>
          <a:ln/>
        </p:spPr>
      </p:sp>
      <p:sp>
        <p:nvSpPr>
          <p:cNvPr id="46083" name="Notes Placeholder 2"/>
          <p:cNvSpPr>
            <a:spLocks noGrp="1"/>
          </p:cNvSpPr>
          <p:nvPr>
            <p:ph type="body" idx="1"/>
          </p:nvPr>
        </p:nvSpPr>
        <p:spPr>
          <a:noFill/>
        </p:spPr>
        <p:txBody>
          <a:bodyPr/>
          <a:lstStyle/>
          <a:p>
            <a:r>
              <a:rPr lang="en-GB" dirty="0"/>
              <a:t>These two fractures are established, aseptic, mobile </a:t>
            </a:r>
            <a:r>
              <a:rPr lang="en-GB" dirty="0" err="1"/>
              <a:t>nonunions</a:t>
            </a:r>
            <a:r>
              <a:rPr lang="en-GB" dirty="0"/>
              <a:t>. The patients are of similar age and have both had two previous procedures. </a:t>
            </a:r>
          </a:p>
          <a:p>
            <a:endParaRPr lang="en-GB" dirty="0"/>
          </a:p>
          <a:p>
            <a:r>
              <a:rPr lang="en-GB" dirty="0"/>
              <a:t>The fracture on the left has no mineralized callus indicating high strain. The fracture on the right has mineralized callus indicating that there has been a period of low strain in some zones of the fracture gap. </a:t>
            </a:r>
          </a:p>
          <a:p>
            <a:endParaRPr lang="en-GB" dirty="0"/>
          </a:p>
          <a:p>
            <a:r>
              <a:rPr lang="en-GB" dirty="0"/>
              <a:t>At operation both bone ends were fully vascularized in both cases.</a:t>
            </a:r>
          </a:p>
        </p:txBody>
      </p:sp>
      <p:sp>
        <p:nvSpPr>
          <p:cNvPr id="46084" name="Slide Number Placeholder 3"/>
          <p:cNvSpPr>
            <a:spLocks noGrp="1"/>
          </p:cNvSpPr>
          <p:nvPr>
            <p:ph type="sldNum" sz="quarter" idx="5"/>
          </p:nvPr>
        </p:nvSpPr>
        <p:spPr>
          <a:noFill/>
        </p:spPr>
        <p:txBody>
          <a:bodyPr/>
          <a:lstStyle>
            <a:lvl1pPr defTabSz="948698" eaLnBrk="0" hangingPunct="0">
              <a:defRPr sz="1300">
                <a:solidFill>
                  <a:schemeClr val="tx1"/>
                </a:solidFill>
                <a:latin typeface="Arial" charset="0"/>
              </a:defRPr>
            </a:lvl1pPr>
            <a:lvl2pPr marL="711523" indent="-273663" defTabSz="948698" eaLnBrk="0" hangingPunct="0">
              <a:defRPr sz="1300">
                <a:solidFill>
                  <a:schemeClr val="tx1"/>
                </a:solidFill>
                <a:latin typeface="Arial" charset="0"/>
              </a:defRPr>
            </a:lvl2pPr>
            <a:lvl3pPr marL="1094651" indent="-218930" defTabSz="948698" eaLnBrk="0" hangingPunct="0">
              <a:defRPr sz="1300">
                <a:solidFill>
                  <a:schemeClr val="tx1"/>
                </a:solidFill>
                <a:latin typeface="Arial" charset="0"/>
              </a:defRPr>
            </a:lvl3pPr>
            <a:lvl4pPr marL="1532512" indent="-218930" defTabSz="948698" eaLnBrk="0" hangingPunct="0">
              <a:defRPr sz="1300">
                <a:solidFill>
                  <a:schemeClr val="tx1"/>
                </a:solidFill>
                <a:latin typeface="Arial" charset="0"/>
              </a:defRPr>
            </a:lvl4pPr>
            <a:lvl5pPr marL="1970372" indent="-218930" defTabSz="948698" eaLnBrk="0" hangingPunct="0">
              <a:defRPr sz="1300">
                <a:solidFill>
                  <a:schemeClr val="tx1"/>
                </a:solidFill>
                <a:latin typeface="Arial" charset="0"/>
              </a:defRPr>
            </a:lvl5pPr>
            <a:lvl6pPr marL="2408232" indent="-218930" algn="ctr" defTabSz="948698" eaLnBrk="0" fontAlgn="base" hangingPunct="0">
              <a:spcBef>
                <a:spcPct val="0"/>
              </a:spcBef>
              <a:spcAft>
                <a:spcPct val="0"/>
              </a:spcAft>
              <a:defRPr sz="1300">
                <a:solidFill>
                  <a:schemeClr val="tx1"/>
                </a:solidFill>
                <a:latin typeface="Arial" charset="0"/>
              </a:defRPr>
            </a:lvl6pPr>
            <a:lvl7pPr marL="2846093" indent="-218930" algn="ctr" defTabSz="948698" eaLnBrk="0" fontAlgn="base" hangingPunct="0">
              <a:spcBef>
                <a:spcPct val="0"/>
              </a:spcBef>
              <a:spcAft>
                <a:spcPct val="0"/>
              </a:spcAft>
              <a:defRPr sz="1300">
                <a:solidFill>
                  <a:schemeClr val="tx1"/>
                </a:solidFill>
                <a:latin typeface="Arial" charset="0"/>
              </a:defRPr>
            </a:lvl7pPr>
            <a:lvl8pPr marL="3283953" indent="-218930" algn="ctr" defTabSz="948698" eaLnBrk="0" fontAlgn="base" hangingPunct="0">
              <a:spcBef>
                <a:spcPct val="0"/>
              </a:spcBef>
              <a:spcAft>
                <a:spcPct val="0"/>
              </a:spcAft>
              <a:defRPr sz="1300">
                <a:solidFill>
                  <a:schemeClr val="tx1"/>
                </a:solidFill>
                <a:latin typeface="Arial" charset="0"/>
              </a:defRPr>
            </a:lvl8pPr>
            <a:lvl9pPr marL="3721814" indent="-218930" algn="ctr" defTabSz="948698" eaLnBrk="0" fontAlgn="base" hangingPunct="0">
              <a:spcBef>
                <a:spcPct val="0"/>
              </a:spcBef>
              <a:spcAft>
                <a:spcPct val="0"/>
              </a:spcAft>
              <a:defRPr sz="1300">
                <a:solidFill>
                  <a:schemeClr val="tx1"/>
                </a:solidFill>
                <a:latin typeface="Arial" charset="0"/>
              </a:defRPr>
            </a:lvl9pPr>
          </a:lstStyle>
          <a:p>
            <a:pPr eaLnBrk="1" hangingPunct="1"/>
            <a:fld id="{F81DF382-A4F9-45C3-B4D6-32C71F8DF07C}" type="slidenum">
              <a:rPr lang="de-CH" sz="1200"/>
              <a:pPr eaLnBrk="1" hangingPunct="1"/>
              <a:t>22</a:t>
            </a:fld>
            <a:endParaRPr lang="de-CH" sz="1200"/>
          </a:p>
        </p:txBody>
      </p:sp>
    </p:spTree>
    <p:extLst>
      <p:ext uri="{BB962C8B-B14F-4D97-AF65-F5344CB8AC3E}">
        <p14:creationId xmlns:p14="http://schemas.microsoft.com/office/powerpoint/2010/main" val="360938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9001CF-B49F-4B3F-9420-893AA531754C}" type="slidenum">
              <a:rPr lang="de-CH" altLang="ko-KR"/>
              <a:pPr>
                <a:defRPr/>
              </a:pPr>
              <a:t>23</a:t>
            </a:fld>
            <a:endParaRPr lang="de-CH" altLang="ko-KR"/>
          </a:p>
        </p:txBody>
      </p:sp>
      <p:sp>
        <p:nvSpPr>
          <p:cNvPr id="109571" name="Rectangle 2"/>
          <p:cNvSpPr>
            <a:spLocks noGrp="1" noRot="1" noChangeAspect="1" noChangeArrowheads="1" noTextEdit="1"/>
          </p:cNvSpPr>
          <p:nvPr>
            <p:ph type="sldImg"/>
          </p:nvPr>
        </p:nvSpPr>
        <p:spPr bwMode="auto">
          <a:xfrm>
            <a:off x="80963" y="741363"/>
            <a:ext cx="657383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dirty="0"/>
              <a:t>Hypertrophic</a:t>
            </a:r>
            <a:r>
              <a:rPr lang="en-US" altLang="ko-KR" baseline="0" dirty="0"/>
              <a:t> nonunion is caused by lack of mechanical stability usually due to the distraction of fracture site</a:t>
            </a:r>
            <a:endParaRPr lang="en-US" altLang="ko-KR" dirty="0"/>
          </a:p>
        </p:txBody>
      </p:sp>
    </p:spTree>
    <p:extLst>
      <p:ext uri="{BB962C8B-B14F-4D97-AF65-F5344CB8AC3E}">
        <p14:creationId xmlns:p14="http://schemas.microsoft.com/office/powerpoint/2010/main" val="558115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24</a:t>
            </a:fld>
            <a:endParaRPr lang="de-CH"/>
          </a:p>
        </p:txBody>
      </p:sp>
    </p:spTree>
    <p:extLst>
      <p:ext uri="{BB962C8B-B14F-4D97-AF65-F5344CB8AC3E}">
        <p14:creationId xmlns:p14="http://schemas.microsoft.com/office/powerpoint/2010/main" val="3819711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25</a:t>
            </a:fld>
            <a:endParaRPr lang="de-CH"/>
          </a:p>
        </p:txBody>
      </p:sp>
    </p:spTree>
    <p:extLst>
      <p:ext uri="{BB962C8B-B14F-4D97-AF65-F5344CB8AC3E}">
        <p14:creationId xmlns:p14="http://schemas.microsoft.com/office/powerpoint/2010/main" val="3085268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26</a:t>
            </a:fld>
            <a:endParaRPr lang="de-CH"/>
          </a:p>
        </p:txBody>
      </p:sp>
    </p:spTree>
    <p:extLst>
      <p:ext uri="{BB962C8B-B14F-4D97-AF65-F5344CB8AC3E}">
        <p14:creationId xmlns:p14="http://schemas.microsoft.com/office/powerpoint/2010/main" val="3249914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t>As shown in these x-rays,</a:t>
            </a:r>
            <a:r>
              <a:rPr lang="en-GB" sz="1200" baseline="0" dirty="0"/>
              <a:t> i</a:t>
            </a:r>
            <a:r>
              <a:rPr lang="en-GB" sz="1200" dirty="0"/>
              <a:t>n this case a larger diameter nail, with stronger </a:t>
            </a:r>
            <a:r>
              <a:rPr lang="en-GB" sz="1200" dirty="0" err="1"/>
              <a:t>polyaxial</a:t>
            </a:r>
            <a:r>
              <a:rPr lang="en-GB" sz="1200" dirty="0"/>
              <a:t> distal locking bolts, achieved sufficient stability for the </a:t>
            </a:r>
            <a:r>
              <a:rPr lang="en-GB" sz="1200" dirty="0" err="1"/>
              <a:t>nonunion</a:t>
            </a:r>
            <a:r>
              <a:rPr lang="en-GB" sz="1200" dirty="0"/>
              <a:t> to heal.</a:t>
            </a:r>
          </a:p>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27</a:t>
            </a:fld>
            <a:endParaRPr lang="de-CH"/>
          </a:p>
        </p:txBody>
      </p:sp>
    </p:spTree>
    <p:extLst>
      <p:ext uri="{BB962C8B-B14F-4D97-AF65-F5344CB8AC3E}">
        <p14:creationId xmlns:p14="http://schemas.microsoft.com/office/powerpoint/2010/main" val="1471811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GB" sz="1200" dirty="0"/>
              <a:t>Implants must be pre-loaded to achieve a stabilizing compressive force at the </a:t>
            </a:r>
            <a:r>
              <a:rPr lang="en-GB" sz="1200" dirty="0" err="1"/>
              <a:t>nonunion</a:t>
            </a:r>
            <a:r>
              <a:rPr lang="en-GB" sz="1200" dirty="0"/>
              <a:t>.</a:t>
            </a:r>
          </a:p>
          <a:p>
            <a:endParaRPr lang="en-GB" sz="1200" dirty="0"/>
          </a:p>
          <a:p>
            <a:r>
              <a:rPr lang="en-GB" sz="1200" dirty="0"/>
              <a:t>Standard techniques of pre-bending the plate and using load screws in the elliptical hole of an LCP may have to be supplemented with a tension/compression device.</a:t>
            </a:r>
          </a:p>
          <a:p>
            <a:endParaRPr lang="en-GB" sz="1200" dirty="0"/>
          </a:p>
          <a:p>
            <a:r>
              <a:rPr lang="en-GB" sz="1200" dirty="0"/>
              <a:t>Lag screws, with or without a neutralization plate, are unlikely to generate sufficient compressive force to adequately stabilize the </a:t>
            </a:r>
            <a:r>
              <a:rPr lang="en-GB" sz="1200" dirty="0" err="1"/>
              <a:t>nonunion</a:t>
            </a:r>
            <a:r>
              <a:rPr lang="en-GB" sz="1200" dirty="0"/>
              <a:t>.</a:t>
            </a:r>
          </a:p>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28</a:t>
            </a:fld>
            <a:endParaRPr lang="de-CH"/>
          </a:p>
        </p:txBody>
      </p:sp>
    </p:spTree>
    <p:extLst>
      <p:ext uri="{BB962C8B-B14F-4D97-AF65-F5344CB8AC3E}">
        <p14:creationId xmlns:p14="http://schemas.microsoft.com/office/powerpoint/2010/main" val="2360488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80963" y="741363"/>
            <a:ext cx="6573837" cy="3698875"/>
          </a:xfrm>
          <a:ln/>
        </p:spPr>
      </p:sp>
      <p:sp>
        <p:nvSpPr>
          <p:cNvPr id="47107" name="Notes Placeholder 2"/>
          <p:cNvSpPr>
            <a:spLocks noGrp="1"/>
          </p:cNvSpPr>
          <p:nvPr>
            <p:ph type="body" idx="1"/>
          </p:nvPr>
        </p:nvSpPr>
        <p:spPr>
          <a:noFill/>
        </p:spPr>
        <p:txBody>
          <a:bodyPr/>
          <a:lstStyle/>
          <a:p>
            <a:r>
              <a:rPr lang="en-GB" dirty="0"/>
              <a:t>Longstanding humeral shaft </a:t>
            </a:r>
            <a:r>
              <a:rPr lang="en-GB" dirty="0" err="1"/>
              <a:t>nonunion</a:t>
            </a:r>
            <a:r>
              <a:rPr lang="en-GB" dirty="0"/>
              <a:t>. </a:t>
            </a:r>
          </a:p>
          <a:p>
            <a:endParaRPr lang="en-GB" dirty="0"/>
          </a:p>
          <a:p>
            <a:r>
              <a:rPr lang="en-GB" dirty="0"/>
              <a:t>Debridement of </a:t>
            </a:r>
            <a:r>
              <a:rPr lang="en-GB" dirty="0" err="1"/>
              <a:t>pseudoarthrosis</a:t>
            </a:r>
            <a:r>
              <a:rPr lang="en-GB" dirty="0"/>
              <a:t>, creation of “axilla”, plate fixed proximally with locking screws, compression achieved by use of eccentrically placed load screws distally. </a:t>
            </a:r>
          </a:p>
          <a:p>
            <a:endParaRPr lang="en-GB" dirty="0"/>
          </a:p>
          <a:p>
            <a:r>
              <a:rPr lang="en-GB" dirty="0"/>
              <a:t>This resulted in rapid healing.</a:t>
            </a:r>
          </a:p>
        </p:txBody>
      </p:sp>
      <p:sp>
        <p:nvSpPr>
          <p:cNvPr id="47108" name="Slide Number Placeholder 3"/>
          <p:cNvSpPr>
            <a:spLocks noGrp="1"/>
          </p:cNvSpPr>
          <p:nvPr>
            <p:ph type="sldNum" sz="quarter" idx="5"/>
          </p:nvPr>
        </p:nvSpPr>
        <p:spPr>
          <a:noFill/>
        </p:spPr>
        <p:txBody>
          <a:bodyPr/>
          <a:lstStyle>
            <a:lvl1pPr defTabSz="948698" eaLnBrk="0" hangingPunct="0">
              <a:defRPr sz="1300">
                <a:solidFill>
                  <a:schemeClr val="tx1"/>
                </a:solidFill>
                <a:latin typeface="Arial" charset="0"/>
              </a:defRPr>
            </a:lvl1pPr>
            <a:lvl2pPr marL="711523" indent="-273663" defTabSz="948698" eaLnBrk="0" hangingPunct="0">
              <a:defRPr sz="1300">
                <a:solidFill>
                  <a:schemeClr val="tx1"/>
                </a:solidFill>
                <a:latin typeface="Arial" charset="0"/>
              </a:defRPr>
            </a:lvl2pPr>
            <a:lvl3pPr marL="1094651" indent="-218930" defTabSz="948698" eaLnBrk="0" hangingPunct="0">
              <a:defRPr sz="1300">
                <a:solidFill>
                  <a:schemeClr val="tx1"/>
                </a:solidFill>
                <a:latin typeface="Arial" charset="0"/>
              </a:defRPr>
            </a:lvl3pPr>
            <a:lvl4pPr marL="1532512" indent="-218930" defTabSz="948698" eaLnBrk="0" hangingPunct="0">
              <a:defRPr sz="1300">
                <a:solidFill>
                  <a:schemeClr val="tx1"/>
                </a:solidFill>
                <a:latin typeface="Arial" charset="0"/>
              </a:defRPr>
            </a:lvl4pPr>
            <a:lvl5pPr marL="1970372" indent="-218930" defTabSz="948698" eaLnBrk="0" hangingPunct="0">
              <a:defRPr sz="1300">
                <a:solidFill>
                  <a:schemeClr val="tx1"/>
                </a:solidFill>
                <a:latin typeface="Arial" charset="0"/>
              </a:defRPr>
            </a:lvl5pPr>
            <a:lvl6pPr marL="2408232" indent="-218930" algn="ctr" defTabSz="948698" eaLnBrk="0" fontAlgn="base" hangingPunct="0">
              <a:spcBef>
                <a:spcPct val="0"/>
              </a:spcBef>
              <a:spcAft>
                <a:spcPct val="0"/>
              </a:spcAft>
              <a:defRPr sz="1300">
                <a:solidFill>
                  <a:schemeClr val="tx1"/>
                </a:solidFill>
                <a:latin typeface="Arial" charset="0"/>
              </a:defRPr>
            </a:lvl6pPr>
            <a:lvl7pPr marL="2846093" indent="-218930" algn="ctr" defTabSz="948698" eaLnBrk="0" fontAlgn="base" hangingPunct="0">
              <a:spcBef>
                <a:spcPct val="0"/>
              </a:spcBef>
              <a:spcAft>
                <a:spcPct val="0"/>
              </a:spcAft>
              <a:defRPr sz="1300">
                <a:solidFill>
                  <a:schemeClr val="tx1"/>
                </a:solidFill>
                <a:latin typeface="Arial" charset="0"/>
              </a:defRPr>
            </a:lvl7pPr>
            <a:lvl8pPr marL="3283953" indent="-218930" algn="ctr" defTabSz="948698" eaLnBrk="0" fontAlgn="base" hangingPunct="0">
              <a:spcBef>
                <a:spcPct val="0"/>
              </a:spcBef>
              <a:spcAft>
                <a:spcPct val="0"/>
              </a:spcAft>
              <a:defRPr sz="1300">
                <a:solidFill>
                  <a:schemeClr val="tx1"/>
                </a:solidFill>
                <a:latin typeface="Arial" charset="0"/>
              </a:defRPr>
            </a:lvl8pPr>
            <a:lvl9pPr marL="3721814" indent="-218930" algn="ctr" defTabSz="948698" eaLnBrk="0" fontAlgn="base" hangingPunct="0">
              <a:spcBef>
                <a:spcPct val="0"/>
              </a:spcBef>
              <a:spcAft>
                <a:spcPct val="0"/>
              </a:spcAft>
              <a:defRPr sz="1300">
                <a:solidFill>
                  <a:schemeClr val="tx1"/>
                </a:solidFill>
                <a:latin typeface="Arial" charset="0"/>
              </a:defRPr>
            </a:lvl9pPr>
          </a:lstStyle>
          <a:p>
            <a:pPr eaLnBrk="1" hangingPunct="1"/>
            <a:fld id="{CDDF70E8-34C9-4B0F-9285-2E0D01DE4FFD}" type="slidenum">
              <a:rPr lang="de-CH" sz="1200"/>
              <a:pPr eaLnBrk="1" hangingPunct="1"/>
              <a:t>29</a:t>
            </a:fld>
            <a:endParaRPr lang="de-CH" sz="1200"/>
          </a:p>
        </p:txBody>
      </p:sp>
    </p:spTree>
    <p:extLst>
      <p:ext uri="{BB962C8B-B14F-4D97-AF65-F5344CB8AC3E}">
        <p14:creationId xmlns:p14="http://schemas.microsoft.com/office/powerpoint/2010/main" val="258279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a:t>
            </a:fld>
            <a:endParaRPr lang="de-CH"/>
          </a:p>
        </p:txBody>
      </p:sp>
    </p:spTree>
    <p:extLst>
      <p:ext uri="{BB962C8B-B14F-4D97-AF65-F5344CB8AC3E}">
        <p14:creationId xmlns:p14="http://schemas.microsoft.com/office/powerpoint/2010/main" val="3616681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80963" y="741363"/>
            <a:ext cx="6573837" cy="3698875"/>
          </a:xfrm>
          <a:ln/>
        </p:spPr>
      </p:sp>
      <p:sp>
        <p:nvSpPr>
          <p:cNvPr id="48131" name="Notes Placeholder 2"/>
          <p:cNvSpPr>
            <a:spLocks noGrp="1"/>
          </p:cNvSpPr>
          <p:nvPr>
            <p:ph type="body" idx="1"/>
          </p:nvPr>
        </p:nvSpPr>
        <p:spPr>
          <a:noFill/>
        </p:spPr>
        <p:txBody>
          <a:bodyPr/>
          <a:lstStyle/>
          <a:p>
            <a:r>
              <a:rPr lang="en-GB" dirty="0"/>
              <a:t>Patient already had exchange nailing with fibular osteotomy. Simple 2-ring frame, note bend in tensioned wires storing energy to compress </a:t>
            </a:r>
            <a:r>
              <a:rPr lang="en-GB" dirty="0" err="1"/>
              <a:t>nonunion</a:t>
            </a:r>
            <a:r>
              <a:rPr lang="en-GB" dirty="0"/>
              <a:t> site. </a:t>
            </a:r>
          </a:p>
          <a:p>
            <a:endParaRPr lang="en-GB" dirty="0"/>
          </a:p>
          <a:p>
            <a:r>
              <a:rPr lang="en-GB" dirty="0"/>
              <a:t>This resulted in rapid healing.</a:t>
            </a:r>
          </a:p>
        </p:txBody>
      </p:sp>
      <p:sp>
        <p:nvSpPr>
          <p:cNvPr id="48132" name="Slide Number Placeholder 3"/>
          <p:cNvSpPr>
            <a:spLocks noGrp="1"/>
          </p:cNvSpPr>
          <p:nvPr>
            <p:ph type="sldNum" sz="quarter" idx="5"/>
          </p:nvPr>
        </p:nvSpPr>
        <p:spPr>
          <a:noFill/>
        </p:spPr>
        <p:txBody>
          <a:bodyPr/>
          <a:lstStyle>
            <a:lvl1pPr defTabSz="948698" eaLnBrk="0" hangingPunct="0">
              <a:defRPr sz="1300">
                <a:solidFill>
                  <a:schemeClr val="tx1"/>
                </a:solidFill>
                <a:latin typeface="Arial" charset="0"/>
              </a:defRPr>
            </a:lvl1pPr>
            <a:lvl2pPr marL="711523" indent="-273663" defTabSz="948698" eaLnBrk="0" hangingPunct="0">
              <a:defRPr sz="1300">
                <a:solidFill>
                  <a:schemeClr val="tx1"/>
                </a:solidFill>
                <a:latin typeface="Arial" charset="0"/>
              </a:defRPr>
            </a:lvl2pPr>
            <a:lvl3pPr marL="1094651" indent="-218930" defTabSz="948698" eaLnBrk="0" hangingPunct="0">
              <a:defRPr sz="1300">
                <a:solidFill>
                  <a:schemeClr val="tx1"/>
                </a:solidFill>
                <a:latin typeface="Arial" charset="0"/>
              </a:defRPr>
            </a:lvl3pPr>
            <a:lvl4pPr marL="1532512" indent="-218930" defTabSz="948698" eaLnBrk="0" hangingPunct="0">
              <a:defRPr sz="1300">
                <a:solidFill>
                  <a:schemeClr val="tx1"/>
                </a:solidFill>
                <a:latin typeface="Arial" charset="0"/>
              </a:defRPr>
            </a:lvl4pPr>
            <a:lvl5pPr marL="1970372" indent="-218930" defTabSz="948698" eaLnBrk="0" hangingPunct="0">
              <a:defRPr sz="1300">
                <a:solidFill>
                  <a:schemeClr val="tx1"/>
                </a:solidFill>
                <a:latin typeface="Arial" charset="0"/>
              </a:defRPr>
            </a:lvl5pPr>
            <a:lvl6pPr marL="2408232" indent="-218930" algn="ctr" defTabSz="948698" eaLnBrk="0" fontAlgn="base" hangingPunct="0">
              <a:spcBef>
                <a:spcPct val="0"/>
              </a:spcBef>
              <a:spcAft>
                <a:spcPct val="0"/>
              </a:spcAft>
              <a:defRPr sz="1300">
                <a:solidFill>
                  <a:schemeClr val="tx1"/>
                </a:solidFill>
                <a:latin typeface="Arial" charset="0"/>
              </a:defRPr>
            </a:lvl6pPr>
            <a:lvl7pPr marL="2846093" indent="-218930" algn="ctr" defTabSz="948698" eaLnBrk="0" fontAlgn="base" hangingPunct="0">
              <a:spcBef>
                <a:spcPct val="0"/>
              </a:spcBef>
              <a:spcAft>
                <a:spcPct val="0"/>
              </a:spcAft>
              <a:defRPr sz="1300">
                <a:solidFill>
                  <a:schemeClr val="tx1"/>
                </a:solidFill>
                <a:latin typeface="Arial" charset="0"/>
              </a:defRPr>
            </a:lvl7pPr>
            <a:lvl8pPr marL="3283953" indent="-218930" algn="ctr" defTabSz="948698" eaLnBrk="0" fontAlgn="base" hangingPunct="0">
              <a:spcBef>
                <a:spcPct val="0"/>
              </a:spcBef>
              <a:spcAft>
                <a:spcPct val="0"/>
              </a:spcAft>
              <a:defRPr sz="1300">
                <a:solidFill>
                  <a:schemeClr val="tx1"/>
                </a:solidFill>
                <a:latin typeface="Arial" charset="0"/>
              </a:defRPr>
            </a:lvl8pPr>
            <a:lvl9pPr marL="3721814" indent="-218930" algn="ctr" defTabSz="948698" eaLnBrk="0" fontAlgn="base" hangingPunct="0">
              <a:spcBef>
                <a:spcPct val="0"/>
              </a:spcBef>
              <a:spcAft>
                <a:spcPct val="0"/>
              </a:spcAft>
              <a:defRPr sz="1300">
                <a:solidFill>
                  <a:schemeClr val="tx1"/>
                </a:solidFill>
                <a:latin typeface="Arial" charset="0"/>
              </a:defRPr>
            </a:lvl9pPr>
          </a:lstStyle>
          <a:p>
            <a:pPr eaLnBrk="1" hangingPunct="1"/>
            <a:fld id="{C851AE68-8840-43C9-ADA3-F890DE8EF4A5}" type="slidenum">
              <a:rPr lang="de-CH" sz="1200"/>
              <a:pPr eaLnBrk="1" hangingPunct="1"/>
              <a:t>30</a:t>
            </a:fld>
            <a:endParaRPr lang="de-CH" sz="1200"/>
          </a:p>
        </p:txBody>
      </p:sp>
    </p:spTree>
    <p:extLst>
      <p:ext uri="{BB962C8B-B14F-4D97-AF65-F5344CB8AC3E}">
        <p14:creationId xmlns:p14="http://schemas.microsoft.com/office/powerpoint/2010/main" val="2101522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963" y="741363"/>
            <a:ext cx="6573837" cy="3698875"/>
          </a:xfrm>
        </p:spPr>
      </p:sp>
      <p:sp>
        <p:nvSpPr>
          <p:cNvPr id="3" name="슬라이드 노트 개체 틀 2"/>
          <p:cNvSpPr>
            <a:spLocks noGrp="1"/>
          </p:cNvSpPr>
          <p:nvPr>
            <p:ph type="body" idx="1"/>
          </p:nvPr>
        </p:nvSpPr>
        <p:spPr/>
        <p:txBody>
          <a:bodyPr/>
          <a:lstStyle/>
          <a:p>
            <a:r>
              <a:rPr lang="en-US" altLang="ko-KR" dirty="0"/>
              <a:t>Avascular nonunion</a:t>
            </a:r>
            <a:r>
              <a:rPr lang="en-US" altLang="ko-KR" baseline="0" dirty="0"/>
              <a:t> is caused by poor vascularity with or without instability.</a:t>
            </a:r>
          </a:p>
          <a:p>
            <a:r>
              <a:rPr lang="en-US" altLang="ko-KR" baseline="0" dirty="0"/>
              <a:t>Most of time bone graft is needed to increase the biology</a:t>
            </a:r>
            <a:endParaRPr lang="ko-KR" altLang="en-US" dirty="0"/>
          </a:p>
        </p:txBody>
      </p:sp>
      <p:sp>
        <p:nvSpPr>
          <p:cNvPr id="4" name="슬라이드 번호 개체 틀 3"/>
          <p:cNvSpPr>
            <a:spLocks noGrp="1"/>
          </p:cNvSpPr>
          <p:nvPr>
            <p:ph type="sldNum" sz="quarter" idx="10"/>
          </p:nvPr>
        </p:nvSpPr>
        <p:spPr/>
        <p:txBody>
          <a:bodyPr/>
          <a:lstStyle/>
          <a:p>
            <a:fld id="{8626469B-3E53-4721-8417-F12F2E5C3FDF}" type="slidenum">
              <a:rPr lang="ko-KR" altLang="en-US" smtClean="0"/>
              <a:t>31</a:t>
            </a:fld>
            <a:endParaRPr lang="ko-KR" altLang="en-US"/>
          </a:p>
        </p:txBody>
      </p:sp>
    </p:spTree>
    <p:extLst>
      <p:ext uri="{BB962C8B-B14F-4D97-AF65-F5344CB8AC3E}">
        <p14:creationId xmlns:p14="http://schemas.microsoft.com/office/powerpoint/2010/main" val="195964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963" y="741363"/>
            <a:ext cx="6573837" cy="369887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626469B-3E53-4721-8417-F12F2E5C3FDF}" type="slidenum">
              <a:rPr lang="ko-KR" altLang="en-US" smtClean="0">
                <a:solidFill>
                  <a:prstClr val="black"/>
                </a:solidFill>
              </a:rPr>
              <a:pPr/>
              <a:t>32</a:t>
            </a:fld>
            <a:endParaRPr lang="ko-KR" altLang="en-US">
              <a:solidFill>
                <a:prstClr val="black"/>
              </a:solidFill>
            </a:endParaRPr>
          </a:p>
        </p:txBody>
      </p:sp>
    </p:spTree>
    <p:extLst>
      <p:ext uri="{BB962C8B-B14F-4D97-AF65-F5344CB8AC3E}">
        <p14:creationId xmlns:p14="http://schemas.microsoft.com/office/powerpoint/2010/main" val="2946338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963" y="741363"/>
            <a:ext cx="6573837" cy="369887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626469B-3E53-4721-8417-F12F2E5C3FDF}" type="slidenum">
              <a:rPr lang="ko-KR" altLang="en-US" smtClean="0">
                <a:solidFill>
                  <a:prstClr val="black"/>
                </a:solidFill>
              </a:rPr>
              <a:pPr/>
              <a:t>38</a:t>
            </a:fld>
            <a:endParaRPr lang="ko-KR" altLang="en-US">
              <a:solidFill>
                <a:prstClr val="black"/>
              </a:solidFill>
            </a:endParaRPr>
          </a:p>
        </p:txBody>
      </p:sp>
    </p:spTree>
    <p:extLst>
      <p:ext uri="{BB962C8B-B14F-4D97-AF65-F5344CB8AC3E}">
        <p14:creationId xmlns:p14="http://schemas.microsoft.com/office/powerpoint/2010/main" val="1731612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GB" sz="1200" dirty="0"/>
              <a:t>Many surgeons in the field of </a:t>
            </a:r>
            <a:r>
              <a:rPr lang="en-GB" sz="1200" dirty="0" err="1"/>
              <a:t>nonunion</a:t>
            </a:r>
            <a:r>
              <a:rPr lang="en-GB" sz="1200" dirty="0"/>
              <a:t> surgery no longer use </a:t>
            </a:r>
            <a:r>
              <a:rPr lang="en-GB" sz="1200" dirty="0" err="1"/>
              <a:t>cancellous</a:t>
            </a:r>
            <a:r>
              <a:rPr lang="en-GB" sz="1200" dirty="0"/>
              <a:t> </a:t>
            </a:r>
            <a:r>
              <a:rPr lang="en-GB" sz="1200" dirty="0" err="1"/>
              <a:t>autograft</a:t>
            </a:r>
            <a:r>
              <a:rPr lang="en-GB" sz="1200" dirty="0"/>
              <a:t> as an adjunct to surgery.</a:t>
            </a:r>
          </a:p>
          <a:p>
            <a:endParaRPr lang="en-GB" sz="1200" dirty="0"/>
          </a:p>
          <a:p>
            <a:r>
              <a:rPr lang="en-GB" sz="1200" dirty="0"/>
              <a:t>The procedures necessary to remove existing implants and restore alignment will lead to the formation of a fresh bone healing organ.</a:t>
            </a:r>
          </a:p>
          <a:p>
            <a:endParaRPr lang="en-GB" sz="1200" dirty="0"/>
          </a:p>
          <a:p>
            <a:r>
              <a:rPr lang="en-GB" sz="1200" dirty="0"/>
              <a:t>The addition of remotely harvested non-structural </a:t>
            </a:r>
            <a:r>
              <a:rPr lang="en-GB" sz="1200" dirty="0" err="1"/>
              <a:t>autograft</a:t>
            </a:r>
            <a:r>
              <a:rPr lang="en-GB" sz="1200" dirty="0"/>
              <a:t> may provide local substrate but there is now considerable doubt as to whether the benefits outweigh the extra morbidity.</a:t>
            </a:r>
          </a:p>
          <a:p>
            <a:endParaRPr lang="en-US" dirty="0"/>
          </a:p>
          <a:p>
            <a:r>
              <a:rPr lang="en-US" dirty="0"/>
              <a:t>References: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err="1"/>
              <a:t>Ramoutar</a:t>
            </a:r>
            <a:r>
              <a:rPr lang="en-US" b="1" dirty="0"/>
              <a:t> DN, Rodrigues J, </a:t>
            </a:r>
            <a:r>
              <a:rPr lang="en-US" b="1" dirty="0" err="1"/>
              <a:t>Quah</a:t>
            </a:r>
            <a:r>
              <a:rPr lang="en-US" b="1" dirty="0"/>
              <a:t> C, et</a:t>
            </a:r>
            <a:r>
              <a:rPr lang="en-US" b="1" baseline="0" dirty="0"/>
              <a:t> al</a:t>
            </a:r>
            <a:r>
              <a:rPr lang="en-US" b="1" dirty="0"/>
              <a:t>.</a:t>
            </a:r>
            <a:r>
              <a:rPr lang="en-US" b="1" baseline="0" dirty="0"/>
              <a:t> </a:t>
            </a:r>
            <a:r>
              <a:rPr lang="en-US" dirty="0" err="1"/>
              <a:t>Judet</a:t>
            </a:r>
            <a:r>
              <a:rPr lang="en-US" dirty="0"/>
              <a:t> decortication and compression plate fixation of long bone non-union: Is bone graft necessary? </a:t>
            </a:r>
            <a:r>
              <a:rPr lang="en-US" i="1" dirty="0"/>
              <a:t>Injury</a:t>
            </a:r>
            <a:r>
              <a:rPr lang="en-US" dirty="0"/>
              <a:t>. 2011 Dec;42(12):1430-4. </a:t>
            </a:r>
          </a:p>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39</a:t>
            </a:fld>
            <a:endParaRPr lang="de-CH"/>
          </a:p>
        </p:txBody>
      </p:sp>
    </p:spTree>
    <p:extLst>
      <p:ext uri="{BB962C8B-B14F-4D97-AF65-F5344CB8AC3E}">
        <p14:creationId xmlns:p14="http://schemas.microsoft.com/office/powerpoint/2010/main" val="552462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GB" sz="1200" dirty="0"/>
              <a:t>Bone is a hierarchical </a:t>
            </a:r>
            <a:r>
              <a:rPr lang="en-GB" sz="1200" dirty="0" err="1"/>
              <a:t>nanocomposite</a:t>
            </a:r>
            <a:r>
              <a:rPr lang="en-GB" sz="1200" dirty="0"/>
              <a:t>, the structure of which is known and understood right down to an atomic level. </a:t>
            </a:r>
          </a:p>
          <a:p>
            <a:endParaRPr lang="en-GB" sz="1200" dirty="0"/>
          </a:p>
          <a:p>
            <a:r>
              <a:rPr lang="en-GB" sz="1200" dirty="0"/>
              <a:t>It must be possible to influence the chemical reactions or manipulate the microscopic physical/electrical environment BUT clinically relevant experimental data is extremely difficult to produce due to lack of numbers of homologous cases.</a:t>
            </a:r>
          </a:p>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40</a:t>
            </a:fld>
            <a:endParaRPr lang="de-CH"/>
          </a:p>
        </p:txBody>
      </p:sp>
    </p:spTree>
    <p:extLst>
      <p:ext uri="{BB962C8B-B14F-4D97-AF65-F5344CB8AC3E}">
        <p14:creationId xmlns:p14="http://schemas.microsoft.com/office/powerpoint/2010/main" val="1055138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GB" sz="1200" dirty="0"/>
              <a:t>Attend AO course and faithfully follow principles learned.</a:t>
            </a:r>
          </a:p>
          <a:p>
            <a:endParaRPr lang="en-GB" sz="1200" dirty="0"/>
          </a:p>
          <a:p>
            <a:r>
              <a:rPr lang="en-GB" sz="1200" dirty="0"/>
              <a:t>Embrace the concept of the “bone healing organ” it will help you understand why some fractures heal faster than others and some not at all. It will make you appreciate the importance of soft tissue handling and the advantages of indirect reduction and minimal access techniques.</a:t>
            </a:r>
          </a:p>
          <a:p>
            <a:endParaRPr lang="en-GB" sz="1200" dirty="0"/>
          </a:p>
          <a:p>
            <a:r>
              <a:rPr lang="en-GB" sz="1200" dirty="0"/>
              <a:t>Use large diameter IM nails where possible.</a:t>
            </a:r>
          </a:p>
          <a:p>
            <a:endParaRPr lang="en-GB" sz="1200" dirty="0"/>
          </a:p>
          <a:p>
            <a:r>
              <a:rPr lang="en-GB" sz="1200" dirty="0"/>
              <a:t>Do not use an all locked LCP in simple fracture patterns without the addition of a tension or compression device.</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41</a:t>
            </a:fld>
            <a:endParaRPr lang="de-CH"/>
          </a:p>
        </p:txBody>
      </p:sp>
    </p:spTree>
    <p:extLst>
      <p:ext uri="{BB962C8B-B14F-4D97-AF65-F5344CB8AC3E}">
        <p14:creationId xmlns:p14="http://schemas.microsoft.com/office/powerpoint/2010/main" val="1745991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GB" sz="1200" dirty="0"/>
              <a:t>Understanding how the local strain environment influences bone formation is crucial when assessing and treating </a:t>
            </a:r>
            <a:r>
              <a:rPr lang="en-GB" sz="1200" dirty="0" err="1"/>
              <a:t>nonunions</a:t>
            </a:r>
            <a:r>
              <a:rPr lang="en-GB" sz="1200" dirty="0"/>
              <a:t>.</a:t>
            </a:r>
          </a:p>
          <a:p>
            <a:endParaRPr lang="en-GB" sz="1200" dirty="0"/>
          </a:p>
          <a:p>
            <a:r>
              <a:rPr lang="en-GB" sz="1200" dirty="0"/>
              <a:t>Cornerstones of treatment are restoration of alignment and stable fixation with a durable implant.</a:t>
            </a:r>
          </a:p>
          <a:p>
            <a:endParaRPr lang="en-GB" sz="1200" dirty="0"/>
          </a:p>
          <a:p>
            <a:r>
              <a:rPr lang="en-GB" sz="1200" dirty="0"/>
              <a:t>In plate fixation there must be some energy stored (preload) in the construct to confer sufficient stability and allow healing.</a:t>
            </a:r>
          </a:p>
          <a:p>
            <a:endParaRPr lang="en-GB" sz="1200" dirty="0"/>
          </a:p>
          <a:p>
            <a:r>
              <a:rPr lang="en-GB" sz="1200" dirty="0"/>
              <a:t>More research needed on nonsurgical treatment.</a:t>
            </a:r>
          </a:p>
          <a:p>
            <a:endParaRPr lang="en-GB" sz="1200" dirty="0"/>
          </a:p>
          <a:p>
            <a:r>
              <a:rPr lang="en-GB" sz="1200" dirty="0"/>
              <a:t>Prevention is better than a cure.</a:t>
            </a:r>
          </a:p>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42</a:t>
            </a:fld>
            <a:endParaRPr lang="de-CH"/>
          </a:p>
        </p:txBody>
      </p:sp>
    </p:spTree>
    <p:extLst>
      <p:ext uri="{BB962C8B-B14F-4D97-AF65-F5344CB8AC3E}">
        <p14:creationId xmlns:p14="http://schemas.microsoft.com/office/powerpoint/2010/main" val="3452996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solidFill>
                  <a:srgbClr val="000000"/>
                </a:solidFill>
              </a:rPr>
              <a:pPr>
                <a:defRPr/>
              </a:pPr>
              <a:t>43</a:t>
            </a:fld>
            <a:endParaRPr lang="de-CH">
              <a:solidFill>
                <a:srgbClr val="000000"/>
              </a:solidFill>
            </a:endParaRPr>
          </a:p>
        </p:txBody>
      </p:sp>
    </p:spTree>
    <p:extLst>
      <p:ext uri="{BB962C8B-B14F-4D97-AF65-F5344CB8AC3E}">
        <p14:creationId xmlns:p14="http://schemas.microsoft.com/office/powerpoint/2010/main" val="1803993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solidFill>
                  <a:srgbClr val="000000"/>
                </a:solidFill>
              </a:rPr>
              <a:pPr>
                <a:defRPr/>
              </a:pPr>
              <a:t>44</a:t>
            </a:fld>
            <a:endParaRPr lang="de-CH">
              <a:solidFill>
                <a:srgbClr val="000000"/>
              </a:solidFill>
            </a:endParaRPr>
          </a:p>
        </p:txBody>
      </p:sp>
    </p:spTree>
    <p:extLst>
      <p:ext uri="{BB962C8B-B14F-4D97-AF65-F5344CB8AC3E}">
        <p14:creationId xmlns:p14="http://schemas.microsoft.com/office/powerpoint/2010/main" val="160294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a:t>
            </a:fld>
            <a:endParaRPr lang="de-CH"/>
          </a:p>
        </p:txBody>
      </p:sp>
    </p:spTree>
    <p:extLst>
      <p:ext uri="{BB962C8B-B14F-4D97-AF65-F5344CB8AC3E}">
        <p14:creationId xmlns:p14="http://schemas.microsoft.com/office/powerpoint/2010/main" val="4270481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solidFill>
                  <a:srgbClr val="000000"/>
                </a:solidFill>
              </a:rPr>
              <a:pPr>
                <a:defRPr/>
              </a:pPr>
              <a:t>45</a:t>
            </a:fld>
            <a:endParaRPr lang="de-CH">
              <a:solidFill>
                <a:srgbClr val="000000"/>
              </a:solidFill>
            </a:endParaRPr>
          </a:p>
        </p:txBody>
      </p:sp>
    </p:spTree>
    <p:extLst>
      <p:ext uri="{BB962C8B-B14F-4D97-AF65-F5344CB8AC3E}">
        <p14:creationId xmlns:p14="http://schemas.microsoft.com/office/powerpoint/2010/main" val="1336220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solidFill>
                  <a:srgbClr val="000000"/>
                </a:solidFill>
              </a:rPr>
              <a:pPr>
                <a:defRPr/>
              </a:pPr>
              <a:t>46</a:t>
            </a:fld>
            <a:endParaRPr lang="de-CH">
              <a:solidFill>
                <a:srgbClr val="000000"/>
              </a:solidFill>
            </a:endParaRPr>
          </a:p>
        </p:txBody>
      </p:sp>
    </p:spTree>
    <p:extLst>
      <p:ext uri="{BB962C8B-B14F-4D97-AF65-F5344CB8AC3E}">
        <p14:creationId xmlns:p14="http://schemas.microsoft.com/office/powerpoint/2010/main" val="405950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US" sz="1200" dirty="0"/>
              <a:t>There is an app for this calculation: Hooke’s Stress and Strain Calculation.</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solidFill>
                  <a:srgbClr val="000000"/>
                </a:solidFill>
              </a:rPr>
              <a:pPr>
                <a:defRPr/>
              </a:pPr>
              <a:t>47</a:t>
            </a:fld>
            <a:endParaRPr lang="de-CH">
              <a:solidFill>
                <a:srgbClr val="000000"/>
              </a:solidFill>
            </a:endParaRPr>
          </a:p>
        </p:txBody>
      </p:sp>
    </p:spTree>
    <p:extLst>
      <p:ext uri="{BB962C8B-B14F-4D97-AF65-F5344CB8AC3E}">
        <p14:creationId xmlns:p14="http://schemas.microsoft.com/office/powerpoint/2010/main" val="405940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5</a:t>
            </a:fld>
            <a:endParaRPr lang="de-CH"/>
          </a:p>
        </p:txBody>
      </p:sp>
    </p:spTree>
    <p:extLst>
      <p:ext uri="{BB962C8B-B14F-4D97-AF65-F5344CB8AC3E}">
        <p14:creationId xmlns:p14="http://schemas.microsoft.com/office/powerpoint/2010/main" val="289417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6</a:t>
            </a:fld>
            <a:endParaRPr lang="de-CH"/>
          </a:p>
        </p:txBody>
      </p:sp>
    </p:spTree>
    <p:extLst>
      <p:ext uri="{BB962C8B-B14F-4D97-AF65-F5344CB8AC3E}">
        <p14:creationId xmlns:p14="http://schemas.microsoft.com/office/powerpoint/2010/main" val="362508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7</a:t>
            </a:fld>
            <a:endParaRPr lang="de-CH"/>
          </a:p>
        </p:txBody>
      </p:sp>
    </p:spTree>
    <p:extLst>
      <p:ext uri="{BB962C8B-B14F-4D97-AF65-F5344CB8AC3E}">
        <p14:creationId xmlns:p14="http://schemas.microsoft.com/office/powerpoint/2010/main" val="23424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80963" y="741363"/>
            <a:ext cx="6573837" cy="3698875"/>
          </a:xfrm>
          <a:ln/>
        </p:spPr>
      </p:sp>
      <p:sp>
        <p:nvSpPr>
          <p:cNvPr id="45059" name="Notes Placeholder 2"/>
          <p:cNvSpPr>
            <a:spLocks noGrp="1"/>
          </p:cNvSpPr>
          <p:nvPr>
            <p:ph type="body" idx="1"/>
          </p:nvPr>
        </p:nvSpPr>
        <p:spPr>
          <a:noFill/>
        </p:spPr>
        <p:txBody>
          <a:bodyPr/>
          <a:lstStyle/>
          <a:p>
            <a:pPr eaLnBrk="1" hangingPunct="1"/>
            <a:endParaRPr lang="en-GB"/>
          </a:p>
        </p:txBody>
      </p:sp>
      <p:sp>
        <p:nvSpPr>
          <p:cNvPr id="45060" name="Slide Number Placeholder 3"/>
          <p:cNvSpPr>
            <a:spLocks noGrp="1"/>
          </p:cNvSpPr>
          <p:nvPr>
            <p:ph type="sldNum" sz="quarter" idx="5"/>
          </p:nvPr>
        </p:nvSpPr>
        <p:spPr>
          <a:noFill/>
        </p:spPr>
        <p:txBody>
          <a:bodyPr/>
          <a:lstStyle>
            <a:lvl1pPr defTabSz="948698" eaLnBrk="0" hangingPunct="0">
              <a:defRPr sz="1300">
                <a:solidFill>
                  <a:schemeClr val="tx1"/>
                </a:solidFill>
                <a:latin typeface="Arial" charset="0"/>
              </a:defRPr>
            </a:lvl1pPr>
            <a:lvl2pPr marL="711523" indent="-273663" defTabSz="948698" eaLnBrk="0" hangingPunct="0">
              <a:defRPr sz="1300">
                <a:solidFill>
                  <a:schemeClr val="tx1"/>
                </a:solidFill>
                <a:latin typeface="Arial" charset="0"/>
              </a:defRPr>
            </a:lvl2pPr>
            <a:lvl3pPr marL="1094651" indent="-218930" defTabSz="948698" eaLnBrk="0" hangingPunct="0">
              <a:defRPr sz="1300">
                <a:solidFill>
                  <a:schemeClr val="tx1"/>
                </a:solidFill>
                <a:latin typeface="Arial" charset="0"/>
              </a:defRPr>
            </a:lvl3pPr>
            <a:lvl4pPr marL="1532512" indent="-218930" defTabSz="948698" eaLnBrk="0" hangingPunct="0">
              <a:defRPr sz="1300">
                <a:solidFill>
                  <a:schemeClr val="tx1"/>
                </a:solidFill>
                <a:latin typeface="Arial" charset="0"/>
              </a:defRPr>
            </a:lvl4pPr>
            <a:lvl5pPr marL="1970372" indent="-218930" defTabSz="948698" eaLnBrk="0" hangingPunct="0">
              <a:defRPr sz="1300">
                <a:solidFill>
                  <a:schemeClr val="tx1"/>
                </a:solidFill>
                <a:latin typeface="Arial" charset="0"/>
              </a:defRPr>
            </a:lvl5pPr>
            <a:lvl6pPr marL="2408232" indent="-218930" algn="ctr" defTabSz="948698" eaLnBrk="0" fontAlgn="base" hangingPunct="0">
              <a:spcBef>
                <a:spcPct val="0"/>
              </a:spcBef>
              <a:spcAft>
                <a:spcPct val="0"/>
              </a:spcAft>
              <a:defRPr sz="1300">
                <a:solidFill>
                  <a:schemeClr val="tx1"/>
                </a:solidFill>
                <a:latin typeface="Arial" charset="0"/>
              </a:defRPr>
            </a:lvl6pPr>
            <a:lvl7pPr marL="2846093" indent="-218930" algn="ctr" defTabSz="948698" eaLnBrk="0" fontAlgn="base" hangingPunct="0">
              <a:spcBef>
                <a:spcPct val="0"/>
              </a:spcBef>
              <a:spcAft>
                <a:spcPct val="0"/>
              </a:spcAft>
              <a:defRPr sz="1300">
                <a:solidFill>
                  <a:schemeClr val="tx1"/>
                </a:solidFill>
                <a:latin typeface="Arial" charset="0"/>
              </a:defRPr>
            </a:lvl7pPr>
            <a:lvl8pPr marL="3283953" indent="-218930" algn="ctr" defTabSz="948698" eaLnBrk="0" fontAlgn="base" hangingPunct="0">
              <a:spcBef>
                <a:spcPct val="0"/>
              </a:spcBef>
              <a:spcAft>
                <a:spcPct val="0"/>
              </a:spcAft>
              <a:defRPr sz="1300">
                <a:solidFill>
                  <a:schemeClr val="tx1"/>
                </a:solidFill>
                <a:latin typeface="Arial" charset="0"/>
              </a:defRPr>
            </a:lvl8pPr>
            <a:lvl9pPr marL="3721814" indent="-218930" algn="ctr" defTabSz="948698" eaLnBrk="0" fontAlgn="base" hangingPunct="0">
              <a:spcBef>
                <a:spcPct val="0"/>
              </a:spcBef>
              <a:spcAft>
                <a:spcPct val="0"/>
              </a:spcAft>
              <a:defRPr sz="1300">
                <a:solidFill>
                  <a:schemeClr val="tx1"/>
                </a:solidFill>
                <a:latin typeface="Arial" charset="0"/>
              </a:defRPr>
            </a:lvl9pPr>
          </a:lstStyle>
          <a:p>
            <a:pPr eaLnBrk="1" hangingPunct="1"/>
            <a:fld id="{AFC33599-9F67-4402-9CCD-3FB963FCEB36}" type="slidenum">
              <a:rPr lang="de-CH" sz="1200"/>
              <a:pPr eaLnBrk="1" hangingPunct="1"/>
              <a:t>8</a:t>
            </a:fld>
            <a:endParaRPr lang="de-CH" sz="1200"/>
          </a:p>
        </p:txBody>
      </p:sp>
    </p:spTree>
    <p:extLst>
      <p:ext uri="{BB962C8B-B14F-4D97-AF65-F5344CB8AC3E}">
        <p14:creationId xmlns:p14="http://schemas.microsoft.com/office/powerpoint/2010/main" val="3777140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9</a:t>
            </a:fld>
            <a:endParaRPr lang="de-CH"/>
          </a:p>
        </p:txBody>
      </p:sp>
    </p:spTree>
    <p:extLst>
      <p:ext uri="{BB962C8B-B14F-4D97-AF65-F5344CB8AC3E}">
        <p14:creationId xmlns:p14="http://schemas.microsoft.com/office/powerpoint/2010/main" val="2479880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Grafik 13">
            <a:extLst>
              <a:ext uri="{FF2B5EF4-FFF2-40B4-BE49-F238E27FC236}">
                <a16:creationId xmlns:a16="http://schemas.microsoft.com/office/drawing/2014/main" id="{57D2F0AD-C3E8-4185-87DE-A5329FD23ED3}"/>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el 1">
            <a:extLst>
              <a:ext uri="{FF2B5EF4-FFF2-40B4-BE49-F238E27FC236}">
                <a16:creationId xmlns:a16="http://schemas.microsoft.com/office/drawing/2014/main" id="{D78FCF1C-0D59-4134-AE35-4CA197B44F26}"/>
              </a:ext>
            </a:extLst>
          </p:cNvPr>
          <p:cNvSpPr>
            <a:spLocks noGrp="1"/>
          </p:cNvSpPr>
          <p:nvPr>
            <p:ph type="title"/>
          </p:nvPr>
        </p:nvSpPr>
        <p:spPr>
          <a:xfrm>
            <a:off x="670985" y="2214564"/>
            <a:ext cx="6756928" cy="2428875"/>
          </a:xfrm>
        </p:spPr>
        <p:txBody>
          <a:bodyPr/>
          <a:lstStyle>
            <a:lvl1pPr>
              <a:lnSpc>
                <a:spcPts val="3400"/>
              </a:lnSpc>
              <a:defRPr lang="de-DE" sz="3200" b="1" kern="1200" dirty="0">
                <a:solidFill>
                  <a:srgbClr val="042D98"/>
                </a:solidFill>
                <a:latin typeface="+mj-lt"/>
                <a:ea typeface="+mj-ea"/>
                <a:cs typeface="+mj-cs"/>
              </a:defRPr>
            </a:lvl1pPr>
          </a:lstStyle>
          <a:p>
            <a:r>
              <a:rPr lang="de-DE" dirty="0"/>
              <a:t>Mastertitelformat bearbeiten</a:t>
            </a:r>
            <a:endParaRPr lang="en-GB" dirty="0"/>
          </a:p>
        </p:txBody>
      </p:sp>
      <p:pic>
        <p:nvPicPr>
          <p:cNvPr id="14" name="Grafik 15">
            <a:extLst>
              <a:ext uri="{FF2B5EF4-FFF2-40B4-BE49-F238E27FC236}">
                <a16:creationId xmlns:a16="http://schemas.microsoft.com/office/drawing/2014/main" id="{7C8CBE08-7898-4C20-82C2-090123F98E11}"/>
              </a:ext>
            </a:extLst>
          </p:cNvPr>
          <p:cNvPicPr>
            <a:picLocks noChangeAspect="1"/>
          </p:cNvPicPr>
          <p:nvPr userDrawn="1"/>
        </p:nvPicPr>
        <p:blipFill>
          <a:blip r:embed="rId3"/>
          <a:srcRect/>
          <a:stretch/>
        </p:blipFill>
        <p:spPr>
          <a:xfrm>
            <a:off x="658813" y="260350"/>
            <a:ext cx="913384" cy="574548"/>
          </a:xfrm>
          <a:prstGeom prst="rect">
            <a:avLst/>
          </a:prstGeom>
        </p:spPr>
      </p:pic>
      <p:sp>
        <p:nvSpPr>
          <p:cNvPr id="15" name="Textplatzhalter 8">
            <a:extLst>
              <a:ext uri="{FF2B5EF4-FFF2-40B4-BE49-F238E27FC236}">
                <a16:creationId xmlns:a16="http://schemas.microsoft.com/office/drawing/2014/main" id="{4368CE11-AF6D-4CA8-A48E-9D2D0C596833}"/>
              </a:ext>
            </a:extLst>
          </p:cNvPr>
          <p:cNvSpPr>
            <a:spLocks noGrp="1"/>
          </p:cNvSpPr>
          <p:nvPr>
            <p:ph type="body" sz="quarter" idx="10" hasCustomPrompt="1"/>
          </p:nvPr>
        </p:nvSpPr>
        <p:spPr>
          <a:xfrm>
            <a:off x="658813" y="5856290"/>
            <a:ext cx="3348037" cy="2460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GB" sz="1500" b="1" dirty="0">
                <a:solidFill>
                  <a:srgbClr val="042D98"/>
                </a:solidFill>
              </a:defRPr>
            </a:lvl1pPr>
          </a:lstStyle>
          <a:p>
            <a:pPr marL="0" lvl="0" indent="0">
              <a:buNone/>
            </a:pPr>
            <a:r>
              <a:rPr lang="en-GB" dirty="0"/>
              <a:t>Presenter’s name</a:t>
            </a:r>
          </a:p>
        </p:txBody>
      </p:sp>
      <p:sp>
        <p:nvSpPr>
          <p:cNvPr id="16" name="Textplatzhalter 8">
            <a:extLst>
              <a:ext uri="{FF2B5EF4-FFF2-40B4-BE49-F238E27FC236}">
                <a16:creationId xmlns:a16="http://schemas.microsoft.com/office/drawing/2014/main" id="{E9B27713-16AD-450C-985F-2C947655B057}"/>
              </a:ext>
            </a:extLst>
          </p:cNvPr>
          <p:cNvSpPr>
            <a:spLocks noGrp="1"/>
          </p:cNvSpPr>
          <p:nvPr>
            <p:ph type="body" sz="quarter" idx="11" hasCustomPrompt="1"/>
          </p:nvPr>
        </p:nvSpPr>
        <p:spPr>
          <a:xfrm>
            <a:off x="658812" y="6102352"/>
            <a:ext cx="3348037" cy="2063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GB" sz="1500" b="0" dirty="0">
                <a:solidFill>
                  <a:srgbClr val="042D98"/>
                </a:solidFill>
              </a:defRPr>
            </a:lvl1pPr>
          </a:lstStyle>
          <a:p>
            <a:pPr marL="0" lvl="0" indent="0">
              <a:buNone/>
            </a:pPr>
            <a:r>
              <a:rPr lang="en-GB" dirty="0"/>
              <a:t>Presenter’s title </a:t>
            </a:r>
          </a:p>
        </p:txBody>
      </p:sp>
      <p:sp>
        <p:nvSpPr>
          <p:cNvPr id="17" name="Textplatzhalter 8">
            <a:extLst>
              <a:ext uri="{FF2B5EF4-FFF2-40B4-BE49-F238E27FC236}">
                <a16:creationId xmlns:a16="http://schemas.microsoft.com/office/drawing/2014/main" id="{8B8A9039-317C-4663-9357-9B0392B951A7}"/>
              </a:ext>
            </a:extLst>
          </p:cNvPr>
          <p:cNvSpPr>
            <a:spLocks noGrp="1"/>
          </p:cNvSpPr>
          <p:nvPr>
            <p:ph type="body" sz="quarter" idx="12" hasCustomPrompt="1"/>
          </p:nvPr>
        </p:nvSpPr>
        <p:spPr>
          <a:xfrm>
            <a:off x="4079876" y="5861053"/>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Meeting</a:t>
            </a:r>
          </a:p>
        </p:txBody>
      </p:sp>
      <p:sp>
        <p:nvSpPr>
          <p:cNvPr id="18" name="Textplatzhalter 8">
            <a:extLst>
              <a:ext uri="{FF2B5EF4-FFF2-40B4-BE49-F238E27FC236}">
                <a16:creationId xmlns:a16="http://schemas.microsoft.com/office/drawing/2014/main" id="{E3BF82D6-06EF-49ED-B4CD-DF8677932088}"/>
              </a:ext>
            </a:extLst>
          </p:cNvPr>
          <p:cNvSpPr>
            <a:spLocks noGrp="1"/>
          </p:cNvSpPr>
          <p:nvPr>
            <p:ph type="body" sz="quarter" idx="13" hasCustomPrompt="1"/>
          </p:nvPr>
        </p:nvSpPr>
        <p:spPr>
          <a:xfrm>
            <a:off x="4079875" y="6107115"/>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a:t>City, month day, year</a:t>
            </a:r>
            <a:endParaRPr lang="en-GB" dirty="0"/>
          </a:p>
        </p:txBody>
      </p:sp>
    </p:spTree>
    <p:extLst>
      <p:ext uri="{BB962C8B-B14F-4D97-AF65-F5344CB8AC3E}">
        <p14:creationId xmlns:p14="http://schemas.microsoft.com/office/powerpoint/2010/main" val="123808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CE3F3A6-42C2-4121-AFDC-61550D567047}" type="slidenum">
              <a:rPr lang="de-CH"/>
              <a:pPr>
                <a:defRPr/>
              </a:pPr>
              <a:t>‹#›</a:t>
            </a:fld>
            <a:endParaRPr lang="de-CH"/>
          </a:p>
        </p:txBody>
      </p:sp>
    </p:spTree>
    <p:extLst>
      <p:ext uri="{BB962C8B-B14F-4D97-AF65-F5344CB8AC3E}">
        <p14:creationId xmlns:p14="http://schemas.microsoft.com/office/powerpoint/2010/main" val="196936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81000"/>
            <a:ext cx="2758016" cy="5818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81000"/>
            <a:ext cx="8075084" cy="5818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BEDF82C-9C4E-4BE8-A238-9D168423415B}" type="slidenum">
              <a:rPr lang="de-CH"/>
              <a:pPr>
                <a:defRPr/>
              </a:pPr>
              <a:t>‹#›</a:t>
            </a:fld>
            <a:endParaRPr lang="de-CH"/>
          </a:p>
        </p:txBody>
      </p:sp>
    </p:spTree>
    <p:extLst>
      <p:ext uri="{BB962C8B-B14F-4D97-AF65-F5344CB8AC3E}">
        <p14:creationId xmlns:p14="http://schemas.microsoft.com/office/powerpoint/2010/main" val="246950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42D98"/>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BAB0EED-89E3-418D-A96E-1B436E8E7897}" type="slidenum">
              <a:rPr lang="de-CH"/>
              <a:pPr>
                <a:defRPr/>
              </a:pPr>
              <a:t>‹#›</a:t>
            </a:fld>
            <a:endParaRPr lang="de-CH"/>
          </a:p>
        </p:txBody>
      </p:sp>
    </p:spTree>
    <p:extLst>
      <p:ext uri="{BB962C8B-B14F-4D97-AF65-F5344CB8AC3E}">
        <p14:creationId xmlns:p14="http://schemas.microsoft.com/office/powerpoint/2010/main" val="45731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A117CB3-BCD5-4D20-94CC-55E82BD0FACF}" type="slidenum">
              <a:rPr lang="de-CH"/>
              <a:pPr>
                <a:defRPr/>
              </a:pPr>
              <a:t>‹#›</a:t>
            </a:fld>
            <a:endParaRPr lang="de-CH"/>
          </a:p>
        </p:txBody>
      </p:sp>
    </p:spTree>
    <p:extLst>
      <p:ext uri="{BB962C8B-B14F-4D97-AF65-F5344CB8AC3E}">
        <p14:creationId xmlns:p14="http://schemas.microsoft.com/office/powerpoint/2010/main" val="367260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2B95105-7AA0-4530-88B4-EE9302295AE0}" type="slidenum">
              <a:rPr lang="de-CH"/>
              <a:pPr>
                <a:defRPr/>
              </a:pPr>
              <a:t>‹#›</a:t>
            </a:fld>
            <a:endParaRPr lang="de-CH"/>
          </a:p>
        </p:txBody>
      </p:sp>
    </p:spTree>
    <p:extLst>
      <p:ext uri="{BB962C8B-B14F-4D97-AF65-F5344CB8AC3E}">
        <p14:creationId xmlns:p14="http://schemas.microsoft.com/office/powerpoint/2010/main" val="274207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500BDB6-B9EF-4BE7-90BB-9378A72A3124}" type="slidenum">
              <a:rPr lang="de-CH"/>
              <a:pPr>
                <a:defRPr/>
              </a:pPr>
              <a:t>‹#›</a:t>
            </a:fld>
            <a:endParaRPr lang="de-CH"/>
          </a:p>
        </p:txBody>
      </p:sp>
    </p:spTree>
    <p:extLst>
      <p:ext uri="{BB962C8B-B14F-4D97-AF65-F5344CB8AC3E}">
        <p14:creationId xmlns:p14="http://schemas.microsoft.com/office/powerpoint/2010/main" val="89770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7FDFD0-8843-4AD6-9AD8-403C70641076}" type="slidenum">
              <a:rPr lang="de-CH"/>
              <a:pPr>
                <a:defRPr/>
              </a:pPr>
              <a:t>‹#›</a:t>
            </a:fld>
            <a:endParaRPr lang="de-CH"/>
          </a:p>
        </p:txBody>
      </p:sp>
    </p:spTree>
    <p:extLst>
      <p:ext uri="{BB962C8B-B14F-4D97-AF65-F5344CB8AC3E}">
        <p14:creationId xmlns:p14="http://schemas.microsoft.com/office/powerpoint/2010/main" val="426507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6F02B3-60F3-4609-9D0F-9DB0350DEE7E}" type="slidenum">
              <a:rPr lang="de-CH"/>
              <a:pPr>
                <a:defRPr/>
              </a:pPr>
              <a:t>‹#›</a:t>
            </a:fld>
            <a:endParaRPr lang="de-CH"/>
          </a:p>
        </p:txBody>
      </p:sp>
    </p:spTree>
    <p:extLst>
      <p:ext uri="{BB962C8B-B14F-4D97-AF65-F5344CB8AC3E}">
        <p14:creationId xmlns:p14="http://schemas.microsoft.com/office/powerpoint/2010/main" val="373680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84BB3F1-BECD-4CE9-8B64-EAC084F0AEDC}" type="slidenum">
              <a:rPr lang="de-CH"/>
              <a:pPr>
                <a:defRPr/>
              </a:pPr>
              <a:t>‹#›</a:t>
            </a:fld>
            <a:endParaRPr lang="de-CH"/>
          </a:p>
        </p:txBody>
      </p:sp>
    </p:spTree>
    <p:extLst>
      <p:ext uri="{BB962C8B-B14F-4D97-AF65-F5344CB8AC3E}">
        <p14:creationId xmlns:p14="http://schemas.microsoft.com/office/powerpoint/2010/main" val="47727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7F9CDD-61D9-4948-971D-74ED080EE545}" type="slidenum">
              <a:rPr lang="de-CH"/>
              <a:pPr>
                <a:defRPr/>
              </a:pPr>
              <a:t>‹#›</a:t>
            </a:fld>
            <a:endParaRPr lang="de-CH"/>
          </a:p>
        </p:txBody>
      </p:sp>
    </p:spTree>
    <p:extLst>
      <p:ext uri="{BB962C8B-B14F-4D97-AF65-F5344CB8AC3E}">
        <p14:creationId xmlns:p14="http://schemas.microsoft.com/office/powerpoint/2010/main" val="245219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1"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endParaRPr lang="de-CH" dirty="0"/>
          </a:p>
        </p:txBody>
      </p:sp>
      <p:sp>
        <p:nvSpPr>
          <p:cNvPr id="14342" name="Rectangle 6"/>
          <p:cNvSpPr>
            <a:spLocks noGrp="1" noChangeArrowheads="1"/>
          </p:cNvSpPr>
          <p:nvPr>
            <p:ph type="sldNum" sz="quarter" idx="4"/>
          </p:nvPr>
        </p:nvSpPr>
        <p:spPr bwMode="auto">
          <a:xfrm>
            <a:off x="508000" y="6602413"/>
            <a:ext cx="2844800" cy="215900"/>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lvl1pPr algn="l">
              <a:defRPr sz="800"/>
            </a:lvl1pPr>
          </a:lstStyle>
          <a:p>
            <a:pPr>
              <a:defRPr/>
            </a:pPr>
            <a:fld id="{24DF7D77-57CA-4064-A5D9-D77872708E38}" type="slidenum">
              <a:rPr lang="de-CH"/>
              <a:pPr>
                <a:defRPr/>
              </a:pPr>
              <a:t>‹#›</a:t>
            </a:fld>
            <a:endParaRPr lang="de-CH"/>
          </a:p>
        </p:txBody>
      </p:sp>
      <p:sp>
        <p:nvSpPr>
          <p:cNvPr id="1028" name="Rectangle 13"/>
          <p:cNvSpPr>
            <a:spLocks noGrp="1" noChangeArrowheads="1"/>
          </p:cNvSpPr>
          <p:nvPr>
            <p:ph type="body" idx="1"/>
          </p:nvPr>
        </p:nvSpPr>
        <p:spPr bwMode="auto">
          <a:xfrm>
            <a:off x="508000" y="1295400"/>
            <a:ext cx="110363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2nd level</a:t>
            </a:r>
          </a:p>
          <a:p>
            <a:pPr lvl="2"/>
            <a:r>
              <a:rPr lang="en-US"/>
              <a:t>3rd level</a:t>
            </a:r>
          </a:p>
          <a:p>
            <a:pPr lvl="3"/>
            <a:r>
              <a:rPr lang="en-US"/>
              <a:t>4th level</a:t>
            </a:r>
          </a:p>
          <a:p>
            <a:pPr lvl="4"/>
            <a:r>
              <a:rPr lang="en-US"/>
              <a:t>5th level</a:t>
            </a:r>
          </a:p>
        </p:txBody>
      </p:sp>
      <p:pic>
        <p:nvPicPr>
          <p:cNvPr id="7" name="Grafik 13">
            <a:extLst>
              <a:ext uri="{FF2B5EF4-FFF2-40B4-BE49-F238E27FC236}">
                <a16:creationId xmlns:a16="http://schemas.microsoft.com/office/drawing/2014/main" id="{A687ACEB-BF36-47F0-92CE-DE9BC8F1A4B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979976" y="6312000"/>
            <a:ext cx="553212" cy="290576"/>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rtl="0" eaLnBrk="1" fontAlgn="base" hangingPunct="1">
        <a:lnSpc>
          <a:spcPct val="90000"/>
        </a:lnSpc>
        <a:spcBef>
          <a:spcPct val="0"/>
        </a:spcBef>
        <a:spcAft>
          <a:spcPct val="0"/>
        </a:spcAft>
        <a:defRPr sz="3200" b="1">
          <a:solidFill>
            <a:srgbClr val="042D98"/>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p:titleStyle>
    <p:body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google.co.uk/url?sa=i&amp;rct=j&amp;q=LCP+humerus&amp;source=images&amp;cd=&amp;cad=rja&amp;docid=D2sVDP7Q8XAUxM&amp;tbnid=iiFdWpdrWjobKM:&amp;ved=0CAUQjRw&amp;url=http://www.aofoundation.org/wps/portal/!ut/p/c1/04_SB8K8xLLM9MSSzPy8xBz9CP0os3hng7BARydDRwMLcw83AyNzRwt3vzBvIwMDI6B8JB55A9J0uwa5Ghh5GfuZmRh4GhoYGJOk293AAyjoFeJm6WfsQrLdBhYBQHknU39Dk-AAI6BhBHT7eeTnpuoX5IaGhkaUKwIAWViPnA!!/dl2/d1/L2dJQSEvUUt3QS9ZQnB3LzZfQzBWUUFCMUEwR0w0NjBJRUlHMEhQNDAwMDA!/?contentUrl=/inn/app/2003/plates/LCP_Metaphyseal_Plate_3-5_4-5_and_5-0.jsp&amp;language=en&amp;title=LCP+Metaphyseal+Plate+3.5,+4.5,+and+5.0&amp;ei=k7irUYTHLc-c0wXYj4DoDQ&amp;bvm=bv.47244034,d.ZWU&amp;psig=AFQjCNGnVvZmZL9RXXUye60UlAW2Vk0i8Q&amp;ust=137029476915210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46.jpeg"/><Relationship Id="rId7"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open+fracture&amp;source=images&amp;cd=&amp;cad=rja&amp;docid=LYGXNTwqO8y8UM&amp;tbnid=GR1TtLej-2IHaM:&amp;ved=0CAUQjRw&amp;url=http://www.orthoinfo-hkcos.org/HKCOS/Open_Fracture.html&amp;ei=jsanUY6NOInG0QXZgIG4DA&amp;bvm=bv.47244034,d.d2k&amp;psig=AFQjCNF0Md9JfzanCCdTEylbpZinUBFg7g&amp;ust=137003620187495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6"/>
          <p:cNvSpPr>
            <a:spLocks noGrp="1" noChangeArrowheads="1"/>
          </p:cNvSpPr>
          <p:nvPr>
            <p:ph type="title"/>
          </p:nvPr>
        </p:nvSpPr>
        <p:spPr>
          <a:xfrm>
            <a:off x="670985" y="2214564"/>
            <a:ext cx="6756928" cy="2428875"/>
          </a:xfrm>
        </p:spPr>
        <p:txBody>
          <a:bodyPr/>
          <a:lstStyle/>
          <a:p>
            <a:r>
              <a:rPr lang="en-US" dirty="0"/>
              <a:t>Delayed healing—causes and treatment principles</a:t>
            </a:r>
          </a:p>
        </p:txBody>
      </p:sp>
      <p:sp>
        <p:nvSpPr>
          <p:cNvPr id="2" name="Text Placeholder 1">
            <a:extLst>
              <a:ext uri="{FF2B5EF4-FFF2-40B4-BE49-F238E27FC236}">
                <a16:creationId xmlns:a16="http://schemas.microsoft.com/office/drawing/2014/main" id="{23B2AA99-1A76-42A5-AC64-3CF68F884153}"/>
              </a:ext>
            </a:extLst>
          </p:cNvPr>
          <p:cNvSpPr>
            <a:spLocks noGrp="1"/>
          </p:cNvSpPr>
          <p:nvPr>
            <p:ph type="body" sz="quarter" idx="10"/>
          </p:nvPr>
        </p:nvSpPr>
        <p:spPr/>
        <p:txBody>
          <a:bodyPr/>
          <a:lstStyle/>
          <a:p>
            <a:pPr marL="0" indent="0">
              <a:buNone/>
            </a:pPr>
            <a:endParaRPr lang="de-CH" dirty="0"/>
          </a:p>
        </p:txBody>
      </p:sp>
      <p:sp>
        <p:nvSpPr>
          <p:cNvPr id="3" name="Text Placeholder 2">
            <a:extLst>
              <a:ext uri="{FF2B5EF4-FFF2-40B4-BE49-F238E27FC236}">
                <a16:creationId xmlns:a16="http://schemas.microsoft.com/office/drawing/2014/main" id="{EE1B880D-6EFB-4724-97DE-9E4F50EE737D}"/>
              </a:ext>
            </a:extLst>
          </p:cNvPr>
          <p:cNvSpPr>
            <a:spLocks noGrp="1"/>
          </p:cNvSpPr>
          <p:nvPr>
            <p:ph type="body" sz="quarter" idx="11"/>
          </p:nvPr>
        </p:nvSpPr>
        <p:spPr/>
        <p:txBody>
          <a:bodyPr/>
          <a:lstStyle/>
          <a:p>
            <a:pPr marL="0" indent="0">
              <a:buNone/>
            </a:pPr>
            <a:endParaRPr lang="de-CH" dirty="0"/>
          </a:p>
        </p:txBody>
      </p:sp>
      <p:sp>
        <p:nvSpPr>
          <p:cNvPr id="4" name="Text Placeholder 3">
            <a:extLst>
              <a:ext uri="{FF2B5EF4-FFF2-40B4-BE49-F238E27FC236}">
                <a16:creationId xmlns:a16="http://schemas.microsoft.com/office/drawing/2014/main" id="{B2CD3D00-17F1-488C-AC3C-EE600C8C2374}"/>
              </a:ext>
            </a:extLst>
          </p:cNvPr>
          <p:cNvSpPr>
            <a:spLocks noGrp="1"/>
          </p:cNvSpPr>
          <p:nvPr>
            <p:ph type="body" sz="quarter" idx="12"/>
          </p:nvPr>
        </p:nvSpPr>
        <p:spPr>
          <a:xfrm>
            <a:off x="4079876" y="5861053"/>
            <a:ext cx="3672308" cy="246062"/>
          </a:xfrm>
        </p:spPr>
        <p:txBody>
          <a:bodyPr/>
          <a:lstStyle/>
          <a:p>
            <a:r>
              <a:rPr lang="de-CH" dirty="0"/>
              <a:t>AO Trauma Basic </a:t>
            </a:r>
            <a:r>
              <a:rPr lang="de-CH" dirty="0" err="1"/>
              <a:t>Principles</a:t>
            </a:r>
            <a:r>
              <a:rPr lang="de-CH" dirty="0"/>
              <a:t> Course</a:t>
            </a:r>
          </a:p>
        </p:txBody>
      </p:sp>
      <p:sp>
        <p:nvSpPr>
          <p:cNvPr id="5" name="Text Placeholder 4">
            <a:extLst>
              <a:ext uri="{FF2B5EF4-FFF2-40B4-BE49-F238E27FC236}">
                <a16:creationId xmlns:a16="http://schemas.microsoft.com/office/drawing/2014/main" id="{51F8059C-9260-4A80-9BED-42B5FADBF760}"/>
              </a:ext>
            </a:extLst>
          </p:cNvPr>
          <p:cNvSpPr>
            <a:spLocks noGrp="1"/>
          </p:cNvSpPr>
          <p:nvPr>
            <p:ph type="body" sz="quarter" idx="13"/>
          </p:nvPr>
        </p:nvSpPr>
        <p:spPr/>
        <p:txBody>
          <a:bodyPr/>
          <a:lstStyle/>
          <a:p>
            <a:endParaRPr lang="de-C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r>
              <a:rPr lang="en-GB" dirty="0">
                <a:ea typeface="ＭＳ Ｐゴシック" pitchFamily="34" charset="-128"/>
              </a:rPr>
              <a:t>Bone healing organ (BHO)</a:t>
            </a:r>
          </a:p>
        </p:txBody>
      </p:sp>
      <p:sp>
        <p:nvSpPr>
          <p:cNvPr id="12291" name="Rectangle 3"/>
          <p:cNvSpPr>
            <a:spLocks noGrp="1" noChangeArrowheads="1"/>
          </p:cNvSpPr>
          <p:nvPr>
            <p:ph idx="1"/>
          </p:nvPr>
        </p:nvSpPr>
        <p:spPr>
          <a:xfrm>
            <a:off x="508000" y="1295400"/>
            <a:ext cx="6308080" cy="4678363"/>
          </a:xfrm>
        </p:spPr>
        <p:txBody>
          <a:bodyPr/>
          <a:lstStyle/>
          <a:p>
            <a:pPr eaLnBrk="1" hangingPunct="1"/>
            <a:r>
              <a:rPr lang="en-GB" dirty="0">
                <a:ea typeface="ＭＳ Ｐゴシック" pitchFamily="34" charset="-128"/>
              </a:rPr>
              <a:t>Type of tissue formed is dependent on the mechanical environment</a:t>
            </a:r>
          </a:p>
          <a:p>
            <a:pPr eaLnBrk="1" hangingPunct="1"/>
            <a:endParaRPr lang="en-GB" dirty="0">
              <a:ea typeface="ＭＳ Ｐゴシック" pitchFamily="34" charset="-128"/>
            </a:endParaRPr>
          </a:p>
          <a:p>
            <a:pPr eaLnBrk="1" hangingPunct="1"/>
            <a:r>
              <a:rPr lang="en-GB" dirty="0" err="1">
                <a:ea typeface="ＭＳ Ｐゴシック" pitchFamily="34" charset="-128"/>
              </a:rPr>
              <a:t>Interfragmentary</a:t>
            </a:r>
            <a:r>
              <a:rPr lang="en-GB" dirty="0">
                <a:ea typeface="ＭＳ Ｐゴシック" pitchFamily="34" charset="-128"/>
              </a:rPr>
              <a:t> Strain Theory of Fracture Healing—Stephan </a:t>
            </a:r>
            <a:r>
              <a:rPr lang="en-GB" dirty="0" err="1">
                <a:ea typeface="ＭＳ Ｐゴシック" pitchFamily="34" charset="-128"/>
              </a:rPr>
              <a:t>Perren</a:t>
            </a:r>
            <a:r>
              <a:rPr lang="en-GB" dirty="0">
                <a:ea typeface="ＭＳ Ｐゴシック" pitchFamily="34" charset="-128"/>
              </a:rPr>
              <a:t> (1975)</a:t>
            </a:r>
          </a:p>
        </p:txBody>
      </p:sp>
      <p:pic>
        <p:nvPicPr>
          <p:cNvPr id="12292" name="Picture 2" descr="https://www.aofoundation.org/PublishingImages/Stephan-Perren-portrai_200px.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0096" y="1268760"/>
            <a:ext cx="3960440" cy="499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583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dirty="0" err="1">
                <a:ea typeface="ＭＳ Ｐゴシック" pitchFamily="34" charset="-128"/>
              </a:rPr>
              <a:t>Interfragmentary</a:t>
            </a:r>
            <a:r>
              <a:rPr lang="en-GB" dirty="0">
                <a:ea typeface="ＭＳ Ｐゴシック" pitchFamily="34" charset="-128"/>
              </a:rPr>
              <a:t> Strain Theory</a:t>
            </a:r>
          </a:p>
        </p:txBody>
      </p:sp>
      <p:sp>
        <p:nvSpPr>
          <p:cNvPr id="13315" name="Rectangle 4"/>
          <p:cNvSpPr>
            <a:spLocks noGrp="1" noChangeArrowheads="1"/>
          </p:cNvSpPr>
          <p:nvPr>
            <p:ph idx="1"/>
          </p:nvPr>
        </p:nvSpPr>
        <p:spPr/>
        <p:txBody>
          <a:bodyPr/>
          <a:lstStyle/>
          <a:p>
            <a:pPr eaLnBrk="1" hangingPunct="1">
              <a:lnSpc>
                <a:spcPct val="90000"/>
              </a:lnSpc>
            </a:pPr>
            <a:r>
              <a:rPr lang="en-US" dirty="0">
                <a:ea typeface="ＭＳ Ｐゴシック" pitchFamily="34" charset="-128"/>
              </a:rPr>
              <a:t>Strain: </a:t>
            </a:r>
            <a:r>
              <a:rPr lang="en-US" dirty="0">
                <a:ea typeface="ＭＳ Ｐゴシック" pitchFamily="34" charset="-128"/>
                <a:sym typeface="Symbol" pitchFamily="18" charset="2"/>
              </a:rPr>
              <a:t> </a:t>
            </a:r>
            <a:r>
              <a:rPr lang="en-US" dirty="0">
                <a:ea typeface="ＭＳ Ｐゴシック" pitchFamily="34" charset="-128"/>
              </a:rPr>
              <a:t>= </a:t>
            </a:r>
            <a:r>
              <a:rPr lang="en-US" dirty="0">
                <a:ea typeface="ＭＳ Ｐゴシック" pitchFamily="34" charset="-128"/>
                <a:sym typeface="Symbol" pitchFamily="18" charset="2"/>
              </a:rPr>
              <a:t>L/L (measured in %)</a:t>
            </a:r>
          </a:p>
          <a:p>
            <a:pPr eaLnBrk="1" hangingPunct="1">
              <a:lnSpc>
                <a:spcPct val="90000"/>
              </a:lnSpc>
            </a:pPr>
            <a:endParaRPr lang="en-US" dirty="0">
              <a:ea typeface="ＭＳ Ｐゴシック" pitchFamily="34" charset="-128"/>
              <a:sym typeface="Symbol" pitchFamily="18" charset="2"/>
            </a:endParaRPr>
          </a:p>
          <a:p>
            <a:pPr eaLnBrk="1" hangingPunct="1">
              <a:lnSpc>
                <a:spcPct val="90000"/>
              </a:lnSpc>
            </a:pPr>
            <a:r>
              <a:rPr lang="en-US" dirty="0">
                <a:ea typeface="ＭＳ Ｐゴシック" pitchFamily="34" charset="-128"/>
                <a:sym typeface="Symbol" pitchFamily="18" charset="2"/>
              </a:rPr>
              <a:t>Tissue cannot be formed by the BHO if the interfragmentary strain is greater than the yield tolerance of the tissue concerned</a:t>
            </a:r>
            <a:endParaRPr lang="en-GB" dirty="0">
              <a:ea typeface="ＭＳ Ｐゴシック" pitchFamily="34" charset="-128"/>
              <a:sym typeface="Symbol" pitchFamily="18" charset="2"/>
            </a:endParaRPr>
          </a:p>
        </p:txBody>
      </p:sp>
    </p:spTree>
    <p:extLst>
      <p:ext uri="{BB962C8B-B14F-4D97-AF65-F5344CB8AC3E}">
        <p14:creationId xmlns:p14="http://schemas.microsoft.com/office/powerpoint/2010/main" val="396394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ea typeface="ＭＳ Ｐゴシック" pitchFamily="34" charset="-128"/>
                <a:sym typeface="Symbol" pitchFamily="18" charset="2"/>
              </a:rPr>
              <a:t>Yield tolerances</a:t>
            </a:r>
            <a:endParaRPr lang="en-GB" dirty="0">
              <a:ea typeface="ＭＳ Ｐゴシック" pitchFamily="34" charset="-128"/>
              <a:sym typeface="Symbol" pitchFamily="18" charset="2"/>
            </a:endParaRPr>
          </a:p>
        </p:txBody>
      </p:sp>
      <p:sp>
        <p:nvSpPr>
          <p:cNvPr id="14339" name="Rectangle 3"/>
          <p:cNvSpPr>
            <a:spLocks noGrp="1" noChangeArrowheads="1"/>
          </p:cNvSpPr>
          <p:nvPr>
            <p:ph idx="1"/>
          </p:nvPr>
        </p:nvSpPr>
        <p:spPr/>
        <p:txBody>
          <a:bodyPr/>
          <a:lstStyle/>
          <a:p>
            <a:pPr eaLnBrk="1" hangingPunct="1">
              <a:spcBef>
                <a:spcPts val="600"/>
              </a:spcBef>
              <a:spcAft>
                <a:spcPts val="600"/>
              </a:spcAft>
            </a:pPr>
            <a:r>
              <a:rPr lang="en-GB" dirty="0">
                <a:ea typeface="ＭＳ Ｐゴシック" pitchFamily="34" charset="-128"/>
              </a:rPr>
              <a:t>Bone = 2%</a:t>
            </a:r>
          </a:p>
          <a:p>
            <a:pPr eaLnBrk="1" hangingPunct="1">
              <a:spcBef>
                <a:spcPts val="600"/>
              </a:spcBef>
              <a:spcAft>
                <a:spcPts val="600"/>
              </a:spcAft>
            </a:pPr>
            <a:r>
              <a:rPr lang="en-GB" dirty="0">
                <a:ea typeface="ＭＳ Ｐゴシック" pitchFamily="34" charset="-128"/>
              </a:rPr>
              <a:t>Cartilage = 10%</a:t>
            </a:r>
          </a:p>
          <a:p>
            <a:pPr eaLnBrk="1" hangingPunct="1">
              <a:spcBef>
                <a:spcPts val="600"/>
              </a:spcBef>
              <a:spcAft>
                <a:spcPts val="600"/>
              </a:spcAft>
            </a:pPr>
            <a:r>
              <a:rPr lang="en-GB" dirty="0">
                <a:ea typeface="ＭＳ Ｐゴシック" pitchFamily="34" charset="-128"/>
              </a:rPr>
              <a:t>Granulation tissue = 100%	</a:t>
            </a:r>
          </a:p>
        </p:txBody>
      </p:sp>
    </p:spTree>
    <p:extLst>
      <p:ext uri="{BB962C8B-B14F-4D97-AF65-F5344CB8AC3E}">
        <p14:creationId xmlns:p14="http://schemas.microsoft.com/office/powerpoint/2010/main" val="202401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ea typeface="ＭＳ Ｐゴシック" pitchFamily="34" charset="-128"/>
              </a:rPr>
              <a:t>Thinking in terms of the individual cells of the BHO</a:t>
            </a:r>
          </a:p>
        </p:txBody>
      </p:sp>
      <p:pic>
        <p:nvPicPr>
          <p:cNvPr id="21507" name="Content Placeholder 3" descr="Screen shot 2010-06-27 at 08.13.06.pn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45229" y="1295400"/>
            <a:ext cx="10361842" cy="4678363"/>
          </a:xfrm>
        </p:spPr>
      </p:pic>
    </p:spTree>
    <p:extLst>
      <p:ext uri="{BB962C8B-B14F-4D97-AF65-F5344CB8AC3E}">
        <p14:creationId xmlns:p14="http://schemas.microsoft.com/office/powerpoint/2010/main" val="190471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pPr eaLnBrk="1" hangingPunct="1"/>
            <a:r>
              <a:rPr lang="en-US" dirty="0">
                <a:ea typeface="ＭＳ Ｐゴシック" pitchFamily="34" charset="-128"/>
              </a:rPr>
              <a:t>Thinking in terms of the individual cells of the BHO</a:t>
            </a:r>
          </a:p>
        </p:txBody>
      </p:sp>
      <p:pic>
        <p:nvPicPr>
          <p:cNvPr id="22530" name="Content Placeholder 3" descr="Screen shot 2010-06-27 at 08.16.15.pn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69780" y="1295400"/>
            <a:ext cx="7712740" cy="4678363"/>
          </a:xfrm>
        </p:spPr>
      </p:pic>
    </p:spTree>
    <p:extLst>
      <p:ext uri="{BB962C8B-B14F-4D97-AF65-F5344CB8AC3E}">
        <p14:creationId xmlns:p14="http://schemas.microsoft.com/office/powerpoint/2010/main" val="150752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7263-ED5B-473E-BFA3-9E8D2693D4FD}"/>
              </a:ext>
            </a:extLst>
          </p:cNvPr>
          <p:cNvSpPr>
            <a:spLocks noGrp="1"/>
          </p:cNvSpPr>
          <p:nvPr>
            <p:ph type="title"/>
          </p:nvPr>
        </p:nvSpPr>
        <p:spPr/>
        <p:txBody>
          <a:bodyPr/>
          <a:lstStyle/>
          <a:p>
            <a:r>
              <a:rPr lang="en-US" dirty="0">
                <a:ea typeface="ＭＳ Ｐゴシック" pitchFamily="34" charset="-128"/>
              </a:rPr>
              <a:t>Thinking in terms of the individual cells of the BHO</a:t>
            </a:r>
            <a:br>
              <a:rPr lang="en-US" dirty="0">
                <a:ea typeface="ＭＳ Ｐゴシック" pitchFamily="34" charset="-128"/>
              </a:rPr>
            </a:br>
            <a:endParaRPr lang="de-CH" dirty="0"/>
          </a:p>
        </p:txBody>
      </p:sp>
      <p:pic>
        <p:nvPicPr>
          <p:cNvPr id="23554" name="Content Placeholder 3" descr="Screen shot 2010-06-27 at 08.17.33.pn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901441" y="1295400"/>
            <a:ext cx="6249417" cy="4678363"/>
          </a:xfrm>
        </p:spPr>
      </p:pic>
      <p:sp>
        <p:nvSpPr>
          <p:cNvPr id="5" name="Title 1"/>
          <p:cNvSpPr txBox="1">
            <a:spLocks/>
          </p:cNvSpPr>
          <p:nvPr/>
        </p:nvSpPr>
        <p:spPr bwMode="auto">
          <a:xfrm>
            <a:off x="1905001" y="381000"/>
            <a:ext cx="82772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3200" b="1">
                <a:solidFill>
                  <a:srgbClr val="29529B"/>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a:lstStyle>
          <a:p>
            <a:endParaRPr lang="en-US" dirty="0">
              <a:ea typeface="ＭＳ Ｐゴシック" pitchFamily="34" charset="-128"/>
            </a:endParaRPr>
          </a:p>
        </p:txBody>
      </p:sp>
    </p:spTree>
    <p:extLst>
      <p:ext uri="{BB962C8B-B14F-4D97-AF65-F5344CB8AC3E}">
        <p14:creationId xmlns:p14="http://schemas.microsoft.com/office/powerpoint/2010/main" val="332328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ea typeface="ＭＳ Ｐゴシック" pitchFamily="34" charset="-128"/>
              </a:rPr>
              <a:t>Clinical relevance</a:t>
            </a:r>
          </a:p>
        </p:txBody>
      </p:sp>
      <p:pic>
        <p:nvPicPr>
          <p:cNvPr id="24579" name="Content Placeholder 5" descr="Screen shot 2010-06-27 at 08.20.39.pn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08000" y="1304028"/>
            <a:ext cx="11036300" cy="4661107"/>
          </a:xfrm>
        </p:spPr>
      </p:pic>
    </p:spTree>
    <p:extLst>
      <p:ext uri="{BB962C8B-B14F-4D97-AF65-F5344CB8AC3E}">
        <p14:creationId xmlns:p14="http://schemas.microsoft.com/office/powerpoint/2010/main" val="1479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ea typeface="ＭＳ Ｐゴシック" pitchFamily="34" charset="-128"/>
              </a:rPr>
              <a:t>Clinical relevance</a:t>
            </a:r>
          </a:p>
        </p:txBody>
      </p:sp>
      <p:pic>
        <p:nvPicPr>
          <p:cNvPr id="25603" name="Content Placeholder 3" descr="Screen shot 2010-06-27 at 08.21.32.pn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986069" y="1295400"/>
            <a:ext cx="6080162" cy="4678363"/>
          </a:xfrm>
        </p:spPr>
      </p:pic>
    </p:spTree>
    <p:extLst>
      <p:ext uri="{BB962C8B-B14F-4D97-AF65-F5344CB8AC3E}">
        <p14:creationId xmlns:p14="http://schemas.microsoft.com/office/powerpoint/2010/main" val="201223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ea typeface="ＭＳ Ｐゴシック" pitchFamily="34" charset="-128"/>
              </a:rPr>
              <a:t>Clinical relevance</a:t>
            </a:r>
          </a:p>
        </p:txBody>
      </p:sp>
      <p:pic>
        <p:nvPicPr>
          <p:cNvPr id="26627" name="Content Placeholder 3" descr="Screen shot 2010-06-27 at 08.24.30.pn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748859" y="1295400"/>
            <a:ext cx="6554581" cy="4678363"/>
          </a:xfrm>
        </p:spPr>
      </p:pic>
    </p:spTree>
    <p:extLst>
      <p:ext uri="{BB962C8B-B14F-4D97-AF65-F5344CB8AC3E}">
        <p14:creationId xmlns:p14="http://schemas.microsoft.com/office/powerpoint/2010/main" val="2014760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ea typeface="ＭＳ Ｐゴシック" pitchFamily="34" charset="-128"/>
              </a:rPr>
              <a:t>Clinical relevance</a:t>
            </a:r>
          </a:p>
        </p:txBody>
      </p:sp>
      <p:pic>
        <p:nvPicPr>
          <p:cNvPr id="27651" name="Content Placeholder 3" descr="Screen shot 2010-06-27 at 08.25.56.pn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95334" y="1295400"/>
            <a:ext cx="8261631" cy="4678363"/>
          </a:xfrm>
        </p:spPr>
      </p:pic>
    </p:spTree>
    <p:extLst>
      <p:ext uri="{BB962C8B-B14F-4D97-AF65-F5344CB8AC3E}">
        <p14:creationId xmlns:p14="http://schemas.microsoft.com/office/powerpoint/2010/main" val="37916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a:t>Learning objectives</a:t>
            </a:r>
          </a:p>
        </p:txBody>
      </p:sp>
      <p:sp>
        <p:nvSpPr>
          <p:cNvPr id="4100" name="Rectangle 3"/>
          <p:cNvSpPr>
            <a:spLocks noGrp="1" noChangeArrowheads="1"/>
          </p:cNvSpPr>
          <p:nvPr>
            <p:ph idx="1"/>
          </p:nvPr>
        </p:nvSpPr>
        <p:spPr/>
        <p:txBody>
          <a:bodyPr/>
          <a:lstStyle/>
          <a:p>
            <a:pPr>
              <a:spcBef>
                <a:spcPts val="1200"/>
              </a:spcBef>
              <a:spcAft>
                <a:spcPts val="1200"/>
              </a:spcAft>
            </a:pPr>
            <a:r>
              <a:rPr lang="en-US" dirty="0"/>
              <a:t>List factors leading to nonunion </a:t>
            </a:r>
          </a:p>
          <a:p>
            <a:pPr>
              <a:spcBef>
                <a:spcPts val="1200"/>
              </a:spcBef>
              <a:spcAft>
                <a:spcPts val="1200"/>
              </a:spcAft>
            </a:pPr>
            <a:r>
              <a:rPr lang="en-US" dirty="0"/>
              <a:t>Understand the difference between delayed union and nonunion </a:t>
            </a:r>
          </a:p>
          <a:p>
            <a:pPr>
              <a:spcBef>
                <a:spcPts val="1200"/>
              </a:spcBef>
              <a:spcAft>
                <a:spcPts val="1200"/>
              </a:spcAft>
            </a:pPr>
            <a:r>
              <a:rPr lang="en-US" dirty="0"/>
              <a:t>Discuss how these complications might be avoided in fracture management</a:t>
            </a:r>
          </a:p>
          <a:p>
            <a:pPr>
              <a:spcBef>
                <a:spcPts val="1200"/>
              </a:spcBef>
              <a:spcAft>
                <a:spcPts val="1200"/>
              </a:spcAft>
            </a:pPr>
            <a:r>
              <a:rPr lang="en-US" dirty="0"/>
              <a:t>Outline the principles of treatment of nonunion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ea typeface="ＭＳ Ｐゴシック" pitchFamily="34" charset="-128"/>
              </a:rPr>
              <a:t>Clinical relevance</a:t>
            </a:r>
          </a:p>
        </p:txBody>
      </p:sp>
      <p:pic>
        <p:nvPicPr>
          <p:cNvPr id="28675" name="Content Placeholder 3" descr="Screen shot 2010-06-27 at 08.26.20.pn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912871" y="1295400"/>
            <a:ext cx="6226557" cy="4678363"/>
          </a:xfrm>
        </p:spPr>
      </p:pic>
    </p:spTree>
    <p:extLst>
      <p:ext uri="{BB962C8B-B14F-4D97-AF65-F5344CB8AC3E}">
        <p14:creationId xmlns:p14="http://schemas.microsoft.com/office/powerpoint/2010/main" val="124724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CH" dirty="0"/>
              <a:t>Radiology of nonunion</a:t>
            </a:r>
            <a:endParaRPr lang="en-US" dirty="0"/>
          </a:p>
        </p:txBody>
      </p:sp>
      <p:sp>
        <p:nvSpPr>
          <p:cNvPr id="29699" name="Rectangle 3"/>
          <p:cNvSpPr>
            <a:spLocks noGrp="1" noChangeArrowheads="1"/>
          </p:cNvSpPr>
          <p:nvPr>
            <p:ph idx="1"/>
          </p:nvPr>
        </p:nvSpPr>
        <p:spPr>
          <a:noFill/>
        </p:spPr>
        <p:txBody>
          <a:bodyPr/>
          <a:lstStyle/>
          <a:p>
            <a:pPr>
              <a:spcBef>
                <a:spcPts val="1800"/>
              </a:spcBef>
            </a:pPr>
            <a:r>
              <a:rPr lang="en-US" dirty="0">
                <a:ea typeface="ＭＳ Ｐゴシック" pitchFamily="34" charset="-128"/>
              </a:rPr>
              <a:t>X-rays are blocked by the dense nuclei of metallic atoms</a:t>
            </a:r>
          </a:p>
          <a:p>
            <a:pPr>
              <a:spcBef>
                <a:spcPts val="1800"/>
              </a:spcBef>
            </a:pPr>
            <a:r>
              <a:rPr lang="en-US" dirty="0">
                <a:ea typeface="ＭＳ Ｐゴシック" pitchFamily="34" charset="-128"/>
              </a:rPr>
              <a:t>In bony tissue, these are calcium ions</a:t>
            </a:r>
          </a:p>
          <a:p>
            <a:pPr>
              <a:spcBef>
                <a:spcPts val="1800"/>
              </a:spcBef>
            </a:pPr>
            <a:r>
              <a:rPr lang="en-US" dirty="0">
                <a:ea typeface="ＭＳ Ｐゴシック" pitchFamily="34" charset="-128"/>
              </a:rPr>
              <a:t>Callus is not radio-opaque until mineralization occurs</a:t>
            </a:r>
          </a:p>
          <a:p>
            <a:pPr>
              <a:spcBef>
                <a:spcPts val="1800"/>
              </a:spcBef>
            </a:pPr>
            <a:r>
              <a:rPr lang="en-US" dirty="0">
                <a:ea typeface="ＭＳ Ｐゴシック" pitchFamily="34" charset="-128"/>
              </a:rPr>
              <a:t>Mineralization cannot occur in any zone of a fracture gap until the local strain is 2% or less</a:t>
            </a:r>
          </a:p>
          <a:p>
            <a:pPr>
              <a:spcBef>
                <a:spcPts val="1800"/>
              </a:spcBef>
            </a:pPr>
            <a:r>
              <a:rPr lang="en-US" dirty="0">
                <a:ea typeface="ＭＳ Ｐゴシック" pitchFamily="34" charset="-128"/>
              </a:rPr>
              <a:t>Amount and distribution of callus is a radiological marker of the strain environment at the fracture</a:t>
            </a:r>
            <a:endParaRPr lang="en-US" dirty="0"/>
          </a:p>
          <a:p>
            <a:pPr>
              <a:spcBef>
                <a:spcPts val="1800"/>
              </a:spcBef>
            </a:pPr>
            <a:endParaRPr lang="en-US" dirty="0"/>
          </a:p>
        </p:txBody>
      </p:sp>
    </p:spTree>
    <p:extLst>
      <p:ext uri="{BB962C8B-B14F-4D97-AF65-F5344CB8AC3E}">
        <p14:creationId xmlns:p14="http://schemas.microsoft.com/office/powerpoint/2010/main" val="4085885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jr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40013" y="0"/>
            <a:ext cx="3541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6" descr="cd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89726" y="0"/>
            <a:ext cx="2886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jr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92313" y="0"/>
            <a:ext cx="4195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cd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27800" y="0"/>
            <a:ext cx="3600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705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500" fill="hold"/>
                                        <p:tgtEl>
                                          <p:spTgt spid="34823"/>
                                        </p:tgtEl>
                                        <p:attrNameLst>
                                          <p:attrName>ppt_w</p:attrName>
                                        </p:attrNameLst>
                                      </p:cBhvr>
                                      <p:tavLst>
                                        <p:tav tm="0">
                                          <p:val>
                                            <p:fltVal val="0"/>
                                          </p:val>
                                        </p:tav>
                                        <p:tav tm="100000">
                                          <p:val>
                                            <p:strVal val="#ppt_w"/>
                                          </p:val>
                                        </p:tav>
                                      </p:tavLst>
                                    </p:anim>
                                    <p:anim calcmode="lin" valueType="num">
                                      <p:cBhvr>
                                        <p:cTn id="8" dur="500" fill="hold"/>
                                        <p:tgtEl>
                                          <p:spTgt spid="3482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4824"/>
                                        </p:tgtEl>
                                        <p:attrNameLst>
                                          <p:attrName>style.visibility</p:attrName>
                                        </p:attrNameLst>
                                      </p:cBhvr>
                                      <p:to>
                                        <p:strVal val="visible"/>
                                      </p:to>
                                    </p:set>
                                    <p:anim calcmode="lin" valueType="num">
                                      <p:cBhvr>
                                        <p:cTn id="11" dur="500" fill="hold"/>
                                        <p:tgtEl>
                                          <p:spTgt spid="34824"/>
                                        </p:tgtEl>
                                        <p:attrNameLst>
                                          <p:attrName>ppt_w</p:attrName>
                                        </p:attrNameLst>
                                      </p:cBhvr>
                                      <p:tavLst>
                                        <p:tav tm="0">
                                          <p:val>
                                            <p:fltVal val="0"/>
                                          </p:val>
                                        </p:tav>
                                        <p:tav tm="100000">
                                          <p:val>
                                            <p:strVal val="#ppt_w"/>
                                          </p:val>
                                        </p:tav>
                                      </p:tavLst>
                                    </p:anim>
                                    <p:anim calcmode="lin" valueType="num">
                                      <p:cBhvr>
                                        <p:cTn id="12" dur="500" fill="hold"/>
                                        <p:tgtEl>
                                          <p:spTgt spid="348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5F362-6063-EB43-A39E-ABECFDB895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869" r="31869"/>
          <a:stretch/>
        </p:blipFill>
        <p:spPr>
          <a:xfrm>
            <a:off x="6177432" y="424861"/>
            <a:ext cx="2438848" cy="4985690"/>
          </a:xfrm>
          <a:prstGeom prst="rect">
            <a:avLst/>
          </a:prstGeom>
        </p:spPr>
      </p:pic>
      <p:sp>
        <p:nvSpPr>
          <p:cNvPr id="35843" name="Text Box 28"/>
          <p:cNvSpPr txBox="1">
            <a:spLocks noChangeArrowheads="1"/>
          </p:cNvSpPr>
          <p:nvPr/>
        </p:nvSpPr>
        <p:spPr bwMode="auto">
          <a:xfrm>
            <a:off x="911424" y="5300202"/>
            <a:ext cx="9433048" cy="1297150"/>
          </a:xfrm>
          <a:prstGeom prst="rect">
            <a:avLst/>
          </a:prstGeom>
          <a:solidFill>
            <a:schemeClr val="bg1"/>
          </a:solidFill>
          <a:ln>
            <a:noFill/>
          </a:ln>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lnSpc>
                <a:spcPct val="150000"/>
              </a:lnSpc>
            </a:pPr>
            <a:r>
              <a:rPr lang="en-US" altLang="ko-KR" sz="2800" b="1" dirty="0">
                <a:latin typeface="+mn-lt"/>
                <a:cs typeface="Tahoma" pitchFamily="34" charset="0"/>
              </a:rPr>
              <a:t>Adequate vascularity </a:t>
            </a:r>
          </a:p>
          <a:p>
            <a:pPr eaLnBrk="1" hangingPunct="1">
              <a:lnSpc>
                <a:spcPct val="150000"/>
              </a:lnSpc>
            </a:pPr>
            <a:r>
              <a:rPr lang="en-US" altLang="ko-KR" sz="2800" dirty="0">
                <a:latin typeface="+mn-lt"/>
                <a:cs typeface="Tahoma" pitchFamily="34" charset="0"/>
              </a:rPr>
              <a:t>  / </a:t>
            </a:r>
            <a:r>
              <a:rPr lang="en-US" altLang="ko-KR" sz="2800" b="1" dirty="0">
                <a:solidFill>
                  <a:srgbClr val="FF0000"/>
                </a:solidFill>
                <a:latin typeface="+mn-lt"/>
                <a:cs typeface="Tahoma" pitchFamily="34" charset="0"/>
              </a:rPr>
              <a:t>Lack of mechanical stability</a:t>
            </a:r>
          </a:p>
        </p:txBody>
      </p:sp>
      <p:pic>
        <p:nvPicPr>
          <p:cNvPr id="35844" name="Picture 3" descr="H:\Oh CW data\2009 논문\골절연구회\준비-경북대\6월\최홍범 2200617-LMC pins-hypertrophhic nonunion\최홍범 081120f-0004-1.jpg"/>
          <p:cNvPicPr>
            <a:picLocks noChangeAspect="1" noChangeArrowheads="1"/>
          </p:cNvPicPr>
          <p:nvPr/>
        </p:nvPicPr>
        <p:blipFill>
          <a:blip r:embed="rId4">
            <a:extLst>
              <a:ext uri="{28A0092B-C50C-407E-A947-70E740481C1C}">
                <a14:useLocalDpi xmlns:a14="http://schemas.microsoft.com/office/drawing/2010/main" val="0"/>
              </a:ext>
            </a:extLst>
          </a:blip>
          <a:srcRect l="9187" r="14253"/>
          <a:stretch>
            <a:fillRect/>
          </a:stretch>
        </p:blipFill>
        <p:spPr bwMode="auto">
          <a:xfrm>
            <a:off x="9177500" y="692696"/>
            <a:ext cx="1934450" cy="464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Dia-MetaphyNonunion_slide12_im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27137" y="692697"/>
            <a:ext cx="1797670" cy="460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506EC2F3-D766-4028-AA13-6BA19427BD7D}"/>
              </a:ext>
            </a:extLst>
          </p:cNvPr>
          <p:cNvSpPr>
            <a:spLocks noGrp="1"/>
          </p:cNvSpPr>
          <p:nvPr>
            <p:ph type="title"/>
          </p:nvPr>
        </p:nvSpPr>
        <p:spPr/>
        <p:txBody>
          <a:bodyPr/>
          <a:lstStyle/>
          <a:p>
            <a:r>
              <a:rPr lang="en-US" altLang="ko-KR" dirty="0"/>
              <a:t>Vascular (hypertrophic)</a:t>
            </a:r>
            <a:br>
              <a:rPr lang="en-US" altLang="ja-JP" dirty="0"/>
            </a:br>
            <a:endParaRPr lang="de-CH" dirty="0"/>
          </a:p>
        </p:txBody>
      </p:sp>
      <p:sp>
        <p:nvSpPr>
          <p:cNvPr id="5" name="Content Placeholder 4">
            <a:extLst>
              <a:ext uri="{FF2B5EF4-FFF2-40B4-BE49-F238E27FC236}">
                <a16:creationId xmlns:a16="http://schemas.microsoft.com/office/drawing/2014/main" id="{FE405D1F-8E22-4A26-97E9-E5EA38E9909C}"/>
              </a:ext>
            </a:extLst>
          </p:cNvPr>
          <p:cNvSpPr>
            <a:spLocks noGrp="1"/>
          </p:cNvSpPr>
          <p:nvPr>
            <p:ph idx="1"/>
          </p:nvPr>
        </p:nvSpPr>
        <p:spPr>
          <a:xfrm>
            <a:off x="508000" y="1295400"/>
            <a:ext cx="5588000" cy="4678363"/>
          </a:xfrm>
        </p:spPr>
        <p:txBody>
          <a:bodyPr/>
          <a:lstStyle/>
          <a:p>
            <a:pPr>
              <a:lnSpc>
                <a:spcPct val="150000"/>
              </a:lnSpc>
            </a:pPr>
            <a:r>
              <a:rPr lang="en-US" altLang="ko-KR" dirty="0">
                <a:cs typeface="Tahoma" pitchFamily="34" charset="0"/>
              </a:rPr>
              <a:t>Major displacement of fracture</a:t>
            </a:r>
          </a:p>
          <a:p>
            <a:pPr>
              <a:lnSpc>
                <a:spcPct val="150000"/>
              </a:lnSpc>
            </a:pPr>
            <a:r>
              <a:rPr lang="en-US" altLang="ko-KR" dirty="0">
                <a:cs typeface="Tahoma" pitchFamily="34" charset="0"/>
              </a:rPr>
              <a:t>Distraction of fragment</a:t>
            </a:r>
          </a:p>
          <a:p>
            <a:pPr>
              <a:lnSpc>
                <a:spcPct val="150000"/>
              </a:lnSpc>
            </a:pPr>
            <a:r>
              <a:rPr lang="en-US" altLang="ko-KR" dirty="0">
                <a:cs typeface="Tahoma" pitchFamily="34" charset="0"/>
              </a:rPr>
              <a:t>Without accurate apposition of the fragment</a:t>
            </a:r>
            <a:endParaRPr lang="ko-KR" altLang="en-US" dirty="0">
              <a:cs typeface="Tahoma" pitchFamily="34" charset="0"/>
            </a:endParaRPr>
          </a:p>
          <a:p>
            <a:endParaRPr lang="de-CH" dirty="0"/>
          </a:p>
        </p:txBody>
      </p:sp>
    </p:spTree>
    <p:extLst>
      <p:ext uri="{BB962C8B-B14F-4D97-AF65-F5344CB8AC3E}">
        <p14:creationId xmlns:p14="http://schemas.microsoft.com/office/powerpoint/2010/main" val="2157445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de-CH"/>
              <a:t>Treatment of nonunion</a:t>
            </a:r>
            <a:endParaRPr lang="en-US"/>
          </a:p>
        </p:txBody>
      </p:sp>
      <p:sp>
        <p:nvSpPr>
          <p:cNvPr id="31747" name="Rectangle 3"/>
          <p:cNvSpPr>
            <a:spLocks noGrp="1" noChangeArrowheads="1"/>
          </p:cNvSpPr>
          <p:nvPr>
            <p:ph idx="1"/>
          </p:nvPr>
        </p:nvSpPr>
        <p:spPr>
          <a:noFill/>
        </p:spPr>
        <p:txBody>
          <a:bodyPr/>
          <a:lstStyle/>
          <a:p>
            <a:pPr>
              <a:spcBef>
                <a:spcPts val="1800"/>
              </a:spcBef>
            </a:pPr>
            <a:r>
              <a:rPr lang="en-US" dirty="0">
                <a:ea typeface="ＭＳ Ｐゴシック" pitchFamily="34" charset="-128"/>
              </a:rPr>
              <a:t>Restore alignment</a:t>
            </a:r>
          </a:p>
          <a:p>
            <a:pPr>
              <a:spcBef>
                <a:spcPts val="1800"/>
              </a:spcBef>
            </a:pPr>
            <a:r>
              <a:rPr lang="en-US" dirty="0">
                <a:ea typeface="ＭＳ Ｐゴシック" pitchFamily="34" charset="-128"/>
              </a:rPr>
              <a:t>Stabilize with durable implant</a:t>
            </a:r>
          </a:p>
          <a:p>
            <a:pPr>
              <a:spcBef>
                <a:spcPts val="1800"/>
              </a:spcBef>
            </a:pPr>
            <a:r>
              <a:rPr lang="en-US" dirty="0">
                <a:ea typeface="ＭＳ Ｐゴシック" pitchFamily="34" charset="-128"/>
              </a:rPr>
              <a:t>Prevention</a:t>
            </a:r>
            <a:endParaRPr lang="en-US" dirty="0"/>
          </a:p>
        </p:txBody>
      </p:sp>
      <p:pic>
        <p:nvPicPr>
          <p:cNvPr id="31748"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72264" y="620714"/>
            <a:ext cx="3228975"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139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t>Alignment</a:t>
            </a:r>
          </a:p>
        </p:txBody>
      </p:sp>
      <p:sp>
        <p:nvSpPr>
          <p:cNvPr id="32771" name="Content Placeholder 2"/>
          <p:cNvSpPr>
            <a:spLocks noGrp="1"/>
          </p:cNvSpPr>
          <p:nvPr>
            <p:ph idx="1"/>
          </p:nvPr>
        </p:nvSpPr>
        <p:spPr/>
        <p:txBody>
          <a:bodyPr/>
          <a:lstStyle/>
          <a:p>
            <a:pPr>
              <a:spcBef>
                <a:spcPts val="600"/>
              </a:spcBef>
              <a:spcAft>
                <a:spcPts val="600"/>
              </a:spcAft>
            </a:pPr>
            <a:r>
              <a:rPr lang="en-GB" dirty="0"/>
              <a:t>Essential to equalize the strain across the fracture gap</a:t>
            </a:r>
          </a:p>
          <a:p>
            <a:pPr>
              <a:spcBef>
                <a:spcPts val="600"/>
              </a:spcBef>
              <a:spcAft>
                <a:spcPts val="600"/>
              </a:spcAft>
            </a:pPr>
            <a:r>
              <a:rPr lang="en-GB" dirty="0"/>
              <a:t>Osteotomy may be needed to move the plane of the fracture line closer to perpendicular to the mechanical axis (anti-shear)</a:t>
            </a:r>
          </a:p>
        </p:txBody>
      </p:sp>
      <p:pic>
        <p:nvPicPr>
          <p:cNvPr id="32772"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4540" y="3067373"/>
            <a:ext cx="2581275"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95815" y="3067373"/>
            <a:ext cx="302418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p:cNvPicPr>
            <a:picLocks noChangeAspect="1"/>
          </p:cNvPicPr>
          <p:nvPr/>
        </p:nvPicPr>
        <p:blipFill>
          <a:blip r:embed="rId5" cstate="screen">
            <a:extLst>
              <a:ext uri="{28A0092B-C50C-407E-A947-70E740481C1C}">
                <a14:useLocalDpi xmlns:a14="http://schemas.microsoft.com/office/drawing/2010/main"/>
              </a:ext>
            </a:extLst>
          </a:blip>
          <a:srcRect b="-1702"/>
          <a:stretch>
            <a:fillRect/>
          </a:stretch>
        </p:blipFill>
        <p:spPr bwMode="auto">
          <a:xfrm>
            <a:off x="7620001" y="3068960"/>
            <a:ext cx="2243138"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93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2" descr="C:\Users\david\AppData\Local\Microsoft\Windows\Temporary Internet Files\Content.IE5\Y7BV0SYL\expert_lat_femoral_nail_2.jpg"/>
          <p:cNvPicPr>
            <a:picLocks noChangeAspect="1" noChangeArrowheads="1"/>
          </p:cNvPicPr>
          <p:nvPr/>
        </p:nvPicPr>
        <p:blipFill rotWithShape="1">
          <a:blip r:embed="rId3">
            <a:extLst>
              <a:ext uri="{28A0092B-C50C-407E-A947-70E740481C1C}">
                <a14:useLocalDpi xmlns:a14="http://schemas.microsoft.com/office/drawing/2010/main"/>
              </a:ext>
            </a:extLst>
          </a:blip>
          <a:srcRect l="22953" r="24160"/>
          <a:stretch/>
        </p:blipFill>
        <p:spPr bwMode="auto">
          <a:xfrm>
            <a:off x="5955009" y="1025877"/>
            <a:ext cx="3381352" cy="479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https://www2.aofoundation.org/AOFileServer/PortalFiles?FilePath=/Extranet/en/_img/inn/new/slides/TKcdA0048g.jp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7100000">
            <a:off x="9105376" y="2446354"/>
            <a:ext cx="2947226" cy="221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itle 1"/>
          <p:cNvSpPr>
            <a:spLocks noGrp="1"/>
          </p:cNvSpPr>
          <p:nvPr>
            <p:ph type="title"/>
          </p:nvPr>
        </p:nvSpPr>
        <p:spPr/>
        <p:txBody>
          <a:bodyPr/>
          <a:lstStyle/>
          <a:p>
            <a:r>
              <a:rPr lang="en-GB"/>
              <a:t>Stability</a:t>
            </a:r>
          </a:p>
        </p:txBody>
      </p:sp>
      <p:sp>
        <p:nvSpPr>
          <p:cNvPr id="33795" name="Content Placeholder 2"/>
          <p:cNvSpPr>
            <a:spLocks noGrp="1"/>
          </p:cNvSpPr>
          <p:nvPr>
            <p:ph idx="1"/>
          </p:nvPr>
        </p:nvSpPr>
        <p:spPr>
          <a:xfrm>
            <a:off x="508001" y="1124744"/>
            <a:ext cx="5621548" cy="4678363"/>
          </a:xfrm>
        </p:spPr>
        <p:txBody>
          <a:bodyPr/>
          <a:lstStyle/>
          <a:p>
            <a:r>
              <a:rPr lang="en-GB" dirty="0"/>
              <a:t>Essential to achieve low </a:t>
            </a:r>
            <a:r>
              <a:rPr lang="en-GB" dirty="0" err="1"/>
              <a:t>interfragmentary</a:t>
            </a:r>
            <a:r>
              <a:rPr lang="en-GB" dirty="0"/>
              <a:t> strain in order to permit bone formation</a:t>
            </a:r>
          </a:p>
          <a:p>
            <a:r>
              <a:rPr lang="en-GB" dirty="0"/>
              <a:t>Default options </a:t>
            </a:r>
          </a:p>
          <a:p>
            <a:pPr lvl="1">
              <a:buFont typeface="Arial" panose="020B0604020202020204" pitchFamily="34" charset="0"/>
              <a:buChar char="•"/>
            </a:pPr>
            <a:r>
              <a:rPr lang="en-GB" sz="2800" dirty="0"/>
              <a:t>Reamed IM nail for lower limb </a:t>
            </a:r>
            <a:r>
              <a:rPr lang="en-GB" sz="2800" dirty="0" err="1"/>
              <a:t>diaphyseal</a:t>
            </a:r>
            <a:r>
              <a:rPr lang="en-GB" sz="2800" dirty="0"/>
              <a:t> </a:t>
            </a:r>
            <a:r>
              <a:rPr lang="en-GB" sz="2800" dirty="0" err="1"/>
              <a:t>nonunion</a:t>
            </a:r>
            <a:r>
              <a:rPr lang="en-GB" sz="2800" dirty="0"/>
              <a:t> </a:t>
            </a:r>
          </a:p>
          <a:p>
            <a:pPr lvl="1">
              <a:buFont typeface="Arial" panose="020B0604020202020204" pitchFamily="34" charset="0"/>
              <a:buChar char="•"/>
            </a:pPr>
            <a:r>
              <a:rPr lang="en-GB" sz="2800" dirty="0"/>
              <a:t>Compression plates for upper limb and metaphysis</a:t>
            </a:r>
            <a:endParaRPr lang="en-GB" sz="2400" dirty="0"/>
          </a:p>
        </p:txBody>
      </p:sp>
    </p:spTree>
    <p:extLst>
      <p:ext uri="{BB962C8B-B14F-4D97-AF65-F5344CB8AC3E}">
        <p14:creationId xmlns:p14="http://schemas.microsoft.com/office/powerpoint/2010/main" val="2427141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t>Exchange nailing</a:t>
            </a:r>
          </a:p>
        </p:txBody>
      </p:sp>
      <p:sp>
        <p:nvSpPr>
          <p:cNvPr id="34819" name="Content Placeholder 2"/>
          <p:cNvSpPr>
            <a:spLocks noGrp="1"/>
          </p:cNvSpPr>
          <p:nvPr>
            <p:ph idx="1"/>
          </p:nvPr>
        </p:nvSpPr>
        <p:spPr>
          <a:xfrm>
            <a:off x="508000" y="1295400"/>
            <a:ext cx="5876032" cy="4678363"/>
          </a:xfrm>
        </p:spPr>
        <p:txBody>
          <a:bodyPr/>
          <a:lstStyle/>
          <a:p>
            <a:r>
              <a:rPr lang="en-GB" dirty="0"/>
              <a:t>First option in diaphyseal femoral and tibial </a:t>
            </a:r>
            <a:r>
              <a:rPr lang="en-GB" dirty="0" err="1"/>
              <a:t>nonunion</a:t>
            </a:r>
            <a:endParaRPr lang="en-GB" dirty="0"/>
          </a:p>
          <a:p>
            <a:pPr marL="0" indent="0">
              <a:buNone/>
            </a:pPr>
            <a:endParaRPr lang="en-GB" dirty="0"/>
          </a:p>
          <a:p>
            <a:r>
              <a:rPr lang="en-GB" dirty="0" err="1"/>
              <a:t>Nonunion</a:t>
            </a:r>
            <a:r>
              <a:rPr lang="en-GB" dirty="0"/>
              <a:t> occurs because of instability or </a:t>
            </a:r>
            <a:r>
              <a:rPr lang="en-GB" dirty="0" err="1"/>
              <a:t>malreduction</a:t>
            </a:r>
            <a:endParaRPr lang="en-GB" dirty="0"/>
          </a:p>
          <a:p>
            <a:pPr marL="0" indent="0">
              <a:buNone/>
            </a:pPr>
            <a:endParaRPr lang="en-GB" dirty="0"/>
          </a:p>
          <a:p>
            <a:r>
              <a:rPr lang="en-GB" dirty="0"/>
              <a:t>Both must be addressed to heal the fracture</a:t>
            </a:r>
            <a:endParaRPr lang="en-GB" sz="2400" dirty="0"/>
          </a:p>
        </p:txBody>
      </p:sp>
      <p:pic>
        <p:nvPicPr>
          <p:cNvPr id="34820"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6320" y="1265068"/>
            <a:ext cx="2016125"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22444" y="1265068"/>
            <a:ext cx="1878012"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00456" y="1265068"/>
            <a:ext cx="1709738"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081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t>Compression plating</a:t>
            </a:r>
          </a:p>
        </p:txBody>
      </p:sp>
      <p:sp>
        <p:nvSpPr>
          <p:cNvPr id="35844" name="Content Placeholder 2"/>
          <p:cNvSpPr>
            <a:spLocks noGrp="1"/>
          </p:cNvSpPr>
          <p:nvPr>
            <p:ph idx="1"/>
          </p:nvPr>
        </p:nvSpPr>
        <p:spPr>
          <a:xfrm>
            <a:off x="508000" y="1295400"/>
            <a:ext cx="5588000" cy="4678363"/>
          </a:xfrm>
        </p:spPr>
        <p:txBody>
          <a:bodyPr/>
          <a:lstStyle/>
          <a:p>
            <a:pPr>
              <a:spcBef>
                <a:spcPts val="600"/>
              </a:spcBef>
              <a:spcAft>
                <a:spcPts val="600"/>
              </a:spcAft>
            </a:pPr>
            <a:r>
              <a:rPr lang="en-GB" sz="2600" dirty="0"/>
              <a:t>Implants must be preloaded to achieve a stabilizing compressive force</a:t>
            </a:r>
          </a:p>
          <a:p>
            <a:pPr>
              <a:spcBef>
                <a:spcPts val="600"/>
              </a:spcBef>
              <a:spcAft>
                <a:spcPts val="600"/>
              </a:spcAft>
            </a:pPr>
            <a:r>
              <a:rPr lang="en-GB" sz="2600" dirty="0" err="1"/>
              <a:t>Prebending</a:t>
            </a:r>
            <a:r>
              <a:rPr lang="en-GB" sz="2600" dirty="0"/>
              <a:t> the plate and using load screws in the elliptical hole of an LCP may have to be supplemented with a tension or compression device</a:t>
            </a:r>
          </a:p>
          <a:p>
            <a:pPr>
              <a:spcBef>
                <a:spcPts val="600"/>
              </a:spcBef>
              <a:spcAft>
                <a:spcPts val="600"/>
              </a:spcAft>
            </a:pPr>
            <a:r>
              <a:rPr lang="en-GB" sz="2600" dirty="0"/>
              <a:t>Lag screws are unlikely to generate sufficient compressive force to adequately stabilize the </a:t>
            </a:r>
            <a:r>
              <a:rPr lang="en-GB" sz="2600" dirty="0" err="1"/>
              <a:t>nonunion</a:t>
            </a:r>
            <a:endParaRPr lang="en-GB" sz="2600" dirty="0"/>
          </a:p>
        </p:txBody>
      </p:sp>
      <p:pic>
        <p:nvPicPr>
          <p:cNvPr id="4" name="Picture 3" descr="Slide_ 3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0015" y="1268760"/>
            <a:ext cx="5443985" cy="3601339"/>
          </a:xfrm>
          <a:prstGeom prst="rect">
            <a:avLst/>
          </a:prstGeom>
        </p:spPr>
      </p:pic>
    </p:spTree>
    <p:extLst>
      <p:ext uri="{BB962C8B-B14F-4D97-AF65-F5344CB8AC3E}">
        <p14:creationId xmlns:p14="http://schemas.microsoft.com/office/powerpoint/2010/main" val="1354858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t>Compression plating</a:t>
            </a:r>
          </a:p>
        </p:txBody>
      </p:sp>
      <p:pic>
        <p:nvPicPr>
          <p:cNvPr id="36867" name="Picture 4" descr="G:\X -ray library\Humerus\1537460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67138" y="1039615"/>
            <a:ext cx="2525712"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G:\X -ray library\Humerus\1537460aedi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52576" y="1030090"/>
            <a:ext cx="2233613"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G:\X -ray library\Humerus\1537460eedit.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2838" y="715765"/>
            <a:ext cx="2170112"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G:\X -ray library\Humerus\1537460gedit.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62951" y="545903"/>
            <a:ext cx="2054225"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77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a:ea typeface="ＭＳ Ｐゴシック" pitchFamily="34" charset="-128"/>
              </a:rPr>
              <a:t>Definition of disturbed bone healing</a:t>
            </a:r>
            <a:endParaRPr lang="en-US" dirty="0">
              <a:ea typeface="ＭＳ Ｐゴシック" pitchFamily="34" charset="-128"/>
            </a:endParaRPr>
          </a:p>
        </p:txBody>
      </p:sp>
      <p:sp>
        <p:nvSpPr>
          <p:cNvPr id="5123" name="Rectangle 3"/>
          <p:cNvSpPr>
            <a:spLocks noGrp="1" noChangeArrowheads="1"/>
          </p:cNvSpPr>
          <p:nvPr>
            <p:ph idx="1"/>
          </p:nvPr>
        </p:nvSpPr>
        <p:spPr>
          <a:xfrm>
            <a:off x="508000" y="1295400"/>
            <a:ext cx="7100168" cy="467836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spcBef>
                <a:spcPct val="0"/>
              </a:spcBef>
              <a:spcAft>
                <a:spcPct val="50000"/>
              </a:spcAft>
            </a:pPr>
            <a:r>
              <a:rPr lang="en-US" altLang="ja-JP" b="1" dirty="0">
                <a:ea typeface="ＭＳ Ｐゴシック" pitchFamily="34" charset="-128"/>
              </a:rPr>
              <a:t>Delayed union—</a:t>
            </a:r>
            <a:r>
              <a:rPr lang="en-US" altLang="ja-JP" dirty="0">
                <a:ea typeface="ＭＳ Ｐゴシック" pitchFamily="34" charset="-128"/>
              </a:rPr>
              <a:t>failure to consolidate within the normally expected time for fracture types and location</a:t>
            </a:r>
          </a:p>
          <a:p>
            <a:pPr>
              <a:spcBef>
                <a:spcPct val="0"/>
              </a:spcBef>
              <a:spcAft>
                <a:spcPct val="50000"/>
              </a:spcAft>
            </a:pPr>
            <a:r>
              <a:rPr lang="en-US" altLang="ja-JP" b="1" dirty="0">
                <a:ea typeface="ＭＳ Ｐゴシック" pitchFamily="34" charset="-128"/>
              </a:rPr>
              <a:t>Nonunion—</a:t>
            </a:r>
            <a:r>
              <a:rPr lang="en-US" altLang="ja-JP" dirty="0">
                <a:ea typeface="ＭＳ Ｐゴシック" pitchFamily="34" charset="-128"/>
              </a:rPr>
              <a:t>the opinion of the treating surgeon is that healing will not occur without intervention</a:t>
            </a:r>
          </a:p>
          <a:p>
            <a:pPr>
              <a:spcBef>
                <a:spcPct val="0"/>
              </a:spcBef>
              <a:spcAft>
                <a:spcPct val="50000"/>
              </a:spcAft>
            </a:pPr>
            <a:r>
              <a:rPr lang="en-US" altLang="ja-JP" b="1" dirty="0" err="1">
                <a:ea typeface="ＭＳ Ｐゴシック" pitchFamily="34" charset="-128"/>
              </a:rPr>
              <a:t>Pseudoarthrosis</a:t>
            </a:r>
            <a:r>
              <a:rPr lang="en-US" altLang="ja-JP" b="1" dirty="0">
                <a:ea typeface="ＭＳ Ｐゴシック" pitchFamily="34" charset="-128"/>
              </a:rPr>
              <a:t>—</a:t>
            </a:r>
            <a:r>
              <a:rPr lang="en-US" altLang="ja-JP" dirty="0">
                <a:ea typeface="ＭＳ Ｐゴシック" pitchFamily="34" charset="-128"/>
              </a:rPr>
              <a:t>Formation of a false joint where a fibrocartilaginous cavity is lined with synovial membrane</a:t>
            </a:r>
            <a:endParaRPr lang="en-US" dirty="0">
              <a:ea typeface="ＭＳ Ｐゴシック" pitchFamily="34" charset="-128"/>
            </a:endParaRPr>
          </a:p>
        </p:txBody>
      </p:sp>
      <p:pic>
        <p:nvPicPr>
          <p:cNvPr id="512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56239" y="1284537"/>
            <a:ext cx="3288061" cy="464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77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dirty="0"/>
              <a:t>Circular fixators</a:t>
            </a:r>
          </a:p>
        </p:txBody>
      </p:sp>
      <p:sp>
        <p:nvSpPr>
          <p:cNvPr id="37891" name="Content Placeholder 2"/>
          <p:cNvSpPr>
            <a:spLocks noGrp="1"/>
          </p:cNvSpPr>
          <p:nvPr>
            <p:ph idx="1"/>
          </p:nvPr>
        </p:nvSpPr>
        <p:spPr>
          <a:xfrm>
            <a:off x="508000" y="1295400"/>
            <a:ext cx="11492656" cy="4678363"/>
          </a:xfrm>
        </p:spPr>
        <p:txBody>
          <a:bodyPr/>
          <a:lstStyle/>
          <a:p>
            <a:r>
              <a:rPr lang="en-GB" sz="2600" dirty="0"/>
              <a:t>Advantage of transferring force along the mechanical axis of the bone</a:t>
            </a:r>
          </a:p>
          <a:p>
            <a:r>
              <a:rPr lang="en-GB" sz="2600" dirty="0"/>
              <a:t>Can store large amounts of energy = large preload = stability at </a:t>
            </a:r>
            <a:r>
              <a:rPr lang="en-GB" sz="2600" dirty="0" err="1"/>
              <a:t>nonunion</a:t>
            </a:r>
            <a:r>
              <a:rPr lang="en-GB" sz="2600" dirty="0"/>
              <a:t> site</a:t>
            </a:r>
          </a:p>
        </p:txBody>
      </p:sp>
      <p:pic>
        <p:nvPicPr>
          <p:cNvPr id="37892" name="Picture 2" descr="chris owen im nu  biology fault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52410" y="2564905"/>
            <a:ext cx="1370908" cy="416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3" descr="chris owen simple 2 ring frame  c compres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3713" y="2564905"/>
            <a:ext cx="2002417" cy="416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chris owen joine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70606" y="2564905"/>
            <a:ext cx="1588124" cy="416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5" descr="chris owen joined la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18737" y="2564905"/>
            <a:ext cx="1544968" cy="416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319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41A0-1883-4C02-9590-FF51C3C390E7}"/>
              </a:ext>
            </a:extLst>
          </p:cNvPr>
          <p:cNvSpPr>
            <a:spLocks noGrp="1"/>
          </p:cNvSpPr>
          <p:nvPr>
            <p:ph type="title"/>
          </p:nvPr>
        </p:nvSpPr>
        <p:spPr/>
        <p:txBody>
          <a:bodyPr/>
          <a:lstStyle/>
          <a:p>
            <a:r>
              <a:rPr lang="en-US" altLang="ko-KR" dirty="0">
                <a:latin typeface="+mn-lt"/>
                <a:ea typeface="굴림" pitchFamily="50" charset="-127"/>
                <a:cs typeface="Tahoma" pitchFamily="34" charset="0"/>
              </a:rPr>
              <a:t>Avascular</a:t>
            </a:r>
            <a:br>
              <a:rPr lang="en-US" altLang="ja-JP" dirty="0">
                <a:latin typeface="+mn-lt"/>
                <a:ea typeface="굴림" pitchFamily="50" charset="-127"/>
                <a:cs typeface="Tahoma" pitchFamily="34" charset="0"/>
              </a:rPr>
            </a:br>
            <a:endParaRPr lang="de-CH" dirty="0">
              <a:latin typeface="+mn-lt"/>
            </a:endParaRPr>
          </a:p>
        </p:txBody>
      </p:sp>
      <p:sp>
        <p:nvSpPr>
          <p:cNvPr id="58371" name="TextBox 16"/>
          <p:cNvSpPr txBox="1">
            <a:spLocks noChangeArrowheads="1"/>
          </p:cNvSpPr>
          <p:nvPr/>
        </p:nvSpPr>
        <p:spPr bwMode="auto">
          <a:xfrm>
            <a:off x="1676703" y="1341438"/>
            <a:ext cx="2202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fontAlgn="base" hangingPunct="1">
              <a:spcBef>
                <a:spcPct val="0"/>
              </a:spcBef>
              <a:spcAft>
                <a:spcPct val="0"/>
              </a:spcAft>
            </a:pPr>
            <a:r>
              <a:rPr lang="en-US" altLang="ko-KR" sz="2800" dirty="0">
                <a:solidFill>
                  <a:prstClr val="black"/>
                </a:solidFill>
                <a:latin typeface="+mn-lt"/>
                <a:cs typeface="Tahoma" pitchFamily="34" charset="0"/>
              </a:rPr>
              <a:t>Results from</a:t>
            </a:r>
            <a:endParaRPr lang="ko-KR" altLang="en-US" sz="2800" dirty="0">
              <a:solidFill>
                <a:prstClr val="black"/>
              </a:solidFill>
              <a:latin typeface="+mn-lt"/>
              <a:cs typeface="Tahoma" pitchFamily="34" charset="0"/>
            </a:endParaRPr>
          </a:p>
        </p:txBody>
      </p:sp>
      <p:sp>
        <p:nvSpPr>
          <p:cNvPr id="58372" name="Text Box 28"/>
          <p:cNvSpPr txBox="1">
            <a:spLocks noChangeArrowheads="1"/>
          </p:cNvSpPr>
          <p:nvPr/>
        </p:nvSpPr>
        <p:spPr bwMode="auto">
          <a:xfrm>
            <a:off x="1774825" y="1884201"/>
            <a:ext cx="3000375" cy="131350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fontAlgn="base" hangingPunct="1">
              <a:lnSpc>
                <a:spcPct val="150000"/>
              </a:lnSpc>
              <a:spcBef>
                <a:spcPct val="0"/>
              </a:spcBef>
              <a:spcAft>
                <a:spcPct val="0"/>
              </a:spcAft>
            </a:pPr>
            <a:r>
              <a:rPr lang="en-US" altLang="ko-KR" sz="2800" b="1" dirty="0">
                <a:latin typeface="+mn-lt"/>
                <a:cs typeface="Tahoma" pitchFamily="34" charset="0"/>
              </a:rPr>
              <a:t>Poor vascularity </a:t>
            </a:r>
          </a:p>
          <a:p>
            <a:pPr eaLnBrk="1" fontAlgn="base" hangingPunct="1">
              <a:lnSpc>
                <a:spcPct val="150000"/>
              </a:lnSpc>
              <a:spcBef>
                <a:spcPct val="0"/>
              </a:spcBef>
              <a:spcAft>
                <a:spcPct val="0"/>
              </a:spcAft>
            </a:pPr>
            <a:r>
              <a:rPr lang="en-US" altLang="ko-KR" sz="2800" b="1" dirty="0">
                <a:latin typeface="+mn-lt"/>
                <a:cs typeface="Tahoma" pitchFamily="34" charset="0"/>
              </a:rPr>
              <a:t>(+/- instability) </a:t>
            </a:r>
          </a:p>
        </p:txBody>
      </p:sp>
      <p:sp>
        <p:nvSpPr>
          <p:cNvPr id="58373" name="직사각형 14"/>
          <p:cNvSpPr>
            <a:spLocks noChangeArrowheads="1"/>
          </p:cNvSpPr>
          <p:nvPr/>
        </p:nvSpPr>
        <p:spPr bwMode="auto">
          <a:xfrm>
            <a:off x="1774825" y="3284538"/>
            <a:ext cx="4177159"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marL="457200" indent="-457200" algn="l" eaLnBrk="1" fontAlgn="base" hangingPunct="1">
              <a:lnSpc>
                <a:spcPct val="150000"/>
              </a:lnSpc>
              <a:spcBef>
                <a:spcPct val="0"/>
              </a:spcBef>
              <a:spcAft>
                <a:spcPct val="0"/>
              </a:spcAft>
              <a:buFont typeface="Arial" panose="020B0604020202020204" pitchFamily="34" charset="0"/>
              <a:buChar char="•"/>
            </a:pPr>
            <a:r>
              <a:rPr lang="en-US" altLang="ko-KR" sz="2800" dirty="0">
                <a:latin typeface="+mn-lt"/>
                <a:cs typeface="Tahoma" pitchFamily="34" charset="0"/>
              </a:rPr>
              <a:t>Open plating</a:t>
            </a:r>
          </a:p>
          <a:p>
            <a:pPr marL="457200" indent="-457200" algn="l" eaLnBrk="1" fontAlgn="base" hangingPunct="1">
              <a:lnSpc>
                <a:spcPct val="150000"/>
              </a:lnSpc>
              <a:spcBef>
                <a:spcPct val="0"/>
              </a:spcBef>
              <a:spcAft>
                <a:spcPct val="0"/>
              </a:spcAft>
              <a:buFont typeface="Arial" panose="020B0604020202020204" pitchFamily="34" charset="0"/>
              <a:buChar char="•"/>
            </a:pPr>
            <a:r>
              <a:rPr lang="en-US" altLang="ko-KR" sz="2800" dirty="0">
                <a:latin typeface="+mn-lt"/>
                <a:cs typeface="Tahoma" pitchFamily="34" charset="0"/>
              </a:rPr>
              <a:t>Open fracture</a:t>
            </a:r>
          </a:p>
          <a:p>
            <a:pPr marL="457200" indent="-457200" algn="l" eaLnBrk="1" fontAlgn="base" hangingPunct="1">
              <a:lnSpc>
                <a:spcPct val="150000"/>
              </a:lnSpc>
              <a:spcBef>
                <a:spcPct val="0"/>
              </a:spcBef>
              <a:spcAft>
                <a:spcPct val="0"/>
              </a:spcAft>
              <a:buFont typeface="Arial" panose="020B0604020202020204" pitchFamily="34" charset="0"/>
              <a:buChar char="•"/>
            </a:pPr>
            <a:r>
              <a:rPr lang="en-US" altLang="ko-KR" sz="2800" dirty="0">
                <a:latin typeface="+mn-lt"/>
                <a:cs typeface="Tahoma" pitchFamily="34" charset="0"/>
              </a:rPr>
              <a:t>Careless handling of fracture site</a:t>
            </a:r>
            <a:endParaRPr lang="ko-KR" altLang="en-US" sz="2800" dirty="0">
              <a:latin typeface="+mn-lt"/>
              <a:cs typeface="Tahoma" pitchFamily="34" charset="0"/>
            </a:endParaRPr>
          </a:p>
        </p:txBody>
      </p:sp>
      <p:sp>
        <p:nvSpPr>
          <p:cNvPr id="18" name="TextBox 17"/>
          <p:cNvSpPr txBox="1">
            <a:spLocks noChangeArrowheads="1"/>
          </p:cNvSpPr>
          <p:nvPr/>
        </p:nvSpPr>
        <p:spPr bwMode="auto">
          <a:xfrm>
            <a:off x="6032839" y="1341439"/>
            <a:ext cx="3687228" cy="6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l" eaLnBrk="1" hangingPunct="1">
              <a:lnSpc>
                <a:spcPct val="150000"/>
              </a:lnSpc>
            </a:pPr>
            <a:r>
              <a:rPr lang="en-US" altLang="ko-KR" sz="2800" dirty="0">
                <a:latin typeface="+mn-lt"/>
                <a:cs typeface="Tahoma" pitchFamily="34" charset="0"/>
              </a:rPr>
              <a:t>Solution </a:t>
            </a:r>
            <a:r>
              <a:rPr lang="en-US" altLang="ko-KR" sz="2800" dirty="0">
                <a:latin typeface="+mn-lt"/>
                <a:cs typeface="Tahoma" pitchFamily="34" charset="0"/>
                <a:sym typeface="Wingdings" pitchFamily="2" charset="2"/>
              </a:rPr>
              <a:t> bone graft</a:t>
            </a:r>
            <a:endParaRPr lang="ko-KR" altLang="en-US" sz="2800" dirty="0">
              <a:latin typeface="+mn-lt"/>
              <a:cs typeface="Tahoma" pitchFamily="34" charset="0"/>
            </a:endParaRPr>
          </a:p>
        </p:txBody>
      </p:sp>
      <p:grpSp>
        <p:nvGrpSpPr>
          <p:cNvPr id="4" name="Group 3">
            <a:extLst>
              <a:ext uri="{FF2B5EF4-FFF2-40B4-BE49-F238E27FC236}">
                <a16:creationId xmlns:a16="http://schemas.microsoft.com/office/drawing/2014/main" id="{1A29748E-0477-6E47-A01D-4E7E77C5A2D0}"/>
              </a:ext>
            </a:extLst>
          </p:cNvPr>
          <p:cNvGrpSpPr/>
          <p:nvPr/>
        </p:nvGrpSpPr>
        <p:grpSpPr>
          <a:xfrm>
            <a:off x="5879976" y="2379043"/>
            <a:ext cx="2715524" cy="3583607"/>
            <a:chOff x="5879976" y="2379043"/>
            <a:chExt cx="2715524" cy="3583607"/>
          </a:xfrm>
        </p:grpSpPr>
        <p:pic>
          <p:nvPicPr>
            <p:cNvPr id="56336" name="Picture 16" descr="H:\Oh CW data\좋은 강의 모음\AO principle book\nonunion\PFXM2_5_2_7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4" y="2379043"/>
              <a:ext cx="2643516" cy="349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C852763-895B-BE47-AD42-0DAC35404DF8}"/>
                </a:ext>
              </a:extLst>
            </p:cNvPr>
            <p:cNvSpPr/>
            <p:nvPr/>
          </p:nvSpPr>
          <p:spPr bwMode="auto">
            <a:xfrm>
              <a:off x="5879976" y="5589240"/>
              <a:ext cx="360040" cy="3734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6" name="Group 5">
            <a:extLst>
              <a:ext uri="{FF2B5EF4-FFF2-40B4-BE49-F238E27FC236}">
                <a16:creationId xmlns:a16="http://schemas.microsoft.com/office/drawing/2014/main" id="{006CD43E-4F18-174A-905C-26422AC54012}"/>
              </a:ext>
            </a:extLst>
          </p:cNvPr>
          <p:cNvGrpSpPr/>
          <p:nvPr/>
        </p:nvGrpSpPr>
        <p:grpSpPr>
          <a:xfrm>
            <a:off x="8520807" y="2348881"/>
            <a:ext cx="2874269" cy="3613769"/>
            <a:chOff x="8520807" y="2348881"/>
            <a:chExt cx="2874269" cy="3613769"/>
          </a:xfrm>
        </p:grpSpPr>
        <p:pic>
          <p:nvPicPr>
            <p:cNvPr id="56337" name="Picture 17" descr="H:\Oh CW data\좋은 강의 모음\AO principle book\nonunion\PFXM2_5_2_7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807" y="2348881"/>
              <a:ext cx="2874269" cy="35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5B375D0-BF2C-EA46-9731-15A0A707E422}"/>
                </a:ext>
              </a:extLst>
            </p:cNvPr>
            <p:cNvSpPr/>
            <p:nvPr/>
          </p:nvSpPr>
          <p:spPr bwMode="auto">
            <a:xfrm>
              <a:off x="8520807" y="5589240"/>
              <a:ext cx="311497" cy="3734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768001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 drive\박기철 교수님\16년\4월\2주\4-4-16'\01316247 이영순\Preop\20160404-0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28227" r="10031"/>
          <a:stretch/>
        </p:blipFill>
        <p:spPr bwMode="auto">
          <a:xfrm>
            <a:off x="3503712" y="889542"/>
            <a:ext cx="1873460" cy="577981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 drive\박기철 교수님\16년\4월\2주\4-4-16'\01316247 이영순\Preop\20160404-00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84" t="203" r="24517"/>
          <a:stretch/>
        </p:blipFill>
        <p:spPr bwMode="auto">
          <a:xfrm>
            <a:off x="1919536" y="908720"/>
            <a:ext cx="1584176" cy="5779820"/>
          </a:xfrm>
          <a:prstGeom prst="rect">
            <a:avLst/>
          </a:prstGeom>
          <a:noFill/>
          <a:extLst>
            <a:ext uri="{909E8E84-426E-40DD-AFC4-6F175D3DCCD1}">
              <a14:hiddenFill xmlns:a14="http://schemas.microsoft.com/office/drawing/2010/main">
                <a:solidFill>
                  <a:srgbClr val="FFFFFF"/>
                </a:solidFill>
              </a14:hiddenFill>
            </a:ext>
          </a:extLst>
        </p:spPr>
      </p:pic>
      <p:sp>
        <p:nvSpPr>
          <p:cNvPr id="5" name="내용 개체 틀 2"/>
          <p:cNvSpPr txBox="1">
            <a:spLocks/>
          </p:cNvSpPr>
          <p:nvPr/>
        </p:nvSpPr>
        <p:spPr>
          <a:xfrm>
            <a:off x="5807968" y="908720"/>
            <a:ext cx="4680520" cy="5112630"/>
          </a:xfrm>
          <a:prstGeom prst="rect">
            <a:avLst/>
          </a:prstGeom>
        </p:spPr>
        <p:txBody>
          <a:bodyPr/>
          <a:lstStyle>
            <a:lvl1pPr marL="342900" indent="-342900" algn="l" rtl="0" eaLnBrk="0" fontAlgn="base" hangingPunct="0">
              <a:lnSpc>
                <a:spcPct val="125000"/>
              </a:lnSpc>
              <a:spcBef>
                <a:spcPct val="20000"/>
              </a:spcBef>
              <a:spcAft>
                <a:spcPct val="0"/>
              </a:spcAft>
              <a:buChar char="•"/>
              <a:defRPr kumimoji="1"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rgbClr val="29529B"/>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ko-KR" sz="2800" dirty="0">
                <a:ea typeface="Tahoma" pitchFamily="34" charset="0"/>
                <a:cs typeface="Tahoma" pitchFamily="34" charset="0"/>
              </a:rPr>
              <a:t>2 year after</a:t>
            </a:r>
            <a:r>
              <a:rPr lang="ko-KR" altLang="en-US" sz="2800" dirty="0">
                <a:cs typeface="Tahoma" pitchFamily="34" charset="0"/>
              </a:rPr>
              <a:t> </a:t>
            </a:r>
            <a:r>
              <a:rPr lang="en-US" altLang="ko-KR" sz="2800" dirty="0">
                <a:ea typeface="Tahoma" pitchFamily="34" charset="0"/>
                <a:cs typeface="Tahoma" pitchFamily="34" charset="0"/>
              </a:rPr>
              <a:t>ORIF</a:t>
            </a:r>
          </a:p>
          <a:p>
            <a:r>
              <a:rPr lang="en-US" altLang="ko-KR" sz="2800" dirty="0">
                <a:ea typeface="Tahoma" pitchFamily="34" charset="0"/>
                <a:cs typeface="Tahoma" pitchFamily="34" charset="0"/>
              </a:rPr>
              <a:t>Instability</a:t>
            </a:r>
          </a:p>
          <a:p>
            <a:pPr lvl="1"/>
            <a:r>
              <a:rPr lang="en-US" altLang="ko-KR" sz="2800" dirty="0">
                <a:solidFill>
                  <a:schemeClr val="tx1"/>
                </a:solidFill>
                <a:ea typeface="Tahoma" pitchFamily="34" charset="0"/>
                <a:cs typeface="Tahoma" pitchFamily="34" charset="0"/>
              </a:rPr>
              <a:t>Loosening of screws</a:t>
            </a:r>
          </a:p>
          <a:p>
            <a:r>
              <a:rPr kumimoji="0" lang="en-US" altLang="ko-KR" sz="2800" dirty="0">
                <a:ea typeface="Tahoma" pitchFamily="34" charset="0"/>
                <a:cs typeface="Tahoma" pitchFamily="34" charset="0"/>
              </a:rPr>
              <a:t>Radial shortening</a:t>
            </a:r>
          </a:p>
          <a:p>
            <a:pPr eaLnBrk="1" fontAlgn="auto" hangingPunct="1">
              <a:lnSpc>
                <a:spcPct val="150000"/>
              </a:lnSpc>
              <a:spcBef>
                <a:spcPts val="0"/>
              </a:spcBef>
              <a:spcAft>
                <a:spcPts val="0"/>
              </a:spcAft>
            </a:pPr>
            <a:r>
              <a:rPr kumimoji="0" lang="en-US" altLang="ko-KR" sz="2800" dirty="0">
                <a:ea typeface="Tahoma" pitchFamily="34" charset="0"/>
                <a:cs typeface="Tahoma" pitchFamily="34" charset="0"/>
              </a:rPr>
              <a:t>  Little callus formation</a:t>
            </a:r>
          </a:p>
          <a:p>
            <a:pPr lvl="1" eaLnBrk="1" fontAlgn="auto" hangingPunct="1">
              <a:spcBef>
                <a:spcPts val="0"/>
              </a:spcBef>
              <a:spcAft>
                <a:spcPts val="0"/>
              </a:spcAft>
            </a:pPr>
            <a:r>
              <a:rPr kumimoji="0" lang="en-US" altLang="ko-KR" sz="2800" dirty="0">
                <a:solidFill>
                  <a:schemeClr val="tx1"/>
                </a:solidFill>
                <a:ea typeface="Tahoma" pitchFamily="34" charset="0"/>
                <a:cs typeface="Tahoma" pitchFamily="34" charset="0"/>
              </a:rPr>
              <a:t>  Atrophic after ORIF</a:t>
            </a:r>
            <a:endParaRPr lang="en-US" altLang="ko-KR" sz="2800" dirty="0">
              <a:solidFill>
                <a:schemeClr val="tx1"/>
              </a:solidFill>
              <a:ea typeface="Tahoma" pitchFamily="34" charset="0"/>
              <a:cs typeface="Tahoma" pitchFamily="34" charset="0"/>
            </a:endParaRPr>
          </a:p>
          <a:p>
            <a:r>
              <a:rPr lang="en-US" altLang="ko-KR" sz="2800" dirty="0">
                <a:ea typeface="Tahoma" pitchFamily="34" charset="0"/>
                <a:cs typeface="Tahoma" pitchFamily="34" charset="0"/>
              </a:rPr>
              <a:t>Strategy</a:t>
            </a:r>
          </a:p>
          <a:p>
            <a:pPr lvl="1"/>
            <a:r>
              <a:rPr lang="en-US" altLang="ko-KR" sz="2800" dirty="0">
                <a:solidFill>
                  <a:schemeClr val="tx1"/>
                </a:solidFill>
                <a:ea typeface="Tahoma" pitchFamily="34" charset="0"/>
                <a:cs typeface="Tahoma" pitchFamily="34" charset="0"/>
              </a:rPr>
              <a:t>Need stability</a:t>
            </a:r>
          </a:p>
          <a:p>
            <a:pPr lvl="1"/>
            <a:r>
              <a:rPr lang="en-US" altLang="ko-KR" sz="2800" dirty="0">
                <a:solidFill>
                  <a:schemeClr val="tx1"/>
                </a:solidFill>
                <a:ea typeface="Tahoma" pitchFamily="34" charset="0"/>
                <a:cs typeface="Tahoma" pitchFamily="34" charset="0"/>
              </a:rPr>
              <a:t>Lengthening of radius</a:t>
            </a:r>
          </a:p>
          <a:p>
            <a:pPr lvl="1"/>
            <a:r>
              <a:rPr lang="en-US" altLang="ko-KR" sz="2800" dirty="0">
                <a:solidFill>
                  <a:schemeClr val="tx1"/>
                </a:solidFill>
                <a:ea typeface="Tahoma" pitchFamily="34" charset="0"/>
                <a:cs typeface="Tahoma" pitchFamily="34" charset="0"/>
              </a:rPr>
              <a:t>Biological stability</a:t>
            </a:r>
          </a:p>
        </p:txBody>
      </p:sp>
      <p:cxnSp>
        <p:nvCxnSpPr>
          <p:cNvPr id="9" name="직선 연결선 8"/>
          <p:cNvCxnSpPr/>
          <p:nvPr/>
        </p:nvCxnSpPr>
        <p:spPr bwMode="auto">
          <a:xfrm>
            <a:off x="4286176" y="2564904"/>
            <a:ext cx="1008112" cy="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11" name="직선 연결선 10"/>
          <p:cNvCxnSpPr/>
          <p:nvPr/>
        </p:nvCxnSpPr>
        <p:spPr bwMode="auto">
          <a:xfrm>
            <a:off x="3736504" y="2420888"/>
            <a:ext cx="1008112" cy="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32399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 drive\박기철 교수님\16년\4월\2주\4-4-16'\01316247 이영순\Clinical photo\P1000713.JPG"/>
          <p:cNvPicPr>
            <a:picLocks noChangeAspect="1" noChangeArrowheads="1"/>
          </p:cNvPicPr>
          <p:nvPr/>
        </p:nvPicPr>
        <p:blipFill rotWithShape="1">
          <a:blip r:embed="rId2">
            <a:extLst>
              <a:ext uri="{28A0092B-C50C-407E-A947-70E740481C1C}">
                <a14:useLocalDpi xmlns:a14="http://schemas.microsoft.com/office/drawing/2010/main" val="0"/>
              </a:ext>
            </a:extLst>
          </a:blip>
          <a:srcRect l="17318" t="8795" r="16536" b="25695"/>
          <a:stretch/>
        </p:blipFill>
        <p:spPr bwMode="auto">
          <a:xfrm>
            <a:off x="1698932" y="1052736"/>
            <a:ext cx="8789556"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1"/>
          <p:cNvSpPr txBox="1">
            <a:spLocks noChangeArrowheads="1"/>
          </p:cNvSpPr>
          <p:nvPr/>
        </p:nvSpPr>
        <p:spPr bwMode="auto">
          <a:xfrm>
            <a:off x="5487864" y="692696"/>
            <a:ext cx="5000625" cy="112498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lnSpc>
                <a:spcPct val="150000"/>
              </a:lnSpc>
              <a:buFontTx/>
              <a:buAutoNum type="arabicPeriod"/>
            </a:pPr>
            <a:r>
              <a:rPr lang="en-US" altLang="ko-KR" sz="2400" b="1" dirty="0">
                <a:latin typeface="+mn-lt"/>
                <a:cs typeface="Tahoma" pitchFamily="34" charset="0"/>
              </a:rPr>
              <a:t>Vital ends </a:t>
            </a:r>
            <a:br>
              <a:rPr lang="en-US" altLang="ko-KR" sz="2400" b="1" dirty="0">
                <a:latin typeface="+mn-lt"/>
                <a:cs typeface="Tahoma" pitchFamily="34" charset="0"/>
              </a:rPr>
            </a:br>
            <a:r>
              <a:rPr lang="en-US" altLang="ko-KR" sz="2400" b="1" dirty="0">
                <a:latin typeface="+mn-lt"/>
                <a:cs typeface="Tahoma" pitchFamily="34" charset="0"/>
              </a:rPr>
              <a:t> </a:t>
            </a:r>
            <a:r>
              <a:rPr lang="en-US" altLang="ko-KR" sz="2400" dirty="0">
                <a:latin typeface="+mn-lt"/>
                <a:cs typeface="Tahoma" pitchFamily="34" charset="0"/>
              </a:rPr>
              <a:t>after resecting avascular area </a:t>
            </a:r>
          </a:p>
        </p:txBody>
      </p:sp>
    </p:spTree>
    <p:extLst>
      <p:ext uri="{BB962C8B-B14F-4D97-AF65-F5344CB8AC3E}">
        <p14:creationId xmlns:p14="http://schemas.microsoft.com/office/powerpoint/2010/main" val="265652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D drive\박기철 교수님\16년\4월\2주\4-4-16'\01316247 이영순\Clinical photo\P10007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2890" t="8333" r="12630" b="12731"/>
          <a:stretch/>
        </p:blipFill>
        <p:spPr bwMode="auto">
          <a:xfrm>
            <a:off x="1703512" y="836712"/>
            <a:ext cx="8817496" cy="52565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D drive\박기철 교수님\16년\4월\2주\4-4-16'\01316247 이영순\C-ARM\08-0806-16_01316247_040416143442_1.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65" t="7414" r="16891" b="6089"/>
          <a:stretch/>
        </p:blipFill>
        <p:spPr bwMode="auto">
          <a:xfrm>
            <a:off x="1675160" y="836712"/>
            <a:ext cx="2768600" cy="355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1"/>
          <p:cNvSpPr txBox="1">
            <a:spLocks noChangeArrowheads="1"/>
          </p:cNvSpPr>
          <p:nvPr/>
        </p:nvSpPr>
        <p:spPr bwMode="auto">
          <a:xfrm>
            <a:off x="5487864" y="378530"/>
            <a:ext cx="5028976" cy="167898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lnSpc>
                <a:spcPct val="150000"/>
              </a:lnSpc>
              <a:buFontTx/>
              <a:buAutoNum type="arabicPeriod"/>
            </a:pPr>
            <a:r>
              <a:rPr lang="en-US" altLang="ko-KR" sz="2400" b="1" dirty="0">
                <a:latin typeface="+mn-lt"/>
                <a:cs typeface="Tahoma" pitchFamily="34" charset="0"/>
              </a:rPr>
              <a:t>Vital ends </a:t>
            </a:r>
            <a:br>
              <a:rPr lang="en-US" altLang="ko-KR" sz="2400" b="1" dirty="0">
                <a:latin typeface="+mn-lt"/>
                <a:cs typeface="Tahoma" pitchFamily="34" charset="0"/>
              </a:rPr>
            </a:br>
            <a:r>
              <a:rPr lang="en-US" altLang="ko-KR" sz="2400" b="1" dirty="0">
                <a:latin typeface="+mn-lt"/>
                <a:cs typeface="Tahoma" pitchFamily="34" charset="0"/>
              </a:rPr>
              <a:t> </a:t>
            </a:r>
            <a:r>
              <a:rPr lang="en-US" altLang="ko-KR" sz="2400" dirty="0">
                <a:latin typeface="+mn-lt"/>
                <a:cs typeface="Tahoma" pitchFamily="34" charset="0"/>
              </a:rPr>
              <a:t>after resecting avascular area </a:t>
            </a:r>
          </a:p>
          <a:p>
            <a:pPr eaLnBrk="1" hangingPunct="1">
              <a:lnSpc>
                <a:spcPct val="150000"/>
              </a:lnSpc>
              <a:buFontTx/>
              <a:buAutoNum type="arabicPeriod"/>
            </a:pPr>
            <a:r>
              <a:rPr lang="en-US" altLang="ko-KR" sz="2400" b="1" dirty="0">
                <a:latin typeface="+mn-lt"/>
                <a:cs typeface="Tahoma" pitchFamily="34" charset="0"/>
              </a:rPr>
              <a:t>Lengthening</a:t>
            </a:r>
            <a:endParaRPr lang="ko-KR" altLang="en-US" sz="2400" b="1" dirty="0">
              <a:latin typeface="+mn-lt"/>
              <a:cs typeface="Tahoma" pitchFamily="34" charset="0"/>
            </a:endParaRPr>
          </a:p>
        </p:txBody>
      </p:sp>
      <p:cxnSp>
        <p:nvCxnSpPr>
          <p:cNvPr id="5" name="직선 연결선 4"/>
          <p:cNvCxnSpPr/>
          <p:nvPr/>
        </p:nvCxnSpPr>
        <p:spPr bwMode="auto">
          <a:xfrm>
            <a:off x="2273524" y="2348880"/>
            <a:ext cx="1302196" cy="0"/>
          </a:xfrm>
          <a:prstGeom prst="line">
            <a:avLst/>
          </a:prstGeom>
          <a:solidFill>
            <a:schemeClr val="accent1"/>
          </a:solidFill>
          <a:ln w="50800" cap="flat" cmpd="sng" algn="ctr">
            <a:solidFill>
              <a:srgbClr val="FFC000"/>
            </a:solidFill>
            <a:prstDash val="sysDash"/>
            <a:round/>
            <a:headEnd type="none" w="med" len="med"/>
            <a:tailEnd type="none" w="med" len="med"/>
          </a:ln>
          <a:effectLst/>
        </p:spPr>
      </p:cxnSp>
    </p:spTree>
    <p:extLst>
      <p:ext uri="{BB962C8B-B14F-4D97-AF65-F5344CB8AC3E}">
        <p14:creationId xmlns:p14="http://schemas.microsoft.com/office/powerpoint/2010/main" val="418487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D drive\박기철 교수님\16년\4월\2주\4-4-16'\01316247 이영순\Clinical photo\P1000716.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72" t="6742" r="9369" b="11952"/>
          <a:stretch/>
        </p:blipFill>
        <p:spPr bwMode="auto">
          <a:xfrm>
            <a:off x="1703512" y="939800"/>
            <a:ext cx="8817496" cy="5081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3"/>
          <p:cNvSpPr txBox="1">
            <a:spLocks noChangeArrowheads="1"/>
          </p:cNvSpPr>
          <p:nvPr/>
        </p:nvSpPr>
        <p:spPr bwMode="auto">
          <a:xfrm>
            <a:off x="5559300" y="915494"/>
            <a:ext cx="4929188" cy="1130694"/>
          </a:xfrm>
          <a:prstGeom prst="rect">
            <a:avLst/>
          </a:prstGeom>
          <a:solidFill>
            <a:schemeClr val="accent2">
              <a:lumMod val="20000"/>
              <a:lumOff val="80000"/>
            </a:schemeClr>
          </a:solidFill>
          <a:ln w="9525">
            <a:noFill/>
            <a:miter lim="800000"/>
            <a:headEnd/>
            <a:tailEnd/>
          </a:ln>
        </p:spPr>
        <p:txBody>
          <a:bodyPr>
            <a:spAutoFit/>
          </a:bodyPr>
          <a:lstStyle/>
          <a:p>
            <a:pPr>
              <a:lnSpc>
                <a:spcPct val="150000"/>
              </a:lnSpc>
              <a:defRPr/>
            </a:pPr>
            <a:r>
              <a:rPr lang="en-US" altLang="ko-KR" sz="2400" b="1" dirty="0">
                <a:latin typeface="+mn-lt"/>
                <a:ea typeface="굴림" pitchFamily="50" charset="-127"/>
                <a:cs typeface="Tahoma" pitchFamily="34" charset="0"/>
              </a:rPr>
              <a:t>3.  Stability</a:t>
            </a:r>
          </a:p>
          <a:p>
            <a:pPr>
              <a:lnSpc>
                <a:spcPct val="150000"/>
              </a:lnSpc>
              <a:defRPr/>
            </a:pPr>
            <a:r>
              <a:rPr lang="en-US" altLang="ko-KR" sz="2400" dirty="0">
                <a:latin typeface="+mn-lt"/>
                <a:ea typeface="굴림" pitchFamily="50" charset="-127"/>
                <a:cs typeface="Tahoma" pitchFamily="34" charset="0"/>
              </a:rPr>
              <a:t>Osteoporosis </a:t>
            </a:r>
            <a:r>
              <a:rPr lang="en-US" altLang="ko-KR" sz="2400" dirty="0">
                <a:latin typeface="+mn-lt"/>
                <a:ea typeface="굴림" pitchFamily="50" charset="-127"/>
                <a:cs typeface="Tahoma" pitchFamily="34" charset="0"/>
                <a:sym typeface="Wingdings" pitchFamily="2" charset="2"/>
              </a:rPr>
              <a:t> Locking plate</a:t>
            </a:r>
            <a:endParaRPr lang="ko-KR" altLang="en-US" sz="2400" dirty="0">
              <a:latin typeface="+mn-lt"/>
              <a:ea typeface="굴림" pitchFamily="50" charset="-127"/>
              <a:cs typeface="Tahoma" pitchFamily="34" charset="0"/>
            </a:endParaRPr>
          </a:p>
        </p:txBody>
      </p:sp>
    </p:spTree>
    <p:extLst>
      <p:ext uri="{BB962C8B-B14F-4D97-AF65-F5344CB8AC3E}">
        <p14:creationId xmlns:p14="http://schemas.microsoft.com/office/powerpoint/2010/main" val="24683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D drive\박기철 교수님\16년\4월\2주\4-4-16'\01316247 이영순\Clinical photo\P1000717.JPG"/>
          <p:cNvPicPr>
            <a:picLocks noChangeAspect="1" noChangeArrowheads="1"/>
          </p:cNvPicPr>
          <p:nvPr/>
        </p:nvPicPr>
        <p:blipFill rotWithShape="1">
          <a:blip r:embed="rId2">
            <a:extLst>
              <a:ext uri="{28A0092B-C50C-407E-A947-70E740481C1C}">
                <a14:useLocalDpi xmlns:a14="http://schemas.microsoft.com/office/drawing/2010/main" val="0"/>
              </a:ext>
            </a:extLst>
          </a:blip>
          <a:srcRect l="16146" r="8854" b="15741"/>
          <a:stretch/>
        </p:blipFill>
        <p:spPr bwMode="auto">
          <a:xfrm>
            <a:off x="2063552" y="908720"/>
            <a:ext cx="8061572" cy="5094466"/>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p:cNvSpPr/>
          <p:nvPr/>
        </p:nvSpPr>
        <p:spPr>
          <a:xfrm>
            <a:off x="6191126" y="5085185"/>
            <a:ext cx="1082348" cy="523220"/>
          </a:xfrm>
          <a:prstGeom prst="rect">
            <a:avLst/>
          </a:prstGeom>
        </p:spPr>
        <p:txBody>
          <a:bodyPr wrap="none">
            <a:spAutoFit/>
          </a:bodyPr>
          <a:lstStyle/>
          <a:p>
            <a:r>
              <a:rPr lang="en-US" altLang="ko-KR" sz="2800" b="1" dirty="0">
                <a:latin typeface="+mn-lt"/>
                <a:ea typeface="굴림" pitchFamily="50" charset="-127"/>
                <a:cs typeface="Tahoma" pitchFamily="34" charset="0"/>
              </a:rPr>
              <a:t>AIBG</a:t>
            </a:r>
            <a:endParaRPr lang="ko-KR" altLang="en-US" sz="2800" dirty="0">
              <a:latin typeface="+mn-lt"/>
            </a:endParaRPr>
          </a:p>
        </p:txBody>
      </p:sp>
      <p:cxnSp>
        <p:nvCxnSpPr>
          <p:cNvPr id="4" name="직선 화살표 연결선 3"/>
          <p:cNvCxnSpPr/>
          <p:nvPr/>
        </p:nvCxnSpPr>
        <p:spPr>
          <a:xfrm flipH="1" flipV="1">
            <a:off x="5759642" y="4087328"/>
            <a:ext cx="669392" cy="997857"/>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89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 drive\박기철 교수님\16년\4월\2주\4-4-16'\01316247 이영순\Clinical photo\P1000718.JPG"/>
          <p:cNvPicPr>
            <a:picLocks noChangeAspect="1" noChangeArrowheads="1"/>
          </p:cNvPicPr>
          <p:nvPr/>
        </p:nvPicPr>
        <p:blipFill rotWithShape="1">
          <a:blip r:embed="rId2">
            <a:extLst>
              <a:ext uri="{28A0092B-C50C-407E-A947-70E740481C1C}">
                <a14:useLocalDpi xmlns:a14="http://schemas.microsoft.com/office/drawing/2010/main" val="0"/>
              </a:ext>
            </a:extLst>
          </a:blip>
          <a:srcRect l="12759" t="6713" r="8854" b="9028"/>
          <a:stretch/>
        </p:blipFill>
        <p:spPr bwMode="auto">
          <a:xfrm>
            <a:off x="1889072" y="764704"/>
            <a:ext cx="8455401"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2"/>
          <p:cNvSpPr txBox="1">
            <a:spLocks noChangeArrowheads="1"/>
          </p:cNvSpPr>
          <p:nvPr/>
        </p:nvSpPr>
        <p:spPr bwMode="auto">
          <a:xfrm>
            <a:off x="6761440" y="764704"/>
            <a:ext cx="3583033" cy="1200329"/>
          </a:xfrm>
          <a:prstGeom prst="rect">
            <a:avLst/>
          </a:prstGeom>
          <a:solidFill>
            <a:schemeClr val="accent6">
              <a:lumMod val="20000"/>
              <a:lumOff val="80000"/>
            </a:schemeClr>
          </a:solidFill>
          <a:ln>
            <a:noFill/>
          </a:ln>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en-US" altLang="ko-KR" sz="2400" dirty="0">
                <a:latin typeface="+mn-lt"/>
                <a:cs typeface="Tahoma" pitchFamily="34" charset="0"/>
              </a:rPr>
              <a:t>Lengthening </a:t>
            </a:r>
          </a:p>
          <a:p>
            <a:pPr eaLnBrk="1" hangingPunct="1"/>
            <a:r>
              <a:rPr lang="en-US" altLang="ko-KR" sz="2400" dirty="0">
                <a:latin typeface="+mn-lt"/>
                <a:cs typeface="Tahoma" pitchFamily="34" charset="0"/>
              </a:rPr>
              <a:t>+ Compression with LCP</a:t>
            </a:r>
            <a:br>
              <a:rPr lang="en-US" altLang="ko-KR" sz="2400" dirty="0">
                <a:latin typeface="+mn-lt"/>
                <a:cs typeface="Tahoma" pitchFamily="34" charset="0"/>
              </a:rPr>
            </a:br>
            <a:r>
              <a:rPr lang="en-US" altLang="ko-KR" sz="2400" dirty="0">
                <a:latin typeface="+mn-lt"/>
                <a:cs typeface="Tahoma" pitchFamily="34" charset="0"/>
              </a:rPr>
              <a:t>+ Bone graft</a:t>
            </a:r>
            <a:endParaRPr lang="ko-KR" altLang="en-US" sz="2400" dirty="0">
              <a:latin typeface="+mn-lt"/>
              <a:cs typeface="Tahoma" pitchFamily="34" charset="0"/>
            </a:endParaRPr>
          </a:p>
        </p:txBody>
      </p:sp>
    </p:spTree>
    <p:extLst>
      <p:ext uri="{BB962C8B-B14F-4D97-AF65-F5344CB8AC3E}">
        <p14:creationId xmlns:p14="http://schemas.microsoft.com/office/powerpoint/2010/main" val="2758728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 drive\박기철 교수님\16년\4월\2주\4-4-16'\01316247 이영순\Preop\20160404-0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38480" t="22507" r="17959"/>
          <a:stretch/>
        </p:blipFill>
        <p:spPr bwMode="auto">
          <a:xfrm>
            <a:off x="1637886" y="1049952"/>
            <a:ext cx="1590838" cy="53905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 drive\박기철 교수님\16년\4월\2주\4-4-16'\01316247 이영순\Preop\20160404-00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125" t="22402" r="32570" b="5829"/>
          <a:stretch/>
        </p:blipFill>
        <p:spPr bwMode="auto">
          <a:xfrm>
            <a:off x="3224692" y="1051375"/>
            <a:ext cx="1234492" cy="5389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2535" t="132" r="7125"/>
          <a:stretch/>
        </p:blipFill>
        <p:spPr bwMode="auto">
          <a:xfrm>
            <a:off x="4564628" y="1054099"/>
            <a:ext cx="1512529" cy="532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6508"/>
          <a:stretch/>
        </p:blipFill>
        <p:spPr bwMode="auto">
          <a:xfrm>
            <a:off x="6005148" y="1054097"/>
            <a:ext cx="1459004" cy="532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Users\KC PARK\Desktop\이영순3.jpg"/>
          <p:cNvPicPr>
            <a:picLocks noChangeAspect="1" noChangeArrowheads="1"/>
          </p:cNvPicPr>
          <p:nvPr/>
        </p:nvPicPr>
        <p:blipFill rotWithShape="1">
          <a:blip r:embed="rId7">
            <a:extLst>
              <a:ext uri="{28A0092B-C50C-407E-A947-70E740481C1C}">
                <a14:useLocalDpi xmlns:a14="http://schemas.microsoft.com/office/drawing/2010/main" val="0"/>
              </a:ext>
            </a:extLst>
          </a:blip>
          <a:srcRect l="31259" t="13395" r="24462" b="16448"/>
          <a:stretch/>
        </p:blipFill>
        <p:spPr bwMode="auto">
          <a:xfrm flipV="1">
            <a:off x="7584069" y="1054098"/>
            <a:ext cx="1434678" cy="5327227"/>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KC PARK\Desktop\이영순4.jpg"/>
          <p:cNvPicPr>
            <a:picLocks noChangeAspect="1" noChangeArrowheads="1"/>
          </p:cNvPicPr>
          <p:nvPr/>
        </p:nvPicPr>
        <p:blipFill rotWithShape="1">
          <a:blip r:embed="rId8">
            <a:extLst>
              <a:ext uri="{28A0092B-C50C-407E-A947-70E740481C1C}">
                <a14:useLocalDpi xmlns:a14="http://schemas.microsoft.com/office/drawing/2010/main" val="0"/>
              </a:ext>
            </a:extLst>
          </a:blip>
          <a:srcRect l="6732" t="5889" r="19095" b="16780"/>
          <a:stretch/>
        </p:blipFill>
        <p:spPr bwMode="auto">
          <a:xfrm flipH="1" flipV="1">
            <a:off x="9066384" y="1052735"/>
            <a:ext cx="1494113" cy="5327228"/>
          </a:xfrm>
          <a:prstGeom prst="rect">
            <a:avLst/>
          </a:prstGeom>
          <a:noFill/>
          <a:extLst>
            <a:ext uri="{909E8E84-426E-40DD-AFC4-6F175D3DCCD1}">
              <a14:hiddenFill xmlns:a14="http://schemas.microsoft.com/office/drawing/2010/main">
                <a:solidFill>
                  <a:srgbClr val="FFFFFF"/>
                </a:solidFill>
              </a14:hiddenFill>
            </a:ext>
          </a:extLst>
        </p:spPr>
      </p:pic>
      <p:sp>
        <p:nvSpPr>
          <p:cNvPr id="9" name="직사각형 8"/>
          <p:cNvSpPr/>
          <p:nvPr/>
        </p:nvSpPr>
        <p:spPr>
          <a:xfrm>
            <a:off x="7685861" y="427081"/>
            <a:ext cx="2882520" cy="523220"/>
          </a:xfrm>
          <a:prstGeom prst="rect">
            <a:avLst/>
          </a:prstGeom>
        </p:spPr>
        <p:txBody>
          <a:bodyPr wrap="none">
            <a:spAutoFit/>
          </a:bodyPr>
          <a:lstStyle/>
          <a:p>
            <a:r>
              <a:rPr lang="en-US" altLang="ko-KR" sz="2800" dirty="0">
                <a:solidFill>
                  <a:srgbClr val="000000"/>
                </a:solidFill>
                <a:latin typeface="+mj-lt"/>
              </a:rPr>
              <a:t>Postop 6 months</a:t>
            </a:r>
            <a:endParaRPr lang="ko-KR" altLang="en-US" sz="2800" dirty="0">
              <a:solidFill>
                <a:srgbClr val="000000"/>
              </a:solidFill>
              <a:latin typeface="+mj-lt"/>
            </a:endParaRPr>
          </a:p>
        </p:txBody>
      </p:sp>
      <p:sp>
        <p:nvSpPr>
          <p:cNvPr id="10" name="직사각형 9"/>
          <p:cNvSpPr/>
          <p:nvPr/>
        </p:nvSpPr>
        <p:spPr>
          <a:xfrm>
            <a:off x="4693731" y="432247"/>
            <a:ext cx="2622834" cy="523220"/>
          </a:xfrm>
          <a:prstGeom prst="rect">
            <a:avLst/>
          </a:prstGeom>
        </p:spPr>
        <p:txBody>
          <a:bodyPr wrap="none">
            <a:spAutoFit/>
          </a:bodyPr>
          <a:lstStyle/>
          <a:p>
            <a:r>
              <a:rPr lang="en-US" altLang="ko-KR" sz="2800" dirty="0">
                <a:solidFill>
                  <a:prstClr val="black"/>
                </a:solidFill>
                <a:latin typeface="+mj-lt"/>
                <a:ea typeface="Tahoma" pitchFamily="34" charset="0"/>
                <a:cs typeface="Tahoma" pitchFamily="34" charset="0"/>
              </a:rPr>
              <a:t>After correction</a:t>
            </a:r>
            <a:endParaRPr lang="ko-KR" altLang="en-US" sz="2800" dirty="0">
              <a:solidFill>
                <a:prstClr val="black"/>
              </a:solidFill>
              <a:latin typeface="+mj-lt"/>
              <a:ea typeface="Tahoma" pitchFamily="34" charset="0"/>
              <a:cs typeface="Tahoma" pitchFamily="34" charset="0"/>
            </a:endParaRPr>
          </a:p>
        </p:txBody>
      </p:sp>
    </p:spTree>
    <p:extLst>
      <p:ext uri="{BB962C8B-B14F-4D97-AF65-F5344CB8AC3E}">
        <p14:creationId xmlns:p14="http://schemas.microsoft.com/office/powerpoint/2010/main" val="289019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dirty="0"/>
              <a:t>What about bone grafting?</a:t>
            </a:r>
          </a:p>
        </p:txBody>
      </p:sp>
      <p:sp>
        <p:nvSpPr>
          <p:cNvPr id="38915" name="Content Placeholder 2"/>
          <p:cNvSpPr>
            <a:spLocks noGrp="1"/>
          </p:cNvSpPr>
          <p:nvPr>
            <p:ph idx="1"/>
          </p:nvPr>
        </p:nvSpPr>
        <p:spPr/>
        <p:txBody>
          <a:bodyPr/>
          <a:lstStyle/>
          <a:p>
            <a:pPr>
              <a:spcBef>
                <a:spcPts val="600"/>
              </a:spcBef>
              <a:spcAft>
                <a:spcPts val="600"/>
              </a:spcAft>
            </a:pPr>
            <a:r>
              <a:rPr lang="en-GB" dirty="0"/>
              <a:t>Many surgeons no longer use </a:t>
            </a:r>
            <a:r>
              <a:rPr lang="en-GB" dirty="0" err="1"/>
              <a:t>cancellous</a:t>
            </a:r>
            <a:r>
              <a:rPr lang="en-GB" dirty="0"/>
              <a:t> </a:t>
            </a:r>
            <a:r>
              <a:rPr lang="en-GB" dirty="0" err="1"/>
              <a:t>autograft</a:t>
            </a:r>
            <a:r>
              <a:rPr lang="en-GB" dirty="0"/>
              <a:t> as an adjunct to surgery</a:t>
            </a:r>
          </a:p>
          <a:p>
            <a:pPr>
              <a:spcBef>
                <a:spcPts val="600"/>
              </a:spcBef>
              <a:spcAft>
                <a:spcPts val="600"/>
              </a:spcAft>
            </a:pPr>
            <a:r>
              <a:rPr lang="en-GB" dirty="0"/>
              <a:t>Removing existing implants and restoring alignment lead to the formation of a fresh BHO</a:t>
            </a:r>
          </a:p>
          <a:p>
            <a:pPr>
              <a:spcBef>
                <a:spcPts val="600"/>
              </a:spcBef>
              <a:spcAft>
                <a:spcPts val="600"/>
              </a:spcAft>
            </a:pPr>
            <a:r>
              <a:rPr lang="en-GB" dirty="0"/>
              <a:t>Considerable doubt as to whether the benefits outweigh the extra morbidity</a:t>
            </a:r>
          </a:p>
        </p:txBody>
      </p:sp>
    </p:spTree>
    <p:extLst>
      <p:ext uri="{BB962C8B-B14F-4D97-AF65-F5344CB8AC3E}">
        <p14:creationId xmlns:p14="http://schemas.microsoft.com/office/powerpoint/2010/main" val="235516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dirty="0">
                <a:ea typeface="ＭＳ Ｐゴシック" pitchFamily="34" charset="-128"/>
              </a:rPr>
              <a:t>Fracture healing</a:t>
            </a:r>
          </a:p>
        </p:txBody>
      </p:sp>
      <p:sp>
        <p:nvSpPr>
          <p:cNvPr id="11267" name="Rectangle 3"/>
          <p:cNvSpPr>
            <a:spLocks noGrp="1" noChangeArrowheads="1"/>
          </p:cNvSpPr>
          <p:nvPr>
            <p:ph idx="1"/>
          </p:nvPr>
        </p:nvSpPr>
        <p:spPr>
          <a:xfrm>
            <a:off x="508000" y="1295400"/>
            <a:ext cx="5299969" cy="4678363"/>
          </a:xfrm>
        </p:spPr>
        <p:txBody>
          <a:bodyPr/>
          <a:lstStyle/>
          <a:p>
            <a:pPr eaLnBrk="1" hangingPunct="1"/>
            <a:r>
              <a:rPr lang="en-GB" dirty="0">
                <a:ea typeface="ＭＳ Ｐゴシック" pitchFamily="34" charset="-128"/>
              </a:rPr>
              <a:t>Primary bone healing with </a:t>
            </a:r>
            <a:r>
              <a:rPr lang="en-GB" dirty="0" err="1">
                <a:ea typeface="ＭＳ Ｐゴシック" pitchFamily="34" charset="-128"/>
              </a:rPr>
              <a:t>osteonal</a:t>
            </a:r>
            <a:r>
              <a:rPr lang="en-GB" dirty="0">
                <a:ea typeface="ＭＳ Ｐゴシック" pitchFamily="34" charset="-128"/>
              </a:rPr>
              <a:t> reconstruction is not really healing</a:t>
            </a:r>
          </a:p>
          <a:p>
            <a:pPr marL="0" indent="0" eaLnBrk="1" hangingPunct="1">
              <a:buNone/>
            </a:pPr>
            <a:endParaRPr lang="en-GB" dirty="0">
              <a:ea typeface="ＭＳ Ｐゴシック" pitchFamily="34" charset="-128"/>
            </a:endParaRPr>
          </a:p>
          <a:p>
            <a:pPr eaLnBrk="1" hangingPunct="1"/>
            <a:r>
              <a:rPr lang="en-GB" dirty="0">
                <a:ea typeface="ＭＳ Ｐゴシック" pitchFamily="34" charset="-128"/>
              </a:rPr>
              <a:t>It is the bone going about its usual business of remodelling</a:t>
            </a:r>
          </a:p>
        </p:txBody>
      </p:sp>
      <p:pic>
        <p:nvPicPr>
          <p:cNvPr id="4" name="Picture 3" descr="Slide_ 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12025" y="781110"/>
            <a:ext cx="3969038" cy="5642729"/>
          </a:xfrm>
          <a:prstGeom prst="rect">
            <a:avLst/>
          </a:prstGeom>
        </p:spPr>
      </p:pic>
      <p:sp>
        <p:nvSpPr>
          <p:cNvPr id="5" name="TextBox 4"/>
          <p:cNvSpPr txBox="1"/>
          <p:nvPr/>
        </p:nvSpPr>
        <p:spPr>
          <a:xfrm>
            <a:off x="6744072" y="373530"/>
            <a:ext cx="1967005" cy="400110"/>
          </a:xfrm>
          <a:prstGeom prst="rect">
            <a:avLst/>
          </a:prstGeom>
          <a:noFill/>
        </p:spPr>
        <p:txBody>
          <a:bodyPr wrap="none" rtlCol="0">
            <a:spAutoFit/>
          </a:bodyPr>
          <a:lstStyle/>
          <a:p>
            <a:r>
              <a:rPr lang="en-US" sz="2000" dirty="0"/>
              <a:t>Contact healing</a:t>
            </a:r>
          </a:p>
        </p:txBody>
      </p:sp>
      <p:sp>
        <p:nvSpPr>
          <p:cNvPr id="6" name="TextBox 5"/>
          <p:cNvSpPr txBox="1"/>
          <p:nvPr/>
        </p:nvSpPr>
        <p:spPr>
          <a:xfrm>
            <a:off x="7032104" y="6431309"/>
            <a:ext cx="1567882" cy="400110"/>
          </a:xfrm>
          <a:prstGeom prst="rect">
            <a:avLst/>
          </a:prstGeom>
          <a:noFill/>
        </p:spPr>
        <p:txBody>
          <a:bodyPr wrap="none" rtlCol="0">
            <a:spAutoFit/>
          </a:bodyPr>
          <a:lstStyle/>
          <a:p>
            <a:r>
              <a:rPr lang="en-US" sz="2000" dirty="0"/>
              <a:t>Gap healing</a:t>
            </a:r>
          </a:p>
        </p:txBody>
      </p:sp>
    </p:spTree>
    <p:extLst>
      <p:ext uri="{BB962C8B-B14F-4D97-AF65-F5344CB8AC3E}">
        <p14:creationId xmlns:p14="http://schemas.microsoft.com/office/powerpoint/2010/main" val="812010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dirty="0"/>
              <a:t>What about nonsurgical treatments?</a:t>
            </a:r>
          </a:p>
        </p:txBody>
      </p:sp>
      <p:sp>
        <p:nvSpPr>
          <p:cNvPr id="39939" name="Content Placeholder 2"/>
          <p:cNvSpPr>
            <a:spLocks noGrp="1"/>
          </p:cNvSpPr>
          <p:nvPr>
            <p:ph idx="1"/>
          </p:nvPr>
        </p:nvSpPr>
        <p:spPr/>
        <p:txBody>
          <a:bodyPr/>
          <a:lstStyle/>
          <a:p>
            <a:pPr>
              <a:spcBef>
                <a:spcPts val="600"/>
              </a:spcBef>
              <a:spcAft>
                <a:spcPts val="600"/>
              </a:spcAft>
            </a:pPr>
            <a:r>
              <a:rPr lang="en-GB" dirty="0"/>
              <a:t>Structure of bone is known and understood right down to an atomic level</a:t>
            </a:r>
          </a:p>
          <a:p>
            <a:pPr>
              <a:spcBef>
                <a:spcPts val="600"/>
              </a:spcBef>
              <a:spcAft>
                <a:spcPts val="600"/>
              </a:spcAft>
            </a:pPr>
            <a:r>
              <a:rPr lang="en-GB" dirty="0"/>
              <a:t>It must be possible to influence the chemical reactions or manipulate the microscopic physical/electrical environment </a:t>
            </a:r>
          </a:p>
          <a:p>
            <a:pPr>
              <a:spcBef>
                <a:spcPts val="600"/>
              </a:spcBef>
              <a:spcAft>
                <a:spcPts val="600"/>
              </a:spcAft>
            </a:pPr>
            <a:r>
              <a:rPr lang="en-GB" dirty="0"/>
              <a:t>However, clinically relevant experimental data is extremely difficult to produce</a:t>
            </a:r>
          </a:p>
        </p:txBody>
      </p:sp>
      <p:pic>
        <p:nvPicPr>
          <p:cNvPr id="39940" name="Picture 2" descr="paul_bon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11624" y="4381714"/>
            <a:ext cx="6767469" cy="228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488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dirty="0"/>
              <a:t>Prevention of </a:t>
            </a:r>
            <a:r>
              <a:rPr lang="en-GB" dirty="0" err="1"/>
              <a:t>nonunion</a:t>
            </a:r>
            <a:endParaRPr lang="en-GB" dirty="0"/>
          </a:p>
        </p:txBody>
      </p:sp>
      <p:sp>
        <p:nvSpPr>
          <p:cNvPr id="41987" name="Content Placeholder 2"/>
          <p:cNvSpPr>
            <a:spLocks noGrp="1"/>
          </p:cNvSpPr>
          <p:nvPr>
            <p:ph idx="1"/>
          </p:nvPr>
        </p:nvSpPr>
        <p:spPr/>
        <p:txBody>
          <a:bodyPr/>
          <a:lstStyle/>
          <a:p>
            <a:pPr>
              <a:spcBef>
                <a:spcPts val="1200"/>
              </a:spcBef>
            </a:pPr>
            <a:r>
              <a:rPr lang="en-GB" dirty="0"/>
              <a:t>Attend AO course and faithfully follow the principles learned</a:t>
            </a:r>
          </a:p>
          <a:p>
            <a:pPr>
              <a:spcBef>
                <a:spcPts val="1200"/>
              </a:spcBef>
            </a:pPr>
            <a:r>
              <a:rPr lang="en-GB" dirty="0"/>
              <a:t>Embrace the concept of the BHO</a:t>
            </a:r>
          </a:p>
          <a:p>
            <a:pPr lvl="1">
              <a:spcBef>
                <a:spcPts val="1200"/>
              </a:spcBef>
              <a:buFont typeface="Arial" panose="020B0604020202020204" pitchFamily="34" charset="0"/>
              <a:buChar char="•"/>
            </a:pPr>
            <a:r>
              <a:rPr lang="en-GB" dirty="0"/>
              <a:t>Understand why some fractures heal faster than others and some not at all</a:t>
            </a:r>
          </a:p>
          <a:p>
            <a:pPr lvl="1">
              <a:spcBef>
                <a:spcPts val="1200"/>
              </a:spcBef>
              <a:buFont typeface="Arial" panose="020B0604020202020204" pitchFamily="34" charset="0"/>
              <a:buChar char="•"/>
            </a:pPr>
            <a:r>
              <a:rPr lang="en-GB" dirty="0"/>
              <a:t>Importance of soft-tissue handling </a:t>
            </a:r>
          </a:p>
          <a:p>
            <a:pPr lvl="1">
              <a:spcBef>
                <a:spcPts val="1200"/>
              </a:spcBef>
              <a:buFont typeface="Arial" panose="020B0604020202020204" pitchFamily="34" charset="0"/>
              <a:buChar char="•"/>
            </a:pPr>
            <a:r>
              <a:rPr lang="en-GB" dirty="0"/>
              <a:t>Advantages of indirect reduction and minimal access techniques</a:t>
            </a:r>
          </a:p>
          <a:p>
            <a:pPr>
              <a:spcBef>
                <a:spcPts val="1200"/>
              </a:spcBef>
            </a:pPr>
            <a:r>
              <a:rPr lang="en-GB" dirty="0"/>
              <a:t>Use large diameter IM nails where possible</a:t>
            </a:r>
          </a:p>
          <a:p>
            <a:pPr>
              <a:spcBef>
                <a:spcPts val="1200"/>
              </a:spcBef>
            </a:pPr>
            <a:r>
              <a:rPr lang="en-GB" dirty="0"/>
              <a:t>Do not use an all-locked LCP in simple fracture patterns without a tension or compression device</a:t>
            </a:r>
          </a:p>
        </p:txBody>
      </p:sp>
    </p:spTree>
    <p:extLst>
      <p:ext uri="{BB962C8B-B14F-4D97-AF65-F5344CB8AC3E}">
        <p14:creationId xmlns:p14="http://schemas.microsoft.com/office/powerpoint/2010/main" val="3422250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dirty="0"/>
              <a:t>Take-home messages</a:t>
            </a:r>
          </a:p>
        </p:txBody>
      </p:sp>
      <p:sp>
        <p:nvSpPr>
          <p:cNvPr id="43011" name="Content Placeholder 2"/>
          <p:cNvSpPr>
            <a:spLocks noGrp="1"/>
          </p:cNvSpPr>
          <p:nvPr>
            <p:ph idx="1"/>
          </p:nvPr>
        </p:nvSpPr>
        <p:spPr/>
        <p:txBody>
          <a:bodyPr/>
          <a:lstStyle/>
          <a:p>
            <a:pPr>
              <a:spcBef>
                <a:spcPts val="600"/>
              </a:spcBef>
              <a:spcAft>
                <a:spcPts val="600"/>
              </a:spcAft>
            </a:pPr>
            <a:r>
              <a:rPr lang="en-GB" dirty="0"/>
              <a:t>Understanding how the local strain environment influences bone formation is crucial </a:t>
            </a:r>
          </a:p>
          <a:p>
            <a:pPr>
              <a:spcBef>
                <a:spcPts val="600"/>
              </a:spcBef>
              <a:spcAft>
                <a:spcPts val="600"/>
              </a:spcAft>
            </a:pPr>
            <a:r>
              <a:rPr lang="en-GB" dirty="0"/>
              <a:t>Restoration of alignment and stable fixation with a durable implant</a:t>
            </a:r>
          </a:p>
          <a:p>
            <a:pPr>
              <a:spcBef>
                <a:spcPts val="600"/>
              </a:spcBef>
              <a:spcAft>
                <a:spcPts val="600"/>
              </a:spcAft>
            </a:pPr>
            <a:r>
              <a:rPr lang="en-GB" dirty="0"/>
              <a:t>In plate fixation, some energy must be stored (preload) in the construct to confer sufficient stability to allow healing</a:t>
            </a:r>
          </a:p>
          <a:p>
            <a:pPr>
              <a:spcBef>
                <a:spcPts val="600"/>
              </a:spcBef>
              <a:spcAft>
                <a:spcPts val="600"/>
              </a:spcAft>
            </a:pPr>
            <a:r>
              <a:rPr lang="en-GB" dirty="0"/>
              <a:t>More research is needed on nonsurgical treatment</a:t>
            </a:r>
          </a:p>
          <a:p>
            <a:pPr>
              <a:spcBef>
                <a:spcPts val="600"/>
              </a:spcBef>
              <a:spcAft>
                <a:spcPts val="600"/>
              </a:spcAft>
            </a:pPr>
            <a:r>
              <a:rPr lang="en-GB" dirty="0"/>
              <a:t>Prevention is better than cure</a:t>
            </a:r>
          </a:p>
        </p:txBody>
      </p:sp>
    </p:spTree>
    <p:extLst>
      <p:ext uri="{BB962C8B-B14F-4D97-AF65-F5344CB8AC3E}">
        <p14:creationId xmlns:p14="http://schemas.microsoft.com/office/powerpoint/2010/main" val="1035396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51313" y="1341438"/>
            <a:ext cx="1439862" cy="360362"/>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5363" name="Rectangle 3"/>
          <p:cNvSpPr>
            <a:spLocks noChangeArrowheads="1"/>
          </p:cNvSpPr>
          <p:nvPr/>
        </p:nvSpPr>
        <p:spPr bwMode="auto">
          <a:xfrm>
            <a:off x="6240463" y="1341438"/>
            <a:ext cx="1439862" cy="360362"/>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5364" name="Rectangle 4"/>
          <p:cNvSpPr>
            <a:spLocks noChangeArrowheads="1"/>
          </p:cNvSpPr>
          <p:nvPr/>
        </p:nvSpPr>
        <p:spPr bwMode="auto">
          <a:xfrm>
            <a:off x="4151313" y="3141663"/>
            <a:ext cx="1439862" cy="360362"/>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5365" name="Rectangle 5"/>
          <p:cNvSpPr>
            <a:spLocks noChangeArrowheads="1"/>
          </p:cNvSpPr>
          <p:nvPr/>
        </p:nvSpPr>
        <p:spPr bwMode="auto">
          <a:xfrm>
            <a:off x="6383338" y="3141663"/>
            <a:ext cx="1439862" cy="360362"/>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5366" name="Rectangle 6"/>
          <p:cNvSpPr>
            <a:spLocks noChangeArrowheads="1"/>
          </p:cNvSpPr>
          <p:nvPr/>
        </p:nvSpPr>
        <p:spPr bwMode="auto">
          <a:xfrm>
            <a:off x="4151313" y="5013326"/>
            <a:ext cx="1439862" cy="360363"/>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5367" name="Rectangle 7"/>
          <p:cNvSpPr>
            <a:spLocks noChangeArrowheads="1"/>
          </p:cNvSpPr>
          <p:nvPr/>
        </p:nvSpPr>
        <p:spPr bwMode="auto">
          <a:xfrm>
            <a:off x="6743701" y="5013326"/>
            <a:ext cx="1439863" cy="360363"/>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5368" name="Rectangle 8"/>
          <p:cNvSpPr>
            <a:spLocks noChangeArrowheads="1"/>
          </p:cNvSpPr>
          <p:nvPr/>
        </p:nvSpPr>
        <p:spPr bwMode="auto">
          <a:xfrm>
            <a:off x="5591176" y="1341439"/>
            <a:ext cx="576263" cy="358775"/>
          </a:xfrm>
          <a:prstGeom prst="rect">
            <a:avLst/>
          </a:prstGeom>
          <a:solidFill>
            <a:srgbClr val="339966"/>
          </a:solidFill>
          <a:ln w="9525">
            <a:solidFill>
              <a:schemeClr val="tx1"/>
            </a:solidFill>
            <a:miter lim="800000"/>
            <a:headEnd/>
            <a:tailEnd/>
          </a:ln>
        </p:spPr>
        <p:txBody>
          <a:bodyPr wrap="none" anchor="ctr"/>
          <a:lstStyle/>
          <a:p>
            <a:endParaRPr lang="en-GB">
              <a:solidFill>
                <a:srgbClr val="000000"/>
              </a:solidFill>
            </a:endParaRPr>
          </a:p>
        </p:txBody>
      </p:sp>
      <p:sp>
        <p:nvSpPr>
          <p:cNvPr id="15369" name="Rectangle 9"/>
          <p:cNvSpPr>
            <a:spLocks noChangeArrowheads="1"/>
          </p:cNvSpPr>
          <p:nvPr/>
        </p:nvSpPr>
        <p:spPr bwMode="auto">
          <a:xfrm>
            <a:off x="5591176" y="3141664"/>
            <a:ext cx="576263" cy="358775"/>
          </a:xfrm>
          <a:prstGeom prst="rect">
            <a:avLst/>
          </a:prstGeom>
          <a:solidFill>
            <a:srgbClr val="339966"/>
          </a:solidFill>
          <a:ln w="9525">
            <a:solidFill>
              <a:schemeClr val="tx1"/>
            </a:solidFill>
            <a:miter lim="800000"/>
            <a:headEnd/>
            <a:tailEnd/>
          </a:ln>
        </p:spPr>
        <p:txBody>
          <a:bodyPr wrap="none" anchor="ctr"/>
          <a:lstStyle/>
          <a:p>
            <a:endParaRPr lang="en-GB">
              <a:solidFill>
                <a:srgbClr val="000000"/>
              </a:solidFill>
            </a:endParaRPr>
          </a:p>
        </p:txBody>
      </p:sp>
      <p:sp>
        <p:nvSpPr>
          <p:cNvPr id="15370" name="Rectangle 10"/>
          <p:cNvSpPr>
            <a:spLocks noChangeArrowheads="1"/>
          </p:cNvSpPr>
          <p:nvPr/>
        </p:nvSpPr>
        <p:spPr bwMode="auto">
          <a:xfrm>
            <a:off x="5591176" y="5013326"/>
            <a:ext cx="576263" cy="358775"/>
          </a:xfrm>
          <a:prstGeom prst="rect">
            <a:avLst/>
          </a:prstGeom>
          <a:solidFill>
            <a:srgbClr val="339966"/>
          </a:solidFill>
          <a:ln w="9525">
            <a:solidFill>
              <a:schemeClr val="tx1"/>
            </a:solidFill>
            <a:miter lim="800000"/>
            <a:headEnd/>
            <a:tailEnd/>
          </a:ln>
        </p:spPr>
        <p:txBody>
          <a:bodyPr wrap="none" anchor="ctr"/>
          <a:lstStyle/>
          <a:p>
            <a:endParaRPr lang="en-GB">
              <a:solidFill>
                <a:srgbClr val="000000"/>
              </a:solidFill>
            </a:endParaRPr>
          </a:p>
        </p:txBody>
      </p:sp>
      <p:sp>
        <p:nvSpPr>
          <p:cNvPr id="15371" name="Line 11"/>
          <p:cNvSpPr>
            <a:spLocks noChangeShapeType="1"/>
          </p:cNvSpPr>
          <p:nvPr/>
        </p:nvSpPr>
        <p:spPr bwMode="auto">
          <a:xfrm>
            <a:off x="7896226" y="1484313"/>
            <a:ext cx="936625"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5372" name="Line 12"/>
          <p:cNvSpPr>
            <a:spLocks noChangeShapeType="1"/>
          </p:cNvSpPr>
          <p:nvPr/>
        </p:nvSpPr>
        <p:spPr bwMode="auto">
          <a:xfrm>
            <a:off x="8040689" y="3284538"/>
            <a:ext cx="936625"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5373" name="Line 13"/>
          <p:cNvSpPr>
            <a:spLocks noChangeShapeType="1"/>
          </p:cNvSpPr>
          <p:nvPr/>
        </p:nvSpPr>
        <p:spPr bwMode="auto">
          <a:xfrm>
            <a:off x="8401051" y="5157788"/>
            <a:ext cx="936625"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5374" name="Line 14"/>
          <p:cNvSpPr>
            <a:spLocks noChangeShapeType="1"/>
          </p:cNvSpPr>
          <p:nvPr/>
        </p:nvSpPr>
        <p:spPr bwMode="auto">
          <a:xfrm flipH="1">
            <a:off x="2927350" y="1557338"/>
            <a:ext cx="100965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5375" name="Line 15"/>
          <p:cNvSpPr>
            <a:spLocks noChangeShapeType="1"/>
          </p:cNvSpPr>
          <p:nvPr/>
        </p:nvSpPr>
        <p:spPr bwMode="auto">
          <a:xfrm flipH="1">
            <a:off x="2927350" y="3357563"/>
            <a:ext cx="100965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5376" name="Line 16"/>
          <p:cNvSpPr>
            <a:spLocks noChangeShapeType="1"/>
          </p:cNvSpPr>
          <p:nvPr/>
        </p:nvSpPr>
        <p:spPr bwMode="auto">
          <a:xfrm flipH="1">
            <a:off x="2927350" y="5229225"/>
            <a:ext cx="100965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5377" name="Rectangle 17"/>
          <p:cNvSpPr>
            <a:spLocks noChangeArrowheads="1"/>
          </p:cNvSpPr>
          <p:nvPr/>
        </p:nvSpPr>
        <p:spPr bwMode="auto">
          <a:xfrm>
            <a:off x="6167439" y="1341439"/>
            <a:ext cx="73025" cy="358775"/>
          </a:xfrm>
          <a:prstGeom prst="rect">
            <a:avLst/>
          </a:prstGeom>
          <a:solidFill>
            <a:srgbClr val="FF0000"/>
          </a:solidFill>
          <a:ln w="9525">
            <a:solidFill>
              <a:schemeClr val="tx1"/>
            </a:solidFill>
            <a:miter lim="800000"/>
            <a:headEnd/>
            <a:tailEnd/>
          </a:ln>
        </p:spPr>
        <p:txBody>
          <a:bodyPr wrap="none" anchor="ctr"/>
          <a:lstStyle/>
          <a:p>
            <a:endParaRPr lang="en-GB">
              <a:solidFill>
                <a:srgbClr val="000000"/>
              </a:solidFill>
            </a:endParaRPr>
          </a:p>
        </p:txBody>
      </p:sp>
      <p:sp>
        <p:nvSpPr>
          <p:cNvPr id="15378" name="Rectangle 18"/>
          <p:cNvSpPr>
            <a:spLocks noChangeArrowheads="1"/>
          </p:cNvSpPr>
          <p:nvPr/>
        </p:nvSpPr>
        <p:spPr bwMode="auto">
          <a:xfrm>
            <a:off x="6167438" y="3141664"/>
            <a:ext cx="215900" cy="358775"/>
          </a:xfrm>
          <a:prstGeom prst="rect">
            <a:avLst/>
          </a:prstGeom>
          <a:solidFill>
            <a:srgbClr val="FF0000"/>
          </a:solidFill>
          <a:ln w="9525">
            <a:solidFill>
              <a:schemeClr val="tx1"/>
            </a:solidFill>
            <a:miter lim="800000"/>
            <a:headEnd/>
            <a:tailEnd/>
          </a:ln>
        </p:spPr>
        <p:txBody>
          <a:bodyPr wrap="none" anchor="ctr"/>
          <a:lstStyle/>
          <a:p>
            <a:endParaRPr lang="en-GB">
              <a:solidFill>
                <a:srgbClr val="000000"/>
              </a:solidFill>
            </a:endParaRPr>
          </a:p>
        </p:txBody>
      </p:sp>
      <p:sp>
        <p:nvSpPr>
          <p:cNvPr id="15379" name="Rectangle 19"/>
          <p:cNvSpPr>
            <a:spLocks noChangeArrowheads="1"/>
          </p:cNvSpPr>
          <p:nvPr/>
        </p:nvSpPr>
        <p:spPr bwMode="auto">
          <a:xfrm>
            <a:off x="6167438" y="5013326"/>
            <a:ext cx="576262" cy="360363"/>
          </a:xfrm>
          <a:prstGeom prst="rect">
            <a:avLst/>
          </a:prstGeom>
          <a:solidFill>
            <a:srgbClr val="FF0000"/>
          </a:solidFill>
          <a:ln w="9525">
            <a:solidFill>
              <a:schemeClr val="tx1"/>
            </a:solidFill>
            <a:miter lim="800000"/>
            <a:headEnd/>
            <a:tailEnd/>
          </a:ln>
        </p:spPr>
        <p:txBody>
          <a:bodyPr wrap="none" anchor="ctr"/>
          <a:lstStyle/>
          <a:p>
            <a:endParaRPr lang="en-GB">
              <a:solidFill>
                <a:srgbClr val="000000"/>
              </a:solidFill>
            </a:endParaRPr>
          </a:p>
        </p:txBody>
      </p:sp>
      <p:sp>
        <p:nvSpPr>
          <p:cNvPr id="15380" name="Text Box 21"/>
          <p:cNvSpPr txBox="1">
            <a:spLocks noChangeArrowheads="1"/>
          </p:cNvSpPr>
          <p:nvPr/>
        </p:nvSpPr>
        <p:spPr bwMode="auto">
          <a:xfrm>
            <a:off x="4151313" y="1861206"/>
            <a:ext cx="4392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dirty="0">
                <a:solidFill>
                  <a:srgbClr val="000000"/>
                </a:solidFill>
                <a:ea typeface="ＭＳ Ｐゴシック" pitchFamily="34" charset="-128"/>
                <a:sym typeface="Symbol" pitchFamily="18" charset="2"/>
              </a:rPr>
              <a:t> </a:t>
            </a:r>
            <a:r>
              <a:rPr lang="en-US" sz="2800" dirty="0">
                <a:solidFill>
                  <a:srgbClr val="000000"/>
                </a:solidFill>
                <a:ea typeface="ＭＳ Ｐゴシック" pitchFamily="34" charset="-128"/>
              </a:rPr>
              <a:t>= &lt; 2%  bone formation</a:t>
            </a:r>
            <a:endParaRPr lang="en-GB" sz="2800" dirty="0">
              <a:solidFill>
                <a:srgbClr val="000000"/>
              </a:solidFill>
              <a:ea typeface="ＭＳ Ｐゴシック" pitchFamily="34" charset="-128"/>
            </a:endParaRPr>
          </a:p>
        </p:txBody>
      </p:sp>
      <p:sp>
        <p:nvSpPr>
          <p:cNvPr id="15381" name="Text Box 22"/>
          <p:cNvSpPr txBox="1">
            <a:spLocks noChangeArrowheads="1"/>
          </p:cNvSpPr>
          <p:nvPr/>
        </p:nvSpPr>
        <p:spPr bwMode="auto">
          <a:xfrm>
            <a:off x="3881339" y="3722528"/>
            <a:ext cx="51484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dirty="0">
                <a:solidFill>
                  <a:srgbClr val="000000"/>
                </a:solidFill>
                <a:ea typeface="ＭＳ Ｐゴシック" pitchFamily="34" charset="-128"/>
                <a:sym typeface="Symbol" pitchFamily="18" charset="2"/>
              </a:rPr>
              <a:t> </a:t>
            </a:r>
            <a:r>
              <a:rPr lang="en-US" sz="2800" dirty="0">
                <a:solidFill>
                  <a:srgbClr val="000000"/>
                </a:solidFill>
                <a:ea typeface="ＭＳ Ｐゴシック" pitchFamily="34" charset="-128"/>
              </a:rPr>
              <a:t>= 2–10%  cartilage formation</a:t>
            </a:r>
            <a:endParaRPr lang="en-GB" sz="2800" dirty="0">
              <a:solidFill>
                <a:srgbClr val="000000"/>
              </a:solidFill>
              <a:ea typeface="ＭＳ Ｐゴシック" pitchFamily="34" charset="-128"/>
            </a:endParaRPr>
          </a:p>
        </p:txBody>
      </p:sp>
      <p:sp>
        <p:nvSpPr>
          <p:cNvPr id="15382" name="Text Box 23"/>
          <p:cNvSpPr txBox="1">
            <a:spLocks noChangeArrowheads="1"/>
          </p:cNvSpPr>
          <p:nvPr/>
        </p:nvSpPr>
        <p:spPr bwMode="auto">
          <a:xfrm>
            <a:off x="3466902" y="5587814"/>
            <a:ext cx="56169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dirty="0">
                <a:solidFill>
                  <a:srgbClr val="000000"/>
                </a:solidFill>
                <a:ea typeface="ＭＳ Ｐゴシック" pitchFamily="34" charset="-128"/>
                <a:sym typeface="Symbol" pitchFamily="18" charset="2"/>
              </a:rPr>
              <a:t> </a:t>
            </a:r>
            <a:r>
              <a:rPr lang="en-US" sz="2800" dirty="0">
                <a:solidFill>
                  <a:srgbClr val="000000"/>
                </a:solidFill>
                <a:ea typeface="ＭＳ Ｐゴシック" pitchFamily="34" charset="-128"/>
              </a:rPr>
              <a:t>= 10–100%  granulation tissue</a:t>
            </a:r>
            <a:endParaRPr lang="en-GB" sz="2800" dirty="0">
              <a:solidFill>
                <a:srgbClr val="000000"/>
              </a:solidFill>
              <a:ea typeface="ＭＳ Ｐゴシック" pitchFamily="34" charset="-128"/>
            </a:endParaRPr>
          </a:p>
        </p:txBody>
      </p:sp>
      <p:sp>
        <p:nvSpPr>
          <p:cNvPr id="4" name="Title 3">
            <a:extLst>
              <a:ext uri="{FF2B5EF4-FFF2-40B4-BE49-F238E27FC236}">
                <a16:creationId xmlns:a16="http://schemas.microsoft.com/office/drawing/2014/main" id="{F4E7754C-C483-48CC-9095-AB7494C372EA}"/>
              </a:ext>
            </a:extLst>
          </p:cNvPr>
          <p:cNvSpPr>
            <a:spLocks noGrp="1"/>
          </p:cNvSpPr>
          <p:nvPr>
            <p:ph type="title"/>
          </p:nvPr>
        </p:nvSpPr>
        <p:spPr/>
        <p:txBody>
          <a:bodyPr/>
          <a:lstStyle/>
          <a:p>
            <a:r>
              <a:rPr lang="en-US" dirty="0">
                <a:ea typeface="ＭＳ Ｐゴシック" pitchFamily="1" charset="-128"/>
                <a:sym typeface="Symbol" pitchFamily="18" charset="2"/>
              </a:rPr>
              <a:t>Effect of increasing displacement</a:t>
            </a:r>
            <a:br>
              <a:rPr lang="en-GB" dirty="0">
                <a:ea typeface="ＭＳ Ｐゴシック" pitchFamily="1" charset="-128"/>
                <a:sym typeface="Symbol" pitchFamily="18" charset="2"/>
              </a:rPr>
            </a:br>
            <a:endParaRPr lang="de-CH" dirty="0"/>
          </a:p>
        </p:txBody>
      </p:sp>
    </p:spTree>
    <p:extLst>
      <p:ext uri="{BB962C8B-B14F-4D97-AF65-F5344CB8AC3E}">
        <p14:creationId xmlns:p14="http://schemas.microsoft.com/office/powerpoint/2010/main" val="2657352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151313" y="1341438"/>
            <a:ext cx="1439862" cy="360362"/>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6387" name="Rectangle 3"/>
          <p:cNvSpPr>
            <a:spLocks noChangeArrowheads="1"/>
          </p:cNvSpPr>
          <p:nvPr/>
        </p:nvSpPr>
        <p:spPr bwMode="auto">
          <a:xfrm>
            <a:off x="5735638" y="1341438"/>
            <a:ext cx="1439862" cy="360362"/>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6388" name="Rectangle 4"/>
          <p:cNvSpPr>
            <a:spLocks noChangeArrowheads="1"/>
          </p:cNvSpPr>
          <p:nvPr/>
        </p:nvSpPr>
        <p:spPr bwMode="auto">
          <a:xfrm>
            <a:off x="4151313" y="3141663"/>
            <a:ext cx="1439862" cy="360362"/>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6389" name="Rectangle 5"/>
          <p:cNvSpPr>
            <a:spLocks noChangeArrowheads="1"/>
          </p:cNvSpPr>
          <p:nvPr/>
        </p:nvSpPr>
        <p:spPr bwMode="auto">
          <a:xfrm>
            <a:off x="6240463" y="3141663"/>
            <a:ext cx="1439862" cy="360362"/>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6390" name="Rectangle 6"/>
          <p:cNvSpPr>
            <a:spLocks noChangeArrowheads="1"/>
          </p:cNvSpPr>
          <p:nvPr/>
        </p:nvSpPr>
        <p:spPr bwMode="auto">
          <a:xfrm>
            <a:off x="4151313" y="5013326"/>
            <a:ext cx="1439862" cy="360363"/>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6391" name="Rectangle 7"/>
          <p:cNvSpPr>
            <a:spLocks noChangeArrowheads="1"/>
          </p:cNvSpPr>
          <p:nvPr/>
        </p:nvSpPr>
        <p:spPr bwMode="auto">
          <a:xfrm>
            <a:off x="7104063" y="5013326"/>
            <a:ext cx="1439862" cy="360363"/>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6392" name="Rectangle 8"/>
          <p:cNvSpPr>
            <a:spLocks noChangeArrowheads="1"/>
          </p:cNvSpPr>
          <p:nvPr/>
        </p:nvSpPr>
        <p:spPr bwMode="auto">
          <a:xfrm>
            <a:off x="5591176" y="1341439"/>
            <a:ext cx="73025" cy="358775"/>
          </a:xfrm>
          <a:prstGeom prst="rect">
            <a:avLst/>
          </a:prstGeom>
          <a:solidFill>
            <a:srgbClr val="339966"/>
          </a:solidFill>
          <a:ln w="9525">
            <a:solidFill>
              <a:schemeClr val="tx1"/>
            </a:solidFill>
            <a:miter lim="800000"/>
            <a:headEnd/>
            <a:tailEnd/>
          </a:ln>
        </p:spPr>
        <p:txBody>
          <a:bodyPr wrap="none" anchor="ctr"/>
          <a:lstStyle/>
          <a:p>
            <a:endParaRPr lang="en-GB">
              <a:solidFill>
                <a:srgbClr val="000000"/>
              </a:solidFill>
            </a:endParaRPr>
          </a:p>
        </p:txBody>
      </p:sp>
      <p:sp>
        <p:nvSpPr>
          <p:cNvPr id="16393" name="Rectangle 9"/>
          <p:cNvSpPr>
            <a:spLocks noChangeArrowheads="1"/>
          </p:cNvSpPr>
          <p:nvPr/>
        </p:nvSpPr>
        <p:spPr bwMode="auto">
          <a:xfrm>
            <a:off x="5591176" y="3141664"/>
            <a:ext cx="576263" cy="358775"/>
          </a:xfrm>
          <a:prstGeom prst="rect">
            <a:avLst/>
          </a:prstGeom>
          <a:solidFill>
            <a:srgbClr val="339966"/>
          </a:solidFill>
          <a:ln w="9525">
            <a:solidFill>
              <a:schemeClr val="tx1"/>
            </a:solidFill>
            <a:miter lim="800000"/>
            <a:headEnd/>
            <a:tailEnd/>
          </a:ln>
        </p:spPr>
        <p:txBody>
          <a:bodyPr wrap="none" anchor="ctr"/>
          <a:lstStyle/>
          <a:p>
            <a:endParaRPr lang="en-GB">
              <a:solidFill>
                <a:srgbClr val="000000"/>
              </a:solidFill>
            </a:endParaRPr>
          </a:p>
        </p:txBody>
      </p:sp>
      <p:sp>
        <p:nvSpPr>
          <p:cNvPr id="16394" name="Rectangle 10"/>
          <p:cNvSpPr>
            <a:spLocks noChangeArrowheads="1"/>
          </p:cNvSpPr>
          <p:nvPr/>
        </p:nvSpPr>
        <p:spPr bwMode="auto">
          <a:xfrm>
            <a:off x="5591175" y="5013326"/>
            <a:ext cx="1441450" cy="358775"/>
          </a:xfrm>
          <a:prstGeom prst="rect">
            <a:avLst/>
          </a:prstGeom>
          <a:solidFill>
            <a:srgbClr val="339966"/>
          </a:solidFill>
          <a:ln w="9525">
            <a:solidFill>
              <a:schemeClr val="tx1"/>
            </a:solidFill>
            <a:miter lim="800000"/>
            <a:headEnd/>
            <a:tailEnd/>
          </a:ln>
        </p:spPr>
        <p:txBody>
          <a:bodyPr wrap="none" anchor="ctr"/>
          <a:lstStyle/>
          <a:p>
            <a:endParaRPr lang="en-GB">
              <a:solidFill>
                <a:srgbClr val="000000"/>
              </a:solidFill>
            </a:endParaRPr>
          </a:p>
        </p:txBody>
      </p:sp>
      <p:sp>
        <p:nvSpPr>
          <p:cNvPr id="16395" name="Line 11"/>
          <p:cNvSpPr>
            <a:spLocks noChangeShapeType="1"/>
          </p:cNvSpPr>
          <p:nvPr/>
        </p:nvSpPr>
        <p:spPr bwMode="auto">
          <a:xfrm>
            <a:off x="7391401" y="1484313"/>
            <a:ext cx="936625"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6396" name="Line 12"/>
          <p:cNvSpPr>
            <a:spLocks noChangeShapeType="1"/>
          </p:cNvSpPr>
          <p:nvPr/>
        </p:nvSpPr>
        <p:spPr bwMode="auto">
          <a:xfrm>
            <a:off x="7824789" y="3284538"/>
            <a:ext cx="936625"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6397" name="Line 13"/>
          <p:cNvSpPr>
            <a:spLocks noChangeShapeType="1"/>
          </p:cNvSpPr>
          <p:nvPr/>
        </p:nvSpPr>
        <p:spPr bwMode="auto">
          <a:xfrm>
            <a:off x="8759826" y="5157788"/>
            <a:ext cx="936625"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6398" name="Line 14"/>
          <p:cNvSpPr>
            <a:spLocks noChangeShapeType="1"/>
          </p:cNvSpPr>
          <p:nvPr/>
        </p:nvSpPr>
        <p:spPr bwMode="auto">
          <a:xfrm flipH="1">
            <a:off x="2927350" y="1557338"/>
            <a:ext cx="100965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6399" name="Line 15"/>
          <p:cNvSpPr>
            <a:spLocks noChangeShapeType="1"/>
          </p:cNvSpPr>
          <p:nvPr/>
        </p:nvSpPr>
        <p:spPr bwMode="auto">
          <a:xfrm flipH="1">
            <a:off x="2927350" y="3357563"/>
            <a:ext cx="100965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6400" name="Line 16"/>
          <p:cNvSpPr>
            <a:spLocks noChangeShapeType="1"/>
          </p:cNvSpPr>
          <p:nvPr/>
        </p:nvSpPr>
        <p:spPr bwMode="auto">
          <a:xfrm flipH="1">
            <a:off x="2927350" y="5229225"/>
            <a:ext cx="100965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
        <p:nvSpPr>
          <p:cNvPr id="16401" name="Rectangle 17"/>
          <p:cNvSpPr>
            <a:spLocks noChangeArrowheads="1"/>
          </p:cNvSpPr>
          <p:nvPr/>
        </p:nvSpPr>
        <p:spPr bwMode="auto">
          <a:xfrm>
            <a:off x="5664201" y="1341439"/>
            <a:ext cx="73025" cy="358775"/>
          </a:xfrm>
          <a:prstGeom prst="rect">
            <a:avLst/>
          </a:prstGeom>
          <a:solidFill>
            <a:srgbClr val="FF0000"/>
          </a:solidFill>
          <a:ln w="9525">
            <a:solidFill>
              <a:schemeClr val="tx1"/>
            </a:solidFill>
            <a:miter lim="800000"/>
            <a:headEnd/>
            <a:tailEnd/>
          </a:ln>
        </p:spPr>
        <p:txBody>
          <a:bodyPr wrap="none" anchor="ctr"/>
          <a:lstStyle/>
          <a:p>
            <a:endParaRPr lang="en-GB">
              <a:solidFill>
                <a:srgbClr val="000000"/>
              </a:solidFill>
            </a:endParaRPr>
          </a:p>
        </p:txBody>
      </p:sp>
      <p:sp>
        <p:nvSpPr>
          <p:cNvPr id="16402" name="Rectangle 18"/>
          <p:cNvSpPr>
            <a:spLocks noChangeArrowheads="1"/>
          </p:cNvSpPr>
          <p:nvPr/>
        </p:nvSpPr>
        <p:spPr bwMode="auto">
          <a:xfrm>
            <a:off x="6167439" y="3141664"/>
            <a:ext cx="73025" cy="358775"/>
          </a:xfrm>
          <a:prstGeom prst="rect">
            <a:avLst/>
          </a:prstGeom>
          <a:solidFill>
            <a:srgbClr val="FF0000"/>
          </a:solidFill>
          <a:ln w="9525">
            <a:solidFill>
              <a:schemeClr val="tx1"/>
            </a:solidFill>
            <a:miter lim="800000"/>
            <a:headEnd/>
            <a:tailEnd/>
          </a:ln>
        </p:spPr>
        <p:txBody>
          <a:bodyPr wrap="none" anchor="ctr"/>
          <a:lstStyle/>
          <a:p>
            <a:endParaRPr lang="en-GB">
              <a:solidFill>
                <a:srgbClr val="000000"/>
              </a:solidFill>
            </a:endParaRPr>
          </a:p>
        </p:txBody>
      </p:sp>
      <p:sp>
        <p:nvSpPr>
          <p:cNvPr id="16403" name="Rectangle 19"/>
          <p:cNvSpPr>
            <a:spLocks noChangeArrowheads="1"/>
          </p:cNvSpPr>
          <p:nvPr/>
        </p:nvSpPr>
        <p:spPr bwMode="auto">
          <a:xfrm>
            <a:off x="7032626" y="5013326"/>
            <a:ext cx="73025" cy="358775"/>
          </a:xfrm>
          <a:prstGeom prst="rect">
            <a:avLst/>
          </a:prstGeom>
          <a:solidFill>
            <a:srgbClr val="FF0000"/>
          </a:solidFill>
          <a:ln w="9525">
            <a:solidFill>
              <a:schemeClr val="tx1"/>
            </a:solidFill>
            <a:miter lim="800000"/>
            <a:headEnd/>
            <a:tailEnd/>
          </a:ln>
        </p:spPr>
        <p:txBody>
          <a:bodyPr wrap="none" anchor="ctr"/>
          <a:lstStyle/>
          <a:p>
            <a:endParaRPr lang="en-GB">
              <a:solidFill>
                <a:srgbClr val="000000"/>
              </a:solidFill>
            </a:endParaRPr>
          </a:p>
        </p:txBody>
      </p:sp>
      <p:sp>
        <p:nvSpPr>
          <p:cNvPr id="16404" name="Text Box 20"/>
          <p:cNvSpPr txBox="1">
            <a:spLocks noChangeArrowheads="1"/>
          </p:cNvSpPr>
          <p:nvPr/>
        </p:nvSpPr>
        <p:spPr bwMode="auto">
          <a:xfrm>
            <a:off x="3683001" y="1914527"/>
            <a:ext cx="5545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dirty="0">
                <a:solidFill>
                  <a:srgbClr val="000000"/>
                </a:solidFill>
                <a:ea typeface="ＭＳ Ｐゴシック" pitchFamily="34" charset="-128"/>
                <a:sym typeface="Symbol" pitchFamily="18" charset="2"/>
              </a:rPr>
              <a:t> </a:t>
            </a:r>
            <a:r>
              <a:rPr lang="en-US" sz="2800" dirty="0">
                <a:solidFill>
                  <a:srgbClr val="000000"/>
                </a:solidFill>
                <a:ea typeface="ＭＳ Ｐゴシック" pitchFamily="34" charset="-128"/>
              </a:rPr>
              <a:t>= 10–100%  granulation tissue</a:t>
            </a:r>
            <a:endParaRPr lang="en-GB" sz="2800" dirty="0">
              <a:solidFill>
                <a:srgbClr val="000000"/>
              </a:solidFill>
              <a:ea typeface="ＭＳ Ｐゴシック" pitchFamily="34" charset="-128"/>
            </a:endParaRPr>
          </a:p>
        </p:txBody>
      </p:sp>
      <p:sp>
        <p:nvSpPr>
          <p:cNvPr id="16405" name="Text Box 21"/>
          <p:cNvSpPr txBox="1">
            <a:spLocks noChangeArrowheads="1"/>
          </p:cNvSpPr>
          <p:nvPr/>
        </p:nvSpPr>
        <p:spPr bwMode="auto">
          <a:xfrm>
            <a:off x="3865141" y="3752573"/>
            <a:ext cx="5111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dirty="0">
                <a:solidFill>
                  <a:srgbClr val="000000"/>
                </a:solidFill>
                <a:ea typeface="ＭＳ Ｐゴシック" pitchFamily="34" charset="-128"/>
                <a:sym typeface="Symbol" pitchFamily="18" charset="2"/>
              </a:rPr>
              <a:t> </a:t>
            </a:r>
            <a:r>
              <a:rPr lang="en-US" sz="2800" dirty="0">
                <a:solidFill>
                  <a:srgbClr val="000000"/>
                </a:solidFill>
                <a:ea typeface="ＭＳ Ｐゴシック" pitchFamily="34" charset="-128"/>
              </a:rPr>
              <a:t>= 2–10%  cartilage formation</a:t>
            </a:r>
            <a:endParaRPr lang="en-GB" sz="2800" dirty="0">
              <a:solidFill>
                <a:srgbClr val="000000"/>
              </a:solidFill>
              <a:ea typeface="ＭＳ Ｐゴシック" pitchFamily="34" charset="-128"/>
            </a:endParaRPr>
          </a:p>
        </p:txBody>
      </p:sp>
      <p:sp>
        <p:nvSpPr>
          <p:cNvPr id="16406" name="Text Box 22"/>
          <p:cNvSpPr txBox="1">
            <a:spLocks noChangeArrowheads="1"/>
          </p:cNvSpPr>
          <p:nvPr/>
        </p:nvSpPr>
        <p:spPr bwMode="auto">
          <a:xfrm>
            <a:off x="4224337" y="5586414"/>
            <a:ext cx="4392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dirty="0">
                <a:solidFill>
                  <a:srgbClr val="000000"/>
                </a:solidFill>
                <a:ea typeface="ＭＳ Ｐゴシック" pitchFamily="34" charset="-128"/>
                <a:sym typeface="Symbol" pitchFamily="18" charset="2"/>
              </a:rPr>
              <a:t> </a:t>
            </a:r>
            <a:r>
              <a:rPr lang="en-US" sz="2800" dirty="0">
                <a:solidFill>
                  <a:srgbClr val="000000"/>
                </a:solidFill>
                <a:ea typeface="ＭＳ Ｐゴシック" pitchFamily="34" charset="-128"/>
              </a:rPr>
              <a:t>= &lt; 2%  bone formation</a:t>
            </a:r>
            <a:endParaRPr lang="en-GB" sz="2800" dirty="0">
              <a:solidFill>
                <a:srgbClr val="000000"/>
              </a:solidFill>
              <a:ea typeface="ＭＳ Ｐゴシック" pitchFamily="34" charset="-128"/>
            </a:endParaRPr>
          </a:p>
        </p:txBody>
      </p:sp>
      <p:sp>
        <p:nvSpPr>
          <p:cNvPr id="23" name="Rectangle 2"/>
          <p:cNvSpPr txBox="1">
            <a:spLocks noChangeArrowheads="1"/>
          </p:cNvSpPr>
          <p:nvPr/>
        </p:nvSpPr>
        <p:spPr>
          <a:xfrm>
            <a:off x="1778001" y="-433118"/>
            <a:ext cx="7772400" cy="693737"/>
          </a:xfrm>
          <a:prstGeom prst="rect">
            <a:avLst/>
          </a:prstGeom>
        </p:spPr>
        <p:txBody>
          <a:bodyPr/>
          <a:lstStyle>
            <a:lvl1pPr algn="l" rtl="0" fontAlgn="base">
              <a:lnSpc>
                <a:spcPct val="90000"/>
              </a:lnSpc>
              <a:spcBef>
                <a:spcPct val="0"/>
              </a:spcBef>
              <a:spcAft>
                <a:spcPct val="0"/>
              </a:spcAft>
              <a:defRPr sz="3200" b="1">
                <a:solidFill>
                  <a:srgbClr val="003366"/>
                </a:solidFill>
                <a:latin typeface="+mj-lt"/>
                <a:ea typeface="+mj-ea"/>
                <a:cs typeface="+mj-cs"/>
              </a:defRPr>
            </a:lvl1pPr>
            <a:lvl2pPr algn="l" rtl="0" fontAlgn="base">
              <a:lnSpc>
                <a:spcPct val="90000"/>
              </a:lnSpc>
              <a:spcBef>
                <a:spcPct val="0"/>
              </a:spcBef>
              <a:spcAft>
                <a:spcPct val="0"/>
              </a:spcAft>
              <a:defRPr sz="3200" b="1">
                <a:solidFill>
                  <a:srgbClr val="003366"/>
                </a:solidFill>
                <a:latin typeface="Arial" charset="0"/>
              </a:defRPr>
            </a:lvl2pPr>
            <a:lvl3pPr algn="l" rtl="0" fontAlgn="base">
              <a:lnSpc>
                <a:spcPct val="90000"/>
              </a:lnSpc>
              <a:spcBef>
                <a:spcPct val="0"/>
              </a:spcBef>
              <a:spcAft>
                <a:spcPct val="0"/>
              </a:spcAft>
              <a:defRPr sz="3200" b="1">
                <a:solidFill>
                  <a:srgbClr val="003366"/>
                </a:solidFill>
                <a:latin typeface="Arial" charset="0"/>
              </a:defRPr>
            </a:lvl3pPr>
            <a:lvl4pPr algn="l" rtl="0" fontAlgn="base">
              <a:lnSpc>
                <a:spcPct val="90000"/>
              </a:lnSpc>
              <a:spcBef>
                <a:spcPct val="0"/>
              </a:spcBef>
              <a:spcAft>
                <a:spcPct val="0"/>
              </a:spcAft>
              <a:defRPr sz="3200" b="1">
                <a:solidFill>
                  <a:srgbClr val="003366"/>
                </a:solidFill>
                <a:latin typeface="Arial" charset="0"/>
              </a:defRPr>
            </a:lvl4pPr>
            <a:lvl5pPr algn="l" rtl="0" fontAlgn="base">
              <a:lnSpc>
                <a:spcPct val="90000"/>
              </a:lnSpc>
              <a:spcBef>
                <a:spcPct val="0"/>
              </a:spcBef>
              <a:spcAft>
                <a:spcPct val="0"/>
              </a:spcAft>
              <a:defRPr sz="3200" b="1">
                <a:solidFill>
                  <a:srgbClr val="003366"/>
                </a:solidFill>
                <a:latin typeface="Arial" charset="0"/>
              </a:defRPr>
            </a:lvl5pPr>
            <a:lvl6pPr marL="457200" algn="l" rtl="0" fontAlgn="base">
              <a:lnSpc>
                <a:spcPct val="90000"/>
              </a:lnSpc>
              <a:spcBef>
                <a:spcPct val="0"/>
              </a:spcBef>
              <a:spcAft>
                <a:spcPct val="0"/>
              </a:spcAft>
              <a:defRPr sz="3200" b="1">
                <a:solidFill>
                  <a:srgbClr val="003366"/>
                </a:solidFill>
                <a:latin typeface="Arial" charset="0"/>
              </a:defRPr>
            </a:lvl6pPr>
            <a:lvl7pPr marL="914400" algn="l" rtl="0" fontAlgn="base">
              <a:lnSpc>
                <a:spcPct val="90000"/>
              </a:lnSpc>
              <a:spcBef>
                <a:spcPct val="0"/>
              </a:spcBef>
              <a:spcAft>
                <a:spcPct val="0"/>
              </a:spcAft>
              <a:defRPr sz="3200" b="1">
                <a:solidFill>
                  <a:srgbClr val="003366"/>
                </a:solidFill>
                <a:latin typeface="Arial" charset="0"/>
              </a:defRPr>
            </a:lvl7pPr>
            <a:lvl8pPr marL="1371600" algn="l" rtl="0" fontAlgn="base">
              <a:lnSpc>
                <a:spcPct val="90000"/>
              </a:lnSpc>
              <a:spcBef>
                <a:spcPct val="0"/>
              </a:spcBef>
              <a:spcAft>
                <a:spcPct val="0"/>
              </a:spcAft>
              <a:defRPr sz="3200" b="1">
                <a:solidFill>
                  <a:srgbClr val="003366"/>
                </a:solidFill>
                <a:latin typeface="Arial" charset="0"/>
              </a:defRPr>
            </a:lvl8pPr>
            <a:lvl9pPr marL="1828800" algn="l" rtl="0" fontAlgn="base">
              <a:lnSpc>
                <a:spcPct val="90000"/>
              </a:lnSpc>
              <a:spcBef>
                <a:spcPct val="0"/>
              </a:spcBef>
              <a:spcAft>
                <a:spcPct val="0"/>
              </a:spcAft>
              <a:defRPr sz="3200" b="1">
                <a:solidFill>
                  <a:srgbClr val="003366"/>
                </a:solidFill>
                <a:latin typeface="Arial" charset="0"/>
              </a:defRPr>
            </a:lvl9pPr>
          </a:lstStyle>
          <a:p>
            <a:pPr>
              <a:defRPr/>
            </a:pPr>
            <a:endParaRPr lang="en-GB" kern="0" dirty="0">
              <a:solidFill>
                <a:srgbClr val="29529B"/>
              </a:solidFill>
              <a:ea typeface="ＭＳ Ｐゴシック" pitchFamily="1" charset="-128"/>
              <a:sym typeface="Symbol" pitchFamily="18" charset="2"/>
            </a:endParaRPr>
          </a:p>
        </p:txBody>
      </p:sp>
      <p:sp>
        <p:nvSpPr>
          <p:cNvPr id="2" name="Title 1">
            <a:extLst>
              <a:ext uri="{FF2B5EF4-FFF2-40B4-BE49-F238E27FC236}">
                <a16:creationId xmlns:a16="http://schemas.microsoft.com/office/drawing/2014/main" id="{C015F8BE-4AA0-43A2-A43F-1D1E35A7679C}"/>
              </a:ext>
            </a:extLst>
          </p:cNvPr>
          <p:cNvSpPr>
            <a:spLocks noGrp="1"/>
          </p:cNvSpPr>
          <p:nvPr>
            <p:ph type="title"/>
          </p:nvPr>
        </p:nvSpPr>
        <p:spPr/>
        <p:txBody>
          <a:bodyPr/>
          <a:lstStyle/>
          <a:p>
            <a:r>
              <a:rPr lang="en-US" dirty="0">
                <a:ea typeface="ＭＳ Ｐゴシック" pitchFamily="1" charset="-128"/>
                <a:sym typeface="Symbol" pitchFamily="18" charset="2"/>
              </a:rPr>
              <a:t>Effect of increasing fracture gap</a:t>
            </a:r>
            <a:br>
              <a:rPr lang="en-GB" dirty="0">
                <a:ea typeface="ＭＳ Ｐゴシック" pitchFamily="1" charset="-128"/>
                <a:sym typeface="Symbol" pitchFamily="18" charset="2"/>
              </a:rPr>
            </a:br>
            <a:endParaRPr lang="de-CH" dirty="0"/>
          </a:p>
        </p:txBody>
      </p:sp>
    </p:spTree>
    <p:extLst>
      <p:ext uri="{BB962C8B-B14F-4D97-AF65-F5344CB8AC3E}">
        <p14:creationId xmlns:p14="http://schemas.microsoft.com/office/powerpoint/2010/main" val="3247311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dirty="0">
                <a:ea typeface="ＭＳ Ｐゴシック" pitchFamily="34" charset="-128"/>
              </a:rPr>
              <a:t>Angular displacement (bending)</a:t>
            </a:r>
          </a:p>
        </p:txBody>
      </p:sp>
      <p:sp>
        <p:nvSpPr>
          <p:cNvPr id="17411" name="Rectangle 4"/>
          <p:cNvSpPr>
            <a:spLocks noChangeArrowheads="1"/>
          </p:cNvSpPr>
          <p:nvPr/>
        </p:nvSpPr>
        <p:spPr bwMode="auto">
          <a:xfrm>
            <a:off x="2782889" y="3284539"/>
            <a:ext cx="2879725" cy="865187"/>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7412" name="Rectangle 5"/>
          <p:cNvSpPr>
            <a:spLocks noChangeArrowheads="1"/>
          </p:cNvSpPr>
          <p:nvPr/>
        </p:nvSpPr>
        <p:spPr bwMode="auto">
          <a:xfrm>
            <a:off x="6096001" y="3284539"/>
            <a:ext cx="2879725" cy="865187"/>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7413" name="Rectangle 6"/>
          <p:cNvSpPr>
            <a:spLocks noChangeArrowheads="1"/>
          </p:cNvSpPr>
          <p:nvPr/>
        </p:nvSpPr>
        <p:spPr bwMode="auto">
          <a:xfrm>
            <a:off x="5664200" y="3284538"/>
            <a:ext cx="431800" cy="863600"/>
          </a:xfrm>
          <a:prstGeom prst="rect">
            <a:avLst/>
          </a:prstGeom>
          <a:solidFill>
            <a:srgbClr val="339966"/>
          </a:solidFill>
          <a:ln w="9525">
            <a:solidFill>
              <a:schemeClr val="tx1"/>
            </a:solidFill>
            <a:miter lim="800000"/>
            <a:headEnd/>
            <a:tailEnd/>
          </a:ln>
        </p:spPr>
        <p:txBody>
          <a:bodyPr wrap="none" anchor="ctr"/>
          <a:lstStyle/>
          <a:p>
            <a:endParaRPr lang="en-GB">
              <a:solidFill>
                <a:srgbClr val="000000"/>
              </a:solidFill>
            </a:endParaRPr>
          </a:p>
        </p:txBody>
      </p:sp>
      <p:sp>
        <p:nvSpPr>
          <p:cNvPr id="17414" name="Line 8"/>
          <p:cNvSpPr>
            <a:spLocks noChangeShapeType="1"/>
          </p:cNvSpPr>
          <p:nvPr/>
        </p:nvSpPr>
        <p:spPr bwMode="auto">
          <a:xfrm>
            <a:off x="9409113" y="3284538"/>
            <a:ext cx="0" cy="8636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solidFill>
                <a:srgbClr val="000000"/>
              </a:solidFill>
            </a:endParaRPr>
          </a:p>
        </p:txBody>
      </p:sp>
    </p:spTree>
    <p:extLst>
      <p:ext uri="{BB962C8B-B14F-4D97-AF65-F5344CB8AC3E}">
        <p14:creationId xmlns:p14="http://schemas.microsoft.com/office/powerpoint/2010/main" val="2274232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dirty="0">
                <a:ea typeface="ＭＳ Ｐゴシック" pitchFamily="34" charset="-128"/>
              </a:rPr>
              <a:t>Angular displacement (bending)</a:t>
            </a:r>
          </a:p>
        </p:txBody>
      </p:sp>
      <p:sp>
        <p:nvSpPr>
          <p:cNvPr id="18435" name="Rectangle 3"/>
          <p:cNvSpPr>
            <a:spLocks noChangeArrowheads="1"/>
          </p:cNvSpPr>
          <p:nvPr/>
        </p:nvSpPr>
        <p:spPr bwMode="auto">
          <a:xfrm>
            <a:off x="2782889" y="3284539"/>
            <a:ext cx="2879725" cy="865187"/>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8436" name="Rectangle 4"/>
          <p:cNvSpPr>
            <a:spLocks noChangeArrowheads="1"/>
          </p:cNvSpPr>
          <p:nvPr/>
        </p:nvSpPr>
        <p:spPr bwMode="auto">
          <a:xfrm rot="2045859">
            <a:off x="6096001" y="4149725"/>
            <a:ext cx="2879725" cy="865188"/>
          </a:xfrm>
          <a:prstGeom prst="rect">
            <a:avLst/>
          </a:prstGeom>
          <a:solidFill>
            <a:srgbClr val="FFFF99"/>
          </a:solidFill>
          <a:ln w="19050">
            <a:solidFill>
              <a:schemeClr val="tx1"/>
            </a:solidFill>
            <a:miter lim="800000"/>
            <a:headEnd/>
            <a:tailEnd/>
          </a:ln>
        </p:spPr>
        <p:txBody>
          <a:bodyPr wrap="none" anchor="ctr"/>
          <a:lstStyle/>
          <a:p>
            <a:endParaRPr lang="en-GB">
              <a:solidFill>
                <a:srgbClr val="000000"/>
              </a:solidFill>
            </a:endParaRPr>
          </a:p>
        </p:txBody>
      </p:sp>
      <p:sp>
        <p:nvSpPr>
          <p:cNvPr id="18437" name="Rectangle 5"/>
          <p:cNvSpPr>
            <a:spLocks noChangeArrowheads="1"/>
          </p:cNvSpPr>
          <p:nvPr/>
        </p:nvSpPr>
        <p:spPr bwMode="auto">
          <a:xfrm>
            <a:off x="5664200" y="3284538"/>
            <a:ext cx="431800" cy="863600"/>
          </a:xfrm>
          <a:prstGeom prst="rect">
            <a:avLst/>
          </a:prstGeom>
          <a:solidFill>
            <a:srgbClr val="339966"/>
          </a:solidFill>
          <a:ln w="9525">
            <a:solidFill>
              <a:schemeClr val="tx1"/>
            </a:solidFill>
            <a:miter lim="800000"/>
            <a:headEnd/>
            <a:tailEnd/>
          </a:ln>
        </p:spPr>
        <p:txBody>
          <a:bodyPr wrap="none" anchor="ctr"/>
          <a:lstStyle/>
          <a:p>
            <a:endParaRPr lang="en-GB">
              <a:solidFill>
                <a:srgbClr val="000000"/>
              </a:solidFill>
            </a:endParaRPr>
          </a:p>
        </p:txBody>
      </p:sp>
      <p:sp>
        <p:nvSpPr>
          <p:cNvPr id="18438" name="AutoShape 9"/>
          <p:cNvSpPr>
            <a:spLocks noChangeArrowheads="1"/>
          </p:cNvSpPr>
          <p:nvPr/>
        </p:nvSpPr>
        <p:spPr bwMode="auto">
          <a:xfrm rot="-9775998">
            <a:off x="5961064" y="3357563"/>
            <a:ext cx="503237" cy="79375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GB">
              <a:solidFill>
                <a:srgbClr val="000000"/>
              </a:solidFill>
            </a:endParaRPr>
          </a:p>
        </p:txBody>
      </p:sp>
      <p:sp>
        <p:nvSpPr>
          <p:cNvPr id="18439" name="Text Box 10"/>
          <p:cNvSpPr txBox="1">
            <a:spLocks noChangeArrowheads="1"/>
          </p:cNvSpPr>
          <p:nvPr/>
        </p:nvSpPr>
        <p:spPr bwMode="auto">
          <a:xfrm>
            <a:off x="5880101" y="2708275"/>
            <a:ext cx="2592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dirty="0">
                <a:solidFill>
                  <a:srgbClr val="000000"/>
                </a:solidFill>
                <a:ea typeface="ＭＳ Ｐゴシック" pitchFamily="34" charset="-128"/>
                <a:sym typeface="Symbol" pitchFamily="18" charset="2"/>
              </a:rPr>
              <a:t> </a:t>
            </a:r>
            <a:r>
              <a:rPr lang="en-US" sz="2800" dirty="0">
                <a:solidFill>
                  <a:srgbClr val="000000"/>
                </a:solidFill>
                <a:ea typeface="ＭＳ Ｐゴシック" pitchFamily="34" charset="-128"/>
              </a:rPr>
              <a:t>= 100%</a:t>
            </a:r>
            <a:endParaRPr lang="en-GB" sz="2800" dirty="0">
              <a:solidFill>
                <a:srgbClr val="000000"/>
              </a:solidFill>
              <a:ea typeface="ＭＳ Ｐゴシック" pitchFamily="34" charset="-128"/>
            </a:endParaRPr>
          </a:p>
        </p:txBody>
      </p:sp>
      <p:sp>
        <p:nvSpPr>
          <p:cNvPr id="18440" name="Text Box 11"/>
          <p:cNvSpPr txBox="1">
            <a:spLocks noChangeArrowheads="1"/>
          </p:cNvSpPr>
          <p:nvPr/>
        </p:nvSpPr>
        <p:spPr bwMode="auto">
          <a:xfrm>
            <a:off x="5159376" y="4508500"/>
            <a:ext cx="1584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dirty="0">
                <a:solidFill>
                  <a:srgbClr val="000000"/>
                </a:solidFill>
                <a:ea typeface="ＭＳ Ｐゴシック" pitchFamily="34" charset="-128"/>
                <a:sym typeface="Symbol" pitchFamily="18" charset="2"/>
              </a:rPr>
              <a:t> </a:t>
            </a:r>
            <a:r>
              <a:rPr lang="en-US" sz="2800" dirty="0">
                <a:solidFill>
                  <a:srgbClr val="000000"/>
                </a:solidFill>
                <a:ea typeface="ＭＳ Ｐゴシック" pitchFamily="34" charset="-128"/>
              </a:rPr>
              <a:t>= 0%</a:t>
            </a:r>
            <a:endParaRPr lang="en-GB" sz="2800" dirty="0">
              <a:solidFill>
                <a:srgbClr val="000000"/>
              </a:solidFill>
              <a:ea typeface="ＭＳ Ｐゴシック" pitchFamily="34" charset="-128"/>
            </a:endParaRPr>
          </a:p>
        </p:txBody>
      </p:sp>
      <p:sp>
        <p:nvSpPr>
          <p:cNvPr id="18441" name="TextBox 1"/>
          <p:cNvSpPr txBox="1">
            <a:spLocks noChangeArrowheads="1"/>
          </p:cNvSpPr>
          <p:nvPr/>
        </p:nvSpPr>
        <p:spPr bwMode="auto">
          <a:xfrm>
            <a:off x="2495549" y="5516563"/>
            <a:ext cx="3605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r>
              <a:rPr lang="en-GB" sz="2800" dirty="0">
                <a:solidFill>
                  <a:srgbClr val="000000"/>
                </a:solidFill>
              </a:rPr>
              <a:t>Asymmetrical strain</a:t>
            </a:r>
          </a:p>
        </p:txBody>
      </p:sp>
    </p:spTree>
    <p:extLst>
      <p:ext uri="{BB962C8B-B14F-4D97-AF65-F5344CB8AC3E}">
        <p14:creationId xmlns:p14="http://schemas.microsoft.com/office/powerpoint/2010/main" val="3198687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10"/>
          <p:cNvSpPr>
            <a:spLocks noGrp="1" noChangeArrowheads="1"/>
          </p:cNvSpPr>
          <p:nvPr>
            <p:ph type="title"/>
          </p:nvPr>
        </p:nvSpPr>
        <p:spPr/>
        <p:txBody>
          <a:bodyPr/>
          <a:lstStyle/>
          <a:p>
            <a:pPr eaLnBrk="1" hangingPunct="1"/>
            <a:r>
              <a:rPr lang="en-GB" dirty="0">
                <a:ea typeface="ＭＳ Ｐゴシック" pitchFamily="34" charset="-128"/>
              </a:rPr>
              <a:t>Four directions of displacement = octahedral strain calculation</a:t>
            </a:r>
          </a:p>
        </p:txBody>
      </p:sp>
      <p:pic>
        <p:nvPicPr>
          <p:cNvPr id="19459" name="Picture 5" descr="stress"/>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551384" y="1628801"/>
            <a:ext cx="4898084" cy="4248471"/>
          </a:xfrm>
        </p:spPr>
      </p:pic>
      <p:pic>
        <p:nvPicPr>
          <p:cNvPr id="19460" name="Picture 9" descr="Eqn48"/>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6155678" y="2708921"/>
            <a:ext cx="5196906" cy="1756122"/>
          </a:xfrm>
        </p:spPr>
      </p:pic>
    </p:spTree>
    <p:extLst>
      <p:ext uri="{BB962C8B-B14F-4D97-AF65-F5344CB8AC3E}">
        <p14:creationId xmlns:p14="http://schemas.microsoft.com/office/powerpoint/2010/main" val="141531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dirty="0">
                <a:ea typeface="ＭＳ Ｐゴシック" pitchFamily="34" charset="-128"/>
              </a:rPr>
              <a:t>Secondary (indirect) bone healing</a:t>
            </a:r>
          </a:p>
        </p:txBody>
      </p:sp>
      <p:sp>
        <p:nvSpPr>
          <p:cNvPr id="27651" name="Rectangle 3"/>
          <p:cNvSpPr>
            <a:spLocks noGrp="1" noChangeArrowheads="1"/>
          </p:cNvSpPr>
          <p:nvPr>
            <p:ph idx="1"/>
          </p:nvPr>
        </p:nvSpPr>
        <p:spPr>
          <a:xfrm>
            <a:off x="508000" y="1295400"/>
            <a:ext cx="7388200" cy="4678363"/>
          </a:xfrm>
        </p:spPr>
        <p:txBody>
          <a:bodyPr/>
          <a:lstStyle/>
          <a:p>
            <a:pPr>
              <a:defRPr/>
            </a:pPr>
            <a:r>
              <a:rPr lang="en-GB" dirty="0">
                <a:ea typeface="ＭＳ Ｐゴシック" pitchFamily="1" charset="-128"/>
              </a:rPr>
              <a:t>True healing process is driven by inflammatory response to injury</a:t>
            </a:r>
          </a:p>
          <a:p>
            <a:pPr eaLnBrk="1" hangingPunct="1">
              <a:defRPr/>
            </a:pPr>
            <a:r>
              <a:rPr lang="en-GB" dirty="0">
                <a:ea typeface="ＭＳ Ｐゴシック" pitchFamily="1" charset="-128"/>
              </a:rPr>
              <a:t>Described in four stages:</a:t>
            </a:r>
          </a:p>
          <a:p>
            <a:pPr lvl="1">
              <a:defRPr/>
            </a:pPr>
            <a:r>
              <a:rPr lang="en-GB" dirty="0">
                <a:ea typeface="ＭＳ Ｐゴシック" pitchFamily="1" charset="-128"/>
              </a:rPr>
              <a:t>Inflammation</a:t>
            </a:r>
          </a:p>
          <a:p>
            <a:pPr lvl="1">
              <a:defRPr/>
            </a:pPr>
            <a:r>
              <a:rPr lang="en-GB" dirty="0">
                <a:ea typeface="ＭＳ Ｐゴシック" pitchFamily="1" charset="-128"/>
              </a:rPr>
              <a:t>Soft callus</a:t>
            </a:r>
          </a:p>
          <a:p>
            <a:pPr lvl="1">
              <a:defRPr/>
            </a:pPr>
            <a:r>
              <a:rPr lang="en-GB" dirty="0">
                <a:ea typeface="ＭＳ Ｐゴシック" pitchFamily="1" charset="-128"/>
              </a:rPr>
              <a:t>Hard callus</a:t>
            </a:r>
          </a:p>
          <a:p>
            <a:pPr lvl="1">
              <a:defRPr/>
            </a:pPr>
            <a:r>
              <a:rPr lang="en-GB" dirty="0">
                <a:ea typeface="ＭＳ Ｐゴシック" pitchFamily="1" charset="-128"/>
              </a:rPr>
              <a:t>Remodelling</a:t>
            </a:r>
          </a:p>
        </p:txBody>
      </p:sp>
      <p:pic>
        <p:nvPicPr>
          <p:cNvPr id="7172" name="Picture 4"/>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7032104" y="1268413"/>
            <a:ext cx="2643311" cy="522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dirty="0">
                <a:ea typeface="ＭＳ Ｐゴシック" pitchFamily="34" charset="-128"/>
              </a:rPr>
              <a:t>Requirements for bone healing</a:t>
            </a:r>
          </a:p>
        </p:txBody>
      </p:sp>
      <p:sp>
        <p:nvSpPr>
          <p:cNvPr id="8195" name="Rectangle 3"/>
          <p:cNvSpPr>
            <a:spLocks noGrp="1" noChangeArrowheads="1"/>
          </p:cNvSpPr>
          <p:nvPr>
            <p:ph idx="1"/>
          </p:nvPr>
        </p:nvSpPr>
        <p:spPr/>
        <p:txBody>
          <a:bodyPr/>
          <a:lstStyle/>
          <a:p>
            <a:pPr>
              <a:spcBef>
                <a:spcPts val="1800"/>
              </a:spcBef>
            </a:pPr>
            <a:r>
              <a:rPr lang="en-GB" dirty="0">
                <a:ea typeface="ＭＳ Ｐゴシック" pitchFamily="34" charset="-128"/>
              </a:rPr>
              <a:t>Bone healing organ (BHO) is a hypothetical temporary structure</a:t>
            </a:r>
          </a:p>
          <a:p>
            <a:pPr>
              <a:spcBef>
                <a:spcPts val="1800"/>
              </a:spcBef>
            </a:pPr>
            <a:r>
              <a:rPr lang="en-GB" dirty="0">
                <a:ea typeface="ＭＳ Ｐゴシック" pitchFamily="34" charset="-128"/>
              </a:rPr>
              <a:t>Postulating its existence helps us understand the reasons for failure of bone healing</a:t>
            </a:r>
          </a:p>
          <a:p>
            <a:pPr>
              <a:spcBef>
                <a:spcPts val="1800"/>
              </a:spcBef>
            </a:pPr>
            <a:r>
              <a:rPr lang="en-GB" dirty="0">
                <a:ea typeface="ＭＳ Ｐゴシック" pitchFamily="34" charset="-128"/>
              </a:rPr>
              <a:t>BHO is derived from fracture hematoma and migrating </a:t>
            </a:r>
            <a:r>
              <a:rPr lang="en-GB" dirty="0" err="1">
                <a:ea typeface="ＭＳ Ｐゴシック" pitchFamily="34" charset="-128"/>
              </a:rPr>
              <a:t>pluripotential</a:t>
            </a:r>
            <a:r>
              <a:rPr lang="en-GB" dirty="0">
                <a:ea typeface="ＭＳ Ｐゴシック" pitchFamily="34" charset="-128"/>
              </a:rPr>
              <a:t> stem cells</a:t>
            </a:r>
            <a:endParaRPr lang="en-GB" i="1" dirty="0">
              <a:solidFill>
                <a:srgbClr val="29529B"/>
              </a:solidFill>
              <a:ea typeface="ＭＳ Ｐゴシック" pitchFamily="34" charset="-128"/>
            </a:endParaRPr>
          </a:p>
          <a:p>
            <a:pPr>
              <a:spcBef>
                <a:spcPts val="1800"/>
              </a:spcBef>
            </a:pPr>
            <a:r>
              <a:rPr lang="en-GB" dirty="0">
                <a:ea typeface="ＭＳ Ｐゴシック" pitchFamily="34" charset="-128"/>
              </a:rPr>
              <a:t>Appropriate mechanical environment</a:t>
            </a:r>
          </a:p>
        </p:txBody>
      </p:sp>
    </p:spTree>
    <p:extLst>
      <p:ext uri="{BB962C8B-B14F-4D97-AF65-F5344CB8AC3E}">
        <p14:creationId xmlns:p14="http://schemas.microsoft.com/office/powerpoint/2010/main" val="307905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dirty="0">
                <a:ea typeface="ＭＳ Ｐゴシック" pitchFamily="34" charset="-128"/>
              </a:rPr>
              <a:t>Bone healing organ (BHO)</a:t>
            </a:r>
          </a:p>
        </p:txBody>
      </p:sp>
      <p:pic>
        <p:nvPicPr>
          <p:cNvPr id="9219" name="Picture 4" descr="fracture_photomicrograph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83632" y="1484784"/>
            <a:ext cx="67691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01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r>
              <a:rPr lang="en-GB" dirty="0">
                <a:ea typeface="ＭＳ Ｐゴシック" pitchFamily="34" charset="-128"/>
              </a:rPr>
              <a:t>Bone healing organ (BHO)</a:t>
            </a:r>
          </a:p>
        </p:txBody>
      </p:sp>
      <p:sp>
        <p:nvSpPr>
          <p:cNvPr id="10243" name="Rectangle 7"/>
          <p:cNvSpPr>
            <a:spLocks noGrp="1" noChangeArrowheads="1"/>
          </p:cNvSpPr>
          <p:nvPr>
            <p:ph idx="1"/>
          </p:nvPr>
        </p:nvSpPr>
        <p:spPr>
          <a:xfrm>
            <a:off x="508000" y="1295400"/>
            <a:ext cx="10484544" cy="4678363"/>
          </a:xfrm>
        </p:spPr>
        <p:txBody>
          <a:bodyPr/>
          <a:lstStyle/>
          <a:p>
            <a:pPr eaLnBrk="1" hangingPunct="1">
              <a:spcBef>
                <a:spcPts val="600"/>
              </a:spcBef>
              <a:spcAft>
                <a:spcPts val="600"/>
              </a:spcAft>
            </a:pPr>
            <a:r>
              <a:rPr lang="en-GB" dirty="0">
                <a:ea typeface="ＭＳ Ｐゴシック" pitchFamily="34" charset="-128"/>
              </a:rPr>
              <a:t>Formation adversely affected by:</a:t>
            </a:r>
          </a:p>
          <a:p>
            <a:pPr lvl="1" eaLnBrk="1" hangingPunct="1">
              <a:spcBef>
                <a:spcPts val="600"/>
              </a:spcBef>
              <a:spcAft>
                <a:spcPts val="600"/>
              </a:spcAft>
              <a:buFont typeface="Arial" panose="020B0604020202020204" pitchFamily="34" charset="0"/>
              <a:buChar char="•"/>
            </a:pPr>
            <a:r>
              <a:rPr lang="en-GB" sz="2800" dirty="0">
                <a:ea typeface="ＭＳ Ｐゴシック" pitchFamily="34" charset="-128"/>
              </a:rPr>
              <a:t>Open fracture</a:t>
            </a:r>
          </a:p>
          <a:p>
            <a:pPr lvl="1" eaLnBrk="1" hangingPunct="1">
              <a:spcBef>
                <a:spcPts val="600"/>
              </a:spcBef>
              <a:spcAft>
                <a:spcPts val="600"/>
              </a:spcAft>
              <a:buFont typeface="Arial" panose="020B0604020202020204" pitchFamily="34" charset="0"/>
              <a:buChar char="•"/>
            </a:pPr>
            <a:r>
              <a:rPr lang="en-GB" sz="2800" dirty="0">
                <a:ea typeface="ＭＳ Ｐゴシック" pitchFamily="34" charset="-128"/>
              </a:rPr>
              <a:t>High energy (soft-tissue disruption)</a:t>
            </a:r>
          </a:p>
          <a:p>
            <a:pPr lvl="1" eaLnBrk="1" hangingPunct="1">
              <a:spcBef>
                <a:spcPts val="600"/>
              </a:spcBef>
              <a:spcAft>
                <a:spcPts val="600"/>
              </a:spcAft>
              <a:buFont typeface="Arial" panose="020B0604020202020204" pitchFamily="34" charset="0"/>
              <a:buChar char="•"/>
            </a:pPr>
            <a:r>
              <a:rPr lang="en-GB" sz="2800" dirty="0">
                <a:ea typeface="ＭＳ Ｐゴシック" pitchFamily="34" charset="-128"/>
              </a:rPr>
              <a:t>Subcutaneous bone, </a:t>
            </a:r>
            <a:r>
              <a:rPr lang="en-GB" sz="2800" dirty="0" err="1">
                <a:ea typeface="ＭＳ Ｐゴシック" pitchFamily="34" charset="-128"/>
              </a:rPr>
              <a:t>intraarticular</a:t>
            </a:r>
            <a:r>
              <a:rPr lang="en-GB" sz="2800" dirty="0">
                <a:ea typeface="ＭＳ Ｐゴシック" pitchFamily="34" charset="-128"/>
              </a:rPr>
              <a:t> bone</a:t>
            </a:r>
          </a:p>
          <a:p>
            <a:pPr lvl="1" eaLnBrk="1" hangingPunct="1">
              <a:spcBef>
                <a:spcPts val="600"/>
              </a:spcBef>
              <a:spcAft>
                <a:spcPts val="600"/>
              </a:spcAft>
              <a:buFont typeface="Arial" panose="020B0604020202020204" pitchFamily="34" charset="0"/>
              <a:buChar char="•"/>
            </a:pPr>
            <a:r>
              <a:rPr lang="en-GB" sz="2800" dirty="0">
                <a:ea typeface="ＭＳ Ｐゴシック" pitchFamily="34" charset="-128"/>
              </a:rPr>
              <a:t>Surgery?</a:t>
            </a:r>
          </a:p>
        </p:txBody>
      </p:sp>
      <p:pic>
        <p:nvPicPr>
          <p:cNvPr id="10244" name="Picture 2" descr="http://www.orthoinfo-hkcos.org/HKCOS/Open_Fracture_files/q3U3xri6ncMGQIlIOvbJFSR5to9GWTpyqUOg3A.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03712" y="4149080"/>
            <a:ext cx="5211911" cy="232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61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r>
              <a:rPr lang="en-GB" dirty="0">
                <a:ea typeface="ＭＳ Ｐゴシック" pitchFamily="34" charset="-128"/>
              </a:rPr>
              <a:t>Bone healing organ (BHO)</a:t>
            </a:r>
          </a:p>
        </p:txBody>
      </p:sp>
      <p:sp>
        <p:nvSpPr>
          <p:cNvPr id="11267" name="Rectangle 3"/>
          <p:cNvSpPr>
            <a:spLocks noGrp="1" noChangeArrowheads="1"/>
          </p:cNvSpPr>
          <p:nvPr>
            <p:ph idx="1"/>
          </p:nvPr>
        </p:nvSpPr>
        <p:spPr/>
        <p:txBody>
          <a:bodyPr/>
          <a:lstStyle/>
          <a:p>
            <a:pPr eaLnBrk="1" hangingPunct="1">
              <a:spcBef>
                <a:spcPts val="600"/>
              </a:spcBef>
              <a:spcAft>
                <a:spcPts val="600"/>
              </a:spcAft>
            </a:pPr>
            <a:r>
              <a:rPr lang="en-GB" dirty="0">
                <a:ea typeface="ＭＳ Ｐゴシック" pitchFamily="34" charset="-128"/>
              </a:rPr>
              <a:t>Performance adversely affected by:</a:t>
            </a:r>
          </a:p>
          <a:p>
            <a:pPr lvl="1">
              <a:spcBef>
                <a:spcPts val="600"/>
              </a:spcBef>
              <a:spcAft>
                <a:spcPts val="600"/>
              </a:spcAft>
              <a:buFont typeface="Arial" panose="020B0604020202020204" pitchFamily="34" charset="0"/>
              <a:buChar char="•"/>
            </a:pPr>
            <a:r>
              <a:rPr lang="en-GB" sz="2800" dirty="0">
                <a:ea typeface="ＭＳ Ｐゴシック" pitchFamily="34" charset="-128"/>
              </a:rPr>
              <a:t>Presence of carbon monoxide (smoking) </a:t>
            </a:r>
          </a:p>
          <a:p>
            <a:pPr lvl="1">
              <a:spcBef>
                <a:spcPts val="600"/>
              </a:spcBef>
              <a:spcAft>
                <a:spcPts val="600"/>
              </a:spcAft>
              <a:buFont typeface="Arial" panose="020B0604020202020204" pitchFamily="34" charset="0"/>
              <a:buChar char="•"/>
            </a:pPr>
            <a:r>
              <a:rPr lang="en-GB" sz="2800" dirty="0">
                <a:ea typeface="ＭＳ Ｐゴシック" pitchFamily="34" charset="-128"/>
              </a:rPr>
              <a:t>Poor blood supply (</a:t>
            </a:r>
            <a:r>
              <a:rPr lang="en-GB" sz="2800" dirty="0" err="1">
                <a:ea typeface="ＭＳ Ｐゴシック" pitchFamily="34" charset="-128"/>
              </a:rPr>
              <a:t>microvascular</a:t>
            </a:r>
            <a:r>
              <a:rPr lang="en-GB" sz="2800" dirty="0">
                <a:ea typeface="ＭＳ Ｐゴシック" pitchFamily="34" charset="-128"/>
              </a:rPr>
              <a:t> disease)</a:t>
            </a:r>
          </a:p>
          <a:p>
            <a:pPr lvl="1">
              <a:spcBef>
                <a:spcPts val="600"/>
              </a:spcBef>
              <a:spcAft>
                <a:spcPts val="600"/>
              </a:spcAft>
              <a:buFont typeface="Arial" panose="020B0604020202020204" pitchFamily="34" charset="0"/>
              <a:buChar char="•"/>
            </a:pPr>
            <a:r>
              <a:rPr lang="en-GB" sz="2800" dirty="0">
                <a:ea typeface="ＭＳ Ｐゴシック" pitchFamily="34" charset="-128"/>
              </a:rPr>
              <a:t>Infection</a:t>
            </a:r>
          </a:p>
          <a:p>
            <a:pPr lvl="1">
              <a:spcBef>
                <a:spcPts val="600"/>
              </a:spcBef>
              <a:spcAft>
                <a:spcPts val="600"/>
              </a:spcAft>
              <a:buFont typeface="Arial" panose="020B0604020202020204" pitchFamily="34" charset="0"/>
              <a:buChar char="•"/>
            </a:pPr>
            <a:r>
              <a:rPr lang="en-GB" sz="2800" dirty="0">
                <a:ea typeface="ＭＳ Ｐゴシック" pitchFamily="34" charset="-128"/>
              </a:rPr>
              <a:t>High strain environment (instability)</a:t>
            </a:r>
          </a:p>
        </p:txBody>
      </p:sp>
    </p:spTree>
    <p:extLst>
      <p:ext uri="{BB962C8B-B14F-4D97-AF65-F5344CB8AC3E}">
        <p14:creationId xmlns:p14="http://schemas.microsoft.com/office/powerpoint/2010/main" val="2661705180"/>
      </p:ext>
    </p:extLst>
  </p:cSld>
  <p:clrMapOvr>
    <a:masterClrMapping/>
  </p:clrMapOvr>
</p:sld>
</file>

<file path=ppt/theme/theme1.xml><?xml version="1.0" encoding="utf-8"?>
<a:theme xmlns:a="http://schemas.openxmlformats.org/drawingml/2006/main" name="Presentation_AOTRAUMA_w">
  <a:themeElements>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O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Presentation_AOTRAUMA_w</Template>
  <TotalTime>0</TotalTime>
  <Words>1688</Words>
  <Application>Microsoft Office PowerPoint</Application>
  <PresentationFormat>Widescreen</PresentationFormat>
  <Paragraphs>263</Paragraphs>
  <Slides>47</Slides>
  <Notes>42</Notes>
  <HiddenSlides>5</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47</vt:i4>
      </vt:variant>
    </vt:vector>
  </HeadingPairs>
  <TitlesOfParts>
    <vt:vector size="49" baseType="lpstr">
      <vt:lpstr>Arial</vt:lpstr>
      <vt:lpstr>Presentation_AOTRAUMA_w</vt:lpstr>
      <vt:lpstr>Delayed healing—causes and treatment principles</vt:lpstr>
      <vt:lpstr>Learning objectives</vt:lpstr>
      <vt:lpstr>Definition of disturbed bone healing</vt:lpstr>
      <vt:lpstr>Fracture healing</vt:lpstr>
      <vt:lpstr>Secondary (indirect) bone healing</vt:lpstr>
      <vt:lpstr>Requirements for bone healing</vt:lpstr>
      <vt:lpstr>Bone healing organ (BHO)</vt:lpstr>
      <vt:lpstr>Bone healing organ (BHO)</vt:lpstr>
      <vt:lpstr>Bone healing organ (BHO)</vt:lpstr>
      <vt:lpstr>Bone healing organ (BHO)</vt:lpstr>
      <vt:lpstr>Interfragmentary Strain Theory</vt:lpstr>
      <vt:lpstr>Yield tolerances</vt:lpstr>
      <vt:lpstr>Thinking in terms of the individual cells of the BHO</vt:lpstr>
      <vt:lpstr>Thinking in terms of the individual cells of the BHO</vt:lpstr>
      <vt:lpstr>Thinking in terms of the individual cells of the BHO </vt:lpstr>
      <vt:lpstr>Clinical relevance</vt:lpstr>
      <vt:lpstr>Clinical relevance</vt:lpstr>
      <vt:lpstr>Clinical relevance</vt:lpstr>
      <vt:lpstr>Clinical relevance</vt:lpstr>
      <vt:lpstr>Clinical relevance</vt:lpstr>
      <vt:lpstr>Radiology of nonunion</vt:lpstr>
      <vt:lpstr>PowerPoint Presentation</vt:lpstr>
      <vt:lpstr>Vascular (hypertrophic) </vt:lpstr>
      <vt:lpstr>Treatment of nonunion</vt:lpstr>
      <vt:lpstr>Alignment</vt:lpstr>
      <vt:lpstr>Stability</vt:lpstr>
      <vt:lpstr>Exchange nailing</vt:lpstr>
      <vt:lpstr>Compression plating</vt:lpstr>
      <vt:lpstr>Compression plating</vt:lpstr>
      <vt:lpstr>Circular fixators</vt:lpstr>
      <vt:lpstr>Avascular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bone grafting?</vt:lpstr>
      <vt:lpstr>What about nonsurgical treatments?</vt:lpstr>
      <vt:lpstr>Prevention of nonunion</vt:lpstr>
      <vt:lpstr>Take-home messages</vt:lpstr>
      <vt:lpstr>Effect of increasing displacement </vt:lpstr>
      <vt:lpstr>Effect of increasing fracture gap </vt:lpstr>
      <vt:lpstr>Angular displacement (bending)</vt:lpstr>
      <vt:lpstr>Angular displacement (bending)</vt:lpstr>
      <vt:lpstr>Four directions of displacement = octahedral strain calculation</vt:lpstr>
    </vt:vector>
  </TitlesOfParts>
  <Company>AO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vitality and injury effect</dc:title>
  <dc:creator>kluessi</dc:creator>
  <cp:lastModifiedBy>Claire Thorndyke</cp:lastModifiedBy>
  <cp:revision>88</cp:revision>
  <cp:lastPrinted>2013-06-27T13:35:04Z</cp:lastPrinted>
  <dcterms:created xsi:type="dcterms:W3CDTF">2012-12-19T08:22:16Z</dcterms:created>
  <dcterms:modified xsi:type="dcterms:W3CDTF">2019-11-07T11:49:31Z</dcterms:modified>
  <cp:category>Template</cp:category>
</cp:coreProperties>
</file>