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45"/>
  </p:notesMasterIdLst>
  <p:sldIdLst>
    <p:sldId id="262" r:id="rId2"/>
    <p:sldId id="257" r:id="rId3"/>
    <p:sldId id="264" r:id="rId4"/>
    <p:sldId id="265" r:id="rId5"/>
    <p:sldId id="266" r:id="rId6"/>
    <p:sldId id="307" r:id="rId7"/>
    <p:sldId id="308" r:id="rId8"/>
    <p:sldId id="309" r:id="rId9"/>
    <p:sldId id="310" r:id="rId10"/>
    <p:sldId id="267" r:id="rId11"/>
    <p:sldId id="268" r:id="rId12"/>
    <p:sldId id="304" r:id="rId13"/>
    <p:sldId id="270" r:id="rId14"/>
    <p:sldId id="272" r:id="rId15"/>
    <p:sldId id="271" r:id="rId16"/>
    <p:sldId id="273" r:id="rId17"/>
    <p:sldId id="274" r:id="rId18"/>
    <p:sldId id="277" r:id="rId19"/>
    <p:sldId id="278" r:id="rId20"/>
    <p:sldId id="279" r:id="rId21"/>
    <p:sldId id="303" r:id="rId22"/>
    <p:sldId id="281" r:id="rId23"/>
    <p:sldId id="282" r:id="rId24"/>
    <p:sldId id="283" r:id="rId25"/>
    <p:sldId id="284" r:id="rId26"/>
    <p:sldId id="285" r:id="rId27"/>
    <p:sldId id="286" r:id="rId28"/>
    <p:sldId id="287" r:id="rId29"/>
    <p:sldId id="305" r:id="rId30"/>
    <p:sldId id="306"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Lst>
  <p:sldSz cx="12192000" cy="6858000"/>
  <p:notesSz cx="6735763" cy="9866313"/>
  <p:defaultTextStyle>
    <a:defPPr>
      <a:defRPr lang="de-CH"/>
    </a:defPPr>
    <a:lvl1pPr algn="ct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1400" kern="1200">
        <a:solidFill>
          <a:schemeClr val="tx1"/>
        </a:solidFill>
        <a:latin typeface="Arial" charset="0"/>
        <a:ea typeface="+mn-ea"/>
        <a:cs typeface="+mn-cs"/>
      </a:defRPr>
    </a:lvl2pPr>
    <a:lvl3pPr marL="914400" algn="ctr" rtl="0" fontAlgn="base">
      <a:spcBef>
        <a:spcPct val="0"/>
      </a:spcBef>
      <a:spcAft>
        <a:spcPct val="0"/>
      </a:spcAft>
      <a:defRPr sz="1400" kern="1200">
        <a:solidFill>
          <a:schemeClr val="tx1"/>
        </a:solidFill>
        <a:latin typeface="Arial" charset="0"/>
        <a:ea typeface="+mn-ea"/>
        <a:cs typeface="+mn-cs"/>
      </a:defRPr>
    </a:lvl3pPr>
    <a:lvl4pPr marL="1371600" algn="ctr" rtl="0" fontAlgn="base">
      <a:spcBef>
        <a:spcPct val="0"/>
      </a:spcBef>
      <a:spcAft>
        <a:spcPct val="0"/>
      </a:spcAft>
      <a:defRPr sz="1400" kern="1200">
        <a:solidFill>
          <a:schemeClr val="tx1"/>
        </a:solidFill>
        <a:latin typeface="Arial" charset="0"/>
        <a:ea typeface="+mn-ea"/>
        <a:cs typeface="+mn-cs"/>
      </a:defRPr>
    </a:lvl4pPr>
    <a:lvl5pPr marL="1828800" algn="ctr"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el Taha" initials="" lastIdx="1" clrIdx="0"/>
  <p:cmAuthor id="1" name="Carl Lau" initials="C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D98"/>
    <a:srgbClr val="2D0498"/>
    <a:srgbClr val="29529B"/>
    <a:srgbClr val="4D4D4D"/>
    <a:srgbClr val="808080"/>
    <a:srgbClr val="0E29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8004" autoAdjust="0"/>
  </p:normalViewPr>
  <p:slideViewPr>
    <p:cSldViewPr>
      <p:cViewPr varScale="1">
        <p:scale>
          <a:sx n="75" d="100"/>
          <a:sy n="75" d="100"/>
        </p:scale>
        <p:origin x="96" y="84"/>
      </p:cViewPr>
      <p:guideLst>
        <p:guide orient="horz" pos="2160"/>
        <p:guide pos="3840"/>
      </p:guideLst>
    </p:cSldViewPr>
  </p:slideViewPr>
  <p:outlineViewPr>
    <p:cViewPr>
      <p:scale>
        <a:sx n="33" d="100"/>
        <a:sy n="33" d="100"/>
      </p:scale>
      <p:origin x="0" y="-25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3" d="100"/>
          <a:sy n="83" d="100"/>
        </p:scale>
        <p:origin x="-3864" y="-90"/>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0"/>
            <a:ext cx="2919031" cy="492780"/>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lvl1pPr algn="l" defTabSz="948698">
              <a:defRPr sz="1200"/>
            </a:lvl1pPr>
          </a:lstStyle>
          <a:p>
            <a:pPr>
              <a:defRPr/>
            </a:pPr>
            <a:endParaRPr lang="de-CH"/>
          </a:p>
        </p:txBody>
      </p:sp>
      <p:sp>
        <p:nvSpPr>
          <p:cNvPr id="27651" name="Rectangle 3"/>
          <p:cNvSpPr>
            <a:spLocks noGrp="1" noChangeArrowheads="1"/>
          </p:cNvSpPr>
          <p:nvPr>
            <p:ph type="dt" idx="1"/>
          </p:nvPr>
        </p:nvSpPr>
        <p:spPr bwMode="auto">
          <a:xfrm>
            <a:off x="3815227" y="0"/>
            <a:ext cx="2919031" cy="492780"/>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lvl1pPr algn="r" defTabSz="948698">
              <a:defRPr sz="1200"/>
            </a:lvl1pPr>
          </a:lstStyle>
          <a:p>
            <a:pPr>
              <a:defRPr/>
            </a:pPr>
            <a:endParaRPr lang="de-CH"/>
          </a:p>
        </p:txBody>
      </p:sp>
      <p:sp>
        <p:nvSpPr>
          <p:cNvPr id="5124" name="Rectangle 4"/>
          <p:cNvSpPr>
            <a:spLocks noGrp="1" noRot="1" noChangeAspect="1" noChangeArrowheads="1" noTextEdit="1"/>
          </p:cNvSpPr>
          <p:nvPr>
            <p:ph type="sldImg" idx="2"/>
          </p:nvPr>
        </p:nvSpPr>
        <p:spPr bwMode="auto">
          <a:xfrm>
            <a:off x="80963" y="741363"/>
            <a:ext cx="6573837" cy="36988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73276" y="4686001"/>
            <a:ext cx="5389213" cy="4439612"/>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27654" name="Rectangle 6"/>
          <p:cNvSpPr>
            <a:spLocks noGrp="1" noChangeArrowheads="1"/>
          </p:cNvSpPr>
          <p:nvPr>
            <p:ph type="ftr" sz="quarter" idx="4"/>
          </p:nvPr>
        </p:nvSpPr>
        <p:spPr bwMode="auto">
          <a:xfrm>
            <a:off x="1" y="9372003"/>
            <a:ext cx="2919031" cy="492780"/>
          </a:xfrm>
          <a:prstGeom prst="rect">
            <a:avLst/>
          </a:prstGeom>
          <a:noFill/>
          <a:ln w="9525">
            <a:noFill/>
            <a:miter lim="800000"/>
            <a:headEnd/>
            <a:tailEnd/>
          </a:ln>
          <a:effectLst/>
        </p:spPr>
        <p:txBody>
          <a:bodyPr vert="horz" wrap="square" lIns="94858" tIns="47429" rIns="94858" bIns="47429" numCol="1" anchor="b" anchorCtr="0" compatLnSpc="1">
            <a:prstTxWarp prst="textNoShape">
              <a:avLst/>
            </a:prstTxWarp>
          </a:bodyPr>
          <a:lstStyle>
            <a:lvl1pPr algn="l" defTabSz="948698">
              <a:defRPr sz="1200"/>
            </a:lvl1pPr>
          </a:lstStyle>
          <a:p>
            <a:pPr>
              <a:defRPr/>
            </a:pPr>
            <a:endParaRPr lang="de-CH"/>
          </a:p>
        </p:txBody>
      </p:sp>
      <p:sp>
        <p:nvSpPr>
          <p:cNvPr id="27655" name="Rectangle 7"/>
          <p:cNvSpPr>
            <a:spLocks noGrp="1" noChangeArrowheads="1"/>
          </p:cNvSpPr>
          <p:nvPr>
            <p:ph type="sldNum" sz="quarter" idx="5"/>
          </p:nvPr>
        </p:nvSpPr>
        <p:spPr bwMode="auto">
          <a:xfrm>
            <a:off x="3815227" y="9372003"/>
            <a:ext cx="2919031" cy="492780"/>
          </a:xfrm>
          <a:prstGeom prst="rect">
            <a:avLst/>
          </a:prstGeom>
          <a:noFill/>
          <a:ln w="9525">
            <a:noFill/>
            <a:miter lim="800000"/>
            <a:headEnd/>
            <a:tailEnd/>
          </a:ln>
          <a:effectLst/>
        </p:spPr>
        <p:txBody>
          <a:bodyPr vert="horz" wrap="square" lIns="94858" tIns="47429" rIns="94858" bIns="47429" numCol="1" anchor="b" anchorCtr="0" compatLnSpc="1">
            <a:prstTxWarp prst="textNoShape">
              <a:avLst/>
            </a:prstTxWarp>
          </a:bodyPr>
          <a:lstStyle>
            <a:lvl1pPr algn="r" defTabSz="948698">
              <a:defRPr sz="1200"/>
            </a:lvl1pPr>
          </a:lstStyle>
          <a:p>
            <a:pPr>
              <a:defRPr/>
            </a:pPr>
            <a:fld id="{4936784D-337E-4C9C-925A-CBB0A1FCB704}" type="slidenum">
              <a:rPr lang="de-CH"/>
              <a:pPr>
                <a:defRPr/>
              </a:pPr>
              <a:t>‹#›</a:t>
            </a:fld>
            <a:endParaRPr lang="de-CH"/>
          </a:p>
        </p:txBody>
      </p:sp>
    </p:spTree>
    <p:extLst>
      <p:ext uri="{BB962C8B-B14F-4D97-AF65-F5344CB8AC3E}">
        <p14:creationId xmlns:p14="http://schemas.microsoft.com/office/powerpoint/2010/main" val="42533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Published: August 2013</a:t>
            </a:r>
          </a:p>
          <a:p>
            <a:r>
              <a:rPr lang="en-US" dirty="0"/>
              <a:t>Reviewer: Stefan </a:t>
            </a:r>
            <a:r>
              <a:rPr lang="en-US" dirty="0" err="1"/>
              <a:t>Rammelt</a:t>
            </a:r>
            <a:r>
              <a:rPr lang="en-US" dirty="0"/>
              <a:t>, Mandeep Dhillon</a:t>
            </a:r>
          </a:p>
          <a:p>
            <a:r>
              <a:rPr lang="en-US" dirty="0"/>
              <a:t>Reviewed: 2018</a:t>
            </a:r>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a:t>
            </a:fld>
            <a:endParaRPr lang="de-CH"/>
          </a:p>
        </p:txBody>
      </p:sp>
    </p:spTree>
    <p:extLst>
      <p:ext uri="{BB962C8B-B14F-4D97-AF65-F5344CB8AC3E}">
        <p14:creationId xmlns:p14="http://schemas.microsoft.com/office/powerpoint/2010/main" val="309530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14</a:t>
            </a:fld>
            <a:endParaRPr lang="de-CH"/>
          </a:p>
        </p:txBody>
      </p:sp>
    </p:spTree>
    <p:extLst>
      <p:ext uri="{BB962C8B-B14F-4D97-AF65-F5344CB8AC3E}">
        <p14:creationId xmlns:p14="http://schemas.microsoft.com/office/powerpoint/2010/main" val="79401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r>
              <a:rPr lang="en-US" dirty="0"/>
              <a:t>References: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Ramsey PL, Hamilton W.</a:t>
            </a:r>
            <a:r>
              <a:rPr lang="en-US" b="1" baseline="0" dirty="0"/>
              <a:t> </a:t>
            </a:r>
            <a:r>
              <a:rPr lang="en-US" dirty="0"/>
              <a:t>Changes in </a:t>
            </a:r>
            <a:r>
              <a:rPr lang="en-US" dirty="0" err="1"/>
              <a:t>tibiotalar</a:t>
            </a:r>
            <a:r>
              <a:rPr lang="en-US" dirty="0"/>
              <a:t> area of contact caused by lateral </a:t>
            </a:r>
            <a:r>
              <a:rPr lang="en-US" dirty="0" err="1"/>
              <a:t>talar</a:t>
            </a:r>
            <a:r>
              <a:rPr lang="en-US" dirty="0"/>
              <a:t> shift. </a:t>
            </a:r>
            <a:r>
              <a:rPr lang="en-US" i="1" dirty="0"/>
              <a:t>J Bone Joint </a:t>
            </a:r>
            <a:r>
              <a:rPr lang="en-US" i="1" dirty="0" err="1"/>
              <a:t>Surg</a:t>
            </a:r>
            <a:r>
              <a:rPr lang="en-US" i="1" dirty="0"/>
              <a:t> Am</a:t>
            </a:r>
            <a:r>
              <a:rPr lang="en-US" dirty="0"/>
              <a:t>. 1976 Apr;58(3):356-7.</a:t>
            </a: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15</a:t>
            </a:fld>
            <a:endParaRPr lang="de-CH"/>
          </a:p>
        </p:txBody>
      </p:sp>
    </p:spTree>
    <p:extLst>
      <p:ext uri="{BB962C8B-B14F-4D97-AF65-F5344CB8AC3E}">
        <p14:creationId xmlns:p14="http://schemas.microsoft.com/office/powerpoint/2010/main" val="421132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16</a:t>
            </a:fld>
            <a:endParaRPr lang="de-CH"/>
          </a:p>
        </p:txBody>
      </p:sp>
    </p:spTree>
    <p:extLst>
      <p:ext uri="{BB962C8B-B14F-4D97-AF65-F5344CB8AC3E}">
        <p14:creationId xmlns:p14="http://schemas.microsoft.com/office/powerpoint/2010/main" val="2147779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17</a:t>
            </a:fld>
            <a:endParaRPr lang="de-CH"/>
          </a:p>
        </p:txBody>
      </p:sp>
    </p:spTree>
    <p:extLst>
      <p:ext uri="{BB962C8B-B14F-4D97-AF65-F5344CB8AC3E}">
        <p14:creationId xmlns:p14="http://schemas.microsoft.com/office/powerpoint/2010/main" val="361587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18</a:t>
            </a:fld>
            <a:endParaRPr lang="de-CH"/>
          </a:p>
        </p:txBody>
      </p:sp>
    </p:spTree>
    <p:extLst>
      <p:ext uri="{BB962C8B-B14F-4D97-AF65-F5344CB8AC3E}">
        <p14:creationId xmlns:p14="http://schemas.microsoft.com/office/powerpoint/2010/main" val="179058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19</a:t>
            </a:fld>
            <a:endParaRPr lang="de-CH"/>
          </a:p>
        </p:txBody>
      </p:sp>
    </p:spTree>
    <p:extLst>
      <p:ext uri="{BB962C8B-B14F-4D97-AF65-F5344CB8AC3E}">
        <p14:creationId xmlns:p14="http://schemas.microsoft.com/office/powerpoint/2010/main" val="4036009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20</a:t>
            </a:fld>
            <a:endParaRPr lang="de-CH"/>
          </a:p>
        </p:txBody>
      </p:sp>
    </p:spTree>
    <p:extLst>
      <p:ext uri="{BB962C8B-B14F-4D97-AF65-F5344CB8AC3E}">
        <p14:creationId xmlns:p14="http://schemas.microsoft.com/office/powerpoint/2010/main" val="2585877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21</a:t>
            </a:fld>
            <a:endParaRPr lang="de-CH"/>
          </a:p>
        </p:txBody>
      </p:sp>
    </p:spTree>
    <p:extLst>
      <p:ext uri="{BB962C8B-B14F-4D97-AF65-F5344CB8AC3E}">
        <p14:creationId xmlns:p14="http://schemas.microsoft.com/office/powerpoint/2010/main" val="3075960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pPr marL="0" marR="0" indent="0" algn="l" defTabSz="875721" rtl="0" eaLnBrk="0" fontAlgn="base" latinLnBrk="0" hangingPunct="0">
              <a:lnSpc>
                <a:spcPct val="100000"/>
              </a:lnSpc>
              <a:spcBef>
                <a:spcPct val="30000"/>
              </a:spcBef>
              <a:spcAft>
                <a:spcPct val="0"/>
              </a:spcAft>
              <a:buClrTx/>
              <a:buSzTx/>
              <a:buFontTx/>
              <a:buNone/>
              <a:tabLst/>
              <a:defRPr/>
            </a:pPr>
            <a:r>
              <a:rPr lang="en-US" b="0" dirty="0"/>
              <a:t>Marginal</a:t>
            </a:r>
            <a:r>
              <a:rPr lang="en-US" b="0" baseline="0" dirty="0"/>
              <a:t> impaction medial </a:t>
            </a:r>
            <a:r>
              <a:rPr lang="en-US" b="0" baseline="0" dirty="0" err="1"/>
              <a:t>tibial</a:t>
            </a:r>
            <a:r>
              <a:rPr lang="en-US" b="0" baseline="0" dirty="0"/>
              <a:t> plafond</a:t>
            </a:r>
          </a:p>
          <a:p>
            <a:pPr defTabSz="875721">
              <a:defRPr/>
            </a:pPr>
            <a:endParaRPr lang="en-US" b="1"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22</a:t>
            </a:fld>
            <a:endParaRPr lang="de-CH"/>
          </a:p>
        </p:txBody>
      </p:sp>
    </p:spTree>
    <p:extLst>
      <p:ext uri="{BB962C8B-B14F-4D97-AF65-F5344CB8AC3E}">
        <p14:creationId xmlns:p14="http://schemas.microsoft.com/office/powerpoint/2010/main" val="1750068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Use of a freer elevator to restore the </a:t>
            </a:r>
            <a:r>
              <a:rPr lang="en-US" baseline="0" dirty="0" err="1"/>
              <a:t>subchondral</a:t>
            </a:r>
            <a:r>
              <a:rPr lang="en-US" baseline="0" dirty="0"/>
              <a:t> surface following marginal impaction of the medial </a:t>
            </a:r>
            <a:r>
              <a:rPr lang="en-US" baseline="0" dirty="0" err="1"/>
              <a:t>tibial</a:t>
            </a:r>
            <a:r>
              <a:rPr lang="en-US" baseline="0" dirty="0"/>
              <a:t> plafond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23</a:t>
            </a:fld>
            <a:endParaRPr lang="de-CH"/>
          </a:p>
        </p:txBody>
      </p:sp>
    </p:spTree>
    <p:extLst>
      <p:ext uri="{BB962C8B-B14F-4D97-AF65-F5344CB8AC3E}">
        <p14:creationId xmlns:p14="http://schemas.microsoft.com/office/powerpoint/2010/main" val="121849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r>
              <a:rPr lang="en-US" b="1" dirty="0"/>
              <a:t>Teaching points: </a:t>
            </a:r>
          </a:p>
          <a:p>
            <a:r>
              <a:rPr lang="en-US" b="0" dirty="0"/>
              <a:t>Soft-tissue problems produced by complex </a:t>
            </a:r>
            <a:r>
              <a:rPr lang="en-US" b="0" dirty="0" err="1"/>
              <a:t>malleolar</a:t>
            </a:r>
            <a:r>
              <a:rPr lang="en-US" b="0" dirty="0"/>
              <a:t> fractures may be the main factor influencing outcome. Diagnosing and treating underlying cartilage lesions are as important as achieving congruity.</a:t>
            </a:r>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a:t>
            </a:fld>
            <a:endParaRPr lang="de-CH"/>
          </a:p>
        </p:txBody>
      </p:sp>
    </p:spTree>
    <p:extLst>
      <p:ext uri="{BB962C8B-B14F-4D97-AF65-F5344CB8AC3E}">
        <p14:creationId xmlns:p14="http://schemas.microsoft.com/office/powerpoint/2010/main" val="223427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pPr marL="0" marR="0" indent="0" algn="l" defTabSz="875721" rtl="0" eaLnBrk="0" fontAlgn="base" latinLnBrk="0" hangingPunct="0">
              <a:lnSpc>
                <a:spcPct val="100000"/>
              </a:lnSpc>
              <a:spcBef>
                <a:spcPct val="30000"/>
              </a:spcBef>
              <a:spcAft>
                <a:spcPct val="0"/>
              </a:spcAft>
              <a:buClrTx/>
              <a:buSzTx/>
              <a:buFontTx/>
              <a:buNone/>
              <a:tabLst/>
              <a:defRPr/>
            </a:pPr>
            <a:r>
              <a:rPr lang="en-US" dirty="0"/>
              <a:t>CT</a:t>
            </a:r>
            <a:r>
              <a:rPr lang="en-US" baseline="0" dirty="0"/>
              <a:t> scan shows medial (green arrow) and proximal displacement (red arrow) of the medial </a:t>
            </a:r>
            <a:r>
              <a:rPr lang="en-US" baseline="0" dirty="0" err="1"/>
              <a:t>malleolar</a:t>
            </a:r>
            <a:r>
              <a:rPr lang="en-US" baseline="0" dirty="0"/>
              <a:t> fracture fragment; impaction of the medial </a:t>
            </a:r>
            <a:r>
              <a:rPr lang="en-US" baseline="0" dirty="0" err="1"/>
              <a:t>tibial</a:t>
            </a:r>
            <a:r>
              <a:rPr lang="en-US" baseline="0" dirty="0"/>
              <a:t> plafond is also evident.</a:t>
            </a:r>
            <a:endParaRPr lang="en-US" dirty="0"/>
          </a:p>
          <a:p>
            <a:pPr defTabSz="875721">
              <a:defRPr/>
            </a:pP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24</a:t>
            </a:fld>
            <a:endParaRPr lang="de-CH"/>
          </a:p>
        </p:txBody>
      </p:sp>
    </p:spTree>
    <p:extLst>
      <p:ext uri="{BB962C8B-B14F-4D97-AF65-F5344CB8AC3E}">
        <p14:creationId xmlns:p14="http://schemas.microsoft.com/office/powerpoint/2010/main" val="203985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25</a:t>
            </a:fld>
            <a:endParaRPr lang="de-CH"/>
          </a:p>
        </p:txBody>
      </p:sp>
    </p:spTree>
    <p:extLst>
      <p:ext uri="{BB962C8B-B14F-4D97-AF65-F5344CB8AC3E}">
        <p14:creationId xmlns:p14="http://schemas.microsoft.com/office/powerpoint/2010/main" val="3446115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26</a:t>
            </a:fld>
            <a:endParaRPr lang="de-CH"/>
          </a:p>
        </p:txBody>
      </p:sp>
    </p:spTree>
    <p:extLst>
      <p:ext uri="{BB962C8B-B14F-4D97-AF65-F5344CB8AC3E}">
        <p14:creationId xmlns:p14="http://schemas.microsoft.com/office/powerpoint/2010/main" val="323981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27</a:t>
            </a:fld>
            <a:endParaRPr lang="de-CH"/>
          </a:p>
        </p:txBody>
      </p:sp>
    </p:spTree>
    <p:extLst>
      <p:ext uri="{BB962C8B-B14F-4D97-AF65-F5344CB8AC3E}">
        <p14:creationId xmlns:p14="http://schemas.microsoft.com/office/powerpoint/2010/main" val="4234290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28</a:t>
            </a:fld>
            <a:endParaRPr lang="de-CH"/>
          </a:p>
        </p:txBody>
      </p:sp>
    </p:spTree>
    <p:extLst>
      <p:ext uri="{BB962C8B-B14F-4D97-AF65-F5344CB8AC3E}">
        <p14:creationId xmlns:p14="http://schemas.microsoft.com/office/powerpoint/2010/main" val="1184344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29</a:t>
            </a:fld>
            <a:endParaRPr lang="de-CH"/>
          </a:p>
        </p:txBody>
      </p:sp>
    </p:spTree>
    <p:extLst>
      <p:ext uri="{BB962C8B-B14F-4D97-AF65-F5344CB8AC3E}">
        <p14:creationId xmlns:p14="http://schemas.microsoft.com/office/powerpoint/2010/main" val="892458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30</a:t>
            </a:fld>
            <a:endParaRPr lang="de-CH"/>
          </a:p>
        </p:txBody>
      </p:sp>
    </p:spTree>
    <p:extLst>
      <p:ext uri="{BB962C8B-B14F-4D97-AF65-F5344CB8AC3E}">
        <p14:creationId xmlns:p14="http://schemas.microsoft.com/office/powerpoint/2010/main" val="892458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31</a:t>
            </a:fld>
            <a:endParaRPr lang="de-CH"/>
          </a:p>
        </p:txBody>
      </p:sp>
    </p:spTree>
    <p:extLst>
      <p:ext uri="{BB962C8B-B14F-4D97-AF65-F5344CB8AC3E}">
        <p14:creationId xmlns:p14="http://schemas.microsoft.com/office/powerpoint/2010/main" val="2281819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32</a:t>
            </a:fld>
            <a:endParaRPr lang="de-CH"/>
          </a:p>
        </p:txBody>
      </p:sp>
    </p:spTree>
    <p:extLst>
      <p:ext uri="{BB962C8B-B14F-4D97-AF65-F5344CB8AC3E}">
        <p14:creationId xmlns:p14="http://schemas.microsoft.com/office/powerpoint/2010/main" val="818692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33</a:t>
            </a:fld>
            <a:endParaRPr lang="de-CH"/>
          </a:p>
        </p:txBody>
      </p:sp>
    </p:spTree>
    <p:extLst>
      <p:ext uri="{BB962C8B-B14F-4D97-AF65-F5344CB8AC3E}">
        <p14:creationId xmlns:p14="http://schemas.microsoft.com/office/powerpoint/2010/main" val="149147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a:t>
            </a:fld>
            <a:endParaRPr lang="de-CH"/>
          </a:p>
        </p:txBody>
      </p:sp>
    </p:spTree>
    <p:extLst>
      <p:ext uri="{BB962C8B-B14F-4D97-AF65-F5344CB8AC3E}">
        <p14:creationId xmlns:p14="http://schemas.microsoft.com/office/powerpoint/2010/main" val="61947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34</a:t>
            </a:fld>
            <a:endParaRPr lang="de-CH"/>
          </a:p>
        </p:txBody>
      </p:sp>
    </p:spTree>
    <p:extLst>
      <p:ext uri="{BB962C8B-B14F-4D97-AF65-F5344CB8AC3E}">
        <p14:creationId xmlns:p14="http://schemas.microsoft.com/office/powerpoint/2010/main" val="4019023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r>
              <a:rPr lang="de-CH"/>
              <a:t>Suggest answers to these question especially the best method and type of</a:t>
            </a:r>
            <a:r>
              <a:rPr lang="de-CH" baseline="0"/>
              <a:t> screw.</a:t>
            </a:r>
            <a:endParaRPr lang="de-CH"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35</a:t>
            </a:fld>
            <a:endParaRPr lang="de-CH"/>
          </a:p>
        </p:txBody>
      </p:sp>
    </p:spTree>
    <p:extLst>
      <p:ext uri="{BB962C8B-B14F-4D97-AF65-F5344CB8AC3E}">
        <p14:creationId xmlns:p14="http://schemas.microsoft.com/office/powerpoint/2010/main" val="2442882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36</a:t>
            </a:fld>
            <a:endParaRPr lang="de-CH"/>
          </a:p>
        </p:txBody>
      </p:sp>
    </p:spTree>
    <p:extLst>
      <p:ext uri="{BB962C8B-B14F-4D97-AF65-F5344CB8AC3E}">
        <p14:creationId xmlns:p14="http://schemas.microsoft.com/office/powerpoint/2010/main" val="2376948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37</a:t>
            </a:fld>
            <a:endParaRPr lang="de-CH"/>
          </a:p>
        </p:txBody>
      </p:sp>
    </p:spTree>
    <p:extLst>
      <p:ext uri="{BB962C8B-B14F-4D97-AF65-F5344CB8AC3E}">
        <p14:creationId xmlns:p14="http://schemas.microsoft.com/office/powerpoint/2010/main" val="1946969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38</a:t>
            </a:fld>
            <a:endParaRPr lang="de-CH"/>
          </a:p>
        </p:txBody>
      </p:sp>
    </p:spTree>
    <p:extLst>
      <p:ext uri="{BB962C8B-B14F-4D97-AF65-F5344CB8AC3E}">
        <p14:creationId xmlns:p14="http://schemas.microsoft.com/office/powerpoint/2010/main" val="513718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39</a:t>
            </a:fld>
            <a:endParaRPr lang="de-CH"/>
          </a:p>
        </p:txBody>
      </p:sp>
    </p:spTree>
    <p:extLst>
      <p:ext uri="{BB962C8B-B14F-4D97-AF65-F5344CB8AC3E}">
        <p14:creationId xmlns:p14="http://schemas.microsoft.com/office/powerpoint/2010/main" val="3054524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40</a:t>
            </a:fld>
            <a:endParaRPr lang="de-CH"/>
          </a:p>
        </p:txBody>
      </p:sp>
    </p:spTree>
    <p:extLst>
      <p:ext uri="{BB962C8B-B14F-4D97-AF65-F5344CB8AC3E}">
        <p14:creationId xmlns:p14="http://schemas.microsoft.com/office/powerpoint/2010/main" val="163410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41</a:t>
            </a:fld>
            <a:endParaRPr lang="de-CH"/>
          </a:p>
        </p:txBody>
      </p:sp>
    </p:spTree>
    <p:extLst>
      <p:ext uri="{BB962C8B-B14F-4D97-AF65-F5344CB8AC3E}">
        <p14:creationId xmlns:p14="http://schemas.microsoft.com/office/powerpoint/2010/main" val="631882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42</a:t>
            </a:fld>
            <a:endParaRPr lang="de-CH"/>
          </a:p>
        </p:txBody>
      </p:sp>
    </p:spTree>
    <p:extLst>
      <p:ext uri="{BB962C8B-B14F-4D97-AF65-F5344CB8AC3E}">
        <p14:creationId xmlns:p14="http://schemas.microsoft.com/office/powerpoint/2010/main" val="831440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43</a:t>
            </a:fld>
            <a:endParaRPr lang="de-CH"/>
          </a:p>
        </p:txBody>
      </p:sp>
    </p:spTree>
    <p:extLst>
      <p:ext uri="{BB962C8B-B14F-4D97-AF65-F5344CB8AC3E}">
        <p14:creationId xmlns:p14="http://schemas.microsoft.com/office/powerpoint/2010/main" val="275450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a:t>
            </a:fld>
            <a:endParaRPr lang="de-CH"/>
          </a:p>
        </p:txBody>
      </p:sp>
    </p:spTree>
    <p:extLst>
      <p:ext uri="{BB962C8B-B14F-4D97-AF65-F5344CB8AC3E}">
        <p14:creationId xmlns:p14="http://schemas.microsoft.com/office/powerpoint/2010/main" val="58151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5</a:t>
            </a:fld>
            <a:endParaRPr lang="de-CH"/>
          </a:p>
        </p:txBody>
      </p:sp>
    </p:spTree>
    <p:extLst>
      <p:ext uri="{BB962C8B-B14F-4D97-AF65-F5344CB8AC3E}">
        <p14:creationId xmlns:p14="http://schemas.microsoft.com/office/powerpoint/2010/main" val="3961002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r>
              <a:rPr lang="en-US" dirty="0"/>
              <a:t>References: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Day GA, Swanson CE, </a:t>
            </a:r>
            <a:r>
              <a:rPr lang="en-US" sz="1200" b="1" dirty="0" err="1"/>
              <a:t>Hulcombe</a:t>
            </a:r>
            <a:r>
              <a:rPr lang="en-US" sz="1200" b="1" dirty="0"/>
              <a:t> BG.</a:t>
            </a:r>
            <a:r>
              <a:rPr lang="en-US" sz="1200" dirty="0"/>
              <a:t> </a:t>
            </a:r>
            <a:r>
              <a:rPr lang="en-US" sz="1200" b="0" dirty="0"/>
              <a:t>Operative treatment of ankle fractures: a minimum ten-year follow-up.</a:t>
            </a:r>
            <a:r>
              <a:rPr lang="en-US" sz="1200" b="1" dirty="0"/>
              <a:t> </a:t>
            </a:r>
            <a:r>
              <a:rPr lang="en-US" sz="1200" i="1" dirty="0"/>
              <a:t>Foot Ankle Int</a:t>
            </a:r>
            <a:r>
              <a:rPr lang="en-US" sz="1200" dirty="0"/>
              <a:t>. 2001 Feb;22(2):102-6.</a:t>
            </a: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10</a:t>
            </a:fld>
            <a:endParaRPr lang="de-CH"/>
          </a:p>
        </p:txBody>
      </p:sp>
    </p:spTree>
    <p:extLst>
      <p:ext uri="{BB962C8B-B14F-4D97-AF65-F5344CB8AC3E}">
        <p14:creationId xmlns:p14="http://schemas.microsoft.com/office/powerpoint/2010/main" val="271285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11</a:t>
            </a:fld>
            <a:endParaRPr lang="de-CH"/>
          </a:p>
        </p:txBody>
      </p:sp>
    </p:spTree>
    <p:extLst>
      <p:ext uri="{BB962C8B-B14F-4D97-AF65-F5344CB8AC3E}">
        <p14:creationId xmlns:p14="http://schemas.microsoft.com/office/powerpoint/2010/main" val="410795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pitchFamily="18" charset="0"/>
              </a:defRPr>
            </a:lvl1pPr>
            <a:lvl2pPr marL="770722" indent="-296431" eaLnBrk="0" hangingPunct="0">
              <a:defRPr sz="2500">
                <a:solidFill>
                  <a:schemeClr val="tx1"/>
                </a:solidFill>
                <a:latin typeface="Times New Roman" pitchFamily="18" charset="0"/>
              </a:defRPr>
            </a:lvl2pPr>
            <a:lvl3pPr marL="1185726" indent="-237146" eaLnBrk="0" hangingPunct="0">
              <a:defRPr sz="2500">
                <a:solidFill>
                  <a:schemeClr val="tx1"/>
                </a:solidFill>
                <a:latin typeface="Times New Roman" pitchFamily="18" charset="0"/>
              </a:defRPr>
            </a:lvl3pPr>
            <a:lvl4pPr marL="1660017" indent="-237146" eaLnBrk="0" hangingPunct="0">
              <a:defRPr sz="2500">
                <a:solidFill>
                  <a:schemeClr val="tx1"/>
                </a:solidFill>
                <a:latin typeface="Times New Roman" pitchFamily="18" charset="0"/>
              </a:defRPr>
            </a:lvl4pPr>
            <a:lvl5pPr marL="2134307" indent="-237146" eaLnBrk="0" hangingPunct="0">
              <a:defRPr sz="2500">
                <a:solidFill>
                  <a:schemeClr val="tx1"/>
                </a:solidFill>
                <a:latin typeface="Times New Roman" pitchFamily="18" charset="0"/>
              </a:defRPr>
            </a:lvl5pPr>
            <a:lvl6pPr marL="2608598" indent="-237146" eaLnBrk="0" fontAlgn="base" hangingPunct="0">
              <a:spcBef>
                <a:spcPct val="0"/>
              </a:spcBef>
              <a:spcAft>
                <a:spcPct val="0"/>
              </a:spcAft>
              <a:defRPr sz="2500">
                <a:solidFill>
                  <a:schemeClr val="tx1"/>
                </a:solidFill>
                <a:latin typeface="Times New Roman" pitchFamily="18" charset="0"/>
              </a:defRPr>
            </a:lvl6pPr>
            <a:lvl7pPr marL="3082888" indent="-237146" eaLnBrk="0" fontAlgn="base" hangingPunct="0">
              <a:spcBef>
                <a:spcPct val="0"/>
              </a:spcBef>
              <a:spcAft>
                <a:spcPct val="0"/>
              </a:spcAft>
              <a:defRPr sz="2500">
                <a:solidFill>
                  <a:schemeClr val="tx1"/>
                </a:solidFill>
                <a:latin typeface="Times New Roman" pitchFamily="18" charset="0"/>
              </a:defRPr>
            </a:lvl7pPr>
            <a:lvl8pPr marL="3557178" indent="-237146" eaLnBrk="0" fontAlgn="base" hangingPunct="0">
              <a:spcBef>
                <a:spcPct val="0"/>
              </a:spcBef>
              <a:spcAft>
                <a:spcPct val="0"/>
              </a:spcAft>
              <a:defRPr sz="2500">
                <a:solidFill>
                  <a:schemeClr val="tx1"/>
                </a:solidFill>
                <a:latin typeface="Times New Roman" pitchFamily="18" charset="0"/>
              </a:defRPr>
            </a:lvl8pPr>
            <a:lvl9pPr marL="4031469" indent="-237146" eaLnBrk="0" fontAlgn="base" hangingPunct="0">
              <a:spcBef>
                <a:spcPct val="0"/>
              </a:spcBef>
              <a:spcAft>
                <a:spcPct val="0"/>
              </a:spcAft>
              <a:defRPr sz="2500">
                <a:solidFill>
                  <a:schemeClr val="tx1"/>
                </a:solidFill>
                <a:latin typeface="Times New Roman" pitchFamily="18" charset="0"/>
              </a:defRPr>
            </a:lvl9pPr>
          </a:lstStyle>
          <a:p>
            <a:fld id="{9CFB3A58-F177-4CB6-9160-B0D60E52D296}" type="slidenum">
              <a:rPr lang="en-US" sz="1200"/>
              <a:pPr/>
              <a:t>12</a:t>
            </a:fld>
            <a:endParaRPr lang="en-US" sz="1200"/>
          </a:p>
        </p:txBody>
      </p:sp>
      <p:sp>
        <p:nvSpPr>
          <p:cNvPr id="59395" name="Rectangle 2"/>
          <p:cNvSpPr>
            <a:spLocks noGrp="1" noRot="1" noChangeAspect="1" noChangeArrowheads="1" noTextEdit="1"/>
          </p:cNvSpPr>
          <p:nvPr>
            <p:ph type="sldImg"/>
          </p:nvPr>
        </p:nvSpPr>
        <p:spPr>
          <a:xfrm>
            <a:off x="3368675" y="2589213"/>
            <a:ext cx="0" cy="0"/>
          </a:xfrm>
          <a:ln/>
        </p:spPr>
      </p:sp>
      <p:sp>
        <p:nvSpPr>
          <p:cNvPr id="59396" name="Rectangle 3"/>
          <p:cNvSpPr>
            <a:spLocks noGrp="1" noChangeArrowheads="1"/>
          </p:cNvSpPr>
          <p:nvPr>
            <p:ph type="body" idx="1"/>
          </p:nvPr>
        </p:nvSpPr>
        <p:spPr>
          <a:xfrm>
            <a:off x="898101" y="5509220"/>
            <a:ext cx="4918052" cy="3744416"/>
          </a:xfrm>
          <a:noFill/>
        </p:spPr>
        <p:txBody>
          <a:bodyPr/>
          <a:lstStyle/>
          <a:p>
            <a:r>
              <a:rPr lang="en-US" b="0" dirty="0"/>
              <a:t>One</a:t>
            </a:r>
            <a:r>
              <a:rPr lang="en-US" b="0" baseline="0" dirty="0"/>
              <a:t> of the advantages of stable internal fixation over casting once wounds are stable, is the ability to allow early ROM of the ankle joint preventing postoperative </a:t>
            </a:r>
            <a:r>
              <a:rPr lang="en-US" b="0" baseline="0" dirty="0" err="1"/>
              <a:t>arthrofibrosis</a:t>
            </a:r>
            <a:r>
              <a:rPr lang="en-US" b="0" baseline="0" dirty="0"/>
              <a:t> and allowing an earlier return to work and activity. Less calf atrophy and lower rate of DVT are also advantages.  However, the risk for postoperative wound complications is greater. </a:t>
            </a:r>
          </a:p>
          <a:p>
            <a:endParaRPr lang="en-US" b="0" baseline="0" dirty="0"/>
          </a:p>
          <a:p>
            <a:r>
              <a:rPr lang="en-US" b="0" baseline="0" dirty="0"/>
              <a:t>Both shortening and rotation of the fibula (often occurring together) are associated with lateral </a:t>
            </a:r>
            <a:r>
              <a:rPr lang="en-US" b="0" baseline="0" dirty="0" err="1"/>
              <a:t>talar</a:t>
            </a:r>
            <a:r>
              <a:rPr lang="en-US" b="0" baseline="0" dirty="0"/>
              <a:t> shift and posttraumatic ankle arthritis. Both are indications for operative treatment of an ankle fracture and should be corrected at the time of surgery.  Early ankle arthritis in which shortening and/ or rotation are present should be addressed with fibular osteotomies to restore normal joint mechanics. </a:t>
            </a:r>
          </a:p>
          <a:p>
            <a:endParaRPr lang="en-US" b="0" baseline="0" dirty="0"/>
          </a:p>
          <a:p>
            <a:r>
              <a:rPr lang="en-US" b="0" baseline="0" dirty="0"/>
              <a:t>References:</a:t>
            </a:r>
          </a:p>
          <a:p>
            <a:endParaRPr lang="en-US" b="0" baseline="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1" dirty="0"/>
              <a:t>Thomas G, </a:t>
            </a:r>
            <a:r>
              <a:rPr lang="en-US" b="1" dirty="0" err="1"/>
              <a:t>Whalley</a:t>
            </a:r>
            <a:r>
              <a:rPr lang="en-US" b="1" dirty="0"/>
              <a:t> H, </a:t>
            </a:r>
            <a:r>
              <a:rPr lang="en-US" b="1" dirty="0" err="1"/>
              <a:t>Modi</a:t>
            </a:r>
            <a:r>
              <a:rPr lang="en-US" b="1" dirty="0"/>
              <a:t> C. </a:t>
            </a:r>
            <a:r>
              <a:rPr lang="en-US" b="0" dirty="0"/>
              <a:t>Early mobilization of operatively fixed ankle fractures: a systematic review. </a:t>
            </a:r>
            <a:r>
              <a:rPr lang="en-US" b="0" i="1" dirty="0"/>
              <a:t>Foot Ankle Int</a:t>
            </a:r>
            <a:r>
              <a:rPr lang="en-US" b="0" dirty="0"/>
              <a:t>. 2009 Jul;30(7):666-74. </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1" dirty="0" err="1"/>
              <a:t>Vioreanu</a:t>
            </a:r>
            <a:r>
              <a:rPr lang="en-US" b="1" dirty="0"/>
              <a:t> M, </a:t>
            </a:r>
            <a:r>
              <a:rPr lang="en-US" b="1" dirty="0" err="1"/>
              <a:t>Dudeney</a:t>
            </a:r>
            <a:r>
              <a:rPr lang="en-US" b="1" dirty="0"/>
              <a:t> S, </a:t>
            </a:r>
            <a:r>
              <a:rPr lang="en-US" b="1" dirty="0" err="1"/>
              <a:t>Hurson</a:t>
            </a:r>
            <a:r>
              <a:rPr lang="en-US" b="1" dirty="0"/>
              <a:t> B, et al.</a:t>
            </a:r>
            <a:r>
              <a:rPr lang="en-US" b="1" baseline="0" dirty="0"/>
              <a:t> </a:t>
            </a:r>
            <a:r>
              <a:rPr lang="en-US" b="0" dirty="0"/>
              <a:t>Early mobilization in a removable cast compared with immobilization in a cast after operative treatment of ankle fractures: a prospective randomized study. </a:t>
            </a:r>
            <a:r>
              <a:rPr lang="en-US" b="0" i="1" dirty="0"/>
              <a:t>Foot Ankle Int</a:t>
            </a:r>
            <a:r>
              <a:rPr lang="en-US" b="0" dirty="0"/>
              <a:t>. 2007 Jan;28(1):13-9.</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b="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b="0"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b="1" dirty="0"/>
          </a:p>
          <a:p>
            <a:pPr marL="228600" indent="-228600">
              <a:buFont typeface="+mj-lt"/>
              <a:buAutoNum type="arabicPeriod"/>
            </a:pPr>
            <a:endParaRPr lang="en-US" b="0" baseline="0" dirty="0"/>
          </a:p>
          <a:p>
            <a:endParaRPr lang="en-US" b="0" dirty="0"/>
          </a:p>
          <a:p>
            <a:endParaRPr lang="en-US" b="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3" name="Notes Placeholder 2"/>
          <p:cNvSpPr>
            <a:spLocks noGrp="1"/>
          </p:cNvSpPr>
          <p:nvPr>
            <p:ph type="body" idx="1"/>
          </p:nvPr>
        </p:nvSpPr>
        <p:spPr/>
        <p:txBody>
          <a:bodyPr/>
          <a:lstStyle/>
          <a:p>
            <a:r>
              <a:rPr lang="en-US" b="0" dirty="0"/>
              <a:t>References:</a:t>
            </a:r>
          </a:p>
          <a:p>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Yablon</a:t>
            </a:r>
            <a:r>
              <a:rPr lang="en-US" b="1" dirty="0"/>
              <a:t> IG, Heller FG, </a:t>
            </a:r>
            <a:r>
              <a:rPr lang="en-US" b="1" dirty="0" err="1"/>
              <a:t>Shouse</a:t>
            </a:r>
            <a:r>
              <a:rPr lang="en-US" b="1" dirty="0"/>
              <a:t> L</a:t>
            </a:r>
            <a:r>
              <a:rPr lang="en-US" b="0" dirty="0"/>
              <a:t>. The key role of the lateral malleolus in displaced fractures of the ankle.</a:t>
            </a:r>
            <a:r>
              <a:rPr lang="en-US" b="0" baseline="0" dirty="0"/>
              <a:t> </a:t>
            </a:r>
            <a:r>
              <a:rPr lang="en-US" i="1" dirty="0"/>
              <a:t>J Bone Joint </a:t>
            </a:r>
            <a:r>
              <a:rPr lang="en-US" i="1" dirty="0" err="1"/>
              <a:t>Surg</a:t>
            </a:r>
            <a:r>
              <a:rPr lang="en-US" i="1" dirty="0"/>
              <a:t> Am</a:t>
            </a:r>
            <a:r>
              <a:rPr lang="en-US" dirty="0"/>
              <a:t>. </a:t>
            </a:r>
            <a:r>
              <a:rPr lang="en-US" b="0" dirty="0"/>
              <a:t>1977</a:t>
            </a:r>
            <a:r>
              <a:rPr lang="en-US" dirty="0"/>
              <a:t> Mar;59(2):169-73.</a:t>
            </a:r>
          </a:p>
          <a:p>
            <a:pPr lvl="1"/>
            <a:endParaRPr lang="en-AU" sz="2300" dirty="0"/>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13</a:t>
            </a:fld>
            <a:endParaRPr lang="de-CH"/>
          </a:p>
        </p:txBody>
      </p:sp>
    </p:spTree>
    <p:extLst>
      <p:ext uri="{BB962C8B-B14F-4D97-AF65-F5344CB8AC3E}">
        <p14:creationId xmlns:p14="http://schemas.microsoft.com/office/powerpoint/2010/main" val="3452457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9" name="Grafik 13">
            <a:extLst>
              <a:ext uri="{FF2B5EF4-FFF2-40B4-BE49-F238E27FC236}">
                <a16:creationId xmlns:a16="http://schemas.microsoft.com/office/drawing/2014/main" id="{3FC4F20D-72BA-4F99-9220-2AE84D931EA2}"/>
              </a:ext>
            </a:extLst>
          </p:cNvPr>
          <p:cNvPicPr>
            <a:picLocks noChangeAspect="1"/>
          </p:cNvPicPr>
          <p:nvPr userDrawn="1"/>
        </p:nvPicPr>
        <p:blipFill>
          <a:blip r:embed="rId2"/>
          <a:srcRect/>
          <a:stretch/>
        </p:blipFill>
        <p:spPr>
          <a:xfrm>
            <a:off x="0" y="0"/>
            <a:ext cx="12192000" cy="6858000"/>
          </a:xfrm>
          <a:prstGeom prst="rect">
            <a:avLst/>
          </a:prstGeom>
        </p:spPr>
      </p:pic>
      <p:sp>
        <p:nvSpPr>
          <p:cNvPr id="30" name="Titel 1">
            <a:extLst>
              <a:ext uri="{FF2B5EF4-FFF2-40B4-BE49-F238E27FC236}">
                <a16:creationId xmlns:a16="http://schemas.microsoft.com/office/drawing/2014/main" id="{5EFEDDB0-3703-43BF-879B-B313390AE3B4}"/>
              </a:ext>
            </a:extLst>
          </p:cNvPr>
          <p:cNvSpPr>
            <a:spLocks noGrp="1"/>
          </p:cNvSpPr>
          <p:nvPr>
            <p:ph type="title"/>
          </p:nvPr>
        </p:nvSpPr>
        <p:spPr>
          <a:xfrm>
            <a:off x="670985" y="2214564"/>
            <a:ext cx="6756928" cy="2428875"/>
          </a:xfrm>
        </p:spPr>
        <p:txBody>
          <a:bodyPr/>
          <a:lstStyle>
            <a:lvl1pPr>
              <a:lnSpc>
                <a:spcPts val="3400"/>
              </a:lnSpc>
              <a:defRPr lang="de-DE" sz="3200" b="1" kern="1200" dirty="0">
                <a:solidFill>
                  <a:srgbClr val="042D98"/>
                </a:solidFill>
                <a:latin typeface="+mj-lt"/>
                <a:ea typeface="+mj-ea"/>
                <a:cs typeface="+mj-cs"/>
              </a:defRPr>
            </a:lvl1pPr>
          </a:lstStyle>
          <a:p>
            <a:r>
              <a:rPr lang="de-DE" dirty="0"/>
              <a:t>Mastertitelformat bearbeiten</a:t>
            </a:r>
            <a:endParaRPr lang="en-GB" dirty="0"/>
          </a:p>
        </p:txBody>
      </p:sp>
      <p:pic>
        <p:nvPicPr>
          <p:cNvPr id="31" name="Grafik 15">
            <a:extLst>
              <a:ext uri="{FF2B5EF4-FFF2-40B4-BE49-F238E27FC236}">
                <a16:creationId xmlns:a16="http://schemas.microsoft.com/office/drawing/2014/main" id="{923F8F7D-162D-46A6-B39E-EC2ACBDF74A8}"/>
              </a:ext>
            </a:extLst>
          </p:cNvPr>
          <p:cNvPicPr>
            <a:picLocks noChangeAspect="1"/>
          </p:cNvPicPr>
          <p:nvPr userDrawn="1"/>
        </p:nvPicPr>
        <p:blipFill>
          <a:blip r:embed="rId3"/>
          <a:srcRect/>
          <a:stretch/>
        </p:blipFill>
        <p:spPr>
          <a:xfrm>
            <a:off x="658813" y="260350"/>
            <a:ext cx="913384" cy="574548"/>
          </a:xfrm>
          <a:prstGeom prst="rect">
            <a:avLst/>
          </a:prstGeom>
        </p:spPr>
      </p:pic>
      <p:sp>
        <p:nvSpPr>
          <p:cNvPr id="32" name="Textplatzhalter 8">
            <a:extLst>
              <a:ext uri="{FF2B5EF4-FFF2-40B4-BE49-F238E27FC236}">
                <a16:creationId xmlns:a16="http://schemas.microsoft.com/office/drawing/2014/main" id="{57E873EA-D183-458C-AAF9-F1933B41B7F7}"/>
              </a:ext>
            </a:extLst>
          </p:cNvPr>
          <p:cNvSpPr>
            <a:spLocks noGrp="1"/>
          </p:cNvSpPr>
          <p:nvPr>
            <p:ph type="body" sz="quarter" idx="10" hasCustomPrompt="1"/>
          </p:nvPr>
        </p:nvSpPr>
        <p:spPr>
          <a:xfrm>
            <a:off x="658813" y="5856290"/>
            <a:ext cx="3348037" cy="246062"/>
          </a:xfrm>
        </p:spPr>
        <p:txBody>
          <a:bodyPr anchor="ctr"/>
          <a:lstStyle>
            <a:lvl1pPr marL="0" indent="0">
              <a:buNone/>
              <a:defRPr sz="1500" b="1">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name</a:t>
            </a:r>
          </a:p>
        </p:txBody>
      </p:sp>
      <p:sp>
        <p:nvSpPr>
          <p:cNvPr id="33" name="Textplatzhalter 8">
            <a:extLst>
              <a:ext uri="{FF2B5EF4-FFF2-40B4-BE49-F238E27FC236}">
                <a16:creationId xmlns:a16="http://schemas.microsoft.com/office/drawing/2014/main" id="{F650D12C-E372-4D78-8A2F-03905EEEFB30}"/>
              </a:ext>
            </a:extLst>
          </p:cNvPr>
          <p:cNvSpPr>
            <a:spLocks noGrp="1"/>
          </p:cNvSpPr>
          <p:nvPr>
            <p:ph type="body" sz="quarter" idx="11" hasCustomPrompt="1"/>
          </p:nvPr>
        </p:nvSpPr>
        <p:spPr>
          <a:xfrm>
            <a:off x="658812" y="6102352"/>
            <a:ext cx="3348037" cy="206376"/>
          </a:xfrm>
        </p:spPr>
        <p:txBody>
          <a:bodyPr anchor="ctr" anchorCtr="0"/>
          <a:lstStyle>
            <a:lvl1pPr marL="0" indent="0">
              <a:buNone/>
              <a:defRPr sz="1500" b="0">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title </a:t>
            </a:r>
          </a:p>
        </p:txBody>
      </p:sp>
      <p:sp>
        <p:nvSpPr>
          <p:cNvPr id="34" name="Textplatzhalter 8">
            <a:extLst>
              <a:ext uri="{FF2B5EF4-FFF2-40B4-BE49-F238E27FC236}">
                <a16:creationId xmlns:a16="http://schemas.microsoft.com/office/drawing/2014/main" id="{13BE4E6B-A088-4D22-ACAA-CD4ECD7E734F}"/>
              </a:ext>
            </a:extLst>
          </p:cNvPr>
          <p:cNvSpPr>
            <a:spLocks noGrp="1"/>
          </p:cNvSpPr>
          <p:nvPr>
            <p:ph type="body" sz="quarter" idx="12" hasCustomPrompt="1"/>
          </p:nvPr>
        </p:nvSpPr>
        <p:spPr>
          <a:xfrm>
            <a:off x="4079876" y="5861053"/>
            <a:ext cx="3348037" cy="246062"/>
          </a:xfrm>
        </p:spPr>
        <p:txBody>
          <a:bodyPr anchor="ctr"/>
          <a:lstStyle>
            <a:lvl1pPr marL="0" indent="0">
              <a:buNone/>
              <a:defRPr sz="1500" b="1">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Meeting</a:t>
            </a:r>
            <a:endParaRPr lang="en-GB" dirty="0"/>
          </a:p>
        </p:txBody>
      </p:sp>
      <p:sp>
        <p:nvSpPr>
          <p:cNvPr id="35" name="Textplatzhalter 8">
            <a:extLst>
              <a:ext uri="{FF2B5EF4-FFF2-40B4-BE49-F238E27FC236}">
                <a16:creationId xmlns:a16="http://schemas.microsoft.com/office/drawing/2014/main" id="{191409C6-6FF1-4CC5-8FFF-412ADD946F61}"/>
              </a:ext>
            </a:extLst>
          </p:cNvPr>
          <p:cNvSpPr>
            <a:spLocks noGrp="1"/>
          </p:cNvSpPr>
          <p:nvPr>
            <p:ph type="body" sz="quarter" idx="13" hasCustomPrompt="1"/>
          </p:nvPr>
        </p:nvSpPr>
        <p:spPr>
          <a:xfrm>
            <a:off x="4079875" y="6107115"/>
            <a:ext cx="3348037" cy="206376"/>
          </a:xfrm>
        </p:spPr>
        <p:txBody>
          <a:bodyPr anchor="ctr" anchorCtr="0"/>
          <a:lstStyle>
            <a:lvl1pPr marL="0" indent="0">
              <a:buNone/>
              <a:defRPr sz="1500" b="0">
                <a:solidFill>
                  <a:srgbClr val="042D98"/>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City, month day, year</a:t>
            </a:r>
            <a:endParaRPr lang="en-GB" dirty="0"/>
          </a:p>
        </p:txBody>
      </p:sp>
    </p:spTree>
    <p:extLst>
      <p:ext uri="{BB962C8B-B14F-4D97-AF65-F5344CB8AC3E}">
        <p14:creationId xmlns:p14="http://schemas.microsoft.com/office/powerpoint/2010/main" val="1238086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1" y="381000"/>
            <a:ext cx="11036300" cy="914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CE3F3A6-42C2-4121-AFDC-61550D567047}" type="slidenum">
              <a:rPr lang="de-CH"/>
              <a:pPr>
                <a:defRPr/>
              </a:pPr>
              <a:t>‹#›</a:t>
            </a:fld>
            <a:endParaRPr lang="de-CH"/>
          </a:p>
        </p:txBody>
      </p:sp>
    </p:spTree>
    <p:extLst>
      <p:ext uri="{BB962C8B-B14F-4D97-AF65-F5344CB8AC3E}">
        <p14:creationId xmlns:p14="http://schemas.microsoft.com/office/powerpoint/2010/main" val="196936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EDF82C-9C4E-4BE8-A238-9D168423415B}" type="slidenum">
              <a:rPr lang="de-CH"/>
              <a:pPr>
                <a:defRPr/>
              </a:pPr>
              <a:t>‹#›</a:t>
            </a:fld>
            <a:endParaRPr lang="de-CH"/>
          </a:p>
        </p:txBody>
      </p:sp>
    </p:spTree>
    <p:extLst>
      <p:ext uri="{BB962C8B-B14F-4D97-AF65-F5344CB8AC3E}">
        <p14:creationId xmlns:p14="http://schemas.microsoft.com/office/powerpoint/2010/main" val="246950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BAB0EED-89E3-418D-A96E-1B436E8E7897}" type="slidenum">
              <a:rPr lang="de-CH"/>
              <a:pPr>
                <a:defRPr/>
              </a:pPr>
              <a:t>‹#›</a:t>
            </a:fld>
            <a:endParaRPr lang="de-CH"/>
          </a:p>
        </p:txBody>
      </p:sp>
      <p:sp>
        <p:nvSpPr>
          <p:cNvPr id="7" name="Rectangle 2">
            <a:extLst>
              <a:ext uri="{FF2B5EF4-FFF2-40B4-BE49-F238E27FC236}">
                <a16:creationId xmlns:a16="http://schemas.microsoft.com/office/drawing/2014/main" id="{EC1CCBEA-21AB-40C5-A97C-3E3685C15E16}"/>
              </a:ext>
            </a:extLst>
          </p:cNvPr>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endParaRPr lang="de-CH" dirty="0"/>
          </a:p>
        </p:txBody>
      </p:sp>
    </p:spTree>
    <p:extLst>
      <p:ext uri="{BB962C8B-B14F-4D97-AF65-F5344CB8AC3E}">
        <p14:creationId xmlns:p14="http://schemas.microsoft.com/office/powerpoint/2010/main" val="45731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A117CB3-BCD5-4D20-94CC-55E82BD0FACF}" type="slidenum">
              <a:rPr lang="de-CH"/>
              <a:pPr>
                <a:defRPr/>
              </a:pPr>
              <a:t>‹#›</a:t>
            </a:fld>
            <a:endParaRPr lang="de-CH"/>
          </a:p>
        </p:txBody>
      </p:sp>
    </p:spTree>
    <p:extLst>
      <p:ext uri="{BB962C8B-B14F-4D97-AF65-F5344CB8AC3E}">
        <p14:creationId xmlns:p14="http://schemas.microsoft.com/office/powerpoint/2010/main" val="367260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381000"/>
            <a:ext cx="110363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2B95105-7AA0-4530-88B4-EE9302295AE0}" type="slidenum">
              <a:rPr lang="de-CH"/>
              <a:pPr>
                <a:defRPr/>
              </a:pPr>
              <a:t>‹#›</a:t>
            </a:fld>
            <a:endParaRPr lang="de-CH"/>
          </a:p>
        </p:txBody>
      </p:sp>
    </p:spTree>
    <p:extLst>
      <p:ext uri="{BB962C8B-B14F-4D97-AF65-F5344CB8AC3E}">
        <p14:creationId xmlns:p14="http://schemas.microsoft.com/office/powerpoint/2010/main" val="274207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500BDB6-B9EF-4BE7-90BB-9378A72A3124}" type="slidenum">
              <a:rPr lang="de-CH"/>
              <a:pPr>
                <a:defRPr/>
              </a:pPr>
              <a:t>‹#›</a:t>
            </a:fld>
            <a:endParaRPr lang="de-CH"/>
          </a:p>
        </p:txBody>
      </p:sp>
    </p:spTree>
    <p:extLst>
      <p:ext uri="{BB962C8B-B14F-4D97-AF65-F5344CB8AC3E}">
        <p14:creationId xmlns:p14="http://schemas.microsoft.com/office/powerpoint/2010/main" val="89770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381000"/>
            <a:ext cx="11036300" cy="914400"/>
          </a:xfrm>
          <a:prstGeom prst="rect">
            <a:avLst/>
          </a:prstGeom>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77FDFD0-8843-4AD6-9AD8-403C70641076}" type="slidenum">
              <a:rPr lang="de-CH"/>
              <a:pPr>
                <a:defRPr/>
              </a:pPr>
              <a:t>‹#›</a:t>
            </a:fld>
            <a:endParaRPr lang="de-CH"/>
          </a:p>
        </p:txBody>
      </p:sp>
    </p:spTree>
    <p:extLst>
      <p:ext uri="{BB962C8B-B14F-4D97-AF65-F5344CB8AC3E}">
        <p14:creationId xmlns:p14="http://schemas.microsoft.com/office/powerpoint/2010/main" val="426507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66F02B3-60F3-4609-9D0F-9DB0350DEE7E}" type="slidenum">
              <a:rPr lang="de-CH"/>
              <a:pPr>
                <a:defRPr/>
              </a:pPr>
              <a:t>‹#›</a:t>
            </a:fld>
            <a:endParaRPr lang="de-CH"/>
          </a:p>
        </p:txBody>
      </p:sp>
    </p:spTree>
    <p:extLst>
      <p:ext uri="{BB962C8B-B14F-4D97-AF65-F5344CB8AC3E}">
        <p14:creationId xmlns:p14="http://schemas.microsoft.com/office/powerpoint/2010/main" val="373680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84BB3F1-BECD-4CE9-8B64-EAC084F0AEDC}" type="slidenum">
              <a:rPr lang="de-CH"/>
              <a:pPr>
                <a:defRPr/>
              </a:pPr>
              <a:t>‹#›</a:t>
            </a:fld>
            <a:endParaRPr lang="de-CH"/>
          </a:p>
        </p:txBody>
      </p:sp>
    </p:spTree>
    <p:extLst>
      <p:ext uri="{BB962C8B-B14F-4D97-AF65-F5344CB8AC3E}">
        <p14:creationId xmlns:p14="http://schemas.microsoft.com/office/powerpoint/2010/main" val="477279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27F9CDD-61D9-4948-971D-74ED080EE545}" type="slidenum">
              <a:rPr lang="de-CH"/>
              <a:pPr>
                <a:defRPr/>
              </a:pPr>
              <a:t>‹#›</a:t>
            </a:fld>
            <a:endParaRPr lang="de-CH"/>
          </a:p>
        </p:txBody>
      </p:sp>
    </p:spTree>
    <p:extLst>
      <p:ext uri="{BB962C8B-B14F-4D97-AF65-F5344CB8AC3E}">
        <p14:creationId xmlns:p14="http://schemas.microsoft.com/office/powerpoint/2010/main" val="245219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endParaRPr lang="de-CH" dirty="0"/>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a:defRPr/>
            </a:pPr>
            <a:fld id="{24DF7D77-57CA-4064-A5D9-D77872708E38}" type="slidenum">
              <a:rPr lang="de-CH"/>
              <a:pPr>
                <a:defRPr/>
              </a:pPr>
              <a:t>‹#›</a:t>
            </a:fld>
            <a:endParaRPr lang="de-CH"/>
          </a:p>
        </p:txBody>
      </p:sp>
      <p:sp>
        <p:nvSpPr>
          <p:cNvPr id="1028" name="Rectangle 13"/>
          <p:cNvSpPr>
            <a:spLocks noGrp="1" noChangeArrowheads="1"/>
          </p:cNvSpPr>
          <p:nvPr>
            <p:ph type="body" idx="1"/>
          </p:nvPr>
        </p:nvSpPr>
        <p:spPr bwMode="auto">
          <a:xfrm>
            <a:off x="508001" y="1340768"/>
            <a:ext cx="11036300" cy="467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a:t>2nd level</a:t>
            </a:r>
          </a:p>
          <a:p>
            <a:pPr lvl="2"/>
            <a:r>
              <a:rPr lang="en-US" dirty="0"/>
              <a:t>3rd level</a:t>
            </a:r>
          </a:p>
          <a:p>
            <a:pPr lvl="3"/>
            <a:r>
              <a:rPr lang="en-US" dirty="0"/>
              <a:t>4th level</a:t>
            </a:r>
          </a:p>
          <a:p>
            <a:pPr lvl="4"/>
            <a:r>
              <a:rPr lang="en-US" dirty="0"/>
              <a:t>5th level</a:t>
            </a:r>
          </a:p>
        </p:txBody>
      </p:sp>
      <p:pic>
        <p:nvPicPr>
          <p:cNvPr id="6" name="Grafik 13">
            <a:extLst>
              <a:ext uri="{FF2B5EF4-FFF2-40B4-BE49-F238E27FC236}">
                <a16:creationId xmlns:a16="http://schemas.microsoft.com/office/drawing/2014/main" id="{7152B88F-2A8A-4DB1-A69E-50763B3766D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979976" y="6312000"/>
            <a:ext cx="553212" cy="290576"/>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rtl="0" eaLnBrk="1" fontAlgn="base" hangingPunct="1">
        <a:lnSpc>
          <a:spcPct val="90000"/>
        </a:lnSpc>
        <a:spcBef>
          <a:spcPct val="0"/>
        </a:spcBef>
        <a:spcAft>
          <a:spcPct val="0"/>
        </a:spcAft>
        <a:defRPr sz="3200" b="1">
          <a:solidFill>
            <a:srgbClr val="042D98"/>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ts val="600"/>
        </a:spcAft>
        <a:buChar char="•"/>
        <a:defRPr sz="2800">
          <a:solidFill>
            <a:schemeClr val="tx1"/>
          </a:solidFill>
          <a:latin typeface="+mn-lt"/>
          <a:ea typeface="+mn-ea"/>
          <a:cs typeface="+mn-cs"/>
        </a:defRPr>
      </a:lvl1pPr>
      <a:lvl2pPr marL="952500" indent="-428625" algn="l" rtl="0" eaLnBrk="1" fontAlgn="base" hangingPunct="1">
        <a:spcBef>
          <a:spcPct val="20000"/>
        </a:spcBef>
        <a:spcAft>
          <a:spcPts val="600"/>
        </a:spcAft>
        <a:buChar char="•"/>
        <a:defRPr sz="2600">
          <a:solidFill>
            <a:schemeClr val="tx1"/>
          </a:solidFill>
          <a:latin typeface="+mn-lt"/>
        </a:defRPr>
      </a:lvl2pPr>
      <a:lvl3pPr marL="1371600" indent="-409575" algn="l" rtl="0" eaLnBrk="1" fontAlgn="base" hangingPunct="1">
        <a:spcBef>
          <a:spcPct val="20000"/>
        </a:spcBef>
        <a:spcAft>
          <a:spcPts val="600"/>
        </a:spcAft>
        <a:buChar char="•"/>
        <a:defRPr sz="2400">
          <a:solidFill>
            <a:schemeClr val="tx1"/>
          </a:solidFill>
          <a:latin typeface="+mn-lt"/>
        </a:defRPr>
      </a:lvl3pPr>
      <a:lvl4pPr marL="1752600" indent="-361950" algn="l" rtl="0" eaLnBrk="1" fontAlgn="base" hangingPunct="1">
        <a:spcBef>
          <a:spcPct val="20000"/>
        </a:spcBef>
        <a:spcAft>
          <a:spcPts val="600"/>
        </a:spcAft>
        <a:buChar char="•"/>
        <a:defRPr sz="2000">
          <a:solidFill>
            <a:schemeClr val="tx1"/>
          </a:solidFill>
          <a:latin typeface="+mn-lt"/>
        </a:defRPr>
      </a:lvl4pPr>
      <a:lvl5pPr marL="2209800" indent="-463550" algn="l" rtl="0" eaLnBrk="1" fontAlgn="base" hangingPunct="1">
        <a:spcBef>
          <a:spcPct val="20000"/>
        </a:spcBef>
        <a:spcAft>
          <a:spcPts val="60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2.png"/><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0.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16"/>
          <p:cNvSpPr>
            <a:spLocks noGrp="1" noChangeArrowheads="1"/>
          </p:cNvSpPr>
          <p:nvPr>
            <p:ph type="title"/>
          </p:nvPr>
        </p:nvSpPr>
        <p:spPr>
          <a:prstGeom prst="rect">
            <a:avLst/>
          </a:prstGeom>
        </p:spPr>
        <p:txBody>
          <a:bodyPr/>
          <a:lstStyle/>
          <a:p>
            <a:r>
              <a:rPr lang="en-US" noProof="0" dirty="0"/>
              <a:t>Complex malleolar fractures</a:t>
            </a:r>
          </a:p>
        </p:txBody>
      </p:sp>
      <p:sp>
        <p:nvSpPr>
          <p:cNvPr id="3" name="Text Placeholder 2">
            <a:extLst>
              <a:ext uri="{FF2B5EF4-FFF2-40B4-BE49-F238E27FC236}">
                <a16:creationId xmlns:a16="http://schemas.microsoft.com/office/drawing/2014/main" id="{4C63A406-7A72-4652-B1EB-F31AD5BC317B}"/>
              </a:ext>
            </a:extLst>
          </p:cNvPr>
          <p:cNvSpPr>
            <a:spLocks noGrp="1"/>
          </p:cNvSpPr>
          <p:nvPr>
            <p:ph type="body" sz="quarter" idx="10"/>
          </p:nvPr>
        </p:nvSpPr>
        <p:spPr/>
        <p:txBody>
          <a:bodyPr/>
          <a:lstStyle/>
          <a:p>
            <a:endParaRPr lang="de-CH"/>
          </a:p>
        </p:txBody>
      </p:sp>
      <p:sp>
        <p:nvSpPr>
          <p:cNvPr id="4" name="Text Placeholder 3">
            <a:extLst>
              <a:ext uri="{FF2B5EF4-FFF2-40B4-BE49-F238E27FC236}">
                <a16:creationId xmlns:a16="http://schemas.microsoft.com/office/drawing/2014/main" id="{B4A2A3D1-9B89-4201-A966-C201558A1CD9}"/>
              </a:ext>
            </a:extLst>
          </p:cNvPr>
          <p:cNvSpPr>
            <a:spLocks noGrp="1"/>
          </p:cNvSpPr>
          <p:nvPr>
            <p:ph type="body" sz="quarter" idx="11"/>
          </p:nvPr>
        </p:nvSpPr>
        <p:spPr/>
        <p:txBody>
          <a:bodyPr/>
          <a:lstStyle/>
          <a:p>
            <a:endParaRPr lang="de-CH"/>
          </a:p>
        </p:txBody>
      </p:sp>
      <p:sp>
        <p:nvSpPr>
          <p:cNvPr id="5" name="Text Placeholder 4">
            <a:extLst>
              <a:ext uri="{FF2B5EF4-FFF2-40B4-BE49-F238E27FC236}">
                <a16:creationId xmlns:a16="http://schemas.microsoft.com/office/drawing/2014/main" id="{997001C7-48D9-4277-8CB1-91C5EF51C6F5}"/>
              </a:ext>
            </a:extLst>
          </p:cNvPr>
          <p:cNvSpPr>
            <a:spLocks noGrp="1"/>
          </p:cNvSpPr>
          <p:nvPr>
            <p:ph type="body" sz="quarter" idx="12"/>
          </p:nvPr>
        </p:nvSpPr>
        <p:spPr>
          <a:xfrm>
            <a:off x="4079876" y="5861052"/>
            <a:ext cx="4105276" cy="304251"/>
          </a:xfrm>
        </p:spPr>
        <p:txBody>
          <a:bodyPr/>
          <a:lstStyle/>
          <a:p>
            <a:r>
              <a:rPr lang="de-CH" dirty="0"/>
              <a:t>AO Trauma </a:t>
            </a:r>
            <a:r>
              <a:rPr lang="de-CH" dirty="0" err="1"/>
              <a:t>Advanced</a:t>
            </a:r>
            <a:r>
              <a:rPr lang="de-CH" dirty="0"/>
              <a:t> </a:t>
            </a:r>
            <a:r>
              <a:rPr lang="de-CH" dirty="0" err="1"/>
              <a:t>Principles</a:t>
            </a:r>
            <a:r>
              <a:rPr lang="de-CH" dirty="0"/>
              <a:t> Course</a:t>
            </a:r>
          </a:p>
        </p:txBody>
      </p:sp>
      <p:sp>
        <p:nvSpPr>
          <p:cNvPr id="6" name="Text Placeholder 5">
            <a:extLst>
              <a:ext uri="{FF2B5EF4-FFF2-40B4-BE49-F238E27FC236}">
                <a16:creationId xmlns:a16="http://schemas.microsoft.com/office/drawing/2014/main" id="{8BF37C81-2971-4182-8C23-0E263ADBB95C}"/>
              </a:ext>
            </a:extLst>
          </p:cNvPr>
          <p:cNvSpPr>
            <a:spLocks noGrp="1"/>
          </p:cNvSpPr>
          <p:nvPr>
            <p:ph type="body" sz="quarter" idx="13"/>
          </p:nvPr>
        </p:nvSpPr>
        <p:spPr/>
        <p:txBody>
          <a:bodyPr/>
          <a:lstStyle/>
          <a:p>
            <a:endParaRPr lang="de-CH" dirty="0"/>
          </a:p>
        </p:txBody>
      </p:sp>
    </p:spTree>
    <p:extLst>
      <p:ext uri="{BB962C8B-B14F-4D97-AF65-F5344CB8AC3E}">
        <p14:creationId xmlns:p14="http://schemas.microsoft.com/office/powerpoint/2010/main" val="157405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08001" y="381000"/>
            <a:ext cx="11036300" cy="914400"/>
          </a:xfrm>
          <a:prstGeom prst="rect">
            <a:avLst/>
          </a:prstGeom>
        </p:spPr>
        <p:txBody>
          <a:bodyPr/>
          <a:lstStyle/>
          <a:p>
            <a:r>
              <a:rPr lang="en-US" noProof="0" dirty="0"/>
              <a:t>Do all ankle fractures do well?</a:t>
            </a:r>
          </a:p>
        </p:txBody>
      </p:sp>
      <p:sp>
        <p:nvSpPr>
          <p:cNvPr id="4" name="Content Placeholder 3">
            <a:extLst>
              <a:ext uri="{FF2B5EF4-FFF2-40B4-BE49-F238E27FC236}">
                <a16:creationId xmlns:a16="http://schemas.microsoft.com/office/drawing/2014/main" id="{FB56D1EE-1E00-4060-BFB4-7B57A06A11D6}"/>
              </a:ext>
            </a:extLst>
          </p:cNvPr>
          <p:cNvSpPr>
            <a:spLocks noGrp="1"/>
          </p:cNvSpPr>
          <p:nvPr>
            <p:ph idx="1"/>
          </p:nvPr>
        </p:nvSpPr>
        <p:spPr/>
        <p:txBody>
          <a:bodyPr/>
          <a:lstStyle/>
          <a:p>
            <a:r>
              <a:rPr lang="en-US" noProof="0" dirty="0"/>
              <a:t>Minimum of 10 years of follow-ups</a:t>
            </a:r>
          </a:p>
          <a:p>
            <a:r>
              <a:rPr lang="en-US" noProof="0" dirty="0"/>
              <a:t>36% moderate or severe arthrosis</a:t>
            </a:r>
          </a:p>
          <a:p>
            <a:endParaRPr lang="en-US" noProof="0" dirty="0"/>
          </a:p>
        </p:txBody>
      </p:sp>
    </p:spTree>
    <p:extLst>
      <p:ext uri="{BB962C8B-B14F-4D97-AF65-F5344CB8AC3E}">
        <p14:creationId xmlns:p14="http://schemas.microsoft.com/office/powerpoint/2010/main" val="36537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3830" r="5104"/>
          <a:stretch/>
        </p:blipFill>
        <p:spPr bwMode="auto">
          <a:xfrm>
            <a:off x="3133726" y="1030356"/>
            <a:ext cx="5924551" cy="5530712"/>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7042" name="Rectangle 2"/>
          <p:cNvSpPr>
            <a:spLocks noGrp="1" noChangeArrowheads="1"/>
          </p:cNvSpPr>
          <p:nvPr>
            <p:ph type="title"/>
          </p:nvPr>
        </p:nvSpPr>
        <p:spPr>
          <a:xfrm>
            <a:off x="508001" y="381000"/>
            <a:ext cx="11036300" cy="914400"/>
          </a:xfrm>
          <a:prstGeom prst="rect">
            <a:avLst/>
          </a:prstGeom>
        </p:spPr>
        <p:txBody>
          <a:bodyPr/>
          <a:lstStyle/>
          <a:p>
            <a:r>
              <a:rPr lang="en-US" noProof="0" dirty="0"/>
              <a:t>What are we doing wrong?</a:t>
            </a:r>
          </a:p>
        </p:txBody>
      </p:sp>
      <p:sp>
        <p:nvSpPr>
          <p:cNvPr id="87044" name="Rectangle 4"/>
          <p:cNvSpPr>
            <a:spLocks noChangeArrowheads="1"/>
          </p:cNvSpPr>
          <p:nvPr/>
        </p:nvSpPr>
        <p:spPr bwMode="auto">
          <a:xfrm>
            <a:off x="1828800" y="2971801"/>
            <a:ext cx="8686800" cy="62998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30000"/>
              </a:lnSpc>
              <a:spcBef>
                <a:spcPct val="50000"/>
              </a:spcBef>
              <a:buClr>
                <a:schemeClr val="tx2"/>
              </a:buClr>
              <a:buSzPct val="75000"/>
              <a:buFont typeface="Wingdings" pitchFamily="2" charset="2"/>
              <a:buChar char="u"/>
              <a:defRPr/>
            </a:pPr>
            <a:endParaRPr lang="en-AU" sz="3000" b="1">
              <a:effectLst>
                <a:outerShdw blurRad="38100" dist="38100" dir="2700000" algn="tl">
                  <a:srgbClr val="000000"/>
                </a:outerShdw>
              </a:effectLst>
            </a:endParaRPr>
          </a:p>
        </p:txBody>
      </p:sp>
      <p:sp>
        <p:nvSpPr>
          <p:cNvPr id="87045" name="Rectangle 5"/>
          <p:cNvSpPr>
            <a:spLocks noChangeArrowheads="1"/>
          </p:cNvSpPr>
          <p:nvPr/>
        </p:nvSpPr>
        <p:spPr bwMode="auto">
          <a:xfrm>
            <a:off x="2057400" y="3200401"/>
            <a:ext cx="6172200" cy="1028423"/>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200000"/>
              </a:lnSpc>
              <a:spcBef>
                <a:spcPct val="50000"/>
              </a:spcBef>
              <a:buClr>
                <a:schemeClr val="tx2"/>
              </a:buClr>
              <a:buSzPct val="75000"/>
              <a:buFont typeface="Wingdings" pitchFamily="2" charset="2"/>
              <a:buChar char="u"/>
              <a:defRPr/>
            </a:pPr>
            <a:endParaRPr lang="en-AU" sz="3600" b="1">
              <a:effectLst>
                <a:outerShdw blurRad="38100" dist="38100" dir="2700000" algn="tl">
                  <a:srgbClr val="000000"/>
                </a:outerShdw>
              </a:effectLst>
            </a:endParaRPr>
          </a:p>
        </p:txBody>
      </p:sp>
    </p:spTree>
    <p:extLst>
      <p:ext uri="{BB962C8B-B14F-4D97-AF65-F5344CB8AC3E}">
        <p14:creationId xmlns:p14="http://schemas.microsoft.com/office/powerpoint/2010/main" val="2138136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8001" y="381000"/>
            <a:ext cx="11036300" cy="914400"/>
          </a:xfrm>
          <a:prstGeom prst="rect">
            <a:avLst/>
          </a:prstGeom>
        </p:spPr>
        <p:txBody>
          <a:bodyPr/>
          <a:lstStyle/>
          <a:p>
            <a:r>
              <a:rPr lang="en-US" noProof="0" dirty="0"/>
              <a:t>Changing trends</a:t>
            </a:r>
          </a:p>
        </p:txBody>
      </p:sp>
      <p:sp>
        <p:nvSpPr>
          <p:cNvPr id="4" name="Content Placeholder 3">
            <a:extLst>
              <a:ext uri="{FF2B5EF4-FFF2-40B4-BE49-F238E27FC236}">
                <a16:creationId xmlns:a16="http://schemas.microsoft.com/office/drawing/2014/main" id="{7A302114-2576-4BAF-A716-F939D18D19B7}"/>
              </a:ext>
            </a:extLst>
          </p:cNvPr>
          <p:cNvSpPr>
            <a:spLocks noGrp="1"/>
          </p:cNvSpPr>
          <p:nvPr>
            <p:ph idx="1"/>
          </p:nvPr>
        </p:nvSpPr>
        <p:spPr/>
        <p:txBody>
          <a:bodyPr/>
          <a:lstStyle/>
          <a:p>
            <a:r>
              <a:rPr lang="en-US" noProof="0" dirty="0"/>
              <a:t>Length of the fibula and rotation are important</a:t>
            </a:r>
          </a:p>
          <a:p>
            <a:r>
              <a:rPr lang="en-US" noProof="0" dirty="0"/>
              <a:t>Early range of movement</a:t>
            </a:r>
          </a:p>
          <a:p>
            <a:r>
              <a:rPr lang="en-US" noProof="0" dirty="0"/>
              <a:t>Anatomical reduction</a:t>
            </a:r>
          </a:p>
          <a:p>
            <a:endParaRPr lang="en-US" noProof="0" dirty="0"/>
          </a:p>
          <a:p>
            <a:endParaRPr lang="en-US" noProof="0" dirty="0"/>
          </a:p>
        </p:txBody>
      </p:sp>
    </p:spTree>
    <p:extLst>
      <p:ext uri="{BB962C8B-B14F-4D97-AF65-F5344CB8AC3E}">
        <p14:creationId xmlns:p14="http://schemas.microsoft.com/office/powerpoint/2010/main" val="114898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xfrm>
            <a:off x="508001" y="381000"/>
            <a:ext cx="11036300" cy="914400"/>
          </a:xfrm>
          <a:prstGeom prst="rect">
            <a:avLst/>
          </a:prstGeom>
        </p:spPr>
        <p:txBody>
          <a:bodyPr/>
          <a:lstStyle/>
          <a:p>
            <a:r>
              <a:rPr lang="en-US" noProof="0" dirty="0"/>
              <a:t>Importance of the fibula</a:t>
            </a:r>
          </a:p>
        </p:txBody>
      </p:sp>
      <p:sp>
        <p:nvSpPr>
          <p:cNvPr id="48132" name="Rectangle 4"/>
          <p:cNvSpPr>
            <a:spLocks noGrp="1" noChangeArrowheads="1"/>
          </p:cNvSpPr>
          <p:nvPr>
            <p:ph idx="1"/>
          </p:nvPr>
        </p:nvSpPr>
        <p:spPr/>
        <p:txBody>
          <a:bodyPr/>
          <a:lstStyle/>
          <a:p>
            <a:r>
              <a:rPr lang="en-US" noProof="0" dirty="0"/>
              <a:t>Length of the fibula is critical</a:t>
            </a:r>
          </a:p>
          <a:p>
            <a:r>
              <a:rPr lang="en-US" noProof="0" dirty="0"/>
              <a:t>Proximal migration (shortening)</a:t>
            </a:r>
          </a:p>
          <a:p>
            <a:pPr lvl="1"/>
            <a:r>
              <a:rPr lang="en-US" noProof="0" dirty="0"/>
              <a:t>Lateral </a:t>
            </a:r>
            <a:r>
              <a:rPr lang="en-US" noProof="0" dirty="0" err="1"/>
              <a:t>talar</a:t>
            </a:r>
            <a:r>
              <a:rPr lang="en-US" noProof="0" dirty="0"/>
              <a:t> displacement</a:t>
            </a:r>
          </a:p>
          <a:p>
            <a:pPr lvl="1"/>
            <a:r>
              <a:rPr lang="en-US" noProof="0" dirty="0"/>
              <a:t>Inaccurate reduction of distal tibia/fibula joint</a:t>
            </a:r>
          </a:p>
          <a:p>
            <a:pPr lvl="1"/>
            <a:r>
              <a:rPr lang="en-US" noProof="0" dirty="0"/>
              <a:t>Ankle incongruity—arthrosis</a:t>
            </a:r>
          </a:p>
          <a:p>
            <a:pPr lvl="1"/>
            <a:endParaRPr lang="en-US" noProof="0" dirty="0"/>
          </a:p>
        </p:txBody>
      </p:sp>
    </p:spTree>
    <p:extLst>
      <p:ext uri="{BB962C8B-B14F-4D97-AF65-F5344CB8AC3E}">
        <p14:creationId xmlns:p14="http://schemas.microsoft.com/office/powerpoint/2010/main" val="2020261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08001" y="381000"/>
            <a:ext cx="11036300" cy="914400"/>
          </a:xfrm>
          <a:prstGeom prst="rect">
            <a:avLst/>
          </a:prstGeom>
        </p:spPr>
        <p:txBody>
          <a:bodyPr/>
          <a:lstStyle/>
          <a:p>
            <a:r>
              <a:rPr lang="en-US" noProof="0" dirty="0"/>
              <a:t>Importance of early range of movement</a:t>
            </a:r>
          </a:p>
        </p:txBody>
      </p:sp>
      <p:sp>
        <p:nvSpPr>
          <p:cNvPr id="89091" name="Rectangle 3"/>
          <p:cNvSpPr>
            <a:spLocks noGrp="1" noChangeArrowheads="1"/>
          </p:cNvSpPr>
          <p:nvPr>
            <p:ph idx="1"/>
          </p:nvPr>
        </p:nvSpPr>
        <p:spPr/>
        <p:txBody>
          <a:bodyPr/>
          <a:lstStyle/>
          <a:p>
            <a:r>
              <a:rPr lang="en-US" noProof="0" dirty="0"/>
              <a:t> Is your fixation stable?</a:t>
            </a:r>
          </a:p>
          <a:p>
            <a:r>
              <a:rPr lang="en-US" noProof="0" dirty="0"/>
              <a:t> Do you trust your patient?</a:t>
            </a:r>
          </a:p>
          <a:p>
            <a:r>
              <a:rPr lang="en-US" noProof="0" dirty="0"/>
              <a:t> Why not move early?</a:t>
            </a:r>
          </a:p>
        </p:txBody>
      </p:sp>
    </p:spTree>
    <p:extLst>
      <p:ext uri="{BB962C8B-B14F-4D97-AF65-F5344CB8AC3E}">
        <p14:creationId xmlns:p14="http://schemas.microsoft.com/office/powerpoint/2010/main" val="299155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508001" y="381000"/>
            <a:ext cx="11036300" cy="914400"/>
          </a:xfrm>
          <a:prstGeom prst="rect">
            <a:avLst/>
          </a:prstGeom>
        </p:spPr>
        <p:txBody>
          <a:bodyPr/>
          <a:lstStyle/>
          <a:p>
            <a:r>
              <a:rPr lang="en-US" noProof="0" dirty="0"/>
              <a:t>Importance of anatomical reduction</a:t>
            </a:r>
          </a:p>
        </p:txBody>
      </p:sp>
      <p:sp>
        <p:nvSpPr>
          <p:cNvPr id="88068" name="Rectangle 4"/>
          <p:cNvSpPr>
            <a:spLocks noGrp="1" noChangeArrowheads="1"/>
          </p:cNvSpPr>
          <p:nvPr>
            <p:ph idx="1"/>
          </p:nvPr>
        </p:nvSpPr>
        <p:spPr/>
        <p:txBody>
          <a:bodyPr/>
          <a:lstStyle/>
          <a:p>
            <a:r>
              <a:rPr lang="en-US" noProof="0" dirty="0"/>
              <a:t>Intraarticular fractures</a:t>
            </a:r>
          </a:p>
          <a:p>
            <a:r>
              <a:rPr lang="en-US" noProof="0" dirty="0"/>
              <a:t>No different to any other joint</a:t>
            </a:r>
          </a:p>
          <a:p>
            <a:r>
              <a:rPr lang="en-US" noProof="0" dirty="0"/>
              <a:t>Secondary arthrosis related to quality of reduction</a:t>
            </a:r>
          </a:p>
          <a:p>
            <a:r>
              <a:rPr lang="en-US" noProof="0" dirty="0"/>
              <a:t>1 mm </a:t>
            </a:r>
            <a:r>
              <a:rPr lang="en-US" noProof="0" dirty="0" err="1"/>
              <a:t>talar</a:t>
            </a:r>
            <a:r>
              <a:rPr lang="en-US" noProof="0" dirty="0"/>
              <a:t> displacement—reduction of tibiotalar contact surface by 46%</a:t>
            </a:r>
          </a:p>
        </p:txBody>
      </p:sp>
    </p:spTree>
    <p:extLst>
      <p:ext uri="{BB962C8B-B14F-4D97-AF65-F5344CB8AC3E}">
        <p14:creationId xmlns:p14="http://schemas.microsoft.com/office/powerpoint/2010/main" val="1888803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Effect transition="in" filter="wipe(left)">
                                      <p:cBhvr>
                                        <p:cTn id="7" dur="500"/>
                                        <p:tgtEl>
                                          <p:spTgt spid="880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068">
                                            <p:txEl>
                                              <p:pRg st="1" end="1"/>
                                            </p:txEl>
                                          </p:spTgt>
                                        </p:tgtEl>
                                        <p:attrNameLst>
                                          <p:attrName>style.visibility</p:attrName>
                                        </p:attrNameLst>
                                      </p:cBhvr>
                                      <p:to>
                                        <p:strVal val="visible"/>
                                      </p:to>
                                    </p:set>
                                    <p:animEffect transition="in" filter="wipe(left)">
                                      <p:cBhvr>
                                        <p:cTn id="12" dur="500"/>
                                        <p:tgtEl>
                                          <p:spTgt spid="880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068">
                                            <p:txEl>
                                              <p:pRg st="2" end="2"/>
                                            </p:txEl>
                                          </p:spTgt>
                                        </p:tgtEl>
                                        <p:attrNameLst>
                                          <p:attrName>style.visibility</p:attrName>
                                        </p:attrNameLst>
                                      </p:cBhvr>
                                      <p:to>
                                        <p:strVal val="visible"/>
                                      </p:to>
                                    </p:set>
                                    <p:animEffect transition="in" filter="wipe(left)">
                                      <p:cBhvr>
                                        <p:cTn id="17" dur="500"/>
                                        <p:tgtEl>
                                          <p:spTgt spid="880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068">
                                            <p:txEl>
                                              <p:pRg st="3" end="3"/>
                                            </p:txEl>
                                          </p:spTgt>
                                        </p:tgtEl>
                                        <p:attrNameLst>
                                          <p:attrName>style.visibility</p:attrName>
                                        </p:attrNameLst>
                                      </p:cBhvr>
                                      <p:to>
                                        <p:strVal val="visible"/>
                                      </p:to>
                                    </p:set>
                                    <p:animEffect transition="in" filter="wipe(left)">
                                      <p:cBhvr>
                                        <p:cTn id="22" dur="500"/>
                                        <p:tgtEl>
                                          <p:spTgt spid="880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08001" y="381000"/>
            <a:ext cx="11036300" cy="914400"/>
          </a:xfrm>
          <a:prstGeom prst="rect">
            <a:avLst/>
          </a:prstGeom>
        </p:spPr>
        <p:txBody>
          <a:bodyPr/>
          <a:lstStyle/>
          <a:p>
            <a:r>
              <a:rPr lang="en-US" noProof="0" dirty="0"/>
              <a:t>Early management</a:t>
            </a:r>
          </a:p>
        </p:txBody>
      </p:sp>
      <p:sp>
        <p:nvSpPr>
          <p:cNvPr id="66563" name="Rectangle 3"/>
          <p:cNvSpPr>
            <a:spLocks noGrp="1" noChangeArrowheads="1"/>
          </p:cNvSpPr>
          <p:nvPr>
            <p:ph idx="1"/>
          </p:nvPr>
        </p:nvSpPr>
        <p:spPr/>
        <p:txBody>
          <a:bodyPr/>
          <a:lstStyle/>
          <a:p>
            <a:r>
              <a:rPr lang="en-US" noProof="0" dirty="0"/>
              <a:t>Reduce dislocation immediately</a:t>
            </a:r>
          </a:p>
          <a:p>
            <a:r>
              <a:rPr lang="en-US" noProof="0" dirty="0"/>
              <a:t>Beware threatened skin, especially medially</a:t>
            </a:r>
          </a:p>
          <a:p>
            <a:r>
              <a:rPr lang="en-US" noProof="0" dirty="0"/>
              <a:t>Splint without delay</a:t>
            </a:r>
          </a:p>
          <a:p>
            <a:r>
              <a:rPr lang="en-US" noProof="0" dirty="0"/>
              <a:t>Immediate or delayed open reduction internal fixation (ORIF)</a:t>
            </a:r>
          </a:p>
          <a:p>
            <a:r>
              <a:rPr lang="en-US" noProof="0" dirty="0"/>
              <a:t>Always fix unstable injuries </a:t>
            </a:r>
          </a:p>
        </p:txBody>
      </p:sp>
    </p:spTree>
    <p:extLst>
      <p:ext uri="{BB962C8B-B14F-4D97-AF65-F5344CB8AC3E}">
        <p14:creationId xmlns:p14="http://schemas.microsoft.com/office/powerpoint/2010/main" val="86056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08001" y="381000"/>
            <a:ext cx="11036300" cy="914400"/>
          </a:xfrm>
          <a:prstGeom prst="rect">
            <a:avLst/>
          </a:prstGeom>
        </p:spPr>
        <p:txBody>
          <a:bodyPr/>
          <a:lstStyle/>
          <a:p>
            <a:r>
              <a:rPr lang="en-US" noProof="0" dirty="0"/>
              <a:t>Early management</a:t>
            </a:r>
          </a:p>
        </p:txBody>
      </p:sp>
      <p:sp>
        <p:nvSpPr>
          <p:cNvPr id="66563" name="Rectangle 3"/>
          <p:cNvSpPr>
            <a:spLocks noGrp="1" noChangeArrowheads="1"/>
          </p:cNvSpPr>
          <p:nvPr>
            <p:ph idx="1"/>
          </p:nvPr>
        </p:nvSpPr>
        <p:spPr/>
        <p:txBody>
          <a:bodyPr/>
          <a:lstStyle/>
          <a:p>
            <a:r>
              <a:rPr lang="en-US" noProof="0" dirty="0"/>
              <a:t>Threatened skin</a:t>
            </a:r>
          </a:p>
        </p:txBody>
      </p:sp>
      <p:pic>
        <p:nvPicPr>
          <p:cNvPr id="25604" name="Picture 2" descr="C:\Users\Owner\Desktop\Shanghai\Presentations\Difficult Ankle Fractures\Dislocatedanklej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0420" y="655897"/>
            <a:ext cx="3756140" cy="5509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065F920B-DF22-4AB5-8B43-CA54BE42A3FC}"/>
              </a:ext>
            </a:extLst>
          </p:cNvPr>
          <p:cNvGrpSpPr/>
          <p:nvPr/>
        </p:nvGrpSpPr>
        <p:grpSpPr>
          <a:xfrm>
            <a:off x="569716" y="2060848"/>
            <a:ext cx="6750420" cy="4104456"/>
            <a:chOff x="5178228" y="2760912"/>
            <a:chExt cx="4992687" cy="2808287"/>
          </a:xfrm>
        </p:grpSpPr>
        <p:pic>
          <p:nvPicPr>
            <p:cNvPr id="25605" name="Picture 3" descr="C:\Users\Owner\Desktop\Shanghai\Presentations\Difficult Ankle Fractures\med-cell-image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78228" y="2760912"/>
              <a:ext cx="4992687"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Oval 1"/>
            <p:cNvSpPr>
              <a:spLocks noChangeArrowheads="1"/>
            </p:cNvSpPr>
            <p:nvPr/>
          </p:nvSpPr>
          <p:spPr bwMode="auto">
            <a:xfrm>
              <a:off x="6743700" y="4184154"/>
              <a:ext cx="1296988" cy="432792"/>
            </a:xfrm>
            <a:prstGeom prst="ellipse">
              <a:avLst/>
            </a:prstGeom>
            <a:noFill/>
            <a:ln w="15875" algn="ctr">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eaLnBrk="0" hangingPunct="0"/>
              <a:endParaRPr lang="en-AU"/>
            </a:p>
          </p:txBody>
        </p:sp>
      </p:grpSp>
    </p:spTree>
    <p:extLst>
      <p:ext uri="{BB962C8B-B14F-4D97-AF65-F5344CB8AC3E}">
        <p14:creationId xmlns:p14="http://schemas.microsoft.com/office/powerpoint/2010/main" val="221562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016126" y="2241550"/>
            <a:ext cx="3622675" cy="2711450"/>
          </a:xfrm>
          <a:prstGeom prst="rect">
            <a:avLst/>
          </a:prstGeom>
          <a:noFill/>
          <a:ln w="38100">
            <a:noFill/>
            <a:miter lim="800000"/>
            <a:headEnd/>
            <a:tailEnd/>
          </a:ln>
          <a:effectLst>
            <a:outerShdw dist="53882" dir="2700000" algn="ctr" rotWithShape="0">
              <a:srgbClr val="000000"/>
            </a:outerShdw>
          </a:effectLst>
          <a:extLst>
            <a:ext uri="{909E8E84-426E-40dd-AFC4-6F175D3DCCD1}">
              <a14:hiddenFill xmlns="" xmlns:a14="http://schemas.microsoft.com/office/drawing/2010/main">
                <a:solidFill>
                  <a:schemeClr val="accent1"/>
                </a:solidFill>
              </a14:hiddenFill>
            </a:ext>
          </a:extLst>
        </p:spPr>
        <p:txBody>
          <a:bodyPr wrap="none" anchor="ctr"/>
          <a:lstStyle/>
          <a:p>
            <a:pPr eaLnBrk="0" hangingPunct="0"/>
            <a:endParaRPr lang="en-AU"/>
          </a:p>
        </p:txBody>
      </p:sp>
      <p:sp>
        <p:nvSpPr>
          <p:cNvPr id="91139"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A—fibula fixation</a:t>
            </a:r>
          </a:p>
        </p:txBody>
      </p:sp>
      <p:sp>
        <p:nvSpPr>
          <p:cNvPr id="91142" name="Rectangle 6"/>
          <p:cNvSpPr>
            <a:spLocks noGrp="1" noChangeArrowheads="1"/>
          </p:cNvSpPr>
          <p:nvPr>
            <p:ph idx="1"/>
          </p:nvPr>
        </p:nvSpPr>
        <p:spPr/>
        <p:txBody>
          <a:bodyPr/>
          <a:lstStyle/>
          <a:p>
            <a:pPr marL="0" indent="0">
              <a:buNone/>
            </a:pPr>
            <a:r>
              <a:rPr lang="en-US" noProof="0" dirty="0"/>
              <a:t>“Hook” plate</a:t>
            </a:r>
          </a:p>
          <a:p>
            <a:r>
              <a:rPr lang="en-US" noProof="0" dirty="0"/>
              <a:t>Modified 1/3 tubular plate</a:t>
            </a:r>
          </a:p>
          <a:p>
            <a:r>
              <a:rPr lang="en-US" noProof="0" dirty="0"/>
              <a:t>Good distal fixation</a:t>
            </a:r>
          </a:p>
          <a:p>
            <a:r>
              <a:rPr lang="en-US" noProof="0" dirty="0"/>
              <a:t>Suitable for low fractures</a:t>
            </a:r>
          </a:p>
        </p:txBody>
      </p:sp>
      <p:pic>
        <p:nvPicPr>
          <p:cNvPr id="28677" name="Picture 8"/>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096000" y="1124744"/>
            <a:ext cx="2687638" cy="3086100"/>
          </a:xfrm>
          <a:prstGeom prst="rect">
            <a:avLst/>
          </a:prstGeom>
          <a:noFill/>
          <a:ln w="38100">
            <a:noFill/>
            <a:miter lim="800000"/>
            <a:headEnd/>
            <a:tailEnd/>
          </a:ln>
          <a:effectLst/>
          <a:extLst>
            <a:ext uri="{909E8E84-426E-40dd-AFC4-6F175D3DCCD1}">
              <a14:hiddenFill xmlns="" xmlns:a14="http://schemas.microsoft.com/office/drawing/2010/main">
                <a:solidFill>
                  <a:schemeClr val="accent2"/>
                </a:solidFill>
              </a14:hiddenFill>
            </a:ext>
          </a:extLst>
        </p:spPr>
      </p:pic>
      <p:pic>
        <p:nvPicPr>
          <p:cNvPr id="28678"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0" y="4210845"/>
            <a:ext cx="3888432" cy="2472413"/>
          </a:xfrm>
          <a:prstGeom prst="rect">
            <a:avLst/>
          </a:prstGeom>
          <a:noFill/>
          <a:ln w="381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419310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F93DE-A09E-5A4D-868F-C2818A571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0" y="826368"/>
            <a:ext cx="3238500" cy="5041900"/>
          </a:xfrm>
          <a:prstGeom prst="rect">
            <a:avLst/>
          </a:prstGeom>
        </p:spPr>
      </p:pic>
      <p:sp>
        <p:nvSpPr>
          <p:cNvPr id="69635"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A—medial malleolar fixation</a:t>
            </a:r>
          </a:p>
        </p:txBody>
      </p:sp>
      <p:sp>
        <p:nvSpPr>
          <p:cNvPr id="2" name="Content Placeholder 1">
            <a:extLst>
              <a:ext uri="{FF2B5EF4-FFF2-40B4-BE49-F238E27FC236}">
                <a16:creationId xmlns:a16="http://schemas.microsoft.com/office/drawing/2014/main" id="{CD53FD08-BB3C-4D96-9B6A-5CD06258961D}"/>
              </a:ext>
            </a:extLst>
          </p:cNvPr>
          <p:cNvSpPr>
            <a:spLocks noGrp="1"/>
          </p:cNvSpPr>
          <p:nvPr>
            <p:ph idx="1"/>
          </p:nvPr>
        </p:nvSpPr>
        <p:spPr>
          <a:xfrm>
            <a:off x="508001" y="1340768"/>
            <a:ext cx="7748239" cy="4678363"/>
          </a:xfrm>
        </p:spPr>
        <p:txBody>
          <a:bodyPr/>
          <a:lstStyle/>
          <a:p>
            <a:r>
              <a:rPr lang="en-US" noProof="0" dirty="0"/>
              <a:t>Vertical shear injury</a:t>
            </a:r>
          </a:p>
          <a:p>
            <a:r>
              <a:rPr lang="en-US" noProof="0" dirty="0"/>
              <a:t>Always inspect joint </a:t>
            </a:r>
          </a:p>
          <a:p>
            <a:r>
              <a:rPr lang="en-US" noProof="0" dirty="0"/>
              <a:t>Restore and bone graft marginal impaction</a:t>
            </a:r>
          </a:p>
          <a:p>
            <a:r>
              <a:rPr lang="en-US" noProof="0" dirty="0"/>
              <a:t>Screws perpendicular to fracture plane</a:t>
            </a:r>
          </a:p>
          <a:p>
            <a:r>
              <a:rPr lang="en-US" noProof="0" dirty="0"/>
              <a:t>NOT from tip—</a:t>
            </a:r>
            <a:r>
              <a:rPr lang="en-US" noProof="0" dirty="0" err="1"/>
              <a:t>malreduction</a:t>
            </a:r>
            <a:endParaRPr lang="en-US" noProof="0" dirty="0"/>
          </a:p>
          <a:p>
            <a:r>
              <a:rPr lang="en-US" noProof="0" dirty="0"/>
              <a:t>Buttress plate adds stability (</a:t>
            </a:r>
            <a:r>
              <a:rPr lang="en-US" noProof="0" dirty="0" err="1"/>
              <a:t>antiglide</a:t>
            </a:r>
            <a:r>
              <a:rPr lang="en-US" noProof="0" dirty="0"/>
              <a:t>)</a:t>
            </a:r>
          </a:p>
          <a:p>
            <a:r>
              <a:rPr lang="en-US" noProof="0" dirty="0"/>
              <a:t>3.5 screws better than “malleolar”</a:t>
            </a:r>
          </a:p>
          <a:p>
            <a:endParaRPr lang="en-US" noProof="0" dirty="0"/>
          </a:p>
        </p:txBody>
      </p:sp>
    </p:spTree>
    <p:extLst>
      <p:ext uri="{BB962C8B-B14F-4D97-AF65-F5344CB8AC3E}">
        <p14:creationId xmlns:p14="http://schemas.microsoft.com/office/powerpoint/2010/main" val="1525052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508001" y="381000"/>
            <a:ext cx="11036300" cy="914400"/>
          </a:xfrm>
          <a:prstGeom prst="rect">
            <a:avLst/>
          </a:prstGeom>
        </p:spPr>
        <p:txBody>
          <a:bodyPr/>
          <a:lstStyle/>
          <a:p>
            <a:r>
              <a:rPr lang="en-US" noProof="0" dirty="0"/>
              <a:t>Learning objectives</a:t>
            </a:r>
          </a:p>
        </p:txBody>
      </p:sp>
      <p:sp>
        <p:nvSpPr>
          <p:cNvPr id="4100" name="Rectangle 3"/>
          <p:cNvSpPr>
            <a:spLocks noGrp="1" noChangeArrowheads="1"/>
          </p:cNvSpPr>
          <p:nvPr>
            <p:ph idx="1"/>
          </p:nvPr>
        </p:nvSpPr>
        <p:spPr>
          <a:xfrm>
            <a:off x="508001" y="1340768"/>
            <a:ext cx="9908479" cy="4678363"/>
          </a:xfrm>
        </p:spPr>
        <p:txBody>
          <a:bodyPr/>
          <a:lstStyle/>
          <a:p>
            <a:r>
              <a:rPr lang="en-US" noProof="0" dirty="0"/>
              <a:t>Classify complex malleolar fractures and develop a treatment plan</a:t>
            </a:r>
          </a:p>
          <a:p>
            <a:r>
              <a:rPr lang="en-US" noProof="0" dirty="0"/>
              <a:t>Recognize typical concomitant soft-tissue injury</a:t>
            </a:r>
          </a:p>
          <a:p>
            <a:r>
              <a:rPr lang="en-US" noProof="0" dirty="0"/>
              <a:t>Apply reduction principles and choose appropriate implants for fixation</a:t>
            </a:r>
          </a:p>
          <a:p>
            <a:r>
              <a:rPr lang="en-US" noProof="0" dirty="0"/>
              <a:t>Explore key outcome publications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8309" y="538161"/>
            <a:ext cx="3433762" cy="5803900"/>
          </a:xfrm>
          <a:prstGeom prst="rect">
            <a:avLst/>
          </a:prstGeom>
          <a:noFill/>
          <a:ln w="38100">
            <a:no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6"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70587" y="541336"/>
            <a:ext cx="3325813" cy="5800725"/>
          </a:xfrm>
          <a:prstGeom prst="rect">
            <a:avLst/>
          </a:prstGeom>
          <a:noFill/>
          <a:ln w="38100">
            <a:noFill/>
            <a:miter lim="800000"/>
            <a:headEnd/>
            <a:tailEnd/>
          </a:ln>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4073294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81000"/>
            <a:ext cx="11036300" cy="914400"/>
          </a:xfrm>
          <a:prstGeom prst="rect">
            <a:avLst/>
          </a:prstGeom>
        </p:spPr>
        <p:txBody>
          <a:bodyPr/>
          <a:lstStyle/>
          <a:p>
            <a:r>
              <a:rPr lang="en-US" noProof="0" dirty="0">
                <a:latin typeface="Arial" charset="0"/>
              </a:rPr>
              <a:t>Marginal impaction</a:t>
            </a:r>
            <a:br>
              <a:rPr lang="en-US" noProof="0" dirty="0">
                <a:latin typeface="Arial" charset="0"/>
              </a:rPr>
            </a:br>
            <a:endParaRPr lang="en-US" noProof="0" dirty="0"/>
          </a:p>
        </p:txBody>
      </p:sp>
      <p:pic>
        <p:nvPicPr>
          <p:cNvPr id="5" name="Picture 3" descr="H:\Clinical Pictures\Ankle Pilon\Marginal Impaction - Georgia Coquerel\Marginal Impaction - Georgia Coquere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8579" y="1052737"/>
            <a:ext cx="3935413" cy="52482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4" descr="H:\Clinical Pictures\Ankle Pilon\Marginal Impaction - Georgia Coquerel\Marginal Impaction - Georgia Coquerel (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0017" y="1080841"/>
            <a:ext cx="3894459" cy="5192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331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H:\Clinical Pictures\Ankle Pilon\Marginal Impaction - Georgia Coquerel\Marginal Impaction - Georgia Coquerel (12).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793252" y="1293118"/>
            <a:ext cx="6687124" cy="5016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B7A3EB-AC82-4B35-B26D-F5048C2F7F79}"/>
              </a:ext>
            </a:extLst>
          </p:cNvPr>
          <p:cNvSpPr>
            <a:spLocks noGrp="1"/>
          </p:cNvSpPr>
          <p:nvPr>
            <p:ph type="title"/>
          </p:nvPr>
        </p:nvSpPr>
        <p:spPr/>
        <p:txBody>
          <a:bodyPr/>
          <a:lstStyle/>
          <a:p>
            <a:r>
              <a:rPr lang="en-US" dirty="0"/>
              <a:t>Marginal impaction</a:t>
            </a:r>
          </a:p>
        </p:txBody>
      </p:sp>
    </p:spTree>
    <p:extLst>
      <p:ext uri="{BB962C8B-B14F-4D97-AF65-F5344CB8AC3E}">
        <p14:creationId xmlns:p14="http://schemas.microsoft.com/office/powerpoint/2010/main" val="216727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H:\Clinical Pictures\Ankle Pilon\Marginal Impaction - Georgia Coquerel\Marginal Impaction - Georgia Coquerel (10).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567608" y="1295405"/>
            <a:ext cx="7068479" cy="5301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A19EB5-DEDA-4D09-9DB7-5C90A078B525}"/>
              </a:ext>
            </a:extLst>
          </p:cNvPr>
          <p:cNvSpPr>
            <a:spLocks noGrp="1"/>
          </p:cNvSpPr>
          <p:nvPr>
            <p:ph type="title"/>
          </p:nvPr>
        </p:nvSpPr>
        <p:spPr/>
        <p:txBody>
          <a:bodyPr/>
          <a:lstStyle/>
          <a:p>
            <a:r>
              <a:rPr lang="en-US" dirty="0"/>
              <a:t>Marginal impaction</a:t>
            </a:r>
          </a:p>
        </p:txBody>
      </p:sp>
    </p:spTree>
    <p:extLst>
      <p:ext uri="{BB962C8B-B14F-4D97-AF65-F5344CB8AC3E}">
        <p14:creationId xmlns:p14="http://schemas.microsoft.com/office/powerpoint/2010/main" val="1305012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H:\Clinical Pictures\Ankle Pilon\Marginal Impaction - Georgia Coquerel\Marginal Impaction - Georgia Coquere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94107" y="1162161"/>
            <a:ext cx="3935413" cy="524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8" name="Picture 4" descr="H:\Clinical Pictures\Ankle Pilon\Marginal Impaction - Georgia Coquerel\Marginal Impaction - Georgia Coquerel (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6596" y="1316744"/>
            <a:ext cx="3763962" cy="501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V="1">
            <a:off x="2080092" y="3404975"/>
            <a:ext cx="1047564" cy="1008112"/>
          </a:xfrm>
          <a:prstGeom prst="straightConnector1">
            <a:avLst/>
          </a:prstGeom>
          <a:noFill/>
          <a:ln w="38100" cap="flat" cmpd="sng" algn="ctr">
            <a:solidFill>
              <a:schemeClr val="tx2"/>
            </a:solidFill>
            <a:prstDash val="solid"/>
            <a:round/>
            <a:headEnd type="none" w="med" len="med"/>
            <a:tailEnd type="arrow"/>
          </a:ln>
          <a:effectLst>
            <a:glow rad="101600">
              <a:srgbClr val="FF0000">
                <a:alpha val="60000"/>
              </a:srgbClr>
            </a:glow>
            <a:outerShdw dist="35921" dir="2700000" algn="ctr" rotWithShape="0">
              <a:schemeClr val="bg2"/>
            </a:outerShdw>
          </a:effectLst>
          <a:extLst>
            <a:ext uri="{909E8E84-426E-40dd-AFC4-6F175D3DCCD1}">
              <a14:hiddenFill xmlns="" xmlns:a14="http://schemas.microsoft.com/office/drawing/2010/main">
                <a:solidFill>
                  <a:schemeClr val="accent2"/>
                </a:solidFill>
              </a14:hiddenFill>
            </a:ext>
          </a:extLst>
        </p:spPr>
      </p:cxnSp>
      <p:pic>
        <p:nvPicPr>
          <p:cNvPr id="604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4083373">
            <a:off x="1987923" y="2027550"/>
            <a:ext cx="1231900" cy="1189038"/>
          </a:xfrm>
          <a:prstGeom prst="rect">
            <a:avLst/>
          </a:prstGeom>
          <a:noFill/>
          <a:ln>
            <a:noFill/>
          </a:ln>
          <a:effectLst>
            <a:glow rad="101600">
              <a:srgbClr val="00B050">
                <a:alpha val="60000"/>
              </a:srgb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884070">
            <a:off x="6472580" y="3217985"/>
            <a:ext cx="1231900" cy="1189038"/>
          </a:xfrm>
          <a:prstGeom prst="rect">
            <a:avLst/>
          </a:prstGeom>
          <a:noFill/>
          <a:ln>
            <a:noFill/>
          </a:ln>
          <a:effectLst>
            <a:glow rad="101600">
              <a:srgbClr val="FF0000">
                <a:alpha val="60000"/>
              </a:srgb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60613" y="1676783"/>
            <a:ext cx="1457325" cy="1420812"/>
          </a:xfrm>
          <a:prstGeom prst="rect">
            <a:avLst/>
          </a:prstGeom>
          <a:noFill/>
          <a:ln>
            <a:noFill/>
          </a:ln>
          <a:effectLst>
            <a:glow rad="101600">
              <a:srgbClr val="FF0000">
                <a:alpha val="60000"/>
              </a:srgb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042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012327">
            <a:off x="5796782" y="1648449"/>
            <a:ext cx="1798637" cy="182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85382B3F-5F4A-4C0A-80D3-4C98DB9A7F97}"/>
              </a:ext>
            </a:extLst>
          </p:cNvPr>
          <p:cNvSpPr>
            <a:spLocks noGrp="1"/>
          </p:cNvSpPr>
          <p:nvPr>
            <p:ph type="title"/>
          </p:nvPr>
        </p:nvSpPr>
        <p:spPr>
          <a:xfrm>
            <a:off x="508001" y="381000"/>
            <a:ext cx="11036300" cy="914400"/>
          </a:xfrm>
          <a:prstGeom prst="rect">
            <a:avLst/>
          </a:prstGeom>
        </p:spPr>
        <p:txBody>
          <a:bodyPr/>
          <a:lstStyle/>
          <a:p>
            <a:r>
              <a:rPr lang="en-US" noProof="0" dirty="0"/>
              <a:t>Vertical medial malleolar fracture</a:t>
            </a:r>
            <a:br>
              <a:rPr lang="en-US" noProof="0" dirty="0"/>
            </a:br>
            <a:endParaRPr lang="en-US" noProof="0" dirty="0"/>
          </a:p>
        </p:txBody>
      </p:sp>
    </p:spTree>
    <p:extLst>
      <p:ext uri="{BB962C8B-B14F-4D97-AF65-F5344CB8AC3E}">
        <p14:creationId xmlns:p14="http://schemas.microsoft.com/office/powerpoint/2010/main" val="151426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0419"/>
                                        </p:tgtEl>
                                        <p:attrNameLst>
                                          <p:attrName>style.visibility</p:attrName>
                                        </p:attrNameLst>
                                      </p:cBhvr>
                                      <p:to>
                                        <p:strVal val="visible"/>
                                      </p:to>
                                    </p:set>
                                    <p:animEffect transition="in" filter="wipe(down)">
                                      <p:cBhvr>
                                        <p:cTn id="10" dur="500"/>
                                        <p:tgtEl>
                                          <p:spTgt spid="604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0419"/>
                                        </p:tgtEl>
                                      </p:cBhvr>
                                    </p:animEffect>
                                    <p:set>
                                      <p:cBhvr>
                                        <p:cTn id="18" dur="1" fill="hold">
                                          <p:stCondLst>
                                            <p:cond delay="499"/>
                                          </p:stCondLst>
                                        </p:cTn>
                                        <p:tgtEl>
                                          <p:spTgt spid="60419"/>
                                        </p:tgtEl>
                                        <p:attrNameLst>
                                          <p:attrName>style.visibility</p:attrName>
                                        </p:attrNameLst>
                                      </p:cBhvr>
                                      <p:to>
                                        <p:strVal val="hidden"/>
                                      </p:to>
                                    </p:se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60420"/>
                                        </p:tgtEl>
                                        <p:attrNameLst>
                                          <p:attrName>style.visibility</p:attrName>
                                        </p:attrNameLst>
                                      </p:cBhvr>
                                      <p:to>
                                        <p:strVal val="visible"/>
                                      </p:to>
                                    </p:set>
                                    <p:animEffect transition="in" filter="wipe(left)">
                                      <p:cBhvr>
                                        <p:cTn id="22" dur="500"/>
                                        <p:tgtEl>
                                          <p:spTgt spid="604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60420"/>
                                        </p:tgtEl>
                                      </p:cBhvr>
                                    </p:animEffect>
                                    <p:set>
                                      <p:cBhvr>
                                        <p:cTn id="27" dur="1" fill="hold">
                                          <p:stCondLst>
                                            <p:cond delay="499"/>
                                          </p:stCondLst>
                                        </p:cTn>
                                        <p:tgtEl>
                                          <p:spTgt spid="60420"/>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60418"/>
                                        </p:tgtEl>
                                        <p:attrNameLst>
                                          <p:attrName>style.visibility</p:attrName>
                                        </p:attrNameLst>
                                      </p:cBhvr>
                                      <p:to>
                                        <p:strVal val="visible"/>
                                      </p:to>
                                    </p:set>
                                    <p:animEffect transition="in" filter="wipe(left)">
                                      <p:cBhvr>
                                        <p:cTn id="31" dur="500"/>
                                        <p:tgtEl>
                                          <p:spTgt spid="60418"/>
                                        </p:tgtEl>
                                      </p:cBhvr>
                                    </p:animEffect>
                                  </p:childTnLst>
                                </p:cTn>
                              </p:par>
                              <p:par>
                                <p:cTn id="32" presetID="22" presetClass="entr" presetSubtype="8" fill="hold" nodeType="withEffect">
                                  <p:stCondLst>
                                    <p:cond delay="0"/>
                                  </p:stCondLst>
                                  <p:childTnLst>
                                    <p:set>
                                      <p:cBhvr>
                                        <p:cTn id="33" dur="1" fill="hold">
                                          <p:stCondLst>
                                            <p:cond delay="0"/>
                                          </p:stCondLst>
                                        </p:cTn>
                                        <p:tgtEl>
                                          <p:spTgt spid="60421"/>
                                        </p:tgtEl>
                                        <p:attrNameLst>
                                          <p:attrName>style.visibility</p:attrName>
                                        </p:attrNameLst>
                                      </p:cBhvr>
                                      <p:to>
                                        <p:strVal val="visible"/>
                                      </p:to>
                                    </p:set>
                                    <p:animEffect transition="in" filter="wipe(left)">
                                      <p:cBhvr>
                                        <p:cTn id="34"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title"/>
          </p:nvPr>
        </p:nvSpPr>
        <p:spPr>
          <a:xfrm>
            <a:off x="508001" y="381000"/>
            <a:ext cx="11036300" cy="914400"/>
          </a:xfrm>
          <a:prstGeom prst="rect">
            <a:avLst/>
          </a:prstGeom>
        </p:spPr>
        <p:txBody>
          <a:bodyPr/>
          <a:lstStyle/>
          <a:p>
            <a:r>
              <a:rPr lang="en-US" noProof="0" dirty="0"/>
              <a:t>Management—Weber B</a:t>
            </a:r>
          </a:p>
        </p:txBody>
      </p:sp>
      <p:sp>
        <p:nvSpPr>
          <p:cNvPr id="71684" name="Rectangle 4"/>
          <p:cNvSpPr>
            <a:spLocks noGrp="1" noChangeArrowheads="1"/>
          </p:cNvSpPr>
          <p:nvPr>
            <p:ph idx="1"/>
          </p:nvPr>
        </p:nvSpPr>
        <p:spPr/>
        <p:txBody>
          <a:bodyPr/>
          <a:lstStyle/>
          <a:p>
            <a:r>
              <a:rPr lang="en-US" noProof="0" dirty="0"/>
              <a:t>60–80% of ankle fractures</a:t>
            </a:r>
          </a:p>
          <a:p>
            <a:r>
              <a:rPr lang="en-US" noProof="0" dirty="0"/>
              <a:t>Be careful with superficial peroneal nerve (SPN)</a:t>
            </a:r>
          </a:p>
          <a:p>
            <a:r>
              <a:rPr lang="en-US" noProof="0" dirty="0"/>
              <a:t>Fibular fixation posterior or lateral?</a:t>
            </a:r>
          </a:p>
          <a:p>
            <a:r>
              <a:rPr lang="en-US" noProof="0" dirty="0"/>
              <a:t>Begin ORIF with fibula</a:t>
            </a:r>
          </a:p>
          <a:p>
            <a:r>
              <a:rPr lang="en-US" noProof="0" dirty="0"/>
              <a:t>Medial malleolar fixation—two 40 mm cancellous 4.0 screws</a:t>
            </a:r>
          </a:p>
        </p:txBody>
      </p:sp>
    </p:spTree>
    <p:extLst>
      <p:ext uri="{BB962C8B-B14F-4D97-AF65-F5344CB8AC3E}">
        <p14:creationId xmlns:p14="http://schemas.microsoft.com/office/powerpoint/2010/main" val="3238677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p:nvPr>
        </p:nvSpPr>
        <p:spPr>
          <a:xfrm>
            <a:off x="508001" y="381000"/>
            <a:ext cx="11036300" cy="914400"/>
          </a:xfrm>
          <a:prstGeom prst="rect">
            <a:avLst/>
          </a:prstGeom>
        </p:spPr>
        <p:txBody>
          <a:bodyPr/>
          <a:lstStyle/>
          <a:p>
            <a:r>
              <a:rPr lang="en-US" noProof="0" dirty="0"/>
              <a:t>Superficial peroneal nerve</a:t>
            </a:r>
          </a:p>
        </p:txBody>
      </p:sp>
      <p:sp>
        <p:nvSpPr>
          <p:cNvPr id="92164" name="Rectangle 4"/>
          <p:cNvSpPr>
            <a:spLocks noGrp="1" noChangeArrowheads="1"/>
          </p:cNvSpPr>
          <p:nvPr>
            <p:ph idx="1"/>
          </p:nvPr>
        </p:nvSpPr>
        <p:spPr>
          <a:xfrm>
            <a:off x="508001" y="1268760"/>
            <a:ext cx="11036300" cy="4678363"/>
          </a:xfrm>
        </p:spPr>
        <p:txBody>
          <a:bodyPr/>
          <a:lstStyle/>
          <a:p>
            <a:pPr>
              <a:spcAft>
                <a:spcPts val="0"/>
              </a:spcAft>
            </a:pPr>
            <a:r>
              <a:rPr lang="en-US" noProof="0" dirty="0"/>
              <a:t>Injury to SPN common</a:t>
            </a:r>
          </a:p>
          <a:p>
            <a:pPr>
              <a:spcAft>
                <a:spcPts val="0"/>
              </a:spcAft>
            </a:pPr>
            <a:r>
              <a:rPr lang="en-US" noProof="0" dirty="0"/>
              <a:t>Variable course</a:t>
            </a:r>
          </a:p>
          <a:p>
            <a:pPr>
              <a:spcAft>
                <a:spcPts val="0"/>
              </a:spcAft>
            </a:pPr>
            <a:r>
              <a:rPr lang="en-US" noProof="0" dirty="0"/>
              <a:t>It may be lower than you think!</a:t>
            </a:r>
          </a:p>
          <a:p>
            <a:pPr>
              <a:spcAft>
                <a:spcPts val="0"/>
              </a:spcAft>
            </a:pPr>
            <a:r>
              <a:rPr lang="en-US" noProof="0" dirty="0"/>
              <a:t>Posterolateral incision</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1464" y="3428207"/>
            <a:ext cx="4572001" cy="3428207"/>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38100">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3462" y="3457178"/>
            <a:ext cx="4572001" cy="3428207"/>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38100">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flipV="1">
            <a:off x="8754886" y="5060921"/>
            <a:ext cx="1013522" cy="424605"/>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14818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3836" y="980728"/>
            <a:ext cx="7524328" cy="5641940"/>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38100">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3"/>
          <p:cNvSpPr>
            <a:spLocks noGrp="1" noChangeArrowheads="1"/>
          </p:cNvSpPr>
          <p:nvPr>
            <p:ph type="title"/>
          </p:nvPr>
        </p:nvSpPr>
        <p:spPr>
          <a:xfrm>
            <a:off x="508001" y="381000"/>
            <a:ext cx="11036300" cy="914400"/>
          </a:xfrm>
          <a:prstGeom prst="rect">
            <a:avLst/>
          </a:prstGeom>
        </p:spPr>
        <p:txBody>
          <a:bodyPr/>
          <a:lstStyle/>
          <a:p>
            <a:r>
              <a:rPr lang="en-US" noProof="0" dirty="0"/>
              <a:t>SPN over low Weber B fracture</a:t>
            </a:r>
          </a:p>
        </p:txBody>
      </p:sp>
    </p:spTree>
    <p:extLst>
      <p:ext uri="{BB962C8B-B14F-4D97-AF65-F5344CB8AC3E}">
        <p14:creationId xmlns:p14="http://schemas.microsoft.com/office/powerpoint/2010/main" val="3342887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a:xfrm>
            <a:off x="508001" y="381000"/>
            <a:ext cx="11036300" cy="914400"/>
          </a:xfrm>
          <a:prstGeom prst="rect">
            <a:avLst/>
          </a:prstGeom>
        </p:spPr>
        <p:txBody>
          <a:bodyPr/>
          <a:lstStyle/>
          <a:p>
            <a:r>
              <a:rPr lang="en-US" noProof="0" dirty="0"/>
              <a:t>Weber B—posterior fibular fixation</a:t>
            </a:r>
          </a:p>
        </p:txBody>
      </p:sp>
      <p:sp>
        <p:nvSpPr>
          <p:cNvPr id="72709" name="Rectangle 5"/>
          <p:cNvSpPr>
            <a:spLocks noGrp="1" noChangeArrowheads="1"/>
          </p:cNvSpPr>
          <p:nvPr>
            <p:ph idx="1"/>
          </p:nvPr>
        </p:nvSpPr>
        <p:spPr/>
        <p:txBody>
          <a:bodyPr/>
          <a:lstStyle/>
          <a:p>
            <a:r>
              <a:rPr lang="en-US" noProof="0" dirty="0"/>
              <a:t>Posterolateral plate</a:t>
            </a:r>
          </a:p>
          <a:p>
            <a:r>
              <a:rPr lang="en-US" noProof="0" dirty="0"/>
              <a:t>Not subcutaneous</a:t>
            </a:r>
          </a:p>
          <a:p>
            <a:r>
              <a:rPr lang="en-US" noProof="0" dirty="0"/>
              <a:t>Biomechanically sound—</a:t>
            </a:r>
            <a:r>
              <a:rPr lang="en-US" noProof="0" dirty="0" err="1"/>
              <a:t>antiglide</a:t>
            </a:r>
            <a:endParaRPr lang="en-US" noProof="0" dirty="0"/>
          </a:p>
          <a:p>
            <a:r>
              <a:rPr lang="en-US" noProof="0" dirty="0"/>
              <a:t>Lag screw(s) through the plate</a:t>
            </a:r>
          </a:p>
          <a:p>
            <a:r>
              <a:rPr lang="en-US" noProof="0" dirty="0"/>
              <a:t>No anterior stripping</a:t>
            </a:r>
          </a:p>
          <a:p>
            <a:r>
              <a:rPr lang="en-US" noProof="0" dirty="0"/>
              <a:t>Joint penetration less likely</a:t>
            </a:r>
          </a:p>
          <a:p>
            <a:r>
              <a:rPr lang="en-US" noProof="0" dirty="0"/>
              <a:t>Distal </a:t>
            </a:r>
            <a:r>
              <a:rPr lang="en-US" noProof="0" dirty="0" err="1"/>
              <a:t>bicortical</a:t>
            </a:r>
            <a:r>
              <a:rPr lang="en-US" noProof="0" dirty="0"/>
              <a:t> fixation</a:t>
            </a:r>
          </a:p>
        </p:txBody>
      </p:sp>
    </p:spTree>
    <p:extLst>
      <p:ext uri="{BB962C8B-B14F-4D97-AF65-F5344CB8AC3E}">
        <p14:creationId xmlns:p14="http://schemas.microsoft.com/office/powerpoint/2010/main" val="309392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B—when to fix?</a:t>
            </a:r>
          </a:p>
        </p:txBody>
      </p:sp>
      <p:sp>
        <p:nvSpPr>
          <p:cNvPr id="97284" name="Rectangle 4"/>
          <p:cNvSpPr>
            <a:spLocks noGrp="1" noChangeArrowheads="1"/>
          </p:cNvSpPr>
          <p:nvPr>
            <p:ph idx="1"/>
          </p:nvPr>
        </p:nvSpPr>
        <p:spPr>
          <a:xfrm>
            <a:off x="508001" y="1340768"/>
            <a:ext cx="5660007" cy="4678363"/>
          </a:xfrm>
        </p:spPr>
        <p:txBody>
          <a:bodyPr/>
          <a:lstStyle/>
          <a:p>
            <a:r>
              <a:rPr lang="en-US" noProof="0" dirty="0"/>
              <a:t>Literature suggests: B-type fracture with no medial injury: ORIF = nonoperative</a:t>
            </a:r>
          </a:p>
          <a:p>
            <a:endParaRPr lang="en-US" noProof="0" dirty="0"/>
          </a:p>
          <a:p>
            <a:r>
              <a:rPr lang="en-US" noProof="0" dirty="0"/>
              <a:t>Surgery is NOT superior; maybe associated with more complications</a:t>
            </a:r>
          </a:p>
          <a:p>
            <a:endParaRPr lang="en-US" noProof="0" dirty="0"/>
          </a:p>
        </p:txBody>
      </p:sp>
      <p:pic>
        <p:nvPicPr>
          <p:cNvPr id="5" name="Picture 4" descr="2017-02-18 12.09.3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39949" y="1712303"/>
            <a:ext cx="5376596" cy="3024336"/>
          </a:xfrm>
          <a:prstGeom prst="rect">
            <a:avLst/>
          </a:prstGeom>
        </p:spPr>
      </p:pic>
      <p:sp>
        <p:nvSpPr>
          <p:cNvPr id="3" name="TextBox 2"/>
          <p:cNvSpPr txBox="1"/>
          <p:nvPr/>
        </p:nvSpPr>
        <p:spPr>
          <a:xfrm>
            <a:off x="508000" y="6300028"/>
            <a:ext cx="9764463" cy="415498"/>
          </a:xfrm>
          <a:prstGeom prst="rect">
            <a:avLst/>
          </a:prstGeom>
          <a:noFill/>
        </p:spPr>
        <p:txBody>
          <a:bodyPr wrap="square" rtlCol="0">
            <a:spAutoFit/>
          </a:bodyPr>
          <a:lstStyle/>
          <a:p>
            <a:pPr algn="l"/>
            <a:r>
              <a:rPr lang="en-US" sz="1050" dirty="0"/>
              <a:t>Mittal R, Harris IA, Adie S, Naylor JM; CROSSBAT Study Group. Surgery for Type B Ankle Fracture Treatment: a Combined Randomised and Observational Study (CROSSBAT). BMJ Open. 2017 Mar 27;7(3)</a:t>
            </a:r>
          </a:p>
        </p:txBody>
      </p:sp>
    </p:spTree>
    <p:extLst>
      <p:ext uri="{BB962C8B-B14F-4D97-AF65-F5344CB8AC3E}">
        <p14:creationId xmlns:p14="http://schemas.microsoft.com/office/powerpoint/2010/main" val="38154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6080" y="1266750"/>
            <a:ext cx="3440113" cy="4905375"/>
          </a:xfrm>
          <a:prstGeom prst="rect">
            <a:avLst/>
          </a:prstGeom>
          <a:noFill/>
          <a:ln>
            <a:noFill/>
          </a:ln>
          <a:extLst>
            <a:ext uri="{909E8E84-426E-40dd-AFC4-6F175D3DCCD1}">
              <a14:hiddenFill xmlns="" xmlns:a14="http://schemas.microsoft.com/office/drawing/2010/main">
                <a:solidFill>
                  <a:schemeClr val="accent2"/>
                </a:solidFill>
              </a14:hiddenFill>
            </a:ext>
          </a:extLst>
        </p:spPr>
      </p:pic>
      <p:sp>
        <p:nvSpPr>
          <p:cNvPr id="55299" name="Rectangle 3"/>
          <p:cNvSpPr>
            <a:spLocks noGrp="1" noChangeArrowheads="1"/>
          </p:cNvSpPr>
          <p:nvPr>
            <p:ph type="title"/>
          </p:nvPr>
        </p:nvSpPr>
        <p:spPr>
          <a:xfrm>
            <a:off x="508001" y="381000"/>
            <a:ext cx="11036300" cy="914400"/>
          </a:xfrm>
          <a:prstGeom prst="rect">
            <a:avLst/>
          </a:prstGeom>
        </p:spPr>
        <p:txBody>
          <a:bodyPr/>
          <a:lstStyle/>
          <a:p>
            <a:r>
              <a:rPr lang="en-US" noProof="0" dirty="0"/>
              <a:t>Malleolar fractures</a:t>
            </a:r>
          </a:p>
        </p:txBody>
      </p:sp>
      <p:sp>
        <p:nvSpPr>
          <p:cNvPr id="4100" name="Rectangle 4"/>
          <p:cNvSpPr>
            <a:spLocks noGrp="1" noChangeArrowheads="1"/>
          </p:cNvSpPr>
          <p:nvPr>
            <p:ph type="body" idx="1"/>
          </p:nvPr>
        </p:nvSpPr>
        <p:spPr>
          <a:xfrm>
            <a:off x="508001" y="1340768"/>
            <a:ext cx="5587999" cy="4678363"/>
          </a:xfrm>
        </p:spPr>
        <p:txBody>
          <a:bodyPr/>
          <a:lstStyle/>
          <a:p>
            <a:r>
              <a:rPr lang="en-US" noProof="0" dirty="0"/>
              <a:t>Indirect forces </a:t>
            </a:r>
          </a:p>
          <a:p>
            <a:r>
              <a:rPr lang="en-US" noProof="0" dirty="0"/>
              <a:t>Shearing and tensile through talus</a:t>
            </a:r>
          </a:p>
          <a:p>
            <a:r>
              <a:rPr lang="en-US" noProof="0" dirty="0"/>
              <a:t>Plafond intact</a:t>
            </a:r>
          </a:p>
        </p:txBody>
      </p:sp>
      <p:sp>
        <p:nvSpPr>
          <p:cNvPr id="55305" name="AutoShape 9"/>
          <p:cNvSpPr>
            <a:spLocks noChangeArrowheads="1"/>
          </p:cNvSpPr>
          <p:nvPr/>
        </p:nvSpPr>
        <p:spPr bwMode="auto">
          <a:xfrm rot="231877">
            <a:off x="7765404" y="3413149"/>
            <a:ext cx="1512888" cy="307777"/>
          </a:xfrm>
          <a:prstGeom prst="curvedLeftArrow">
            <a:avLst>
              <a:gd name="adj1" fmla="val 31396"/>
              <a:gd name="adj2" fmla="val 62791"/>
              <a:gd name="adj3" fmla="val 33333"/>
            </a:avLst>
          </a:prstGeom>
          <a:solidFill>
            <a:srgbClr val="FFFF99"/>
          </a:solidFill>
          <a:ln w="38100">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endParaRPr lang="en-AU"/>
          </a:p>
        </p:txBody>
      </p:sp>
    </p:spTree>
    <p:extLst>
      <p:ext uri="{BB962C8B-B14F-4D97-AF65-F5344CB8AC3E}">
        <p14:creationId xmlns:p14="http://schemas.microsoft.com/office/powerpoint/2010/main" val="3747579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wipe(up)">
                                      <p:cBhvr>
                                        <p:cTn id="7" dur="20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80205_201132.jpg"/>
          <p:cNvPicPr>
            <a:picLocks noChangeAspect="1"/>
          </p:cNvPicPr>
          <p:nvPr/>
        </p:nvPicPr>
        <p:blipFill rotWithShape="1">
          <a:blip r:embed="rId3" cstate="print">
            <a:extLst>
              <a:ext uri="{28A0092B-C50C-407E-A947-70E740481C1C}">
                <a14:useLocalDpi xmlns:a14="http://schemas.microsoft.com/office/drawing/2010/main" val="0"/>
              </a:ext>
            </a:extLst>
          </a:blip>
          <a:srcRect l="10974" t="19959" r="26265" b="3659"/>
          <a:stretch/>
        </p:blipFill>
        <p:spPr>
          <a:xfrm>
            <a:off x="6810119" y="2948667"/>
            <a:ext cx="2307493" cy="3744416"/>
          </a:xfrm>
          <a:prstGeom prst="rect">
            <a:avLst/>
          </a:prstGeom>
        </p:spPr>
      </p:pic>
      <p:sp>
        <p:nvSpPr>
          <p:cNvPr id="97283"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B—when to fix?</a:t>
            </a:r>
          </a:p>
        </p:txBody>
      </p:sp>
      <p:sp>
        <p:nvSpPr>
          <p:cNvPr id="97284" name="Rectangle 4"/>
          <p:cNvSpPr>
            <a:spLocks noGrp="1" noChangeArrowheads="1"/>
          </p:cNvSpPr>
          <p:nvPr>
            <p:ph type="body" idx="1"/>
          </p:nvPr>
        </p:nvSpPr>
        <p:spPr>
          <a:xfrm>
            <a:off x="508001" y="1340768"/>
            <a:ext cx="6020048" cy="4678363"/>
          </a:xfrm>
        </p:spPr>
        <p:txBody>
          <a:bodyPr/>
          <a:lstStyle/>
          <a:p>
            <a:r>
              <a:rPr lang="en-US" noProof="0" dirty="0"/>
              <a:t>But many need ORIF</a:t>
            </a:r>
          </a:p>
          <a:p>
            <a:endParaRPr lang="en-US" noProof="0" dirty="0"/>
          </a:p>
          <a:p>
            <a:r>
              <a:rPr lang="en-US" b="1" noProof="0" dirty="0"/>
              <a:t>Significant instability</a:t>
            </a:r>
          </a:p>
          <a:p>
            <a:pPr lvl="1"/>
            <a:r>
              <a:rPr lang="en-US" noProof="0" dirty="0"/>
              <a:t>Significant medial or deltoid ligament injury and instability</a:t>
            </a:r>
          </a:p>
          <a:p>
            <a:pPr lvl="1"/>
            <a:r>
              <a:rPr lang="en-US" noProof="0" dirty="0"/>
              <a:t>Displaced medial malleolar fracture</a:t>
            </a:r>
          </a:p>
          <a:p>
            <a:pPr lvl="1"/>
            <a:r>
              <a:rPr lang="en-US" noProof="0" dirty="0" err="1"/>
              <a:t>Talar</a:t>
            </a:r>
            <a:r>
              <a:rPr lang="en-US" noProof="0" dirty="0"/>
              <a:t> shift on x-ray</a:t>
            </a:r>
          </a:p>
        </p:txBody>
      </p:sp>
      <p:pic>
        <p:nvPicPr>
          <p:cNvPr id="5"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4072" y="548680"/>
            <a:ext cx="3456384" cy="2592288"/>
          </a:xfrm>
          <a:prstGeom prst="rect">
            <a:avLst/>
          </a:prstGeom>
          <a:noFill/>
          <a:ln w="38100">
            <a:noFill/>
            <a:miter lim="800000"/>
            <a:headEnd/>
            <a:tailEnd/>
          </a:ln>
          <a:effectLst/>
          <a:extLst>
            <a:ext uri="{909E8E84-426E-40dd-AFC4-6F175D3DCCD1}">
              <a14:hiddenFill xmlns="" xmlns:a14="http://schemas.microsoft.com/office/drawing/2010/main">
                <a:solidFill>
                  <a:schemeClr val="accent2"/>
                </a:solidFill>
              </a14:hiddenFill>
            </a:ext>
          </a:extLst>
        </p:spPr>
      </p:pic>
      <p:sp>
        <p:nvSpPr>
          <p:cNvPr id="6" name="Oval 9"/>
          <p:cNvSpPr>
            <a:spLocks noChangeArrowheads="1"/>
          </p:cNvSpPr>
          <p:nvPr/>
        </p:nvSpPr>
        <p:spPr bwMode="auto">
          <a:xfrm>
            <a:off x="6960096" y="1793032"/>
            <a:ext cx="2427312" cy="432792"/>
          </a:xfrm>
          <a:prstGeom prst="ellipse">
            <a:avLst/>
          </a:prstGeom>
          <a:noFill/>
          <a:ln w="38100">
            <a:solidFill>
              <a:schemeClr val="tx2"/>
            </a:solidFill>
            <a:round/>
            <a:headEnd/>
            <a:tailEnd/>
          </a:ln>
          <a:effectLst/>
          <a:extLst>
            <a:ext uri="{909E8E84-426E-40dd-AFC4-6F175D3DCCD1}">
              <a14:hiddenFill xmlns="" xmlns:a14="http://schemas.microsoft.com/office/drawing/2010/main">
                <a:solidFill>
                  <a:schemeClr val="accent2"/>
                </a:solidFill>
              </a14:hiddenFill>
            </a:ext>
          </a:extLst>
        </p:spPr>
        <p:txBody>
          <a:bodyPr wrap="square" anchor="ctr">
            <a:spAutoFit/>
          </a:bodyPr>
          <a:lstStyle/>
          <a:p>
            <a:pPr eaLnBrk="0" hangingPunct="0"/>
            <a:endParaRPr lang="en-AU"/>
          </a:p>
        </p:txBody>
      </p:sp>
      <p:sp>
        <p:nvSpPr>
          <p:cNvPr id="2" name="TextBox 1"/>
          <p:cNvSpPr txBox="1"/>
          <p:nvPr/>
        </p:nvSpPr>
        <p:spPr>
          <a:xfrm>
            <a:off x="508000" y="6309320"/>
            <a:ext cx="6308079" cy="415498"/>
          </a:xfrm>
          <a:prstGeom prst="rect">
            <a:avLst/>
          </a:prstGeom>
          <a:noFill/>
        </p:spPr>
        <p:txBody>
          <a:bodyPr wrap="square" rtlCol="0">
            <a:spAutoFit/>
          </a:bodyPr>
          <a:lstStyle>
            <a:defPPr>
              <a:defRPr lang="de-CH"/>
            </a:defPPr>
            <a:lvl1pPr algn="l">
              <a:defRPr sz="900"/>
            </a:lvl1pPr>
          </a:lstStyle>
          <a:p>
            <a:r>
              <a:rPr lang="en-US" sz="1050" dirty="0"/>
              <a:t>Toth MJ, Yoon RS, </a:t>
            </a:r>
            <a:r>
              <a:rPr lang="en-US" sz="1050" dirty="0" err="1"/>
              <a:t>Liporace</a:t>
            </a:r>
            <a:r>
              <a:rPr lang="en-US" sz="1050" dirty="0"/>
              <a:t> FA, </a:t>
            </a:r>
            <a:r>
              <a:rPr lang="en-US" sz="1050" dirty="0" err="1"/>
              <a:t>Koval</a:t>
            </a:r>
            <a:r>
              <a:rPr lang="en-US" sz="1050" dirty="0"/>
              <a:t> KJ.: What's new in ankle fractures.</a:t>
            </a:r>
          </a:p>
          <a:p>
            <a:r>
              <a:rPr lang="en-US" sz="1050" dirty="0"/>
              <a:t>Injury. 2017 Oct;48(10):2035-2041.</a:t>
            </a:r>
          </a:p>
        </p:txBody>
      </p:sp>
    </p:spTree>
    <p:extLst>
      <p:ext uri="{BB962C8B-B14F-4D97-AF65-F5344CB8AC3E}">
        <p14:creationId xmlns:p14="http://schemas.microsoft.com/office/powerpoint/2010/main" val="14403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a:xfrm>
            <a:off x="508001" y="381000"/>
            <a:ext cx="11036300" cy="914400"/>
          </a:xfrm>
          <a:prstGeom prst="rect">
            <a:avLst/>
          </a:prstGeom>
        </p:spPr>
        <p:txBody>
          <a:bodyPr/>
          <a:lstStyle/>
          <a:p>
            <a:r>
              <a:rPr lang="en-US" noProof="0" dirty="0"/>
              <a:t>Management—Weber C</a:t>
            </a:r>
          </a:p>
        </p:txBody>
      </p:sp>
      <p:sp>
        <p:nvSpPr>
          <p:cNvPr id="74756" name="Rectangle 4"/>
          <p:cNvSpPr>
            <a:spLocks noGrp="1" noChangeArrowheads="1"/>
          </p:cNvSpPr>
          <p:nvPr>
            <p:ph idx="1"/>
          </p:nvPr>
        </p:nvSpPr>
        <p:spPr/>
        <p:txBody>
          <a:bodyPr/>
          <a:lstStyle/>
          <a:p>
            <a:r>
              <a:rPr lang="en-US" noProof="0" dirty="0"/>
              <a:t>Syndesmosis disrupted</a:t>
            </a:r>
          </a:p>
          <a:p>
            <a:r>
              <a:rPr lang="en-US" noProof="0" dirty="0"/>
              <a:t>Syndesmotic injury ligamentous or bony</a:t>
            </a:r>
          </a:p>
          <a:p>
            <a:r>
              <a:rPr lang="en-US" noProof="0" dirty="0"/>
              <a:t>Fibula—restoration of length critical</a:t>
            </a:r>
          </a:p>
          <a:p>
            <a:r>
              <a:rPr lang="en-US" noProof="0" dirty="0"/>
              <a:t>Fibular fracture may be high</a:t>
            </a:r>
          </a:p>
          <a:p>
            <a:r>
              <a:rPr lang="en-US" noProof="0" dirty="0"/>
              <a:t>Be careful with SPN</a:t>
            </a:r>
          </a:p>
          <a:p>
            <a:r>
              <a:rPr lang="en-US" noProof="0" dirty="0"/>
              <a:t>Accurate reduction and fixation of syndesmosis is paramount</a:t>
            </a:r>
          </a:p>
          <a:p>
            <a:r>
              <a:rPr lang="en-US" noProof="0" dirty="0"/>
              <a:t>Medial malleolar fixation—as for Weber B</a:t>
            </a:r>
          </a:p>
        </p:txBody>
      </p:sp>
    </p:spTree>
    <p:extLst>
      <p:ext uri="{BB962C8B-B14F-4D97-AF65-F5344CB8AC3E}">
        <p14:creationId xmlns:p14="http://schemas.microsoft.com/office/powerpoint/2010/main" val="425966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C—fibular fixation</a:t>
            </a:r>
          </a:p>
        </p:txBody>
      </p:sp>
      <p:sp>
        <p:nvSpPr>
          <p:cNvPr id="75780" name="Rectangle 4"/>
          <p:cNvSpPr>
            <a:spLocks noGrp="1" noChangeArrowheads="1"/>
          </p:cNvSpPr>
          <p:nvPr>
            <p:ph idx="1"/>
          </p:nvPr>
        </p:nvSpPr>
        <p:spPr>
          <a:xfrm>
            <a:off x="508001" y="1340768"/>
            <a:ext cx="6020047" cy="4678363"/>
          </a:xfrm>
        </p:spPr>
        <p:txBody>
          <a:bodyPr/>
          <a:lstStyle/>
          <a:p>
            <a:r>
              <a:rPr lang="en-US" noProof="0" dirty="0"/>
              <a:t>Low fractures—anatomical reduction</a:t>
            </a:r>
          </a:p>
          <a:p>
            <a:r>
              <a:rPr lang="en-US" noProof="0" dirty="0"/>
              <a:t>High fractures (</a:t>
            </a:r>
            <a:r>
              <a:rPr lang="en-US" noProof="0" dirty="0" err="1"/>
              <a:t>maisonneuve</a:t>
            </a:r>
            <a:r>
              <a:rPr lang="en-US" noProof="0" dirty="0"/>
              <a:t>)  </a:t>
            </a:r>
          </a:p>
          <a:p>
            <a:r>
              <a:rPr lang="en-US" noProof="0" dirty="0"/>
              <a:t>Fibular fixation not necessary if length is OK</a:t>
            </a:r>
          </a:p>
        </p:txBody>
      </p:sp>
      <p:pic>
        <p:nvPicPr>
          <p:cNvPr id="4" name="Picture 3" descr="Slide_2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4032" y="692696"/>
            <a:ext cx="3002380" cy="5681662"/>
          </a:xfrm>
          <a:prstGeom prst="rect">
            <a:avLst/>
          </a:prstGeom>
        </p:spPr>
      </p:pic>
    </p:spTree>
    <p:extLst>
      <p:ext uri="{BB962C8B-B14F-4D97-AF65-F5344CB8AC3E}">
        <p14:creationId xmlns:p14="http://schemas.microsoft.com/office/powerpoint/2010/main" val="1542179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6080" y="1196752"/>
            <a:ext cx="3032125" cy="5095875"/>
          </a:xfrm>
          <a:prstGeom prst="rect">
            <a:avLst/>
          </a:prstGeom>
          <a:noFill/>
          <a:ln w="50800">
            <a:noFill/>
            <a:miter lim="800000"/>
            <a:headEnd/>
            <a:tailEnd/>
          </a:ln>
          <a:effectLst/>
          <a:extLst>
            <a:ext uri="{909E8E84-426E-40dd-AFC4-6F175D3DCCD1}">
              <a14:hiddenFill xmlns="" xmlns:a14="http://schemas.microsoft.com/office/drawing/2010/main">
                <a:solidFill>
                  <a:schemeClr val="accent1"/>
                </a:solidFill>
              </a14:hiddenFill>
            </a:ext>
          </a:extLst>
        </p:spPr>
      </p:pic>
      <p:sp>
        <p:nvSpPr>
          <p:cNvPr id="76803"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C—syndesmotic fixation</a:t>
            </a:r>
          </a:p>
        </p:txBody>
      </p:sp>
      <p:sp>
        <p:nvSpPr>
          <p:cNvPr id="76804" name="Rectangle 4"/>
          <p:cNvSpPr>
            <a:spLocks noGrp="1" noChangeArrowheads="1"/>
          </p:cNvSpPr>
          <p:nvPr>
            <p:ph idx="1"/>
          </p:nvPr>
        </p:nvSpPr>
        <p:spPr/>
        <p:txBody>
          <a:bodyPr/>
          <a:lstStyle/>
          <a:p>
            <a:r>
              <a:rPr lang="en-US" noProof="0" dirty="0"/>
              <a:t>No lag screw—position</a:t>
            </a:r>
          </a:p>
          <a:p>
            <a:r>
              <a:rPr lang="en-US" noProof="0" dirty="0"/>
              <a:t>Reduce prior to insertion</a:t>
            </a:r>
          </a:p>
          <a:p>
            <a:r>
              <a:rPr lang="en-US" noProof="0" dirty="0"/>
              <a:t>3 or 4 cortices</a:t>
            </a:r>
          </a:p>
          <a:p>
            <a:r>
              <a:rPr lang="en-US" noProof="0" dirty="0"/>
              <a:t>3.5 or 4.0 cortical</a:t>
            </a:r>
          </a:p>
          <a:p>
            <a:r>
              <a:rPr lang="en-US" noProof="0" dirty="0"/>
              <a:t>Posterolateral to anteromedial</a:t>
            </a:r>
          </a:p>
          <a:p>
            <a:r>
              <a:rPr lang="en-US" noProof="0" dirty="0"/>
              <a:t>2–3 cm above ankle—parallel</a:t>
            </a:r>
          </a:p>
          <a:p>
            <a:r>
              <a:rPr lang="en-US" noProof="0" dirty="0"/>
              <a:t>Removal at 12 weeks or more</a:t>
            </a:r>
          </a:p>
        </p:txBody>
      </p:sp>
    </p:spTree>
    <p:extLst>
      <p:ext uri="{BB962C8B-B14F-4D97-AF65-F5344CB8AC3E}">
        <p14:creationId xmlns:p14="http://schemas.microsoft.com/office/powerpoint/2010/main" val="4055270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8711" r="15493" b="7947"/>
          <a:stretch/>
        </p:blipFill>
        <p:spPr bwMode="auto">
          <a:xfrm>
            <a:off x="2225824" y="1285006"/>
            <a:ext cx="7740352" cy="4981575"/>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38100">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3"/>
          <p:cNvSpPr>
            <a:spLocks noGrp="1" noChangeArrowheads="1"/>
          </p:cNvSpPr>
          <p:nvPr>
            <p:ph type="title"/>
          </p:nvPr>
        </p:nvSpPr>
        <p:spPr>
          <a:xfrm>
            <a:off x="508001" y="381000"/>
            <a:ext cx="11036300" cy="914400"/>
          </a:xfrm>
          <a:prstGeom prst="rect">
            <a:avLst/>
          </a:prstGeom>
        </p:spPr>
        <p:txBody>
          <a:bodyPr/>
          <a:lstStyle/>
          <a:p>
            <a:r>
              <a:rPr lang="en-US" noProof="0" dirty="0"/>
              <a:t>Syndesmotic reduction</a:t>
            </a:r>
          </a:p>
        </p:txBody>
      </p:sp>
    </p:spTree>
    <p:extLst>
      <p:ext uri="{BB962C8B-B14F-4D97-AF65-F5344CB8AC3E}">
        <p14:creationId xmlns:p14="http://schemas.microsoft.com/office/powerpoint/2010/main" val="1022466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447528" y="3908896"/>
            <a:ext cx="3672408" cy="2506564"/>
          </a:xfrm>
          <a:prstGeom prst="rect">
            <a:avLst/>
          </a:prstGeom>
          <a:noFill/>
          <a:ln w="38100">
            <a:noFill/>
            <a:miter lim="800000"/>
            <a:headEnd/>
            <a:tailEnd/>
          </a:ln>
          <a:effectLst/>
          <a:extLst>
            <a:ext uri="{909E8E84-426E-40dd-AFC4-6F175D3DCCD1}">
              <a14:hiddenFill xmlns="" xmlns:a14="http://schemas.microsoft.com/office/drawing/2010/main">
                <a:solidFill>
                  <a:schemeClr val="accent2"/>
                </a:solidFill>
              </a14:hiddenFill>
            </a:ext>
          </a:extLst>
        </p:spPr>
      </p:pic>
      <p:pic>
        <p:nvPicPr>
          <p:cNvPr id="50179" name="Picture 5"/>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447528" y="1340768"/>
            <a:ext cx="3672408" cy="2448272"/>
          </a:xfrm>
          <a:prstGeom prst="rect">
            <a:avLst/>
          </a:prstGeom>
          <a:noFill/>
          <a:ln w="38100">
            <a:noFill/>
            <a:miter lim="800000"/>
            <a:headEnd/>
            <a:tailEnd/>
          </a:ln>
          <a:effectLst/>
          <a:extLst>
            <a:ext uri="{909E8E84-426E-40dd-AFC4-6F175D3DCCD1}">
              <a14:hiddenFill xmlns="" xmlns:a14="http://schemas.microsoft.com/office/drawing/2010/main">
                <a:solidFill>
                  <a:schemeClr val="accent2"/>
                </a:solidFill>
              </a14:hiddenFill>
            </a:ext>
          </a:extLst>
        </p:spPr>
      </p:pic>
      <p:sp>
        <p:nvSpPr>
          <p:cNvPr id="77827" name="Rectangle 3"/>
          <p:cNvSpPr>
            <a:spLocks noGrp="1" noChangeArrowheads="1"/>
          </p:cNvSpPr>
          <p:nvPr>
            <p:ph type="title"/>
          </p:nvPr>
        </p:nvSpPr>
        <p:spPr>
          <a:xfrm>
            <a:off x="508001" y="381000"/>
            <a:ext cx="11036300" cy="914400"/>
          </a:xfrm>
          <a:prstGeom prst="rect">
            <a:avLst/>
          </a:prstGeom>
        </p:spPr>
        <p:txBody>
          <a:bodyPr/>
          <a:lstStyle/>
          <a:p>
            <a:r>
              <a:rPr lang="en-US" noProof="0" dirty="0"/>
              <a:t>Weber C—syndesmosis controversies</a:t>
            </a:r>
          </a:p>
        </p:txBody>
      </p:sp>
      <p:sp>
        <p:nvSpPr>
          <p:cNvPr id="77828" name="Rectangle 4"/>
          <p:cNvSpPr>
            <a:spLocks noGrp="1" noChangeArrowheads="1"/>
          </p:cNvSpPr>
          <p:nvPr>
            <p:ph idx="1"/>
          </p:nvPr>
        </p:nvSpPr>
        <p:spPr>
          <a:xfrm>
            <a:off x="5879975" y="1340768"/>
            <a:ext cx="5664325" cy="4678363"/>
          </a:xfrm>
        </p:spPr>
        <p:txBody>
          <a:bodyPr/>
          <a:lstStyle/>
          <a:p>
            <a:r>
              <a:rPr lang="en-US" noProof="0" dirty="0"/>
              <a:t>When is fixation necessary?</a:t>
            </a:r>
          </a:p>
          <a:p>
            <a:r>
              <a:rPr lang="en-US" noProof="0" dirty="0"/>
              <a:t>Best method—screw fixation or direct ligament repair?</a:t>
            </a:r>
          </a:p>
          <a:p>
            <a:r>
              <a:rPr lang="en-US" noProof="0" dirty="0"/>
              <a:t>Type of screw fixation? </a:t>
            </a:r>
          </a:p>
          <a:p>
            <a:r>
              <a:rPr lang="en-US" noProof="0" dirty="0"/>
              <a:t>Time to screw removal (syndesmosis healing)?</a:t>
            </a:r>
          </a:p>
          <a:p>
            <a:r>
              <a:rPr lang="en-US" noProof="0" dirty="0"/>
              <a:t>Time to weight bearing?</a:t>
            </a:r>
          </a:p>
        </p:txBody>
      </p:sp>
    </p:spTree>
    <p:extLst>
      <p:ext uri="{BB962C8B-B14F-4D97-AF65-F5344CB8AC3E}">
        <p14:creationId xmlns:p14="http://schemas.microsoft.com/office/powerpoint/2010/main" val="4077273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5633" r="8649"/>
          <a:stretch/>
        </p:blipFill>
        <p:spPr bwMode="auto">
          <a:xfrm>
            <a:off x="2999656" y="836712"/>
            <a:ext cx="5867400" cy="601970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38100">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1380" name="Rectangle 4"/>
          <p:cNvSpPr>
            <a:spLocks noGrp="1" noChangeArrowheads="1"/>
          </p:cNvSpPr>
          <p:nvPr>
            <p:ph type="title"/>
          </p:nvPr>
        </p:nvSpPr>
        <p:spPr>
          <a:xfrm>
            <a:off x="508001" y="381000"/>
            <a:ext cx="11036300" cy="914400"/>
          </a:xfrm>
          <a:prstGeom prst="rect">
            <a:avLst/>
          </a:prstGeom>
        </p:spPr>
        <p:txBody>
          <a:bodyPr/>
          <a:lstStyle/>
          <a:p>
            <a:r>
              <a:rPr lang="en-US" noProof="0" dirty="0"/>
              <a:t>Screw removal?</a:t>
            </a:r>
          </a:p>
        </p:txBody>
      </p:sp>
      <p:sp>
        <p:nvSpPr>
          <p:cNvPr id="51204" name="Rectangle 8"/>
          <p:cNvSpPr>
            <a:spLocks noChangeArrowheads="1"/>
          </p:cNvSpPr>
          <p:nvPr/>
        </p:nvSpPr>
        <p:spPr bwMode="auto">
          <a:xfrm>
            <a:off x="5598252" y="3456855"/>
            <a:ext cx="184731" cy="307777"/>
          </a:xfrm>
          <a:prstGeom prst="rect">
            <a:avLst/>
          </a:prstGeom>
          <a:noFill/>
          <a:ln w="38100">
            <a:no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chemeClr val="accent2"/>
                </a:solidFill>
              </a14:hiddenFill>
            </a:ext>
          </a:extLst>
        </p:spPr>
        <p:txBody>
          <a:bodyPr wrap="none" anchor="ctr">
            <a:spAutoFit/>
          </a:bodyPr>
          <a:lstStyle/>
          <a:p>
            <a:pPr eaLnBrk="0" hangingPunct="0"/>
            <a:endParaRPr lang="en-AU"/>
          </a:p>
        </p:txBody>
      </p:sp>
      <p:sp>
        <p:nvSpPr>
          <p:cNvPr id="51205" name="AutoShape 10"/>
          <p:cNvSpPr>
            <a:spLocks noChangeArrowheads="1"/>
          </p:cNvSpPr>
          <p:nvPr/>
        </p:nvSpPr>
        <p:spPr bwMode="auto">
          <a:xfrm>
            <a:off x="6954565" y="5066406"/>
            <a:ext cx="366960" cy="611386"/>
          </a:xfrm>
          <a:prstGeom prst="leftRightArrow">
            <a:avLst>
              <a:gd name="adj1" fmla="val 50000"/>
              <a:gd name="adj2" fmla="val 160000"/>
            </a:avLst>
          </a:prstGeom>
          <a:noFill/>
          <a:ln w="38100">
            <a:solidFill>
              <a:schemeClr val="tx2"/>
            </a:solidFill>
            <a:miter lim="800000"/>
            <a:headEnd/>
            <a:tailEnd/>
          </a:ln>
          <a:effectLst/>
          <a:extLst>
            <a:ext uri="{909E8E84-426E-40dd-AFC4-6F175D3DCCD1}">
              <a14:hiddenFill xmlns="" xmlns:a14="http://schemas.microsoft.com/office/drawing/2010/main">
                <a:solidFill>
                  <a:schemeClr val="accent2"/>
                </a:solidFill>
              </a14:hiddenFill>
            </a:ext>
          </a:extLst>
        </p:spPr>
        <p:txBody>
          <a:bodyPr wrap="none" anchor="ctr">
            <a:spAutoFit/>
          </a:bodyPr>
          <a:lstStyle/>
          <a:p>
            <a:pPr eaLnBrk="0" hangingPunct="0"/>
            <a:endParaRPr lang="en-AU"/>
          </a:p>
        </p:txBody>
      </p:sp>
    </p:spTree>
    <p:extLst>
      <p:ext uri="{BB962C8B-B14F-4D97-AF65-F5344CB8AC3E}">
        <p14:creationId xmlns:p14="http://schemas.microsoft.com/office/powerpoint/2010/main" val="2651864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title"/>
          </p:nvPr>
        </p:nvSpPr>
        <p:spPr>
          <a:xfrm>
            <a:off x="508001" y="381000"/>
            <a:ext cx="11036300" cy="914400"/>
          </a:xfrm>
          <a:prstGeom prst="rect">
            <a:avLst/>
          </a:prstGeom>
        </p:spPr>
        <p:txBody>
          <a:bodyPr/>
          <a:lstStyle/>
          <a:p>
            <a:r>
              <a:rPr lang="en-US" noProof="0" dirty="0"/>
              <a:t>Revision syndesmosis stabilization</a:t>
            </a:r>
          </a:p>
        </p:txBody>
      </p:sp>
      <p:pic>
        <p:nvPicPr>
          <p:cNvPr id="52227" name="Picture 6"/>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135651" y="1295400"/>
            <a:ext cx="3342613" cy="5013920"/>
          </a:xfrm>
          <a:prstGeom prst="rect">
            <a:avLst/>
          </a:prstGeom>
          <a:noFill/>
          <a:ln w="38100">
            <a:noFill/>
            <a:miter lim="800000"/>
            <a:headEnd/>
            <a:tailEnd/>
          </a:ln>
          <a:effectLst/>
          <a:extLst>
            <a:ext uri="{909E8E84-426E-40dd-AFC4-6F175D3DCCD1}">
              <a14:hiddenFill xmlns="" xmlns:a14="http://schemas.microsoft.com/office/drawing/2010/main">
                <a:solidFill>
                  <a:schemeClr val="accent2"/>
                </a:solidFill>
              </a14:hiddenFill>
            </a:ext>
          </a:extLst>
        </p:spPr>
      </p:pic>
      <p:pic>
        <p:nvPicPr>
          <p:cNvPr id="52228" name="Picture 7"/>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74251" y="1295400"/>
            <a:ext cx="3342613" cy="5013920"/>
          </a:xfrm>
          <a:prstGeom prst="rect">
            <a:avLst/>
          </a:prstGeom>
          <a:noFill/>
          <a:ln w="38100">
            <a:noFill/>
            <a:miter lim="800000"/>
            <a:headEnd/>
            <a:tailEnd/>
          </a:ln>
          <a:effectLst/>
          <a:extLst>
            <a:ext uri="{909E8E84-426E-40dd-AFC4-6F175D3DCCD1}">
              <a14:hiddenFill xmlns="" xmlns:a14="http://schemas.microsoft.com/office/drawing/2010/main">
                <a:solidFill>
                  <a:schemeClr val="accent2"/>
                </a:solidFill>
              </a14:hiddenFill>
            </a:ext>
          </a:extLst>
        </p:spPr>
      </p:pic>
    </p:spTree>
    <p:extLst>
      <p:ext uri="{BB962C8B-B14F-4D97-AF65-F5344CB8AC3E}">
        <p14:creationId xmlns:p14="http://schemas.microsoft.com/office/powerpoint/2010/main" val="866242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6080" y="1295400"/>
            <a:ext cx="3672408" cy="5013920"/>
          </a:xfrm>
          <a:prstGeom prst="rect">
            <a:avLst/>
          </a:prstGeom>
          <a:noFill/>
          <a:ln>
            <a:noFill/>
          </a:ln>
          <a:extLst>
            <a:ext uri="{909E8E84-426E-40dd-AFC4-6F175D3DCCD1}">
              <a14:hiddenFill xmlns="" xmlns:a14="http://schemas.microsoft.com/office/drawing/2010/main">
                <a:solidFill>
                  <a:schemeClr val="accent1"/>
                </a:solidFill>
              </a14:hiddenFill>
            </a:ext>
          </a:extLst>
        </p:spPr>
      </p:pic>
      <p:sp>
        <p:nvSpPr>
          <p:cNvPr id="78851" name="Rectangle 3"/>
          <p:cNvSpPr>
            <a:spLocks noGrp="1" noChangeArrowheads="1"/>
          </p:cNvSpPr>
          <p:nvPr>
            <p:ph type="title"/>
          </p:nvPr>
        </p:nvSpPr>
        <p:spPr>
          <a:xfrm>
            <a:off x="508001" y="381000"/>
            <a:ext cx="11036300" cy="914400"/>
          </a:xfrm>
          <a:prstGeom prst="rect">
            <a:avLst/>
          </a:prstGeom>
        </p:spPr>
        <p:txBody>
          <a:bodyPr/>
          <a:lstStyle/>
          <a:p>
            <a:r>
              <a:rPr lang="en-US" noProof="0" dirty="0"/>
              <a:t>Management—posterior tibial lip</a:t>
            </a:r>
          </a:p>
        </p:txBody>
      </p:sp>
      <p:sp>
        <p:nvSpPr>
          <p:cNvPr id="78852" name="Rectangle 4"/>
          <p:cNvSpPr>
            <a:spLocks noGrp="1" noChangeArrowheads="1"/>
          </p:cNvSpPr>
          <p:nvPr>
            <p:ph idx="1"/>
          </p:nvPr>
        </p:nvSpPr>
        <p:spPr>
          <a:xfrm>
            <a:off x="508001" y="1340768"/>
            <a:ext cx="6308079" cy="4678363"/>
          </a:xfrm>
        </p:spPr>
        <p:txBody>
          <a:bodyPr/>
          <a:lstStyle/>
          <a:p>
            <a:r>
              <a:rPr lang="en-US" noProof="0" dirty="0"/>
              <a:t>Not true “malleolus”</a:t>
            </a:r>
          </a:p>
          <a:p>
            <a:r>
              <a:rPr lang="en-US" noProof="0" dirty="0"/>
              <a:t>Usually attached to posteroinferior tibiofibular ligament (PITFL)</a:t>
            </a:r>
          </a:p>
          <a:p>
            <a:r>
              <a:rPr lang="en-US" noProof="0" dirty="0"/>
              <a:t>Reduction with ORIF of fibula</a:t>
            </a:r>
          </a:p>
          <a:p>
            <a:r>
              <a:rPr lang="en-US" noProof="0" dirty="0"/>
              <a:t>Most authors—less than 20% ORIF</a:t>
            </a:r>
          </a:p>
          <a:p>
            <a:r>
              <a:rPr lang="en-US" noProof="0" dirty="0"/>
              <a:t>Approach PM or PL</a:t>
            </a:r>
          </a:p>
          <a:p>
            <a:r>
              <a:rPr lang="en-US" noProof="0" dirty="0"/>
              <a:t>AP or PA lag screws or posterior </a:t>
            </a:r>
            <a:r>
              <a:rPr lang="en-US" noProof="0" dirty="0" err="1"/>
              <a:t>antiglide</a:t>
            </a:r>
            <a:r>
              <a:rPr lang="en-US" noProof="0" dirty="0"/>
              <a:t> plate</a:t>
            </a:r>
          </a:p>
        </p:txBody>
      </p:sp>
    </p:spTree>
    <p:extLst>
      <p:ext uri="{BB962C8B-B14F-4D97-AF65-F5344CB8AC3E}">
        <p14:creationId xmlns:p14="http://schemas.microsoft.com/office/powerpoint/2010/main" val="3436674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0510" y="559364"/>
            <a:ext cx="3554883" cy="5715675"/>
          </a:xfrm>
          <a:prstGeom prst="rect">
            <a:avLst/>
          </a:prstGeom>
          <a:noFill/>
          <a:ln w="50800">
            <a:no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6"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4072" y="548680"/>
            <a:ext cx="3456384" cy="5760639"/>
          </a:xfrm>
          <a:prstGeom prst="rect">
            <a:avLst/>
          </a:prstGeom>
          <a:noFill/>
          <a:ln w="50800">
            <a:noFill/>
            <a:miter lim="800000"/>
            <a:headEnd/>
            <a:tailEnd/>
          </a:ln>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373455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6080" y="1277515"/>
            <a:ext cx="3200400" cy="5103813"/>
          </a:xfrm>
          <a:prstGeom prst="rect">
            <a:avLst/>
          </a:prstGeom>
          <a:noFill/>
          <a:ln>
            <a:noFill/>
          </a:ln>
          <a:extLst>
            <a:ext uri="{909E8E84-426E-40dd-AFC4-6F175D3DCCD1}">
              <a14:hiddenFill xmlns="" xmlns:a14="http://schemas.microsoft.com/office/drawing/2010/main">
                <a:solidFill>
                  <a:schemeClr val="accent1"/>
                </a:solidFill>
              </a14:hiddenFill>
            </a:ext>
          </a:extLst>
        </p:spPr>
      </p:pic>
      <p:sp>
        <p:nvSpPr>
          <p:cNvPr id="56323" name="Rectangle 3"/>
          <p:cNvSpPr>
            <a:spLocks noGrp="1" noChangeArrowheads="1"/>
          </p:cNvSpPr>
          <p:nvPr>
            <p:ph type="title"/>
          </p:nvPr>
        </p:nvSpPr>
        <p:spPr>
          <a:xfrm>
            <a:off x="508001" y="381000"/>
            <a:ext cx="11036300" cy="914400"/>
          </a:xfrm>
          <a:prstGeom prst="rect">
            <a:avLst/>
          </a:prstGeom>
        </p:spPr>
        <p:txBody>
          <a:bodyPr/>
          <a:lstStyle/>
          <a:p>
            <a:r>
              <a:rPr lang="en-US" noProof="0" dirty="0"/>
              <a:t>Pilon fractures</a:t>
            </a:r>
          </a:p>
        </p:txBody>
      </p:sp>
      <p:sp>
        <p:nvSpPr>
          <p:cNvPr id="56324" name="Rectangle 4"/>
          <p:cNvSpPr>
            <a:spLocks noGrp="1" noChangeArrowheads="1"/>
          </p:cNvSpPr>
          <p:nvPr>
            <p:ph type="body" idx="1"/>
          </p:nvPr>
        </p:nvSpPr>
        <p:spPr/>
        <p:txBody>
          <a:bodyPr/>
          <a:lstStyle/>
          <a:p>
            <a:r>
              <a:rPr lang="en-US" noProof="0" dirty="0"/>
              <a:t> Direct (impaction) forces</a:t>
            </a:r>
          </a:p>
          <a:p>
            <a:r>
              <a:rPr lang="en-US" noProof="0" dirty="0"/>
              <a:t> Plafond fractured </a:t>
            </a:r>
          </a:p>
          <a:p>
            <a:r>
              <a:rPr lang="en-US" noProof="0" dirty="0"/>
              <a:t> Prognostically significant</a:t>
            </a:r>
          </a:p>
        </p:txBody>
      </p:sp>
      <p:sp>
        <p:nvSpPr>
          <p:cNvPr id="56325" name="AutoShape 5"/>
          <p:cNvSpPr>
            <a:spLocks noChangeArrowheads="1"/>
          </p:cNvSpPr>
          <p:nvPr/>
        </p:nvSpPr>
        <p:spPr bwMode="auto">
          <a:xfrm>
            <a:off x="8054330" y="5103588"/>
            <a:ext cx="647700" cy="477441"/>
          </a:xfrm>
          <a:prstGeom prst="upArrow">
            <a:avLst>
              <a:gd name="adj1" fmla="val 50000"/>
              <a:gd name="adj2" fmla="val 72243"/>
            </a:avLst>
          </a:prstGeom>
          <a:solidFill>
            <a:srgbClr val="FFFF99"/>
          </a:solidFill>
          <a:ln w="38100">
            <a:solidFill>
              <a:schemeClr val="tx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endParaRPr lang="en-AU"/>
          </a:p>
        </p:txBody>
      </p:sp>
    </p:spTree>
    <p:extLst>
      <p:ext uri="{BB962C8B-B14F-4D97-AF65-F5344CB8AC3E}">
        <p14:creationId xmlns:p14="http://schemas.microsoft.com/office/powerpoint/2010/main" val="107646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3000"/>
                                        <p:tgtEl>
                                          <p:spTgt spid="56325"/>
                                        </p:tgtEl>
                                      </p:cBhvr>
                                    </p:animEffect>
                                    <p:anim calcmode="lin" valueType="num">
                                      <p:cBhvr>
                                        <p:cTn id="8" dur="3000" fill="hold"/>
                                        <p:tgtEl>
                                          <p:spTgt spid="56325"/>
                                        </p:tgtEl>
                                        <p:attrNameLst>
                                          <p:attrName>ppt_x</p:attrName>
                                        </p:attrNameLst>
                                      </p:cBhvr>
                                      <p:tavLst>
                                        <p:tav tm="0">
                                          <p:val>
                                            <p:strVal val="#ppt_x"/>
                                          </p:val>
                                        </p:tav>
                                        <p:tav tm="100000">
                                          <p:val>
                                            <p:strVal val="#ppt_x"/>
                                          </p:val>
                                        </p:tav>
                                      </p:tavLst>
                                    </p:anim>
                                    <p:anim calcmode="lin" valueType="num">
                                      <p:cBhvr>
                                        <p:cTn id="9" dur="2700" decel="100000" fill="hold"/>
                                        <p:tgtEl>
                                          <p:spTgt spid="56325"/>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563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title"/>
          </p:nvPr>
        </p:nvSpPr>
        <p:spPr>
          <a:xfrm>
            <a:off x="508001" y="381000"/>
            <a:ext cx="11036300" cy="914400"/>
          </a:xfrm>
          <a:prstGeom prst="rect">
            <a:avLst/>
          </a:prstGeom>
        </p:spPr>
        <p:txBody>
          <a:bodyPr/>
          <a:lstStyle/>
          <a:p>
            <a:r>
              <a:rPr lang="en-US" noProof="0" dirty="0"/>
              <a:t>Osteoporotic fractures</a:t>
            </a:r>
          </a:p>
        </p:txBody>
      </p:sp>
      <p:sp>
        <p:nvSpPr>
          <p:cNvPr id="100356" name="Rectangle 4"/>
          <p:cNvSpPr>
            <a:spLocks noGrp="1" noChangeArrowheads="1"/>
          </p:cNvSpPr>
          <p:nvPr>
            <p:ph idx="1"/>
          </p:nvPr>
        </p:nvSpPr>
        <p:spPr/>
        <p:txBody>
          <a:bodyPr/>
          <a:lstStyle/>
          <a:p>
            <a:r>
              <a:rPr lang="en-US" noProof="0" dirty="0"/>
              <a:t>Treat as if “normal”</a:t>
            </a:r>
          </a:p>
          <a:p>
            <a:r>
              <a:rPr lang="en-US" noProof="0" dirty="0"/>
              <a:t>Allow the implants to do the work</a:t>
            </a:r>
          </a:p>
          <a:p>
            <a:r>
              <a:rPr lang="en-US" noProof="0" dirty="0"/>
              <a:t>Aim: prevent progressive deformity and arthrosis</a:t>
            </a:r>
          </a:p>
          <a:p>
            <a:r>
              <a:rPr lang="en-US" noProof="0" dirty="0"/>
              <a:t>Better than arthrodesis</a:t>
            </a:r>
          </a:p>
          <a:p>
            <a:r>
              <a:rPr lang="en-US" noProof="0" dirty="0"/>
              <a:t>If fibula is osteoporotic and difficult to fix</a:t>
            </a:r>
          </a:p>
          <a:p>
            <a:pPr lvl="1"/>
            <a:r>
              <a:rPr lang="en-US" noProof="0" dirty="0"/>
              <a:t>Pass screws into tibia for added fixation and stability</a:t>
            </a:r>
          </a:p>
          <a:p>
            <a:pPr lvl="1"/>
            <a:r>
              <a:rPr lang="en-US" noProof="0" dirty="0" err="1"/>
              <a:t>Antiglide</a:t>
            </a:r>
            <a:r>
              <a:rPr lang="en-US" noProof="0" dirty="0"/>
              <a:t> plate</a:t>
            </a:r>
          </a:p>
          <a:p>
            <a:endParaRPr lang="en-US" noProof="0" dirty="0"/>
          </a:p>
          <a:p>
            <a:endParaRPr lang="en-US" noProof="0" dirty="0"/>
          </a:p>
        </p:txBody>
      </p:sp>
    </p:spTree>
    <p:extLst>
      <p:ext uri="{BB962C8B-B14F-4D97-AF65-F5344CB8AC3E}">
        <p14:creationId xmlns:p14="http://schemas.microsoft.com/office/powerpoint/2010/main" val="3855391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81000"/>
            <a:ext cx="11036300" cy="914400"/>
          </a:xfrm>
          <a:prstGeom prst="rect">
            <a:avLst/>
          </a:prstGeom>
        </p:spPr>
        <p:txBody>
          <a:bodyPr/>
          <a:lstStyle/>
          <a:p>
            <a:r>
              <a:rPr lang="en-US" noProof="0" dirty="0"/>
              <a:t>Osteoporotic fractures—fibula pro-tibia technique</a:t>
            </a:r>
          </a:p>
        </p:txBody>
      </p:sp>
      <p:pic>
        <p:nvPicPr>
          <p:cNvPr id="1026" name="Picture 2" descr="C:\Users\Owner\Desktop\Shanghai\fibula protibi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015" r="18418"/>
          <a:stretch/>
        </p:blipFill>
        <p:spPr bwMode="auto">
          <a:xfrm>
            <a:off x="3506267" y="1285699"/>
            <a:ext cx="5179466" cy="5017923"/>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00956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title"/>
          </p:nvPr>
        </p:nvSpPr>
        <p:spPr>
          <a:xfrm>
            <a:off x="508001" y="381000"/>
            <a:ext cx="11036300" cy="914400"/>
          </a:xfrm>
          <a:prstGeom prst="rect">
            <a:avLst/>
          </a:prstGeom>
        </p:spPr>
        <p:txBody>
          <a:bodyPr/>
          <a:lstStyle/>
          <a:p>
            <a:r>
              <a:rPr lang="en-US" noProof="0" dirty="0"/>
              <a:t>Neuropathic ankle fractures</a:t>
            </a:r>
          </a:p>
        </p:txBody>
      </p:sp>
      <p:sp>
        <p:nvSpPr>
          <p:cNvPr id="100356" name="Rectangle 4"/>
          <p:cNvSpPr>
            <a:spLocks noGrp="1" noChangeArrowheads="1"/>
          </p:cNvSpPr>
          <p:nvPr>
            <p:ph idx="1"/>
          </p:nvPr>
        </p:nvSpPr>
        <p:spPr>
          <a:xfrm>
            <a:off x="508001" y="1340768"/>
            <a:ext cx="5587999" cy="4678363"/>
          </a:xfrm>
        </p:spPr>
        <p:txBody>
          <a:bodyPr/>
          <a:lstStyle/>
          <a:p>
            <a:r>
              <a:rPr lang="en-US" noProof="0" dirty="0"/>
              <a:t>Need more aggressive treatment</a:t>
            </a:r>
          </a:p>
          <a:p>
            <a:r>
              <a:rPr lang="en-US" noProof="0" dirty="0"/>
              <a:t>Double </a:t>
            </a:r>
            <a:r>
              <a:rPr lang="en-US" noProof="0" dirty="0" err="1"/>
              <a:t>nonweight</a:t>
            </a:r>
            <a:r>
              <a:rPr lang="en-US" noProof="0" dirty="0"/>
              <a:t> bearing</a:t>
            </a:r>
          </a:p>
          <a:p>
            <a:r>
              <a:rPr lang="en-US" noProof="0" dirty="0"/>
              <a:t>Double fixation</a:t>
            </a:r>
          </a:p>
          <a:p>
            <a:r>
              <a:rPr lang="en-US" noProof="0" dirty="0"/>
              <a:t>Double immobilization</a:t>
            </a:r>
          </a:p>
          <a:p>
            <a:r>
              <a:rPr lang="en-US" noProof="0" dirty="0"/>
              <a:t>Careful attention to soft tissues</a:t>
            </a:r>
          </a:p>
          <a:p>
            <a:endParaRPr lang="en-US" noProof="0" dirty="0"/>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168007" y="1295400"/>
            <a:ext cx="5515991" cy="4136992"/>
          </a:xfrm>
          <a:prstGeom prst="rect">
            <a:avLst/>
          </a:prstGeom>
        </p:spPr>
      </p:pic>
    </p:spTree>
    <p:extLst>
      <p:ext uri="{BB962C8B-B14F-4D97-AF65-F5344CB8AC3E}">
        <p14:creationId xmlns:p14="http://schemas.microsoft.com/office/powerpoint/2010/main" val="2446928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81000"/>
            <a:ext cx="11036300" cy="914400"/>
          </a:xfrm>
          <a:prstGeom prst="rect">
            <a:avLst/>
          </a:prstGeom>
        </p:spPr>
        <p:txBody>
          <a:bodyPr/>
          <a:lstStyle/>
          <a:p>
            <a:r>
              <a:rPr lang="en-US" noProof="0" dirty="0"/>
              <a:t>Take-home messages</a:t>
            </a:r>
          </a:p>
        </p:txBody>
      </p:sp>
      <p:sp>
        <p:nvSpPr>
          <p:cNvPr id="7" name="Content Placeholder 6"/>
          <p:cNvSpPr>
            <a:spLocks noGrp="1"/>
          </p:cNvSpPr>
          <p:nvPr>
            <p:ph idx="1"/>
          </p:nvPr>
        </p:nvSpPr>
        <p:spPr/>
        <p:txBody>
          <a:bodyPr/>
          <a:lstStyle/>
          <a:p>
            <a:r>
              <a:rPr lang="en-US" noProof="0" dirty="0"/>
              <a:t>Not all ankle fractures are straightforward</a:t>
            </a:r>
          </a:p>
          <a:p>
            <a:r>
              <a:rPr lang="en-US" noProof="0" dirty="0"/>
              <a:t>Recognize more complex injuries</a:t>
            </a:r>
          </a:p>
          <a:p>
            <a:r>
              <a:rPr lang="en-US" noProof="0" dirty="0"/>
              <a:t>Apply sound fixation principles</a:t>
            </a:r>
          </a:p>
          <a:p>
            <a:r>
              <a:rPr lang="en-US" noProof="0" dirty="0"/>
              <a:t>Length of the fibula and rotation are critical</a:t>
            </a:r>
          </a:p>
          <a:p>
            <a:r>
              <a:rPr lang="en-US" noProof="0" dirty="0"/>
              <a:t>Restore anatomy</a:t>
            </a:r>
          </a:p>
          <a:p>
            <a:r>
              <a:rPr lang="en-US" noProof="0" dirty="0"/>
              <a:t>Recognize high-risk patients</a:t>
            </a:r>
          </a:p>
        </p:txBody>
      </p:sp>
    </p:spTree>
    <p:extLst>
      <p:ext uri="{BB962C8B-B14F-4D97-AF65-F5344CB8AC3E}">
        <p14:creationId xmlns:p14="http://schemas.microsoft.com/office/powerpoint/2010/main" val="2425623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08001" y="381000"/>
            <a:ext cx="11036300" cy="914400"/>
          </a:xfrm>
          <a:prstGeom prst="rect">
            <a:avLst/>
          </a:prstGeom>
        </p:spPr>
        <p:txBody>
          <a:bodyPr/>
          <a:lstStyle/>
          <a:p>
            <a:r>
              <a:rPr lang="en-US" noProof="0" dirty="0"/>
              <a:t>Malleolar fractures</a:t>
            </a:r>
          </a:p>
        </p:txBody>
      </p:sp>
      <p:sp>
        <p:nvSpPr>
          <p:cNvPr id="35843" name="Rectangle 3"/>
          <p:cNvSpPr>
            <a:spLocks noGrp="1" noChangeArrowheads="1"/>
          </p:cNvSpPr>
          <p:nvPr>
            <p:ph idx="1"/>
          </p:nvPr>
        </p:nvSpPr>
        <p:spPr/>
        <p:txBody>
          <a:bodyPr/>
          <a:lstStyle/>
          <a:p>
            <a:r>
              <a:rPr lang="en-US" noProof="0" dirty="0"/>
              <a:t>Most common lower extremity fractures</a:t>
            </a:r>
          </a:p>
          <a:p>
            <a:r>
              <a:rPr lang="en-US" noProof="0" dirty="0"/>
              <a:t>Significant changes in management since 1970s</a:t>
            </a:r>
          </a:p>
          <a:p>
            <a:r>
              <a:rPr lang="en-US" noProof="0" dirty="0"/>
              <a:t>Controversies remain</a:t>
            </a:r>
          </a:p>
          <a:p>
            <a:r>
              <a:rPr lang="en-US" noProof="0" dirty="0"/>
              <a:t>Complications still occur</a:t>
            </a:r>
          </a:p>
        </p:txBody>
      </p:sp>
    </p:spTree>
    <p:extLst>
      <p:ext uri="{BB962C8B-B14F-4D97-AF65-F5344CB8AC3E}">
        <p14:creationId xmlns:p14="http://schemas.microsoft.com/office/powerpoint/2010/main" val="3955648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left)">
                                      <p:cBhvr>
                                        <p:cTn id="7" dur="10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wipe(left)">
                                      <p:cBhvr>
                                        <p:cTn id="12" dur="1000"/>
                                        <p:tgtEl>
                                          <p:spTgt spid="3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wipe(left)">
                                      <p:cBhvr>
                                        <p:cTn id="17" dur="10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wipe(left)">
                                      <p:cBhvr>
                                        <p:cTn id="22" dur="1000"/>
                                        <p:tgtEl>
                                          <p:spTgt spid="35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ABAB0EED-89E3-418D-A96E-1B436E8E7897}" type="slidenum">
              <a:rPr lang="de-CH" smtClean="0"/>
              <a:pPr>
                <a:defRPr/>
              </a:pPr>
              <a:t>6</a:t>
            </a:fld>
            <a:endParaRPr lang="de-CH"/>
          </a:p>
        </p:txBody>
      </p:sp>
      <p:pic>
        <p:nvPicPr>
          <p:cNvPr id="5" name="Picture 4"/>
          <p:cNvPicPr>
            <a:picLocks noChangeAspect="1"/>
          </p:cNvPicPr>
          <p:nvPr/>
        </p:nvPicPr>
        <p:blipFill rotWithShape="1">
          <a:blip r:embed="rId2"/>
          <a:srcRect l="3565" t="61999" r="3098"/>
          <a:stretch/>
        </p:blipFill>
        <p:spPr>
          <a:xfrm>
            <a:off x="6096000" y="1412776"/>
            <a:ext cx="5530509" cy="2705720"/>
          </a:xfrm>
          <a:prstGeom prst="rect">
            <a:avLst/>
          </a:prstGeom>
        </p:spPr>
      </p:pic>
      <p:pic>
        <p:nvPicPr>
          <p:cNvPr id="6" name="Picture 5"/>
          <p:cNvPicPr>
            <a:picLocks noChangeAspect="1"/>
          </p:cNvPicPr>
          <p:nvPr/>
        </p:nvPicPr>
        <p:blipFill rotWithShape="1">
          <a:blip r:embed="rId2"/>
          <a:srcRect t="771" r="7330" b="37871"/>
          <a:stretch/>
        </p:blipFill>
        <p:spPr>
          <a:xfrm>
            <a:off x="335360" y="836712"/>
            <a:ext cx="5490986" cy="4368768"/>
          </a:xfrm>
          <a:prstGeom prst="rect">
            <a:avLst/>
          </a:prstGeom>
        </p:spPr>
      </p:pic>
    </p:spTree>
    <p:extLst>
      <p:ext uri="{BB962C8B-B14F-4D97-AF65-F5344CB8AC3E}">
        <p14:creationId xmlns:p14="http://schemas.microsoft.com/office/powerpoint/2010/main" val="193962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ABAB0EED-89E3-418D-A96E-1B436E8E7897}" type="slidenum">
              <a:rPr lang="de-CH" smtClean="0"/>
              <a:pPr>
                <a:defRPr/>
              </a:pPr>
              <a:t>7</a:t>
            </a:fld>
            <a:endParaRPr lang="de-CH"/>
          </a:p>
        </p:txBody>
      </p:sp>
      <p:pic>
        <p:nvPicPr>
          <p:cNvPr id="5" name="Picture 4"/>
          <p:cNvPicPr>
            <a:picLocks noChangeAspect="1"/>
          </p:cNvPicPr>
          <p:nvPr/>
        </p:nvPicPr>
        <p:blipFill rotWithShape="1">
          <a:blip r:embed="rId2"/>
          <a:srcRect r="1379" b="8240"/>
          <a:stretch/>
        </p:blipFill>
        <p:spPr>
          <a:xfrm>
            <a:off x="2639616" y="0"/>
            <a:ext cx="8168119" cy="6858000"/>
          </a:xfrm>
          <a:prstGeom prst="rect">
            <a:avLst/>
          </a:prstGeom>
        </p:spPr>
      </p:pic>
      <p:sp>
        <p:nvSpPr>
          <p:cNvPr id="6" name="TextBox 5"/>
          <p:cNvSpPr txBox="1"/>
          <p:nvPr/>
        </p:nvSpPr>
        <p:spPr>
          <a:xfrm>
            <a:off x="-168696" y="620688"/>
            <a:ext cx="3339548" cy="1569660"/>
          </a:xfrm>
          <a:prstGeom prst="rect">
            <a:avLst/>
          </a:prstGeom>
          <a:noFill/>
        </p:spPr>
        <p:txBody>
          <a:bodyPr wrap="square" rtlCol="0">
            <a:spAutoFit/>
          </a:bodyPr>
          <a:lstStyle/>
          <a:p>
            <a:r>
              <a:rPr lang="en-US" sz="2400" b="1" dirty="0">
                <a:solidFill>
                  <a:srgbClr val="042D98"/>
                </a:solidFill>
              </a:rPr>
              <a:t>44A2</a:t>
            </a:r>
          </a:p>
          <a:p>
            <a:r>
              <a:rPr lang="en-US" sz="2400" b="1" dirty="0" err="1">
                <a:solidFill>
                  <a:srgbClr val="042D98"/>
                </a:solidFill>
              </a:rPr>
              <a:t>Infrasyndesmotic</a:t>
            </a:r>
            <a:r>
              <a:rPr lang="en-US" sz="2400" b="1" dirty="0">
                <a:solidFill>
                  <a:srgbClr val="042D98"/>
                </a:solidFill>
              </a:rPr>
              <a:t> fibula with medial malleolar fracture</a:t>
            </a:r>
          </a:p>
        </p:txBody>
      </p:sp>
      <p:sp>
        <p:nvSpPr>
          <p:cNvPr id="8" name="TextBox 7"/>
          <p:cNvSpPr txBox="1"/>
          <p:nvPr/>
        </p:nvSpPr>
        <p:spPr>
          <a:xfrm>
            <a:off x="47328" y="3573016"/>
            <a:ext cx="2844800" cy="1938992"/>
          </a:xfrm>
          <a:prstGeom prst="rect">
            <a:avLst/>
          </a:prstGeom>
          <a:noFill/>
        </p:spPr>
        <p:txBody>
          <a:bodyPr wrap="square" rtlCol="0">
            <a:spAutoFit/>
          </a:bodyPr>
          <a:lstStyle/>
          <a:p>
            <a:r>
              <a:rPr lang="en-US" sz="2400" b="1" dirty="0">
                <a:solidFill>
                  <a:srgbClr val="042D98"/>
                </a:solidFill>
              </a:rPr>
              <a:t>44A3</a:t>
            </a:r>
          </a:p>
          <a:p>
            <a:r>
              <a:rPr lang="en-US" sz="2400" b="1" dirty="0" err="1">
                <a:solidFill>
                  <a:srgbClr val="042D98"/>
                </a:solidFill>
              </a:rPr>
              <a:t>Infrasyndesmotic</a:t>
            </a:r>
            <a:r>
              <a:rPr lang="en-US" sz="2400" b="1" dirty="0">
                <a:solidFill>
                  <a:srgbClr val="042D98"/>
                </a:solidFill>
              </a:rPr>
              <a:t> fibula with posteromedial fracture</a:t>
            </a:r>
          </a:p>
        </p:txBody>
      </p:sp>
    </p:spTree>
    <p:extLst>
      <p:ext uri="{BB962C8B-B14F-4D97-AF65-F5344CB8AC3E}">
        <p14:creationId xmlns:p14="http://schemas.microsoft.com/office/powerpoint/2010/main" val="63972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ABAB0EED-89E3-418D-A96E-1B436E8E7897}" type="slidenum">
              <a:rPr lang="de-CH" smtClean="0"/>
              <a:pPr>
                <a:defRPr/>
              </a:pPr>
              <a:t>8</a:t>
            </a:fld>
            <a:endParaRPr lang="de-CH"/>
          </a:p>
        </p:txBody>
      </p:sp>
      <p:pic>
        <p:nvPicPr>
          <p:cNvPr id="5" name="Picture 4"/>
          <p:cNvPicPr>
            <a:picLocks noChangeAspect="1"/>
          </p:cNvPicPr>
          <p:nvPr/>
        </p:nvPicPr>
        <p:blipFill rotWithShape="1">
          <a:blip r:embed="rId2"/>
          <a:srcRect l="-1419" t="-1259" r="4995" b="5059"/>
          <a:stretch/>
        </p:blipFill>
        <p:spPr>
          <a:xfrm>
            <a:off x="116837" y="871280"/>
            <a:ext cx="5835147" cy="5510048"/>
          </a:xfrm>
          <a:prstGeom prst="rect">
            <a:avLst/>
          </a:prstGeom>
        </p:spPr>
      </p:pic>
      <p:pic>
        <p:nvPicPr>
          <p:cNvPr id="6" name="Picture 5"/>
          <p:cNvPicPr>
            <a:picLocks noChangeAspect="1"/>
          </p:cNvPicPr>
          <p:nvPr/>
        </p:nvPicPr>
        <p:blipFill rotWithShape="1">
          <a:blip r:embed="rId3"/>
          <a:srcRect l="2436" t="-138" r="2415" b="44506"/>
          <a:stretch/>
        </p:blipFill>
        <p:spPr>
          <a:xfrm>
            <a:off x="6312024" y="1124744"/>
            <a:ext cx="5703612" cy="3786982"/>
          </a:xfrm>
          <a:prstGeom prst="rect">
            <a:avLst/>
          </a:prstGeom>
        </p:spPr>
      </p:pic>
      <p:sp>
        <p:nvSpPr>
          <p:cNvPr id="7" name="TextBox 6"/>
          <p:cNvSpPr txBox="1"/>
          <p:nvPr/>
        </p:nvSpPr>
        <p:spPr>
          <a:xfrm>
            <a:off x="155340" y="188640"/>
            <a:ext cx="5760640" cy="523220"/>
          </a:xfrm>
          <a:prstGeom prst="rect">
            <a:avLst/>
          </a:prstGeom>
          <a:noFill/>
        </p:spPr>
        <p:txBody>
          <a:bodyPr wrap="square" rtlCol="0">
            <a:spAutoFit/>
          </a:bodyPr>
          <a:lstStyle/>
          <a:p>
            <a:r>
              <a:rPr lang="en-US" sz="2800" b="1" dirty="0">
                <a:solidFill>
                  <a:srgbClr val="042D98"/>
                </a:solidFill>
              </a:rPr>
              <a:t>44B </a:t>
            </a:r>
            <a:r>
              <a:rPr lang="en-US" sz="2800" b="1" dirty="0" err="1">
                <a:solidFill>
                  <a:srgbClr val="042D98"/>
                </a:solidFill>
              </a:rPr>
              <a:t>Transsyndesmotic</a:t>
            </a:r>
            <a:r>
              <a:rPr lang="en-US" sz="2800" b="1" dirty="0">
                <a:solidFill>
                  <a:srgbClr val="042D98"/>
                </a:solidFill>
              </a:rPr>
              <a:t> fracture</a:t>
            </a:r>
          </a:p>
        </p:txBody>
      </p:sp>
    </p:spTree>
    <p:extLst>
      <p:ext uri="{BB962C8B-B14F-4D97-AF65-F5344CB8AC3E}">
        <p14:creationId xmlns:p14="http://schemas.microsoft.com/office/powerpoint/2010/main" val="207054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16" t="-356" r="216" b="17064"/>
          <a:stretch/>
        </p:blipFill>
        <p:spPr>
          <a:xfrm>
            <a:off x="5951264" y="116632"/>
            <a:ext cx="6121400" cy="6140570"/>
          </a:xfrm>
          <a:prstGeom prst="rect">
            <a:avLst/>
          </a:prstGeom>
        </p:spPr>
      </p:pic>
      <p:sp>
        <p:nvSpPr>
          <p:cNvPr id="3" name="Slide Number Placeholder 2"/>
          <p:cNvSpPr>
            <a:spLocks noGrp="1"/>
          </p:cNvSpPr>
          <p:nvPr>
            <p:ph type="sldNum" sz="quarter" idx="10"/>
          </p:nvPr>
        </p:nvSpPr>
        <p:spPr/>
        <p:txBody>
          <a:bodyPr/>
          <a:lstStyle/>
          <a:p>
            <a:pPr>
              <a:defRPr/>
            </a:pPr>
            <a:fld id="{ABAB0EED-89E3-418D-A96E-1B436E8E7897}" type="slidenum">
              <a:rPr lang="de-CH" smtClean="0"/>
              <a:pPr>
                <a:defRPr/>
              </a:pPr>
              <a:t>9</a:t>
            </a:fld>
            <a:endParaRPr lang="de-CH"/>
          </a:p>
        </p:txBody>
      </p:sp>
      <p:pic>
        <p:nvPicPr>
          <p:cNvPr id="5" name="Picture 4"/>
          <p:cNvPicPr>
            <a:picLocks noChangeAspect="1"/>
          </p:cNvPicPr>
          <p:nvPr/>
        </p:nvPicPr>
        <p:blipFill rotWithShape="1">
          <a:blip r:embed="rId3"/>
          <a:srcRect l="2196" t="56269" r="2044" b="2202"/>
          <a:stretch/>
        </p:blipFill>
        <p:spPr>
          <a:xfrm>
            <a:off x="355762" y="1772816"/>
            <a:ext cx="5740238" cy="2826962"/>
          </a:xfrm>
          <a:prstGeom prst="rect">
            <a:avLst/>
          </a:prstGeom>
        </p:spPr>
      </p:pic>
      <p:sp>
        <p:nvSpPr>
          <p:cNvPr id="7" name="TextBox 6"/>
          <p:cNvSpPr txBox="1"/>
          <p:nvPr/>
        </p:nvSpPr>
        <p:spPr>
          <a:xfrm>
            <a:off x="295978" y="317846"/>
            <a:ext cx="5800022" cy="950913"/>
          </a:xfrm>
          <a:prstGeom prst="rect">
            <a:avLst/>
          </a:prstGeom>
          <a:noFill/>
        </p:spPr>
        <p:txBody>
          <a:bodyPr wrap="square" rtlCol="0">
            <a:spAutoFit/>
          </a:bodyPr>
          <a:lstStyle/>
          <a:p>
            <a:pPr algn="l"/>
            <a:r>
              <a:rPr lang="en-US" sz="2800" b="1" dirty="0">
                <a:solidFill>
                  <a:srgbClr val="042D98"/>
                </a:solidFill>
              </a:rPr>
              <a:t>44C </a:t>
            </a:r>
            <a:r>
              <a:rPr lang="en-US" sz="2800" b="1" dirty="0" err="1">
                <a:solidFill>
                  <a:srgbClr val="042D98"/>
                </a:solidFill>
              </a:rPr>
              <a:t>Suprasyndesmotic</a:t>
            </a:r>
            <a:r>
              <a:rPr lang="en-US" sz="2800" b="1" dirty="0">
                <a:solidFill>
                  <a:srgbClr val="042D98"/>
                </a:solidFill>
              </a:rPr>
              <a:t> fibula injury</a:t>
            </a:r>
          </a:p>
        </p:txBody>
      </p:sp>
    </p:spTree>
    <p:extLst>
      <p:ext uri="{BB962C8B-B14F-4D97-AF65-F5344CB8AC3E}">
        <p14:creationId xmlns:p14="http://schemas.microsoft.com/office/powerpoint/2010/main" val="2430895506"/>
      </p:ext>
    </p:extLst>
  </p:cSld>
  <p:clrMapOvr>
    <a:masterClrMapping/>
  </p:clrMapOvr>
</p:sld>
</file>

<file path=ppt/theme/theme1.xml><?xml version="1.0" encoding="utf-8"?>
<a:theme xmlns:a="http://schemas.openxmlformats.org/drawingml/2006/main" name="Presentation_AOTRAUMA_w">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Presentation_AOTRAUMA_w</Template>
  <TotalTime>0</TotalTime>
  <Words>1315</Words>
  <Application>Microsoft Office PowerPoint</Application>
  <PresentationFormat>Widescreen</PresentationFormat>
  <Paragraphs>239</Paragraphs>
  <Slides>43</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Times New Roman</vt:lpstr>
      <vt:lpstr>Wingdings</vt:lpstr>
      <vt:lpstr>Presentation_AOTRAUMA_w</vt:lpstr>
      <vt:lpstr>Complex malleolar fractures</vt:lpstr>
      <vt:lpstr>Learning objectives</vt:lpstr>
      <vt:lpstr>Malleolar fractures</vt:lpstr>
      <vt:lpstr>Pilon fractures</vt:lpstr>
      <vt:lpstr>Malleolar fractures</vt:lpstr>
      <vt:lpstr>PowerPoint Presentation</vt:lpstr>
      <vt:lpstr>PowerPoint Presentation</vt:lpstr>
      <vt:lpstr>PowerPoint Presentation</vt:lpstr>
      <vt:lpstr>PowerPoint Presentation</vt:lpstr>
      <vt:lpstr>Do all ankle fractures do well?</vt:lpstr>
      <vt:lpstr>What are we doing wrong?</vt:lpstr>
      <vt:lpstr>Changing trends</vt:lpstr>
      <vt:lpstr>Importance of the fibula</vt:lpstr>
      <vt:lpstr>Importance of early range of movement</vt:lpstr>
      <vt:lpstr>Importance of anatomical reduction</vt:lpstr>
      <vt:lpstr>Early management</vt:lpstr>
      <vt:lpstr>Early management</vt:lpstr>
      <vt:lpstr>Weber A—fibula fixation</vt:lpstr>
      <vt:lpstr>Weber A—medial malleolar fixation</vt:lpstr>
      <vt:lpstr>PowerPoint Presentation</vt:lpstr>
      <vt:lpstr>Marginal impaction </vt:lpstr>
      <vt:lpstr>Marginal impaction</vt:lpstr>
      <vt:lpstr>Marginal impaction</vt:lpstr>
      <vt:lpstr>Vertical medial malleolar fracture </vt:lpstr>
      <vt:lpstr>Management—Weber B</vt:lpstr>
      <vt:lpstr>Superficial peroneal nerve</vt:lpstr>
      <vt:lpstr>SPN over low Weber B fracture</vt:lpstr>
      <vt:lpstr>Weber B—posterior fibular fixation</vt:lpstr>
      <vt:lpstr>Weber B—when to fix?</vt:lpstr>
      <vt:lpstr>Weber B—when to fix?</vt:lpstr>
      <vt:lpstr>Management—Weber C</vt:lpstr>
      <vt:lpstr>Weber C—fibular fixation</vt:lpstr>
      <vt:lpstr>Weber C—syndesmotic fixation</vt:lpstr>
      <vt:lpstr>Syndesmotic reduction</vt:lpstr>
      <vt:lpstr>Weber C—syndesmosis controversies</vt:lpstr>
      <vt:lpstr>Screw removal?</vt:lpstr>
      <vt:lpstr>Revision syndesmosis stabilization</vt:lpstr>
      <vt:lpstr>Management—posterior tibial lip</vt:lpstr>
      <vt:lpstr>PowerPoint Presentation</vt:lpstr>
      <vt:lpstr>Osteoporotic fractures</vt:lpstr>
      <vt:lpstr>Osteoporotic fractures—fibula pro-tibia technique</vt:lpstr>
      <vt:lpstr>Neuropathic ankle fractures</vt:lpstr>
      <vt:lpstr>Take-home messages</vt:lpstr>
    </vt:vector>
  </TitlesOfParts>
  <Company>AO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vitality and injury effect</dc:title>
  <dc:creator>kluessi</dc:creator>
  <cp:lastModifiedBy>Claire Thorndyke</cp:lastModifiedBy>
  <cp:revision>113</cp:revision>
  <cp:lastPrinted>2013-07-31T08:00:33Z</cp:lastPrinted>
  <dcterms:created xsi:type="dcterms:W3CDTF">2012-12-19T08:22:16Z</dcterms:created>
  <dcterms:modified xsi:type="dcterms:W3CDTF">2019-11-07T14:40:53Z</dcterms:modified>
  <cp:category>Template</cp:category>
</cp:coreProperties>
</file>