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4" r:id="rId1"/>
  </p:sldMasterIdLst>
  <p:notesMasterIdLst>
    <p:notesMasterId r:id="rId70"/>
  </p:notesMasterIdLst>
  <p:handoutMasterIdLst>
    <p:handoutMasterId r:id="rId71"/>
  </p:handoutMasterIdLst>
  <p:sldIdLst>
    <p:sldId id="329" r:id="rId2"/>
    <p:sldId id="256" r:id="rId3"/>
    <p:sldId id="257" r:id="rId4"/>
    <p:sldId id="261" r:id="rId5"/>
    <p:sldId id="262" r:id="rId6"/>
    <p:sldId id="264" r:id="rId7"/>
    <p:sldId id="265" r:id="rId8"/>
    <p:sldId id="298" r:id="rId9"/>
    <p:sldId id="266" r:id="rId10"/>
    <p:sldId id="267" r:id="rId11"/>
    <p:sldId id="269" r:id="rId12"/>
    <p:sldId id="268" r:id="rId13"/>
    <p:sldId id="270" r:id="rId14"/>
    <p:sldId id="271" r:id="rId15"/>
    <p:sldId id="272" r:id="rId16"/>
    <p:sldId id="273" r:id="rId17"/>
    <p:sldId id="274" r:id="rId18"/>
    <p:sldId id="299" r:id="rId19"/>
    <p:sldId id="300" r:id="rId20"/>
    <p:sldId id="301" r:id="rId21"/>
    <p:sldId id="302" r:id="rId22"/>
    <p:sldId id="303" r:id="rId23"/>
    <p:sldId id="304" r:id="rId24"/>
    <p:sldId id="305" r:id="rId25"/>
    <p:sldId id="306" r:id="rId26"/>
    <p:sldId id="307" r:id="rId27"/>
    <p:sldId id="308" r:id="rId28"/>
    <p:sldId id="309" r:id="rId29"/>
    <p:sldId id="310" r:id="rId30"/>
    <p:sldId id="311" r:id="rId31"/>
    <p:sldId id="312" r:id="rId32"/>
    <p:sldId id="313" r:id="rId33"/>
    <p:sldId id="314" r:id="rId34"/>
    <p:sldId id="315" r:id="rId35"/>
    <p:sldId id="316" r:id="rId36"/>
    <p:sldId id="317" r:id="rId37"/>
    <p:sldId id="318" r:id="rId38"/>
    <p:sldId id="319" r:id="rId39"/>
    <p:sldId id="320" r:id="rId40"/>
    <p:sldId id="321" r:id="rId41"/>
    <p:sldId id="322" r:id="rId42"/>
    <p:sldId id="323" r:id="rId43"/>
    <p:sldId id="324" r:id="rId44"/>
    <p:sldId id="325" r:id="rId45"/>
    <p:sldId id="326" r:id="rId46"/>
    <p:sldId id="290" r:id="rId47"/>
    <p:sldId id="327" r:id="rId48"/>
    <p:sldId id="328" r:id="rId49"/>
    <p:sldId id="331" r:id="rId50"/>
    <p:sldId id="332" r:id="rId51"/>
    <p:sldId id="333" r:id="rId52"/>
    <p:sldId id="334" r:id="rId53"/>
    <p:sldId id="335" r:id="rId54"/>
    <p:sldId id="282" r:id="rId55"/>
    <p:sldId id="283" r:id="rId56"/>
    <p:sldId id="284" r:id="rId57"/>
    <p:sldId id="285" r:id="rId58"/>
    <p:sldId id="286" r:id="rId59"/>
    <p:sldId id="287" r:id="rId60"/>
    <p:sldId id="288" r:id="rId61"/>
    <p:sldId id="289" r:id="rId62"/>
    <p:sldId id="291" r:id="rId63"/>
    <p:sldId id="330" r:id="rId64"/>
    <p:sldId id="293" r:id="rId65"/>
    <p:sldId id="294" r:id="rId66"/>
    <p:sldId id="295" r:id="rId67"/>
    <p:sldId id="296" r:id="rId68"/>
    <p:sldId id="297" r:id="rId69"/>
  </p:sldIdLst>
  <p:sldSz cx="12192000" cy="6858000"/>
  <p:notesSz cx="7099300" cy="10234613"/>
  <p:defaultTextStyle>
    <a:defPPr>
      <a:defRPr lang="de-CH"/>
    </a:defPPr>
    <a:lvl1pPr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klein" initials="s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529B"/>
    <a:srgbClr val="042D98"/>
    <a:srgbClr val="4D4D4D"/>
    <a:srgbClr val="808080"/>
    <a:srgbClr val="0E29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11" autoAdjust="0"/>
    <p:restoredTop sz="81352" autoAdjust="0"/>
  </p:normalViewPr>
  <p:slideViewPr>
    <p:cSldViewPr>
      <p:cViewPr varScale="1">
        <p:scale>
          <a:sx n="70" d="100"/>
          <a:sy n="70" d="100"/>
        </p:scale>
        <p:origin x="660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3834" y="-90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commentAuthors" Target="comment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38374A-6F20-431C-9F30-61C215AB26D9}" type="datetimeFigureOut">
              <a:rPr lang="de-CH" smtClean="0"/>
              <a:t>07.11.2019</a:t>
            </a:fld>
            <a:endParaRPr lang="de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B10F6C-B8AA-4F57-8912-6F007CD4B66B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297043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l" defTabSz="990600">
              <a:defRPr sz="130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9700" y="768350"/>
            <a:ext cx="68199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0"/>
              <a:t>Click to edit Master text styles</a:t>
            </a:r>
          </a:p>
          <a:p>
            <a:pPr lvl="1"/>
            <a:r>
              <a:rPr lang="de-CH" noProof="0"/>
              <a:t>Second level</a:t>
            </a:r>
          </a:p>
          <a:p>
            <a:pPr lvl="2"/>
            <a:r>
              <a:rPr lang="de-CH" noProof="0"/>
              <a:t>Third level</a:t>
            </a:r>
          </a:p>
          <a:p>
            <a:pPr lvl="3"/>
            <a:r>
              <a:rPr lang="de-CH" noProof="0"/>
              <a:t>Fourth level</a:t>
            </a:r>
          </a:p>
          <a:p>
            <a:pPr lvl="4"/>
            <a:r>
              <a:rPr lang="de-CH" noProof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l" defTabSz="990600">
              <a:defRPr sz="130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4936784D-337E-4C9C-925A-CBB0A1FCB704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53390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Reviewer: </a:t>
            </a:r>
            <a:r>
              <a:rPr lang="en-US" dirty="0" err="1"/>
              <a:t>Wa’el</a:t>
            </a:r>
            <a:r>
              <a:rPr lang="en-US" dirty="0"/>
              <a:t> Taha</a:t>
            </a:r>
          </a:p>
          <a:p>
            <a:r>
              <a:rPr lang="en-US" dirty="0"/>
              <a:t>Reviewed: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36784D-337E-4C9C-925A-CBB0A1FCB704}" type="slidenum">
              <a:rPr lang="de-CH" smtClean="0"/>
              <a:pPr>
                <a:defRPr/>
              </a:pPr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274172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obturator oblique view is best for assessing the anterior column and the posterior wall.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36784D-337E-4C9C-925A-CBB0A1FCB704}" type="slidenum">
              <a:rPr lang="de-CH" smtClean="0"/>
              <a:pPr>
                <a:defRPr/>
              </a:pPr>
              <a:t>11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105620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36784D-337E-4C9C-925A-CBB0A1FCB704}" type="slidenum">
              <a:rPr lang="de-CH" smtClean="0"/>
              <a:pPr>
                <a:defRPr/>
              </a:pPr>
              <a:t>12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079305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36784D-337E-4C9C-925A-CBB0A1FCB704}" type="slidenum">
              <a:rPr lang="de-CH" smtClean="0"/>
              <a:pPr>
                <a:defRPr/>
              </a:pPr>
              <a:t>13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916656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CT scan is essential</a:t>
            </a:r>
            <a:r>
              <a:rPr lang="en-US" baseline="0" dirty="0"/>
              <a:t> to detect these points.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36784D-337E-4C9C-925A-CBB0A1FCB704}" type="slidenum">
              <a:rPr lang="de-CH" smtClean="0"/>
              <a:pPr>
                <a:defRPr/>
              </a:pPr>
              <a:t>14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418622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vertical line on the axial cuts of the CT scan indicate a transverse fracture or its variants, where a transverse line on the axial views indicated a both column fracture orientation.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36784D-337E-4C9C-925A-CBB0A1FCB704}" type="slidenum">
              <a:rPr lang="de-CH" smtClean="0"/>
              <a:pPr>
                <a:defRPr/>
              </a:pPr>
              <a:t>15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15041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36784D-337E-4C9C-925A-CBB0A1FCB704}" type="slidenum">
              <a:rPr lang="de-CH" smtClean="0"/>
              <a:pPr>
                <a:defRPr/>
              </a:pPr>
              <a:t>16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476725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36784D-337E-4C9C-925A-CBB0A1FCB704}" type="slidenum">
              <a:rPr lang="de-CH" smtClean="0"/>
              <a:pPr>
                <a:defRPr/>
              </a:pPr>
              <a:t>17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879629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1800" y="1023938"/>
            <a:ext cx="6234113" cy="3508375"/>
          </a:xfrm>
          <a:solidFill>
            <a:srgbClr val="FFFFFF"/>
          </a:solidFill>
          <a:ln/>
        </p:spPr>
      </p:sp>
      <p:sp>
        <p:nvSpPr>
          <p:cNvPr id="430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82675" y="4872038"/>
            <a:ext cx="4938713" cy="389413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86047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1800" y="1023938"/>
            <a:ext cx="6234113" cy="3508375"/>
          </a:xfrm>
          <a:solidFill>
            <a:srgbClr val="FFFFFF"/>
          </a:solidFill>
          <a:ln/>
        </p:spPr>
      </p:sp>
      <p:sp>
        <p:nvSpPr>
          <p:cNvPr id="440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82675" y="4872038"/>
            <a:ext cx="4938713" cy="389413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60098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1800" y="1023938"/>
            <a:ext cx="6234113" cy="3508375"/>
          </a:xfrm>
          <a:solidFill>
            <a:srgbClr val="FFFFFF"/>
          </a:solidFill>
          <a:ln/>
        </p:spPr>
      </p:sp>
      <p:sp>
        <p:nvSpPr>
          <p:cNvPr id="460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82675" y="4872038"/>
            <a:ext cx="4938713" cy="389413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2456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Teaching points: </a:t>
            </a:r>
          </a:p>
          <a:p>
            <a:r>
              <a:rPr lang="en-US" b="0" dirty="0"/>
              <a:t>Focus on x-rays and CT scans, fracture classification (</a:t>
            </a:r>
            <a:r>
              <a:rPr lang="en-US" b="0" dirty="0" err="1"/>
              <a:t>Letournel</a:t>
            </a:r>
            <a:r>
              <a:rPr lang="en-US" b="0" dirty="0"/>
              <a:t>) and decision-making process. Highlight that these fractures should be treated by experts and that there are specific AOT courses (pelvis and acetabulum) to learn more about these injuries.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36784D-337E-4C9C-925A-CBB0A1FCB704}" type="slidenum">
              <a:rPr lang="de-CH" smtClean="0"/>
              <a:pPr>
                <a:defRPr/>
              </a:pPr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342764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1800" y="1023938"/>
            <a:ext cx="6234113" cy="3508375"/>
          </a:xfrm>
          <a:solidFill>
            <a:srgbClr val="FFFFFF"/>
          </a:solidFill>
          <a:ln/>
        </p:spPr>
      </p:sp>
      <p:sp>
        <p:nvSpPr>
          <p:cNvPr id="471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82675" y="4872038"/>
            <a:ext cx="4938713" cy="389413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91529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36784D-337E-4C9C-925A-CBB0A1FCB704}" type="slidenum">
              <a:rPr lang="de-CH" smtClean="0"/>
              <a:pPr>
                <a:defRPr/>
              </a:pPr>
              <a:t>54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373777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36784D-337E-4C9C-925A-CBB0A1FCB704}" type="slidenum">
              <a:rPr lang="de-CH" smtClean="0"/>
              <a:pPr>
                <a:defRPr/>
              </a:pPr>
              <a:t>55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032812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36784D-337E-4C9C-925A-CBB0A1FCB704}" type="slidenum">
              <a:rPr lang="de-CH" smtClean="0"/>
              <a:pPr>
                <a:defRPr/>
              </a:pPr>
              <a:t>56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179517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36784D-337E-4C9C-925A-CBB0A1FCB704}" type="slidenum">
              <a:rPr lang="de-CH" smtClean="0"/>
              <a:pPr>
                <a:defRPr/>
              </a:pPr>
              <a:t>57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969195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should be measure on all three views, AP and two oblique views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36784D-337E-4C9C-925A-CBB0A1FCB704}" type="slidenum">
              <a:rPr lang="de-CH" smtClean="0"/>
              <a:pPr>
                <a:defRPr/>
              </a:pPr>
              <a:t>58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229030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References:</a:t>
            </a:r>
          </a:p>
          <a:p>
            <a:endParaRPr lang="en-US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/>
              <a:t>Vrahas</a:t>
            </a:r>
            <a:r>
              <a:rPr lang="en-US" b="1" dirty="0"/>
              <a:t> MS, </a:t>
            </a:r>
            <a:r>
              <a:rPr lang="en-US" b="1" dirty="0" err="1"/>
              <a:t>Widding</a:t>
            </a:r>
            <a:r>
              <a:rPr lang="en-US" b="1" dirty="0"/>
              <a:t> KK, Thomas KA. </a:t>
            </a:r>
            <a:r>
              <a:rPr lang="en-US" dirty="0"/>
              <a:t>The effects of simulated transverse, anterior column, and posterior column fractures of the acetabulum on the stability of the hip joint. </a:t>
            </a:r>
            <a:r>
              <a:rPr lang="en-US" i="1" dirty="0"/>
              <a:t>J Bone Joint </a:t>
            </a:r>
            <a:r>
              <a:rPr lang="en-US" i="1" dirty="0" err="1"/>
              <a:t>Surg</a:t>
            </a:r>
            <a:r>
              <a:rPr lang="en-US" i="1" dirty="0"/>
              <a:t> Am</a:t>
            </a:r>
            <a:r>
              <a:rPr lang="en-US" dirty="0"/>
              <a:t>. 1999 Jul;81(7):966–974.</a:t>
            </a:r>
          </a:p>
          <a:p>
            <a:endParaRPr lang="en-US" dirty="0"/>
          </a:p>
          <a:p>
            <a:endParaRPr lang="en-US" b="1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36784D-337E-4C9C-925A-CBB0A1FCB704}" type="slidenum">
              <a:rPr lang="de-CH" smtClean="0"/>
              <a:pPr>
                <a:defRPr/>
              </a:pPr>
              <a:t>59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896715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36784D-337E-4C9C-925A-CBB0A1FCB704}" type="slidenum">
              <a:rPr lang="de-CH" smtClean="0"/>
              <a:pPr>
                <a:defRPr/>
              </a:pPr>
              <a:t>60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6866546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evident on the </a:t>
            </a:r>
            <a:r>
              <a:rPr lang="en-US" dirty="0" err="1"/>
              <a:t>obturator</a:t>
            </a:r>
            <a:r>
              <a:rPr lang="en-US" dirty="0"/>
              <a:t> oblique view, the joint congruency</a:t>
            </a:r>
            <a:r>
              <a:rPr lang="en-US" baseline="0" dirty="0"/>
              <a:t> is maintained since all the fragments have displaced to the same degree, resulting in secondary congruency.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36784D-337E-4C9C-925A-CBB0A1FCB704}" type="slidenum">
              <a:rPr lang="de-CH" smtClean="0"/>
              <a:pPr>
                <a:defRPr/>
              </a:pPr>
              <a:t>61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767291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36784D-337E-4C9C-925A-CBB0A1FCB704}" type="slidenum">
              <a:rPr lang="de-CH" smtClean="0"/>
              <a:pPr>
                <a:defRPr/>
              </a:pPr>
              <a:t>62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947658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anterior wall makes part of the anterior column, and the posterior wall makes part of the posterior column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936784D-337E-4C9C-925A-CBB0A1FCB704}" type="slidenum">
              <a:rPr lang="de-CH" smtClean="0"/>
              <a:pPr>
                <a:defRPr/>
              </a:pPr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3542184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36784D-337E-4C9C-925A-CBB0A1FCB704}" type="slidenum">
              <a:rPr lang="de-CH" smtClean="0"/>
              <a:pPr>
                <a:defRPr/>
              </a:pPr>
              <a:t>64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6253748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36784D-337E-4C9C-925A-CBB0A1FCB704}" type="slidenum">
              <a:rPr lang="de-CH" smtClean="0"/>
              <a:pPr>
                <a:defRPr/>
              </a:pPr>
              <a:t>65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5264748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36784D-337E-4C9C-925A-CBB0A1FCB704}" type="slidenum">
              <a:rPr lang="de-CH" smtClean="0"/>
              <a:pPr>
                <a:defRPr/>
              </a:pPr>
              <a:t>66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937158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36784D-337E-4C9C-925A-CBB0A1FCB704}" type="slidenum">
              <a:rPr lang="de-CH" smtClean="0"/>
              <a:pPr>
                <a:defRPr/>
              </a:pPr>
              <a:t>67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1456541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36784D-337E-4C9C-925A-CBB0A1FCB704}" type="slidenum">
              <a:rPr lang="de-CH" smtClean="0"/>
              <a:pPr>
                <a:defRPr/>
              </a:pPr>
              <a:t>68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615990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is the acetabulum from the lateral outside view, B is the from the medial inside 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936784D-337E-4C9C-925A-CBB0A1FCB704}" type="slidenum">
              <a:rPr lang="de-CH" smtClean="0"/>
              <a:pPr>
                <a:defRPr/>
              </a:pPr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578335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Although 3D CTs</a:t>
            </a:r>
            <a:r>
              <a:rPr lang="en-US" baseline="0" dirty="0"/>
              <a:t> can be of great help in making and planning the surgery, a thorough understanding of the oblique views is essential as these views are used intraoperatively to assess reduction and fixation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36784D-337E-4C9C-925A-CBB0A1FCB704}" type="slidenum">
              <a:rPr lang="de-CH" smtClean="0"/>
              <a:pPr>
                <a:defRPr/>
              </a:pPr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79631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six lines which indicated the different borders of the acetabulum, these should be assessed on all the acetabular views in order to make a correct diagnosis.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36784D-337E-4C9C-925A-CBB0A1FCB704}" type="slidenum">
              <a:rPr lang="de-CH" smtClean="0"/>
              <a:pPr>
                <a:defRPr/>
              </a:pPr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302506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The </a:t>
            </a:r>
            <a:r>
              <a:rPr lang="en-US" dirty="0" err="1"/>
              <a:t>iliio</a:t>
            </a:r>
            <a:r>
              <a:rPr lang="en-US" dirty="0"/>
              <a:t> pectineal line indicated the border of the anterior column</a:t>
            </a:r>
          </a:p>
          <a:p>
            <a:pPr marL="228600" indent="-228600">
              <a:buAutoNum type="arabicPeriod"/>
            </a:pPr>
            <a:r>
              <a:rPr lang="en-US" dirty="0"/>
              <a:t>The </a:t>
            </a:r>
            <a:r>
              <a:rPr lang="en-US" dirty="0" err="1"/>
              <a:t>ilioischial</a:t>
            </a:r>
            <a:r>
              <a:rPr lang="en-US" dirty="0"/>
              <a:t> line indicated the border of the posterior column</a:t>
            </a:r>
          </a:p>
          <a:p>
            <a:pPr marL="228600" indent="-228600">
              <a:buAutoNum type="arabicPeriod"/>
            </a:pPr>
            <a:r>
              <a:rPr lang="en-US" dirty="0"/>
              <a:t>The lip of the anterior wall</a:t>
            </a:r>
          </a:p>
          <a:p>
            <a:pPr marL="228600" indent="-228600">
              <a:buAutoNum type="arabicPeriod"/>
            </a:pPr>
            <a:r>
              <a:rPr lang="en-US" dirty="0"/>
              <a:t>The lip of the posterior wall</a:t>
            </a:r>
          </a:p>
          <a:p>
            <a:pPr marL="228600" indent="-228600">
              <a:buAutoNum type="arabicPeriod"/>
            </a:pPr>
            <a:r>
              <a:rPr lang="en-US" dirty="0"/>
              <a:t>The dome of the acetabulum</a:t>
            </a:r>
          </a:p>
          <a:p>
            <a:pPr marL="228600" indent="-228600">
              <a:buAutoNum type="arabicPeriod"/>
            </a:pPr>
            <a:r>
              <a:rPr lang="en-US" dirty="0"/>
              <a:t>The tear drop which indicated the medial wall of the acetabulum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936784D-337E-4C9C-925A-CBB0A1FCB704}" type="slidenum">
              <a:rPr lang="de-CH" smtClean="0"/>
              <a:pPr>
                <a:defRPr/>
              </a:pPr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148558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36784D-337E-4C9C-925A-CBB0A1FCB704}" type="slidenum">
              <a:rPr lang="de-CH" smtClean="0"/>
              <a:pPr>
                <a:defRPr/>
              </a:pPr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107258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iliac oblique view is best for assessing the posterior column and the anterior wall.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36784D-337E-4C9C-925A-CBB0A1FCB704}" type="slidenum">
              <a:rPr lang="de-CH" smtClean="0"/>
              <a:pPr>
                <a:defRPr/>
              </a:pPr>
              <a:t>10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81237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13">
            <a:extLst>
              <a:ext uri="{FF2B5EF4-FFF2-40B4-BE49-F238E27FC236}">
                <a16:creationId xmlns:a16="http://schemas.microsoft.com/office/drawing/2014/main" id="{257428F8-6EAC-44DE-9A4F-78F967D12F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6F0D38A2-9B95-4DF7-8A59-E80F88CFF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985" y="2214564"/>
            <a:ext cx="6756928" cy="2428875"/>
          </a:xfrm>
        </p:spPr>
        <p:txBody>
          <a:bodyPr/>
          <a:lstStyle>
            <a:lvl1pPr>
              <a:lnSpc>
                <a:spcPts val="3400"/>
              </a:lnSpc>
              <a:defRPr lang="de-DE" sz="3200" b="1" kern="1200" dirty="0">
                <a:solidFill>
                  <a:srgbClr val="042D9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Mastertitelformat bearbeiten</a:t>
            </a:r>
            <a:endParaRPr lang="en-GB" dirty="0"/>
          </a:p>
        </p:txBody>
      </p:sp>
      <p:pic>
        <p:nvPicPr>
          <p:cNvPr id="10" name="Grafik 15">
            <a:extLst>
              <a:ext uri="{FF2B5EF4-FFF2-40B4-BE49-F238E27FC236}">
                <a16:creationId xmlns:a16="http://schemas.microsoft.com/office/drawing/2014/main" id="{6A48E1E1-49A9-45A1-BE85-E692FAAD95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58813" y="260350"/>
            <a:ext cx="913384" cy="574548"/>
          </a:xfrm>
          <a:prstGeom prst="rect">
            <a:avLst/>
          </a:prstGeom>
        </p:spPr>
      </p:pic>
      <p:sp>
        <p:nvSpPr>
          <p:cNvPr id="11" name="Textplatzhalter 8">
            <a:extLst>
              <a:ext uri="{FF2B5EF4-FFF2-40B4-BE49-F238E27FC236}">
                <a16:creationId xmlns:a16="http://schemas.microsoft.com/office/drawing/2014/main" id="{D4B4825E-3CC8-4EE2-A759-A988E45546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8813" y="5856290"/>
            <a:ext cx="3348037" cy="246062"/>
          </a:xfrm>
        </p:spPr>
        <p:txBody>
          <a:bodyPr anchor="ctr"/>
          <a:lstStyle>
            <a:lvl1pPr marL="0" indent="0">
              <a:buNone/>
              <a:defRPr sz="1500" b="1">
                <a:solidFill>
                  <a:srgbClr val="042D98"/>
                </a:solidFill>
              </a:defRPr>
            </a:lvl1pPr>
            <a:lvl2pPr marL="342000" indent="0">
              <a:buNone/>
              <a:defRPr sz="1500" b="1">
                <a:solidFill>
                  <a:schemeClr val="bg1"/>
                </a:solidFill>
              </a:defRPr>
            </a:lvl2pPr>
            <a:lvl3pPr marL="684000" indent="0">
              <a:buNone/>
              <a:defRPr sz="1500" b="1">
                <a:solidFill>
                  <a:schemeClr val="bg1"/>
                </a:solidFill>
              </a:defRPr>
            </a:lvl3pPr>
            <a:lvl4pPr marL="1026000" indent="0">
              <a:buNone/>
              <a:defRPr sz="1500" b="1">
                <a:solidFill>
                  <a:schemeClr val="bg1"/>
                </a:solidFill>
              </a:defRPr>
            </a:lvl4pPr>
            <a:lvl5pPr marL="1368000" indent="0">
              <a:buNone/>
              <a:defRPr sz="15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Presenter’s name</a:t>
            </a:r>
          </a:p>
        </p:txBody>
      </p:sp>
      <p:sp>
        <p:nvSpPr>
          <p:cNvPr id="12" name="Textplatzhalter 8">
            <a:extLst>
              <a:ext uri="{FF2B5EF4-FFF2-40B4-BE49-F238E27FC236}">
                <a16:creationId xmlns:a16="http://schemas.microsoft.com/office/drawing/2014/main" id="{40E479A4-4956-4E4F-8AE5-1DCB5A72C61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8812" y="6102352"/>
            <a:ext cx="3348037" cy="206376"/>
          </a:xfrm>
        </p:spPr>
        <p:txBody>
          <a:bodyPr anchor="ctr" anchorCtr="0"/>
          <a:lstStyle>
            <a:lvl1pPr marL="0" indent="0">
              <a:buNone/>
              <a:defRPr sz="1500" b="0">
                <a:solidFill>
                  <a:srgbClr val="042D98"/>
                </a:solidFill>
              </a:defRPr>
            </a:lvl1pPr>
            <a:lvl2pPr marL="342000" indent="0">
              <a:buNone/>
              <a:defRPr sz="1500" b="1">
                <a:solidFill>
                  <a:schemeClr val="bg1"/>
                </a:solidFill>
              </a:defRPr>
            </a:lvl2pPr>
            <a:lvl3pPr marL="684000" indent="0">
              <a:buNone/>
              <a:defRPr sz="1500" b="1">
                <a:solidFill>
                  <a:schemeClr val="bg1"/>
                </a:solidFill>
              </a:defRPr>
            </a:lvl3pPr>
            <a:lvl4pPr marL="1026000" indent="0">
              <a:buNone/>
              <a:defRPr sz="1500" b="1">
                <a:solidFill>
                  <a:schemeClr val="bg1"/>
                </a:solidFill>
              </a:defRPr>
            </a:lvl4pPr>
            <a:lvl5pPr marL="1368000" indent="0">
              <a:buNone/>
              <a:defRPr sz="15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Presenter’s title </a:t>
            </a:r>
          </a:p>
        </p:txBody>
      </p:sp>
      <p:sp>
        <p:nvSpPr>
          <p:cNvPr id="13" name="Textplatzhalter 8">
            <a:extLst>
              <a:ext uri="{FF2B5EF4-FFF2-40B4-BE49-F238E27FC236}">
                <a16:creationId xmlns:a16="http://schemas.microsoft.com/office/drawing/2014/main" id="{74D3EBD8-8B6C-48F7-AE66-9D36BEB673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79876" y="5861053"/>
            <a:ext cx="3348037" cy="246062"/>
          </a:xfrm>
        </p:spPr>
        <p:txBody>
          <a:bodyPr anchor="ctr"/>
          <a:lstStyle>
            <a:lvl1pPr marL="0" indent="0">
              <a:buNone/>
              <a:defRPr sz="1500" b="1">
                <a:solidFill>
                  <a:srgbClr val="042D98"/>
                </a:solidFill>
              </a:defRPr>
            </a:lvl1pPr>
            <a:lvl2pPr marL="342000" indent="0">
              <a:buNone/>
              <a:defRPr sz="1500" b="1">
                <a:solidFill>
                  <a:schemeClr val="bg1"/>
                </a:solidFill>
              </a:defRPr>
            </a:lvl2pPr>
            <a:lvl3pPr marL="684000" indent="0">
              <a:buNone/>
              <a:defRPr sz="1500" b="1">
                <a:solidFill>
                  <a:schemeClr val="bg1"/>
                </a:solidFill>
              </a:defRPr>
            </a:lvl3pPr>
            <a:lvl4pPr marL="1026000" indent="0">
              <a:buNone/>
              <a:defRPr sz="1500" b="1">
                <a:solidFill>
                  <a:schemeClr val="bg1"/>
                </a:solidFill>
              </a:defRPr>
            </a:lvl4pPr>
            <a:lvl5pPr marL="1368000" indent="0">
              <a:buNone/>
              <a:defRPr sz="15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Meeting</a:t>
            </a:r>
          </a:p>
        </p:txBody>
      </p:sp>
      <p:sp>
        <p:nvSpPr>
          <p:cNvPr id="14" name="Textplatzhalter 8">
            <a:extLst>
              <a:ext uri="{FF2B5EF4-FFF2-40B4-BE49-F238E27FC236}">
                <a16:creationId xmlns:a16="http://schemas.microsoft.com/office/drawing/2014/main" id="{D7D8A197-575C-4D73-B853-7085C8D030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9875" y="6107115"/>
            <a:ext cx="3348037" cy="206376"/>
          </a:xfrm>
        </p:spPr>
        <p:txBody>
          <a:bodyPr anchor="ctr" anchorCtr="0"/>
          <a:lstStyle>
            <a:lvl1pPr marL="0" indent="0">
              <a:buNone/>
              <a:defRPr sz="1500" b="0">
                <a:solidFill>
                  <a:srgbClr val="042D98"/>
                </a:solidFill>
              </a:defRPr>
            </a:lvl1pPr>
            <a:lvl2pPr marL="342000" indent="0">
              <a:buNone/>
              <a:defRPr sz="1500" b="1">
                <a:solidFill>
                  <a:schemeClr val="bg1"/>
                </a:solidFill>
              </a:defRPr>
            </a:lvl2pPr>
            <a:lvl3pPr marL="684000" indent="0">
              <a:buNone/>
              <a:defRPr sz="1500" b="1">
                <a:solidFill>
                  <a:schemeClr val="bg1"/>
                </a:solidFill>
              </a:defRPr>
            </a:lvl3pPr>
            <a:lvl4pPr marL="1026000" indent="0">
              <a:buNone/>
              <a:defRPr sz="1500" b="1">
                <a:solidFill>
                  <a:schemeClr val="bg1"/>
                </a:solidFill>
              </a:defRPr>
            </a:lvl4pPr>
            <a:lvl5pPr marL="1368000" indent="0">
              <a:buNone/>
              <a:defRPr sz="15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City, month day, year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8086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E3F3A6-42C2-4121-AFDC-61550D567047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69365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86284" y="381000"/>
            <a:ext cx="2758016" cy="58181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381000"/>
            <a:ext cx="8075084" cy="58181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EDF82C-9C4E-4BE8-A238-9D168423415B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695054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508001" y="381000"/>
            <a:ext cx="110363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8001" y="1520825"/>
            <a:ext cx="5416551" cy="2262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27751" y="1520825"/>
            <a:ext cx="5416549" cy="2262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8001" y="3935414"/>
            <a:ext cx="5416551" cy="2263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7751" y="3935414"/>
            <a:ext cx="5416549" cy="2263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A21A2-D3EA-4816-8096-FCC45E0301F5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6125759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08001" y="381000"/>
            <a:ext cx="11036300" cy="5818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2D8178-E398-E44E-B483-4697C27BBA0C}" type="slidenum">
              <a:rPr lang="de-CH" altLang="en-US"/>
              <a:pPr/>
              <a:t>‹#›</a:t>
            </a:fld>
            <a:endParaRPr lang="de-CH" altLang="en-US"/>
          </a:p>
        </p:txBody>
      </p:sp>
    </p:spTree>
    <p:extLst>
      <p:ext uri="{BB962C8B-B14F-4D97-AF65-F5344CB8AC3E}">
        <p14:creationId xmlns:p14="http://schemas.microsoft.com/office/powerpoint/2010/main" val="257166191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042D9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1" y="1340768"/>
            <a:ext cx="11036300" cy="4678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AB0EED-89E3-418D-A96E-1B436E8E7897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57315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17CB3-BCD5-4D20-94CC-55E82BD0FACF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72606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520826"/>
            <a:ext cx="5416551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7751" y="1520826"/>
            <a:ext cx="5416549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95105-7AA0-4530-88B4-EE9302295AE0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42073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0BDB6-B9EF-4BE7-90BB-9378A72A3124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97701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FDFD0-8843-4AD6-9AD8-403C70641076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65078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6F02B3-60F3-4609-9D0F-9DB0350DEE7E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36808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4BB3F1-BECD-4CE9-8B64-EAC084F0AEDC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77279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7F9CDD-61D9-4948-971D-74ED080EE545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52191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1" y="381000"/>
            <a:ext cx="110363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de-CH" dirty="0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08000" y="6602413"/>
            <a:ext cx="28448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l">
              <a:defRPr sz="800"/>
            </a:lvl1pPr>
          </a:lstStyle>
          <a:p>
            <a:pPr>
              <a:defRPr/>
            </a:pPr>
            <a:fld id="{24DF7D77-57CA-4064-A5D9-D77872708E38}" type="slidenum">
              <a:rPr lang="de-CH"/>
              <a:pPr>
                <a:defRPr/>
              </a:pPr>
              <a:t>‹#›</a:t>
            </a:fld>
            <a:endParaRPr lang="de-CH"/>
          </a:p>
        </p:txBody>
      </p:sp>
      <p:sp>
        <p:nvSpPr>
          <p:cNvPr id="1028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1" y="1520826"/>
            <a:ext cx="110363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Textmasterformate durch Klicken bearbeiten</a:t>
            </a:r>
          </a:p>
          <a:p>
            <a:pPr lvl="1"/>
            <a:r>
              <a:rPr lang="en-US"/>
              <a:t>2nd level</a:t>
            </a:r>
          </a:p>
          <a:p>
            <a:pPr lvl="2"/>
            <a:r>
              <a:rPr lang="en-US"/>
              <a:t>3rd level</a:t>
            </a:r>
          </a:p>
          <a:p>
            <a:pPr lvl="3"/>
            <a:r>
              <a:rPr lang="en-US"/>
              <a:t>4th level</a:t>
            </a:r>
          </a:p>
          <a:p>
            <a:pPr lvl="4"/>
            <a:r>
              <a:rPr lang="en-US"/>
              <a:t>5th level</a:t>
            </a:r>
          </a:p>
        </p:txBody>
      </p:sp>
      <p:pic>
        <p:nvPicPr>
          <p:cNvPr id="8" name="Grafik 13">
            <a:extLst>
              <a:ext uri="{FF2B5EF4-FFF2-40B4-BE49-F238E27FC236}">
                <a16:creationId xmlns:a16="http://schemas.microsoft.com/office/drawing/2014/main" id="{52D73C2B-F5DA-43C9-ADE3-902E961F8A0B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979976" y="6312000"/>
            <a:ext cx="553212" cy="29057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4" r:id="rId12"/>
    <p:sldLayoutId id="2147483715" r:id="rId13"/>
  </p:sldLayoutIdLst>
  <p:hf sldNum="0"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42D98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9529B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9529B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9529B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9529B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E2960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E2960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E2960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E2960"/>
          </a:solidFill>
          <a:latin typeface="Arial" charset="0"/>
        </a:defRPr>
      </a:lvl9pPr>
    </p:titleStyle>
    <p:bodyStyle>
      <a:lvl1pPr marL="533400" indent="-5334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952500" indent="-428625" algn="l" rtl="0" eaLnBrk="1" fontAlgn="base" hangingPunct="1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</a:defRPr>
      </a:lvl2pPr>
      <a:lvl3pPr marL="1371600" indent="-409575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752600" indent="-36195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4pPr>
      <a:lvl5pPr marL="2209800" indent="-46355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667000" indent="-3810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3124200" indent="-3810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581400" indent="-3810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4038600" indent="-3810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F67F5-304A-49AB-802E-B06542460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To all presenters: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5B129-A47F-4A0F-B7BA-C99466600C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This presentation is a definitive guide to the principles of acetabular fracture management</a:t>
            </a:r>
          </a:p>
          <a:p>
            <a:r>
              <a:rPr lang="en-US" noProof="0" dirty="0">
                <a:solidFill>
                  <a:srgbClr val="FF0000"/>
                </a:solidFill>
              </a:rPr>
              <a:t>Please select only the slides relevant to your lecture and that will fit within your allocated time slot</a:t>
            </a:r>
          </a:p>
          <a:p>
            <a:r>
              <a:rPr lang="en-US" noProof="0" dirty="0"/>
              <a:t>Slides which are not needed may be hidden (right click, hide slide)</a:t>
            </a:r>
          </a:p>
        </p:txBody>
      </p:sp>
    </p:spTree>
    <p:extLst>
      <p:ext uri="{BB962C8B-B14F-4D97-AF65-F5344CB8AC3E}">
        <p14:creationId xmlns:p14="http://schemas.microsoft.com/office/powerpoint/2010/main" val="9859515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Iliac oblique view</a:t>
            </a:r>
          </a:p>
        </p:txBody>
      </p:sp>
      <p:pic>
        <p:nvPicPr>
          <p:cNvPr id="20483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853" y="1899875"/>
            <a:ext cx="3851237" cy="3902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84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488" y="1652376"/>
            <a:ext cx="3421062" cy="4415260"/>
          </a:xfrm>
        </p:spPr>
      </p:pic>
    </p:spTree>
    <p:extLst>
      <p:ext uri="{BB962C8B-B14F-4D97-AF65-F5344CB8AC3E}">
        <p14:creationId xmlns:p14="http://schemas.microsoft.com/office/powerpoint/2010/main" val="519540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336" y="1901770"/>
            <a:ext cx="3851239" cy="3909695"/>
          </a:xfrm>
        </p:spPr>
      </p:pic>
      <p:pic>
        <p:nvPicPr>
          <p:cNvPr id="22531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525" y="1728372"/>
            <a:ext cx="3328988" cy="4263268"/>
          </a:xfrm>
        </p:spPr>
      </p:pic>
      <p:sp>
        <p:nvSpPr>
          <p:cNvPr id="225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Obturator oblique view</a:t>
            </a:r>
          </a:p>
        </p:txBody>
      </p:sp>
    </p:spTree>
    <p:extLst>
      <p:ext uri="{BB962C8B-B14F-4D97-AF65-F5344CB8AC3E}">
        <p14:creationId xmlns:p14="http://schemas.microsoft.com/office/powerpoint/2010/main" val="11267626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Iliac oblique view</a:t>
            </a:r>
          </a:p>
        </p:txBody>
      </p:sp>
      <p:pic>
        <p:nvPicPr>
          <p:cNvPr id="21507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0" y="1652377"/>
            <a:ext cx="3421063" cy="4415261"/>
          </a:xfrm>
        </p:spPr>
      </p:pic>
      <p:pic>
        <p:nvPicPr>
          <p:cNvPr id="7" name="Content Placeholder 6" descr="Iliac oblique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159896" y="1616957"/>
            <a:ext cx="5887780" cy="44152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03198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Obturator oblique view</a:t>
            </a:r>
          </a:p>
        </p:txBody>
      </p:sp>
      <p:pic>
        <p:nvPicPr>
          <p:cNvPr id="23555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821" y="1728373"/>
            <a:ext cx="3328987" cy="4263266"/>
          </a:xfrm>
        </p:spPr>
      </p:pic>
      <p:pic>
        <p:nvPicPr>
          <p:cNvPr id="7" name="Content Placeholder 6" descr="Obturator oblique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015880" y="1508959"/>
            <a:ext cx="5904656" cy="44279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17134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CT scan</a:t>
            </a:r>
          </a:p>
        </p:txBody>
      </p:sp>
      <p:sp>
        <p:nvSpPr>
          <p:cNvPr id="24579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noProof="0" dirty="0"/>
              <a:t>Intraarticular fragments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noProof="0" dirty="0"/>
              <a:t>Femoral head fractures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noProof="0" dirty="0"/>
              <a:t>Size of posterior wall fragment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noProof="0" dirty="0"/>
              <a:t>Involvement of sacroiliac joint</a:t>
            </a:r>
          </a:p>
        </p:txBody>
      </p:sp>
    </p:spTree>
    <p:extLst>
      <p:ext uri="{BB962C8B-B14F-4D97-AF65-F5344CB8AC3E}">
        <p14:creationId xmlns:p14="http://schemas.microsoft.com/office/powerpoint/2010/main" val="22029997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CT axial cuts</a:t>
            </a:r>
          </a:p>
        </p:txBody>
      </p:sp>
      <p:pic>
        <p:nvPicPr>
          <p:cNvPr id="25603" name="Content Placeholder 5" descr="PFxM2_6_5_4b.jp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01" y="2619376"/>
            <a:ext cx="4062413" cy="2481263"/>
          </a:xfrm>
        </p:spPr>
      </p:pic>
      <p:pic>
        <p:nvPicPr>
          <p:cNvPr id="25604" name="Content Placeholder 6" descr="PFxM2_6_5_4c.jpg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9813" y="2619376"/>
            <a:ext cx="4062412" cy="2481263"/>
          </a:xfrm>
        </p:spPr>
      </p:pic>
      <p:sp>
        <p:nvSpPr>
          <p:cNvPr id="25606" name="TextBox 8"/>
          <p:cNvSpPr txBox="1">
            <a:spLocks noChangeArrowheads="1"/>
          </p:cNvSpPr>
          <p:nvPr/>
        </p:nvSpPr>
        <p:spPr bwMode="auto">
          <a:xfrm>
            <a:off x="2166650" y="1571625"/>
            <a:ext cx="39661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/>
              <a:t>Fracture line orientation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75039B2-AEED-6C47-90D3-691D8CF5CA1D}"/>
              </a:ext>
            </a:extLst>
          </p:cNvPr>
          <p:cNvSpPr/>
          <p:nvPr/>
        </p:nvSpPr>
        <p:spPr bwMode="auto">
          <a:xfrm>
            <a:off x="5447928" y="4725144"/>
            <a:ext cx="684872" cy="57606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7BAD17-0934-FB47-A586-55E1F208ABBB}"/>
              </a:ext>
            </a:extLst>
          </p:cNvPr>
          <p:cNvSpPr/>
          <p:nvPr/>
        </p:nvSpPr>
        <p:spPr bwMode="auto">
          <a:xfrm>
            <a:off x="9702687" y="4631838"/>
            <a:ext cx="684872" cy="57606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6631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CT scan</a:t>
            </a:r>
          </a:p>
        </p:txBody>
      </p:sp>
      <p:pic>
        <p:nvPicPr>
          <p:cNvPr id="26627" name="Content Placeholder 5" descr="PFxM2_6_5_4a.jpg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01" y="2009776"/>
            <a:ext cx="4062413" cy="3700463"/>
          </a:xfrm>
        </p:spPr>
      </p:pic>
      <p:pic>
        <p:nvPicPr>
          <p:cNvPr id="8" name="Content Placeholder 5" descr="PFxM2_6_5_4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103637" y="1322140"/>
            <a:ext cx="4839963" cy="4408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Content Placeholder 6" descr="3d C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6224589" y="1765793"/>
            <a:ext cx="4839964" cy="36294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36111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Classification </a:t>
            </a:r>
          </a:p>
        </p:txBody>
      </p:sp>
      <p:sp>
        <p:nvSpPr>
          <p:cNvPr id="27651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noProof="0" dirty="0" err="1"/>
              <a:t>Letournel</a:t>
            </a:r>
            <a:r>
              <a:rPr lang="en-US" noProof="0" dirty="0"/>
              <a:t> classification</a:t>
            </a:r>
          </a:p>
          <a:p>
            <a:pPr>
              <a:buFontTx/>
              <a:buChar char="•"/>
            </a:pPr>
            <a:endParaRPr lang="en-US" noProof="0" dirty="0"/>
          </a:p>
          <a:p>
            <a:pPr lvl="1">
              <a:buFont typeface="Arial" charset="0"/>
              <a:buChar char="•"/>
            </a:pPr>
            <a:r>
              <a:rPr lang="en-US" sz="2800" noProof="0" dirty="0"/>
              <a:t>Simple fractures:</a:t>
            </a:r>
          </a:p>
          <a:p>
            <a:pPr lvl="3"/>
            <a:r>
              <a:rPr lang="en-US" sz="2800" noProof="0" dirty="0"/>
              <a:t>One fracture line</a:t>
            </a:r>
          </a:p>
          <a:p>
            <a:pPr marL="1390650" lvl="3" indent="0">
              <a:buNone/>
            </a:pPr>
            <a:endParaRPr lang="en-US" sz="2800" noProof="0" dirty="0"/>
          </a:p>
          <a:p>
            <a:pPr lvl="1">
              <a:buFont typeface="Arial" charset="0"/>
              <a:buChar char="•"/>
            </a:pPr>
            <a:r>
              <a:rPr lang="en-US" sz="2800" noProof="0" dirty="0"/>
              <a:t>Complex fractures</a:t>
            </a:r>
          </a:p>
        </p:txBody>
      </p:sp>
    </p:spTree>
    <p:extLst>
      <p:ext uri="{BB962C8B-B14F-4D97-AF65-F5344CB8AC3E}">
        <p14:creationId xmlns:p14="http://schemas.microsoft.com/office/powerpoint/2010/main" val="14553756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noProof="0" dirty="0" err="1"/>
              <a:t>Letournel</a:t>
            </a:r>
            <a:r>
              <a:rPr lang="en-US" altLang="en-US" noProof="0" dirty="0"/>
              <a:t> and </a:t>
            </a:r>
            <a:r>
              <a:rPr lang="en-US" altLang="en-US" noProof="0" dirty="0" err="1"/>
              <a:t>Judet</a:t>
            </a:r>
            <a:r>
              <a:rPr lang="en-US" altLang="en-US" noProof="0" dirty="0"/>
              <a:t> classification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Tx/>
              <a:buNone/>
            </a:pPr>
            <a:r>
              <a:rPr lang="en-US" altLang="en-US" noProof="0" dirty="0"/>
              <a:t>Divides fractures into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en-US" altLang="en-US" noProof="0" dirty="0"/>
              <a:t>Simple fractures, </a:t>
            </a:r>
            <a:r>
              <a:rPr lang="en-US" altLang="en-US" noProof="0" dirty="0" err="1"/>
              <a:t>ie</a:t>
            </a:r>
            <a:r>
              <a:rPr lang="en-US" altLang="en-US" noProof="0" dirty="0"/>
              <a:t>, one fracture line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en-US" altLang="en-US" noProof="0" dirty="0"/>
              <a:t>Complex fractures, </a:t>
            </a:r>
            <a:r>
              <a:rPr lang="en-US" altLang="en-US" noProof="0" dirty="0" err="1"/>
              <a:t>ie</a:t>
            </a:r>
            <a:r>
              <a:rPr lang="en-US" altLang="en-US" noProof="0" dirty="0"/>
              <a:t>, more than one fracture line</a:t>
            </a:r>
          </a:p>
        </p:txBody>
      </p:sp>
    </p:spTree>
    <p:extLst>
      <p:ext uri="{BB962C8B-B14F-4D97-AF65-F5344CB8AC3E}">
        <p14:creationId xmlns:p14="http://schemas.microsoft.com/office/powerpoint/2010/main" val="5285786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577883-0CC6-AA42-8466-AD45D312CB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387350"/>
            <a:ext cx="8572500" cy="608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515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Principles of acetabular fracture management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FDF6B6-D973-43CB-A031-81180F18F6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9AE981-6280-4122-ABB8-868109AA411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AE2048-732D-484B-936B-1EEE346285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079876" y="5861053"/>
            <a:ext cx="4105276" cy="241299"/>
          </a:xfrm>
        </p:spPr>
        <p:txBody>
          <a:bodyPr/>
          <a:lstStyle/>
          <a:p>
            <a:r>
              <a:rPr lang="de-CH" dirty="0"/>
              <a:t>AO Trauma </a:t>
            </a:r>
            <a:r>
              <a:rPr lang="de-CH" dirty="0" err="1"/>
              <a:t>Advanced</a:t>
            </a:r>
            <a:r>
              <a:rPr lang="de-CH" dirty="0"/>
              <a:t> </a:t>
            </a:r>
            <a:r>
              <a:rPr lang="de-CH" dirty="0" err="1"/>
              <a:t>Principles</a:t>
            </a:r>
            <a:r>
              <a:rPr lang="de-CH" dirty="0"/>
              <a:t> Course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89CA682-E0B4-436D-8B79-9625641119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CH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noProof="0" dirty="0"/>
              <a:t>Simple fractures</a:t>
            </a:r>
            <a:br>
              <a:rPr lang="en-US" altLang="en-US" noProof="0" dirty="0"/>
            </a:br>
            <a:endParaRPr lang="en-US" altLang="en-US" noProof="0" dirty="0"/>
          </a:p>
        </p:txBody>
      </p:sp>
      <p:sp>
        <p:nvSpPr>
          <p:cNvPr id="9219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noProof="0" dirty="0"/>
              <a:t>Single line</a:t>
            </a:r>
          </a:p>
        </p:txBody>
      </p:sp>
    </p:spTree>
    <p:extLst>
      <p:ext uri="{BB962C8B-B14F-4D97-AF65-F5344CB8AC3E}">
        <p14:creationId xmlns:p14="http://schemas.microsoft.com/office/powerpoint/2010/main" val="1290044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81CF7D0-E6AC-1D43-ADA0-F4C9467D4E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387350"/>
            <a:ext cx="8572500" cy="608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1563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97F85F-522F-F64D-9CC6-F77E9E97182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27"/>
          <a:stretch/>
        </p:blipFill>
        <p:spPr>
          <a:xfrm>
            <a:off x="1809750" y="1295400"/>
            <a:ext cx="8572500" cy="5175250"/>
          </a:xfrm>
          <a:prstGeom prst="rect">
            <a:avLst/>
          </a:prstGeom>
        </p:spPr>
      </p:pic>
      <p:sp>
        <p:nvSpPr>
          <p:cNvPr id="10244" name="Rectangle 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noProof="0" dirty="0"/>
              <a:t>Posterior wall</a:t>
            </a:r>
          </a:p>
        </p:txBody>
      </p:sp>
    </p:spTree>
    <p:extLst>
      <p:ext uri="{BB962C8B-B14F-4D97-AF65-F5344CB8AC3E}">
        <p14:creationId xmlns:p14="http://schemas.microsoft.com/office/powerpoint/2010/main" val="7260754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5715001" y="5334001"/>
            <a:ext cx="11033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/>
              <a:t>AP view</a:t>
            </a:r>
          </a:p>
        </p:txBody>
      </p:sp>
      <p:pic>
        <p:nvPicPr>
          <p:cNvPr id="11267" name="Picture 3" descr="DSCN2984.JPG                                                   00009F35 Sandpiper                      B570D380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776" y="692696"/>
            <a:ext cx="4219575" cy="561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82187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4724400" y="5562601"/>
            <a:ext cx="272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/>
              <a:t>Obturator oblique view</a:t>
            </a:r>
          </a:p>
        </p:txBody>
      </p:sp>
      <p:pic>
        <p:nvPicPr>
          <p:cNvPr id="12291" name="Picture 3" descr="DSCN2986.JPG                                                   00009F35 Sandpiper                      B570D380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6" y="428625"/>
            <a:ext cx="4454525" cy="593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75514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5029201" y="5486401"/>
            <a:ext cx="21066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/>
              <a:t>Iliac oblique view</a:t>
            </a:r>
          </a:p>
        </p:txBody>
      </p:sp>
      <p:pic>
        <p:nvPicPr>
          <p:cNvPr id="13315" name="Picture 3" descr="DSCN2985.JPG                                                   00009F35 Sandpiper                      B570D380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314" y="428625"/>
            <a:ext cx="4454525" cy="593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49891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SCN2987.JPG                                                   00009F35 Sandpiper                      B570D380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3" r="10686"/>
          <a:stretch>
            <a:fillRect/>
          </a:stretch>
        </p:blipFill>
        <p:spPr bwMode="auto">
          <a:xfrm>
            <a:off x="789193" y="980728"/>
            <a:ext cx="5215944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 descr="DSCN2988.JPG                                                   00009F35 Sandpiper                      B570D380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3" r="8905"/>
          <a:stretch>
            <a:fillRect/>
          </a:stretch>
        </p:blipFill>
        <p:spPr bwMode="auto">
          <a:xfrm>
            <a:off x="6158369" y="930458"/>
            <a:ext cx="5310779" cy="466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20210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noProof="0" dirty="0"/>
              <a:t>Anterior wall fracture</a:t>
            </a:r>
          </a:p>
        </p:txBody>
      </p:sp>
      <p:pic>
        <p:nvPicPr>
          <p:cNvPr id="15363" name="Picture 5" descr="anterior wal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738" y="1295400"/>
            <a:ext cx="6539882" cy="5181600"/>
          </a:xfrm>
        </p:spPr>
      </p:pic>
    </p:spTree>
    <p:extLst>
      <p:ext uri="{BB962C8B-B14F-4D97-AF65-F5344CB8AC3E}">
        <p14:creationId xmlns:p14="http://schemas.microsoft.com/office/powerpoint/2010/main" val="31603514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4B26EE-9EAE-CB43-A065-E2A2011AE86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22"/>
          <a:stretch/>
        </p:blipFill>
        <p:spPr>
          <a:xfrm>
            <a:off x="1809750" y="1052736"/>
            <a:ext cx="8572500" cy="5345906"/>
          </a:xfrm>
          <a:prstGeom prst="rect">
            <a:avLst/>
          </a:prstGeom>
        </p:spPr>
      </p:pic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508001" y="6477000"/>
            <a:ext cx="6611938" cy="179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</a:tabLst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</a:tabLst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</a:tabLst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</a:tabLst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</a:tabLst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</a:tabLs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</a:tabLs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</a:tabLs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</a:tabLs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97000"/>
              </a:lnSpc>
              <a:buClr>
                <a:srgbClr val="000000"/>
              </a:buClr>
              <a:buSzPct val="45000"/>
            </a:pPr>
            <a:r>
              <a:rPr lang="en-GB" altLang="en-US" sz="1200" dirty="0" err="1">
                <a:solidFill>
                  <a:srgbClr val="000000"/>
                </a:solidFill>
              </a:rPr>
              <a:t>Durkee</a:t>
            </a:r>
            <a:r>
              <a:rPr lang="en-GB" altLang="en-US" sz="1200" dirty="0">
                <a:solidFill>
                  <a:srgbClr val="000000"/>
                </a:solidFill>
              </a:rPr>
              <a:t>, N. J. et al. Am. J. </a:t>
            </a:r>
            <a:r>
              <a:rPr lang="en-GB" altLang="en-US" sz="1200" dirty="0" err="1">
                <a:solidFill>
                  <a:srgbClr val="000000"/>
                </a:solidFill>
              </a:rPr>
              <a:t>Roentgenol</a:t>
            </a:r>
            <a:r>
              <a:rPr lang="en-GB" altLang="en-US" sz="1200" dirty="0">
                <a:solidFill>
                  <a:srgbClr val="000000"/>
                </a:solidFill>
              </a:rPr>
              <a:t>. 2006;187:915-925</a:t>
            </a:r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noProof="0" dirty="0"/>
              <a:t>Transverse</a:t>
            </a:r>
          </a:p>
        </p:txBody>
      </p:sp>
    </p:spTree>
    <p:extLst>
      <p:ext uri="{BB962C8B-B14F-4D97-AF65-F5344CB8AC3E}">
        <p14:creationId xmlns:p14="http://schemas.microsoft.com/office/powerpoint/2010/main" val="36657730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transverse fracture 1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58369" y="620688"/>
            <a:ext cx="5275262" cy="5818188"/>
          </a:xfrm>
        </p:spPr>
      </p:pic>
    </p:spTree>
    <p:extLst>
      <p:ext uri="{BB962C8B-B14F-4D97-AF65-F5344CB8AC3E}">
        <p14:creationId xmlns:p14="http://schemas.microsoft.com/office/powerpoint/2010/main" val="3289110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/>
              <a:t>Learning objectives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noProof="0" dirty="0"/>
              <a:t>Perform an assessment of acetabular fractures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noProof="0" dirty="0"/>
              <a:t>Outline the anatomy of the acetabulum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noProof="0" dirty="0"/>
              <a:t>Interpret x-rays and CT scans of acetabular fractures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noProof="0" dirty="0"/>
              <a:t>Describe different fracture patterns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noProof="0" dirty="0"/>
              <a:t>Describe principles of management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noProof="0" dirty="0"/>
              <a:t>Avoid potential complications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noProof="0" dirty="0"/>
              <a:t>Posterior column</a:t>
            </a:r>
          </a:p>
        </p:txBody>
      </p:sp>
      <p:pic>
        <p:nvPicPr>
          <p:cNvPr id="16387" name="Picture 5" descr="post colum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39616" y="1295400"/>
            <a:ext cx="6919423" cy="5013920"/>
          </a:xfrm>
        </p:spPr>
      </p:pic>
    </p:spTree>
    <p:extLst>
      <p:ext uri="{BB962C8B-B14F-4D97-AF65-F5344CB8AC3E}">
        <p14:creationId xmlns:p14="http://schemas.microsoft.com/office/powerpoint/2010/main" val="6033014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noProof="0" dirty="0"/>
              <a:t>Anterior column</a:t>
            </a:r>
          </a:p>
        </p:txBody>
      </p:sp>
      <p:pic>
        <p:nvPicPr>
          <p:cNvPr id="17411" name="Picture 5" descr="anterior colum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73686" y="1166900"/>
            <a:ext cx="5214601" cy="5310100"/>
          </a:xfrm>
        </p:spPr>
      </p:pic>
    </p:spTree>
    <p:extLst>
      <p:ext uri="{BB962C8B-B14F-4D97-AF65-F5344CB8AC3E}">
        <p14:creationId xmlns:p14="http://schemas.microsoft.com/office/powerpoint/2010/main" val="27373842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noProof="0" dirty="0"/>
              <a:t>Complex (associated) fractures</a:t>
            </a:r>
          </a:p>
        </p:txBody>
      </p:sp>
      <p:sp>
        <p:nvSpPr>
          <p:cNvPr id="20483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noProof="0" dirty="0"/>
              <a:t>More than one fracture line</a:t>
            </a:r>
          </a:p>
        </p:txBody>
      </p:sp>
    </p:spTree>
    <p:extLst>
      <p:ext uri="{BB962C8B-B14F-4D97-AF65-F5344CB8AC3E}">
        <p14:creationId xmlns:p14="http://schemas.microsoft.com/office/powerpoint/2010/main" val="548919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988840"/>
            <a:ext cx="8367464" cy="2336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170D8C2-9415-AE48-965A-B606EA1CC6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387350"/>
            <a:ext cx="8572500" cy="608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0991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4F1C6EC-83FA-AE49-A2D9-403986A048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387350"/>
            <a:ext cx="8572500" cy="608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2157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9A19F4D-BED1-0D43-9491-D116C1211D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381000"/>
            <a:ext cx="8572500" cy="6083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Posterior wall and transverse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F9F63-5B4F-604F-832E-9F65FE8F67E8}" type="slidenum">
              <a:rPr lang="de-CH" altLang="en-US" smtClean="0"/>
              <a:pPr/>
              <a:t>35</a:t>
            </a:fld>
            <a:endParaRPr lang="de-CH" altLang="en-US"/>
          </a:p>
        </p:txBody>
      </p:sp>
    </p:spTree>
    <p:extLst>
      <p:ext uri="{BB962C8B-B14F-4D97-AF65-F5344CB8AC3E}">
        <p14:creationId xmlns:p14="http://schemas.microsoft.com/office/powerpoint/2010/main" val="5181076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noProof="0" dirty="0"/>
              <a:t>Posterior wall and transverse</a:t>
            </a:r>
          </a:p>
        </p:txBody>
      </p:sp>
      <p:pic>
        <p:nvPicPr>
          <p:cNvPr id="23555" name="Picture 5" descr="transverse + posterior wal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58051" y="1295400"/>
            <a:ext cx="4714213" cy="5215011"/>
          </a:xfrm>
        </p:spPr>
      </p:pic>
    </p:spTree>
    <p:extLst>
      <p:ext uri="{BB962C8B-B14F-4D97-AF65-F5344CB8AC3E}">
        <p14:creationId xmlns:p14="http://schemas.microsoft.com/office/powerpoint/2010/main" val="1778077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EB772F-A28D-404A-A73A-5CEF830957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387350"/>
            <a:ext cx="8572500" cy="6083300"/>
          </a:xfrm>
          <a:prstGeom prst="rect">
            <a:avLst/>
          </a:prstGeom>
        </p:spPr>
      </p:pic>
      <p:sp>
        <p:nvSpPr>
          <p:cNvPr id="6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noProof="0" dirty="0"/>
              <a:t>Posterior wall and column</a:t>
            </a:r>
          </a:p>
        </p:txBody>
      </p:sp>
    </p:spTree>
    <p:extLst>
      <p:ext uri="{BB962C8B-B14F-4D97-AF65-F5344CB8AC3E}">
        <p14:creationId xmlns:p14="http://schemas.microsoft.com/office/powerpoint/2010/main" val="17203390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noProof="0" dirty="0"/>
              <a:t>Posterior wall and column</a:t>
            </a:r>
          </a:p>
        </p:txBody>
      </p:sp>
      <p:pic>
        <p:nvPicPr>
          <p:cNvPr id="21507" name="Picture 9" descr="posterior wall + colum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19863" y="1117623"/>
            <a:ext cx="5168425" cy="5359377"/>
          </a:xfrm>
        </p:spPr>
      </p:pic>
    </p:spTree>
    <p:extLst>
      <p:ext uri="{BB962C8B-B14F-4D97-AF65-F5344CB8AC3E}">
        <p14:creationId xmlns:p14="http://schemas.microsoft.com/office/powerpoint/2010/main" val="6712409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8419C63-9FA9-3741-BBB3-2D0D1149470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27"/>
          <a:stretch/>
        </p:blipFill>
        <p:spPr>
          <a:xfrm>
            <a:off x="1387081" y="1055784"/>
            <a:ext cx="9417838" cy="56855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Anterior column and posterior </a:t>
            </a:r>
            <a:r>
              <a:rPr lang="en-US" noProof="0" dirty="0" err="1"/>
              <a:t>hemitransverse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F9F63-5B4F-604F-832E-9F65FE8F67E8}" type="slidenum">
              <a:rPr lang="de-CH" altLang="en-US" smtClean="0"/>
              <a:pPr/>
              <a:t>39</a:t>
            </a:fld>
            <a:endParaRPr lang="de-CH" altLang="en-US"/>
          </a:p>
        </p:txBody>
      </p:sp>
    </p:spTree>
    <p:extLst>
      <p:ext uri="{BB962C8B-B14F-4D97-AF65-F5344CB8AC3E}">
        <p14:creationId xmlns:p14="http://schemas.microsoft.com/office/powerpoint/2010/main" val="2503730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Acetabular anatomy</a:t>
            </a:r>
            <a:br>
              <a:rPr lang="en-US" noProof="0" dirty="0"/>
            </a:br>
            <a:endParaRPr lang="en-US" noProof="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912" y="962744"/>
            <a:ext cx="3073400" cy="5562600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 bwMode="auto">
          <a:xfrm flipH="1">
            <a:off x="6456040" y="2492896"/>
            <a:ext cx="2160240" cy="144016"/>
          </a:xfrm>
          <a:prstGeom prst="straightConnector1">
            <a:avLst/>
          </a:prstGeom>
          <a:solidFill>
            <a:srgbClr val="C0C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V="1">
            <a:off x="3503712" y="5589240"/>
            <a:ext cx="1584176" cy="9872"/>
          </a:xfrm>
          <a:prstGeom prst="straightConnector1">
            <a:avLst/>
          </a:prstGeom>
          <a:solidFill>
            <a:srgbClr val="C0C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flipH="1" flipV="1">
            <a:off x="6528048" y="4437112"/>
            <a:ext cx="2160240" cy="144016"/>
          </a:xfrm>
          <a:prstGeom prst="straightConnector1">
            <a:avLst/>
          </a:prstGeom>
          <a:solidFill>
            <a:srgbClr val="C0C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>
            <a:off x="3863752" y="3744044"/>
            <a:ext cx="1728192" cy="477044"/>
          </a:xfrm>
          <a:prstGeom prst="straightConnector1">
            <a:avLst/>
          </a:prstGeom>
          <a:solidFill>
            <a:srgbClr val="C0C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8651506" y="2348880"/>
            <a:ext cx="16209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Anterior column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672854" y="4437112"/>
            <a:ext cx="13115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Anterior wall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533751" y="3573016"/>
            <a:ext cx="14141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Posterior wall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749746" y="5445224"/>
            <a:ext cx="17235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Posterior column</a:t>
            </a:r>
          </a:p>
        </p:txBody>
      </p:sp>
    </p:spTree>
    <p:extLst>
      <p:ext uri="{BB962C8B-B14F-4D97-AF65-F5344CB8AC3E}">
        <p14:creationId xmlns:p14="http://schemas.microsoft.com/office/powerpoint/2010/main" val="38951330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noProof="0" dirty="0"/>
              <a:t>Anterior and posterior </a:t>
            </a:r>
            <a:r>
              <a:rPr lang="en-US" altLang="en-US" noProof="0" dirty="0" err="1"/>
              <a:t>hemitransverse</a:t>
            </a:r>
            <a:endParaRPr lang="en-US" altLang="en-US" noProof="0" dirty="0"/>
          </a:p>
        </p:txBody>
      </p:sp>
      <p:pic>
        <p:nvPicPr>
          <p:cNvPr id="24579" name="Content Placeholder 3" descr="1. Pre op AP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5440" y="1969709"/>
            <a:ext cx="4551934" cy="3413506"/>
          </a:xfrm>
        </p:spPr>
      </p:pic>
      <p:pic>
        <p:nvPicPr>
          <p:cNvPr id="24580" name="Content Placeholder 7" descr="2. Pre op I.O view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73087" y="1067213"/>
            <a:ext cx="3932913" cy="5242107"/>
          </a:xfrm>
        </p:spPr>
      </p:pic>
    </p:spTree>
    <p:extLst>
      <p:ext uri="{BB962C8B-B14F-4D97-AF65-F5344CB8AC3E}">
        <p14:creationId xmlns:p14="http://schemas.microsoft.com/office/powerpoint/2010/main" val="28124890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0F514F-42F6-2F4A-9B03-51158385EB7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06"/>
          <a:stretch/>
        </p:blipFill>
        <p:spPr>
          <a:xfrm>
            <a:off x="1603801" y="1070050"/>
            <a:ext cx="8984398" cy="5527302"/>
          </a:xfrm>
          <a:prstGeom prst="rect">
            <a:avLst/>
          </a:prstGeom>
        </p:spPr>
      </p:pic>
      <p:sp>
        <p:nvSpPr>
          <p:cNvPr id="25604" name="Rectangle 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noProof="0" dirty="0"/>
              <a:t>Both column</a:t>
            </a:r>
          </a:p>
        </p:txBody>
      </p:sp>
    </p:spTree>
    <p:extLst>
      <p:ext uri="{BB962C8B-B14F-4D97-AF65-F5344CB8AC3E}">
        <p14:creationId xmlns:p14="http://schemas.microsoft.com/office/powerpoint/2010/main" val="382972023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both columns">
            <a:extLst>
              <a:ext uri="{FF2B5EF4-FFF2-40B4-BE49-F238E27FC236}">
                <a16:creationId xmlns:a16="http://schemas.microsoft.com/office/drawing/2014/main" id="{7428C7B9-5E1C-40E2-AAC7-7AF4B201C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849" y="241023"/>
            <a:ext cx="2664295" cy="642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66301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noProof="0" dirty="0"/>
              <a:t>Both column fracture</a:t>
            </a:r>
          </a:p>
        </p:txBody>
      </p:sp>
      <p:pic>
        <p:nvPicPr>
          <p:cNvPr id="27651" name="Content Placeholder 5" descr="r05jn48g01x.gif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3349" y="2080123"/>
            <a:ext cx="5444066" cy="3329410"/>
          </a:xfrm>
        </p:spPr>
      </p:pic>
      <p:pic>
        <p:nvPicPr>
          <p:cNvPr id="27652" name="Content Placeholder 6" descr="r05jn48g02x.gif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96551" y="2072120"/>
            <a:ext cx="5444065" cy="3342176"/>
          </a:xfrm>
        </p:spPr>
      </p:pic>
      <p:sp>
        <p:nvSpPr>
          <p:cNvPr id="27654" name="TextBox 7"/>
          <p:cNvSpPr txBox="1">
            <a:spLocks noChangeArrowheads="1"/>
          </p:cNvSpPr>
          <p:nvPr/>
        </p:nvSpPr>
        <p:spPr bwMode="auto">
          <a:xfrm>
            <a:off x="523349" y="1340768"/>
            <a:ext cx="17049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dirty="0"/>
              <a:t>Spur sign</a:t>
            </a:r>
          </a:p>
        </p:txBody>
      </p:sp>
    </p:spTree>
    <p:extLst>
      <p:ext uri="{BB962C8B-B14F-4D97-AF65-F5344CB8AC3E}">
        <p14:creationId xmlns:p14="http://schemas.microsoft.com/office/powerpoint/2010/main" val="105184629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A8BA86-43F0-1440-8053-2B389413F5A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27"/>
          <a:stretch/>
        </p:blipFill>
        <p:spPr>
          <a:xfrm>
            <a:off x="1809750" y="1295400"/>
            <a:ext cx="8572500" cy="5175250"/>
          </a:xfrm>
          <a:prstGeom prst="rect">
            <a:avLst/>
          </a:prstGeom>
        </p:spPr>
      </p:pic>
      <p:sp>
        <p:nvSpPr>
          <p:cNvPr id="28675" name="Text Box 4"/>
          <p:cNvSpPr txBox="1">
            <a:spLocks noChangeArrowheads="1"/>
          </p:cNvSpPr>
          <p:nvPr/>
        </p:nvSpPr>
        <p:spPr bwMode="auto">
          <a:xfrm>
            <a:off x="508001" y="6477000"/>
            <a:ext cx="6611938" cy="179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</a:tabLst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</a:tabLst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</a:tabLst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</a:tabLst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</a:tabLst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</a:tabLs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</a:tabLs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</a:tabLs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</a:tabLs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97000"/>
              </a:lnSpc>
              <a:buClr>
                <a:srgbClr val="000000"/>
              </a:buClr>
              <a:buSzPct val="45000"/>
            </a:pPr>
            <a:r>
              <a:rPr lang="en-GB" altLang="en-US" sz="1200" dirty="0" err="1">
                <a:solidFill>
                  <a:srgbClr val="000000"/>
                </a:solidFill>
              </a:rPr>
              <a:t>Durkee</a:t>
            </a:r>
            <a:r>
              <a:rPr lang="en-GB" altLang="en-US" sz="1200" dirty="0">
                <a:solidFill>
                  <a:srgbClr val="000000"/>
                </a:solidFill>
              </a:rPr>
              <a:t>, N. J. et al. Am. J. </a:t>
            </a:r>
            <a:r>
              <a:rPr lang="en-GB" altLang="en-US" sz="1200" dirty="0" err="1">
                <a:solidFill>
                  <a:srgbClr val="000000"/>
                </a:solidFill>
              </a:rPr>
              <a:t>Roentgenol</a:t>
            </a:r>
            <a:r>
              <a:rPr lang="en-GB" altLang="en-US" sz="1200" dirty="0">
                <a:solidFill>
                  <a:srgbClr val="000000"/>
                </a:solidFill>
              </a:rPr>
              <a:t>. 2006;187:915-925</a:t>
            </a:r>
          </a:p>
        </p:txBody>
      </p:sp>
      <p:sp>
        <p:nvSpPr>
          <p:cNvPr id="28676" name="Rectangle 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noProof="0" dirty="0"/>
              <a:t>T-shape fracture</a:t>
            </a:r>
          </a:p>
        </p:txBody>
      </p:sp>
    </p:spTree>
    <p:extLst>
      <p:ext uri="{BB962C8B-B14F-4D97-AF65-F5344CB8AC3E}">
        <p14:creationId xmlns:p14="http://schemas.microsoft.com/office/powerpoint/2010/main" val="257681872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t-shape">
            <a:extLst>
              <a:ext uri="{FF2B5EF4-FFF2-40B4-BE49-F238E27FC236}">
                <a16:creationId xmlns:a16="http://schemas.microsoft.com/office/drawing/2014/main" id="{F0D05231-32D6-4486-B9AE-BF7A4663C8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528637"/>
            <a:ext cx="6191250" cy="580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113656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84B8FC3-2965-5949-9BFA-4FDD2F1E7BC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0" r="17240" b="27225"/>
          <a:stretch/>
        </p:blipFill>
        <p:spPr>
          <a:xfrm>
            <a:off x="1703512" y="442043"/>
            <a:ext cx="8709091" cy="629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69868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5336DBB4-2133-0646-A1CC-195FB72E9DE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1" r="16401" b="9754"/>
          <a:stretch/>
        </p:blipFill>
        <p:spPr>
          <a:xfrm>
            <a:off x="2423591" y="0"/>
            <a:ext cx="7175203" cy="683800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0195322-C974-4E1B-B499-1A5349E46C7A}"/>
              </a:ext>
            </a:extLst>
          </p:cNvPr>
          <p:cNvSpPr txBox="1"/>
          <p:nvPr/>
        </p:nvSpPr>
        <p:spPr>
          <a:xfrm>
            <a:off x="4583832" y="404665"/>
            <a:ext cx="2448272" cy="1152128"/>
          </a:xfrm>
          <a:prstGeom prst="rect">
            <a:avLst/>
          </a:prstGeom>
          <a:solidFill>
            <a:srgbClr val="29529B"/>
          </a:solidFill>
        </p:spPr>
        <p:txBody>
          <a:bodyPr wrap="square" rtlCol="0">
            <a:noAutofit/>
          </a:bodyPr>
          <a:lstStyle/>
          <a:p>
            <a:r>
              <a:rPr lang="en-US" sz="1800" b="1" dirty="0">
                <a:solidFill>
                  <a:schemeClr val="bg1"/>
                </a:solidFill>
              </a:rPr>
              <a:t>Acetabular fractures with obturator foramen involvement</a:t>
            </a:r>
          </a:p>
        </p:txBody>
      </p:sp>
    </p:spTree>
    <p:extLst>
      <p:ext uri="{BB962C8B-B14F-4D97-AF65-F5344CB8AC3E}">
        <p14:creationId xmlns:p14="http://schemas.microsoft.com/office/powerpoint/2010/main" val="343946324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269EC68-4CC3-B446-B13B-2EC618E2843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1" r="16401"/>
          <a:stretch/>
        </p:blipFill>
        <p:spPr>
          <a:xfrm>
            <a:off x="2495600" y="33670"/>
            <a:ext cx="6840760" cy="671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44964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34563" r="3772" b="4500"/>
          <a:stretch/>
        </p:blipFill>
        <p:spPr>
          <a:xfrm>
            <a:off x="2482700" y="908720"/>
            <a:ext cx="7220874" cy="49373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98DC8C-1EBB-4608-817C-B7AF09F56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AO/OTA classification</a:t>
            </a:r>
            <a:br>
              <a:rPr lang="en-US" noProof="0" dirty="0"/>
            </a:b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23452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61F78D-E24B-1245-A8DE-D14BC707449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61" t="14489" r="15561" b="13305"/>
          <a:stretch/>
        </p:blipFill>
        <p:spPr>
          <a:xfrm>
            <a:off x="2369291" y="548680"/>
            <a:ext cx="7647013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93137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544" r="1847" b="1851"/>
          <a:stretch/>
        </p:blipFill>
        <p:spPr>
          <a:xfrm>
            <a:off x="2783632" y="66027"/>
            <a:ext cx="7272808" cy="66686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1384" y="836712"/>
            <a:ext cx="19442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42D98"/>
                </a:solidFill>
              </a:rPr>
              <a:t>62A Partial articular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5360" y="3933056"/>
            <a:ext cx="22322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42D98"/>
                </a:solidFill>
              </a:rPr>
              <a:t>62A2 Posterior column fracture</a:t>
            </a:r>
          </a:p>
        </p:txBody>
      </p:sp>
    </p:spTree>
    <p:extLst>
      <p:ext uri="{BB962C8B-B14F-4D97-AF65-F5344CB8AC3E}">
        <p14:creationId xmlns:p14="http://schemas.microsoft.com/office/powerpoint/2010/main" val="202113361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02" t="6172" r="3862" b="5710"/>
          <a:stretch/>
        </p:blipFill>
        <p:spPr>
          <a:xfrm>
            <a:off x="3431704" y="72008"/>
            <a:ext cx="6894867" cy="67413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9733" y="764704"/>
            <a:ext cx="28803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42D98"/>
                </a:solidFill>
              </a:rPr>
              <a:t>62A3 </a:t>
            </a:r>
          </a:p>
          <a:p>
            <a:r>
              <a:rPr lang="en-US" sz="2800" dirty="0">
                <a:solidFill>
                  <a:srgbClr val="042D98"/>
                </a:solidFill>
              </a:rPr>
              <a:t>Anterior column or wall fractures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5717" y="3645024"/>
            <a:ext cx="31683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42D98"/>
                </a:solidFill>
              </a:rPr>
              <a:t>62B1 </a:t>
            </a:r>
          </a:p>
          <a:p>
            <a:r>
              <a:rPr lang="en-US" sz="2800" dirty="0">
                <a:solidFill>
                  <a:srgbClr val="042D98"/>
                </a:solidFill>
              </a:rPr>
              <a:t>Partial articular, transverse, transverse type fracture</a:t>
            </a:r>
          </a:p>
        </p:txBody>
      </p:sp>
    </p:spTree>
    <p:extLst>
      <p:ext uri="{BB962C8B-B14F-4D97-AF65-F5344CB8AC3E}">
        <p14:creationId xmlns:p14="http://schemas.microsoft.com/office/powerpoint/2010/main" val="397834711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6944"/>
          <a:stretch/>
        </p:blipFill>
        <p:spPr>
          <a:xfrm>
            <a:off x="2927648" y="238706"/>
            <a:ext cx="7472426" cy="58691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3352" y="332656"/>
            <a:ext cx="26642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42D98"/>
                </a:solidFill>
              </a:rPr>
              <a:t>62B2 </a:t>
            </a:r>
            <a:r>
              <a:rPr lang="en-US" sz="2800" dirty="0" err="1">
                <a:solidFill>
                  <a:srgbClr val="042D98"/>
                </a:solidFill>
              </a:rPr>
              <a:t>Tranverse</a:t>
            </a:r>
            <a:r>
              <a:rPr lang="en-US" sz="2800" dirty="0">
                <a:solidFill>
                  <a:srgbClr val="042D98"/>
                </a:solidFill>
              </a:rPr>
              <a:t> type </a:t>
            </a:r>
          </a:p>
          <a:p>
            <a:r>
              <a:rPr lang="en-US" sz="2800" dirty="0">
                <a:solidFill>
                  <a:srgbClr val="042D98"/>
                </a:solidFill>
              </a:rPr>
              <a:t>T-fracture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9336" y="3861048"/>
            <a:ext cx="29523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42D98"/>
                </a:solidFill>
              </a:rPr>
              <a:t>62B3 </a:t>
            </a:r>
          </a:p>
          <a:p>
            <a:r>
              <a:rPr lang="en-US" sz="2800" dirty="0">
                <a:solidFill>
                  <a:srgbClr val="042D98"/>
                </a:solidFill>
              </a:rPr>
              <a:t>Transverse type </a:t>
            </a:r>
          </a:p>
          <a:p>
            <a:r>
              <a:rPr lang="en-US" sz="2800" dirty="0">
                <a:solidFill>
                  <a:srgbClr val="042D98"/>
                </a:solidFill>
              </a:rPr>
              <a:t>anterior column, with posterior </a:t>
            </a:r>
            <a:r>
              <a:rPr lang="en-US" sz="2800" dirty="0" err="1">
                <a:solidFill>
                  <a:srgbClr val="042D98"/>
                </a:solidFill>
              </a:rPr>
              <a:t>hemitransverse</a:t>
            </a:r>
            <a:endParaRPr lang="en-US" sz="2800" dirty="0">
              <a:solidFill>
                <a:srgbClr val="042D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97051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011" r="3325" b="3549"/>
          <a:stretch/>
        </p:blipFill>
        <p:spPr>
          <a:xfrm>
            <a:off x="2423592" y="980728"/>
            <a:ext cx="7143140" cy="4389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40776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Management</a:t>
            </a:r>
            <a:br>
              <a:rPr lang="en-US" noProof="0" dirty="0"/>
            </a:br>
            <a:endParaRPr lang="en-US" noProof="0" dirty="0"/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32800" indent="-532800">
              <a:spcBef>
                <a:spcPts val="600"/>
              </a:spcBef>
              <a:spcAft>
                <a:spcPts val="600"/>
              </a:spcAft>
            </a:pPr>
            <a:r>
              <a:rPr lang="en-US" noProof="0" dirty="0"/>
              <a:t>Displaced acetabular fracture = intraarticular fracture</a:t>
            </a:r>
          </a:p>
          <a:p>
            <a:pPr marL="838200" lvl="3" indent="-457200">
              <a:spcBef>
                <a:spcPts val="600"/>
              </a:spcBef>
              <a:spcAft>
                <a:spcPts val="600"/>
              </a:spcAft>
            </a:pPr>
            <a:r>
              <a:rPr lang="en-US" sz="2600" noProof="0" dirty="0"/>
              <a:t>Anatomical reduction</a:t>
            </a:r>
          </a:p>
          <a:p>
            <a:pPr marL="838200" lvl="3" indent="-457200">
              <a:spcBef>
                <a:spcPts val="600"/>
              </a:spcBef>
              <a:spcAft>
                <a:spcPts val="600"/>
              </a:spcAft>
            </a:pPr>
            <a:r>
              <a:rPr lang="en-US" sz="2600" noProof="0" dirty="0"/>
              <a:t>Stable internal fixation</a:t>
            </a:r>
          </a:p>
          <a:p>
            <a:pPr marL="838200" lvl="3" indent="-457200">
              <a:spcBef>
                <a:spcPts val="600"/>
              </a:spcBef>
              <a:spcAft>
                <a:spcPts val="600"/>
              </a:spcAft>
            </a:pPr>
            <a:r>
              <a:rPr lang="en-US" sz="2600" noProof="0" dirty="0"/>
              <a:t>Early motion</a:t>
            </a:r>
          </a:p>
        </p:txBody>
      </p:sp>
    </p:spTree>
    <p:extLst>
      <p:ext uri="{BB962C8B-B14F-4D97-AF65-F5344CB8AC3E}">
        <p14:creationId xmlns:p14="http://schemas.microsoft.com/office/powerpoint/2010/main" val="357985384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Management</a:t>
            </a:r>
            <a:br>
              <a:rPr lang="en-US" noProof="0" dirty="0"/>
            </a:br>
            <a:endParaRPr lang="en-US" noProof="0" dirty="0"/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32800" indent="-532800">
              <a:spcBef>
                <a:spcPts val="600"/>
              </a:spcBef>
              <a:spcAft>
                <a:spcPts val="600"/>
              </a:spcAft>
            </a:pPr>
            <a:r>
              <a:rPr lang="en-US" noProof="0" dirty="0"/>
              <a:t>Goal of surgical treatment</a:t>
            </a:r>
          </a:p>
          <a:p>
            <a:pPr marL="838800" lvl="2" indent="-457200">
              <a:spcBef>
                <a:spcPts val="600"/>
              </a:spcBef>
              <a:spcAft>
                <a:spcPts val="600"/>
              </a:spcAft>
            </a:pPr>
            <a:r>
              <a:rPr lang="en-US" sz="2600" noProof="0" dirty="0"/>
              <a:t>Decrease risk of arthrosis</a:t>
            </a:r>
          </a:p>
          <a:p>
            <a:pPr marL="838800" lvl="2" indent="-457200">
              <a:spcBef>
                <a:spcPts val="600"/>
              </a:spcBef>
              <a:spcAft>
                <a:spcPts val="600"/>
              </a:spcAft>
            </a:pPr>
            <a:r>
              <a:rPr lang="en-US" sz="2600" noProof="0" dirty="0"/>
              <a:t>Maximize hip function</a:t>
            </a:r>
          </a:p>
          <a:p>
            <a:pPr marL="838800" lvl="2" indent="-457200">
              <a:spcBef>
                <a:spcPts val="600"/>
              </a:spcBef>
              <a:spcAft>
                <a:spcPts val="600"/>
              </a:spcAft>
            </a:pPr>
            <a:r>
              <a:rPr lang="en-US" sz="2600" noProof="0" dirty="0"/>
              <a:t>Minimize risk of complications </a:t>
            </a:r>
          </a:p>
        </p:txBody>
      </p:sp>
    </p:spTree>
    <p:extLst>
      <p:ext uri="{BB962C8B-B14F-4D97-AF65-F5344CB8AC3E}">
        <p14:creationId xmlns:p14="http://schemas.microsoft.com/office/powerpoint/2010/main" val="159267950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Management</a:t>
            </a:r>
            <a:br>
              <a:rPr lang="en-US" noProof="0" dirty="0"/>
            </a:br>
            <a:endParaRPr lang="en-US" noProof="0" dirty="0"/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32800" indent="-532800" eaLnBrk="1" hangingPunct="1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noProof="0" dirty="0"/>
              <a:t>Main indication for surgery</a:t>
            </a:r>
          </a:p>
          <a:p>
            <a:pPr marL="838800" lvl="3" indent="-457200">
              <a:spcBef>
                <a:spcPts val="600"/>
              </a:spcBef>
              <a:spcAft>
                <a:spcPts val="600"/>
              </a:spcAft>
            </a:pPr>
            <a:r>
              <a:rPr lang="en-US" sz="2600" noProof="0" dirty="0"/>
              <a:t>Hip instability</a:t>
            </a:r>
          </a:p>
          <a:p>
            <a:pPr marL="838800" lvl="3" indent="-457200">
              <a:spcBef>
                <a:spcPts val="600"/>
              </a:spcBef>
              <a:spcAft>
                <a:spcPts val="600"/>
              </a:spcAft>
            </a:pPr>
            <a:r>
              <a:rPr lang="en-US" sz="2600" noProof="0" dirty="0"/>
              <a:t>Joint incongruity</a:t>
            </a:r>
          </a:p>
          <a:p>
            <a:pPr marL="838800" lvl="3" indent="-457200">
              <a:spcBef>
                <a:spcPts val="600"/>
              </a:spcBef>
              <a:spcAft>
                <a:spcPts val="600"/>
              </a:spcAft>
            </a:pPr>
            <a:r>
              <a:rPr lang="en-US" sz="2600" noProof="0" dirty="0"/>
              <a:t>Intraarticular loose bodies</a:t>
            </a:r>
          </a:p>
        </p:txBody>
      </p:sp>
    </p:spTree>
    <p:extLst>
      <p:ext uri="{BB962C8B-B14F-4D97-AF65-F5344CB8AC3E}">
        <p14:creationId xmlns:p14="http://schemas.microsoft.com/office/powerpoint/2010/main" val="42844402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/>
              <a:t>Hip instability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noProof="0" dirty="0"/>
              <a:t>Subjective impression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noProof="0" dirty="0"/>
              <a:t>Dynamic stress views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noProof="0" dirty="0"/>
              <a:t>Stress testing under fluoroscopy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endParaRPr lang="en-US" noProof="0" dirty="0"/>
          </a:p>
          <a:p>
            <a:pPr eaLnBrk="1" hangingPunct="1">
              <a:buFontTx/>
              <a:buNone/>
            </a:pPr>
            <a:endParaRPr lang="en-US" noProof="0" dirty="0"/>
          </a:p>
        </p:txBody>
      </p:sp>
      <p:sp>
        <p:nvSpPr>
          <p:cNvPr id="8197" name="TextBox 4"/>
          <p:cNvSpPr txBox="1">
            <a:spLocks noChangeArrowheads="1"/>
          </p:cNvSpPr>
          <p:nvPr/>
        </p:nvSpPr>
        <p:spPr bwMode="auto">
          <a:xfrm>
            <a:off x="3185469" y="4437112"/>
            <a:ext cx="56813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/>
              <a:t>Precise amount of stress unknown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938591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allAtOnce"/>
      <p:bldP spid="8197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/>
              <a:t>Roof arc angle</a:t>
            </a:r>
          </a:p>
        </p:txBody>
      </p:sp>
      <p:pic>
        <p:nvPicPr>
          <p:cNvPr id="20482" name="Picture 2" descr="http://www.rcsed.ac.uk/fellows/lvanrensburg/classification/pelvis/roof%20ar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95670" y="1022668"/>
            <a:ext cx="4071966" cy="51435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10996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577850" y="2420888"/>
            <a:ext cx="11036300" cy="2304256"/>
          </a:xfrm>
        </p:spPr>
        <p:txBody>
          <a:bodyPr/>
          <a:lstStyle/>
          <a:p>
            <a:pPr marL="0" indent="0">
              <a:buNone/>
            </a:pPr>
            <a:r>
              <a:rPr lang="en-US" noProof="0" dirty="0"/>
              <a:t>“More of the posterior column than the anterior column may be necessary for stability.”</a:t>
            </a:r>
          </a:p>
          <a:p>
            <a:pPr marL="0" indent="0">
              <a:buNone/>
            </a:pPr>
            <a:endParaRPr lang="en-US" noProof="0" dirty="0"/>
          </a:p>
          <a:p>
            <a:pPr marL="0" indent="0" algn="r">
              <a:buNone/>
            </a:pPr>
            <a:r>
              <a:rPr lang="en-US" noProof="0" dirty="0" err="1"/>
              <a:t>Vrahas</a:t>
            </a:r>
            <a:r>
              <a:rPr lang="en-US" noProof="0" dirty="0"/>
              <a:t> et al (</a:t>
            </a:r>
            <a:r>
              <a:rPr lang="en-US" i="1" noProof="0" dirty="0"/>
              <a:t>J Bone Joint Surg. </a:t>
            </a:r>
            <a:r>
              <a:rPr lang="en-US" noProof="0" dirty="0"/>
              <a:t>81:966–974)</a:t>
            </a:r>
          </a:p>
        </p:txBody>
      </p:sp>
    </p:spTree>
    <p:extLst>
      <p:ext uri="{BB962C8B-B14F-4D97-AF65-F5344CB8AC3E}">
        <p14:creationId xmlns:p14="http://schemas.microsoft.com/office/powerpoint/2010/main" val="173663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Radiological evaluation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noProof="0" dirty="0"/>
              <a:t>X-rays:</a:t>
            </a:r>
          </a:p>
          <a:p>
            <a:pPr lvl="1"/>
            <a:r>
              <a:rPr lang="en-US" noProof="0" dirty="0"/>
              <a:t>AP view</a:t>
            </a:r>
          </a:p>
          <a:p>
            <a:pPr lvl="1"/>
            <a:r>
              <a:rPr lang="en-US" noProof="0" dirty="0" err="1"/>
              <a:t>Judet</a:t>
            </a:r>
            <a:r>
              <a:rPr lang="en-US" noProof="0" dirty="0"/>
              <a:t> views: iliac oblique and obturator oblique </a:t>
            </a:r>
          </a:p>
          <a:p>
            <a:pPr lvl="2"/>
            <a:endParaRPr lang="en-US" sz="2800" noProof="0" dirty="0"/>
          </a:p>
          <a:p>
            <a:pPr>
              <a:buFontTx/>
              <a:buChar char="•"/>
            </a:pPr>
            <a:r>
              <a:rPr lang="en-US" noProof="0" dirty="0"/>
              <a:t>CT scan</a:t>
            </a:r>
          </a:p>
        </p:txBody>
      </p:sp>
    </p:spTree>
    <p:extLst>
      <p:ext uri="{BB962C8B-B14F-4D97-AF65-F5344CB8AC3E}">
        <p14:creationId xmlns:p14="http://schemas.microsoft.com/office/powerpoint/2010/main" val="62775747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Indications for nonsurgical management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noProof="0" dirty="0"/>
              <a:t>Displacement &lt; 2 mm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noProof="0" dirty="0"/>
              <a:t>Fracture below weight-bearing area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noProof="0" dirty="0"/>
              <a:t>Stable hip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noProof="0" dirty="0"/>
              <a:t>Both-column fracture with secondary congruency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noProof="0" dirty="0"/>
              <a:t>Advanced medical problems</a:t>
            </a:r>
          </a:p>
        </p:txBody>
      </p:sp>
    </p:spTree>
    <p:extLst>
      <p:ext uri="{BB962C8B-B14F-4D97-AF65-F5344CB8AC3E}">
        <p14:creationId xmlns:p14="http://schemas.microsoft.com/office/powerpoint/2010/main" val="2688663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allAtOnce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Secondary congruency  </a:t>
            </a:r>
          </a:p>
        </p:txBody>
      </p:sp>
      <p:pic>
        <p:nvPicPr>
          <p:cNvPr id="12" name="Picture 5" descr="1 AP">
            <a:extLst>
              <a:ext uri="{FF2B5EF4-FFF2-40B4-BE49-F238E27FC236}">
                <a16:creationId xmlns:a16="http://schemas.microsoft.com/office/drawing/2014/main" id="{C86F26C6-7ADA-43E1-B232-C30C42012C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196" y="1165256"/>
            <a:ext cx="3490342" cy="2617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0" descr="3 Obt oblique">
            <a:extLst>
              <a:ext uri="{FF2B5EF4-FFF2-40B4-BE49-F238E27FC236}">
                <a16:creationId xmlns:a16="http://schemas.microsoft.com/office/drawing/2014/main" id="{12526FE6-D621-46BE-8EA4-CB0B18E0BD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52949" y="3861048"/>
            <a:ext cx="3492178" cy="26195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1" descr="4 CT 1">
            <a:extLst>
              <a:ext uri="{FF2B5EF4-FFF2-40B4-BE49-F238E27FC236}">
                <a16:creationId xmlns:a16="http://schemas.microsoft.com/office/drawing/2014/main" id="{61A53E37-52E2-4377-A2F8-7111EB05E1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67758" y="3833742"/>
            <a:ext cx="3492180" cy="26195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3" descr="5 CT 2">
            <a:extLst>
              <a:ext uri="{FF2B5EF4-FFF2-40B4-BE49-F238E27FC236}">
                <a16:creationId xmlns:a16="http://schemas.microsoft.com/office/drawing/2014/main" id="{D762A0A2-A0BB-44D3-A103-D5A27AA767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68008" y="1165256"/>
            <a:ext cx="3490342" cy="26177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097357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Surgical approach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5220948"/>
              </p:ext>
            </p:extLst>
          </p:nvPr>
        </p:nvGraphicFramePr>
        <p:xfrm>
          <a:off x="346417" y="1052736"/>
          <a:ext cx="11499165" cy="564027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43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781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775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9080">
                <a:tc>
                  <a:txBody>
                    <a:bodyPr/>
                    <a:lstStyle/>
                    <a:p>
                      <a:r>
                        <a:rPr lang="en-US" sz="1800" dirty="0"/>
                        <a:t>Fracture type</a:t>
                      </a:r>
                      <a:endParaRPr lang="en-GB" sz="1800" dirty="0"/>
                    </a:p>
                  </a:txBody>
                  <a:tcPr marL="118776" marR="11877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Recommended approach</a:t>
                      </a:r>
                      <a:endParaRPr lang="en-GB" sz="1800" dirty="0"/>
                    </a:p>
                  </a:txBody>
                  <a:tcPr marL="118776" marR="11877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Indicator</a:t>
                      </a:r>
                      <a:endParaRPr lang="en-GB" sz="1800" dirty="0"/>
                    </a:p>
                  </a:txBody>
                  <a:tcPr marL="118776" marR="11877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4830">
                <a:tc>
                  <a:txBody>
                    <a:bodyPr/>
                    <a:lstStyle/>
                    <a:p>
                      <a:r>
                        <a:rPr lang="en-US" sz="1800" dirty="0"/>
                        <a:t>Transverse</a:t>
                      </a:r>
                      <a:endParaRPr lang="en-GB" sz="1800" dirty="0"/>
                    </a:p>
                  </a:txBody>
                  <a:tcPr marL="118776" marR="118776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K-L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8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err="1"/>
                        <a:t>Ilioinguinal</a:t>
                      </a:r>
                      <a:endParaRPr lang="en-GB" sz="1800" dirty="0"/>
                    </a:p>
                  </a:txBody>
                  <a:tcPr marL="118776" marR="118776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Major displacement  of posterior column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Major displacement</a:t>
                      </a:r>
                      <a:r>
                        <a:rPr lang="en-US" sz="1800" baseline="0" dirty="0"/>
                        <a:t> of anterior column</a:t>
                      </a:r>
                      <a:endParaRPr lang="en-GB" sz="1800" dirty="0"/>
                    </a:p>
                  </a:txBody>
                  <a:tcPr marL="118776" marR="11877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4830">
                <a:tc>
                  <a:txBody>
                    <a:bodyPr/>
                    <a:lstStyle/>
                    <a:p>
                      <a:r>
                        <a:rPr lang="en-US" sz="1800" dirty="0"/>
                        <a:t>Transverse and posterior wall</a:t>
                      </a:r>
                      <a:endParaRPr lang="en-GB" sz="1800" dirty="0"/>
                    </a:p>
                  </a:txBody>
                  <a:tcPr marL="118776" marR="118776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K-L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8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Extended </a:t>
                      </a:r>
                      <a:endParaRPr lang="en-GB" sz="1800" dirty="0"/>
                    </a:p>
                  </a:txBody>
                  <a:tcPr marL="118776" marR="118776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  <a:p>
                      <a:endParaRPr lang="en-US" sz="18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Fractures more than 3 weeks</a:t>
                      </a:r>
                      <a:endParaRPr lang="en-GB" sz="1800" dirty="0"/>
                    </a:p>
                  </a:txBody>
                  <a:tcPr marL="118776" marR="11877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7840">
                <a:tc>
                  <a:txBody>
                    <a:bodyPr/>
                    <a:lstStyle/>
                    <a:p>
                      <a:r>
                        <a:rPr lang="en-US" sz="1800" dirty="0"/>
                        <a:t>T-shaped</a:t>
                      </a:r>
                      <a:endParaRPr lang="en-GB" sz="1800" dirty="0"/>
                    </a:p>
                  </a:txBody>
                  <a:tcPr marL="118776" marR="118776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K-L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err="1"/>
                        <a:t>Ilioinguinal</a:t>
                      </a:r>
                      <a:endParaRPr lang="en-US" sz="18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Extended or</a:t>
                      </a:r>
                      <a:r>
                        <a:rPr lang="en-US" sz="1800" baseline="0" dirty="0"/>
                        <a:t> front/back</a:t>
                      </a:r>
                      <a:endParaRPr lang="en-GB" sz="1800" dirty="0"/>
                    </a:p>
                  </a:txBody>
                  <a:tcPr marL="118776" marR="118776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Most patients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Minimal posterior displacement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Wide separation</a:t>
                      </a:r>
                      <a:r>
                        <a:rPr lang="en-US" sz="1800" baseline="0" dirty="0"/>
                        <a:t> of column</a:t>
                      </a:r>
                      <a:endParaRPr lang="en-GB" sz="1800" dirty="0"/>
                    </a:p>
                  </a:txBody>
                  <a:tcPr marL="118776" marR="11877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4830">
                <a:tc>
                  <a:txBody>
                    <a:bodyPr/>
                    <a:lstStyle/>
                    <a:p>
                      <a:r>
                        <a:rPr lang="en-US" sz="1800" dirty="0"/>
                        <a:t>Anterior column and posterior </a:t>
                      </a:r>
                      <a:r>
                        <a:rPr lang="en-US" sz="1800" dirty="0" err="1"/>
                        <a:t>hemitransverse</a:t>
                      </a:r>
                      <a:endParaRPr lang="en-GB" sz="1800" dirty="0"/>
                    </a:p>
                  </a:txBody>
                  <a:tcPr marL="118776" marR="118776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err="1"/>
                        <a:t>Ilioinguinal</a:t>
                      </a:r>
                      <a:endParaRPr lang="en-US" sz="18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Extended or front/back</a:t>
                      </a:r>
                      <a:endParaRPr lang="en-GB" sz="1800" dirty="0"/>
                    </a:p>
                  </a:txBody>
                  <a:tcPr marL="118776" marR="118776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Most patients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Fracture</a:t>
                      </a:r>
                      <a:r>
                        <a:rPr lang="en-US" sz="1800" baseline="0" dirty="0"/>
                        <a:t> &gt; 3 weeks</a:t>
                      </a:r>
                      <a:endParaRPr lang="en-GB" sz="1800" dirty="0"/>
                    </a:p>
                  </a:txBody>
                  <a:tcPr marL="118776" marR="11877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07840">
                <a:tc>
                  <a:txBody>
                    <a:bodyPr/>
                    <a:lstStyle/>
                    <a:p>
                      <a:r>
                        <a:rPr lang="en-US" sz="1800" dirty="0"/>
                        <a:t>Both column</a:t>
                      </a:r>
                      <a:endParaRPr lang="en-GB" sz="1800" dirty="0"/>
                    </a:p>
                  </a:txBody>
                  <a:tcPr marL="118776" marR="118776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err="1"/>
                        <a:t>Ilioinguinal</a:t>
                      </a:r>
                      <a:endParaRPr lang="en-US" sz="18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Extended</a:t>
                      </a:r>
                      <a:endParaRPr lang="en-GB" sz="1800" dirty="0"/>
                    </a:p>
                  </a:txBody>
                  <a:tcPr marL="118776" marR="118776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Most patients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Posterior column comminuted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Fracture &gt; 3 weeks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Extending to sacroiliac joint</a:t>
                      </a:r>
                      <a:endParaRPr lang="en-GB" sz="1800" dirty="0"/>
                    </a:p>
                  </a:txBody>
                  <a:tcPr marL="118776" marR="118776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030210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CBE50-C1F6-4A0B-8216-5676287CD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Outcome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7F686A-2CD0-4C1B-9394-39698E9C39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052736"/>
            <a:ext cx="5386917" cy="639762"/>
          </a:xfrm>
        </p:spPr>
        <p:txBody>
          <a:bodyPr/>
          <a:lstStyle/>
          <a:p>
            <a:r>
              <a:rPr lang="en-US" sz="2800" b="0" noProof="0" dirty="0"/>
              <a:t>Clinical indicators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422A54-DE49-476D-9288-9101589697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1692498"/>
            <a:ext cx="5386917" cy="3951288"/>
          </a:xfrm>
        </p:spPr>
        <p:txBody>
          <a:bodyPr/>
          <a:lstStyle/>
          <a:p>
            <a:r>
              <a:rPr lang="en-US" sz="2800" noProof="0" dirty="0"/>
              <a:t>Pain</a:t>
            </a:r>
          </a:p>
          <a:p>
            <a:r>
              <a:rPr lang="en-US" sz="2800" noProof="0" dirty="0"/>
              <a:t>Range of motion</a:t>
            </a:r>
          </a:p>
          <a:p>
            <a:r>
              <a:rPr lang="en-US" sz="2800" noProof="0" dirty="0"/>
              <a:t>Gait</a:t>
            </a:r>
          </a:p>
          <a:p>
            <a:endParaRPr lang="en-US" sz="2800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67EC2A-0102-4C04-B482-0A4F3BC81F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3368" y="1052736"/>
            <a:ext cx="5389033" cy="639762"/>
          </a:xfrm>
        </p:spPr>
        <p:txBody>
          <a:bodyPr/>
          <a:lstStyle/>
          <a:p>
            <a:r>
              <a:rPr lang="en-US" sz="2800" b="0" noProof="0" dirty="0"/>
              <a:t>Radiological indicators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29098F-6516-4C83-B75B-C648E072E8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3368" y="1692498"/>
            <a:ext cx="5389033" cy="3951288"/>
          </a:xfrm>
        </p:spPr>
        <p:txBody>
          <a:bodyPr/>
          <a:lstStyle/>
          <a:p>
            <a:r>
              <a:rPr lang="en-US" sz="2800" b="1" noProof="0" dirty="0"/>
              <a:t>Excellent</a:t>
            </a:r>
            <a:r>
              <a:rPr lang="en-US" sz="2800" noProof="0" dirty="0"/>
              <a:t>: normal</a:t>
            </a:r>
          </a:p>
          <a:p>
            <a:r>
              <a:rPr lang="en-US" sz="2800" b="1" noProof="0" dirty="0"/>
              <a:t>Good</a:t>
            </a:r>
            <a:r>
              <a:rPr lang="en-US" sz="2800" noProof="0" dirty="0"/>
              <a:t>: minimal sclerosis, joint narrowing &lt; 1 mm</a:t>
            </a:r>
          </a:p>
          <a:p>
            <a:r>
              <a:rPr lang="en-US" sz="2800" b="1" noProof="0" dirty="0"/>
              <a:t>Fair</a:t>
            </a:r>
            <a:r>
              <a:rPr lang="en-US" sz="2800" noProof="0" dirty="0"/>
              <a:t>: moderate sclerosis, loss of 50% joint space</a:t>
            </a:r>
          </a:p>
          <a:p>
            <a:r>
              <a:rPr lang="en-US" sz="2800" b="1" noProof="0" dirty="0"/>
              <a:t>Poor</a:t>
            </a:r>
            <a:r>
              <a:rPr lang="en-US" sz="2800" noProof="0" dirty="0"/>
              <a:t>: advanced changes</a:t>
            </a:r>
          </a:p>
          <a:p>
            <a:endParaRPr lang="en-US" sz="2800" noProof="0" dirty="0"/>
          </a:p>
        </p:txBody>
      </p:sp>
    </p:spTree>
    <p:extLst>
      <p:ext uri="{BB962C8B-B14F-4D97-AF65-F5344CB8AC3E}">
        <p14:creationId xmlns:p14="http://schemas.microsoft.com/office/powerpoint/2010/main" val="35247229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Surgical approach</a:t>
            </a:r>
          </a:p>
        </p:txBody>
      </p:sp>
      <p:sp>
        <p:nvSpPr>
          <p:cNvPr id="47107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noProof="0" dirty="0"/>
              <a:t>Anatomical reduction: &lt; 2 mm displacement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noProof="0" dirty="0"/>
              <a:t>Imperfect reduction: 2–3 mm displacement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noProof="0" dirty="0"/>
              <a:t>Poor reduction: &gt; 3 mm displacement</a:t>
            </a:r>
          </a:p>
        </p:txBody>
      </p:sp>
    </p:spTree>
    <p:extLst>
      <p:ext uri="{BB962C8B-B14F-4D97-AF65-F5344CB8AC3E}">
        <p14:creationId xmlns:p14="http://schemas.microsoft.com/office/powerpoint/2010/main" val="264622999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Surgical approach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noProof="0" dirty="0"/>
              <a:t>Experienced surgeon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noProof="0" dirty="0"/>
              <a:t>Good to excellent results in 75% of cases treated in the first 3 weeks</a:t>
            </a:r>
          </a:p>
        </p:txBody>
      </p:sp>
    </p:spTree>
    <p:extLst>
      <p:ext uri="{BB962C8B-B14F-4D97-AF65-F5344CB8AC3E}">
        <p14:creationId xmlns:p14="http://schemas.microsoft.com/office/powerpoint/2010/main" val="390270604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Surgical approach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noProof="0" dirty="0"/>
              <a:t>Less experienced surgeons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noProof="0" dirty="0"/>
              <a:t>Rate drops to 50%</a:t>
            </a:r>
          </a:p>
        </p:txBody>
      </p:sp>
    </p:spTree>
    <p:extLst>
      <p:ext uri="{BB962C8B-B14F-4D97-AF65-F5344CB8AC3E}">
        <p14:creationId xmlns:p14="http://schemas.microsoft.com/office/powerpoint/2010/main" val="135866382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Surgical approach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noProof="0" dirty="0"/>
              <a:t>Delayed surgical treatment beyond 3 weeks have poor results</a:t>
            </a:r>
          </a:p>
        </p:txBody>
      </p:sp>
    </p:spTree>
    <p:extLst>
      <p:ext uri="{BB962C8B-B14F-4D97-AF65-F5344CB8AC3E}">
        <p14:creationId xmlns:p14="http://schemas.microsoft.com/office/powerpoint/2010/main" val="241819028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Take-home messages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32800" indent="-53280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noProof="0" dirty="0"/>
              <a:t>Intraarticular fracture: anatomical reduction and stable fixation</a:t>
            </a:r>
          </a:p>
          <a:p>
            <a:pPr marL="532800" indent="-53280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noProof="0" dirty="0"/>
              <a:t>Surgery indicated for unstable and incongruent hips</a:t>
            </a:r>
          </a:p>
          <a:p>
            <a:pPr marL="532800" indent="-53280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noProof="0" dirty="0"/>
              <a:t>Outcome dependent on surgeon’s experience and time of presentation</a:t>
            </a:r>
          </a:p>
          <a:p>
            <a:pPr marL="532800" indent="-53280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endParaRPr lang="en-US" noProof="0" dirty="0"/>
          </a:p>
          <a:p>
            <a:pPr>
              <a:buFontTx/>
              <a:buNone/>
            </a:pP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8704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AP view</a:t>
            </a:r>
          </a:p>
        </p:txBody>
      </p:sp>
      <p:pic>
        <p:nvPicPr>
          <p:cNvPr id="18435" name="Content Placeholder 1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065" y="2402357"/>
            <a:ext cx="3905025" cy="2908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36" name="Content Placeholder 17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626" y="1520826"/>
            <a:ext cx="3476786" cy="4678363"/>
          </a:xfrm>
        </p:spPr>
      </p:pic>
    </p:spTree>
    <p:extLst>
      <p:ext uri="{BB962C8B-B14F-4D97-AF65-F5344CB8AC3E}">
        <p14:creationId xmlns:p14="http://schemas.microsoft.com/office/powerpoint/2010/main" val="417781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Content Placeholder 5" descr="05_1269_01c_CMYK.gif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92313" y="549276"/>
            <a:ext cx="8208962" cy="5934075"/>
          </a:xfrm>
          <a:ln w="19050"/>
        </p:spPr>
      </p:pic>
      <p:sp>
        <p:nvSpPr>
          <p:cNvPr id="6148" name="Freeform 5"/>
          <p:cNvSpPr>
            <a:spLocks/>
          </p:cNvSpPr>
          <p:nvPr/>
        </p:nvSpPr>
        <p:spPr bwMode="auto">
          <a:xfrm>
            <a:off x="7751764" y="3529014"/>
            <a:ext cx="985837" cy="187325"/>
          </a:xfrm>
          <a:custGeom>
            <a:avLst/>
            <a:gdLst>
              <a:gd name="T0" fmla="*/ 549 w 549"/>
              <a:gd name="T1" fmla="*/ 63 h 102"/>
              <a:gd name="T2" fmla="*/ 412 w 549"/>
              <a:gd name="T3" fmla="*/ 54 h 102"/>
              <a:gd name="T4" fmla="*/ 311 w 549"/>
              <a:gd name="T5" fmla="*/ 17 h 102"/>
              <a:gd name="T6" fmla="*/ 138 w 549"/>
              <a:gd name="T7" fmla="*/ 26 h 102"/>
              <a:gd name="T8" fmla="*/ 83 w 549"/>
              <a:gd name="T9" fmla="*/ 54 h 102"/>
              <a:gd name="T10" fmla="*/ 28 w 549"/>
              <a:gd name="T11" fmla="*/ 72 h 102"/>
              <a:gd name="T12" fmla="*/ 0 w 549"/>
              <a:gd name="T13" fmla="*/ 99 h 10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49"/>
              <a:gd name="T22" fmla="*/ 0 h 102"/>
              <a:gd name="T23" fmla="*/ 549 w 549"/>
              <a:gd name="T24" fmla="*/ 102 h 10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49" h="102">
                <a:moveTo>
                  <a:pt x="549" y="63"/>
                </a:moveTo>
                <a:cubicBezTo>
                  <a:pt x="503" y="78"/>
                  <a:pt x="458" y="69"/>
                  <a:pt x="412" y="54"/>
                </a:cubicBezTo>
                <a:cubicBezTo>
                  <a:pt x="382" y="22"/>
                  <a:pt x="355" y="24"/>
                  <a:pt x="311" y="17"/>
                </a:cubicBezTo>
                <a:cubicBezTo>
                  <a:pt x="259" y="0"/>
                  <a:pt x="192" y="20"/>
                  <a:pt x="138" y="26"/>
                </a:cubicBezTo>
                <a:cubicBezTo>
                  <a:pt x="106" y="47"/>
                  <a:pt x="117" y="42"/>
                  <a:pt x="83" y="54"/>
                </a:cubicBezTo>
                <a:cubicBezTo>
                  <a:pt x="65" y="60"/>
                  <a:pt x="28" y="72"/>
                  <a:pt x="28" y="72"/>
                </a:cubicBezTo>
                <a:cubicBezTo>
                  <a:pt x="8" y="102"/>
                  <a:pt x="21" y="99"/>
                  <a:pt x="0" y="99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49" name="Freeform 6"/>
          <p:cNvSpPr>
            <a:spLocks/>
          </p:cNvSpPr>
          <p:nvPr/>
        </p:nvSpPr>
        <p:spPr bwMode="auto">
          <a:xfrm>
            <a:off x="7373939" y="4325938"/>
            <a:ext cx="211137" cy="449262"/>
          </a:xfrm>
          <a:custGeom>
            <a:avLst/>
            <a:gdLst>
              <a:gd name="T0" fmla="*/ 100 w 133"/>
              <a:gd name="T1" fmla="*/ 0 h 283"/>
              <a:gd name="T2" fmla="*/ 118 w 133"/>
              <a:gd name="T3" fmla="*/ 283 h 283"/>
              <a:gd name="T4" fmla="*/ 82 w 133"/>
              <a:gd name="T5" fmla="*/ 274 h 283"/>
              <a:gd name="T6" fmla="*/ 27 w 133"/>
              <a:gd name="T7" fmla="*/ 118 h 283"/>
              <a:gd name="T8" fmla="*/ 18 w 133"/>
              <a:gd name="T9" fmla="*/ 73 h 283"/>
              <a:gd name="T10" fmla="*/ 0 w 133"/>
              <a:gd name="T11" fmla="*/ 18 h 28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33"/>
              <a:gd name="T19" fmla="*/ 0 h 283"/>
              <a:gd name="T20" fmla="*/ 133 w 133"/>
              <a:gd name="T21" fmla="*/ 283 h 28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33" h="283">
                <a:moveTo>
                  <a:pt x="100" y="0"/>
                </a:moveTo>
                <a:cubicBezTo>
                  <a:pt x="117" y="186"/>
                  <a:pt x="133" y="43"/>
                  <a:pt x="118" y="283"/>
                </a:cubicBezTo>
                <a:cubicBezTo>
                  <a:pt x="106" y="280"/>
                  <a:pt x="92" y="281"/>
                  <a:pt x="82" y="274"/>
                </a:cubicBezTo>
                <a:cubicBezTo>
                  <a:pt x="53" y="254"/>
                  <a:pt x="35" y="150"/>
                  <a:pt x="27" y="118"/>
                </a:cubicBezTo>
                <a:cubicBezTo>
                  <a:pt x="23" y="103"/>
                  <a:pt x="22" y="88"/>
                  <a:pt x="18" y="73"/>
                </a:cubicBezTo>
                <a:cubicBezTo>
                  <a:pt x="13" y="54"/>
                  <a:pt x="0" y="18"/>
                  <a:pt x="0" y="18"/>
                </a:cubicBezTo>
              </a:path>
            </a:pathLst>
          </a:custGeom>
          <a:noFill/>
          <a:ln w="381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8679523-77A1-5845-9006-34E66993ABCB}"/>
              </a:ext>
            </a:extLst>
          </p:cNvPr>
          <p:cNvCxnSpPr/>
          <p:nvPr/>
        </p:nvCxnSpPr>
        <p:spPr bwMode="auto">
          <a:xfrm flipH="1">
            <a:off x="6024414" y="3429000"/>
            <a:ext cx="1655763" cy="0"/>
          </a:xfrm>
          <a:prstGeom prst="line">
            <a:avLst/>
          </a:prstGeom>
          <a:solidFill>
            <a:srgbClr val="C0C0C0"/>
          </a:solidFill>
          <a:ln w="1905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D18A04C-4A98-DE4B-AABA-EEE4E18B947F}"/>
              </a:ext>
            </a:extLst>
          </p:cNvPr>
          <p:cNvCxnSpPr>
            <a:cxnSpLocks/>
          </p:cNvCxnSpPr>
          <p:nvPr/>
        </p:nvCxnSpPr>
        <p:spPr bwMode="auto">
          <a:xfrm flipH="1">
            <a:off x="6528048" y="3581400"/>
            <a:ext cx="1376116" cy="134938"/>
          </a:xfrm>
          <a:prstGeom prst="line">
            <a:avLst/>
          </a:prstGeom>
          <a:solidFill>
            <a:srgbClr val="C0C0C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A463796-F57D-664D-944F-E3DF8FE0D4A6}"/>
              </a:ext>
            </a:extLst>
          </p:cNvPr>
          <p:cNvCxnSpPr/>
          <p:nvPr/>
        </p:nvCxnSpPr>
        <p:spPr bwMode="auto">
          <a:xfrm flipH="1">
            <a:off x="8070851" y="4437112"/>
            <a:ext cx="1655763" cy="0"/>
          </a:xfrm>
          <a:prstGeom prst="line">
            <a:avLst/>
          </a:prstGeom>
          <a:solidFill>
            <a:srgbClr val="C0C0C0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04F22BD-63FD-4446-94CC-4C7F531327A2}"/>
              </a:ext>
            </a:extLst>
          </p:cNvPr>
          <p:cNvCxnSpPr/>
          <p:nvPr/>
        </p:nvCxnSpPr>
        <p:spPr bwMode="auto">
          <a:xfrm flipH="1">
            <a:off x="8545513" y="3933056"/>
            <a:ext cx="1655763" cy="0"/>
          </a:xfrm>
          <a:prstGeom prst="line">
            <a:avLst/>
          </a:prstGeom>
          <a:solidFill>
            <a:srgbClr val="C0C0C0"/>
          </a:solidFill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70DEAA4-BC39-D642-B8E5-D6DA6B1DE825}"/>
              </a:ext>
            </a:extLst>
          </p:cNvPr>
          <p:cNvCxnSpPr/>
          <p:nvPr/>
        </p:nvCxnSpPr>
        <p:spPr bwMode="auto">
          <a:xfrm flipH="1">
            <a:off x="5572919" y="5373216"/>
            <a:ext cx="1655763" cy="0"/>
          </a:xfrm>
          <a:prstGeom prst="line">
            <a:avLst/>
          </a:prstGeom>
          <a:solidFill>
            <a:srgbClr val="C0C0C0"/>
          </a:solidFill>
          <a:ln w="19050" cap="flat" cmpd="sng" algn="ctr">
            <a:solidFill>
              <a:srgbClr val="29529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0828E90-8E3A-7047-A66E-2342513F01DF}"/>
              </a:ext>
            </a:extLst>
          </p:cNvPr>
          <p:cNvCxnSpPr/>
          <p:nvPr/>
        </p:nvCxnSpPr>
        <p:spPr bwMode="auto">
          <a:xfrm flipH="1">
            <a:off x="5736382" y="4437112"/>
            <a:ext cx="1655763" cy="0"/>
          </a:xfrm>
          <a:prstGeom prst="line">
            <a:avLst/>
          </a:prstGeom>
          <a:solidFill>
            <a:srgbClr val="C0C0C0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BF85FB5C-BAB0-2F4B-B771-B79AEF71DFF8}"/>
              </a:ext>
            </a:extLst>
          </p:cNvPr>
          <p:cNvSpPr txBox="1"/>
          <p:nvPr/>
        </p:nvSpPr>
        <p:spPr>
          <a:xfrm>
            <a:off x="5735960" y="3284984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9FE2D3-2AA1-6743-9C3E-8A7E084745B7}"/>
              </a:ext>
            </a:extLst>
          </p:cNvPr>
          <p:cNvSpPr txBox="1"/>
          <p:nvPr/>
        </p:nvSpPr>
        <p:spPr>
          <a:xfrm>
            <a:off x="5375920" y="5229200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34B5FE4-EDE7-7147-80AE-6E78B563123F}"/>
              </a:ext>
            </a:extLst>
          </p:cNvPr>
          <p:cNvSpPr txBox="1"/>
          <p:nvPr/>
        </p:nvSpPr>
        <p:spPr>
          <a:xfrm>
            <a:off x="5447928" y="4293096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0B36AAE-7A79-1344-B7F8-C0E082D2E52C}"/>
              </a:ext>
            </a:extLst>
          </p:cNvPr>
          <p:cNvSpPr txBox="1"/>
          <p:nvPr/>
        </p:nvSpPr>
        <p:spPr>
          <a:xfrm>
            <a:off x="9912424" y="3789040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0292D0-4D6E-5849-B5B9-6CA50C13B325}"/>
              </a:ext>
            </a:extLst>
          </p:cNvPr>
          <p:cNvSpPr txBox="1"/>
          <p:nvPr/>
        </p:nvSpPr>
        <p:spPr>
          <a:xfrm>
            <a:off x="9768408" y="4293096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2E8A0F1-F277-4F47-8B8A-802C823FFB4D}"/>
              </a:ext>
            </a:extLst>
          </p:cNvPr>
          <p:cNvSpPr txBox="1"/>
          <p:nvPr/>
        </p:nvSpPr>
        <p:spPr>
          <a:xfrm>
            <a:off x="6240016" y="3645024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35267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AP view</a:t>
            </a:r>
          </a:p>
        </p:txBody>
      </p:sp>
      <p:pic>
        <p:nvPicPr>
          <p:cNvPr id="19459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480" y="1520826"/>
            <a:ext cx="3476786" cy="4678363"/>
          </a:xfrm>
        </p:spPr>
      </p:pic>
      <p:pic>
        <p:nvPicPr>
          <p:cNvPr id="7" name="Content Placeholder 6" descr="AP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375920" y="1700808"/>
            <a:ext cx="5857412" cy="43924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755136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_AOTRAUMA_w">
  <a:themeElements>
    <a:clrScheme name="AOF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OF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OF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F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F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F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F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F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OF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OF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OF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OF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OF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OF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Presentation_AOTRAUMA_w</Template>
  <TotalTime>0</TotalTime>
  <Words>1069</Words>
  <Application>Microsoft Office PowerPoint</Application>
  <PresentationFormat>Widescreen</PresentationFormat>
  <Paragraphs>241</Paragraphs>
  <Slides>68</Slides>
  <Notes>34</Notes>
  <HiddenSlides>1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0" baseType="lpstr">
      <vt:lpstr>Arial</vt:lpstr>
      <vt:lpstr>Presentation_AOTRAUMA_w</vt:lpstr>
      <vt:lpstr>To all presenters: </vt:lpstr>
      <vt:lpstr>Principles of acetabular fracture management</vt:lpstr>
      <vt:lpstr>Learning objectives</vt:lpstr>
      <vt:lpstr>Acetabular anatomy </vt:lpstr>
      <vt:lpstr>PowerPoint Presentation</vt:lpstr>
      <vt:lpstr>Radiological evaluation</vt:lpstr>
      <vt:lpstr>AP view</vt:lpstr>
      <vt:lpstr>PowerPoint Presentation</vt:lpstr>
      <vt:lpstr>AP view</vt:lpstr>
      <vt:lpstr>Iliac oblique view</vt:lpstr>
      <vt:lpstr>Obturator oblique view</vt:lpstr>
      <vt:lpstr>Iliac oblique view</vt:lpstr>
      <vt:lpstr>Obturator oblique view</vt:lpstr>
      <vt:lpstr>CT scan</vt:lpstr>
      <vt:lpstr>CT axial cuts</vt:lpstr>
      <vt:lpstr>CT scan</vt:lpstr>
      <vt:lpstr>Classification </vt:lpstr>
      <vt:lpstr>Letournel and Judet classification</vt:lpstr>
      <vt:lpstr>PowerPoint Presentation</vt:lpstr>
      <vt:lpstr>Simple fractures </vt:lpstr>
      <vt:lpstr>PowerPoint Presentation</vt:lpstr>
      <vt:lpstr>Posterior wall</vt:lpstr>
      <vt:lpstr>PowerPoint Presentation</vt:lpstr>
      <vt:lpstr>PowerPoint Presentation</vt:lpstr>
      <vt:lpstr>PowerPoint Presentation</vt:lpstr>
      <vt:lpstr>PowerPoint Presentation</vt:lpstr>
      <vt:lpstr>Anterior wall fracture</vt:lpstr>
      <vt:lpstr>Transverse</vt:lpstr>
      <vt:lpstr>PowerPoint Presentation</vt:lpstr>
      <vt:lpstr>Posterior column</vt:lpstr>
      <vt:lpstr>Anterior column</vt:lpstr>
      <vt:lpstr>Complex (associated) fractures</vt:lpstr>
      <vt:lpstr>PowerPoint Presentation</vt:lpstr>
      <vt:lpstr>PowerPoint Presentation</vt:lpstr>
      <vt:lpstr>Posterior wall and transverse</vt:lpstr>
      <vt:lpstr>Posterior wall and transverse</vt:lpstr>
      <vt:lpstr>Posterior wall and column</vt:lpstr>
      <vt:lpstr>Posterior wall and column</vt:lpstr>
      <vt:lpstr>Anterior column and posterior hemitransverse</vt:lpstr>
      <vt:lpstr>Anterior and posterior hemitransverse</vt:lpstr>
      <vt:lpstr>Both column</vt:lpstr>
      <vt:lpstr>PowerPoint Presentation</vt:lpstr>
      <vt:lpstr>Both column fracture</vt:lpstr>
      <vt:lpstr>T-shape fracture</vt:lpstr>
      <vt:lpstr>PowerPoint Presentation</vt:lpstr>
      <vt:lpstr>PowerPoint Presentation</vt:lpstr>
      <vt:lpstr>PowerPoint Presentation</vt:lpstr>
      <vt:lpstr>PowerPoint Presentation</vt:lpstr>
      <vt:lpstr>AO/OTA classification </vt:lpstr>
      <vt:lpstr>PowerPoint Presentation</vt:lpstr>
      <vt:lpstr>PowerPoint Presentation</vt:lpstr>
      <vt:lpstr>PowerPoint Presentation</vt:lpstr>
      <vt:lpstr>PowerPoint Presentation</vt:lpstr>
      <vt:lpstr>Management </vt:lpstr>
      <vt:lpstr>Management </vt:lpstr>
      <vt:lpstr>Management </vt:lpstr>
      <vt:lpstr>Hip instability</vt:lpstr>
      <vt:lpstr>Roof arc angle</vt:lpstr>
      <vt:lpstr>PowerPoint Presentation</vt:lpstr>
      <vt:lpstr>Indications for nonsurgical management</vt:lpstr>
      <vt:lpstr>Secondary congruency  </vt:lpstr>
      <vt:lpstr>Surgical approach</vt:lpstr>
      <vt:lpstr>Outcome</vt:lpstr>
      <vt:lpstr>Surgical approach</vt:lpstr>
      <vt:lpstr>Surgical approach</vt:lpstr>
      <vt:lpstr>Surgical approach</vt:lpstr>
      <vt:lpstr>Surgical approach</vt:lpstr>
      <vt:lpstr>Take-home messages</vt:lpstr>
    </vt:vector>
  </TitlesOfParts>
  <Company>AO Foundation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Tissue vitality and injury effect</dc:title>
  <dc:creator>kluessi</dc:creator>
  <cp:lastModifiedBy>Claire Thorndyke</cp:lastModifiedBy>
  <cp:revision>98</cp:revision>
  <dcterms:created xsi:type="dcterms:W3CDTF">2012-12-19T08:22:16Z</dcterms:created>
  <dcterms:modified xsi:type="dcterms:W3CDTF">2019-11-07T14:31:52Z</dcterms:modified>
  <cp:category>Template</cp:category>
</cp:coreProperties>
</file>