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Lst>
  <p:notesMasterIdLst>
    <p:notesMasterId r:id="rId41"/>
  </p:notesMasterIdLst>
  <p:sldIdLst>
    <p:sldId id="256" r:id="rId2"/>
    <p:sldId id="262"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303" r:id="rId19"/>
    <p:sldId id="302" r:id="rId20"/>
    <p:sldId id="299" r:id="rId21"/>
    <p:sldId id="279" r:id="rId22"/>
    <p:sldId id="280" r:id="rId23"/>
    <p:sldId id="281" r:id="rId24"/>
    <p:sldId id="282" r:id="rId25"/>
    <p:sldId id="283" r:id="rId26"/>
    <p:sldId id="284" r:id="rId27"/>
    <p:sldId id="285" r:id="rId28"/>
    <p:sldId id="296" r:id="rId29"/>
    <p:sldId id="286" r:id="rId30"/>
    <p:sldId id="287" r:id="rId31"/>
    <p:sldId id="288" r:id="rId32"/>
    <p:sldId id="289" r:id="rId33"/>
    <p:sldId id="290" r:id="rId34"/>
    <p:sldId id="291" r:id="rId35"/>
    <p:sldId id="292" r:id="rId36"/>
    <p:sldId id="293" r:id="rId37"/>
    <p:sldId id="294" r:id="rId38"/>
    <p:sldId id="295" r:id="rId39"/>
    <p:sldId id="297" r:id="rId40"/>
  </p:sldIdLst>
  <p:sldSz cx="12192000" cy="6858000"/>
  <p:notesSz cx="6735763" cy="9866313"/>
  <p:defaultTextStyle>
    <a:defPPr>
      <a:defRPr lang="de-CH"/>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 Lau" initials="C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2D98"/>
    <a:srgbClr val="29529B"/>
    <a:srgbClr val="4D4D4D"/>
    <a:srgbClr val="808080"/>
    <a:srgbClr val="0E2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84733" autoAdjust="0"/>
  </p:normalViewPr>
  <p:slideViewPr>
    <p:cSldViewPr>
      <p:cViewPr varScale="1">
        <p:scale>
          <a:sx n="106" d="100"/>
          <a:sy n="106" d="100"/>
        </p:scale>
        <p:origin x="58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3" d="100"/>
          <a:sy n="83" d="100"/>
        </p:scale>
        <p:origin x="-3864" y="-9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0"/>
            <a:ext cx="2919031" cy="492780"/>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lvl1pPr algn="l" defTabSz="948698">
              <a:defRPr sz="1200"/>
            </a:lvl1pPr>
          </a:lstStyle>
          <a:p>
            <a:pPr>
              <a:defRPr/>
            </a:pPr>
            <a:endParaRPr lang="de-CH"/>
          </a:p>
        </p:txBody>
      </p:sp>
      <p:sp>
        <p:nvSpPr>
          <p:cNvPr id="27651" name="Rectangle 3"/>
          <p:cNvSpPr>
            <a:spLocks noGrp="1" noChangeArrowheads="1"/>
          </p:cNvSpPr>
          <p:nvPr>
            <p:ph type="dt" idx="1"/>
          </p:nvPr>
        </p:nvSpPr>
        <p:spPr bwMode="auto">
          <a:xfrm>
            <a:off x="3815227" y="0"/>
            <a:ext cx="2919031" cy="492780"/>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lvl1pPr algn="r" defTabSz="948698">
              <a:defRPr sz="1200"/>
            </a:lvl1pPr>
          </a:lstStyle>
          <a:p>
            <a:pPr>
              <a:defRPr/>
            </a:pPr>
            <a:endParaRPr lang="de-CH"/>
          </a:p>
        </p:txBody>
      </p:sp>
      <p:sp>
        <p:nvSpPr>
          <p:cNvPr id="5124" name="Rectangle 4"/>
          <p:cNvSpPr>
            <a:spLocks noGrp="1" noRot="1" noChangeAspect="1" noChangeArrowheads="1" noTextEdit="1"/>
          </p:cNvSpPr>
          <p:nvPr>
            <p:ph type="sldImg" idx="2"/>
          </p:nvPr>
        </p:nvSpPr>
        <p:spPr bwMode="auto">
          <a:xfrm>
            <a:off x="80963" y="741363"/>
            <a:ext cx="6573837"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73276" y="4686001"/>
            <a:ext cx="5389213" cy="4439612"/>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27654" name="Rectangle 6"/>
          <p:cNvSpPr>
            <a:spLocks noGrp="1" noChangeArrowheads="1"/>
          </p:cNvSpPr>
          <p:nvPr>
            <p:ph type="ftr" sz="quarter" idx="4"/>
          </p:nvPr>
        </p:nvSpPr>
        <p:spPr bwMode="auto">
          <a:xfrm>
            <a:off x="1" y="9372003"/>
            <a:ext cx="2919031" cy="492780"/>
          </a:xfrm>
          <a:prstGeom prst="rect">
            <a:avLst/>
          </a:prstGeom>
          <a:noFill/>
          <a:ln w="9525">
            <a:noFill/>
            <a:miter lim="800000"/>
            <a:headEnd/>
            <a:tailEnd/>
          </a:ln>
          <a:effectLst/>
        </p:spPr>
        <p:txBody>
          <a:bodyPr vert="horz" wrap="square" lIns="94858" tIns="47429" rIns="94858" bIns="47429" numCol="1" anchor="b" anchorCtr="0" compatLnSpc="1">
            <a:prstTxWarp prst="textNoShape">
              <a:avLst/>
            </a:prstTxWarp>
          </a:bodyPr>
          <a:lstStyle>
            <a:lvl1pPr algn="l" defTabSz="948698">
              <a:defRPr sz="1200"/>
            </a:lvl1pPr>
          </a:lstStyle>
          <a:p>
            <a:pPr>
              <a:defRPr/>
            </a:pPr>
            <a:endParaRPr lang="de-CH"/>
          </a:p>
        </p:txBody>
      </p:sp>
      <p:sp>
        <p:nvSpPr>
          <p:cNvPr id="27655" name="Rectangle 7"/>
          <p:cNvSpPr>
            <a:spLocks noGrp="1" noChangeArrowheads="1"/>
          </p:cNvSpPr>
          <p:nvPr>
            <p:ph type="sldNum" sz="quarter" idx="5"/>
          </p:nvPr>
        </p:nvSpPr>
        <p:spPr bwMode="auto">
          <a:xfrm>
            <a:off x="3815227" y="9372003"/>
            <a:ext cx="2919031" cy="492780"/>
          </a:xfrm>
          <a:prstGeom prst="rect">
            <a:avLst/>
          </a:prstGeom>
          <a:noFill/>
          <a:ln w="9525">
            <a:noFill/>
            <a:miter lim="800000"/>
            <a:headEnd/>
            <a:tailEnd/>
          </a:ln>
          <a:effectLst/>
        </p:spPr>
        <p:txBody>
          <a:bodyPr vert="horz" wrap="square" lIns="94858" tIns="47429" rIns="94858" bIns="47429" numCol="1" anchor="b" anchorCtr="0" compatLnSpc="1">
            <a:prstTxWarp prst="textNoShape">
              <a:avLst/>
            </a:prstTxWarp>
          </a:bodyPr>
          <a:lstStyle>
            <a:lvl1pPr algn="r" defTabSz="948698">
              <a:defRPr sz="1200"/>
            </a:lvl1pPr>
          </a:lstStyle>
          <a:p>
            <a:pPr>
              <a:defRPr/>
            </a:pPr>
            <a:fld id="{4936784D-337E-4C9C-925A-CBB0A1FCB704}" type="slidenum">
              <a:rPr lang="de-CH"/>
              <a:pPr>
                <a:defRPr/>
              </a:pPr>
              <a:t>‹#›</a:t>
            </a:fld>
            <a:endParaRPr lang="de-CH"/>
          </a:p>
        </p:txBody>
      </p:sp>
    </p:spTree>
    <p:extLst>
      <p:ext uri="{BB962C8B-B14F-4D97-AF65-F5344CB8AC3E}">
        <p14:creationId xmlns:p14="http://schemas.microsoft.com/office/powerpoint/2010/main" val="42533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r>
              <a:rPr lang="de-CH" dirty="0" err="1"/>
              <a:t>Published</a:t>
            </a:r>
            <a:r>
              <a:rPr lang="de-CH" dirty="0"/>
              <a:t>: September 2013</a:t>
            </a:r>
          </a:p>
          <a:p>
            <a:r>
              <a:rPr lang="de-CH" dirty="0" err="1"/>
              <a:t>Author</a:t>
            </a:r>
            <a:r>
              <a:rPr lang="de-CH" dirty="0"/>
              <a:t>: Michael Schütz</a:t>
            </a:r>
          </a:p>
          <a:p>
            <a:r>
              <a:rPr lang="de-CH" dirty="0" err="1"/>
              <a:t>Reviewed</a:t>
            </a:r>
            <a:r>
              <a:rPr lang="de-CH" dirty="0"/>
              <a:t>: 2019</a:t>
            </a:r>
          </a:p>
          <a:p>
            <a:r>
              <a:rPr lang="de-CH" dirty="0"/>
              <a:t>Reviewer: Bishoy Youssef</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a:t>
            </a:fld>
            <a:endParaRPr lang="de-CH"/>
          </a:p>
        </p:txBody>
      </p:sp>
    </p:spTree>
    <p:extLst>
      <p:ext uri="{BB962C8B-B14F-4D97-AF65-F5344CB8AC3E}">
        <p14:creationId xmlns:p14="http://schemas.microsoft.com/office/powerpoint/2010/main" val="3106823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80963" y="741363"/>
            <a:ext cx="6573837" cy="3698875"/>
          </a:xfrm>
          <a:ln/>
        </p:spPr>
      </p:sp>
      <p:sp>
        <p:nvSpPr>
          <p:cNvPr id="47107" name="Rectangle 3"/>
          <p:cNvSpPr>
            <a:spLocks noGrp="1" noChangeArrowheads="1"/>
          </p:cNvSpPr>
          <p:nvPr>
            <p:ph type="body" idx="1"/>
          </p:nvPr>
        </p:nvSpPr>
        <p:spPr>
          <a:noFill/>
        </p:spPr>
        <p:txBody>
          <a:bodyPr/>
          <a:lstStyle/>
          <a:p>
            <a:r>
              <a:rPr lang="en-US"/>
              <a:t>Extramedullary fixation is generally plate fixation which can be augmented with strut grafts. Relative stability is needed. Minimally invasive principles should be adhered to. Long plates with proximal screws and cable fixation.</a:t>
            </a:r>
            <a:r>
              <a:rPr lang="de-CH"/>
              <a:t> </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80963" y="741363"/>
            <a:ext cx="6573837" cy="3698875"/>
          </a:xfrm>
          <a:ln/>
        </p:spPr>
      </p:sp>
      <p:sp>
        <p:nvSpPr>
          <p:cNvPr id="48131" name="Rectangle 3"/>
          <p:cNvSpPr>
            <a:spLocks noGrp="1" noChangeArrowheads="1"/>
          </p:cNvSpPr>
          <p:nvPr>
            <p:ph type="body" idx="1"/>
          </p:nvPr>
        </p:nvSpPr>
        <p:spPr>
          <a:noFill/>
        </p:spPr>
        <p:txBody>
          <a:bodyPr/>
          <a:lstStyle/>
          <a:p>
            <a:r>
              <a:rPr lang="en-US" dirty="0"/>
              <a:t>An attempt at rigid fixation that failed because of stress concentration at the tip of the prosthesis.</a:t>
            </a:r>
            <a:endParaRPr lang="de-CH" dirty="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80963" y="741363"/>
            <a:ext cx="6573837" cy="3698875"/>
          </a:xfrm>
          <a:ln/>
        </p:spPr>
      </p:sp>
      <p:sp>
        <p:nvSpPr>
          <p:cNvPr id="49155" name="Rectangle 3"/>
          <p:cNvSpPr>
            <a:spLocks noGrp="1" noChangeArrowheads="1"/>
          </p:cNvSpPr>
          <p:nvPr>
            <p:ph type="body" idx="1"/>
          </p:nvPr>
        </p:nvSpPr>
        <p:spPr>
          <a:noFill/>
        </p:spPr>
        <p:txBody>
          <a:bodyPr/>
          <a:lstStyle/>
          <a:p>
            <a:r>
              <a:rPr lang="en-US"/>
              <a:t>The better option would have been to use relative stability with a lateral tension band plate with a possible medial strut graft.</a:t>
            </a:r>
            <a:endParaRPr lang="de-CH"/>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80963" y="741363"/>
            <a:ext cx="6573837" cy="3698875"/>
          </a:xfrm>
          <a:ln/>
        </p:spPr>
      </p:sp>
      <p:sp>
        <p:nvSpPr>
          <p:cNvPr id="50179"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80963" y="741363"/>
            <a:ext cx="6573837" cy="3698875"/>
          </a:xfrm>
          <a:ln/>
        </p:spPr>
      </p:sp>
      <p:sp>
        <p:nvSpPr>
          <p:cNvPr id="51203"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80963" y="741363"/>
            <a:ext cx="6573837" cy="3698875"/>
          </a:xfrm>
          <a:ln/>
        </p:spPr>
      </p:sp>
      <p:sp>
        <p:nvSpPr>
          <p:cNvPr id="52227" name="Rectangle 3"/>
          <p:cNvSpPr>
            <a:spLocks noGrp="1" noChangeArrowheads="1"/>
          </p:cNvSpPr>
          <p:nvPr>
            <p:ph type="body" idx="1"/>
          </p:nvPr>
        </p:nvSpPr>
        <p:spPr>
          <a:noFill/>
        </p:spPr>
        <p:txBody>
          <a:bodyPr/>
          <a:lstStyle/>
          <a:p>
            <a:r>
              <a:rPr lang="en-US" dirty="0"/>
              <a:t>General principles are to preserve the longevity of the implant. Exchange worn poly, when indicated.</a:t>
            </a:r>
            <a:endParaRPr lang="de-CH" dirty="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16</a:t>
            </a:fld>
            <a:endParaRPr lang="de-CH"/>
          </a:p>
        </p:txBody>
      </p:sp>
    </p:spTree>
    <p:extLst>
      <p:ext uri="{BB962C8B-B14F-4D97-AF65-F5344CB8AC3E}">
        <p14:creationId xmlns:p14="http://schemas.microsoft.com/office/powerpoint/2010/main" val="1037840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r>
              <a:rPr lang="en-US" b="0" dirty="0"/>
              <a:t>Highlight the principle</a:t>
            </a:r>
            <a:r>
              <a:rPr lang="en-US" b="0" baseline="0" dirty="0"/>
              <a:t> on </a:t>
            </a:r>
            <a:r>
              <a:rPr lang="en-US" b="0" dirty="0"/>
              <a:t>the application of fixation</a:t>
            </a:r>
            <a:r>
              <a:rPr lang="en-US" b="0" baseline="0" dirty="0"/>
              <a:t> as a very important principle</a:t>
            </a:r>
            <a:r>
              <a:rPr lang="en-US" b="0" dirty="0"/>
              <a:t>.</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17</a:t>
            </a:fld>
            <a:endParaRPr lang="de-CH"/>
          </a:p>
        </p:txBody>
      </p:sp>
    </p:spTree>
    <p:extLst>
      <p:ext uri="{BB962C8B-B14F-4D97-AF65-F5344CB8AC3E}">
        <p14:creationId xmlns:p14="http://schemas.microsoft.com/office/powerpoint/2010/main" val="4086423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19</a:t>
            </a:fld>
            <a:endParaRPr lang="de-CH"/>
          </a:p>
        </p:txBody>
      </p:sp>
    </p:spTree>
    <p:extLst>
      <p:ext uri="{BB962C8B-B14F-4D97-AF65-F5344CB8AC3E}">
        <p14:creationId xmlns:p14="http://schemas.microsoft.com/office/powerpoint/2010/main" val="2491482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21</a:t>
            </a:fld>
            <a:endParaRPr lang="de-CH"/>
          </a:p>
        </p:txBody>
      </p:sp>
    </p:spTree>
    <p:extLst>
      <p:ext uri="{BB962C8B-B14F-4D97-AF65-F5344CB8AC3E}">
        <p14:creationId xmlns:p14="http://schemas.microsoft.com/office/powerpoint/2010/main" val="161199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80963" y="741363"/>
            <a:ext cx="6573837" cy="3698875"/>
          </a:xfrm>
          <a:ln/>
        </p:spPr>
      </p:sp>
      <p:sp>
        <p:nvSpPr>
          <p:cNvPr id="40963"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22</a:t>
            </a:fld>
            <a:endParaRPr lang="de-CH"/>
          </a:p>
        </p:txBody>
      </p:sp>
    </p:spTree>
    <p:extLst>
      <p:ext uri="{BB962C8B-B14F-4D97-AF65-F5344CB8AC3E}">
        <p14:creationId xmlns:p14="http://schemas.microsoft.com/office/powerpoint/2010/main" val="877232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23</a:t>
            </a:fld>
            <a:endParaRPr lang="de-CH"/>
          </a:p>
        </p:txBody>
      </p:sp>
    </p:spTree>
    <p:extLst>
      <p:ext uri="{BB962C8B-B14F-4D97-AF65-F5344CB8AC3E}">
        <p14:creationId xmlns:p14="http://schemas.microsoft.com/office/powerpoint/2010/main" val="1114268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24</a:t>
            </a:fld>
            <a:endParaRPr lang="de-CH"/>
          </a:p>
        </p:txBody>
      </p:sp>
    </p:spTree>
    <p:extLst>
      <p:ext uri="{BB962C8B-B14F-4D97-AF65-F5344CB8AC3E}">
        <p14:creationId xmlns:p14="http://schemas.microsoft.com/office/powerpoint/2010/main" val="2491482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25</a:t>
            </a:fld>
            <a:endParaRPr lang="de-CH"/>
          </a:p>
        </p:txBody>
      </p:sp>
    </p:spTree>
    <p:extLst>
      <p:ext uri="{BB962C8B-B14F-4D97-AF65-F5344CB8AC3E}">
        <p14:creationId xmlns:p14="http://schemas.microsoft.com/office/powerpoint/2010/main" val="1313377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26</a:t>
            </a:fld>
            <a:endParaRPr lang="de-CH"/>
          </a:p>
        </p:txBody>
      </p:sp>
    </p:spTree>
    <p:extLst>
      <p:ext uri="{BB962C8B-B14F-4D97-AF65-F5344CB8AC3E}">
        <p14:creationId xmlns:p14="http://schemas.microsoft.com/office/powerpoint/2010/main" val="4108543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80963" y="741363"/>
            <a:ext cx="6573837" cy="3698875"/>
          </a:xfrm>
          <a:ln/>
        </p:spPr>
      </p:sp>
      <p:sp>
        <p:nvSpPr>
          <p:cNvPr id="53251"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80963" y="741363"/>
            <a:ext cx="6573837" cy="3698875"/>
          </a:xfrm>
          <a:ln/>
        </p:spPr>
      </p:sp>
      <p:sp>
        <p:nvSpPr>
          <p:cNvPr id="53251" name="Rectangle 3"/>
          <p:cNvSpPr>
            <a:spLocks noGrp="1" noChangeArrowheads="1"/>
          </p:cNvSpPr>
          <p:nvPr>
            <p:ph type="body" idx="1"/>
          </p:nvPr>
        </p:nvSpPr>
        <p:spPr>
          <a:noFill/>
        </p:spPr>
        <p:txBody>
          <a:bodyPr/>
          <a:lstStyle/>
          <a:p>
            <a:r>
              <a:rPr lang="en-US" dirty="0"/>
              <a:t>With the proper indications, remove the loose implant. For a patient such as this 91-year-old wheelchair-bound patient, plate fixation and medial strut was used to obtain the ability to transfer.</a:t>
            </a:r>
            <a:endParaRPr lang="de-CH" dirty="0"/>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80963" y="741363"/>
            <a:ext cx="6573837" cy="3698875"/>
          </a:xfrm>
          <a:ln/>
        </p:spPr>
      </p:sp>
      <p:sp>
        <p:nvSpPr>
          <p:cNvPr id="54275" name="Rectangle 3"/>
          <p:cNvSpPr>
            <a:spLocks noGrp="1" noChangeArrowheads="1"/>
          </p:cNvSpPr>
          <p:nvPr>
            <p:ph type="body" idx="1"/>
          </p:nvPr>
        </p:nvSpPr>
        <p:spPr>
          <a:noFill/>
        </p:spPr>
        <p:txBody>
          <a:bodyPr/>
          <a:lstStyle/>
          <a:p>
            <a:r>
              <a:rPr lang="en-US" dirty="0"/>
              <a:t>In this type B2 fracture the preoperative plan would proceed with removal of the loose implant, reconstruction of the femoral canal, and intramedullary fixation using a long-stem prosthesis. </a:t>
            </a:r>
            <a:endParaRPr lang="de-CH" dirty="0"/>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80963" y="741363"/>
            <a:ext cx="6573837" cy="3698875"/>
          </a:xfrm>
          <a:ln/>
        </p:spPr>
      </p:sp>
      <p:sp>
        <p:nvSpPr>
          <p:cNvPr id="55299"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80963" y="741363"/>
            <a:ext cx="6573837" cy="3698875"/>
          </a:xfrm>
          <a:ln/>
        </p:spPr>
      </p:sp>
      <p:sp>
        <p:nvSpPr>
          <p:cNvPr id="56323"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80963" y="741363"/>
            <a:ext cx="6573837" cy="3698875"/>
          </a:xfrm>
          <a:ln/>
        </p:spPr>
      </p:sp>
      <p:sp>
        <p:nvSpPr>
          <p:cNvPr id="43011"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cs typeface="Arial" pitchFamily="34" charset="0"/>
              </a:rPr>
              <a:t>1. Abdel MP, Watts CD, </a:t>
            </a:r>
            <a:r>
              <a:rPr lang="en-US" baseline="0" dirty="0" err="1">
                <a:cs typeface="Arial" pitchFamily="34" charset="0"/>
              </a:rPr>
              <a:t>Houdek</a:t>
            </a:r>
            <a:r>
              <a:rPr lang="en-US" baseline="0" dirty="0">
                <a:cs typeface="Arial" pitchFamily="34" charset="0"/>
              </a:rPr>
              <a:t> MT, </a:t>
            </a:r>
            <a:r>
              <a:rPr lang="en-US" baseline="0" dirty="0" err="1">
                <a:cs typeface="Arial" pitchFamily="34" charset="0"/>
              </a:rPr>
              <a:t>Lewallen</a:t>
            </a:r>
            <a:r>
              <a:rPr lang="en-US" baseline="0" dirty="0">
                <a:cs typeface="Arial" pitchFamily="34" charset="0"/>
              </a:rPr>
              <a:t> DG and Berry DJ. Epidemiology of </a:t>
            </a:r>
            <a:r>
              <a:rPr lang="en-US" baseline="0" dirty="0" err="1">
                <a:cs typeface="Arial" pitchFamily="34" charset="0"/>
              </a:rPr>
              <a:t>periprosthetic</a:t>
            </a:r>
            <a:r>
              <a:rPr lang="en-US" baseline="0" dirty="0">
                <a:cs typeface="Arial" pitchFamily="34" charset="0"/>
              </a:rPr>
              <a:t> fracture of the femur in 32644 primary total hip arthroplasties. BJJ Vol 98-B No 4 2016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cs typeface="Arial" pitchFamily="34" charset="0"/>
              </a:rPr>
              <a:t>2. Abdel MP, </a:t>
            </a:r>
            <a:r>
              <a:rPr lang="en-US" baseline="0" dirty="0" err="1">
                <a:cs typeface="Arial" pitchFamily="34" charset="0"/>
              </a:rPr>
              <a:t>Houdek</a:t>
            </a:r>
            <a:r>
              <a:rPr lang="en-US" baseline="0" dirty="0">
                <a:cs typeface="Arial" pitchFamily="34" charset="0"/>
              </a:rPr>
              <a:t> MT, Watts CD, </a:t>
            </a:r>
            <a:r>
              <a:rPr lang="en-US" baseline="0" dirty="0" err="1">
                <a:cs typeface="Arial" pitchFamily="34" charset="0"/>
              </a:rPr>
              <a:t>Lewallen</a:t>
            </a:r>
            <a:r>
              <a:rPr lang="en-US" baseline="0" dirty="0">
                <a:cs typeface="Arial" pitchFamily="34" charset="0"/>
              </a:rPr>
              <a:t> DG and Berry DJ. Epidemiology of </a:t>
            </a:r>
            <a:r>
              <a:rPr lang="en-US" baseline="0" dirty="0" err="1">
                <a:cs typeface="Arial" pitchFamily="34" charset="0"/>
              </a:rPr>
              <a:t>periprosthetic</a:t>
            </a:r>
            <a:r>
              <a:rPr lang="en-US" baseline="0" dirty="0">
                <a:cs typeface="Arial" pitchFamily="34" charset="0"/>
              </a:rPr>
              <a:t> femoral fractures in 5417 revision total hip arthroplasties. BJJ Vol 98-B No 4 2016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cs typeface="Arial" pitchFamily="34" charset="0"/>
            </a:endParaRPr>
          </a:p>
          <a:p>
            <a:endParaRPr lang="en-US" dirty="0"/>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80963" y="741363"/>
            <a:ext cx="6573837" cy="3698875"/>
          </a:xfrm>
          <a:ln/>
        </p:spPr>
      </p:sp>
      <p:sp>
        <p:nvSpPr>
          <p:cNvPr id="57347" name="Rectangle 3"/>
          <p:cNvSpPr>
            <a:spLocks noGrp="1" noChangeArrowheads="1"/>
          </p:cNvSpPr>
          <p:nvPr>
            <p:ph type="body" idx="1"/>
          </p:nvPr>
        </p:nvSpPr>
        <p:spPr>
          <a:noFill/>
        </p:spPr>
        <p:txBody>
          <a:bodyPr/>
          <a:lstStyle/>
          <a:p>
            <a:r>
              <a:rPr lang="en-US" dirty="0"/>
              <a:t>Reconstruction of the tube first, can be done with bone holding clamps. Avoid soft-tissue stripping. Use 2 mm screws as small holding devices.</a:t>
            </a:r>
            <a:endParaRPr lang="de-CH" dirty="0"/>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0963" y="741363"/>
            <a:ext cx="6573837" cy="3698875"/>
          </a:xfrm>
          <a:ln/>
        </p:spPr>
      </p:sp>
      <p:sp>
        <p:nvSpPr>
          <p:cNvPr id="58371"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34</a:t>
            </a:fld>
            <a:endParaRPr lang="de-CH"/>
          </a:p>
        </p:txBody>
      </p:sp>
    </p:spTree>
    <p:extLst>
      <p:ext uri="{BB962C8B-B14F-4D97-AF65-F5344CB8AC3E}">
        <p14:creationId xmlns:p14="http://schemas.microsoft.com/office/powerpoint/2010/main" val="1055756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35</a:t>
            </a:fld>
            <a:endParaRPr lang="de-CH"/>
          </a:p>
        </p:txBody>
      </p:sp>
    </p:spTree>
    <p:extLst>
      <p:ext uri="{BB962C8B-B14F-4D97-AF65-F5344CB8AC3E}">
        <p14:creationId xmlns:p14="http://schemas.microsoft.com/office/powerpoint/2010/main" val="1850172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36</a:t>
            </a:fld>
            <a:endParaRPr lang="de-CH"/>
          </a:p>
        </p:txBody>
      </p:sp>
    </p:spTree>
    <p:extLst>
      <p:ext uri="{BB962C8B-B14F-4D97-AF65-F5344CB8AC3E}">
        <p14:creationId xmlns:p14="http://schemas.microsoft.com/office/powerpoint/2010/main" val="2158899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37</a:t>
            </a:fld>
            <a:endParaRPr lang="de-CH"/>
          </a:p>
        </p:txBody>
      </p:sp>
    </p:spTree>
    <p:extLst>
      <p:ext uri="{BB962C8B-B14F-4D97-AF65-F5344CB8AC3E}">
        <p14:creationId xmlns:p14="http://schemas.microsoft.com/office/powerpoint/2010/main" val="1690283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80963" y="741363"/>
            <a:ext cx="6573837" cy="3698875"/>
          </a:xfrm>
          <a:ln/>
        </p:spPr>
      </p:sp>
      <p:sp>
        <p:nvSpPr>
          <p:cNvPr id="59395" name="Rectangle 3"/>
          <p:cNvSpPr>
            <a:spLocks noGrp="1" noChangeArrowheads="1"/>
          </p:cNvSpPr>
          <p:nvPr>
            <p:ph type="body" idx="1"/>
          </p:nvPr>
        </p:nvSpPr>
        <p:spPr>
          <a:noFill/>
        </p:spPr>
        <p:txBody>
          <a:bodyPr/>
          <a:lstStyle/>
          <a:p>
            <a:r>
              <a:rPr lang="en-US" dirty="0"/>
              <a:t>Consider patient factors. Balance early mobilization against major surgery. Change loose stems to long intramedullary prosthesis. </a:t>
            </a:r>
            <a:endParaRPr lang="de-CH" dirty="0"/>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80963" y="741363"/>
            <a:ext cx="6573837" cy="3698875"/>
          </a:xfrm>
          <a:ln/>
        </p:spPr>
      </p:sp>
      <p:sp>
        <p:nvSpPr>
          <p:cNvPr id="59395" name="Rectangle 3"/>
          <p:cNvSpPr>
            <a:spLocks noGrp="1" noChangeArrowheads="1"/>
          </p:cNvSpPr>
          <p:nvPr>
            <p:ph type="body" idx="1"/>
          </p:nvPr>
        </p:nvSpPr>
        <p:spPr>
          <a:noFill/>
        </p:spPr>
        <p:txBody>
          <a:bodyPr/>
          <a:lstStyle/>
          <a:p>
            <a:r>
              <a:rPr lang="en-US"/>
              <a:t>Consider patient factors. Balance early mobilization against major surgery. Loose stems change to long intramedullary prosthesis. Lateral plate with medial strut grafting where indicated for stable implants. Use of long plates and relative stability.</a:t>
            </a:r>
            <a:endParaRPr lang="de-CH"/>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a:t>
            </a:fld>
            <a:endParaRPr lang="de-CH"/>
          </a:p>
        </p:txBody>
      </p:sp>
    </p:spTree>
    <p:extLst>
      <p:ext uri="{BB962C8B-B14F-4D97-AF65-F5344CB8AC3E}">
        <p14:creationId xmlns:p14="http://schemas.microsoft.com/office/powerpoint/2010/main" val="360739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80963" y="741363"/>
            <a:ext cx="6573837" cy="3698875"/>
          </a:xfrm>
          <a:ln/>
        </p:spPr>
      </p:sp>
      <p:sp>
        <p:nvSpPr>
          <p:cNvPr id="44035"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6</a:t>
            </a:fld>
            <a:endParaRPr lang="de-CH"/>
          </a:p>
        </p:txBody>
      </p:sp>
    </p:spTree>
    <p:extLst>
      <p:ext uri="{BB962C8B-B14F-4D97-AF65-F5344CB8AC3E}">
        <p14:creationId xmlns:p14="http://schemas.microsoft.com/office/powerpoint/2010/main" val="281214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7</a:t>
            </a:fld>
            <a:endParaRPr lang="de-CH"/>
          </a:p>
        </p:txBody>
      </p:sp>
    </p:spTree>
    <p:extLst>
      <p:ext uri="{BB962C8B-B14F-4D97-AF65-F5344CB8AC3E}">
        <p14:creationId xmlns:p14="http://schemas.microsoft.com/office/powerpoint/2010/main" val="1841125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80963" y="741363"/>
            <a:ext cx="6573837" cy="3698875"/>
          </a:xfrm>
          <a:ln/>
        </p:spPr>
      </p:sp>
      <p:sp>
        <p:nvSpPr>
          <p:cNvPr id="45059" name="Rectangle 3"/>
          <p:cNvSpPr>
            <a:spLocks noGrp="1" noChangeArrowheads="1"/>
          </p:cNvSpPr>
          <p:nvPr>
            <p:ph type="body" idx="1"/>
          </p:nvPr>
        </p:nvSpPr>
        <p:spPr>
          <a:noFill/>
        </p:spPr>
        <p:txBody>
          <a:bodyPr/>
          <a:lstStyle/>
          <a:p>
            <a:r>
              <a:rPr lang="en-US" dirty="0"/>
              <a:t>General principles for periprosthetic fractures are the same for any femoral fracture. Early mobilization, avoid traction and bed rest, and minimize surgical trauma. Mobilize the patient.</a:t>
            </a:r>
            <a:r>
              <a:rPr lang="de-CH" dirty="0"/>
              <a:t> </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80963" y="741363"/>
            <a:ext cx="6573837" cy="3698875"/>
          </a:xfrm>
          <a:ln/>
        </p:spPr>
      </p:sp>
      <p:sp>
        <p:nvSpPr>
          <p:cNvPr id="46083" name="Rectangle 3"/>
          <p:cNvSpPr>
            <a:spLocks noGrp="1" noChangeArrowheads="1"/>
          </p:cNvSpPr>
          <p:nvPr>
            <p:ph type="body" idx="1"/>
          </p:nvPr>
        </p:nvSpPr>
        <p:spPr>
          <a:noFill/>
        </p:spPr>
        <p:txBody>
          <a:bodyPr/>
          <a:lstStyle/>
          <a:p>
            <a:r>
              <a:rPr lang="en-US" dirty="0"/>
              <a:t>If the implant is loose, remove the implant, stabilize the fracture with an intramedullary device, and finally reconstruct the fracture. If the stem is stable, proceed with extramedullary fixation with relative stability. </a:t>
            </a:r>
            <a:endParaRPr lang="de-CH"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22"/>
          <p:cNvSpPr>
            <a:spLocks noChangeArrowheads="1"/>
          </p:cNvSpPr>
          <p:nvPr/>
        </p:nvSpPr>
        <p:spPr bwMode="auto">
          <a:xfrm>
            <a:off x="5903384" y="1700213"/>
            <a:ext cx="5486400" cy="4343400"/>
          </a:xfrm>
          <a:prstGeom prst="rect">
            <a:avLst/>
          </a:prstGeom>
          <a:noFill/>
          <a:ln w="9525">
            <a:noFill/>
            <a:miter lim="800000"/>
            <a:headEnd/>
            <a:tailEnd/>
          </a:ln>
          <a:effectLst/>
        </p:spPr>
        <p:txBody>
          <a:bodyPr/>
          <a:lstStyle/>
          <a:p>
            <a:pPr algn="l">
              <a:spcBef>
                <a:spcPct val="20000"/>
              </a:spcBef>
              <a:buFontTx/>
              <a:buChar char="•"/>
              <a:defRPr/>
            </a:pPr>
            <a:endParaRPr lang="en-US" sz="2400"/>
          </a:p>
        </p:txBody>
      </p:sp>
      <p:pic>
        <p:nvPicPr>
          <p:cNvPr id="8" name="Grafik 13">
            <a:extLst>
              <a:ext uri="{FF2B5EF4-FFF2-40B4-BE49-F238E27FC236}">
                <a16:creationId xmlns:a16="http://schemas.microsoft.com/office/drawing/2014/main" id="{E8B67D85-1E5A-4CAE-A6F7-E2B4ED8963AB}"/>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el 1">
            <a:extLst>
              <a:ext uri="{FF2B5EF4-FFF2-40B4-BE49-F238E27FC236}">
                <a16:creationId xmlns:a16="http://schemas.microsoft.com/office/drawing/2014/main" id="{B3B7BCCA-D9F8-4690-B1E4-0CE709FFB62C}"/>
              </a:ext>
            </a:extLst>
          </p:cNvPr>
          <p:cNvSpPr>
            <a:spLocks noGrp="1"/>
          </p:cNvSpPr>
          <p:nvPr>
            <p:ph type="title"/>
          </p:nvPr>
        </p:nvSpPr>
        <p:spPr>
          <a:xfrm>
            <a:off x="670985" y="2214564"/>
            <a:ext cx="6756928" cy="2428875"/>
          </a:xfrm>
          <a:prstGeom prst="rect">
            <a:avLst/>
          </a:prstGeom>
        </p:spPr>
        <p:txBody>
          <a:bodyPr/>
          <a:lstStyle>
            <a:lvl1pPr>
              <a:lnSpc>
                <a:spcPts val="3400"/>
              </a:lnSpc>
              <a:defRPr lang="de-DE" sz="3200" b="1" kern="1200" dirty="0">
                <a:solidFill>
                  <a:srgbClr val="042D98"/>
                </a:solidFill>
                <a:latin typeface="+mj-lt"/>
                <a:ea typeface="+mj-ea"/>
                <a:cs typeface="+mj-cs"/>
              </a:defRPr>
            </a:lvl1pPr>
          </a:lstStyle>
          <a:p>
            <a:r>
              <a:rPr lang="de-DE" dirty="0"/>
              <a:t>Mastertitelformat bearbeiten</a:t>
            </a:r>
            <a:endParaRPr lang="en-GB" dirty="0"/>
          </a:p>
        </p:txBody>
      </p:sp>
      <p:pic>
        <p:nvPicPr>
          <p:cNvPr id="10" name="Grafik 15">
            <a:extLst>
              <a:ext uri="{FF2B5EF4-FFF2-40B4-BE49-F238E27FC236}">
                <a16:creationId xmlns:a16="http://schemas.microsoft.com/office/drawing/2014/main" id="{06755C98-6ECD-48EC-B1ED-77499A9F00B2}"/>
              </a:ext>
            </a:extLst>
          </p:cNvPr>
          <p:cNvPicPr>
            <a:picLocks noChangeAspect="1"/>
          </p:cNvPicPr>
          <p:nvPr userDrawn="1"/>
        </p:nvPicPr>
        <p:blipFill>
          <a:blip r:embed="rId3"/>
          <a:srcRect/>
          <a:stretch/>
        </p:blipFill>
        <p:spPr>
          <a:xfrm>
            <a:off x="658813" y="260350"/>
            <a:ext cx="913384" cy="574548"/>
          </a:xfrm>
          <a:prstGeom prst="rect">
            <a:avLst/>
          </a:prstGeom>
        </p:spPr>
      </p:pic>
      <p:sp>
        <p:nvSpPr>
          <p:cNvPr id="11" name="Textplatzhalter 8">
            <a:extLst>
              <a:ext uri="{FF2B5EF4-FFF2-40B4-BE49-F238E27FC236}">
                <a16:creationId xmlns:a16="http://schemas.microsoft.com/office/drawing/2014/main" id="{380B4DA9-CB89-4127-A435-F10843B4CCE8}"/>
              </a:ext>
            </a:extLst>
          </p:cNvPr>
          <p:cNvSpPr>
            <a:spLocks noGrp="1"/>
          </p:cNvSpPr>
          <p:nvPr>
            <p:ph type="body" sz="quarter" idx="10" hasCustomPrompt="1"/>
          </p:nvPr>
        </p:nvSpPr>
        <p:spPr>
          <a:xfrm>
            <a:off x="658813" y="5856290"/>
            <a:ext cx="3348037" cy="246062"/>
          </a:xfrm>
        </p:spPr>
        <p:txBody>
          <a:bodyPr anchor="ctr"/>
          <a:lstStyle>
            <a:lvl1pPr marL="0" indent="0">
              <a:buNone/>
              <a:defRPr sz="1500" b="1">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Presenter’s name</a:t>
            </a:r>
          </a:p>
        </p:txBody>
      </p:sp>
      <p:sp>
        <p:nvSpPr>
          <p:cNvPr id="12" name="Textplatzhalter 8">
            <a:extLst>
              <a:ext uri="{FF2B5EF4-FFF2-40B4-BE49-F238E27FC236}">
                <a16:creationId xmlns:a16="http://schemas.microsoft.com/office/drawing/2014/main" id="{56072EFF-7819-49DC-86A5-200DBAD6A017}"/>
              </a:ext>
            </a:extLst>
          </p:cNvPr>
          <p:cNvSpPr>
            <a:spLocks noGrp="1"/>
          </p:cNvSpPr>
          <p:nvPr>
            <p:ph type="body" sz="quarter" idx="11" hasCustomPrompt="1"/>
          </p:nvPr>
        </p:nvSpPr>
        <p:spPr>
          <a:xfrm>
            <a:off x="658812" y="6102352"/>
            <a:ext cx="3348037" cy="206376"/>
          </a:xfrm>
        </p:spPr>
        <p:txBody>
          <a:bodyPr anchor="ctr" anchorCtr="0"/>
          <a:lstStyle>
            <a:lvl1pPr marL="0" indent="0">
              <a:buNone/>
              <a:defRPr sz="1500" b="0">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Presenter’s title </a:t>
            </a:r>
          </a:p>
        </p:txBody>
      </p:sp>
      <p:sp>
        <p:nvSpPr>
          <p:cNvPr id="13" name="Textplatzhalter 8">
            <a:extLst>
              <a:ext uri="{FF2B5EF4-FFF2-40B4-BE49-F238E27FC236}">
                <a16:creationId xmlns:a16="http://schemas.microsoft.com/office/drawing/2014/main" id="{51996017-C0BE-4085-8B89-8D582F514F51}"/>
              </a:ext>
            </a:extLst>
          </p:cNvPr>
          <p:cNvSpPr>
            <a:spLocks noGrp="1"/>
          </p:cNvSpPr>
          <p:nvPr>
            <p:ph type="body" sz="quarter" idx="12" hasCustomPrompt="1"/>
          </p:nvPr>
        </p:nvSpPr>
        <p:spPr>
          <a:xfrm>
            <a:off x="4079876" y="5861053"/>
            <a:ext cx="3348037" cy="246062"/>
          </a:xfrm>
        </p:spPr>
        <p:txBody>
          <a:bodyPr anchor="ctr"/>
          <a:lstStyle>
            <a:lvl1pPr marL="0" indent="0">
              <a:buNone/>
              <a:defRPr sz="1500" b="1">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Meeting</a:t>
            </a:r>
          </a:p>
        </p:txBody>
      </p:sp>
      <p:sp>
        <p:nvSpPr>
          <p:cNvPr id="14" name="Textplatzhalter 8">
            <a:extLst>
              <a:ext uri="{FF2B5EF4-FFF2-40B4-BE49-F238E27FC236}">
                <a16:creationId xmlns:a16="http://schemas.microsoft.com/office/drawing/2014/main" id="{DCCF4B86-7FC5-46FC-BFBD-EAED32FB53BC}"/>
              </a:ext>
            </a:extLst>
          </p:cNvPr>
          <p:cNvSpPr>
            <a:spLocks noGrp="1"/>
          </p:cNvSpPr>
          <p:nvPr>
            <p:ph type="body" sz="quarter" idx="13" hasCustomPrompt="1"/>
          </p:nvPr>
        </p:nvSpPr>
        <p:spPr>
          <a:xfrm>
            <a:off x="4079875" y="6107115"/>
            <a:ext cx="3348037" cy="206376"/>
          </a:xfrm>
        </p:spPr>
        <p:txBody>
          <a:bodyPr anchor="ctr" anchorCtr="0"/>
          <a:lstStyle>
            <a:lvl1pPr marL="0" indent="0">
              <a:buNone/>
              <a:defRPr sz="1500" b="0">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a:t>City, month day, year</a:t>
            </a:r>
            <a:endParaRPr lang="en-GB" dirty="0"/>
          </a:p>
        </p:txBody>
      </p:sp>
    </p:spTree>
    <p:extLst>
      <p:ext uri="{BB962C8B-B14F-4D97-AF65-F5344CB8AC3E}">
        <p14:creationId xmlns:p14="http://schemas.microsoft.com/office/powerpoint/2010/main" val="123808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8001" y="381000"/>
            <a:ext cx="11036300" cy="914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CE3F3A6-42C2-4121-AFDC-61550D567047}" type="slidenum">
              <a:rPr lang="de-CH"/>
              <a:pPr>
                <a:defRPr/>
              </a:pPr>
              <a:t>‹#›</a:t>
            </a:fld>
            <a:endParaRPr lang="de-CH"/>
          </a:p>
        </p:txBody>
      </p:sp>
    </p:spTree>
    <p:extLst>
      <p:ext uri="{BB962C8B-B14F-4D97-AF65-F5344CB8AC3E}">
        <p14:creationId xmlns:p14="http://schemas.microsoft.com/office/powerpoint/2010/main" val="196936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6284" y="381000"/>
            <a:ext cx="2758016" cy="58181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381000"/>
            <a:ext cx="8075084" cy="5818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BEDF82C-9C4E-4BE8-A238-9D168423415B}" type="slidenum">
              <a:rPr lang="de-CH"/>
              <a:pPr>
                <a:defRPr/>
              </a:pPr>
              <a:t>‹#›</a:t>
            </a:fld>
            <a:endParaRPr lang="de-CH"/>
          </a:p>
        </p:txBody>
      </p:sp>
    </p:spTree>
    <p:extLst>
      <p:ext uri="{BB962C8B-B14F-4D97-AF65-F5344CB8AC3E}">
        <p14:creationId xmlns:p14="http://schemas.microsoft.com/office/powerpoint/2010/main" val="246950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C6C1D81-E0CB-4BD4-B636-D4641939FD61}"/>
              </a:ext>
            </a:extLst>
          </p:cNvPr>
          <p:cNvSpPr>
            <a:spLocks noGrp="1" noChangeArrowheads="1"/>
          </p:cNvSpPr>
          <p:nvPr>
            <p:ph idx="11"/>
          </p:nvPr>
        </p:nvSpPr>
        <p:spPr bwMode="auto">
          <a:xfrm>
            <a:off x="508001" y="1340768"/>
            <a:ext cx="110363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err="1"/>
              <a:t>Textmasterformate</a:t>
            </a:r>
            <a:r>
              <a:rPr lang="en-US" dirty="0"/>
              <a:t> </a:t>
            </a:r>
            <a:r>
              <a:rPr lang="en-US" dirty="0" err="1"/>
              <a:t>durch</a:t>
            </a:r>
            <a:r>
              <a:rPr lang="en-US" dirty="0"/>
              <a:t> </a:t>
            </a:r>
            <a:r>
              <a:rPr lang="en-US" dirty="0" err="1"/>
              <a:t>Klicken</a:t>
            </a:r>
            <a:r>
              <a:rPr lang="en-US" dirty="0"/>
              <a:t> </a:t>
            </a:r>
            <a:r>
              <a:rPr lang="en-US" dirty="0" err="1"/>
              <a:t>bearbeiten</a:t>
            </a:r>
            <a:endParaRPr lang="en-US" dirty="0"/>
          </a:p>
          <a:p>
            <a:pPr lvl="1"/>
            <a:r>
              <a:rPr lang="en-US" dirty="0"/>
              <a:t>2nd level</a:t>
            </a:r>
          </a:p>
          <a:p>
            <a:pPr lvl="2"/>
            <a:r>
              <a:rPr lang="en-US" dirty="0"/>
              <a:t>3rd level</a:t>
            </a:r>
          </a:p>
          <a:p>
            <a:pPr lvl="3"/>
            <a:r>
              <a:rPr lang="en-US" dirty="0"/>
              <a:t>4th level</a:t>
            </a:r>
          </a:p>
          <a:p>
            <a:pPr lvl="4"/>
            <a:r>
              <a:rPr lang="en-US" dirty="0"/>
              <a:t>5th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BAB0EED-89E3-418D-A96E-1B436E8E7897}" type="slidenum">
              <a:rPr lang="de-CH"/>
              <a:pPr>
                <a:defRPr/>
              </a:pPr>
              <a:t>‹#›</a:t>
            </a:fld>
            <a:endParaRPr lang="de-CH"/>
          </a:p>
        </p:txBody>
      </p:sp>
      <p:sp>
        <p:nvSpPr>
          <p:cNvPr id="6" name="Rectangle 2">
            <a:extLst>
              <a:ext uri="{FF2B5EF4-FFF2-40B4-BE49-F238E27FC236}">
                <a16:creationId xmlns:a16="http://schemas.microsoft.com/office/drawing/2014/main" id="{8A0DFD07-F5D7-4A29-8F40-C09BECF12A9F}"/>
              </a:ext>
            </a:extLst>
          </p:cNvPr>
          <p:cNvSpPr>
            <a:spLocks noGrp="1" noChangeArrowheads="1"/>
          </p:cNvSpPr>
          <p:nvPr>
            <p:ph type="title"/>
          </p:nvPr>
        </p:nvSpPr>
        <p:spPr bwMode="auto">
          <a:xfrm>
            <a:off x="508001" y="381000"/>
            <a:ext cx="1103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endParaRPr lang="de-CH" dirty="0"/>
          </a:p>
        </p:txBody>
      </p:sp>
    </p:spTree>
    <p:extLst>
      <p:ext uri="{BB962C8B-B14F-4D97-AF65-F5344CB8AC3E}">
        <p14:creationId xmlns:p14="http://schemas.microsoft.com/office/powerpoint/2010/main" val="45731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A117CB3-BCD5-4D20-94CC-55E82BD0FACF}" type="slidenum">
              <a:rPr lang="de-CH"/>
              <a:pPr>
                <a:defRPr/>
              </a:pPr>
              <a:t>‹#›</a:t>
            </a:fld>
            <a:endParaRPr lang="de-CH"/>
          </a:p>
        </p:txBody>
      </p:sp>
    </p:spTree>
    <p:extLst>
      <p:ext uri="{BB962C8B-B14F-4D97-AF65-F5344CB8AC3E}">
        <p14:creationId xmlns:p14="http://schemas.microsoft.com/office/powerpoint/2010/main" val="367260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1" y="381000"/>
            <a:ext cx="11036300" cy="914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08001" y="1520826"/>
            <a:ext cx="5416551"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20826"/>
            <a:ext cx="5416549"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2B95105-7AA0-4530-88B4-EE9302295AE0}" type="slidenum">
              <a:rPr lang="de-CH"/>
              <a:pPr>
                <a:defRPr/>
              </a:pPr>
              <a:t>‹#›</a:t>
            </a:fld>
            <a:endParaRPr lang="de-CH"/>
          </a:p>
        </p:txBody>
      </p:sp>
    </p:spTree>
    <p:extLst>
      <p:ext uri="{BB962C8B-B14F-4D97-AF65-F5344CB8AC3E}">
        <p14:creationId xmlns:p14="http://schemas.microsoft.com/office/powerpoint/2010/main" val="274207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E500BDB6-B9EF-4BE7-90BB-9378A72A3124}" type="slidenum">
              <a:rPr lang="de-CH"/>
              <a:pPr>
                <a:defRPr/>
              </a:pPr>
              <a:t>‹#›</a:t>
            </a:fld>
            <a:endParaRPr lang="de-CH"/>
          </a:p>
        </p:txBody>
      </p:sp>
    </p:spTree>
    <p:extLst>
      <p:ext uri="{BB962C8B-B14F-4D97-AF65-F5344CB8AC3E}">
        <p14:creationId xmlns:p14="http://schemas.microsoft.com/office/powerpoint/2010/main" val="89770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381000"/>
            <a:ext cx="11036300" cy="914400"/>
          </a:xfrm>
          <a:prstGeom prst="rect">
            <a:avLst/>
          </a:prstGeom>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77FDFD0-8843-4AD6-9AD8-403C70641076}" type="slidenum">
              <a:rPr lang="de-CH"/>
              <a:pPr>
                <a:defRPr/>
              </a:pPr>
              <a:t>‹#›</a:t>
            </a:fld>
            <a:endParaRPr lang="de-CH"/>
          </a:p>
        </p:txBody>
      </p:sp>
    </p:spTree>
    <p:extLst>
      <p:ext uri="{BB962C8B-B14F-4D97-AF65-F5344CB8AC3E}">
        <p14:creationId xmlns:p14="http://schemas.microsoft.com/office/powerpoint/2010/main" val="426507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66F02B3-60F3-4609-9D0F-9DB0350DEE7E}" type="slidenum">
              <a:rPr lang="de-CH"/>
              <a:pPr>
                <a:defRPr/>
              </a:pPr>
              <a:t>‹#›</a:t>
            </a:fld>
            <a:endParaRPr lang="de-CH"/>
          </a:p>
        </p:txBody>
      </p:sp>
    </p:spTree>
    <p:extLst>
      <p:ext uri="{BB962C8B-B14F-4D97-AF65-F5344CB8AC3E}">
        <p14:creationId xmlns:p14="http://schemas.microsoft.com/office/powerpoint/2010/main" val="373680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84BB3F1-BECD-4CE9-8B64-EAC084F0AEDC}" type="slidenum">
              <a:rPr lang="de-CH"/>
              <a:pPr>
                <a:defRPr/>
              </a:pPr>
              <a:t>‹#›</a:t>
            </a:fld>
            <a:endParaRPr lang="de-CH"/>
          </a:p>
        </p:txBody>
      </p:sp>
    </p:spTree>
    <p:extLst>
      <p:ext uri="{BB962C8B-B14F-4D97-AF65-F5344CB8AC3E}">
        <p14:creationId xmlns:p14="http://schemas.microsoft.com/office/powerpoint/2010/main" val="47727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27F9CDD-61D9-4948-971D-74ED080EE545}" type="slidenum">
              <a:rPr lang="de-CH"/>
              <a:pPr>
                <a:defRPr/>
              </a:pPr>
              <a:t>‹#›</a:t>
            </a:fld>
            <a:endParaRPr lang="de-CH"/>
          </a:p>
        </p:txBody>
      </p:sp>
    </p:spTree>
    <p:extLst>
      <p:ext uri="{BB962C8B-B14F-4D97-AF65-F5344CB8AC3E}">
        <p14:creationId xmlns:p14="http://schemas.microsoft.com/office/powerpoint/2010/main" val="245219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42" name="Rectangle 6"/>
          <p:cNvSpPr>
            <a:spLocks noGrp="1" noChangeArrowheads="1"/>
          </p:cNvSpPr>
          <p:nvPr>
            <p:ph type="sldNum" sz="quarter" idx="4"/>
          </p:nvPr>
        </p:nvSpPr>
        <p:spPr bwMode="auto">
          <a:xfrm>
            <a:off x="508000" y="6602413"/>
            <a:ext cx="2844800" cy="215900"/>
          </a:xfrm>
          <a:prstGeom prst="rect">
            <a:avLst/>
          </a:prstGeom>
          <a:noFill/>
          <a:ln w="9525">
            <a:noFill/>
            <a:miter lim="800000"/>
            <a:headEnd/>
            <a:tailEnd/>
          </a:ln>
          <a:effectLst/>
        </p:spPr>
        <p:txBody>
          <a:bodyPr vert="horz" wrap="square" lIns="0" tIns="0" rIns="91440" bIns="0" numCol="1" anchor="t" anchorCtr="0" compatLnSpc="1">
            <a:prstTxWarp prst="textNoShape">
              <a:avLst/>
            </a:prstTxWarp>
          </a:bodyPr>
          <a:lstStyle>
            <a:lvl1pPr algn="l">
              <a:defRPr sz="800"/>
            </a:lvl1pPr>
          </a:lstStyle>
          <a:p>
            <a:pPr>
              <a:defRPr/>
            </a:pPr>
            <a:fld id="{24DF7D77-57CA-4064-A5D9-D77872708E38}" type="slidenum">
              <a:rPr lang="de-CH"/>
              <a:pPr>
                <a:defRPr/>
              </a:pPr>
              <a:t>‹#›</a:t>
            </a:fld>
            <a:endParaRPr lang="de-CH"/>
          </a:p>
        </p:txBody>
      </p:sp>
      <p:sp>
        <p:nvSpPr>
          <p:cNvPr id="1028" name="Rectangle 13"/>
          <p:cNvSpPr>
            <a:spLocks noGrp="1" noChangeArrowheads="1"/>
          </p:cNvSpPr>
          <p:nvPr>
            <p:ph type="body" idx="1"/>
          </p:nvPr>
        </p:nvSpPr>
        <p:spPr bwMode="auto">
          <a:xfrm>
            <a:off x="508001" y="1340768"/>
            <a:ext cx="110363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err="1"/>
              <a:t>Textmasterformate</a:t>
            </a:r>
            <a:r>
              <a:rPr lang="en-US" dirty="0"/>
              <a:t> </a:t>
            </a:r>
            <a:r>
              <a:rPr lang="en-US" dirty="0" err="1"/>
              <a:t>durch</a:t>
            </a:r>
            <a:r>
              <a:rPr lang="en-US" dirty="0"/>
              <a:t> </a:t>
            </a:r>
            <a:r>
              <a:rPr lang="en-US" dirty="0" err="1"/>
              <a:t>Klicken</a:t>
            </a:r>
            <a:r>
              <a:rPr lang="en-US" dirty="0"/>
              <a:t> </a:t>
            </a:r>
            <a:r>
              <a:rPr lang="en-US" dirty="0" err="1"/>
              <a:t>bearbeiten</a:t>
            </a:r>
            <a:endParaRPr lang="en-US" dirty="0"/>
          </a:p>
          <a:p>
            <a:pPr lvl="1"/>
            <a:r>
              <a:rPr lang="en-US" dirty="0"/>
              <a:t>2nd level</a:t>
            </a:r>
          </a:p>
          <a:p>
            <a:pPr lvl="2"/>
            <a:r>
              <a:rPr lang="en-US" dirty="0"/>
              <a:t>3rd level</a:t>
            </a:r>
          </a:p>
          <a:p>
            <a:pPr lvl="3"/>
            <a:r>
              <a:rPr lang="en-US" dirty="0"/>
              <a:t>4th level</a:t>
            </a:r>
          </a:p>
          <a:p>
            <a:pPr lvl="4"/>
            <a:r>
              <a:rPr lang="en-US" dirty="0"/>
              <a:t>5th level</a:t>
            </a:r>
          </a:p>
        </p:txBody>
      </p:sp>
      <p:sp>
        <p:nvSpPr>
          <p:cNvPr id="7" name="Rectangle 2">
            <a:extLst>
              <a:ext uri="{FF2B5EF4-FFF2-40B4-BE49-F238E27FC236}">
                <a16:creationId xmlns:a16="http://schemas.microsoft.com/office/drawing/2014/main" id="{80AEA805-F3F1-48D7-B91C-66CEB1C58956}"/>
              </a:ext>
            </a:extLst>
          </p:cNvPr>
          <p:cNvSpPr>
            <a:spLocks noGrp="1" noChangeArrowheads="1"/>
          </p:cNvSpPr>
          <p:nvPr>
            <p:ph type="title"/>
          </p:nvPr>
        </p:nvSpPr>
        <p:spPr bwMode="auto">
          <a:xfrm>
            <a:off x="508001" y="381000"/>
            <a:ext cx="1103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endParaRPr lang="de-CH" dirty="0"/>
          </a:p>
        </p:txBody>
      </p:sp>
      <p:pic>
        <p:nvPicPr>
          <p:cNvPr id="8" name="Grafik 13">
            <a:extLst>
              <a:ext uri="{FF2B5EF4-FFF2-40B4-BE49-F238E27FC236}">
                <a16:creationId xmlns:a16="http://schemas.microsoft.com/office/drawing/2014/main" id="{A1419C4A-F67E-4E40-B64C-DA22755F5B0C}"/>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979976" y="6312000"/>
            <a:ext cx="553212" cy="290576"/>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rtl="0" eaLnBrk="1" fontAlgn="base" hangingPunct="1">
        <a:lnSpc>
          <a:spcPct val="90000"/>
        </a:lnSpc>
        <a:spcBef>
          <a:spcPct val="0"/>
        </a:spcBef>
        <a:spcAft>
          <a:spcPct val="0"/>
        </a:spcAft>
        <a:defRPr sz="3200" b="1">
          <a:solidFill>
            <a:srgbClr val="042D98"/>
          </a:solidFill>
          <a:latin typeface="+mj-lt"/>
          <a:ea typeface="+mj-ea"/>
          <a:cs typeface="+mj-cs"/>
        </a:defRPr>
      </a:lvl1pPr>
      <a:lvl2pPr algn="l" rtl="0" eaLnBrk="1" fontAlgn="base" hangingPunct="1">
        <a:lnSpc>
          <a:spcPct val="90000"/>
        </a:lnSpc>
        <a:spcBef>
          <a:spcPct val="0"/>
        </a:spcBef>
        <a:spcAft>
          <a:spcPct val="0"/>
        </a:spcAft>
        <a:defRPr sz="3200" b="1">
          <a:solidFill>
            <a:srgbClr val="29529B"/>
          </a:solidFill>
          <a:latin typeface="Arial" charset="0"/>
        </a:defRPr>
      </a:lvl2pPr>
      <a:lvl3pPr algn="l" rtl="0" eaLnBrk="1" fontAlgn="base" hangingPunct="1">
        <a:lnSpc>
          <a:spcPct val="90000"/>
        </a:lnSpc>
        <a:spcBef>
          <a:spcPct val="0"/>
        </a:spcBef>
        <a:spcAft>
          <a:spcPct val="0"/>
        </a:spcAft>
        <a:defRPr sz="3200" b="1">
          <a:solidFill>
            <a:srgbClr val="29529B"/>
          </a:solidFill>
          <a:latin typeface="Arial" charset="0"/>
        </a:defRPr>
      </a:lvl3pPr>
      <a:lvl4pPr algn="l" rtl="0" eaLnBrk="1" fontAlgn="base" hangingPunct="1">
        <a:lnSpc>
          <a:spcPct val="90000"/>
        </a:lnSpc>
        <a:spcBef>
          <a:spcPct val="0"/>
        </a:spcBef>
        <a:spcAft>
          <a:spcPct val="0"/>
        </a:spcAft>
        <a:defRPr sz="3200" b="1">
          <a:solidFill>
            <a:srgbClr val="29529B"/>
          </a:solidFill>
          <a:latin typeface="Arial" charset="0"/>
        </a:defRPr>
      </a:lvl4pPr>
      <a:lvl5pPr algn="l" rtl="0" eaLnBrk="1" fontAlgn="base" hangingPunct="1">
        <a:lnSpc>
          <a:spcPct val="90000"/>
        </a:lnSpc>
        <a:spcBef>
          <a:spcPct val="0"/>
        </a:spcBef>
        <a:spcAft>
          <a:spcPct val="0"/>
        </a:spcAft>
        <a:defRPr sz="3200" b="1">
          <a:solidFill>
            <a:srgbClr val="29529B"/>
          </a:solidFill>
          <a:latin typeface="Arial" charset="0"/>
        </a:defRPr>
      </a:lvl5pPr>
      <a:lvl6pPr marL="457200" algn="l" rtl="0" eaLnBrk="1" fontAlgn="base" hangingPunct="1">
        <a:lnSpc>
          <a:spcPct val="90000"/>
        </a:lnSpc>
        <a:spcBef>
          <a:spcPct val="0"/>
        </a:spcBef>
        <a:spcAft>
          <a:spcPct val="0"/>
        </a:spcAft>
        <a:defRPr sz="3200" b="1">
          <a:solidFill>
            <a:srgbClr val="0E2960"/>
          </a:solidFill>
          <a:latin typeface="Arial" charset="0"/>
        </a:defRPr>
      </a:lvl6pPr>
      <a:lvl7pPr marL="914400" algn="l" rtl="0" eaLnBrk="1" fontAlgn="base" hangingPunct="1">
        <a:lnSpc>
          <a:spcPct val="90000"/>
        </a:lnSpc>
        <a:spcBef>
          <a:spcPct val="0"/>
        </a:spcBef>
        <a:spcAft>
          <a:spcPct val="0"/>
        </a:spcAft>
        <a:defRPr sz="3200" b="1">
          <a:solidFill>
            <a:srgbClr val="0E2960"/>
          </a:solidFill>
          <a:latin typeface="Arial" charset="0"/>
        </a:defRPr>
      </a:lvl7pPr>
      <a:lvl8pPr marL="1371600" algn="l" rtl="0" eaLnBrk="1" fontAlgn="base" hangingPunct="1">
        <a:lnSpc>
          <a:spcPct val="90000"/>
        </a:lnSpc>
        <a:spcBef>
          <a:spcPct val="0"/>
        </a:spcBef>
        <a:spcAft>
          <a:spcPct val="0"/>
        </a:spcAft>
        <a:defRPr sz="3200" b="1">
          <a:solidFill>
            <a:srgbClr val="0E2960"/>
          </a:solidFill>
          <a:latin typeface="Arial" charset="0"/>
        </a:defRPr>
      </a:lvl8pPr>
      <a:lvl9pPr marL="1828800" algn="l" rtl="0" eaLnBrk="1" fontAlgn="base" hangingPunct="1">
        <a:lnSpc>
          <a:spcPct val="90000"/>
        </a:lnSpc>
        <a:spcBef>
          <a:spcPct val="0"/>
        </a:spcBef>
        <a:spcAft>
          <a:spcPct val="0"/>
        </a:spcAft>
        <a:defRPr sz="3200" b="1">
          <a:solidFill>
            <a:srgbClr val="0E2960"/>
          </a:solidFill>
          <a:latin typeface="Arial" charset="0"/>
        </a:defRPr>
      </a:lvl9pPr>
    </p:titleStyle>
    <p:bodyStyle>
      <a:lvl1pPr marL="533400" indent="-533400" algn="l" rtl="0" eaLnBrk="1" fontAlgn="base" hangingPunct="1">
        <a:spcBef>
          <a:spcPct val="20000"/>
        </a:spcBef>
        <a:spcAft>
          <a:spcPts val="600"/>
        </a:spcAft>
        <a:buChar char="•"/>
        <a:defRPr sz="2800">
          <a:solidFill>
            <a:schemeClr val="tx1"/>
          </a:solidFill>
          <a:latin typeface="+mn-lt"/>
          <a:ea typeface="+mn-ea"/>
          <a:cs typeface="+mn-cs"/>
        </a:defRPr>
      </a:lvl1pPr>
      <a:lvl2pPr marL="952500" indent="-428625" algn="l" rtl="0" eaLnBrk="1" fontAlgn="base" hangingPunct="1">
        <a:spcBef>
          <a:spcPct val="20000"/>
        </a:spcBef>
        <a:spcAft>
          <a:spcPts val="600"/>
        </a:spcAft>
        <a:buChar char="•"/>
        <a:defRPr sz="2600">
          <a:solidFill>
            <a:schemeClr val="tx1"/>
          </a:solidFill>
          <a:latin typeface="+mn-lt"/>
        </a:defRPr>
      </a:lvl2pPr>
      <a:lvl3pPr marL="1371600" indent="-409575" algn="l" rtl="0" eaLnBrk="1" fontAlgn="base" hangingPunct="1">
        <a:spcBef>
          <a:spcPct val="20000"/>
        </a:spcBef>
        <a:spcAft>
          <a:spcPts val="600"/>
        </a:spcAft>
        <a:buChar char="•"/>
        <a:defRPr sz="2400">
          <a:solidFill>
            <a:schemeClr val="tx1"/>
          </a:solidFill>
          <a:latin typeface="+mn-lt"/>
        </a:defRPr>
      </a:lvl3pPr>
      <a:lvl4pPr marL="1752600" indent="-361950" algn="l" rtl="0" eaLnBrk="1" fontAlgn="base" hangingPunct="1">
        <a:spcBef>
          <a:spcPct val="20000"/>
        </a:spcBef>
        <a:spcAft>
          <a:spcPts val="600"/>
        </a:spcAft>
        <a:buChar char="•"/>
        <a:defRPr sz="2000">
          <a:solidFill>
            <a:schemeClr val="tx1"/>
          </a:solidFill>
          <a:latin typeface="+mn-lt"/>
        </a:defRPr>
      </a:lvl4pPr>
      <a:lvl5pPr marL="2209800" indent="-463550" algn="l" rtl="0" eaLnBrk="1" fontAlgn="base" hangingPunct="1">
        <a:spcBef>
          <a:spcPct val="20000"/>
        </a:spcBef>
        <a:spcAft>
          <a:spcPts val="60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6"/>
          <p:cNvSpPr>
            <a:spLocks noGrp="1" noChangeArrowheads="1"/>
          </p:cNvSpPr>
          <p:nvPr>
            <p:ph type="title"/>
          </p:nvPr>
        </p:nvSpPr>
        <p:spPr/>
        <p:txBody>
          <a:bodyPr/>
          <a:lstStyle/>
          <a:p>
            <a:r>
              <a:rPr lang="en-US" noProof="0" dirty="0"/>
              <a:t>Periprosthetic fractures </a:t>
            </a:r>
          </a:p>
        </p:txBody>
      </p:sp>
      <p:sp>
        <p:nvSpPr>
          <p:cNvPr id="3" name="Text Placeholder 2">
            <a:extLst>
              <a:ext uri="{FF2B5EF4-FFF2-40B4-BE49-F238E27FC236}">
                <a16:creationId xmlns:a16="http://schemas.microsoft.com/office/drawing/2014/main" id="{1D721D92-EE08-403A-B424-945814DE085B}"/>
              </a:ext>
            </a:extLst>
          </p:cNvPr>
          <p:cNvSpPr>
            <a:spLocks noGrp="1"/>
          </p:cNvSpPr>
          <p:nvPr>
            <p:ph type="body" sz="quarter" idx="10"/>
          </p:nvPr>
        </p:nvSpPr>
        <p:spPr/>
        <p:txBody>
          <a:bodyPr/>
          <a:lstStyle/>
          <a:p>
            <a:endParaRPr lang="de-CH"/>
          </a:p>
        </p:txBody>
      </p:sp>
      <p:sp>
        <p:nvSpPr>
          <p:cNvPr id="4" name="Text Placeholder 3">
            <a:extLst>
              <a:ext uri="{FF2B5EF4-FFF2-40B4-BE49-F238E27FC236}">
                <a16:creationId xmlns:a16="http://schemas.microsoft.com/office/drawing/2014/main" id="{84EE1C47-B297-4994-8512-4E8ECA7E39A0}"/>
              </a:ext>
            </a:extLst>
          </p:cNvPr>
          <p:cNvSpPr>
            <a:spLocks noGrp="1"/>
          </p:cNvSpPr>
          <p:nvPr>
            <p:ph type="body" sz="quarter" idx="11"/>
          </p:nvPr>
        </p:nvSpPr>
        <p:spPr/>
        <p:txBody>
          <a:bodyPr/>
          <a:lstStyle/>
          <a:p>
            <a:endParaRPr lang="de-CH"/>
          </a:p>
        </p:txBody>
      </p:sp>
      <p:sp>
        <p:nvSpPr>
          <p:cNvPr id="5" name="Text Placeholder 4">
            <a:extLst>
              <a:ext uri="{FF2B5EF4-FFF2-40B4-BE49-F238E27FC236}">
                <a16:creationId xmlns:a16="http://schemas.microsoft.com/office/drawing/2014/main" id="{6D36A246-3D18-40C8-A471-1FFEE838FD83}"/>
              </a:ext>
            </a:extLst>
          </p:cNvPr>
          <p:cNvSpPr>
            <a:spLocks noGrp="1"/>
          </p:cNvSpPr>
          <p:nvPr>
            <p:ph type="body" sz="quarter" idx="12"/>
          </p:nvPr>
        </p:nvSpPr>
        <p:spPr>
          <a:xfrm>
            <a:off x="4079876" y="5861053"/>
            <a:ext cx="4320380" cy="246062"/>
          </a:xfrm>
        </p:spPr>
        <p:txBody>
          <a:bodyPr/>
          <a:lstStyle/>
          <a:p>
            <a:r>
              <a:rPr lang="de-CH" dirty="0"/>
              <a:t>AO Trauma </a:t>
            </a:r>
            <a:r>
              <a:rPr lang="de-CH" dirty="0" err="1"/>
              <a:t>Advanced</a:t>
            </a:r>
            <a:r>
              <a:rPr lang="de-CH" dirty="0"/>
              <a:t> </a:t>
            </a:r>
            <a:r>
              <a:rPr lang="de-CH" dirty="0" err="1"/>
              <a:t>Principles</a:t>
            </a:r>
            <a:r>
              <a:rPr lang="de-CH" dirty="0"/>
              <a:t> Course</a:t>
            </a:r>
          </a:p>
        </p:txBody>
      </p:sp>
      <p:sp>
        <p:nvSpPr>
          <p:cNvPr id="6" name="Text Placeholder 5">
            <a:extLst>
              <a:ext uri="{FF2B5EF4-FFF2-40B4-BE49-F238E27FC236}">
                <a16:creationId xmlns:a16="http://schemas.microsoft.com/office/drawing/2014/main" id="{074F3111-4A05-41DC-BB51-4F81A61B6A66}"/>
              </a:ext>
            </a:extLst>
          </p:cNvPr>
          <p:cNvSpPr>
            <a:spLocks noGrp="1"/>
          </p:cNvSpPr>
          <p:nvPr>
            <p:ph type="body" sz="quarter" idx="13"/>
          </p:nvPr>
        </p:nvSpPr>
        <p:spPr/>
        <p:txBody>
          <a:bodyPr/>
          <a:lstStyle/>
          <a:p>
            <a:endParaRPr lang="de-CH"/>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508001" y="381000"/>
            <a:ext cx="11036300" cy="914400"/>
          </a:xfrm>
        </p:spPr>
        <p:txBody>
          <a:bodyPr/>
          <a:lstStyle/>
          <a:p>
            <a:r>
              <a:rPr lang="en-US" noProof="0" dirty="0"/>
              <a:t>General management principles</a:t>
            </a:r>
          </a:p>
        </p:txBody>
      </p:sp>
      <p:sp>
        <p:nvSpPr>
          <p:cNvPr id="110595" name="Rectangle 3"/>
          <p:cNvSpPr>
            <a:spLocks noGrp="1" noChangeArrowheads="1"/>
          </p:cNvSpPr>
          <p:nvPr>
            <p:ph type="body" idx="4294967295"/>
          </p:nvPr>
        </p:nvSpPr>
        <p:spPr>
          <a:xfrm>
            <a:off x="508001" y="1340768"/>
            <a:ext cx="11036300" cy="4678363"/>
          </a:xfrm>
        </p:spPr>
        <p:txBody>
          <a:bodyPr/>
          <a:lstStyle/>
          <a:p>
            <a:pPr marL="532800" indent="-532800">
              <a:spcBef>
                <a:spcPts val="0"/>
              </a:spcBef>
            </a:pPr>
            <a:r>
              <a:rPr lang="en-US" noProof="0" dirty="0"/>
              <a:t>Consider supplemental fixation</a:t>
            </a:r>
          </a:p>
          <a:p>
            <a:pPr marL="951900" lvl="2" indent="-532800">
              <a:spcBef>
                <a:spcPts val="0"/>
              </a:spcBef>
            </a:pPr>
            <a:r>
              <a:rPr lang="en-US" sz="2600" noProof="0" dirty="0"/>
              <a:t>Lateral locked plate spanning the length of the femur.</a:t>
            </a:r>
          </a:p>
          <a:p>
            <a:pPr marL="951900" lvl="2" indent="-532800">
              <a:spcBef>
                <a:spcPts val="0"/>
              </a:spcBef>
            </a:pPr>
            <a:r>
              <a:rPr lang="en-US" sz="2600" noProof="0" dirty="0"/>
              <a:t>Strut grafts</a:t>
            </a:r>
          </a:p>
          <a:p>
            <a:pPr marL="951900" lvl="2" indent="-532800">
              <a:spcBef>
                <a:spcPts val="0"/>
              </a:spcBef>
            </a:pPr>
            <a:r>
              <a:rPr lang="en-US" sz="2600" noProof="0" dirty="0"/>
              <a:t>Not necessary for the majority of cases where isthmus is intact and a good distal fix can be achieved</a:t>
            </a:r>
          </a:p>
          <a:p>
            <a:pPr marL="532800" indent="-532800">
              <a:spcBef>
                <a:spcPts val="0"/>
              </a:spcBef>
            </a:pPr>
            <a:r>
              <a:rPr lang="en-US" noProof="0" dirty="0"/>
              <a:t>Consider acetabular revision</a:t>
            </a:r>
          </a:p>
          <a:p>
            <a:pPr marL="951900" lvl="2" indent="-532800">
              <a:spcBef>
                <a:spcPts val="0"/>
              </a:spcBef>
            </a:pPr>
            <a:r>
              <a:rPr lang="en-US" sz="2600" noProof="0" dirty="0"/>
              <a:t>Polyethylene is worn</a:t>
            </a:r>
          </a:p>
          <a:p>
            <a:pPr marL="951900" lvl="2" indent="-532800">
              <a:spcBef>
                <a:spcPts val="0"/>
              </a:spcBef>
            </a:pPr>
            <a:r>
              <a:rPr lang="en-US" sz="2600" noProof="0" dirty="0"/>
              <a:t>Preoperative symptoms of loosening</a:t>
            </a:r>
          </a:p>
          <a:p>
            <a:pPr marL="951900" lvl="2" indent="-532800">
              <a:spcBef>
                <a:spcPts val="0"/>
              </a:spcBef>
            </a:pPr>
            <a:r>
              <a:rPr lang="en-US" sz="2600" noProof="0" dirty="0"/>
              <a:t>Infection</a:t>
            </a:r>
          </a:p>
          <a:p>
            <a:pPr marL="951900" lvl="2" indent="-532800">
              <a:spcBef>
                <a:spcPts val="0"/>
              </a:spcBef>
            </a:pPr>
            <a:r>
              <a:rPr lang="en-US" sz="2600" noProof="0" dirty="0"/>
              <a:t>High risk of dislocation</a:t>
            </a:r>
          </a:p>
        </p:txBody>
      </p:sp>
    </p:spTree>
    <p:extLst>
      <p:ext uri="{BB962C8B-B14F-4D97-AF65-F5344CB8AC3E}">
        <p14:creationId xmlns:p14="http://schemas.microsoft.com/office/powerpoint/2010/main" val="105075640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08001" y="381000"/>
            <a:ext cx="11036300" cy="914400"/>
          </a:xfrm>
        </p:spPr>
        <p:txBody>
          <a:bodyPr/>
          <a:lstStyle/>
          <a:p>
            <a:r>
              <a:rPr lang="en-US" noProof="0" dirty="0"/>
              <a:t>Failed rigid fixation</a:t>
            </a:r>
          </a:p>
        </p:txBody>
      </p:sp>
      <p:sp>
        <p:nvSpPr>
          <p:cNvPr id="109571" name="Rectangle 3"/>
          <p:cNvSpPr>
            <a:spLocks noGrp="1" noChangeArrowheads="1"/>
          </p:cNvSpPr>
          <p:nvPr>
            <p:ph type="body" idx="4294967295"/>
          </p:nvPr>
        </p:nvSpPr>
        <p:spPr>
          <a:xfrm>
            <a:off x="508001" y="1340768"/>
            <a:ext cx="5587999" cy="4678363"/>
          </a:xfrm>
        </p:spPr>
        <p:txBody>
          <a:bodyPr/>
          <a:lstStyle/>
          <a:p>
            <a:r>
              <a:rPr lang="en-US" noProof="0" dirty="0"/>
              <a:t>Biomechanical principles</a:t>
            </a:r>
          </a:p>
          <a:p>
            <a:r>
              <a:rPr lang="en-US" noProof="0" dirty="0"/>
              <a:t>Attempted absolute stability</a:t>
            </a:r>
          </a:p>
          <a:p>
            <a:r>
              <a:rPr lang="en-US" noProof="0" dirty="0"/>
              <a:t>Stress concentration at tip of prosthesis led to failure</a:t>
            </a:r>
          </a:p>
          <a:p>
            <a:endParaRPr lang="en-US" noProof="0" dirty="0"/>
          </a:p>
          <a:p>
            <a:endParaRPr lang="en-US" noProof="0" dirty="0"/>
          </a:p>
        </p:txBody>
      </p:sp>
      <p:pic>
        <p:nvPicPr>
          <p:cNvPr id="109572" name="Picture 2" descr="P0001984"/>
          <p:cNvPicPr>
            <a:picLocks noChangeAspect="1" noChangeArrowheads="1"/>
          </p:cNvPicPr>
          <p:nvPr/>
        </p:nvPicPr>
        <p:blipFill>
          <a:blip r:embed="rId3" cstate="email">
            <a:extLst>
              <a:ext uri="{28A0092B-C50C-407E-A947-70E740481C1C}">
                <a14:useLocalDpi xmlns:a14="http://schemas.microsoft.com/office/drawing/2010/main"/>
              </a:ext>
            </a:extLst>
          </a:blip>
          <a:srcRect l="3651" t="1210" r="7182" b="6105"/>
          <a:stretch>
            <a:fillRect/>
          </a:stretch>
        </p:blipFill>
        <p:spPr bwMode="auto">
          <a:xfrm>
            <a:off x="6264276" y="531814"/>
            <a:ext cx="3770313" cy="584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7066424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08001" y="381000"/>
            <a:ext cx="11036300" cy="914400"/>
          </a:xfrm>
        </p:spPr>
        <p:txBody>
          <a:bodyPr/>
          <a:lstStyle/>
          <a:p>
            <a:r>
              <a:rPr lang="en-US" noProof="0" dirty="0"/>
              <a:t>Preoperative plan: option 1</a:t>
            </a:r>
          </a:p>
        </p:txBody>
      </p:sp>
      <p:sp>
        <p:nvSpPr>
          <p:cNvPr id="108547" name="Rectangle 3"/>
          <p:cNvSpPr>
            <a:spLocks noGrp="1" noChangeArrowheads="1"/>
          </p:cNvSpPr>
          <p:nvPr>
            <p:ph type="body" idx="4294967295"/>
          </p:nvPr>
        </p:nvSpPr>
        <p:spPr>
          <a:xfrm>
            <a:off x="508001" y="1340768"/>
            <a:ext cx="5587999" cy="4678363"/>
          </a:xfrm>
        </p:spPr>
        <p:txBody>
          <a:bodyPr/>
          <a:lstStyle/>
          <a:p>
            <a:r>
              <a:rPr lang="en-US" noProof="0" dirty="0"/>
              <a:t>Relative stability</a:t>
            </a:r>
          </a:p>
          <a:p>
            <a:r>
              <a:rPr lang="en-US" noProof="0" dirty="0"/>
              <a:t>Create a long construct, trochanter to condyle avoiding stress concentration</a:t>
            </a:r>
          </a:p>
          <a:p>
            <a:r>
              <a:rPr lang="en-US" noProof="0" dirty="0"/>
              <a:t>Lateral locking plate</a:t>
            </a:r>
          </a:p>
        </p:txBody>
      </p:sp>
      <p:pic>
        <p:nvPicPr>
          <p:cNvPr id="9" name="Picture 2" descr="P0001984"/>
          <p:cNvPicPr>
            <a:picLocks noChangeAspect="1" noChangeArrowheads="1"/>
          </p:cNvPicPr>
          <p:nvPr/>
        </p:nvPicPr>
        <p:blipFill>
          <a:blip r:embed="rId3" cstate="email">
            <a:extLst>
              <a:ext uri="{28A0092B-C50C-407E-A947-70E740481C1C}">
                <a14:useLocalDpi xmlns:a14="http://schemas.microsoft.com/office/drawing/2010/main"/>
              </a:ext>
            </a:extLst>
          </a:blip>
          <a:srcRect l="3651" t="1210" r="7182" b="6105"/>
          <a:stretch>
            <a:fillRect/>
          </a:stretch>
        </p:blipFill>
        <p:spPr bwMode="auto">
          <a:xfrm>
            <a:off x="6264276" y="531814"/>
            <a:ext cx="3770313" cy="584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821348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08001" y="381000"/>
            <a:ext cx="11036300" cy="914400"/>
          </a:xfrm>
        </p:spPr>
        <p:txBody>
          <a:bodyPr/>
          <a:lstStyle/>
          <a:p>
            <a:r>
              <a:rPr lang="en-US" noProof="0" dirty="0"/>
              <a:t>Preoperative plan: option 2</a:t>
            </a:r>
          </a:p>
        </p:txBody>
      </p:sp>
      <p:sp>
        <p:nvSpPr>
          <p:cNvPr id="107523" name="Rectangle 3"/>
          <p:cNvSpPr>
            <a:spLocks noGrp="1" noChangeArrowheads="1"/>
          </p:cNvSpPr>
          <p:nvPr>
            <p:ph type="body" idx="4294967295"/>
          </p:nvPr>
        </p:nvSpPr>
        <p:spPr>
          <a:xfrm>
            <a:off x="508001" y="1340768"/>
            <a:ext cx="5587999" cy="4678363"/>
          </a:xfrm>
        </p:spPr>
        <p:txBody>
          <a:bodyPr/>
          <a:lstStyle/>
          <a:p>
            <a:r>
              <a:rPr lang="en-US" noProof="0" dirty="0"/>
              <a:t>Revision to a modular tapered, fluted stem</a:t>
            </a:r>
          </a:p>
          <a:p>
            <a:r>
              <a:rPr lang="en-US" noProof="0" dirty="0"/>
              <a:t>Aiming to achieve distal isthmic fixation with the stem</a:t>
            </a:r>
          </a:p>
          <a:p>
            <a:r>
              <a:rPr lang="en-US" noProof="0" dirty="0"/>
              <a:t>Reconstitution of the femoral tube proximally</a:t>
            </a:r>
          </a:p>
          <a:p>
            <a:r>
              <a:rPr lang="en-US" noProof="0" dirty="0"/>
              <a:t>+/- lateral plate</a:t>
            </a:r>
          </a:p>
          <a:p>
            <a:endParaRPr lang="en-US" noProof="0" dirty="0"/>
          </a:p>
        </p:txBody>
      </p:sp>
      <p:pic>
        <p:nvPicPr>
          <p:cNvPr id="107524" name="Picture 2" descr="P0001984"/>
          <p:cNvPicPr>
            <a:picLocks noChangeAspect="1" noChangeArrowheads="1"/>
          </p:cNvPicPr>
          <p:nvPr/>
        </p:nvPicPr>
        <p:blipFill>
          <a:blip r:embed="rId3" cstate="email">
            <a:extLst>
              <a:ext uri="{28A0092B-C50C-407E-A947-70E740481C1C}">
                <a14:useLocalDpi xmlns:a14="http://schemas.microsoft.com/office/drawing/2010/main"/>
              </a:ext>
            </a:extLst>
          </a:blip>
          <a:srcRect l="3651" t="1210" r="7182" b="6105"/>
          <a:stretch>
            <a:fillRect/>
          </a:stretch>
        </p:blipFill>
        <p:spPr bwMode="auto">
          <a:xfrm>
            <a:off x="6240016" y="540246"/>
            <a:ext cx="3826942" cy="5936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455503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08001" y="381000"/>
            <a:ext cx="11036300" cy="914400"/>
          </a:xfrm>
        </p:spPr>
        <p:txBody>
          <a:bodyPr/>
          <a:lstStyle/>
          <a:p>
            <a:r>
              <a:rPr lang="en-US" noProof="0" dirty="0"/>
              <a:t>Option 2</a:t>
            </a:r>
          </a:p>
        </p:txBody>
      </p:sp>
      <p:grpSp>
        <p:nvGrpSpPr>
          <p:cNvPr id="2" name="Group 1">
            <a:extLst>
              <a:ext uri="{FF2B5EF4-FFF2-40B4-BE49-F238E27FC236}">
                <a16:creationId xmlns:a16="http://schemas.microsoft.com/office/drawing/2014/main" id="{C0591082-A359-46E7-A5B7-CA1F25FC2AA2}"/>
              </a:ext>
            </a:extLst>
          </p:cNvPr>
          <p:cNvGrpSpPr/>
          <p:nvPr/>
        </p:nvGrpSpPr>
        <p:grpSpPr>
          <a:xfrm>
            <a:off x="508000" y="1773239"/>
            <a:ext cx="10628559" cy="4032025"/>
            <a:chOff x="1892301" y="1773239"/>
            <a:chExt cx="8483600" cy="2897187"/>
          </a:xfrm>
        </p:grpSpPr>
        <p:pic>
          <p:nvPicPr>
            <p:cNvPr id="17411" name="Picture 2" descr="19198312_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350703">
              <a:off x="6977857" y="823120"/>
              <a:ext cx="2155825"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1919829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5452">
              <a:off x="3052764" y="612776"/>
              <a:ext cx="2897187"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9366316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508001" y="381000"/>
            <a:ext cx="11036300" cy="914400"/>
          </a:xfrm>
        </p:spPr>
        <p:txBody>
          <a:bodyPr/>
          <a:lstStyle/>
          <a:p>
            <a:pPr eaLnBrk="1" hangingPunct="1"/>
            <a:r>
              <a:rPr lang="en-US" noProof="0" dirty="0"/>
              <a:t>General management principles</a:t>
            </a:r>
          </a:p>
        </p:txBody>
      </p:sp>
      <p:sp>
        <p:nvSpPr>
          <p:cNvPr id="105475" name="Rectangle 3"/>
          <p:cNvSpPr>
            <a:spLocks noGrp="1" noChangeArrowheads="1"/>
          </p:cNvSpPr>
          <p:nvPr>
            <p:ph idx="4294967295"/>
          </p:nvPr>
        </p:nvSpPr>
        <p:spPr>
          <a:xfrm>
            <a:off x="508001" y="1340768"/>
            <a:ext cx="11036300" cy="4678363"/>
          </a:xfrm>
        </p:spPr>
        <p:txBody>
          <a:bodyPr/>
          <a:lstStyle/>
          <a:p>
            <a:pPr eaLnBrk="1" hangingPunct="1">
              <a:buFontTx/>
              <a:buNone/>
            </a:pPr>
            <a:r>
              <a:rPr lang="en-US" noProof="0" dirty="0"/>
              <a:t>Preserve total hip replacement longevity</a:t>
            </a:r>
          </a:p>
          <a:p>
            <a:pPr eaLnBrk="1" hangingPunct="1"/>
            <a:r>
              <a:rPr lang="en-US" noProof="0" dirty="0"/>
              <a:t>Change scratched head</a:t>
            </a:r>
          </a:p>
          <a:p>
            <a:pPr eaLnBrk="1" hangingPunct="1"/>
            <a:r>
              <a:rPr lang="en-US" noProof="0" dirty="0"/>
              <a:t>Change worn poly</a:t>
            </a:r>
          </a:p>
          <a:p>
            <a:pPr eaLnBrk="1" hangingPunct="1"/>
            <a:r>
              <a:rPr lang="en-US" noProof="0" dirty="0"/>
              <a:t>Dual mobility/constrained options if dislocation is a risk</a:t>
            </a:r>
          </a:p>
          <a:p>
            <a:pPr lvl="1" eaLnBrk="1" hangingPunct="1">
              <a:spcAft>
                <a:spcPct val="20000"/>
              </a:spcAft>
              <a:buFontTx/>
              <a:buChar char="•"/>
            </a:pPr>
            <a:endParaRPr lang="en-US" noProof="0" dirty="0"/>
          </a:p>
          <a:p>
            <a:pPr eaLnBrk="1" hangingPunct="1">
              <a:buFontTx/>
              <a:buNone/>
            </a:pPr>
            <a:r>
              <a:rPr lang="en-US" b="1" noProof="0" dirty="0"/>
              <a:t>Know what components you need before surgery!</a:t>
            </a:r>
          </a:p>
          <a:p>
            <a:pPr eaLnBrk="1" hangingPunct="1"/>
            <a:endParaRPr lang="en-US" noProof="0" dirty="0"/>
          </a:p>
        </p:txBody>
      </p:sp>
    </p:spTree>
    <p:extLst>
      <p:ext uri="{BB962C8B-B14F-4D97-AF65-F5344CB8AC3E}">
        <p14:creationId xmlns:p14="http://schemas.microsoft.com/office/powerpoint/2010/main" val="16826367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16E049-7EAD-4F31-AE78-55B1E384A579}"/>
              </a:ext>
            </a:extLst>
          </p:cNvPr>
          <p:cNvGrpSpPr/>
          <p:nvPr/>
        </p:nvGrpSpPr>
        <p:grpSpPr>
          <a:xfrm>
            <a:off x="5159896" y="332656"/>
            <a:ext cx="2428824" cy="6316589"/>
            <a:chOff x="5319365" y="1124745"/>
            <a:chExt cx="1765299" cy="5524500"/>
          </a:xfrm>
        </p:grpSpPr>
        <p:pic>
          <p:nvPicPr>
            <p:cNvPr id="19458"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213532">
              <a:off x="5497164" y="3186908"/>
              <a:ext cx="1587500"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19365" y="1124745"/>
              <a:ext cx="1566863"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0"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39645" y="46707"/>
            <a:ext cx="2936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4294967295"/>
          </p:nvPr>
        </p:nvSpPr>
        <p:spPr>
          <a:xfrm>
            <a:off x="508001" y="1340768"/>
            <a:ext cx="4939927" cy="4678363"/>
          </a:xfrm>
        </p:spPr>
        <p:txBody>
          <a:bodyPr/>
          <a:lstStyle/>
          <a:p>
            <a:r>
              <a:rPr lang="en-US" noProof="0" dirty="0"/>
              <a:t>101-year-old patient</a:t>
            </a:r>
          </a:p>
          <a:p>
            <a:r>
              <a:rPr lang="en-US" noProof="0" dirty="0"/>
              <a:t>Type B1 fracture</a:t>
            </a:r>
          </a:p>
          <a:p>
            <a:r>
              <a:rPr lang="en-US" noProof="0" dirty="0"/>
              <a:t>Lives in a nursing home</a:t>
            </a:r>
          </a:p>
          <a:p>
            <a:r>
              <a:rPr lang="en-US" noProof="0" dirty="0"/>
              <a:t>Uses walking frame</a:t>
            </a:r>
          </a:p>
          <a:p>
            <a:r>
              <a:rPr lang="en-US" noProof="0" dirty="0"/>
              <a:t>ASA III</a:t>
            </a:r>
          </a:p>
        </p:txBody>
      </p:sp>
    </p:spTree>
    <p:extLst>
      <p:ext uri="{BB962C8B-B14F-4D97-AF65-F5344CB8AC3E}">
        <p14:creationId xmlns:p14="http://schemas.microsoft.com/office/powerpoint/2010/main" val="44377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8001" y="620688"/>
            <a:ext cx="11036300" cy="4678363"/>
          </a:xfrm>
        </p:spPr>
        <p:txBody>
          <a:bodyPr/>
          <a:lstStyle/>
          <a:p>
            <a:pPr marL="0" indent="0">
              <a:buNone/>
            </a:pPr>
            <a:r>
              <a:rPr lang="en-US" noProof="0" dirty="0"/>
              <a:t>Goal of treatment</a:t>
            </a:r>
          </a:p>
          <a:p>
            <a:r>
              <a:rPr lang="en-US" noProof="0" dirty="0"/>
              <a:t>Early mobilization out of bed</a:t>
            </a:r>
          </a:p>
          <a:p>
            <a:r>
              <a:rPr lang="en-US" noProof="0" dirty="0"/>
              <a:t>Stable fixation</a:t>
            </a:r>
          </a:p>
          <a:p>
            <a:pPr marL="0" indent="0">
              <a:buFontTx/>
              <a:buChar char="-"/>
            </a:pPr>
            <a:endParaRPr lang="en-US" i="1" noProof="0" dirty="0"/>
          </a:p>
          <a:p>
            <a:pPr marL="0" indent="0">
              <a:buNone/>
            </a:pPr>
            <a:r>
              <a:rPr lang="en-US" noProof="0" dirty="0"/>
              <a:t>Principles of fixation</a:t>
            </a:r>
          </a:p>
          <a:p>
            <a:r>
              <a:rPr lang="en-US" noProof="0" dirty="0"/>
              <a:t>Long implants bridging the femur</a:t>
            </a:r>
          </a:p>
          <a:p>
            <a:r>
              <a:rPr lang="en-US" noProof="0" dirty="0"/>
              <a:t>Proximal fixation options: VA screws, cables </a:t>
            </a:r>
          </a:p>
          <a:p>
            <a:r>
              <a:rPr lang="en-US" noProof="0" dirty="0"/>
              <a:t>Open reduction techniques when fractures will not reduce closed</a:t>
            </a:r>
          </a:p>
          <a:p>
            <a:r>
              <a:rPr lang="en-US" noProof="0" dirty="0"/>
              <a:t>Consider screws or cerclage wires to hold the reduction prior to plate application</a:t>
            </a:r>
          </a:p>
        </p:txBody>
      </p:sp>
    </p:spTree>
    <p:extLst>
      <p:ext uri="{BB962C8B-B14F-4D97-AF65-F5344CB8AC3E}">
        <p14:creationId xmlns:p14="http://schemas.microsoft.com/office/powerpoint/2010/main" val="1507494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4294967295"/>
          </p:nvPr>
        </p:nvSpPr>
        <p:spPr>
          <a:xfrm>
            <a:off x="1540420" y="1340768"/>
            <a:ext cx="5203652" cy="4678363"/>
          </a:xfrm>
        </p:spPr>
        <p:txBody>
          <a:bodyPr>
            <a:normAutofit/>
          </a:bodyPr>
          <a:lstStyle/>
          <a:p>
            <a:r>
              <a:rPr lang="en-US" noProof="0" dirty="0"/>
              <a:t>Locking screws</a:t>
            </a:r>
          </a:p>
          <a:p>
            <a:endParaRPr lang="en-US" noProof="0" dirty="0"/>
          </a:p>
          <a:p>
            <a:r>
              <a:rPr lang="en-US" noProof="0" dirty="0"/>
              <a:t>Locking attachment plates</a:t>
            </a:r>
          </a:p>
          <a:p>
            <a:endParaRPr lang="en-US" noProof="0" dirty="0"/>
          </a:p>
          <a:p>
            <a:r>
              <a:rPr lang="en-US" noProof="0" dirty="0"/>
              <a:t>Cables</a:t>
            </a:r>
          </a:p>
          <a:p>
            <a:endParaRPr lang="en-US" noProof="0" dirty="0"/>
          </a:p>
          <a:p>
            <a:r>
              <a:rPr lang="en-US" noProof="0" dirty="0"/>
              <a:t>Wires</a:t>
            </a:r>
          </a:p>
          <a:p>
            <a:endParaRPr lang="en-US" noProof="0" dirty="0"/>
          </a:p>
        </p:txBody>
      </p:sp>
      <p:sp>
        <p:nvSpPr>
          <p:cNvPr id="6" name="Down Arrow 5"/>
          <p:cNvSpPr/>
          <p:nvPr/>
        </p:nvSpPr>
        <p:spPr>
          <a:xfrm>
            <a:off x="8277218" y="1409338"/>
            <a:ext cx="652825" cy="3857810"/>
          </a:xfrm>
          <a:prstGeom prst="down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547241" y="5550398"/>
            <a:ext cx="2278953" cy="523220"/>
          </a:xfrm>
          <a:prstGeom prst="rect">
            <a:avLst/>
          </a:prstGeom>
          <a:noFill/>
        </p:spPr>
        <p:txBody>
          <a:bodyPr wrap="square" rtlCol="0">
            <a:spAutoFit/>
          </a:bodyPr>
          <a:lstStyle/>
          <a:p>
            <a:r>
              <a:rPr lang="en-US" sz="2800" dirty="0"/>
              <a:t>Weakest</a:t>
            </a:r>
          </a:p>
        </p:txBody>
      </p:sp>
      <p:sp>
        <p:nvSpPr>
          <p:cNvPr id="8" name="TextBox 7"/>
          <p:cNvSpPr txBox="1"/>
          <p:nvPr/>
        </p:nvSpPr>
        <p:spPr>
          <a:xfrm>
            <a:off x="7464152" y="620688"/>
            <a:ext cx="2278953" cy="523220"/>
          </a:xfrm>
          <a:prstGeom prst="rect">
            <a:avLst/>
          </a:prstGeom>
          <a:noFill/>
        </p:spPr>
        <p:txBody>
          <a:bodyPr wrap="square" rtlCol="0">
            <a:spAutoFit/>
          </a:bodyPr>
          <a:lstStyle/>
          <a:p>
            <a:r>
              <a:rPr lang="en-US" sz="2800" dirty="0"/>
              <a:t>Strongest</a:t>
            </a:r>
          </a:p>
        </p:txBody>
      </p:sp>
    </p:spTree>
    <p:extLst>
      <p:ext uri="{BB962C8B-B14F-4D97-AF65-F5344CB8AC3E}">
        <p14:creationId xmlns:p14="http://schemas.microsoft.com/office/powerpoint/2010/main" val="2816670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703513" y="188641"/>
            <a:ext cx="4308953" cy="346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7" name="IAPict3546"/>
          <p:cNvGrpSpPr>
            <a:grpSpLocks/>
          </p:cNvGrpSpPr>
          <p:nvPr/>
        </p:nvGrpSpPr>
        <p:grpSpPr bwMode="auto">
          <a:xfrm>
            <a:off x="5159896" y="1844824"/>
            <a:ext cx="5284128" cy="4572000"/>
            <a:chOff x="5264" y="5048"/>
            <a:chExt cx="2419" cy="1814"/>
          </a:xfrm>
        </p:grpSpPr>
        <p:pic>
          <p:nvPicPr>
            <p:cNvPr id="8" name="IAImage1354_IAPict3546" descr="ia36"/>
            <p:cNvPicPr preferRelativeResize="0">
              <a:picLocks noChangeAspect="1" noChangeArrowheads="1"/>
            </p:cNvPicPr>
            <p:nvPr/>
          </p:nvPicPr>
          <p:blipFill>
            <a:blip r:embed="rId4" cstate="print"/>
            <a:srcRect/>
            <a:stretch>
              <a:fillRect/>
            </a:stretch>
          </p:blipFill>
          <p:spPr bwMode="auto">
            <a:xfrm>
              <a:off x="5264" y="5048"/>
              <a:ext cx="2419" cy="1814"/>
            </a:xfrm>
            <a:prstGeom prst="rect">
              <a:avLst/>
            </a:prstGeom>
            <a:noFill/>
            <a:ln w="12700">
              <a:noFill/>
              <a:miter lim="800000"/>
              <a:headEnd type="none" w="sm" len="sm"/>
              <a:tailEnd type="none" w="sm" len="sm"/>
            </a:ln>
            <a:effectLst/>
          </p:spPr>
        </p:pic>
        <p:sp>
          <p:nvSpPr>
            <p:cNvPr id="9" name="IAFrame5552_IAPict3546"/>
            <p:cNvSpPr>
              <a:spLocks noChangeArrowheads="1"/>
            </p:cNvSpPr>
            <p:nvPr/>
          </p:nvSpPr>
          <p:spPr bwMode="auto">
            <a:xfrm>
              <a:off x="5264" y="5048"/>
              <a:ext cx="2419" cy="1814"/>
            </a:xfrm>
            <a:prstGeom prst="rect">
              <a:avLst/>
            </a:prstGeom>
            <a:noFill/>
            <a:ln w="12700">
              <a:noFill/>
              <a:miter lim="800000"/>
              <a:headEnd type="none" w="sm" len="sm"/>
              <a:tailEnd type="none" w="sm" len="sm"/>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3158674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508001" y="381000"/>
            <a:ext cx="11036300" cy="914400"/>
          </a:xfrm>
        </p:spPr>
        <p:txBody>
          <a:bodyPr/>
          <a:lstStyle/>
          <a:p>
            <a:r>
              <a:rPr lang="en-US" noProof="0" dirty="0"/>
              <a:t>Learning objectives</a:t>
            </a:r>
          </a:p>
        </p:txBody>
      </p:sp>
      <p:sp>
        <p:nvSpPr>
          <p:cNvPr id="120835" name="Rectangle 3"/>
          <p:cNvSpPr>
            <a:spLocks noGrp="1" noChangeArrowheads="1"/>
          </p:cNvSpPr>
          <p:nvPr>
            <p:ph type="body" idx="4294967295"/>
          </p:nvPr>
        </p:nvSpPr>
        <p:spPr>
          <a:xfrm>
            <a:off x="508001" y="1340768"/>
            <a:ext cx="11036300" cy="4678363"/>
          </a:xfrm>
        </p:spPr>
        <p:txBody>
          <a:bodyPr/>
          <a:lstStyle/>
          <a:p>
            <a:r>
              <a:rPr lang="en-US" noProof="0" dirty="0"/>
              <a:t>Indicate the incidence of these fractures</a:t>
            </a:r>
          </a:p>
          <a:p>
            <a:r>
              <a:rPr lang="en-US" noProof="0" dirty="0"/>
              <a:t>Outline relevant classification systems for femoral periprosthetic fractures</a:t>
            </a:r>
          </a:p>
          <a:p>
            <a:r>
              <a:rPr lang="en-US" noProof="0" dirty="0"/>
              <a:t>Evaluate application of modern biological techniques</a:t>
            </a:r>
          </a:p>
          <a:p>
            <a:r>
              <a:rPr lang="en-US" noProof="0" dirty="0"/>
              <a:t>Analyze current evidence for surgical management</a:t>
            </a:r>
          </a:p>
          <a:p>
            <a:r>
              <a:rPr lang="en-US" noProof="0" dirty="0"/>
              <a:t>Explore key outcome publications</a:t>
            </a:r>
          </a:p>
          <a:p>
            <a:endParaRPr lang="en-US" noProof="0" dirty="0"/>
          </a:p>
        </p:txBody>
      </p:sp>
    </p:spTree>
    <p:extLst>
      <p:ext uri="{BB962C8B-B14F-4D97-AF65-F5344CB8AC3E}">
        <p14:creationId xmlns:p14="http://schemas.microsoft.com/office/powerpoint/2010/main" val="425063070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mur prei prosthetic jirina dearn ap1 0409201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27848" y="0"/>
            <a:ext cx="2441778" cy="4118142"/>
          </a:xfrm>
          <a:prstGeom prst="rect">
            <a:avLst/>
          </a:prstGeom>
        </p:spPr>
      </p:pic>
      <p:pic>
        <p:nvPicPr>
          <p:cNvPr id="6" name="Picture 5" descr="femur prei prosthetic jirina dearn ap2 0409201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64593">
            <a:off x="4904736" y="2420416"/>
            <a:ext cx="2263735" cy="4436923"/>
          </a:xfrm>
          <a:prstGeom prst="rect">
            <a:avLst/>
          </a:prstGeom>
        </p:spPr>
      </p:pic>
    </p:spTree>
    <p:extLst>
      <p:ext uri="{BB962C8B-B14F-4D97-AF65-F5344CB8AC3E}">
        <p14:creationId xmlns:p14="http://schemas.microsoft.com/office/powerpoint/2010/main" val="741677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7864" y="2030297"/>
            <a:ext cx="7128345" cy="449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
          <p:cNvSpPr txBox="1">
            <a:spLocks noChangeArrowheads="1"/>
          </p:cNvSpPr>
          <p:nvPr/>
        </p:nvSpPr>
        <p:spPr bwMode="auto">
          <a:xfrm>
            <a:off x="479376" y="449957"/>
            <a:ext cx="11449272"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marL="532800" indent="-532800" algn="l" eaLnBrk="1" hangingPunct="1">
              <a:spcBef>
                <a:spcPts val="600"/>
              </a:spcBef>
              <a:spcAft>
                <a:spcPts val="600"/>
              </a:spcAft>
              <a:buFont typeface="Arial" pitchFamily="34" charset="0"/>
              <a:buChar char="•"/>
            </a:pPr>
            <a:r>
              <a:rPr lang="en-US" sz="2800" dirty="0">
                <a:latin typeface="+mn-lt"/>
              </a:rPr>
              <a:t>Distal approach to insert plate</a:t>
            </a:r>
          </a:p>
          <a:p>
            <a:pPr marL="532800" indent="-532800" algn="l" eaLnBrk="1" hangingPunct="1">
              <a:spcBef>
                <a:spcPts val="600"/>
              </a:spcBef>
              <a:spcAft>
                <a:spcPts val="600"/>
              </a:spcAft>
              <a:buFont typeface="Arial" pitchFamily="34" charset="0"/>
              <a:buChar char="•"/>
            </a:pPr>
            <a:r>
              <a:rPr lang="en-US" sz="2800" dirty="0">
                <a:latin typeface="+mn-lt"/>
              </a:rPr>
              <a:t>Proximal open approach to position plate and apply supplementary fixation options</a:t>
            </a:r>
          </a:p>
        </p:txBody>
      </p:sp>
    </p:spTree>
    <p:extLst>
      <p:ext uri="{BB962C8B-B14F-4D97-AF65-F5344CB8AC3E}">
        <p14:creationId xmlns:p14="http://schemas.microsoft.com/office/powerpoint/2010/main" val="1600586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1604" y="1556792"/>
            <a:ext cx="7128792" cy="511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479376" y="404664"/>
            <a:ext cx="113208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marL="457200" indent="-457200" algn="l" eaLnBrk="1" hangingPunct="1">
              <a:buFont typeface="Arial" panose="020B0604020202020204" pitchFamily="34" charset="0"/>
              <a:buChar char="•"/>
            </a:pPr>
            <a:r>
              <a:rPr lang="en-US" sz="2800" dirty="0" err="1">
                <a:latin typeface="+mn-lt"/>
              </a:rPr>
              <a:t>Precontoured</a:t>
            </a:r>
            <a:r>
              <a:rPr lang="en-US" sz="2800" dirty="0">
                <a:latin typeface="+mn-lt"/>
              </a:rPr>
              <a:t> plates sometimes need adjustment to the situation and anatomy</a:t>
            </a:r>
          </a:p>
        </p:txBody>
      </p:sp>
    </p:spTree>
    <p:extLst>
      <p:ext uri="{BB962C8B-B14F-4D97-AF65-F5344CB8AC3E}">
        <p14:creationId xmlns:p14="http://schemas.microsoft.com/office/powerpoint/2010/main" val="1281608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9668" y="3371008"/>
            <a:ext cx="2665413"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15480" y="3444033"/>
            <a:ext cx="2876550"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88506" y="116632"/>
            <a:ext cx="2308225"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23767" y="419844"/>
            <a:ext cx="39243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5"/>
          <p:cNvSpPr txBox="1">
            <a:spLocks noChangeArrowheads="1"/>
          </p:cNvSpPr>
          <p:nvPr/>
        </p:nvSpPr>
        <p:spPr bwMode="auto">
          <a:xfrm>
            <a:off x="7464152" y="3299506"/>
            <a:ext cx="4536504" cy="15388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marL="532800" indent="-532800" algn="l" eaLnBrk="1" hangingPunct="1">
              <a:spcBef>
                <a:spcPts val="600"/>
              </a:spcBef>
              <a:spcAft>
                <a:spcPts val="600"/>
              </a:spcAft>
              <a:buFont typeface="Arial" pitchFamily="34" charset="0"/>
              <a:buChar char="•"/>
            </a:pPr>
            <a:r>
              <a:rPr lang="en-US" sz="2800" dirty="0">
                <a:latin typeface="+mn-lt"/>
              </a:rPr>
              <a:t>Select the right length of plate</a:t>
            </a:r>
          </a:p>
          <a:p>
            <a:pPr marL="532800" indent="-532800" algn="l" eaLnBrk="1" hangingPunct="1">
              <a:spcBef>
                <a:spcPts val="600"/>
              </a:spcBef>
              <a:spcAft>
                <a:spcPts val="600"/>
              </a:spcAft>
              <a:buFont typeface="Arial" pitchFamily="34" charset="0"/>
              <a:buChar char="•"/>
            </a:pPr>
            <a:r>
              <a:rPr lang="en-US" sz="2800" dirty="0">
                <a:latin typeface="+mn-lt"/>
              </a:rPr>
              <a:t>Position plate</a:t>
            </a:r>
          </a:p>
        </p:txBody>
      </p:sp>
    </p:spTree>
    <p:extLst>
      <p:ext uri="{BB962C8B-B14F-4D97-AF65-F5344CB8AC3E}">
        <p14:creationId xmlns:p14="http://schemas.microsoft.com/office/powerpoint/2010/main" val="3276309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1048" y="332582"/>
            <a:ext cx="39020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35960" y="1124744"/>
            <a:ext cx="48641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43573" y="3501232"/>
            <a:ext cx="25304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132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9876" y="549152"/>
            <a:ext cx="4726831" cy="34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31904" y="3212976"/>
            <a:ext cx="55530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1163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4089" y="395968"/>
            <a:ext cx="1655763"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95213" y="2820080"/>
            <a:ext cx="16891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4378700" flipV="1">
            <a:off x="5969407" y="1865199"/>
            <a:ext cx="5429250"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58989" y="1956481"/>
            <a:ext cx="2290763"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802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4294967295"/>
          </p:nvPr>
        </p:nvSpPr>
        <p:spPr>
          <a:xfrm>
            <a:off x="508001" y="1340768"/>
            <a:ext cx="5587999" cy="4678363"/>
          </a:xfrm>
        </p:spPr>
        <p:txBody>
          <a:bodyPr/>
          <a:lstStyle/>
          <a:p>
            <a:r>
              <a:rPr lang="en-US" noProof="0" dirty="0"/>
              <a:t>91-year-old patient</a:t>
            </a:r>
          </a:p>
          <a:p>
            <a:r>
              <a:rPr lang="en-US" noProof="0" dirty="0"/>
              <a:t>Type B2 fracture</a:t>
            </a:r>
          </a:p>
          <a:p>
            <a:r>
              <a:rPr lang="en-US" noProof="0" dirty="0"/>
              <a:t>Lives with retired daughter</a:t>
            </a:r>
          </a:p>
          <a:p>
            <a:r>
              <a:rPr lang="en-US" noProof="0" dirty="0"/>
              <a:t>Wheelchair bound</a:t>
            </a:r>
          </a:p>
          <a:p>
            <a:r>
              <a:rPr lang="en-US" noProof="0" dirty="0"/>
              <a:t>ASA IV</a:t>
            </a:r>
          </a:p>
        </p:txBody>
      </p:sp>
      <p:grpSp>
        <p:nvGrpSpPr>
          <p:cNvPr id="2" name="Group 1">
            <a:extLst>
              <a:ext uri="{FF2B5EF4-FFF2-40B4-BE49-F238E27FC236}">
                <a16:creationId xmlns:a16="http://schemas.microsoft.com/office/drawing/2014/main" id="{98D9C638-CCF5-4C34-9146-061569D52D95}"/>
              </a:ext>
            </a:extLst>
          </p:cNvPr>
          <p:cNvGrpSpPr/>
          <p:nvPr/>
        </p:nvGrpSpPr>
        <p:grpSpPr>
          <a:xfrm>
            <a:off x="6128370" y="1174750"/>
            <a:ext cx="5008190" cy="5206578"/>
            <a:chOff x="6285135" y="1268760"/>
            <a:chExt cx="4203353" cy="4508500"/>
          </a:xfrm>
        </p:grpSpPr>
        <p:pic>
          <p:nvPicPr>
            <p:cNvPr id="131076" name="Picture 7" descr="33619509_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5135" y="1268760"/>
              <a:ext cx="2043113"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0970" name="Picture 10" descr="34106757_3"/>
            <p:cNvPicPr>
              <a:picLocks noChangeAspect="1" noChangeArrowheads="1"/>
            </p:cNvPicPr>
            <p:nvPr/>
          </p:nvPicPr>
          <p:blipFill>
            <a:blip r:embed="rId4" cstate="email">
              <a:extLst>
                <a:ext uri="{28A0092B-C50C-407E-A947-70E740481C1C}">
                  <a14:useLocalDpi xmlns:a14="http://schemas.microsoft.com/office/drawing/2010/main"/>
                </a:ext>
              </a:extLst>
            </a:blip>
            <a:srcRect l="5373" t="1450" r="3601" b="2805"/>
            <a:stretch>
              <a:fillRect/>
            </a:stretch>
          </p:blipFill>
          <p:spPr bwMode="auto">
            <a:xfrm>
              <a:off x="8332663" y="1268760"/>
              <a:ext cx="215582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72671237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4294967295"/>
          </p:nvPr>
        </p:nvSpPr>
        <p:spPr>
          <a:xfrm>
            <a:off x="508001" y="1340768"/>
            <a:ext cx="5587999" cy="4678363"/>
          </a:xfrm>
        </p:spPr>
        <p:txBody>
          <a:bodyPr/>
          <a:lstStyle/>
          <a:p>
            <a:r>
              <a:rPr lang="en-US" noProof="0" dirty="0"/>
              <a:t>Preoperative plan?</a:t>
            </a:r>
          </a:p>
          <a:p>
            <a:r>
              <a:rPr lang="en-US" noProof="0" dirty="0"/>
              <a:t>Keep patient alive, maintain ability to transfer, minimize surgery, and keep implant</a:t>
            </a:r>
          </a:p>
          <a:p>
            <a:r>
              <a:rPr lang="en-US" noProof="0" dirty="0"/>
              <a:t>Relative stability</a:t>
            </a:r>
          </a:p>
          <a:p>
            <a:r>
              <a:rPr lang="en-US" noProof="0" dirty="0"/>
              <a:t>Lateral plate (lateral) + strut (medial or anterior)</a:t>
            </a:r>
          </a:p>
          <a:p>
            <a:r>
              <a:rPr lang="en-US" noProof="0" dirty="0"/>
              <a:t>Immediate mobility</a:t>
            </a:r>
          </a:p>
          <a:p>
            <a:endParaRPr lang="en-US" noProof="0" dirty="0"/>
          </a:p>
        </p:txBody>
      </p:sp>
      <p:grpSp>
        <p:nvGrpSpPr>
          <p:cNvPr id="5" name="Group 4">
            <a:extLst>
              <a:ext uri="{FF2B5EF4-FFF2-40B4-BE49-F238E27FC236}">
                <a16:creationId xmlns:a16="http://schemas.microsoft.com/office/drawing/2014/main" id="{30503669-98FF-484A-A4B1-F3014885E06F}"/>
              </a:ext>
            </a:extLst>
          </p:cNvPr>
          <p:cNvGrpSpPr/>
          <p:nvPr/>
        </p:nvGrpSpPr>
        <p:grpSpPr>
          <a:xfrm>
            <a:off x="6128370" y="1174750"/>
            <a:ext cx="5008190" cy="5206578"/>
            <a:chOff x="6285135" y="1268760"/>
            <a:chExt cx="4203353" cy="4508500"/>
          </a:xfrm>
        </p:grpSpPr>
        <p:pic>
          <p:nvPicPr>
            <p:cNvPr id="6" name="Picture 7" descr="33619509_4">
              <a:extLst>
                <a:ext uri="{FF2B5EF4-FFF2-40B4-BE49-F238E27FC236}">
                  <a16:creationId xmlns:a16="http://schemas.microsoft.com/office/drawing/2014/main" id="{5E9BFBE8-F897-4EC3-A7FA-13DC029F39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5135" y="1268760"/>
              <a:ext cx="2043113"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10" descr="34106757_3">
              <a:extLst>
                <a:ext uri="{FF2B5EF4-FFF2-40B4-BE49-F238E27FC236}">
                  <a16:creationId xmlns:a16="http://schemas.microsoft.com/office/drawing/2014/main" id="{51CCFCC3-A0F2-4064-834C-5783EADECB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l="5373" t="1450" r="3601" b="2805"/>
            <a:stretch>
              <a:fillRect/>
            </a:stretch>
          </p:blipFill>
          <p:spPr bwMode="auto">
            <a:xfrm>
              <a:off x="8332663" y="1268760"/>
              <a:ext cx="215582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85288567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508001" y="381000"/>
            <a:ext cx="11036300" cy="914400"/>
          </a:xfrm>
        </p:spPr>
        <p:txBody>
          <a:bodyPr/>
          <a:lstStyle/>
          <a:p>
            <a:r>
              <a:rPr lang="en-US" noProof="0" dirty="0"/>
              <a:t>Type B2—preoperative plan</a:t>
            </a:r>
          </a:p>
        </p:txBody>
      </p:sp>
      <p:sp>
        <p:nvSpPr>
          <p:cNvPr id="102403" name="Rectangle 3"/>
          <p:cNvSpPr>
            <a:spLocks noGrp="1" noChangeArrowheads="1"/>
          </p:cNvSpPr>
          <p:nvPr>
            <p:ph type="body" idx="4294967295"/>
          </p:nvPr>
        </p:nvSpPr>
        <p:spPr>
          <a:xfrm>
            <a:off x="508001" y="1340768"/>
            <a:ext cx="6164063" cy="4678363"/>
          </a:xfrm>
        </p:spPr>
        <p:txBody>
          <a:bodyPr/>
          <a:lstStyle/>
          <a:p>
            <a:r>
              <a:rPr lang="en-US" noProof="0" dirty="0"/>
              <a:t>Relative stability</a:t>
            </a:r>
          </a:p>
          <a:p>
            <a:r>
              <a:rPr lang="en-US" noProof="0" dirty="0"/>
              <a:t>Intramedullary fixation (new stem)</a:t>
            </a:r>
          </a:p>
          <a:p>
            <a:r>
              <a:rPr lang="en-US" noProof="0" dirty="0"/>
              <a:t>Supplemental extramedullary fixation</a:t>
            </a:r>
          </a:p>
          <a:p>
            <a:pPr lvl="1"/>
            <a:r>
              <a:rPr lang="en-US" noProof="0" dirty="0"/>
              <a:t>Lateral plate</a:t>
            </a:r>
          </a:p>
          <a:p>
            <a:pPr lvl="1"/>
            <a:r>
              <a:rPr lang="en-US" noProof="0" dirty="0"/>
              <a:t>Medial/anterior strut</a:t>
            </a:r>
          </a:p>
          <a:p>
            <a:endParaRPr lang="en-US" noProof="0" dirty="0"/>
          </a:p>
        </p:txBody>
      </p:sp>
      <p:pic>
        <p:nvPicPr>
          <p:cNvPr id="102404" name="Picture 3" descr="DSCN005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9814" y="941196"/>
            <a:ext cx="3398838"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7581820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508001" y="381000"/>
            <a:ext cx="11036300" cy="914400"/>
          </a:xfrm>
        </p:spPr>
        <p:txBody>
          <a:bodyPr/>
          <a:lstStyle/>
          <a:p>
            <a:pPr eaLnBrk="1" hangingPunct="1"/>
            <a:r>
              <a:rPr lang="en-US" noProof="0" dirty="0"/>
              <a:t>Periprosthetic femoral fractures</a:t>
            </a:r>
          </a:p>
        </p:txBody>
      </p:sp>
      <p:sp>
        <p:nvSpPr>
          <p:cNvPr id="118787" name="Rectangle 3"/>
          <p:cNvSpPr>
            <a:spLocks noGrp="1" noChangeArrowheads="1"/>
          </p:cNvSpPr>
          <p:nvPr>
            <p:ph idx="4294967295"/>
          </p:nvPr>
        </p:nvSpPr>
        <p:spPr>
          <a:xfrm>
            <a:off x="508001" y="1340768"/>
            <a:ext cx="11036300" cy="4678363"/>
          </a:xfrm>
        </p:spPr>
        <p:txBody>
          <a:bodyPr/>
          <a:lstStyle/>
          <a:p>
            <a:pPr eaLnBrk="1" hangingPunct="1"/>
            <a:r>
              <a:rPr lang="en-US" noProof="0" dirty="0"/>
              <a:t>Incidence—primary</a:t>
            </a:r>
          </a:p>
          <a:p>
            <a:pPr lvl="1" indent="-532800"/>
            <a:r>
              <a:rPr lang="en-US" sz="2800" noProof="0" dirty="0"/>
              <a:t>Intraoperative cemented: 3%, uncemented: 0.23%</a:t>
            </a:r>
          </a:p>
          <a:p>
            <a:pPr lvl="1" indent="-532800"/>
            <a:r>
              <a:rPr lang="en-US" sz="2800" noProof="0" dirty="0"/>
              <a:t>Postoperative </a:t>
            </a:r>
          </a:p>
          <a:p>
            <a:r>
              <a:rPr lang="en-US" noProof="0" dirty="0"/>
              <a:t>Incidence—revision</a:t>
            </a:r>
          </a:p>
          <a:p>
            <a:pPr lvl="1" indent="-532800"/>
            <a:r>
              <a:rPr lang="en-US" sz="2800" noProof="0" dirty="0"/>
              <a:t>Intraoperative cemented: 6%, uncemented: 19%</a:t>
            </a:r>
          </a:p>
          <a:p>
            <a:pPr lvl="1" indent="-532800"/>
            <a:r>
              <a:rPr lang="en-US" sz="2800" noProof="0" dirty="0"/>
              <a:t>Postoperative rate no difference</a:t>
            </a:r>
          </a:p>
          <a:p>
            <a:pPr eaLnBrk="1" hangingPunct="1"/>
            <a:endParaRPr lang="en-US" noProof="0" dirty="0"/>
          </a:p>
        </p:txBody>
      </p:sp>
    </p:spTree>
    <p:extLst>
      <p:ext uri="{BB962C8B-B14F-4D97-AF65-F5344CB8AC3E}">
        <p14:creationId xmlns:p14="http://schemas.microsoft.com/office/powerpoint/2010/main" val="108489754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508001" y="381000"/>
            <a:ext cx="11036300" cy="914400"/>
          </a:xfrm>
        </p:spPr>
        <p:txBody>
          <a:bodyPr/>
          <a:lstStyle/>
          <a:p>
            <a:pPr eaLnBrk="1" hangingPunct="1"/>
            <a:r>
              <a:rPr lang="en-US" noProof="0" dirty="0"/>
              <a:t>Technique</a:t>
            </a:r>
          </a:p>
        </p:txBody>
      </p:sp>
      <p:sp>
        <p:nvSpPr>
          <p:cNvPr id="101379" name="Rectangle 3"/>
          <p:cNvSpPr>
            <a:spLocks noGrp="1" noChangeArrowheads="1"/>
          </p:cNvSpPr>
          <p:nvPr>
            <p:ph idx="4294967295"/>
          </p:nvPr>
        </p:nvSpPr>
        <p:spPr>
          <a:xfrm>
            <a:off x="508001" y="1340768"/>
            <a:ext cx="5804023" cy="4678363"/>
          </a:xfrm>
        </p:spPr>
        <p:txBody>
          <a:bodyPr/>
          <a:lstStyle/>
          <a:p>
            <a:pPr eaLnBrk="1" hangingPunct="1">
              <a:buFontTx/>
              <a:buNone/>
            </a:pPr>
            <a:r>
              <a:rPr lang="en-US" b="1" noProof="0" dirty="0"/>
              <a:t>Option 1:</a:t>
            </a:r>
          </a:p>
          <a:p>
            <a:pPr marL="0" indent="0">
              <a:spcBef>
                <a:spcPct val="0"/>
              </a:spcBef>
              <a:buNone/>
            </a:pPr>
            <a:r>
              <a:rPr lang="en-US" noProof="0" dirty="0"/>
              <a:t>Reconstruct tube around new implant</a:t>
            </a:r>
          </a:p>
          <a:p>
            <a:pPr lvl="1" eaLnBrk="1" hangingPunct="1">
              <a:spcAft>
                <a:spcPct val="20000"/>
              </a:spcAft>
              <a:buFontTx/>
              <a:buChar char="•"/>
            </a:pPr>
            <a:endParaRPr lang="en-US" noProof="0" dirty="0"/>
          </a:p>
          <a:p>
            <a:pPr eaLnBrk="1" hangingPunct="1">
              <a:buFontTx/>
              <a:buNone/>
            </a:pPr>
            <a:r>
              <a:rPr lang="en-US" b="1" noProof="0" dirty="0"/>
              <a:t>Option 2:</a:t>
            </a:r>
          </a:p>
          <a:p>
            <a:pPr eaLnBrk="1" hangingPunct="1">
              <a:spcBef>
                <a:spcPct val="0"/>
              </a:spcBef>
              <a:buFontTx/>
              <a:buNone/>
            </a:pPr>
            <a:r>
              <a:rPr lang="en-US" noProof="0" dirty="0"/>
              <a:t>Place new implant into </a:t>
            </a:r>
          </a:p>
          <a:p>
            <a:pPr eaLnBrk="1" hangingPunct="1">
              <a:spcBef>
                <a:spcPct val="0"/>
              </a:spcBef>
              <a:buFontTx/>
              <a:buNone/>
            </a:pPr>
            <a:r>
              <a:rPr lang="en-US" noProof="0" dirty="0"/>
              <a:t>reconstructed tube</a:t>
            </a:r>
          </a:p>
          <a:p>
            <a:pPr eaLnBrk="1" hangingPunct="1"/>
            <a:endParaRPr lang="en-US" noProof="0" dirty="0"/>
          </a:p>
        </p:txBody>
      </p:sp>
      <p:pic>
        <p:nvPicPr>
          <p:cNvPr id="101380" name="Picture 3" descr="DSCN005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2296" y="333375"/>
            <a:ext cx="3821112"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1381" name="Text Box 5"/>
          <p:cNvSpPr txBox="1">
            <a:spLocks noChangeArrowheads="1"/>
          </p:cNvSpPr>
          <p:nvPr/>
        </p:nvSpPr>
        <p:spPr bwMode="auto">
          <a:xfrm>
            <a:off x="6384032" y="6237288"/>
            <a:ext cx="28097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1"/>
                </a:solidFill>
                <a:ea typeface="ＭＳ Ｐゴシック" charset="0"/>
              </a:rPr>
              <a:t>Option 2 shown</a:t>
            </a:r>
          </a:p>
        </p:txBody>
      </p:sp>
    </p:spTree>
    <p:extLst>
      <p:ext uri="{BB962C8B-B14F-4D97-AF65-F5344CB8AC3E}">
        <p14:creationId xmlns:p14="http://schemas.microsoft.com/office/powerpoint/2010/main" val="6912902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08001" y="381000"/>
            <a:ext cx="11036300" cy="914400"/>
          </a:xfrm>
        </p:spPr>
        <p:txBody>
          <a:bodyPr/>
          <a:lstStyle/>
          <a:p>
            <a:r>
              <a:rPr lang="en-US" noProof="0" dirty="0"/>
              <a:t>Option 2: fixing the tube first</a:t>
            </a:r>
          </a:p>
        </p:txBody>
      </p:sp>
      <p:grpSp>
        <p:nvGrpSpPr>
          <p:cNvPr id="2" name="Group 1">
            <a:extLst>
              <a:ext uri="{FF2B5EF4-FFF2-40B4-BE49-F238E27FC236}">
                <a16:creationId xmlns:a16="http://schemas.microsoft.com/office/drawing/2014/main" id="{77D81765-BA55-48B9-A837-367ACB62E00A}"/>
              </a:ext>
            </a:extLst>
          </p:cNvPr>
          <p:cNvGrpSpPr/>
          <p:nvPr/>
        </p:nvGrpSpPr>
        <p:grpSpPr>
          <a:xfrm>
            <a:off x="623392" y="1439417"/>
            <a:ext cx="10920909" cy="4581871"/>
            <a:chOff x="2135189" y="2393951"/>
            <a:chExt cx="7932736" cy="2498725"/>
          </a:xfrm>
        </p:grpSpPr>
        <p:pic>
          <p:nvPicPr>
            <p:cNvPr id="30723" name="Picture 5" descr="DSCN005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3024" b="6588"/>
            <a:stretch/>
          </p:blipFill>
          <p:spPr bwMode="auto">
            <a:xfrm>
              <a:off x="2135189" y="2393951"/>
              <a:ext cx="4256087"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descr="DSCN005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84925" y="2393951"/>
              <a:ext cx="36830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20659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08001" y="381000"/>
            <a:ext cx="11036300" cy="914400"/>
          </a:xfrm>
        </p:spPr>
        <p:txBody>
          <a:bodyPr/>
          <a:lstStyle/>
          <a:p>
            <a:pPr eaLnBrk="1" hangingPunct="1"/>
            <a:r>
              <a:rPr lang="en-US" noProof="0" dirty="0"/>
              <a:t>Reconstituting the tube first: intracortical screws</a:t>
            </a:r>
          </a:p>
        </p:txBody>
      </p:sp>
      <p:sp>
        <p:nvSpPr>
          <p:cNvPr id="99331" name="Rectangle 3"/>
          <p:cNvSpPr>
            <a:spLocks noGrp="1" noChangeArrowheads="1"/>
          </p:cNvSpPr>
          <p:nvPr>
            <p:ph idx="4294967295"/>
          </p:nvPr>
        </p:nvSpPr>
        <p:spPr>
          <a:xfrm>
            <a:off x="508001" y="1340768"/>
            <a:ext cx="5587999" cy="4678363"/>
          </a:xfrm>
        </p:spPr>
        <p:txBody>
          <a:bodyPr/>
          <a:lstStyle/>
          <a:p>
            <a:pPr marL="532800" indent="-532800" eaLnBrk="1" hangingPunct="1"/>
            <a:r>
              <a:rPr lang="en-US" noProof="0" dirty="0"/>
              <a:t>Not reported</a:t>
            </a:r>
          </a:p>
          <a:p>
            <a:pPr marL="532800" indent="-532800" eaLnBrk="1" hangingPunct="1"/>
            <a:r>
              <a:rPr lang="en-US" noProof="0" dirty="0"/>
              <a:t>Avoid excessive stripping</a:t>
            </a:r>
          </a:p>
          <a:p>
            <a:pPr marL="951900" lvl="2" indent="-532800"/>
            <a:r>
              <a:rPr lang="en-US" sz="2600" noProof="0" dirty="0"/>
              <a:t>AO reduction </a:t>
            </a:r>
            <a:r>
              <a:rPr lang="en-US" altLang="ja-JP" sz="2600" noProof="0" dirty="0">
                <a:latin typeface="Times" charset="0"/>
              </a:rPr>
              <a:t>“</a:t>
            </a:r>
            <a:r>
              <a:rPr lang="en-US" altLang="ja-JP" sz="2600" noProof="0" dirty="0"/>
              <a:t>towel clips</a:t>
            </a:r>
            <a:r>
              <a:rPr lang="en-US" altLang="ja-JP" sz="2600" noProof="0" dirty="0">
                <a:latin typeface="Times" charset="0"/>
              </a:rPr>
              <a:t>”</a:t>
            </a:r>
            <a:r>
              <a:rPr lang="en-US" altLang="ja-JP" sz="2600" noProof="0" dirty="0"/>
              <a:t> only</a:t>
            </a:r>
            <a:r>
              <a:rPr lang="en-US" altLang="ja-JP" sz="2600" noProof="0" dirty="0">
                <a:latin typeface="Times" charset="0"/>
                <a:cs typeface="Arial" pitchFamily="34" charset="0"/>
              </a:rPr>
              <a:t>—</a:t>
            </a:r>
            <a:r>
              <a:rPr lang="en-US" altLang="ja-JP" sz="2600" noProof="0" dirty="0"/>
              <a:t>no lobster claws, </a:t>
            </a:r>
            <a:r>
              <a:rPr lang="en-US" altLang="ja-JP" sz="2600" noProof="0" dirty="0" err="1"/>
              <a:t>etc</a:t>
            </a:r>
            <a:endParaRPr lang="en-US" altLang="ja-JP" sz="2600" noProof="0" dirty="0"/>
          </a:p>
          <a:p>
            <a:pPr marL="532800" indent="-532800" eaLnBrk="1" hangingPunct="1"/>
            <a:r>
              <a:rPr lang="en-US" noProof="0" dirty="0"/>
              <a:t>2 mm screws</a:t>
            </a:r>
          </a:p>
          <a:p>
            <a:pPr marL="951900" lvl="2" indent="-532800"/>
            <a:r>
              <a:rPr lang="en-US" sz="2600" noProof="0" dirty="0"/>
              <a:t>Drill through with 1.1 mm first, then over drill</a:t>
            </a:r>
          </a:p>
          <a:p>
            <a:pPr lvl="1" eaLnBrk="1" hangingPunct="1">
              <a:spcAft>
                <a:spcPct val="20000"/>
              </a:spcAft>
              <a:buFontTx/>
              <a:buChar char="•"/>
            </a:pPr>
            <a:endParaRPr lang="en-US" sz="2800" noProof="0" dirty="0"/>
          </a:p>
          <a:p>
            <a:pPr eaLnBrk="1" hangingPunct="1"/>
            <a:endParaRPr lang="en-US" noProof="0" dirty="0"/>
          </a:p>
        </p:txBody>
      </p:sp>
      <p:grpSp>
        <p:nvGrpSpPr>
          <p:cNvPr id="2" name="Group 1">
            <a:extLst>
              <a:ext uri="{FF2B5EF4-FFF2-40B4-BE49-F238E27FC236}">
                <a16:creationId xmlns:a16="http://schemas.microsoft.com/office/drawing/2014/main" id="{3EED5799-BA26-4328-9774-CBD85614134C}"/>
              </a:ext>
            </a:extLst>
          </p:cNvPr>
          <p:cNvGrpSpPr/>
          <p:nvPr/>
        </p:nvGrpSpPr>
        <p:grpSpPr>
          <a:xfrm>
            <a:off x="6240016" y="1295400"/>
            <a:ext cx="5587998" cy="3501752"/>
            <a:chOff x="6697018" y="1988840"/>
            <a:chExt cx="4032250" cy="2449513"/>
          </a:xfrm>
        </p:grpSpPr>
        <p:pic>
          <p:nvPicPr>
            <p:cNvPr id="99332" name="Picture 5" descr="DSCN005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6080" y="1988840"/>
              <a:ext cx="3913188"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749" name="Oval 6"/>
            <p:cNvSpPr>
              <a:spLocks noChangeArrowheads="1"/>
            </p:cNvSpPr>
            <p:nvPr/>
          </p:nvSpPr>
          <p:spPr bwMode="auto">
            <a:xfrm>
              <a:off x="6697018" y="1990427"/>
              <a:ext cx="792162" cy="792162"/>
            </a:xfrm>
            <a:prstGeom prst="ellipse">
              <a:avLst/>
            </a:prstGeom>
            <a:noFill/>
            <a:ln w="381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50" name="Oval 7"/>
            <p:cNvSpPr>
              <a:spLocks noChangeArrowheads="1"/>
            </p:cNvSpPr>
            <p:nvPr/>
          </p:nvSpPr>
          <p:spPr bwMode="auto">
            <a:xfrm>
              <a:off x="9338618" y="2196802"/>
              <a:ext cx="792162" cy="792162"/>
            </a:xfrm>
            <a:prstGeom prst="ellipse">
              <a:avLst/>
            </a:prstGeom>
            <a:noFill/>
            <a:ln w="381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28668378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08001" y="381000"/>
            <a:ext cx="11036300" cy="914400"/>
          </a:xfrm>
        </p:spPr>
        <p:txBody>
          <a:bodyPr/>
          <a:lstStyle/>
          <a:p>
            <a:r>
              <a:rPr lang="en-US" noProof="0" dirty="0"/>
              <a:t>Reconstituting the tube</a:t>
            </a:r>
          </a:p>
        </p:txBody>
      </p:sp>
      <p:sp>
        <p:nvSpPr>
          <p:cNvPr id="98307" name="Rectangle 3"/>
          <p:cNvSpPr>
            <a:spLocks noGrp="1" noChangeArrowheads="1"/>
          </p:cNvSpPr>
          <p:nvPr>
            <p:ph type="body" idx="4294967295"/>
          </p:nvPr>
        </p:nvSpPr>
        <p:spPr>
          <a:xfrm>
            <a:off x="508001" y="1340768"/>
            <a:ext cx="11036300" cy="4678363"/>
          </a:xfrm>
        </p:spPr>
        <p:txBody>
          <a:bodyPr/>
          <a:lstStyle/>
          <a:p>
            <a:pPr marL="0" indent="0">
              <a:buNone/>
            </a:pPr>
            <a:r>
              <a:rPr lang="en-US" noProof="0" dirty="0"/>
              <a:t>Lateral plate (or strut)</a:t>
            </a:r>
          </a:p>
          <a:p>
            <a:r>
              <a:rPr lang="en-US" noProof="0" dirty="0"/>
              <a:t>Proximal cerclage wires</a:t>
            </a:r>
          </a:p>
          <a:p>
            <a:r>
              <a:rPr lang="en-US" noProof="0" dirty="0"/>
              <a:t>Distal screws if possible</a:t>
            </a:r>
          </a:p>
          <a:p>
            <a:endParaRPr lang="en-US" noProof="0" dirty="0"/>
          </a:p>
          <a:p>
            <a:pPr marL="0" indent="0">
              <a:buNone/>
            </a:pPr>
            <a:r>
              <a:rPr lang="en-US" noProof="0" dirty="0"/>
              <a:t>Cortical strut </a:t>
            </a:r>
          </a:p>
          <a:p>
            <a:r>
              <a:rPr lang="en-US" noProof="0" dirty="0"/>
              <a:t>(Medial or anterior)</a:t>
            </a:r>
          </a:p>
          <a:p>
            <a:r>
              <a:rPr lang="en-US" noProof="0" dirty="0"/>
              <a:t>Shaped with burr to fit</a:t>
            </a:r>
          </a:p>
          <a:p>
            <a:r>
              <a:rPr lang="en-US" noProof="0" dirty="0"/>
              <a:t>Bone graft around edges</a:t>
            </a:r>
          </a:p>
          <a:p>
            <a:endParaRPr lang="en-US" noProof="0" dirty="0"/>
          </a:p>
        </p:txBody>
      </p:sp>
      <p:pic>
        <p:nvPicPr>
          <p:cNvPr id="98308" name="Picture 6" descr="DSC0127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3952" y="2007941"/>
            <a:ext cx="5595938"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7351" name="Line 7"/>
          <p:cNvSpPr>
            <a:spLocks noChangeShapeType="1"/>
          </p:cNvSpPr>
          <p:nvPr/>
        </p:nvSpPr>
        <p:spPr bwMode="auto">
          <a:xfrm>
            <a:off x="4800254" y="3861048"/>
            <a:ext cx="3919637" cy="372567"/>
          </a:xfrm>
          <a:prstGeom prst="line">
            <a:avLst/>
          </a:prstGeom>
          <a:noFill/>
          <a:ln w="76200">
            <a:solidFill>
              <a:srgbClr val="29529B"/>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57353" name="Line 9"/>
          <p:cNvSpPr>
            <a:spLocks noChangeShapeType="1"/>
          </p:cNvSpPr>
          <p:nvPr/>
        </p:nvSpPr>
        <p:spPr bwMode="auto">
          <a:xfrm>
            <a:off x="5087888" y="1628800"/>
            <a:ext cx="4711503" cy="1595165"/>
          </a:xfrm>
          <a:prstGeom prst="line">
            <a:avLst/>
          </a:prstGeom>
          <a:noFill/>
          <a:ln w="76200">
            <a:solidFill>
              <a:srgbClr val="29529B"/>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extLst>
      <p:ext uri="{BB962C8B-B14F-4D97-AF65-F5344CB8AC3E}">
        <p14:creationId xmlns:p14="http://schemas.microsoft.com/office/powerpoint/2010/main" val="26508123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353"/>
                                        </p:tgtEl>
                                        <p:attrNameLst>
                                          <p:attrName>style.visibility</p:attrName>
                                        </p:attrNameLst>
                                      </p:cBhvr>
                                      <p:to>
                                        <p:strVal val="visible"/>
                                      </p:to>
                                    </p:set>
                                    <p:animEffect transition="in" filter="fade">
                                      <p:cBhvr>
                                        <p:cTn id="7" dur="1000"/>
                                        <p:tgtEl>
                                          <p:spTgt spid="573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351"/>
                                        </p:tgtEl>
                                        <p:attrNameLst>
                                          <p:attrName>style.visibility</p:attrName>
                                        </p:attrNameLst>
                                      </p:cBhvr>
                                      <p:to>
                                        <p:strVal val="visible"/>
                                      </p:to>
                                    </p:set>
                                    <p:animEffect transition="in" filter="fade">
                                      <p:cBhvr>
                                        <p:cTn id="10" dur="10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animBg="1"/>
      <p:bldP spid="5735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C1F5D6-889D-411A-A8F1-581C401D9788}"/>
              </a:ext>
            </a:extLst>
          </p:cNvPr>
          <p:cNvSpPr>
            <a:spLocks noGrp="1"/>
          </p:cNvSpPr>
          <p:nvPr>
            <p:ph idx="4294967295"/>
          </p:nvPr>
        </p:nvSpPr>
        <p:spPr>
          <a:xfrm>
            <a:off x="508001" y="1268760"/>
            <a:ext cx="5027486" cy="4678363"/>
          </a:xfrm>
        </p:spPr>
        <p:txBody>
          <a:bodyPr/>
          <a:lstStyle/>
          <a:p>
            <a:pPr marL="532800" indent="-532800"/>
            <a:r>
              <a:rPr kumimoji="1" lang="en-US" noProof="0" dirty="0">
                <a:latin typeface="Arial" pitchFamily="34" charset="0"/>
              </a:rPr>
              <a:t>Osteoporotic bone</a:t>
            </a:r>
          </a:p>
          <a:p>
            <a:pPr marL="951900" lvl="2" indent="-532800"/>
            <a:r>
              <a:rPr kumimoji="1" lang="en-US" sz="2600" noProof="0" dirty="0">
                <a:latin typeface="Arial" pitchFamily="34" charset="0"/>
              </a:rPr>
              <a:t>IM fixation</a:t>
            </a:r>
          </a:p>
          <a:p>
            <a:pPr marL="951900" lvl="2" indent="-532800"/>
            <a:r>
              <a:rPr kumimoji="1" lang="en-US" sz="2600" noProof="0" dirty="0">
                <a:latin typeface="Arial" pitchFamily="34" charset="0"/>
              </a:rPr>
              <a:t>Fixed-angle device</a:t>
            </a:r>
          </a:p>
          <a:p>
            <a:pPr marL="951900" lvl="2" indent="-532800"/>
            <a:r>
              <a:rPr kumimoji="1" lang="en-US" sz="2600" noProof="0" dirty="0">
                <a:latin typeface="Arial" pitchFamily="34" charset="0"/>
              </a:rPr>
              <a:t>Locking plates</a:t>
            </a:r>
          </a:p>
          <a:p>
            <a:pPr marL="951900" lvl="2" indent="-532800"/>
            <a:r>
              <a:rPr kumimoji="1" lang="en-US" sz="2600" noProof="0" dirty="0">
                <a:latin typeface="Arial" pitchFamily="34" charset="0"/>
              </a:rPr>
              <a:t>DCS</a:t>
            </a:r>
          </a:p>
          <a:p>
            <a:pPr marL="951900" lvl="2" indent="-532800"/>
            <a:r>
              <a:rPr kumimoji="1" lang="en-US" sz="2600" noProof="0" dirty="0">
                <a:latin typeface="Arial" pitchFamily="34" charset="0"/>
              </a:rPr>
              <a:t>Blade plate</a:t>
            </a:r>
          </a:p>
          <a:p>
            <a:pPr marL="532800" indent="-532800"/>
            <a:r>
              <a:rPr kumimoji="1" lang="en-US" noProof="0" dirty="0">
                <a:latin typeface="Arial" pitchFamily="34" charset="0"/>
              </a:rPr>
              <a:t>Poor biology (age, illness)</a:t>
            </a:r>
          </a:p>
          <a:p>
            <a:pPr marL="951900" lvl="2" indent="-532800"/>
            <a:r>
              <a:rPr kumimoji="1" lang="en-US" sz="2600" noProof="0" dirty="0">
                <a:latin typeface="Arial" pitchFamily="34" charset="0"/>
              </a:rPr>
              <a:t>Minimize stripping</a:t>
            </a:r>
          </a:p>
          <a:p>
            <a:pPr marL="951900" lvl="2" indent="-532800"/>
            <a:r>
              <a:rPr kumimoji="1" lang="en-US" sz="2600" noProof="0" dirty="0">
                <a:latin typeface="Arial" pitchFamily="34" charset="0"/>
              </a:rPr>
              <a:t>Consider augmentation with strut</a:t>
            </a:r>
          </a:p>
          <a:p>
            <a:pPr marL="532800" indent="-532800"/>
            <a:endParaRPr lang="en-US" noProof="0" dirty="0"/>
          </a:p>
        </p:txBody>
      </p:sp>
      <p:pic>
        <p:nvPicPr>
          <p:cNvPr id="33794"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rot="-188317">
            <a:off x="8589520" y="-5611"/>
            <a:ext cx="2841625" cy="509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8013" y="1052514"/>
            <a:ext cx="2171700"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212789">
            <a:off x="5645601" y="2884489"/>
            <a:ext cx="242887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36376" y="2619376"/>
            <a:ext cx="2341563"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508001" y="381000"/>
            <a:ext cx="11036300" cy="914400"/>
          </a:xfrm>
        </p:spPr>
        <p:txBody>
          <a:bodyPr/>
          <a:lstStyle/>
          <a:p>
            <a:r>
              <a:rPr lang="en-US" noProof="0" dirty="0"/>
              <a:t>Type C: fix the fracture</a:t>
            </a:r>
          </a:p>
        </p:txBody>
      </p:sp>
    </p:spTree>
    <p:extLst>
      <p:ext uri="{BB962C8B-B14F-4D97-AF65-F5344CB8AC3E}">
        <p14:creationId xmlns:p14="http://schemas.microsoft.com/office/powerpoint/2010/main" val="2738615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314" y="260350"/>
            <a:ext cx="245903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0229" y="1628801"/>
            <a:ext cx="3227388"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67663" y="260351"/>
            <a:ext cx="2532062"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4"/>
          <p:cNvSpPr txBox="1">
            <a:spLocks noChangeArrowheads="1"/>
          </p:cNvSpPr>
          <p:nvPr/>
        </p:nvSpPr>
        <p:spPr bwMode="auto">
          <a:xfrm>
            <a:off x="1703512" y="5661249"/>
            <a:ext cx="53091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algn="l" eaLnBrk="1" hangingPunct="1">
              <a:buFont typeface="Arial" pitchFamily="34" charset="0"/>
              <a:buChar char="•"/>
            </a:pPr>
            <a:endParaRPr lang="en-US" sz="2400" dirty="0">
              <a:latin typeface="+mn-lt"/>
            </a:endParaRPr>
          </a:p>
        </p:txBody>
      </p:sp>
      <p:sp>
        <p:nvSpPr>
          <p:cNvPr id="3" name="Content Placeholder 2">
            <a:extLst>
              <a:ext uri="{FF2B5EF4-FFF2-40B4-BE49-F238E27FC236}">
                <a16:creationId xmlns:a16="http://schemas.microsoft.com/office/drawing/2014/main" id="{98867625-ED9B-4C58-8594-2E72D4B639B7}"/>
              </a:ext>
            </a:extLst>
          </p:cNvPr>
          <p:cNvSpPr>
            <a:spLocks noGrp="1"/>
          </p:cNvSpPr>
          <p:nvPr>
            <p:ph idx="4294967295"/>
          </p:nvPr>
        </p:nvSpPr>
        <p:spPr>
          <a:xfrm>
            <a:off x="508001" y="5461273"/>
            <a:ext cx="11036300" cy="1323281"/>
          </a:xfrm>
        </p:spPr>
        <p:txBody>
          <a:bodyPr/>
          <a:lstStyle/>
          <a:p>
            <a:pPr>
              <a:buFont typeface="Arial" pitchFamily="34" charset="0"/>
              <a:buChar char="•"/>
            </a:pPr>
            <a:r>
              <a:rPr lang="en-US" noProof="0" dirty="0"/>
              <a:t>Open reduction of fracture with cerclage fixation</a:t>
            </a:r>
          </a:p>
          <a:p>
            <a:pPr>
              <a:buFont typeface="Arial" pitchFamily="34" charset="0"/>
              <a:buChar char="•"/>
            </a:pPr>
            <a:r>
              <a:rPr lang="en-US" noProof="0" dirty="0"/>
              <a:t>Positioning and fixation of plate</a:t>
            </a:r>
          </a:p>
          <a:p>
            <a:endParaRPr lang="en-US" noProof="0" dirty="0"/>
          </a:p>
        </p:txBody>
      </p:sp>
    </p:spTree>
    <p:extLst>
      <p:ext uri="{BB962C8B-B14F-4D97-AF65-F5344CB8AC3E}">
        <p14:creationId xmlns:p14="http://schemas.microsoft.com/office/powerpoint/2010/main" val="1829417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5BB51B5-B12E-4EAD-8E92-EC0E3F34363D}"/>
              </a:ext>
            </a:extLst>
          </p:cNvPr>
          <p:cNvGrpSpPr/>
          <p:nvPr/>
        </p:nvGrpSpPr>
        <p:grpSpPr>
          <a:xfrm>
            <a:off x="3233421" y="436563"/>
            <a:ext cx="2243139" cy="6205538"/>
            <a:chOff x="3233421" y="436563"/>
            <a:chExt cx="2243139" cy="6205538"/>
          </a:xfrm>
        </p:grpSpPr>
        <p:pic>
          <p:nvPicPr>
            <p:cNvPr id="35843"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37296">
              <a:off x="3233421" y="436563"/>
              <a:ext cx="2001838"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8235" y="3141664"/>
              <a:ext cx="18383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id="{09AEBB2A-73B3-45BA-BB03-D3BEEABE3D6D}"/>
              </a:ext>
            </a:extLst>
          </p:cNvPr>
          <p:cNvGrpSpPr/>
          <p:nvPr/>
        </p:nvGrpSpPr>
        <p:grpSpPr>
          <a:xfrm>
            <a:off x="6733859" y="187325"/>
            <a:ext cx="2058987" cy="6481763"/>
            <a:chOff x="6733859" y="187325"/>
            <a:chExt cx="2058987" cy="6481763"/>
          </a:xfrm>
        </p:grpSpPr>
        <p:pic>
          <p:nvPicPr>
            <p:cNvPr id="35842"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1296389">
              <a:off x="7575234" y="187325"/>
              <a:ext cx="1217612"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33859" y="2376488"/>
              <a:ext cx="17272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384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F28CC8D-437E-47E7-BB94-96BD2FD00BDF}"/>
              </a:ext>
            </a:extLst>
          </p:cNvPr>
          <p:cNvSpPr>
            <a:spLocks noGrp="1"/>
          </p:cNvSpPr>
          <p:nvPr>
            <p:ph idx="4294967295"/>
          </p:nvPr>
        </p:nvSpPr>
        <p:spPr>
          <a:xfrm>
            <a:off x="508001" y="1340768"/>
            <a:ext cx="11036300" cy="4678363"/>
          </a:xfrm>
        </p:spPr>
        <p:txBody>
          <a:bodyPr/>
          <a:lstStyle/>
          <a:p>
            <a:pPr marL="532800" indent="-532800">
              <a:spcBef>
                <a:spcPts val="600"/>
              </a:spcBef>
            </a:pPr>
            <a:r>
              <a:rPr lang="en-US" noProof="0" dirty="0">
                <a:cs typeface="Tahoma" pitchFamily="34" charset="0"/>
              </a:rPr>
              <a:t>IV.3-D: intercalary close to THA</a:t>
            </a:r>
            <a:endParaRPr lang="en-US" noProof="0" dirty="0"/>
          </a:p>
          <a:p>
            <a:pPr marL="532800" indent="-532800">
              <a:spcBef>
                <a:spcPts val="600"/>
              </a:spcBef>
            </a:pPr>
            <a:r>
              <a:rPr lang="en-US" noProof="0" dirty="0"/>
              <a:t>Use of cerclage wire</a:t>
            </a:r>
          </a:p>
          <a:p>
            <a:pPr marL="951900" lvl="2" indent="-532800">
              <a:spcBef>
                <a:spcPts val="600"/>
              </a:spcBef>
            </a:pPr>
            <a:r>
              <a:rPr lang="en-US" sz="2600" noProof="0" dirty="0"/>
              <a:t>Either to facilitate reduction</a:t>
            </a:r>
          </a:p>
          <a:p>
            <a:pPr marL="951900" lvl="2" indent="-532800">
              <a:spcBef>
                <a:spcPts val="600"/>
              </a:spcBef>
            </a:pPr>
            <a:r>
              <a:rPr lang="en-US" sz="2600" noProof="0" dirty="0"/>
              <a:t>Or improve fixation around the femur</a:t>
            </a:r>
          </a:p>
          <a:p>
            <a:pPr marL="532800" indent="-532800">
              <a:spcBef>
                <a:spcPts val="600"/>
              </a:spcBef>
            </a:pPr>
            <a:endParaRPr lang="en-US" noProof="0" dirty="0"/>
          </a:p>
          <a:p>
            <a:pPr marL="532800" indent="-532800">
              <a:spcBef>
                <a:spcPts val="600"/>
              </a:spcBef>
            </a:pPr>
            <a:endParaRPr lang="en-US" noProof="0" dirty="0"/>
          </a:p>
          <a:p>
            <a:pPr marL="532800" indent="-532800"/>
            <a:endParaRPr lang="en-US" noProof="0" dirty="0"/>
          </a:p>
        </p:txBody>
      </p:sp>
      <p:grpSp>
        <p:nvGrpSpPr>
          <p:cNvPr id="2" name="Group 1">
            <a:extLst>
              <a:ext uri="{FF2B5EF4-FFF2-40B4-BE49-F238E27FC236}">
                <a16:creationId xmlns:a16="http://schemas.microsoft.com/office/drawing/2014/main" id="{AF0A1937-67EB-4A50-80AF-9980290E1D0B}"/>
              </a:ext>
            </a:extLst>
          </p:cNvPr>
          <p:cNvGrpSpPr/>
          <p:nvPr/>
        </p:nvGrpSpPr>
        <p:grpSpPr>
          <a:xfrm>
            <a:off x="7486651" y="52066"/>
            <a:ext cx="1825625" cy="6692900"/>
            <a:chOff x="7486651" y="52066"/>
            <a:chExt cx="1825625" cy="6692900"/>
          </a:xfrm>
        </p:grpSpPr>
        <p:pic>
          <p:nvPicPr>
            <p:cNvPr id="36866"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264210">
              <a:off x="7543800" y="2080891"/>
              <a:ext cx="1592262"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86651" y="52066"/>
              <a:ext cx="1825625"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1025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08001" y="381000"/>
            <a:ext cx="11036300" cy="914400"/>
          </a:xfrm>
        </p:spPr>
        <p:txBody>
          <a:bodyPr/>
          <a:lstStyle/>
          <a:p>
            <a:r>
              <a:rPr lang="en-US" noProof="0" dirty="0"/>
              <a:t>Take-home messages</a:t>
            </a:r>
          </a:p>
        </p:txBody>
      </p:sp>
      <p:sp>
        <p:nvSpPr>
          <p:cNvPr id="94211" name="Rectangle 3"/>
          <p:cNvSpPr>
            <a:spLocks noGrp="1" noChangeArrowheads="1"/>
          </p:cNvSpPr>
          <p:nvPr>
            <p:ph type="body" idx="4294967295"/>
          </p:nvPr>
        </p:nvSpPr>
        <p:spPr>
          <a:xfrm>
            <a:off x="508001" y="1340768"/>
            <a:ext cx="11036300" cy="4678363"/>
          </a:xfrm>
        </p:spPr>
        <p:txBody>
          <a:bodyPr/>
          <a:lstStyle/>
          <a:p>
            <a:r>
              <a:rPr lang="en-US" noProof="0" dirty="0"/>
              <a:t>Consider patient factors</a:t>
            </a:r>
          </a:p>
          <a:p>
            <a:r>
              <a:rPr lang="en-US" noProof="0" dirty="0"/>
              <a:t>Balance early mobility against the effects of major surgery</a:t>
            </a:r>
          </a:p>
          <a:p>
            <a:r>
              <a:rPr lang="en-US" noProof="0" dirty="0"/>
              <a:t>Decision making influenced by stability of prosthesis!</a:t>
            </a:r>
          </a:p>
        </p:txBody>
      </p:sp>
    </p:spTree>
    <p:extLst>
      <p:ext uri="{BB962C8B-B14F-4D97-AF65-F5344CB8AC3E}">
        <p14:creationId xmlns:p14="http://schemas.microsoft.com/office/powerpoint/2010/main" val="218989097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08001" y="381000"/>
            <a:ext cx="11036300" cy="914400"/>
          </a:xfrm>
        </p:spPr>
        <p:txBody>
          <a:bodyPr/>
          <a:lstStyle/>
          <a:p>
            <a:r>
              <a:rPr lang="en-US" noProof="0" dirty="0"/>
              <a:t>Take-home messages</a:t>
            </a:r>
          </a:p>
        </p:txBody>
      </p:sp>
      <p:sp>
        <p:nvSpPr>
          <p:cNvPr id="94211" name="Rectangle 3"/>
          <p:cNvSpPr>
            <a:spLocks noGrp="1" noChangeArrowheads="1"/>
          </p:cNvSpPr>
          <p:nvPr>
            <p:ph type="body" idx="4294967295"/>
          </p:nvPr>
        </p:nvSpPr>
        <p:spPr>
          <a:xfrm>
            <a:off x="508001" y="1340768"/>
            <a:ext cx="11036300" cy="4678363"/>
          </a:xfrm>
        </p:spPr>
        <p:txBody>
          <a:bodyPr/>
          <a:lstStyle/>
          <a:p>
            <a:r>
              <a:rPr lang="en-US" noProof="0" dirty="0"/>
              <a:t>If prosthesis is stable, then fixation of fracture (mostly extramedullary implants)</a:t>
            </a:r>
          </a:p>
          <a:p>
            <a:pPr lvl="1"/>
            <a:r>
              <a:rPr lang="en-US" noProof="0" dirty="0"/>
              <a:t>If possible, bridge the whole bone with the fixation</a:t>
            </a:r>
          </a:p>
          <a:p>
            <a:pPr lvl="1"/>
            <a:r>
              <a:rPr lang="en-US" noProof="0" dirty="0"/>
              <a:t>Consider medial or anterior strut</a:t>
            </a:r>
          </a:p>
          <a:p>
            <a:r>
              <a:rPr lang="en-US" noProof="0" dirty="0"/>
              <a:t>If prosthesis is loose, change loose stem: long IM fixation</a:t>
            </a:r>
          </a:p>
          <a:p>
            <a:pPr lvl="1"/>
            <a:r>
              <a:rPr lang="en-US" noProof="0" dirty="0"/>
              <a:t>Fix tube first or wrap around new implant (burr needed)</a:t>
            </a:r>
          </a:p>
          <a:p>
            <a:pPr lvl="1"/>
            <a:r>
              <a:rPr lang="en-US" noProof="0" dirty="0"/>
              <a:t>Augment with extramedullary fixation</a:t>
            </a:r>
          </a:p>
          <a:p>
            <a:pPr lvl="1"/>
            <a:r>
              <a:rPr lang="en-US" noProof="0" dirty="0"/>
              <a:t>Revision longevity: change scratched head and worn poly in virtually all cases</a:t>
            </a:r>
          </a:p>
        </p:txBody>
      </p:sp>
    </p:spTree>
    <p:extLst>
      <p:ext uri="{BB962C8B-B14F-4D97-AF65-F5344CB8AC3E}">
        <p14:creationId xmlns:p14="http://schemas.microsoft.com/office/powerpoint/2010/main" val="37705772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1407771-3461-41F1-B967-25A701FA817F}"/>
              </a:ext>
            </a:extLst>
          </p:cNvPr>
          <p:cNvSpPr>
            <a:spLocks noGrp="1"/>
          </p:cNvSpPr>
          <p:nvPr>
            <p:ph idx="4294967295"/>
          </p:nvPr>
        </p:nvSpPr>
        <p:spPr>
          <a:xfrm>
            <a:off x="508001" y="1340768"/>
            <a:ext cx="4470103" cy="4678363"/>
          </a:xfrm>
        </p:spPr>
        <p:txBody>
          <a:bodyPr/>
          <a:lstStyle/>
          <a:p>
            <a:r>
              <a:rPr lang="en-US" noProof="0" dirty="0"/>
              <a:t>“Unified” or “comprehensive” classification system* for all periprosthetic fractures </a:t>
            </a:r>
          </a:p>
          <a:p>
            <a:pPr marL="0" indent="0">
              <a:buNone/>
            </a:pPr>
            <a:endParaRPr lang="en-US" noProof="0" dirty="0"/>
          </a:p>
        </p:txBody>
      </p:sp>
      <p:pic>
        <p:nvPicPr>
          <p:cNvPr id="21" name="Picture 20" descr="Slide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1799" y="1282461"/>
            <a:ext cx="2912099" cy="4968552"/>
          </a:xfrm>
          <a:prstGeom prst="rect">
            <a:avLst/>
          </a:prstGeom>
        </p:spPr>
      </p:pic>
      <p:sp>
        <p:nvSpPr>
          <p:cNvPr id="4" name="TextBox 3"/>
          <p:cNvSpPr txBox="1">
            <a:spLocks noChangeArrowheads="1"/>
          </p:cNvSpPr>
          <p:nvPr/>
        </p:nvSpPr>
        <p:spPr bwMode="auto">
          <a:xfrm>
            <a:off x="7176120" y="1920475"/>
            <a:ext cx="212269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algn="l" eaLnBrk="1" hangingPunct="1"/>
            <a:r>
              <a:rPr lang="en-US" sz="2800" dirty="0">
                <a:solidFill>
                  <a:srgbClr val="29529B"/>
                </a:solidFill>
                <a:latin typeface="Arial Unicode MS" pitchFamily="34" charset="-128"/>
                <a:cs typeface="Tahoma" pitchFamily="34" charset="0"/>
              </a:rPr>
              <a:t>Joints:</a:t>
            </a:r>
          </a:p>
          <a:p>
            <a:pPr algn="l" eaLnBrk="1" hangingPunct="1"/>
            <a:r>
              <a:rPr lang="en-US" sz="2800" dirty="0">
                <a:latin typeface="Arial Unicode MS" pitchFamily="34" charset="-128"/>
                <a:cs typeface="Tahoma" pitchFamily="34" charset="0"/>
              </a:rPr>
              <a:t>I    Shoulder</a:t>
            </a:r>
          </a:p>
          <a:p>
            <a:pPr algn="l" eaLnBrk="1" hangingPunct="1"/>
            <a:r>
              <a:rPr lang="en-US" sz="2800" dirty="0">
                <a:latin typeface="Arial Unicode MS" pitchFamily="34" charset="-128"/>
                <a:cs typeface="Tahoma" pitchFamily="34" charset="0"/>
              </a:rPr>
              <a:t>II   Elbow</a:t>
            </a:r>
          </a:p>
          <a:p>
            <a:pPr algn="l" eaLnBrk="1" hangingPunct="1"/>
            <a:r>
              <a:rPr lang="en-US" sz="2800" dirty="0">
                <a:latin typeface="Arial Unicode MS" pitchFamily="34" charset="-128"/>
                <a:cs typeface="Tahoma" pitchFamily="34" charset="0"/>
              </a:rPr>
              <a:t>III  Wrist</a:t>
            </a:r>
          </a:p>
          <a:p>
            <a:pPr algn="l" eaLnBrk="1" hangingPunct="1"/>
            <a:r>
              <a:rPr lang="en-US" sz="2800" dirty="0">
                <a:latin typeface="Arial Unicode MS" pitchFamily="34" charset="-128"/>
                <a:cs typeface="Tahoma" pitchFamily="34" charset="0"/>
              </a:rPr>
              <a:t>IV  Hip</a:t>
            </a:r>
          </a:p>
          <a:p>
            <a:pPr algn="l" eaLnBrk="1" hangingPunct="1"/>
            <a:r>
              <a:rPr lang="en-US" sz="2800" dirty="0">
                <a:latin typeface="Arial Unicode MS" pitchFamily="34" charset="-128"/>
                <a:cs typeface="Tahoma" pitchFamily="34" charset="0"/>
              </a:rPr>
              <a:t>V   Knee</a:t>
            </a:r>
          </a:p>
          <a:p>
            <a:pPr algn="l" eaLnBrk="1" hangingPunct="1"/>
            <a:r>
              <a:rPr lang="en-US" sz="2800" dirty="0">
                <a:latin typeface="Arial Unicode MS" pitchFamily="34" charset="-128"/>
                <a:cs typeface="Tahoma" pitchFamily="34" charset="0"/>
              </a:rPr>
              <a:t>VI  Ankle</a:t>
            </a:r>
          </a:p>
        </p:txBody>
      </p:sp>
      <p:sp>
        <p:nvSpPr>
          <p:cNvPr id="5" name="TextBox 4"/>
          <p:cNvSpPr txBox="1">
            <a:spLocks noChangeArrowheads="1"/>
          </p:cNvSpPr>
          <p:nvPr/>
        </p:nvSpPr>
        <p:spPr bwMode="auto">
          <a:xfrm>
            <a:off x="9589416" y="1920474"/>
            <a:ext cx="288106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algn="l" eaLnBrk="1" hangingPunct="1"/>
            <a:r>
              <a:rPr lang="en-US" sz="2800" dirty="0">
                <a:solidFill>
                  <a:srgbClr val="29529B"/>
                </a:solidFill>
                <a:latin typeface="Arial Unicode MS" pitchFamily="34" charset="-128"/>
                <a:cs typeface="Tahoma" pitchFamily="34" charset="0"/>
              </a:rPr>
              <a:t>Bones: </a:t>
            </a:r>
          </a:p>
          <a:p>
            <a:pPr algn="l" eaLnBrk="1" hangingPunct="1"/>
            <a:r>
              <a:rPr lang="en-US" sz="2800" dirty="0">
                <a:latin typeface="Arial Unicode MS" pitchFamily="34" charset="-128"/>
                <a:cs typeface="Tahoma" pitchFamily="34" charset="0"/>
              </a:rPr>
              <a:t>According to</a:t>
            </a:r>
          </a:p>
          <a:p>
            <a:pPr algn="l" eaLnBrk="1" hangingPunct="1"/>
            <a:r>
              <a:rPr lang="en-US" sz="2800" dirty="0">
                <a:latin typeface="Arial Unicode MS" pitchFamily="34" charset="-128"/>
                <a:cs typeface="Tahoma" pitchFamily="34" charset="0"/>
              </a:rPr>
              <a:t>AO/OTA Classification</a:t>
            </a:r>
          </a:p>
        </p:txBody>
      </p:sp>
      <p:sp>
        <p:nvSpPr>
          <p:cNvPr id="6" name="TextBox 5"/>
          <p:cNvSpPr txBox="1">
            <a:spLocks noChangeArrowheads="1"/>
          </p:cNvSpPr>
          <p:nvPr/>
        </p:nvSpPr>
        <p:spPr bwMode="auto">
          <a:xfrm>
            <a:off x="9589417" y="3873101"/>
            <a:ext cx="22178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algn="l" eaLnBrk="1" hangingPunct="1"/>
            <a:r>
              <a:rPr lang="en-US" sz="2800" dirty="0">
                <a:solidFill>
                  <a:srgbClr val="29529B"/>
                </a:solidFill>
                <a:latin typeface="+mn-lt"/>
                <a:cs typeface="Tahoma" pitchFamily="34" charset="0"/>
              </a:rPr>
              <a:t>Types:</a:t>
            </a:r>
          </a:p>
          <a:p>
            <a:pPr algn="l" eaLnBrk="1" hangingPunct="1"/>
            <a:r>
              <a:rPr lang="en-US" sz="2800" dirty="0">
                <a:latin typeface="+mn-lt"/>
                <a:cs typeface="Tahoma" pitchFamily="34" charset="0"/>
              </a:rPr>
              <a:t>A-E</a:t>
            </a:r>
          </a:p>
          <a:p>
            <a:pPr algn="l" eaLnBrk="1" hangingPunct="1"/>
            <a:r>
              <a:rPr lang="en-US" sz="2800" dirty="0">
                <a:latin typeface="+mn-lt"/>
              </a:rPr>
              <a:t>“</a:t>
            </a:r>
            <a:r>
              <a:rPr lang="en-US" sz="2800" dirty="0">
                <a:latin typeface="+mn-lt"/>
                <a:cs typeface="Tahoma" pitchFamily="34" charset="0"/>
              </a:rPr>
              <a:t>Vancouver</a:t>
            </a:r>
            <a:r>
              <a:rPr lang="en-US" sz="2800" dirty="0">
                <a:latin typeface="+mn-lt"/>
              </a:rPr>
              <a:t>”</a:t>
            </a:r>
            <a:r>
              <a:rPr lang="en-US" sz="2800" dirty="0">
                <a:latin typeface="+mn-lt"/>
                <a:cs typeface="Tahoma" pitchFamily="34" charset="0"/>
              </a:rPr>
              <a:t> </a:t>
            </a:r>
          </a:p>
        </p:txBody>
      </p:sp>
      <p:sp>
        <p:nvSpPr>
          <p:cNvPr id="7176" name="TextBox 6"/>
          <p:cNvSpPr txBox="1">
            <a:spLocks noChangeArrowheads="1"/>
          </p:cNvSpPr>
          <p:nvPr/>
        </p:nvSpPr>
        <p:spPr bwMode="auto">
          <a:xfrm>
            <a:off x="508001" y="6408456"/>
            <a:ext cx="37080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r>
              <a:rPr lang="de-CH" sz="1600" b="1" dirty="0">
                <a:latin typeface="Arial Unicode MS" pitchFamily="34" charset="-128"/>
                <a:cs typeface="Tahoma" pitchFamily="34" charset="0"/>
              </a:rPr>
              <a:t>*</a:t>
            </a:r>
            <a:r>
              <a:rPr lang="de-CH" sz="1600" dirty="0">
                <a:latin typeface="Arial Unicode MS" pitchFamily="34" charset="-128"/>
                <a:cs typeface="Tahoma" pitchFamily="34" charset="0"/>
              </a:rPr>
              <a:t>Duncan, Haddad, </a:t>
            </a:r>
            <a:r>
              <a:rPr lang="de-CH" sz="1600" dirty="0" err="1">
                <a:latin typeface="Arial Unicode MS" pitchFamily="34" charset="-128"/>
                <a:cs typeface="Tahoma" pitchFamily="34" charset="0"/>
              </a:rPr>
              <a:t>Perka</a:t>
            </a:r>
            <a:r>
              <a:rPr lang="de-CH" sz="1600" dirty="0">
                <a:latin typeface="Arial Unicode MS" pitchFamily="34" charset="-128"/>
                <a:cs typeface="Tahoma" pitchFamily="34" charset="0"/>
              </a:rPr>
              <a:t>, Schütz 2012</a:t>
            </a:r>
          </a:p>
        </p:txBody>
      </p:sp>
      <p:sp>
        <p:nvSpPr>
          <p:cNvPr id="10" name="Oval 9"/>
          <p:cNvSpPr/>
          <p:nvPr/>
        </p:nvSpPr>
        <p:spPr>
          <a:xfrm>
            <a:off x="4739881" y="2775059"/>
            <a:ext cx="287338" cy="292100"/>
          </a:xfrm>
          <a:prstGeom prst="ellipse">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sp>
        <p:nvSpPr>
          <p:cNvPr id="11" name="Oval 10"/>
          <p:cNvSpPr/>
          <p:nvPr/>
        </p:nvSpPr>
        <p:spPr>
          <a:xfrm>
            <a:off x="4523981" y="3482575"/>
            <a:ext cx="287338" cy="292100"/>
          </a:xfrm>
          <a:prstGeom prst="ellipse">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sp>
        <p:nvSpPr>
          <p:cNvPr id="12" name="Oval 11"/>
          <p:cNvSpPr/>
          <p:nvPr/>
        </p:nvSpPr>
        <p:spPr>
          <a:xfrm>
            <a:off x="5166234" y="5444747"/>
            <a:ext cx="288925" cy="292100"/>
          </a:xfrm>
          <a:prstGeom prst="ellipse">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sp>
        <p:nvSpPr>
          <p:cNvPr id="13" name="Oval 12"/>
          <p:cNvSpPr/>
          <p:nvPr/>
        </p:nvSpPr>
        <p:spPr>
          <a:xfrm>
            <a:off x="5166233" y="4482700"/>
            <a:ext cx="288925" cy="292100"/>
          </a:xfrm>
          <a:prstGeom prst="ellipse">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sp>
        <p:nvSpPr>
          <p:cNvPr id="14" name="Oval 13"/>
          <p:cNvSpPr/>
          <p:nvPr/>
        </p:nvSpPr>
        <p:spPr>
          <a:xfrm>
            <a:off x="5148259" y="3403852"/>
            <a:ext cx="287337" cy="292100"/>
          </a:xfrm>
          <a:prstGeom prst="ellipse">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sp>
        <p:nvSpPr>
          <p:cNvPr id="9" name="Rectangle 8"/>
          <p:cNvSpPr/>
          <p:nvPr/>
        </p:nvSpPr>
        <p:spPr>
          <a:xfrm>
            <a:off x="6307507" y="2469751"/>
            <a:ext cx="169863" cy="219075"/>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sp>
        <p:nvSpPr>
          <p:cNvPr id="16" name="Oval 15"/>
          <p:cNvSpPr/>
          <p:nvPr/>
        </p:nvSpPr>
        <p:spPr>
          <a:xfrm>
            <a:off x="4883824" y="2110355"/>
            <a:ext cx="288925" cy="292100"/>
          </a:xfrm>
          <a:prstGeom prst="ellipse">
            <a:avLst/>
          </a:prstGeom>
          <a:noFill/>
          <a:ln w="1905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sp>
        <p:nvSpPr>
          <p:cNvPr id="17" name="Rectangle 16"/>
          <p:cNvSpPr/>
          <p:nvPr/>
        </p:nvSpPr>
        <p:spPr>
          <a:xfrm>
            <a:off x="6035282" y="5151732"/>
            <a:ext cx="169863" cy="220662"/>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sp>
        <p:nvSpPr>
          <p:cNvPr id="18" name="Rectangle 17"/>
          <p:cNvSpPr/>
          <p:nvPr/>
        </p:nvSpPr>
        <p:spPr>
          <a:xfrm>
            <a:off x="6035282" y="4058839"/>
            <a:ext cx="169863" cy="219075"/>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sp>
        <p:nvSpPr>
          <p:cNvPr id="19" name="Rectangle 18"/>
          <p:cNvSpPr/>
          <p:nvPr/>
        </p:nvSpPr>
        <p:spPr>
          <a:xfrm>
            <a:off x="6099586" y="3219343"/>
            <a:ext cx="169863" cy="220663"/>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sp>
        <p:nvSpPr>
          <p:cNvPr id="20" name="Rectangle 19"/>
          <p:cNvSpPr/>
          <p:nvPr/>
        </p:nvSpPr>
        <p:spPr>
          <a:xfrm>
            <a:off x="6512173" y="3226194"/>
            <a:ext cx="169863" cy="220663"/>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sp>
        <p:nvSpPr>
          <p:cNvPr id="3" name="Title 2">
            <a:extLst>
              <a:ext uri="{FF2B5EF4-FFF2-40B4-BE49-F238E27FC236}">
                <a16:creationId xmlns:a16="http://schemas.microsoft.com/office/drawing/2014/main" id="{DDF7B757-449C-4875-BA94-4B8E6614C7A8}"/>
              </a:ext>
            </a:extLst>
          </p:cNvPr>
          <p:cNvSpPr>
            <a:spLocks noGrp="1"/>
          </p:cNvSpPr>
          <p:nvPr>
            <p:ph type="title"/>
          </p:nvPr>
        </p:nvSpPr>
        <p:spPr>
          <a:xfrm>
            <a:off x="508001" y="381000"/>
            <a:ext cx="11036300" cy="914400"/>
          </a:xfrm>
        </p:spPr>
        <p:txBody>
          <a:bodyPr/>
          <a:lstStyle/>
          <a:p>
            <a:r>
              <a:rPr lang="en-US" noProof="0" dirty="0">
                <a:cs typeface="Tahoma" pitchFamily="34" charset="0"/>
              </a:rPr>
              <a:t>Diagnosis and classification</a:t>
            </a:r>
            <a:br>
              <a:rPr lang="en-US" noProof="0" dirty="0">
                <a:cs typeface="Tahoma" pitchFamily="34" charset="0"/>
              </a:rPr>
            </a:br>
            <a:endParaRPr lang="en-US" noProof="0" dirty="0"/>
          </a:p>
        </p:txBody>
      </p:sp>
    </p:spTree>
    <p:extLst>
      <p:ext uri="{BB962C8B-B14F-4D97-AF65-F5344CB8AC3E}">
        <p14:creationId xmlns:p14="http://schemas.microsoft.com/office/powerpoint/2010/main" val="665986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BAC4-65AD-463C-BD3E-2B523FC180B7}"/>
              </a:ext>
            </a:extLst>
          </p:cNvPr>
          <p:cNvSpPr>
            <a:spLocks noGrp="1"/>
          </p:cNvSpPr>
          <p:nvPr>
            <p:ph type="title"/>
          </p:nvPr>
        </p:nvSpPr>
        <p:spPr>
          <a:xfrm>
            <a:off x="508001" y="381000"/>
            <a:ext cx="11036300" cy="914400"/>
          </a:xfrm>
        </p:spPr>
        <p:txBody>
          <a:bodyPr/>
          <a:lstStyle/>
          <a:p>
            <a:r>
              <a:rPr lang="en-US" noProof="0" dirty="0">
                <a:cs typeface="Tahoma" pitchFamily="34" charset="0"/>
              </a:rPr>
              <a:t>Comprehensive Classification System (CCS)</a:t>
            </a:r>
            <a:br>
              <a:rPr lang="en-US" noProof="0" dirty="0">
                <a:cs typeface="Tahoma" pitchFamily="34" charset="0"/>
              </a:rPr>
            </a:br>
            <a:endParaRPr lang="en-US" noProof="0" dirty="0"/>
          </a:p>
        </p:txBody>
      </p:sp>
      <p:pic>
        <p:nvPicPr>
          <p:cNvPr id="116740" name="Picture 7" descr="66660681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3250" y="1484313"/>
            <a:ext cx="3049588"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6741" name="Picture 8" descr="57220954_1"/>
          <p:cNvPicPr>
            <a:picLocks noChangeAspect="1" noChangeArrowheads="1"/>
          </p:cNvPicPr>
          <p:nvPr/>
        </p:nvPicPr>
        <p:blipFill>
          <a:blip r:embed="rId4" cstate="email">
            <a:extLst>
              <a:ext uri="{28A0092B-C50C-407E-A947-70E740481C1C}">
                <a14:useLocalDpi xmlns:a14="http://schemas.microsoft.com/office/drawing/2010/main"/>
              </a:ext>
            </a:extLst>
          </a:blip>
          <a:srcRect t="1480" b="1546"/>
          <a:stretch>
            <a:fillRect/>
          </a:stretch>
        </p:blipFill>
        <p:spPr bwMode="auto">
          <a:xfrm>
            <a:off x="6383339" y="1484313"/>
            <a:ext cx="2682875"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197" name="TextBox 1"/>
          <p:cNvSpPr txBox="1">
            <a:spLocks noChangeArrowheads="1"/>
          </p:cNvSpPr>
          <p:nvPr/>
        </p:nvSpPr>
        <p:spPr bwMode="auto">
          <a:xfrm>
            <a:off x="2000265" y="1196976"/>
            <a:ext cx="6667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r>
              <a:rPr lang="de-CH">
                <a:latin typeface="Arial Unicode MS" pitchFamily="34" charset="-128"/>
                <a:cs typeface="Tahoma" pitchFamily="34" charset="0"/>
              </a:rPr>
              <a:t>IV.3-A</a:t>
            </a:r>
          </a:p>
        </p:txBody>
      </p:sp>
      <p:sp>
        <p:nvSpPr>
          <p:cNvPr id="9" name="Oval 8"/>
          <p:cNvSpPr/>
          <p:nvPr/>
        </p:nvSpPr>
        <p:spPr>
          <a:xfrm>
            <a:off x="2351089" y="1196975"/>
            <a:ext cx="395287" cy="369888"/>
          </a:xfrm>
          <a:prstGeom prst="ellipse">
            <a:avLst/>
          </a:prstGeom>
          <a:no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pic>
        <p:nvPicPr>
          <p:cNvPr id="10" name="Picture 9" descr="Slide7.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7528" y="1772816"/>
            <a:ext cx="1079028" cy="1978218"/>
          </a:xfrm>
          <a:prstGeom prst="rect">
            <a:avLst/>
          </a:prstGeom>
        </p:spPr>
      </p:pic>
    </p:spTree>
    <p:extLst>
      <p:ext uri="{BB962C8B-B14F-4D97-AF65-F5344CB8AC3E}">
        <p14:creationId xmlns:p14="http://schemas.microsoft.com/office/powerpoint/2010/main" val="40893967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851D6-2610-47D8-9F4E-6601E1220CBD}"/>
              </a:ext>
            </a:extLst>
          </p:cNvPr>
          <p:cNvSpPr>
            <a:spLocks noGrp="1"/>
          </p:cNvSpPr>
          <p:nvPr>
            <p:ph type="title"/>
          </p:nvPr>
        </p:nvSpPr>
        <p:spPr>
          <a:xfrm>
            <a:off x="508001" y="381000"/>
            <a:ext cx="11036300" cy="914400"/>
          </a:xfrm>
        </p:spPr>
        <p:txBody>
          <a:bodyPr/>
          <a:lstStyle/>
          <a:p>
            <a:r>
              <a:rPr lang="en-US" noProof="0" dirty="0">
                <a:cs typeface="Tahoma" pitchFamily="34" charset="0"/>
              </a:rPr>
              <a:t>Comprehensive Classification System (CCS)</a:t>
            </a:r>
            <a:br>
              <a:rPr lang="en-US" noProof="0" dirty="0">
                <a:cs typeface="Tahoma" pitchFamily="34" charset="0"/>
              </a:rPr>
            </a:br>
            <a:endParaRPr lang="en-US" noProof="0" dirty="0"/>
          </a:p>
        </p:txBody>
      </p:sp>
      <p:sp>
        <p:nvSpPr>
          <p:cNvPr id="9218" name="TextBox 1"/>
          <p:cNvSpPr txBox="1">
            <a:spLocks noChangeArrowheads="1"/>
          </p:cNvSpPr>
          <p:nvPr/>
        </p:nvSpPr>
        <p:spPr bwMode="auto">
          <a:xfrm>
            <a:off x="1934941" y="1196976"/>
            <a:ext cx="1267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r>
              <a:rPr lang="de-CH" sz="2400" dirty="0">
                <a:latin typeface="Arial Unicode MS" pitchFamily="34" charset="-128"/>
                <a:cs typeface="Tahoma" pitchFamily="34" charset="0"/>
              </a:rPr>
              <a:t>IV.3- B1</a:t>
            </a:r>
          </a:p>
        </p:txBody>
      </p:sp>
      <p:sp>
        <p:nvSpPr>
          <p:cNvPr id="8" name="Oval 7"/>
          <p:cNvSpPr/>
          <p:nvPr/>
        </p:nvSpPr>
        <p:spPr>
          <a:xfrm>
            <a:off x="2640013" y="1125539"/>
            <a:ext cx="576262" cy="560387"/>
          </a:xfrm>
          <a:prstGeom prst="ellipse">
            <a:avLst/>
          </a:prstGeom>
          <a:no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grpSp>
        <p:nvGrpSpPr>
          <p:cNvPr id="9221" name="Group 12"/>
          <p:cNvGrpSpPr>
            <a:grpSpLocks/>
          </p:cNvGrpSpPr>
          <p:nvPr/>
        </p:nvGrpSpPr>
        <p:grpSpPr bwMode="auto">
          <a:xfrm>
            <a:off x="1905001" y="1772817"/>
            <a:ext cx="2590816" cy="4974059"/>
            <a:chOff x="380584" y="1767408"/>
            <a:chExt cx="2590768" cy="4979368"/>
          </a:xfrm>
        </p:grpSpPr>
        <p:pic>
          <p:nvPicPr>
            <p:cNvPr id="9238" name="Picture 2" descr="Periprosthetic Fx After"/>
            <p:cNvPicPr>
              <a:picLocks noChangeAspect="1" noChangeArrowheads="1"/>
            </p:cNvPicPr>
            <p:nvPr/>
          </p:nvPicPr>
          <p:blipFill>
            <a:blip r:embed="rId3" cstate="email">
              <a:extLst>
                <a:ext uri="{28A0092B-C50C-407E-A947-70E740481C1C}">
                  <a14:useLocalDpi xmlns:a14="http://schemas.microsoft.com/office/drawing/2010/main"/>
                </a:ext>
              </a:extLst>
            </a:blip>
            <a:srcRect l="6111" r="9518"/>
            <a:stretch>
              <a:fillRect/>
            </a:stretch>
          </p:blipFill>
          <p:spPr bwMode="auto">
            <a:xfrm>
              <a:off x="380584" y="1767408"/>
              <a:ext cx="2535232" cy="497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2"/>
                  </a:solidFill>
                  <a:miter lim="800000"/>
                  <a:headEnd/>
                  <a:tailEnd/>
                </a14:hiddenLine>
              </a:ext>
            </a:extLst>
          </p:spPr>
        </p:pic>
        <p:sp>
          <p:nvSpPr>
            <p:cNvPr id="9239" name="TextBox 5"/>
            <p:cNvSpPr txBox="1">
              <a:spLocks noChangeArrowheads="1"/>
            </p:cNvSpPr>
            <p:nvPr/>
          </p:nvSpPr>
          <p:spPr bwMode="auto">
            <a:xfrm>
              <a:off x="1382484" y="5731278"/>
              <a:ext cx="1588868" cy="83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algn="l" eaLnBrk="1" hangingPunct="1"/>
              <a:r>
                <a:rPr lang="de-CH" sz="2400" dirty="0" err="1">
                  <a:solidFill>
                    <a:srgbClr val="FFFFFF"/>
                  </a:solidFill>
                  <a:latin typeface="Arial Unicode MS" pitchFamily="34" charset="-128"/>
                  <a:cs typeface="Tahoma" pitchFamily="34" charset="0"/>
                </a:rPr>
                <a:t>Well</a:t>
              </a:r>
              <a:r>
                <a:rPr lang="de-CH" sz="2400" dirty="0">
                  <a:solidFill>
                    <a:srgbClr val="FFFFFF"/>
                  </a:solidFill>
                  <a:latin typeface="Arial Unicode MS" pitchFamily="34" charset="-128"/>
                  <a:cs typeface="Tahoma" pitchFamily="34" charset="0"/>
                </a:rPr>
                <a:t> </a:t>
              </a:r>
              <a:r>
                <a:rPr lang="de-CH" sz="2400" dirty="0" err="1">
                  <a:solidFill>
                    <a:srgbClr val="FFFFFF"/>
                  </a:solidFill>
                  <a:latin typeface="Arial Unicode MS" pitchFamily="34" charset="-128"/>
                  <a:cs typeface="Tahoma" pitchFamily="34" charset="0"/>
                </a:rPr>
                <a:t>fixed</a:t>
              </a:r>
              <a:endParaRPr lang="de-CH" sz="2400" dirty="0">
                <a:solidFill>
                  <a:srgbClr val="FFFFFF"/>
                </a:solidFill>
                <a:latin typeface="Arial Unicode MS" pitchFamily="34" charset="-128"/>
                <a:cs typeface="Tahoma" pitchFamily="34" charset="0"/>
              </a:endParaRPr>
            </a:p>
            <a:p>
              <a:pPr algn="l" eaLnBrk="1" hangingPunct="1"/>
              <a:r>
                <a:rPr lang="de-CH" sz="2400" dirty="0" err="1">
                  <a:solidFill>
                    <a:srgbClr val="FFFFFF"/>
                  </a:solidFill>
                  <a:latin typeface="Arial Unicode MS" pitchFamily="34" charset="-128"/>
                  <a:cs typeface="Tahoma" pitchFamily="34" charset="0"/>
                </a:rPr>
                <a:t>prosthesis</a:t>
              </a:r>
              <a:endParaRPr lang="de-CH" sz="2400" dirty="0">
                <a:solidFill>
                  <a:srgbClr val="FFFFFF"/>
                </a:solidFill>
                <a:latin typeface="Arial Unicode MS" pitchFamily="34" charset="-128"/>
                <a:cs typeface="Tahoma" pitchFamily="34" charset="0"/>
              </a:endParaRPr>
            </a:p>
          </p:txBody>
        </p:sp>
      </p:grpSp>
      <p:pic>
        <p:nvPicPr>
          <p:cNvPr id="29" name="Picture 28" descr="Slide8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1" y="1772817"/>
            <a:ext cx="1266545" cy="1849099"/>
          </a:xfrm>
          <a:prstGeom prst="rect">
            <a:avLst/>
          </a:prstGeom>
        </p:spPr>
      </p:pic>
      <p:grpSp>
        <p:nvGrpSpPr>
          <p:cNvPr id="7" name="Group 6"/>
          <p:cNvGrpSpPr/>
          <p:nvPr/>
        </p:nvGrpSpPr>
        <p:grpSpPr>
          <a:xfrm>
            <a:off x="4727848" y="1124744"/>
            <a:ext cx="2447656" cy="5770562"/>
            <a:chOff x="3203848" y="1125538"/>
            <a:chExt cx="2447656" cy="5770562"/>
          </a:xfrm>
        </p:grpSpPr>
        <p:grpSp>
          <p:nvGrpSpPr>
            <p:cNvPr id="9225" name="Group 16"/>
            <p:cNvGrpSpPr>
              <a:grpSpLocks/>
            </p:cNvGrpSpPr>
            <p:nvPr/>
          </p:nvGrpSpPr>
          <p:grpSpPr bwMode="auto">
            <a:xfrm>
              <a:off x="3363910" y="1125538"/>
              <a:ext cx="2287594" cy="5770562"/>
              <a:chOff x="3364639" y="1124744"/>
              <a:chExt cx="2287689" cy="5771988"/>
            </a:xfrm>
          </p:grpSpPr>
          <p:sp>
            <p:nvSpPr>
              <p:cNvPr id="9" name="Oval 8"/>
              <p:cNvSpPr/>
              <p:nvPr/>
            </p:nvSpPr>
            <p:spPr>
              <a:xfrm>
                <a:off x="4067936" y="1124744"/>
                <a:ext cx="576287" cy="560525"/>
              </a:xfrm>
              <a:prstGeom prst="ellipse">
                <a:avLst/>
              </a:prstGeom>
              <a:no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pic>
            <p:nvPicPr>
              <p:cNvPr id="3084"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72582" y="1812301"/>
                <a:ext cx="2279746" cy="508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29" name="TextBox 6"/>
              <p:cNvSpPr txBox="1">
                <a:spLocks noChangeArrowheads="1"/>
              </p:cNvSpPr>
              <p:nvPr/>
            </p:nvSpPr>
            <p:spPr bwMode="auto">
              <a:xfrm>
                <a:off x="4239526" y="5662940"/>
                <a:ext cx="1396594" cy="10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algn="l" eaLnBrk="1" hangingPunct="1"/>
                <a:r>
                  <a:rPr lang="de-CH" sz="2000" dirty="0" err="1">
                    <a:solidFill>
                      <a:schemeClr val="bg1"/>
                    </a:solidFill>
                    <a:latin typeface="Arial Unicode MS" pitchFamily="34" charset="-128"/>
                    <a:cs typeface="Tahoma" pitchFamily="34" charset="0"/>
                  </a:rPr>
                  <a:t>Prosthesis</a:t>
                </a:r>
                <a:endParaRPr lang="de-CH" sz="2000" dirty="0">
                  <a:solidFill>
                    <a:schemeClr val="bg1"/>
                  </a:solidFill>
                  <a:latin typeface="Arial Unicode MS" pitchFamily="34" charset="-128"/>
                  <a:cs typeface="Tahoma" pitchFamily="34" charset="0"/>
                </a:endParaRPr>
              </a:p>
              <a:p>
                <a:pPr algn="l" eaLnBrk="1" hangingPunct="1"/>
                <a:r>
                  <a:rPr lang="de-CH" sz="2000" dirty="0" err="1">
                    <a:solidFill>
                      <a:schemeClr val="bg1"/>
                    </a:solidFill>
                    <a:latin typeface="Arial Unicode MS" pitchFamily="34" charset="-128"/>
                    <a:cs typeface="Tahoma" pitchFamily="34" charset="0"/>
                  </a:rPr>
                  <a:t>loose</a:t>
                </a:r>
                <a:r>
                  <a:rPr lang="de-CH" sz="2000" dirty="0">
                    <a:solidFill>
                      <a:schemeClr val="bg1"/>
                    </a:solidFill>
                    <a:latin typeface="Arial Unicode MS" pitchFamily="34" charset="-128"/>
                    <a:cs typeface="Tahoma" pitchFamily="34" charset="0"/>
                  </a:rPr>
                  <a:t>, but</a:t>
                </a:r>
              </a:p>
              <a:p>
                <a:pPr algn="l" eaLnBrk="1" hangingPunct="1"/>
                <a:r>
                  <a:rPr lang="de-CH" sz="2000" dirty="0" err="1">
                    <a:solidFill>
                      <a:schemeClr val="bg1"/>
                    </a:solidFill>
                    <a:latin typeface="Arial Unicode MS" pitchFamily="34" charset="-128"/>
                    <a:cs typeface="Tahoma" pitchFamily="34" charset="0"/>
                  </a:rPr>
                  <a:t>good</a:t>
                </a:r>
                <a:r>
                  <a:rPr lang="de-CH" sz="2000" dirty="0">
                    <a:solidFill>
                      <a:schemeClr val="bg1"/>
                    </a:solidFill>
                    <a:latin typeface="Arial Unicode MS" pitchFamily="34" charset="-128"/>
                    <a:cs typeface="Tahoma" pitchFamily="34" charset="0"/>
                  </a:rPr>
                  <a:t> </a:t>
                </a:r>
                <a:r>
                  <a:rPr lang="de-CH" sz="2000" dirty="0" err="1">
                    <a:solidFill>
                      <a:schemeClr val="bg1"/>
                    </a:solidFill>
                    <a:latin typeface="Arial Unicode MS" pitchFamily="34" charset="-128"/>
                    <a:cs typeface="Tahoma" pitchFamily="34" charset="0"/>
                  </a:rPr>
                  <a:t>bone</a:t>
                </a:r>
                <a:endParaRPr lang="de-CH" sz="2000" dirty="0">
                  <a:solidFill>
                    <a:schemeClr val="bg1"/>
                  </a:solidFill>
                  <a:latin typeface="Arial Unicode MS" pitchFamily="34" charset="-128"/>
                  <a:cs typeface="Tahoma" pitchFamily="34" charset="0"/>
                </a:endParaRPr>
              </a:p>
            </p:txBody>
          </p:sp>
          <p:sp>
            <p:nvSpPr>
              <p:cNvPr id="9230" name="Rectangle 13"/>
              <p:cNvSpPr>
                <a:spLocks noChangeArrowheads="1"/>
              </p:cNvSpPr>
              <p:nvPr/>
            </p:nvSpPr>
            <p:spPr bwMode="auto">
              <a:xfrm>
                <a:off x="3364639" y="1196199"/>
                <a:ext cx="1262130" cy="46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CH" sz="2400" dirty="0">
                    <a:solidFill>
                      <a:srgbClr val="000000"/>
                    </a:solidFill>
                    <a:latin typeface="+mn-lt"/>
                  </a:rPr>
                  <a:t>IV.3- B2</a:t>
                </a:r>
              </a:p>
            </p:txBody>
          </p:sp>
        </p:grpSp>
        <p:pic>
          <p:nvPicPr>
            <p:cNvPr id="30" name="Picture 29" descr="Slide8b.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03848" y="1772816"/>
              <a:ext cx="1266545" cy="1849099"/>
            </a:xfrm>
            <a:prstGeom prst="rect">
              <a:avLst/>
            </a:prstGeom>
          </p:spPr>
        </p:pic>
      </p:grpSp>
      <p:grpSp>
        <p:nvGrpSpPr>
          <p:cNvPr id="3" name="Group 2"/>
          <p:cNvGrpSpPr/>
          <p:nvPr/>
        </p:nvGrpSpPr>
        <p:grpSpPr>
          <a:xfrm>
            <a:off x="7392145" y="1125539"/>
            <a:ext cx="3059959" cy="5629387"/>
            <a:chOff x="5868144" y="1125538"/>
            <a:chExt cx="3059959" cy="5629387"/>
          </a:xfrm>
        </p:grpSpPr>
        <p:grpSp>
          <p:nvGrpSpPr>
            <p:cNvPr id="9231" name="Group 17"/>
            <p:cNvGrpSpPr>
              <a:grpSpLocks/>
            </p:cNvGrpSpPr>
            <p:nvPr/>
          </p:nvGrpSpPr>
          <p:grpSpPr bwMode="auto">
            <a:xfrm>
              <a:off x="6386293" y="1125538"/>
              <a:ext cx="2541810" cy="5629387"/>
              <a:chOff x="6387017" y="1124744"/>
              <a:chExt cx="2541722" cy="5630083"/>
            </a:xfrm>
          </p:grpSpPr>
          <p:sp>
            <p:nvSpPr>
              <p:cNvPr id="5" name="Oval 4"/>
              <p:cNvSpPr/>
              <p:nvPr/>
            </p:nvSpPr>
            <p:spPr>
              <a:xfrm>
                <a:off x="7092065" y="1124744"/>
                <a:ext cx="576242" cy="562044"/>
              </a:xfrm>
              <a:prstGeom prst="ellipse">
                <a:avLst/>
              </a:prstGeom>
              <a:no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grpSp>
            <p:nvGrpSpPr>
              <p:cNvPr id="9234" name="Group 10"/>
              <p:cNvGrpSpPr>
                <a:grpSpLocks/>
              </p:cNvGrpSpPr>
              <p:nvPr/>
            </p:nvGrpSpPr>
            <p:grpSpPr bwMode="auto">
              <a:xfrm>
                <a:off x="6444208" y="1844824"/>
                <a:ext cx="2484531" cy="4910003"/>
                <a:chOff x="6444208" y="1844824"/>
                <a:chExt cx="2484531" cy="4910003"/>
              </a:xfrm>
            </p:grpSpPr>
            <p:pic>
              <p:nvPicPr>
                <p:cNvPr id="9236" name="Picture 4" descr="dionne pre ap"/>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44208" y="1844824"/>
                  <a:ext cx="2484531" cy="490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7" name="TextBox 9"/>
                <p:cNvSpPr txBox="1">
                  <a:spLocks noChangeArrowheads="1"/>
                </p:cNvSpPr>
                <p:nvPr/>
              </p:nvSpPr>
              <p:spPr bwMode="auto">
                <a:xfrm>
                  <a:off x="6540524" y="5554350"/>
                  <a:ext cx="1704543" cy="120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algn="l" eaLnBrk="1" hangingPunct="1"/>
                  <a:r>
                    <a:rPr lang="de-CH" sz="2400" dirty="0" err="1">
                      <a:solidFill>
                        <a:srgbClr val="FFFFFF"/>
                      </a:solidFill>
                      <a:latin typeface="Arial Unicode MS" pitchFamily="34" charset="-128"/>
                      <a:cs typeface="Tahoma" pitchFamily="34" charset="0"/>
                    </a:rPr>
                    <a:t>Prosthesis</a:t>
                  </a:r>
                  <a:r>
                    <a:rPr lang="de-CH" sz="2400" dirty="0">
                      <a:solidFill>
                        <a:srgbClr val="FFFFFF"/>
                      </a:solidFill>
                      <a:latin typeface="Arial Unicode MS" pitchFamily="34" charset="-128"/>
                      <a:cs typeface="Tahoma" pitchFamily="34" charset="0"/>
                    </a:rPr>
                    <a:t> </a:t>
                  </a:r>
                  <a:r>
                    <a:rPr lang="de-CH" sz="2400" dirty="0" err="1">
                      <a:solidFill>
                        <a:srgbClr val="FFFFFF"/>
                      </a:solidFill>
                      <a:latin typeface="Arial Unicode MS" pitchFamily="34" charset="-128"/>
                      <a:cs typeface="Tahoma" pitchFamily="34" charset="0"/>
                    </a:rPr>
                    <a:t>loose</a:t>
                  </a:r>
                  <a:r>
                    <a:rPr lang="de-CH" sz="2400" dirty="0">
                      <a:solidFill>
                        <a:srgbClr val="FFFFFF"/>
                      </a:solidFill>
                      <a:latin typeface="Arial Unicode MS" pitchFamily="34" charset="-128"/>
                      <a:cs typeface="Tahoma" pitchFamily="34" charset="0"/>
                    </a:rPr>
                    <a:t>,</a:t>
                  </a:r>
                </a:p>
                <a:p>
                  <a:pPr algn="l" eaLnBrk="1" hangingPunct="1"/>
                  <a:r>
                    <a:rPr lang="de-CH" sz="2400" dirty="0" err="1">
                      <a:solidFill>
                        <a:srgbClr val="FFFFFF"/>
                      </a:solidFill>
                      <a:latin typeface="Arial Unicode MS" pitchFamily="34" charset="-128"/>
                      <a:cs typeface="Tahoma" pitchFamily="34" charset="0"/>
                    </a:rPr>
                    <a:t>poor</a:t>
                  </a:r>
                  <a:r>
                    <a:rPr lang="de-CH" sz="2400" dirty="0">
                      <a:solidFill>
                        <a:srgbClr val="FFFFFF"/>
                      </a:solidFill>
                      <a:latin typeface="Arial Unicode MS" pitchFamily="34" charset="-128"/>
                      <a:cs typeface="Tahoma" pitchFamily="34" charset="0"/>
                    </a:rPr>
                    <a:t> </a:t>
                  </a:r>
                  <a:r>
                    <a:rPr lang="de-CH" sz="2400" dirty="0" err="1">
                      <a:solidFill>
                        <a:srgbClr val="FFFFFF"/>
                      </a:solidFill>
                      <a:latin typeface="Arial Unicode MS" pitchFamily="34" charset="-128"/>
                      <a:cs typeface="Tahoma" pitchFamily="34" charset="0"/>
                    </a:rPr>
                    <a:t>bone</a:t>
                  </a:r>
                  <a:endParaRPr lang="de-CH" sz="2400" dirty="0">
                    <a:solidFill>
                      <a:srgbClr val="FFFFFF"/>
                    </a:solidFill>
                    <a:latin typeface="Arial Unicode MS" pitchFamily="34" charset="-128"/>
                    <a:cs typeface="Tahoma" pitchFamily="34" charset="0"/>
                  </a:endParaRPr>
                </a:p>
              </p:txBody>
            </p:sp>
          </p:grpSp>
          <p:sp>
            <p:nvSpPr>
              <p:cNvPr id="9235" name="Rectangle 14"/>
              <p:cNvSpPr>
                <a:spLocks noChangeArrowheads="1"/>
              </p:cNvSpPr>
              <p:nvPr/>
            </p:nvSpPr>
            <p:spPr bwMode="auto">
              <a:xfrm>
                <a:off x="6387017" y="1196190"/>
                <a:ext cx="1267226" cy="46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CH" sz="2400" dirty="0">
                    <a:solidFill>
                      <a:srgbClr val="000000"/>
                    </a:solidFill>
                    <a:latin typeface="+mn-lt"/>
                  </a:rPr>
                  <a:t>IV.3- B3</a:t>
                </a:r>
              </a:p>
            </p:txBody>
          </p:sp>
        </p:grpSp>
        <p:pic>
          <p:nvPicPr>
            <p:cNvPr id="25" name="Picture 24" descr="Slide8c.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68144" y="1844824"/>
              <a:ext cx="1296143" cy="1879407"/>
            </a:xfrm>
            <a:prstGeom prst="rect">
              <a:avLst/>
            </a:prstGeom>
          </p:spPr>
        </p:pic>
      </p:grpSp>
    </p:spTree>
    <p:extLst>
      <p:ext uri="{BB962C8B-B14F-4D97-AF65-F5344CB8AC3E}">
        <p14:creationId xmlns:p14="http://schemas.microsoft.com/office/powerpoint/2010/main" val="56101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9038" y="1709240"/>
            <a:ext cx="230822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44" name="TextBox 3"/>
          <p:cNvSpPr txBox="1">
            <a:spLocks noChangeArrowheads="1"/>
          </p:cNvSpPr>
          <p:nvPr/>
        </p:nvSpPr>
        <p:spPr bwMode="auto">
          <a:xfrm>
            <a:off x="1487489" y="877391"/>
            <a:ext cx="21283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r>
              <a:rPr lang="de-CH" sz="2400" dirty="0">
                <a:latin typeface="Arial Unicode MS" pitchFamily="34" charset="-128"/>
                <a:cs typeface="Tahoma" pitchFamily="34" charset="0"/>
              </a:rPr>
              <a:t>IV.3- C: </a:t>
            </a:r>
          </a:p>
          <a:p>
            <a:pPr eaLnBrk="1" hangingPunct="1"/>
            <a:r>
              <a:rPr lang="de-CH" sz="2400" dirty="0" err="1">
                <a:latin typeface="Arial Unicode MS" pitchFamily="34" charset="-128"/>
                <a:cs typeface="Tahoma" pitchFamily="34" charset="0"/>
              </a:rPr>
              <a:t>distant</a:t>
            </a:r>
            <a:r>
              <a:rPr lang="de-CH" sz="2400" dirty="0">
                <a:latin typeface="Arial Unicode MS" pitchFamily="34" charset="-128"/>
                <a:cs typeface="Tahoma" pitchFamily="34" charset="0"/>
              </a:rPr>
              <a:t> </a:t>
            </a:r>
            <a:r>
              <a:rPr lang="de-CH" sz="2400" dirty="0" err="1">
                <a:latin typeface="Arial Unicode MS" pitchFamily="34" charset="-128"/>
                <a:cs typeface="Tahoma" pitchFamily="34" charset="0"/>
              </a:rPr>
              <a:t>to</a:t>
            </a:r>
            <a:r>
              <a:rPr lang="de-CH" sz="2400" dirty="0">
                <a:latin typeface="Arial Unicode MS" pitchFamily="34" charset="-128"/>
                <a:cs typeface="Tahoma" pitchFamily="34" charset="0"/>
              </a:rPr>
              <a:t> THA</a:t>
            </a:r>
          </a:p>
        </p:txBody>
      </p:sp>
      <p:sp>
        <p:nvSpPr>
          <p:cNvPr id="13" name="Oval 12"/>
          <p:cNvSpPr/>
          <p:nvPr/>
        </p:nvSpPr>
        <p:spPr>
          <a:xfrm>
            <a:off x="2635672" y="883568"/>
            <a:ext cx="508000" cy="457200"/>
          </a:xfrm>
          <a:prstGeom prst="ellipse">
            <a:avLst/>
          </a:prstGeom>
          <a:no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66FF33"/>
              </a:solidFill>
              <a:latin typeface="Tahoma" pitchFamily="34" charset="0"/>
            </a:endParaRPr>
          </a:p>
        </p:txBody>
      </p:sp>
      <p:grpSp>
        <p:nvGrpSpPr>
          <p:cNvPr id="22" name="Group 21"/>
          <p:cNvGrpSpPr>
            <a:grpSpLocks/>
          </p:cNvGrpSpPr>
          <p:nvPr/>
        </p:nvGrpSpPr>
        <p:grpSpPr bwMode="auto">
          <a:xfrm>
            <a:off x="7792756" y="877391"/>
            <a:ext cx="2705164" cy="6296025"/>
            <a:chOff x="6487825" y="692696"/>
            <a:chExt cx="2704682" cy="6295224"/>
          </a:xfrm>
        </p:grpSpPr>
        <p:grpSp>
          <p:nvGrpSpPr>
            <p:cNvPr id="10249" name="Group 7"/>
            <p:cNvGrpSpPr>
              <a:grpSpLocks/>
            </p:cNvGrpSpPr>
            <p:nvPr/>
          </p:nvGrpSpPr>
          <p:grpSpPr bwMode="auto">
            <a:xfrm>
              <a:off x="6487825" y="692696"/>
              <a:ext cx="2704682" cy="6295224"/>
              <a:chOff x="6487825" y="692696"/>
              <a:chExt cx="2704682" cy="6295224"/>
            </a:xfrm>
          </p:grpSpPr>
          <p:pic>
            <p:nvPicPr>
              <p:cNvPr id="411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1494" y="1519679"/>
                <a:ext cx="2017353" cy="546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55" name="TextBox 5"/>
              <p:cNvSpPr txBox="1">
                <a:spLocks noChangeArrowheads="1"/>
              </p:cNvSpPr>
              <p:nvPr/>
            </p:nvSpPr>
            <p:spPr bwMode="auto">
              <a:xfrm>
                <a:off x="6487825" y="692696"/>
                <a:ext cx="2704682" cy="83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r>
                  <a:rPr lang="de-CH" sz="2400" dirty="0">
                    <a:latin typeface="Arial Unicode MS" pitchFamily="34" charset="-128"/>
                    <a:cs typeface="Tahoma" pitchFamily="34" charset="0"/>
                  </a:rPr>
                  <a:t>IV.3- D: </a:t>
                </a:r>
                <a:r>
                  <a:rPr lang="de-CH" sz="2400" dirty="0" err="1">
                    <a:latin typeface="Arial Unicode MS" pitchFamily="34" charset="-128"/>
                    <a:cs typeface="Tahoma" pitchFamily="34" charset="0"/>
                  </a:rPr>
                  <a:t>intercalary</a:t>
                </a:r>
                <a:endParaRPr lang="de-CH" sz="2400" dirty="0">
                  <a:latin typeface="Arial Unicode MS" pitchFamily="34" charset="-128"/>
                  <a:cs typeface="Tahoma" pitchFamily="34" charset="0"/>
                </a:endParaRPr>
              </a:p>
              <a:p>
                <a:pPr eaLnBrk="1" hangingPunct="1"/>
                <a:r>
                  <a:rPr lang="de-CH" sz="2400" dirty="0" err="1">
                    <a:latin typeface="Arial Unicode MS" pitchFamily="34" charset="-128"/>
                    <a:cs typeface="Tahoma" pitchFamily="34" charset="0"/>
                  </a:rPr>
                  <a:t>close</a:t>
                </a:r>
                <a:r>
                  <a:rPr lang="de-CH" sz="2400" dirty="0">
                    <a:latin typeface="Arial Unicode MS" pitchFamily="34" charset="-128"/>
                    <a:cs typeface="Tahoma" pitchFamily="34" charset="0"/>
                  </a:rPr>
                  <a:t> </a:t>
                </a:r>
                <a:r>
                  <a:rPr lang="de-CH" sz="2400" dirty="0" err="1">
                    <a:latin typeface="Arial Unicode MS" pitchFamily="34" charset="-128"/>
                    <a:cs typeface="Tahoma" pitchFamily="34" charset="0"/>
                  </a:rPr>
                  <a:t>to</a:t>
                </a:r>
                <a:r>
                  <a:rPr lang="de-CH" sz="2400" dirty="0">
                    <a:latin typeface="Arial Unicode MS" pitchFamily="34" charset="-128"/>
                    <a:cs typeface="Tahoma" pitchFamily="34" charset="0"/>
                  </a:rPr>
                  <a:t> TKA</a:t>
                </a:r>
              </a:p>
            </p:txBody>
          </p:sp>
        </p:grpSp>
        <p:grpSp>
          <p:nvGrpSpPr>
            <p:cNvPr id="10250" name="Group 14"/>
            <p:cNvGrpSpPr>
              <a:grpSpLocks/>
            </p:cNvGrpSpPr>
            <p:nvPr/>
          </p:nvGrpSpPr>
          <p:grpSpPr bwMode="auto">
            <a:xfrm>
              <a:off x="6588744" y="692696"/>
              <a:ext cx="1083870" cy="4176182"/>
              <a:chOff x="6588744" y="692696"/>
              <a:chExt cx="1083870" cy="4176182"/>
            </a:xfrm>
          </p:grpSpPr>
          <p:sp>
            <p:nvSpPr>
              <p:cNvPr id="11" name="Down Arrow 10"/>
              <p:cNvSpPr/>
              <p:nvPr/>
            </p:nvSpPr>
            <p:spPr>
              <a:xfrm>
                <a:off x="7164805" y="4238720"/>
                <a:ext cx="314269" cy="630158"/>
              </a:xfrm>
              <a:prstGeom prst="downArrow">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sp>
            <p:nvSpPr>
              <p:cNvPr id="20" name="Oval 19"/>
              <p:cNvSpPr/>
              <p:nvPr/>
            </p:nvSpPr>
            <p:spPr>
              <a:xfrm>
                <a:off x="7164705" y="692696"/>
                <a:ext cx="507909" cy="457142"/>
              </a:xfrm>
              <a:prstGeom prst="ellipse">
                <a:avLst/>
              </a:prstGeom>
              <a:no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sp>
            <p:nvSpPr>
              <p:cNvPr id="21" name="Oval 20"/>
              <p:cNvSpPr/>
              <p:nvPr/>
            </p:nvSpPr>
            <p:spPr>
              <a:xfrm>
                <a:off x="6588744" y="692696"/>
                <a:ext cx="507910" cy="457142"/>
              </a:xfrm>
              <a:prstGeom prst="ellipse">
                <a:avLst/>
              </a:prstGeom>
              <a:no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grpSp>
      </p:grpSp>
      <p:grpSp>
        <p:nvGrpSpPr>
          <p:cNvPr id="17" name="Group 16"/>
          <p:cNvGrpSpPr>
            <a:grpSpLocks/>
          </p:cNvGrpSpPr>
          <p:nvPr/>
        </p:nvGrpSpPr>
        <p:grpSpPr bwMode="auto">
          <a:xfrm>
            <a:off x="4451072" y="852783"/>
            <a:ext cx="2705164" cy="6146006"/>
            <a:chOff x="3146275" y="668092"/>
            <a:chExt cx="2704392" cy="6145284"/>
          </a:xfrm>
        </p:grpSpPr>
        <p:grpSp>
          <p:nvGrpSpPr>
            <p:cNvPr id="10261" name="Group 6"/>
            <p:cNvGrpSpPr>
              <a:grpSpLocks/>
            </p:cNvGrpSpPr>
            <p:nvPr/>
          </p:nvGrpSpPr>
          <p:grpSpPr bwMode="auto">
            <a:xfrm>
              <a:off x="3146275" y="692696"/>
              <a:ext cx="2704392" cy="6120680"/>
              <a:chOff x="3146275" y="692696"/>
              <a:chExt cx="2704392" cy="6120680"/>
            </a:xfrm>
          </p:grpSpPr>
          <p:pic>
            <p:nvPicPr>
              <p:cNvPr id="411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16882" y="1519687"/>
                <a:ext cx="2063161" cy="529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64" name="TextBox 4"/>
              <p:cNvSpPr txBox="1">
                <a:spLocks noChangeArrowheads="1"/>
              </p:cNvSpPr>
              <p:nvPr/>
            </p:nvSpPr>
            <p:spPr bwMode="auto">
              <a:xfrm>
                <a:off x="3146275" y="692696"/>
                <a:ext cx="2704392" cy="83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MS PGothic" pitchFamily="34" charset="-128"/>
                  </a:defRPr>
                </a:lvl1pPr>
                <a:lvl2pPr marL="742950" indent="-285750" eaLnBrk="0" hangingPunct="0">
                  <a:defRPr>
                    <a:solidFill>
                      <a:schemeClr val="tx1"/>
                    </a:solidFill>
                    <a:latin typeface="Garamond" pitchFamily="18" charset="0"/>
                    <a:ea typeface="MS PGothic" pitchFamily="34" charset="-128"/>
                  </a:defRPr>
                </a:lvl2pPr>
                <a:lvl3pPr marL="1143000" indent="-228600" eaLnBrk="0" hangingPunct="0">
                  <a:defRPr>
                    <a:solidFill>
                      <a:schemeClr val="tx1"/>
                    </a:solidFill>
                    <a:latin typeface="Garamond" pitchFamily="18" charset="0"/>
                    <a:ea typeface="MS PGothic" pitchFamily="34" charset="-128"/>
                  </a:defRPr>
                </a:lvl3pPr>
                <a:lvl4pPr marL="1600200" indent="-228600" eaLnBrk="0" hangingPunct="0">
                  <a:defRPr>
                    <a:solidFill>
                      <a:schemeClr val="tx1"/>
                    </a:solidFill>
                    <a:latin typeface="Garamond" pitchFamily="18" charset="0"/>
                    <a:ea typeface="MS PGothic" pitchFamily="34" charset="-128"/>
                  </a:defRPr>
                </a:lvl4pPr>
                <a:lvl5pPr marL="2057400" indent="-228600" eaLnBrk="0" hangingPunct="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r>
                  <a:rPr lang="de-CH" sz="2400" dirty="0">
                    <a:latin typeface="Arial Unicode MS" pitchFamily="34" charset="-128"/>
                    <a:cs typeface="Tahoma" pitchFamily="34" charset="0"/>
                  </a:rPr>
                  <a:t>IV.3- D: </a:t>
                </a:r>
                <a:r>
                  <a:rPr lang="de-CH" sz="2400" dirty="0" err="1">
                    <a:latin typeface="Arial Unicode MS" pitchFamily="34" charset="-128"/>
                    <a:cs typeface="Tahoma" pitchFamily="34" charset="0"/>
                  </a:rPr>
                  <a:t>intercalary</a:t>
                </a:r>
                <a:endParaRPr lang="de-CH" sz="2400" dirty="0">
                  <a:latin typeface="Arial Unicode MS" pitchFamily="34" charset="-128"/>
                  <a:cs typeface="Tahoma" pitchFamily="34" charset="0"/>
                </a:endParaRPr>
              </a:p>
              <a:p>
                <a:pPr eaLnBrk="1" hangingPunct="1"/>
                <a:r>
                  <a:rPr lang="de-CH" sz="2400" dirty="0" err="1">
                    <a:latin typeface="Arial Unicode MS" pitchFamily="34" charset="-128"/>
                    <a:cs typeface="Tahoma" pitchFamily="34" charset="0"/>
                  </a:rPr>
                  <a:t>close</a:t>
                </a:r>
                <a:r>
                  <a:rPr lang="de-CH" sz="2400" dirty="0">
                    <a:latin typeface="Arial Unicode MS" pitchFamily="34" charset="-128"/>
                    <a:cs typeface="Tahoma" pitchFamily="34" charset="0"/>
                  </a:rPr>
                  <a:t> </a:t>
                </a:r>
                <a:r>
                  <a:rPr lang="de-CH" sz="2400" dirty="0" err="1">
                    <a:latin typeface="Arial Unicode MS" pitchFamily="34" charset="-128"/>
                    <a:cs typeface="Tahoma" pitchFamily="34" charset="0"/>
                  </a:rPr>
                  <a:t>to</a:t>
                </a:r>
                <a:r>
                  <a:rPr lang="de-CH" sz="2400" dirty="0">
                    <a:latin typeface="Arial Unicode MS" pitchFamily="34" charset="-128"/>
                    <a:cs typeface="Tahoma" pitchFamily="34" charset="0"/>
                  </a:rPr>
                  <a:t> THA</a:t>
                </a:r>
              </a:p>
            </p:txBody>
          </p:sp>
        </p:grpSp>
        <p:grpSp>
          <p:nvGrpSpPr>
            <p:cNvPr id="10257" name="Group 13"/>
            <p:cNvGrpSpPr>
              <a:grpSpLocks/>
            </p:cNvGrpSpPr>
            <p:nvPr/>
          </p:nvGrpSpPr>
          <p:grpSpPr bwMode="auto">
            <a:xfrm>
              <a:off x="3276491" y="668092"/>
              <a:ext cx="1200554" cy="4040507"/>
              <a:chOff x="3276491" y="668092"/>
              <a:chExt cx="1200554" cy="4040507"/>
            </a:xfrm>
          </p:grpSpPr>
          <p:sp>
            <p:nvSpPr>
              <p:cNvPr id="9" name="Right Arrow 8"/>
              <p:cNvSpPr/>
              <p:nvPr/>
            </p:nvSpPr>
            <p:spPr>
              <a:xfrm rot="16684312">
                <a:off x="3976272" y="4207826"/>
                <a:ext cx="714291" cy="287255"/>
              </a:xfrm>
              <a:prstGeom prst="rightArrow">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sp>
            <p:nvSpPr>
              <p:cNvPr id="18" name="Oval 17"/>
              <p:cNvSpPr/>
              <p:nvPr/>
            </p:nvSpPr>
            <p:spPr>
              <a:xfrm>
                <a:off x="3780403" y="692696"/>
                <a:ext cx="506269" cy="457146"/>
              </a:xfrm>
              <a:prstGeom prst="ellipse">
                <a:avLst/>
              </a:prstGeom>
              <a:no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sp>
            <p:nvSpPr>
              <p:cNvPr id="19" name="Oval 18"/>
              <p:cNvSpPr/>
              <p:nvPr/>
            </p:nvSpPr>
            <p:spPr>
              <a:xfrm>
                <a:off x="3276491" y="668092"/>
                <a:ext cx="507855" cy="457146"/>
              </a:xfrm>
              <a:prstGeom prst="ellipse">
                <a:avLst/>
              </a:prstGeom>
              <a:no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CH">
                  <a:solidFill>
                    <a:srgbClr val="FFFFFF"/>
                  </a:solidFill>
                  <a:latin typeface="Tahoma" pitchFamily="34" charset="0"/>
                </a:endParaRPr>
              </a:p>
            </p:txBody>
          </p:sp>
        </p:grpSp>
      </p:grpSp>
      <p:pic>
        <p:nvPicPr>
          <p:cNvPr id="3" name="Picture 2" descr="Slide9b.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57589" y="2030064"/>
            <a:ext cx="1146086" cy="3663818"/>
          </a:xfrm>
          <a:prstGeom prst="rect">
            <a:avLst/>
          </a:prstGeom>
        </p:spPr>
      </p:pic>
      <p:pic>
        <p:nvPicPr>
          <p:cNvPr id="8" name="Picture 7" descr="Slide9a.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73013" y="1886049"/>
            <a:ext cx="1255818" cy="3273661"/>
          </a:xfrm>
          <a:prstGeom prst="rect">
            <a:avLst/>
          </a:prstGeom>
        </p:spPr>
      </p:pic>
      <p:sp>
        <p:nvSpPr>
          <p:cNvPr id="29" name="Title 1">
            <a:extLst>
              <a:ext uri="{FF2B5EF4-FFF2-40B4-BE49-F238E27FC236}">
                <a16:creationId xmlns:a16="http://schemas.microsoft.com/office/drawing/2014/main" id="{1686D933-D339-404D-A401-0CC1E057BB99}"/>
              </a:ext>
            </a:extLst>
          </p:cNvPr>
          <p:cNvSpPr>
            <a:spLocks noGrp="1"/>
          </p:cNvSpPr>
          <p:nvPr>
            <p:ph type="title"/>
          </p:nvPr>
        </p:nvSpPr>
        <p:spPr>
          <a:xfrm>
            <a:off x="508001" y="381000"/>
            <a:ext cx="11036300" cy="457200"/>
          </a:xfrm>
        </p:spPr>
        <p:txBody>
          <a:bodyPr/>
          <a:lstStyle/>
          <a:p>
            <a:r>
              <a:rPr lang="en-US" noProof="0" dirty="0">
                <a:cs typeface="Tahoma" pitchFamily="34" charset="0"/>
              </a:rPr>
              <a:t>Comprehensive Classification System (CCS)</a:t>
            </a:r>
            <a:endParaRPr lang="en-US" noProof="0" dirty="0"/>
          </a:p>
        </p:txBody>
      </p:sp>
    </p:spTree>
    <p:extLst>
      <p:ext uri="{BB962C8B-B14F-4D97-AF65-F5344CB8AC3E}">
        <p14:creationId xmlns:p14="http://schemas.microsoft.com/office/powerpoint/2010/main" val="176247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508001" y="381000"/>
            <a:ext cx="11036300" cy="914400"/>
          </a:xfrm>
        </p:spPr>
        <p:txBody>
          <a:bodyPr/>
          <a:lstStyle/>
          <a:p>
            <a:r>
              <a:rPr lang="en-US" noProof="0" dirty="0"/>
              <a:t>General management principles</a:t>
            </a:r>
          </a:p>
        </p:txBody>
      </p:sp>
      <p:sp>
        <p:nvSpPr>
          <p:cNvPr id="112643" name="Rectangle 3"/>
          <p:cNvSpPr>
            <a:spLocks noGrp="1" noChangeArrowheads="1"/>
          </p:cNvSpPr>
          <p:nvPr>
            <p:ph idx="4294967295"/>
          </p:nvPr>
        </p:nvSpPr>
        <p:spPr>
          <a:xfrm>
            <a:off x="508001" y="1340768"/>
            <a:ext cx="11036300" cy="4678363"/>
          </a:xfrm>
        </p:spPr>
        <p:txBody>
          <a:bodyPr/>
          <a:lstStyle/>
          <a:p>
            <a:r>
              <a:rPr lang="en-US" noProof="0" dirty="0"/>
              <a:t>Early mobility—avoid traction and bed rest</a:t>
            </a:r>
          </a:p>
          <a:p>
            <a:r>
              <a:rPr lang="en-US" noProof="0" dirty="0"/>
              <a:t>Minimize surgical trauma</a:t>
            </a:r>
          </a:p>
          <a:p>
            <a:r>
              <a:rPr lang="en-US" noProof="0" dirty="0"/>
              <a:t>Compromise if necessary</a:t>
            </a:r>
          </a:p>
          <a:p>
            <a:endParaRPr lang="en-US" noProof="0" dirty="0"/>
          </a:p>
        </p:txBody>
      </p:sp>
      <p:pic>
        <p:nvPicPr>
          <p:cNvPr id="112644" name="Picture 5" descr="traction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3381" y="3212976"/>
            <a:ext cx="6345238"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269" name="Line 10"/>
          <p:cNvSpPr>
            <a:spLocks noChangeShapeType="1"/>
          </p:cNvSpPr>
          <p:nvPr/>
        </p:nvSpPr>
        <p:spPr bwMode="auto">
          <a:xfrm flipH="1">
            <a:off x="4539457" y="4194051"/>
            <a:ext cx="1249363" cy="151765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1270" name="Line 11"/>
          <p:cNvSpPr>
            <a:spLocks noChangeShapeType="1"/>
          </p:cNvSpPr>
          <p:nvPr/>
        </p:nvSpPr>
        <p:spPr bwMode="auto">
          <a:xfrm flipH="1" flipV="1">
            <a:off x="4539457" y="4194051"/>
            <a:ext cx="1249363" cy="151765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de-CH"/>
          </a:p>
        </p:txBody>
      </p:sp>
    </p:spTree>
    <p:extLst>
      <p:ext uri="{BB962C8B-B14F-4D97-AF65-F5344CB8AC3E}">
        <p14:creationId xmlns:p14="http://schemas.microsoft.com/office/powerpoint/2010/main" val="35583543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508001" y="381000"/>
            <a:ext cx="11036300" cy="914400"/>
          </a:xfrm>
        </p:spPr>
        <p:txBody>
          <a:bodyPr/>
          <a:lstStyle/>
          <a:p>
            <a:r>
              <a:rPr lang="en-US" noProof="0" dirty="0"/>
              <a:t>General management principles</a:t>
            </a:r>
          </a:p>
        </p:txBody>
      </p:sp>
      <p:sp>
        <p:nvSpPr>
          <p:cNvPr id="111619" name="Rectangle 3"/>
          <p:cNvSpPr>
            <a:spLocks noGrp="1" noChangeArrowheads="1"/>
          </p:cNvSpPr>
          <p:nvPr>
            <p:ph type="body" idx="4294967295"/>
          </p:nvPr>
        </p:nvSpPr>
        <p:spPr>
          <a:xfrm>
            <a:off x="508001" y="1340768"/>
            <a:ext cx="6884143" cy="4678363"/>
          </a:xfrm>
        </p:spPr>
        <p:txBody>
          <a:bodyPr/>
          <a:lstStyle/>
          <a:p>
            <a:pPr marL="532800" indent="-532800"/>
            <a:r>
              <a:rPr lang="en-US" noProof="0" dirty="0"/>
              <a:t>If the stem is loose, revise the stem</a:t>
            </a:r>
          </a:p>
          <a:p>
            <a:pPr marL="951900" lvl="2" indent="-532800"/>
            <a:r>
              <a:rPr lang="en-US" sz="2600" noProof="0" dirty="0"/>
              <a:t>If isthmus is intact, tapered fluted stem</a:t>
            </a:r>
          </a:p>
          <a:p>
            <a:pPr marL="951900" lvl="2" indent="-532800"/>
            <a:r>
              <a:rPr lang="en-US" sz="2600" noProof="0" dirty="0"/>
              <a:t>If isthmic fit can be achieved, distally locked porous/HA coated stem or long cemented stem</a:t>
            </a:r>
          </a:p>
          <a:p>
            <a:pPr marL="532800" indent="-532800"/>
            <a:r>
              <a:rPr lang="en-US" noProof="0" dirty="0"/>
              <a:t>The proximal tube of bone must be reconstructed around the implant to prevent stem fracture</a:t>
            </a:r>
          </a:p>
        </p:txBody>
      </p:sp>
      <p:pic>
        <p:nvPicPr>
          <p:cNvPr id="12292" name="Picture 6" descr="43082378"/>
          <p:cNvPicPr>
            <a:picLocks noChangeAspect="1" noChangeArrowheads="1"/>
          </p:cNvPicPr>
          <p:nvPr/>
        </p:nvPicPr>
        <p:blipFill>
          <a:blip r:embed="rId3" cstate="email">
            <a:extLst>
              <a:ext uri="{28A0092B-C50C-407E-A947-70E740481C1C}">
                <a14:useLocalDpi xmlns:a14="http://schemas.microsoft.com/office/drawing/2010/main"/>
              </a:ext>
            </a:extLst>
          </a:blip>
          <a:srcRect l="2699" t="1566" r="2969" b="3130"/>
          <a:stretch>
            <a:fillRect/>
          </a:stretch>
        </p:blipFill>
        <p:spPr bwMode="auto">
          <a:xfrm>
            <a:off x="7752184" y="1295400"/>
            <a:ext cx="2952328" cy="514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extLst>
      <p:ext uri="{BB962C8B-B14F-4D97-AF65-F5344CB8AC3E}">
        <p14:creationId xmlns:p14="http://schemas.microsoft.com/office/powerpoint/2010/main" val="34175858"/>
      </p:ext>
    </p:extLst>
  </p:cSld>
  <p:clrMapOvr>
    <a:masterClrMapping/>
  </p:clrMapOvr>
  <p:transition/>
</p:sld>
</file>

<file path=ppt/theme/theme1.xml><?xml version="1.0" encoding="utf-8"?>
<a:theme xmlns:a="http://schemas.openxmlformats.org/drawingml/2006/main" name="Presentation_AOTRAUMA_w">
  <a:themeElements>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O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lnDef>
  </a:objectDefaults>
  <a:extraClrSchemeLst>
    <a:extraClrScheme>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O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O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O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O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O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O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O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O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O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O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O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Presentation_AOTRAUMA_w</Template>
  <TotalTime>0</TotalTime>
  <Words>1286</Words>
  <Application>Microsoft Office PowerPoint</Application>
  <PresentationFormat>Widescreen</PresentationFormat>
  <Paragraphs>225</Paragraphs>
  <Slides>39</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Arial Unicode MS</vt:lpstr>
      <vt:lpstr>Tahoma</vt:lpstr>
      <vt:lpstr>Times</vt:lpstr>
      <vt:lpstr>Presentation_AOTRAUMA_w</vt:lpstr>
      <vt:lpstr>Periprosthetic fractures </vt:lpstr>
      <vt:lpstr>Learning objectives</vt:lpstr>
      <vt:lpstr>Periprosthetic femoral fractures</vt:lpstr>
      <vt:lpstr>Diagnosis and classification </vt:lpstr>
      <vt:lpstr>Comprehensive Classification System (CCS) </vt:lpstr>
      <vt:lpstr>Comprehensive Classification System (CCS) </vt:lpstr>
      <vt:lpstr>Comprehensive Classification System (CCS)</vt:lpstr>
      <vt:lpstr>General management principles</vt:lpstr>
      <vt:lpstr>General management principles</vt:lpstr>
      <vt:lpstr>General management principles</vt:lpstr>
      <vt:lpstr>Failed rigid fixation</vt:lpstr>
      <vt:lpstr>Preoperative plan: option 1</vt:lpstr>
      <vt:lpstr>Preoperative plan: option 2</vt:lpstr>
      <vt:lpstr>Option 2</vt:lpstr>
      <vt:lpstr>General management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 B2—preoperative plan</vt:lpstr>
      <vt:lpstr>Technique</vt:lpstr>
      <vt:lpstr>Option 2: fixing the tube first</vt:lpstr>
      <vt:lpstr>Reconstituting the tube first: intracortical screws</vt:lpstr>
      <vt:lpstr>Reconstituting the tube</vt:lpstr>
      <vt:lpstr>Type C: fix the fracture</vt:lpstr>
      <vt:lpstr>PowerPoint Presentation</vt:lpstr>
      <vt:lpstr>PowerPoint Presentation</vt:lpstr>
      <vt:lpstr>PowerPoint Presentation</vt:lpstr>
      <vt:lpstr>Take-home messages</vt:lpstr>
      <vt:lpstr>Take-home messages</vt:lpstr>
    </vt:vector>
  </TitlesOfParts>
  <Company>AO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Tissue vitality and injury effect</dc:title>
  <dc:creator>kluessi</dc:creator>
  <cp:lastModifiedBy>Claire Thorndyke</cp:lastModifiedBy>
  <cp:revision>91</cp:revision>
  <cp:lastPrinted>2013-05-15T14:44:38Z</cp:lastPrinted>
  <dcterms:created xsi:type="dcterms:W3CDTF">2012-12-19T08:22:16Z</dcterms:created>
  <dcterms:modified xsi:type="dcterms:W3CDTF">2019-11-07T14:08:55Z</dcterms:modified>
  <cp:category>Template</cp:category>
</cp:coreProperties>
</file>