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27"/>
  </p:notesMasterIdLst>
  <p:sldIdLst>
    <p:sldId id="256" r:id="rId2"/>
    <p:sldId id="257" r:id="rId3"/>
    <p:sldId id="266" r:id="rId4"/>
    <p:sldId id="267" r:id="rId5"/>
    <p:sldId id="268" r:id="rId6"/>
    <p:sldId id="269" r:id="rId7"/>
    <p:sldId id="270" r:id="rId8"/>
    <p:sldId id="271" r:id="rId9"/>
    <p:sldId id="272" r:id="rId10"/>
    <p:sldId id="274" r:id="rId11"/>
    <p:sldId id="275" r:id="rId12"/>
    <p:sldId id="276" r:id="rId13"/>
    <p:sldId id="277" r:id="rId14"/>
    <p:sldId id="278" r:id="rId15"/>
    <p:sldId id="279" r:id="rId16"/>
    <p:sldId id="280" r:id="rId17"/>
    <p:sldId id="281" r:id="rId18"/>
    <p:sldId id="282" r:id="rId19"/>
    <p:sldId id="289" r:id="rId20"/>
    <p:sldId id="283" r:id="rId21"/>
    <p:sldId id="284" r:id="rId22"/>
    <p:sldId id="285" r:id="rId23"/>
    <p:sldId id="286" r:id="rId24"/>
    <p:sldId id="287" r:id="rId25"/>
    <p:sldId id="288" r:id="rId26"/>
  </p:sldIdLst>
  <p:sldSz cx="12192000" cy="6858000"/>
  <p:notesSz cx="7099300" cy="10234613"/>
  <p:defaultTex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19"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Lau" initials="CL" lastIdx="8" clrIdx="0"/>
  <p:cmAuthor id="1" name="kabebe" initials="k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98"/>
    <a:srgbClr val="29529B"/>
    <a:srgbClr val="4D4D4D"/>
    <a:srgbClr val="808080"/>
    <a:srgbClr val="0E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3533" autoAdjust="0"/>
  </p:normalViewPr>
  <p:slideViewPr>
    <p:cSldViewPr>
      <p:cViewPr varScale="1">
        <p:scale>
          <a:sx n="72" d="100"/>
          <a:sy n="72" d="100"/>
        </p:scale>
        <p:origin x="426" y="60"/>
      </p:cViewPr>
      <p:guideLst>
        <p:guide orient="horz" pos="2160"/>
        <p:guide pos="3719"/>
      </p:guideLst>
    </p:cSldViewPr>
  </p:slideViewPr>
  <p:outlineViewPr>
    <p:cViewPr>
      <p:scale>
        <a:sx n="33" d="100"/>
        <a:sy n="33" d="100"/>
      </p:scale>
      <p:origin x="0" y="-145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383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pPr>
              <a:defRPr/>
            </a:pPr>
            <a:endParaRPr lang="de-CH"/>
          </a:p>
        </p:txBody>
      </p:sp>
      <p:sp>
        <p:nvSpPr>
          <p:cNvPr id="27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de-CH"/>
          </a:p>
        </p:txBody>
      </p:sp>
      <p:sp>
        <p:nvSpPr>
          <p:cNvPr id="512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27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pPr>
              <a:defRPr/>
            </a:pPr>
            <a:endParaRPr lang="de-CH"/>
          </a:p>
        </p:txBody>
      </p:sp>
      <p:sp>
        <p:nvSpPr>
          <p:cNvPr id="27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4936784D-337E-4C9C-925A-CBB0A1FCB704}" type="slidenum">
              <a:rPr lang="de-CH"/>
              <a:pPr>
                <a:defRPr/>
              </a:pPr>
              <a:t>‹#›</a:t>
            </a:fld>
            <a:endParaRPr lang="de-CH"/>
          </a:p>
        </p:txBody>
      </p:sp>
    </p:spTree>
    <p:extLst>
      <p:ext uri="{BB962C8B-B14F-4D97-AF65-F5344CB8AC3E}">
        <p14:creationId xmlns:p14="http://schemas.microsoft.com/office/powerpoint/2010/main" val="42533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dirty="0" err="1"/>
              <a:t>Published</a:t>
            </a:r>
            <a:r>
              <a:rPr lang="de-CH" dirty="0"/>
              <a:t>: September 2013</a:t>
            </a:r>
          </a:p>
          <a:p>
            <a:pPr marL="0" marR="0" indent="0" algn="l" defTabSz="914400" rtl="0" eaLnBrk="0" fontAlgn="base" latinLnBrk="0" hangingPunct="0">
              <a:lnSpc>
                <a:spcPct val="100000"/>
              </a:lnSpc>
              <a:spcBef>
                <a:spcPct val="30000"/>
              </a:spcBef>
              <a:spcAft>
                <a:spcPct val="0"/>
              </a:spcAft>
              <a:buClrTx/>
              <a:buSzTx/>
              <a:buFontTx/>
              <a:buNone/>
              <a:tabLst/>
              <a:defRPr/>
            </a:pPr>
            <a:r>
              <a:rPr lang="de-CH" dirty="0" err="1"/>
              <a:t>Reviewed</a:t>
            </a:r>
            <a:r>
              <a:rPr lang="de-CH" dirty="0"/>
              <a:t>: 2018</a:t>
            </a:r>
          </a:p>
          <a:p>
            <a:pPr marL="0" marR="0" indent="0" algn="l" defTabSz="914400" rtl="0" eaLnBrk="0" fontAlgn="base" latinLnBrk="0" hangingPunct="0">
              <a:lnSpc>
                <a:spcPct val="100000"/>
              </a:lnSpc>
              <a:spcBef>
                <a:spcPct val="30000"/>
              </a:spcBef>
              <a:spcAft>
                <a:spcPct val="0"/>
              </a:spcAft>
              <a:buClrTx/>
              <a:buSzTx/>
              <a:buFontTx/>
              <a:buNone/>
              <a:tabLst/>
              <a:defRPr/>
            </a:pPr>
            <a:r>
              <a:rPr lang="de-CH" dirty="0"/>
              <a:t>Reviewer: Richard Buckley</a:t>
            </a:r>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a:t>
            </a:fld>
            <a:endParaRPr lang="de-CH"/>
          </a:p>
        </p:txBody>
      </p:sp>
    </p:spTree>
    <p:extLst>
      <p:ext uri="{BB962C8B-B14F-4D97-AF65-F5344CB8AC3E}">
        <p14:creationId xmlns:p14="http://schemas.microsoft.com/office/powerpoint/2010/main" val="345248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39700" y="768350"/>
            <a:ext cx="6819900" cy="3836988"/>
          </a:xfrm>
          <a:ln/>
        </p:spPr>
      </p:sp>
      <p:sp>
        <p:nvSpPr>
          <p:cNvPr id="149507" name="Rectangle 3"/>
          <p:cNvSpPr>
            <a:spLocks noGrp="1" noChangeArrowheads="1"/>
          </p:cNvSpPr>
          <p:nvPr>
            <p:ph type="body" idx="1"/>
          </p:nvPr>
        </p:nvSpPr>
        <p:spPr/>
        <p:txBody>
          <a:bodyPr/>
          <a:lstStyle/>
          <a:p>
            <a:pPr eaLnBrk="1" hangingPunct="1"/>
            <a:r>
              <a:rPr lang="en-US" dirty="0"/>
              <a:t>Nearly 100% with spinal cord injury</a:t>
            </a:r>
          </a:p>
          <a:p>
            <a:pPr eaLnBrk="1" hangingPunct="1"/>
            <a:endParaRPr lang="en-US" dirty="0"/>
          </a:p>
          <a:p>
            <a:pPr eaLnBrk="1" hangingPunct="1"/>
            <a:r>
              <a:rPr lang="en-US" dirty="0"/>
              <a:t>ISS not predictive: specific injury more important than the overall trauma score.</a:t>
            </a:r>
            <a:endParaRPr lang="fr-FR" dirty="0"/>
          </a:p>
          <a:p>
            <a:endParaRPr lang="en-US" dirty="0"/>
          </a:p>
          <a:p>
            <a:r>
              <a:rPr lang="en-US" dirty="0"/>
              <a:t>Reference: </a:t>
            </a:r>
            <a:r>
              <a:rPr lang="pt-BR" sz="1200" b="0" i="0" u="none" strike="noStrike" kern="1200" baseline="0" dirty="0">
                <a:solidFill>
                  <a:schemeClr val="tx1"/>
                </a:solidFill>
                <a:latin typeface="Arial" charset="0"/>
                <a:ea typeface="+mn-ea"/>
                <a:cs typeface="+mn-cs"/>
              </a:rPr>
              <a:t>Scolaro JA, Taylor RM, Wigner NA. </a:t>
            </a:r>
            <a:r>
              <a:rPr lang="en-US" sz="1200" b="0" i="0" u="none" strike="noStrike" kern="1200" baseline="0" dirty="0">
                <a:solidFill>
                  <a:schemeClr val="tx1"/>
                </a:solidFill>
                <a:latin typeface="Arial" charset="0"/>
                <a:ea typeface="+mn-ea"/>
                <a:cs typeface="+mn-cs"/>
              </a:rPr>
              <a:t>Venous thromboembolism in </a:t>
            </a:r>
            <a:r>
              <a:rPr lang="en-US" sz="1200" b="0" i="0" u="none" strike="noStrike" kern="1200" baseline="0" dirty="0" err="1">
                <a:solidFill>
                  <a:schemeClr val="tx1"/>
                </a:solidFill>
                <a:latin typeface="Arial" charset="0"/>
                <a:ea typeface="+mn-ea"/>
                <a:cs typeface="+mn-cs"/>
              </a:rPr>
              <a:t>orthopaedic</a:t>
            </a:r>
            <a:r>
              <a:rPr lang="en-US" sz="1200" b="0" i="0" u="none" strike="noStrike" kern="1200" baseline="0" dirty="0">
                <a:solidFill>
                  <a:schemeClr val="tx1"/>
                </a:solidFill>
                <a:latin typeface="Arial" charset="0"/>
                <a:ea typeface="+mn-ea"/>
                <a:cs typeface="+mn-cs"/>
              </a:rPr>
              <a:t> trauma. </a:t>
            </a:r>
            <a:r>
              <a:rPr lang="en-US" sz="1200" b="0" i="1" u="none" strike="noStrike" kern="1200" baseline="0" dirty="0">
                <a:solidFill>
                  <a:schemeClr val="tx1"/>
                </a:solidFill>
                <a:latin typeface="Arial" charset="0"/>
                <a:ea typeface="+mn-ea"/>
                <a:cs typeface="+mn-cs"/>
              </a:rPr>
              <a:t>J Am </a:t>
            </a:r>
            <a:r>
              <a:rPr lang="en-US" sz="1200" b="0" i="1" u="none" strike="noStrike" kern="1200" baseline="0" dirty="0" err="1">
                <a:solidFill>
                  <a:schemeClr val="tx1"/>
                </a:solidFill>
                <a:latin typeface="Arial" charset="0"/>
                <a:ea typeface="+mn-ea"/>
                <a:cs typeface="+mn-cs"/>
              </a:rPr>
              <a:t>Acad</a:t>
            </a:r>
            <a:r>
              <a:rPr lang="en-US" sz="1200" b="0" i="1" u="none" strike="noStrike" kern="1200" baseline="0" dirty="0">
                <a:solidFill>
                  <a:schemeClr val="tx1"/>
                </a:solidFill>
                <a:latin typeface="Arial" charset="0"/>
                <a:ea typeface="+mn-ea"/>
                <a:cs typeface="+mn-cs"/>
              </a:rPr>
              <a:t> </a:t>
            </a:r>
            <a:r>
              <a:rPr lang="en-US" sz="1200" b="0" i="1" u="none" strike="noStrike" kern="1200" baseline="0" dirty="0" err="1">
                <a:solidFill>
                  <a:schemeClr val="tx1"/>
                </a:solidFill>
                <a:latin typeface="Arial" charset="0"/>
                <a:ea typeface="+mn-ea"/>
                <a:cs typeface="+mn-cs"/>
              </a:rPr>
              <a:t>Orthop</a:t>
            </a:r>
            <a:r>
              <a:rPr lang="en-US" sz="1200" b="0" i="1" u="none" strike="noStrike" kern="1200" baseline="0" dirty="0">
                <a:solidFill>
                  <a:schemeClr val="tx1"/>
                </a:solidFill>
                <a:latin typeface="Arial" charset="0"/>
                <a:ea typeface="+mn-ea"/>
                <a:cs typeface="+mn-cs"/>
              </a:rPr>
              <a:t> Surg. </a:t>
            </a:r>
            <a:r>
              <a:rPr lang="en-US" sz="1200" b="0" i="0" u="none" strike="noStrike" kern="1200" baseline="0" dirty="0">
                <a:solidFill>
                  <a:schemeClr val="tx1"/>
                </a:solidFill>
                <a:latin typeface="Arial" charset="0"/>
                <a:ea typeface="+mn-ea"/>
                <a:cs typeface="+mn-cs"/>
              </a:rPr>
              <a:t>2015 Jan;23(1):1–6.</a:t>
            </a:r>
            <a:endParaRPr lang="en-US" dirty="0"/>
          </a:p>
          <a:p>
            <a:pPr eaLnBrk="1" hangingPunct="1"/>
            <a:endParaRPr lang="en-US" dirty="0"/>
          </a:p>
          <a:p>
            <a:endParaRPr lang="en-US" dirty="0"/>
          </a:p>
        </p:txBody>
      </p:sp>
    </p:spTree>
    <p:extLst>
      <p:ext uri="{BB962C8B-B14F-4D97-AF65-F5344CB8AC3E}">
        <p14:creationId xmlns:p14="http://schemas.microsoft.com/office/powerpoint/2010/main" val="46443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Many factors play a role in the incidence of a clot and the</a:t>
            </a:r>
            <a:r>
              <a:rPr lang="en-US" baseline="0" dirty="0"/>
              <a:t> chance of it progressing.  Injury proximity, amount of trauma or ability to mobilize are very important when it comes to developing a clot.</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11</a:t>
            </a:fld>
            <a:endParaRPr lang="de-CH"/>
          </a:p>
        </p:txBody>
      </p:sp>
    </p:spTree>
    <p:extLst>
      <p:ext uri="{BB962C8B-B14F-4D97-AF65-F5344CB8AC3E}">
        <p14:creationId xmlns:p14="http://schemas.microsoft.com/office/powerpoint/2010/main" val="997342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Ultrasound</a:t>
            </a:r>
            <a:r>
              <a:rPr lang="en-US" baseline="0" dirty="0"/>
              <a:t> and other studies are useful for detecting a clot but are not useful for preventing a clot.</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12</a:t>
            </a:fld>
            <a:endParaRPr lang="de-CH"/>
          </a:p>
        </p:txBody>
      </p:sp>
    </p:spTree>
    <p:extLst>
      <p:ext uri="{BB962C8B-B14F-4D97-AF65-F5344CB8AC3E}">
        <p14:creationId xmlns:p14="http://schemas.microsoft.com/office/powerpoint/2010/main" val="1232278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39700" y="768350"/>
            <a:ext cx="6819900" cy="3836988"/>
          </a:xfrm>
          <a:ln/>
        </p:spPr>
      </p:sp>
      <p:sp>
        <p:nvSpPr>
          <p:cNvPr id="116739" name="Rectangle 3"/>
          <p:cNvSpPr>
            <a:spLocks noGrp="1" noChangeArrowheads="1"/>
          </p:cNvSpPr>
          <p:nvPr>
            <p:ph type="body" idx="1"/>
          </p:nvPr>
        </p:nvSpPr>
        <p:spPr/>
        <p:txBody>
          <a:bodyPr/>
          <a:lstStyle/>
          <a:p>
            <a:pPr eaLnBrk="1" hangingPunct="1"/>
            <a:r>
              <a:rPr lang="en-US"/>
              <a:t>Bleeding risk decreases quickly in the first 24 hours after injury while the risk of thrombosis probably does not increase until 2</a:t>
            </a:r>
            <a:r>
              <a:rPr lang="en-US">
                <a:cs typeface="Arial" charset="0"/>
              </a:rPr>
              <a:t>–</a:t>
            </a:r>
            <a:r>
              <a:rPr lang="en-US"/>
              <a:t>3 days, leaving a window of opportunity to use effective prophylaxis</a:t>
            </a:r>
            <a:endParaRPr lang="fr-FR"/>
          </a:p>
          <a:p>
            <a:endParaRPr lang="en-US"/>
          </a:p>
        </p:txBody>
      </p:sp>
    </p:spTree>
    <p:extLst>
      <p:ext uri="{BB962C8B-B14F-4D97-AF65-F5344CB8AC3E}">
        <p14:creationId xmlns:p14="http://schemas.microsoft.com/office/powerpoint/2010/main" val="158398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39700" y="768350"/>
            <a:ext cx="6819900" cy="3836988"/>
          </a:xfrm>
          <a:ln/>
        </p:spPr>
      </p:sp>
      <p:sp>
        <p:nvSpPr>
          <p:cNvPr id="137219" name="Rectangle 3"/>
          <p:cNvSpPr>
            <a:spLocks noGrp="1" noChangeArrowheads="1"/>
          </p:cNvSpPr>
          <p:nvPr>
            <p:ph type="body" idx="1"/>
          </p:nvPr>
        </p:nvSpPr>
        <p:spPr/>
        <p:txBody>
          <a:bodyPr/>
          <a:lstStyle/>
          <a:p>
            <a:r>
              <a:rPr lang="en-US" dirty="0"/>
              <a:t>Commonly used methods for prophylaxis for DVT include use of unfractionated heparin, low-molecular-weight heparin or Coumadin.</a:t>
            </a:r>
          </a:p>
          <a:p>
            <a:endParaRPr lang="en-US" dirty="0"/>
          </a:p>
          <a:p>
            <a:r>
              <a:rPr lang="en-US" dirty="0"/>
              <a:t>Mechanical modalities include intermittent pneumatic compression, venous foot pumps, graduated compression stockings, and IVC filters.  </a:t>
            </a:r>
          </a:p>
          <a:p>
            <a:endParaRPr lang="en-US" dirty="0"/>
          </a:p>
          <a:p>
            <a:endParaRPr lang="en-US" dirty="0"/>
          </a:p>
        </p:txBody>
      </p:sp>
    </p:spTree>
    <p:extLst>
      <p:ext uri="{BB962C8B-B14F-4D97-AF65-F5344CB8AC3E}">
        <p14:creationId xmlns:p14="http://schemas.microsoft.com/office/powerpoint/2010/main" val="394127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15</a:t>
            </a:fld>
            <a:endParaRPr lang="de-CH"/>
          </a:p>
        </p:txBody>
      </p:sp>
    </p:spTree>
    <p:extLst>
      <p:ext uri="{BB962C8B-B14F-4D97-AF65-F5344CB8AC3E}">
        <p14:creationId xmlns:p14="http://schemas.microsoft.com/office/powerpoint/2010/main" val="274173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The CHEST guidelines provide an up-to-date reference as to what is best evidence in all of the areas of DVT</a:t>
            </a:r>
            <a:r>
              <a:rPr lang="en-US" baseline="0" dirty="0"/>
              <a:t> and PE prevention. </a:t>
            </a:r>
          </a:p>
          <a:p>
            <a:endParaRPr lang="en-US" baseline="0" dirty="0"/>
          </a:p>
          <a:p>
            <a:r>
              <a:rPr lang="en-US" baseline="0" dirty="0"/>
              <a:t>Evidence is graded with Level 1A being the best and Level 4 being the least good.</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16</a:t>
            </a:fld>
            <a:endParaRPr lang="de-CH"/>
          </a:p>
        </p:txBody>
      </p:sp>
    </p:spTree>
    <p:extLst>
      <p:ext uri="{BB962C8B-B14F-4D97-AF65-F5344CB8AC3E}">
        <p14:creationId xmlns:p14="http://schemas.microsoft.com/office/powerpoint/2010/main" val="275450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A VTE </a:t>
            </a:r>
            <a:r>
              <a:rPr lang="en-US" baseline="0" dirty="0"/>
              <a:t>protocol should be in place in your hospital.</a:t>
            </a:r>
          </a:p>
          <a:p>
            <a:endParaRPr lang="en-US" baseline="0" dirty="0"/>
          </a:p>
          <a:p>
            <a:r>
              <a:rPr lang="en-US" baseline="0" dirty="0"/>
              <a:t>Aspirin is no longer of any use alone for prophylaxis.</a:t>
            </a:r>
          </a:p>
          <a:p>
            <a:endParaRPr lang="en-US" baseline="0" dirty="0"/>
          </a:p>
          <a:p>
            <a:r>
              <a:rPr lang="en-US" baseline="0" dirty="0"/>
              <a:t>Where chemical prophylaxis cannot be used, then mechanical means are reasonable.</a:t>
            </a:r>
          </a:p>
          <a:p>
            <a:endParaRPr lang="en-US" baseline="0" dirty="0"/>
          </a:p>
          <a:p>
            <a:r>
              <a:rPr lang="en-US" baseline="0" dirty="0"/>
              <a:t>They may also work adjunctively with chemical means.</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17</a:t>
            </a:fld>
            <a:endParaRPr lang="de-CH"/>
          </a:p>
        </p:txBody>
      </p:sp>
    </p:spTree>
    <p:extLst>
      <p:ext uri="{BB962C8B-B14F-4D97-AF65-F5344CB8AC3E}">
        <p14:creationId xmlns:p14="http://schemas.microsoft.com/office/powerpoint/2010/main" val="116478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For hip fracture surgery, low-molecular-weight heparins are the best and aspirin is not recommended.</a:t>
            </a:r>
          </a:p>
          <a:p>
            <a:endParaRPr lang="en-US" dirty="0"/>
          </a:p>
          <a:p>
            <a:r>
              <a:rPr lang="en-US" dirty="0"/>
              <a:t>LMWHs</a:t>
            </a:r>
            <a:r>
              <a:rPr lang="en-US" baseline="0" dirty="0"/>
              <a:t> should be started as early as possible to be preventative.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18</a:t>
            </a:fld>
            <a:endParaRPr lang="de-CH"/>
          </a:p>
        </p:txBody>
      </p:sp>
    </p:spTree>
    <p:extLst>
      <p:ext uri="{BB962C8B-B14F-4D97-AF65-F5344CB8AC3E}">
        <p14:creationId xmlns:p14="http://schemas.microsoft.com/office/powerpoint/2010/main" val="39387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For hip fracture surgery, low-molecular-weight heparins are the best and aspirin is not recommended.</a:t>
            </a:r>
          </a:p>
          <a:p>
            <a:endParaRPr lang="en-US" dirty="0"/>
          </a:p>
          <a:p>
            <a:r>
              <a:rPr lang="en-US" dirty="0"/>
              <a:t>LMWHs</a:t>
            </a:r>
            <a:r>
              <a:rPr lang="en-US" baseline="0" dirty="0"/>
              <a:t> should be started as early as possible to be preventative.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19</a:t>
            </a:fld>
            <a:endParaRPr lang="de-CH"/>
          </a:p>
        </p:txBody>
      </p:sp>
    </p:spTree>
    <p:extLst>
      <p:ext uri="{BB962C8B-B14F-4D97-AF65-F5344CB8AC3E}">
        <p14:creationId xmlns:p14="http://schemas.microsoft.com/office/powerpoint/2010/main" val="271562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b="1" dirty="0"/>
              <a:t>Teaching points: </a:t>
            </a:r>
          </a:p>
          <a:p>
            <a:r>
              <a:rPr lang="en-US" b="0" dirty="0"/>
              <a:t>Give participants practical algorithms for preventing, identifying, and treating thromboembolic complications.</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a:t>
            </a:fld>
            <a:endParaRPr lang="de-CH"/>
          </a:p>
        </p:txBody>
      </p:sp>
    </p:spTree>
    <p:extLst>
      <p:ext uri="{BB962C8B-B14F-4D97-AF65-F5344CB8AC3E}">
        <p14:creationId xmlns:p14="http://schemas.microsoft.com/office/powerpoint/2010/main" val="223427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err="1"/>
              <a:t>Thromboprohylaxis</a:t>
            </a:r>
            <a:r>
              <a:rPr lang="en-US" baseline="0" dirty="0"/>
              <a:t> should be considered incomplete until it extends for a month or more after a hip fracture as the patient mobilizes.</a:t>
            </a:r>
          </a:p>
          <a:p>
            <a:endParaRPr lang="en-US" baseline="0" dirty="0"/>
          </a:p>
          <a:p>
            <a:r>
              <a:rPr lang="en-US" baseline="0" dirty="0" err="1"/>
              <a:t>Fondaparinux</a:t>
            </a:r>
            <a:r>
              <a:rPr lang="en-US" baseline="0" dirty="0"/>
              <a:t> is the best and LMWH and </a:t>
            </a:r>
            <a:r>
              <a:rPr lang="en-US" baseline="0" dirty="0" err="1"/>
              <a:t>warfarin</a:t>
            </a:r>
            <a:r>
              <a:rPr lang="en-US" baseline="0" dirty="0"/>
              <a:t> are ok for extended periods.</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20</a:t>
            </a:fld>
            <a:endParaRPr lang="de-CH"/>
          </a:p>
        </p:txBody>
      </p:sp>
    </p:spTree>
    <p:extLst>
      <p:ext uri="{BB962C8B-B14F-4D97-AF65-F5344CB8AC3E}">
        <p14:creationId xmlns:p14="http://schemas.microsoft.com/office/powerpoint/2010/main" val="2975826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All major trauma patients</a:t>
            </a:r>
            <a:r>
              <a:rPr lang="en-US" baseline="0" dirty="0"/>
              <a:t> </a:t>
            </a:r>
            <a:r>
              <a:rPr lang="en-US" dirty="0"/>
              <a:t>should be treated.</a:t>
            </a:r>
            <a:r>
              <a:rPr lang="en-US" baseline="0" dirty="0"/>
              <a:t> </a:t>
            </a:r>
          </a:p>
          <a:p>
            <a:endParaRPr lang="en-US" baseline="0" dirty="0"/>
          </a:p>
          <a:p>
            <a:r>
              <a:rPr lang="en-US" baseline="0" dirty="0"/>
              <a:t>S</a:t>
            </a:r>
            <a:r>
              <a:rPr lang="en-US" dirty="0"/>
              <a:t>creening with Doppler ultrasound is not useful if they are not symptomatic.</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21</a:t>
            </a:fld>
            <a:endParaRPr lang="de-CH"/>
          </a:p>
        </p:txBody>
      </p:sp>
    </p:spTree>
    <p:extLst>
      <p:ext uri="{BB962C8B-B14F-4D97-AF65-F5344CB8AC3E}">
        <p14:creationId xmlns:p14="http://schemas.microsoft.com/office/powerpoint/2010/main" val="1283941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For isolated injuries of single limb below the knees, evidence is present that</a:t>
            </a:r>
            <a:r>
              <a:rPr lang="en-US" baseline="0" dirty="0"/>
              <a:t> prophylaxis is not needed.</a:t>
            </a:r>
          </a:p>
          <a:p>
            <a:endParaRPr lang="en-US" baseline="0" dirty="0"/>
          </a:p>
          <a:p>
            <a:r>
              <a:rPr lang="en-US" baseline="0" dirty="0"/>
              <a:t>For </a:t>
            </a:r>
            <a:r>
              <a:rPr lang="en-US" baseline="0" dirty="0" err="1"/>
              <a:t>polytrauma</a:t>
            </a:r>
            <a:r>
              <a:rPr lang="en-US" baseline="0" dirty="0"/>
              <a:t> patients, prophylaxis should start as soon as possible.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22</a:t>
            </a:fld>
            <a:endParaRPr lang="de-CH"/>
          </a:p>
        </p:txBody>
      </p:sp>
    </p:spTree>
    <p:extLst>
      <p:ext uri="{BB962C8B-B14F-4D97-AF65-F5344CB8AC3E}">
        <p14:creationId xmlns:p14="http://schemas.microsoft.com/office/powerpoint/2010/main" val="340279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IVC filters are to be used when surgery must be performed and there is no other way to prophylaxis a patient who is a risk</a:t>
            </a:r>
            <a:r>
              <a:rPr lang="en-US" baseline="0" dirty="0"/>
              <a:t> or already suffered a PE.  They are temporary though and not to be left in.</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23</a:t>
            </a:fld>
            <a:endParaRPr lang="de-CH"/>
          </a:p>
        </p:txBody>
      </p:sp>
    </p:spTree>
    <p:extLst>
      <p:ext uri="{BB962C8B-B14F-4D97-AF65-F5344CB8AC3E}">
        <p14:creationId xmlns:p14="http://schemas.microsoft.com/office/powerpoint/2010/main" val="3618040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The future should</a:t>
            </a:r>
            <a:r>
              <a:rPr lang="en-US" baseline="0" dirty="0"/>
              <a:t> be bright for this terrible complication as VTE disease is a devastating complication of trauma.</a:t>
            </a:r>
          </a:p>
          <a:p>
            <a:endParaRPr lang="en-US" baseline="0" dirty="0"/>
          </a:p>
          <a:p>
            <a:r>
              <a:rPr lang="en-US" baseline="0" dirty="0"/>
              <a:t>One dose of one drug that is cheap should be possible.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24</a:t>
            </a:fld>
            <a:endParaRPr lang="de-CH"/>
          </a:p>
        </p:txBody>
      </p:sp>
    </p:spTree>
    <p:extLst>
      <p:ext uri="{BB962C8B-B14F-4D97-AF65-F5344CB8AC3E}">
        <p14:creationId xmlns:p14="http://schemas.microsoft.com/office/powerpoint/2010/main" val="213621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25</a:t>
            </a:fld>
            <a:endParaRPr lang="de-CH"/>
          </a:p>
        </p:txBody>
      </p:sp>
    </p:spTree>
    <p:extLst>
      <p:ext uri="{BB962C8B-B14F-4D97-AF65-F5344CB8AC3E}">
        <p14:creationId xmlns:p14="http://schemas.microsoft.com/office/powerpoint/2010/main" val="122923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It makes sense to try to prevent</a:t>
            </a:r>
            <a:r>
              <a:rPr lang="en-US" baseline="0" dirty="0"/>
              <a:t> venous thromboembolic (VTE) disease.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a:t>
            </a:fld>
            <a:endParaRPr lang="de-CH"/>
          </a:p>
        </p:txBody>
      </p:sp>
    </p:spTree>
    <p:extLst>
      <p:ext uri="{BB962C8B-B14F-4D97-AF65-F5344CB8AC3E}">
        <p14:creationId xmlns:p14="http://schemas.microsoft.com/office/powerpoint/2010/main" val="299364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baseline="0" dirty="0"/>
              <a:t>VTE is costly and causes sudden death.</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a:t>
            </a:fld>
            <a:endParaRPr lang="de-CH"/>
          </a:p>
        </p:txBody>
      </p:sp>
    </p:spTree>
    <p:extLst>
      <p:ext uri="{BB962C8B-B14F-4D97-AF65-F5344CB8AC3E}">
        <p14:creationId xmlns:p14="http://schemas.microsoft.com/office/powerpoint/2010/main" val="275450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A fatal saddle embolus is identified</a:t>
            </a:r>
            <a:r>
              <a:rPr lang="en-US" baseline="0" dirty="0"/>
              <a:t> here in this CT.</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a:t>
            </a:fld>
            <a:endParaRPr lang="de-CH"/>
          </a:p>
        </p:txBody>
      </p:sp>
    </p:spTree>
    <p:extLst>
      <p:ext uri="{BB962C8B-B14F-4D97-AF65-F5344CB8AC3E}">
        <p14:creationId xmlns:p14="http://schemas.microsoft.com/office/powerpoint/2010/main" val="44028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r>
              <a:rPr lang="en-US" dirty="0"/>
              <a:t>VTE is silent and it is like trying to prove that there is a ghost in the room.</a:t>
            </a:r>
          </a:p>
          <a:p>
            <a:endParaRPr lang="en-US" dirty="0"/>
          </a:p>
          <a:p>
            <a:r>
              <a:rPr lang="en-US" dirty="0"/>
              <a:t>However, if it can be prevented, then it can decrease morbidity and mortality.</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6</a:t>
            </a:fld>
            <a:endParaRPr lang="de-CH"/>
          </a:p>
        </p:txBody>
      </p:sp>
    </p:spTree>
    <p:extLst>
      <p:ext uri="{BB962C8B-B14F-4D97-AF65-F5344CB8AC3E}">
        <p14:creationId xmlns:p14="http://schemas.microsoft.com/office/powerpoint/2010/main" val="371079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7</a:t>
            </a:fld>
            <a:endParaRPr lang="de-CH"/>
          </a:p>
        </p:txBody>
      </p:sp>
    </p:spTree>
    <p:extLst>
      <p:ext uri="{BB962C8B-B14F-4D97-AF65-F5344CB8AC3E}">
        <p14:creationId xmlns:p14="http://schemas.microsoft.com/office/powerpoint/2010/main" val="258825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139700" y="768350"/>
            <a:ext cx="6819900" cy="3836988"/>
          </a:xfrm>
          <a:ln/>
        </p:spPr>
      </p:sp>
      <p:sp>
        <p:nvSpPr>
          <p:cNvPr id="155651" name="Rectangle 3"/>
          <p:cNvSpPr>
            <a:spLocks noGrp="1" noChangeArrowheads="1"/>
          </p:cNvSpPr>
          <p:nvPr>
            <p:ph type="body" idx="1"/>
          </p:nvPr>
        </p:nvSpPr>
        <p:spPr/>
        <p:txBody>
          <a:bodyPr/>
          <a:lstStyle/>
          <a:p>
            <a:pPr eaLnBrk="1" hangingPunct="1"/>
            <a:r>
              <a:rPr lang="en-US" dirty="0"/>
              <a:t>Cohort of 716 patients, 349 with adequate </a:t>
            </a:r>
            <a:r>
              <a:rPr lang="en-US" dirty="0" err="1"/>
              <a:t>venographic</a:t>
            </a:r>
            <a:r>
              <a:rPr lang="en-US" dirty="0"/>
              <a:t> studies.</a:t>
            </a:r>
          </a:p>
          <a:p>
            <a:pPr eaLnBrk="1" hangingPunct="1"/>
            <a:endParaRPr lang="en-US" dirty="0"/>
          </a:p>
          <a:p>
            <a:pPr marL="171450" indent="-171450" eaLnBrk="1" hangingPunct="1">
              <a:buFont typeface="Arial" pitchFamily="34" charset="0"/>
              <a:buChar char="•"/>
            </a:pPr>
            <a:r>
              <a:rPr lang="en-US" dirty="0"/>
              <a:t>No prophylaxis</a:t>
            </a:r>
          </a:p>
          <a:p>
            <a:pPr marL="171450" indent="-171450" eaLnBrk="1" hangingPunct="1">
              <a:buFont typeface="Arial" pitchFamily="34" charset="0"/>
              <a:buChar char="•"/>
            </a:pPr>
            <a:r>
              <a:rPr lang="en-US" dirty="0"/>
              <a:t>Bilateral </a:t>
            </a:r>
            <a:r>
              <a:rPr lang="en-US" dirty="0" err="1"/>
              <a:t>venography</a:t>
            </a:r>
            <a:endParaRPr lang="en-US" dirty="0"/>
          </a:p>
          <a:p>
            <a:pPr marL="171450" indent="-171450" eaLnBrk="1" hangingPunct="1">
              <a:buFont typeface="Arial" pitchFamily="34" charset="0"/>
              <a:buChar char="•"/>
            </a:pPr>
            <a:r>
              <a:rPr lang="en-US" dirty="0"/>
              <a:t>3 fatal PE</a:t>
            </a:r>
            <a:endParaRPr lang="fr-FR" dirty="0"/>
          </a:p>
          <a:p>
            <a:pPr eaLnBrk="1" hangingPunct="1"/>
            <a:endParaRPr lang="en-US" dirty="0"/>
          </a:p>
          <a:p>
            <a:pPr eaLnBrk="1" hangingPunct="1"/>
            <a:r>
              <a:rPr lang="en-US" dirty="0"/>
              <a:t>Reference:</a:t>
            </a:r>
          </a:p>
          <a:p>
            <a:pPr eaLnBrk="1" hangingPunct="1"/>
            <a:endParaRPr lang="en-US" dirty="0"/>
          </a:p>
          <a:p>
            <a:pPr eaLnBrk="1" hangingPunct="1"/>
            <a:r>
              <a:rPr lang="en-US" b="1" dirty="0" err="1"/>
              <a:t>Geerts</a:t>
            </a:r>
            <a:r>
              <a:rPr lang="en-US" b="1" dirty="0"/>
              <a:t> WH, Code KI, Jay RM, et al</a:t>
            </a:r>
            <a:r>
              <a:rPr lang="en-US" dirty="0"/>
              <a:t> (1994) A prospective study of venous thromboembolism after major trauma.</a:t>
            </a:r>
            <a:r>
              <a:rPr lang="en-US" i="1" dirty="0"/>
              <a:t> N </a:t>
            </a:r>
            <a:r>
              <a:rPr lang="en-US" i="1" dirty="0" err="1"/>
              <a:t>Engl</a:t>
            </a:r>
            <a:r>
              <a:rPr lang="en-US" i="1" dirty="0"/>
              <a:t> J Med</a:t>
            </a:r>
            <a:r>
              <a:rPr lang="en-US" dirty="0"/>
              <a:t>; 331(24):1601</a:t>
            </a:r>
            <a:r>
              <a:rPr lang="en-US" dirty="0">
                <a:cs typeface="Arial" charset="0"/>
              </a:rPr>
              <a:t>–1606.</a:t>
            </a:r>
          </a:p>
          <a:p>
            <a:endParaRPr lang="en-US" dirty="0"/>
          </a:p>
        </p:txBody>
      </p:sp>
    </p:spTree>
    <p:extLst>
      <p:ext uri="{BB962C8B-B14F-4D97-AF65-F5344CB8AC3E}">
        <p14:creationId xmlns:p14="http://schemas.microsoft.com/office/powerpoint/2010/main" val="65524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39700" y="768350"/>
            <a:ext cx="6819900" cy="3836988"/>
          </a:xfrm>
          <a:ln/>
        </p:spPr>
      </p:sp>
      <p:sp>
        <p:nvSpPr>
          <p:cNvPr id="153603" name="Rectangle 3"/>
          <p:cNvSpPr>
            <a:spLocks noGrp="1" noChangeArrowheads="1"/>
          </p:cNvSpPr>
          <p:nvPr>
            <p:ph type="body" idx="1"/>
          </p:nvPr>
        </p:nvSpPr>
        <p:spPr/>
        <p:txBody>
          <a:bodyPr/>
          <a:lstStyle/>
          <a:p>
            <a:r>
              <a:rPr lang="en-US" dirty="0"/>
              <a:t>The Sunnybrook study shows a significant decrease in DVT when the </a:t>
            </a:r>
            <a:r>
              <a:rPr lang="en-US" dirty="0" err="1"/>
              <a:t>polytrauma</a:t>
            </a:r>
            <a:r>
              <a:rPr lang="en-US" dirty="0"/>
              <a:t> patient is treated with low molecular weight heparin, for all fractures involving the lower extremity and pelvis.</a:t>
            </a:r>
            <a:endParaRPr lang="de-CH" dirty="0"/>
          </a:p>
          <a:p>
            <a:endParaRPr lang="en-US" dirty="0"/>
          </a:p>
          <a:p>
            <a:pPr eaLnBrk="1" hangingPunct="1"/>
            <a:r>
              <a:rPr lang="en-US" dirty="0"/>
              <a:t>Reference:</a:t>
            </a:r>
          </a:p>
          <a:p>
            <a:pPr eaLnBrk="1" hangingPunct="1"/>
            <a:endParaRPr lang="en-US" dirty="0"/>
          </a:p>
          <a:p>
            <a:pPr eaLnBrk="1" hangingPunct="1"/>
            <a:r>
              <a:rPr lang="en-US" b="1" dirty="0" err="1"/>
              <a:t>Geerts</a:t>
            </a:r>
            <a:r>
              <a:rPr lang="en-US" b="1" dirty="0"/>
              <a:t> WH, Code KI, Jay RM, et al</a:t>
            </a:r>
            <a:r>
              <a:rPr lang="en-US" dirty="0"/>
              <a:t> (1994) A prospective study of venous thromboembolism after major trauma.</a:t>
            </a:r>
            <a:r>
              <a:rPr lang="en-US" i="1" dirty="0"/>
              <a:t> N </a:t>
            </a:r>
            <a:r>
              <a:rPr lang="en-US" i="1" dirty="0" err="1"/>
              <a:t>Engl</a:t>
            </a:r>
            <a:r>
              <a:rPr lang="en-US" i="1" dirty="0"/>
              <a:t> J Med</a:t>
            </a:r>
            <a:r>
              <a:rPr lang="en-US" dirty="0"/>
              <a:t>; 331(24):1601</a:t>
            </a:r>
            <a:r>
              <a:rPr lang="en-US" dirty="0">
                <a:cs typeface="Arial" charset="0"/>
              </a:rPr>
              <a:t>–1606.</a:t>
            </a:r>
          </a:p>
          <a:p>
            <a:endParaRPr lang="en-US" dirty="0"/>
          </a:p>
        </p:txBody>
      </p:sp>
    </p:spTree>
    <p:extLst>
      <p:ext uri="{BB962C8B-B14F-4D97-AF65-F5344CB8AC3E}">
        <p14:creationId xmlns:p14="http://schemas.microsoft.com/office/powerpoint/2010/main" val="1328041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Grafik 13">
            <a:extLst>
              <a:ext uri="{FF2B5EF4-FFF2-40B4-BE49-F238E27FC236}">
                <a16:creationId xmlns:a16="http://schemas.microsoft.com/office/drawing/2014/main" id="{FE2124EA-8F60-4E99-9F7C-ACD6A99351EF}"/>
              </a:ext>
            </a:extLst>
          </p:cNvPr>
          <p:cNvPicPr>
            <a:picLocks noChangeAspect="1"/>
          </p:cNvPicPr>
          <p:nvPr userDrawn="1"/>
        </p:nvPicPr>
        <p:blipFill>
          <a:blip r:embed="rId2"/>
          <a:srcRect/>
          <a:stretch/>
        </p:blipFill>
        <p:spPr>
          <a:xfrm>
            <a:off x="0" y="0"/>
            <a:ext cx="12192000" cy="6858000"/>
          </a:xfrm>
          <a:prstGeom prst="rect">
            <a:avLst/>
          </a:prstGeom>
        </p:spPr>
      </p:pic>
      <p:sp>
        <p:nvSpPr>
          <p:cNvPr id="16" name="Titel 1">
            <a:extLst>
              <a:ext uri="{FF2B5EF4-FFF2-40B4-BE49-F238E27FC236}">
                <a16:creationId xmlns:a16="http://schemas.microsoft.com/office/drawing/2014/main" id="{6EA6AAC9-B7E4-4765-B739-A22AE2FFEFFB}"/>
              </a:ext>
            </a:extLst>
          </p:cNvPr>
          <p:cNvSpPr>
            <a:spLocks noGrp="1"/>
          </p:cNvSpPr>
          <p:nvPr>
            <p:ph type="title"/>
          </p:nvPr>
        </p:nvSpPr>
        <p:spPr>
          <a:xfrm>
            <a:off x="670985" y="2214564"/>
            <a:ext cx="6756928" cy="2428875"/>
          </a:xfrm>
        </p:spPr>
        <p:txBody>
          <a:bodyPr/>
          <a:lstStyle>
            <a:lvl1pPr>
              <a:lnSpc>
                <a:spcPts val="3400"/>
              </a:lnSpc>
              <a:defRPr lang="de-DE" sz="3200" b="1" kern="1200" dirty="0">
                <a:solidFill>
                  <a:srgbClr val="042D98"/>
                </a:solidFill>
                <a:latin typeface="+mj-lt"/>
                <a:ea typeface="+mj-ea"/>
                <a:cs typeface="+mj-cs"/>
              </a:defRPr>
            </a:lvl1pPr>
          </a:lstStyle>
          <a:p>
            <a:r>
              <a:rPr lang="de-DE" dirty="0"/>
              <a:t>Mastertitelformat bearbeiten</a:t>
            </a:r>
            <a:endParaRPr lang="en-GB" dirty="0"/>
          </a:p>
        </p:txBody>
      </p:sp>
      <p:pic>
        <p:nvPicPr>
          <p:cNvPr id="17" name="Grafik 15">
            <a:extLst>
              <a:ext uri="{FF2B5EF4-FFF2-40B4-BE49-F238E27FC236}">
                <a16:creationId xmlns:a16="http://schemas.microsoft.com/office/drawing/2014/main" id="{792DBB20-D316-4C53-B4F7-A4071B63F418}"/>
              </a:ext>
            </a:extLst>
          </p:cNvPr>
          <p:cNvPicPr>
            <a:picLocks noChangeAspect="1"/>
          </p:cNvPicPr>
          <p:nvPr userDrawn="1"/>
        </p:nvPicPr>
        <p:blipFill>
          <a:blip r:embed="rId3"/>
          <a:srcRect/>
          <a:stretch/>
        </p:blipFill>
        <p:spPr>
          <a:xfrm>
            <a:off x="658813" y="260350"/>
            <a:ext cx="913384" cy="574548"/>
          </a:xfrm>
          <a:prstGeom prst="rect">
            <a:avLst/>
          </a:prstGeom>
        </p:spPr>
      </p:pic>
      <p:sp>
        <p:nvSpPr>
          <p:cNvPr id="18" name="Textplatzhalter 8">
            <a:extLst>
              <a:ext uri="{FF2B5EF4-FFF2-40B4-BE49-F238E27FC236}">
                <a16:creationId xmlns:a16="http://schemas.microsoft.com/office/drawing/2014/main" id="{E0505A55-70C4-411E-B9FB-F4E91A416DB6}"/>
              </a:ext>
            </a:extLst>
          </p:cNvPr>
          <p:cNvSpPr>
            <a:spLocks noGrp="1"/>
          </p:cNvSpPr>
          <p:nvPr>
            <p:ph type="body" sz="quarter" idx="10" hasCustomPrompt="1"/>
          </p:nvPr>
        </p:nvSpPr>
        <p:spPr>
          <a:xfrm>
            <a:off x="658813" y="5856290"/>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name</a:t>
            </a:r>
          </a:p>
        </p:txBody>
      </p:sp>
      <p:sp>
        <p:nvSpPr>
          <p:cNvPr id="19" name="Textplatzhalter 8">
            <a:extLst>
              <a:ext uri="{FF2B5EF4-FFF2-40B4-BE49-F238E27FC236}">
                <a16:creationId xmlns:a16="http://schemas.microsoft.com/office/drawing/2014/main" id="{0A5C2159-986C-464F-8C59-70B323A1BB76}"/>
              </a:ext>
            </a:extLst>
          </p:cNvPr>
          <p:cNvSpPr>
            <a:spLocks noGrp="1"/>
          </p:cNvSpPr>
          <p:nvPr>
            <p:ph type="body" sz="quarter" idx="11" hasCustomPrompt="1"/>
          </p:nvPr>
        </p:nvSpPr>
        <p:spPr>
          <a:xfrm>
            <a:off x="658812" y="6102352"/>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title </a:t>
            </a:r>
          </a:p>
        </p:txBody>
      </p:sp>
      <p:sp>
        <p:nvSpPr>
          <p:cNvPr id="20" name="Textplatzhalter 8">
            <a:extLst>
              <a:ext uri="{FF2B5EF4-FFF2-40B4-BE49-F238E27FC236}">
                <a16:creationId xmlns:a16="http://schemas.microsoft.com/office/drawing/2014/main" id="{A1FD6696-3270-4D36-97C3-9F1789FD3223}"/>
              </a:ext>
            </a:extLst>
          </p:cNvPr>
          <p:cNvSpPr>
            <a:spLocks noGrp="1"/>
          </p:cNvSpPr>
          <p:nvPr>
            <p:ph type="body" sz="quarter" idx="12" hasCustomPrompt="1"/>
          </p:nvPr>
        </p:nvSpPr>
        <p:spPr>
          <a:xfrm>
            <a:off x="4079876" y="5861053"/>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Meeting</a:t>
            </a:r>
          </a:p>
        </p:txBody>
      </p:sp>
      <p:sp>
        <p:nvSpPr>
          <p:cNvPr id="21" name="Textplatzhalter 8">
            <a:extLst>
              <a:ext uri="{FF2B5EF4-FFF2-40B4-BE49-F238E27FC236}">
                <a16:creationId xmlns:a16="http://schemas.microsoft.com/office/drawing/2014/main" id="{B26B787F-E54A-4EFF-B603-195632AA8D41}"/>
              </a:ext>
            </a:extLst>
          </p:cNvPr>
          <p:cNvSpPr>
            <a:spLocks noGrp="1"/>
          </p:cNvSpPr>
          <p:nvPr>
            <p:ph type="body" sz="quarter" idx="13" hasCustomPrompt="1"/>
          </p:nvPr>
        </p:nvSpPr>
        <p:spPr>
          <a:xfrm>
            <a:off x="4079875" y="6107115"/>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a:t>City, month day, year</a:t>
            </a:r>
            <a:endParaRPr lang="en-GB" dirty="0"/>
          </a:p>
        </p:txBody>
      </p:sp>
    </p:spTree>
    <p:extLst>
      <p:ext uri="{BB962C8B-B14F-4D97-AF65-F5344CB8AC3E}">
        <p14:creationId xmlns:p14="http://schemas.microsoft.com/office/powerpoint/2010/main" val="123808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CE3F3A6-42C2-4121-AFDC-61550D567047}" type="slidenum">
              <a:rPr lang="de-CH"/>
              <a:pPr>
                <a:defRPr/>
              </a:pPr>
              <a:t>‹#›</a:t>
            </a:fld>
            <a:endParaRPr lang="de-CH"/>
          </a:p>
        </p:txBody>
      </p:sp>
    </p:spTree>
    <p:extLst>
      <p:ext uri="{BB962C8B-B14F-4D97-AF65-F5344CB8AC3E}">
        <p14:creationId xmlns:p14="http://schemas.microsoft.com/office/powerpoint/2010/main" val="196936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EDF82C-9C4E-4BE8-A238-9D168423415B}" type="slidenum">
              <a:rPr lang="de-CH"/>
              <a:pPr>
                <a:defRPr/>
              </a:pPr>
              <a:t>‹#›</a:t>
            </a:fld>
            <a:endParaRPr lang="de-CH"/>
          </a:p>
        </p:txBody>
      </p:sp>
    </p:spTree>
    <p:extLst>
      <p:ext uri="{BB962C8B-B14F-4D97-AF65-F5344CB8AC3E}">
        <p14:creationId xmlns:p14="http://schemas.microsoft.com/office/powerpoint/2010/main" val="246950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54E6BA-1885-41CC-A787-5468B417AEEB}" type="slidenum">
              <a:rPr lang="en-US" altLang="en-US"/>
              <a:pPr>
                <a:defRPr/>
              </a:pPr>
              <a:t>‹#›</a:t>
            </a:fld>
            <a:endParaRPr lang="en-US" altLang="en-US"/>
          </a:p>
        </p:txBody>
      </p:sp>
    </p:spTree>
    <p:extLst>
      <p:ext uri="{BB962C8B-B14F-4D97-AF65-F5344CB8AC3E}">
        <p14:creationId xmlns:p14="http://schemas.microsoft.com/office/powerpoint/2010/main" val="1584606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780456-EE3C-4172-A359-0807EDC6BB42}" type="slidenum">
              <a:rPr lang="en-US"/>
              <a:pPr/>
              <a:t>‹#›</a:t>
            </a:fld>
            <a:endParaRPr lang="en-US"/>
          </a:p>
        </p:txBody>
      </p:sp>
    </p:spTree>
    <p:extLst>
      <p:ext uri="{BB962C8B-B14F-4D97-AF65-F5344CB8AC3E}">
        <p14:creationId xmlns:p14="http://schemas.microsoft.com/office/powerpoint/2010/main" val="356796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42D98"/>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pPr>
                <a:defRPr/>
              </a:pPr>
              <a:t>‹#›</a:t>
            </a:fld>
            <a:endParaRPr lang="de-CH"/>
          </a:p>
        </p:txBody>
      </p:sp>
    </p:spTree>
    <p:extLst>
      <p:ext uri="{BB962C8B-B14F-4D97-AF65-F5344CB8AC3E}">
        <p14:creationId xmlns:p14="http://schemas.microsoft.com/office/powerpoint/2010/main" val="45731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117CB3-BCD5-4D20-94CC-55E82BD0FACF}" type="slidenum">
              <a:rPr lang="de-CH"/>
              <a:pPr>
                <a:defRPr/>
              </a:pPr>
              <a:t>‹#›</a:t>
            </a:fld>
            <a:endParaRPr lang="de-CH"/>
          </a:p>
        </p:txBody>
      </p:sp>
    </p:spTree>
    <p:extLst>
      <p:ext uri="{BB962C8B-B14F-4D97-AF65-F5344CB8AC3E}">
        <p14:creationId xmlns:p14="http://schemas.microsoft.com/office/powerpoint/2010/main" val="367260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B95105-7AA0-4530-88B4-EE9302295AE0}" type="slidenum">
              <a:rPr lang="de-CH"/>
              <a:pPr>
                <a:defRPr/>
              </a:pPr>
              <a:t>‹#›</a:t>
            </a:fld>
            <a:endParaRPr lang="de-CH"/>
          </a:p>
        </p:txBody>
      </p:sp>
    </p:spTree>
    <p:extLst>
      <p:ext uri="{BB962C8B-B14F-4D97-AF65-F5344CB8AC3E}">
        <p14:creationId xmlns:p14="http://schemas.microsoft.com/office/powerpoint/2010/main" val="274207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500BDB6-B9EF-4BE7-90BB-9378A72A3124}" type="slidenum">
              <a:rPr lang="de-CH"/>
              <a:pPr>
                <a:defRPr/>
              </a:pPr>
              <a:t>‹#›</a:t>
            </a:fld>
            <a:endParaRPr lang="de-CH"/>
          </a:p>
        </p:txBody>
      </p:sp>
    </p:spTree>
    <p:extLst>
      <p:ext uri="{BB962C8B-B14F-4D97-AF65-F5344CB8AC3E}">
        <p14:creationId xmlns:p14="http://schemas.microsoft.com/office/powerpoint/2010/main" val="89770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pPr>
                <a:defRPr/>
              </a:pPr>
              <a:t>‹#›</a:t>
            </a:fld>
            <a:endParaRPr lang="de-CH"/>
          </a:p>
        </p:txBody>
      </p:sp>
    </p:spTree>
    <p:extLst>
      <p:ext uri="{BB962C8B-B14F-4D97-AF65-F5344CB8AC3E}">
        <p14:creationId xmlns:p14="http://schemas.microsoft.com/office/powerpoint/2010/main" val="42650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6F02B3-60F3-4609-9D0F-9DB0350DEE7E}" type="slidenum">
              <a:rPr lang="de-CH"/>
              <a:pPr>
                <a:defRPr/>
              </a:pPr>
              <a:t>‹#›</a:t>
            </a:fld>
            <a:endParaRPr lang="de-CH"/>
          </a:p>
        </p:txBody>
      </p:sp>
    </p:spTree>
    <p:extLst>
      <p:ext uri="{BB962C8B-B14F-4D97-AF65-F5344CB8AC3E}">
        <p14:creationId xmlns:p14="http://schemas.microsoft.com/office/powerpoint/2010/main" val="373680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84BB3F1-BECD-4CE9-8B64-EAC084F0AEDC}" type="slidenum">
              <a:rPr lang="de-CH"/>
              <a:pPr>
                <a:defRPr/>
              </a:pPr>
              <a:t>‹#›</a:t>
            </a:fld>
            <a:endParaRPr lang="de-CH"/>
          </a:p>
        </p:txBody>
      </p:sp>
    </p:spTree>
    <p:extLst>
      <p:ext uri="{BB962C8B-B14F-4D97-AF65-F5344CB8AC3E}">
        <p14:creationId xmlns:p14="http://schemas.microsoft.com/office/powerpoint/2010/main" val="47727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7F9CDD-61D9-4948-971D-74ED080EE545}" type="slidenum">
              <a:rPr lang="de-CH"/>
              <a:pPr>
                <a:defRPr/>
              </a:pPr>
              <a:t>‹#›</a:t>
            </a:fld>
            <a:endParaRPr lang="de-CH"/>
          </a:p>
        </p:txBody>
      </p:sp>
    </p:spTree>
    <p:extLst>
      <p:ext uri="{BB962C8B-B14F-4D97-AF65-F5344CB8AC3E}">
        <p14:creationId xmlns:p14="http://schemas.microsoft.com/office/powerpoint/2010/main" val="245219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de-CH" dirty="0"/>
          </a:p>
        </p:txBody>
      </p:sp>
      <p:sp>
        <p:nvSpPr>
          <p:cNvPr id="14342" name="Rectangle 6"/>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lgn="l">
              <a:defRPr sz="800"/>
            </a:lvl1pPr>
          </a:lstStyle>
          <a:p>
            <a:pPr>
              <a:defRPr/>
            </a:pPr>
            <a:fld id="{24DF7D77-57CA-4064-A5D9-D77872708E38}" type="slidenum">
              <a:rPr lang="de-CH"/>
              <a:pPr>
                <a:defRPr/>
              </a:pPr>
              <a:t>‹#›</a:t>
            </a:fld>
            <a:endParaRPr lang="de-CH"/>
          </a:p>
        </p:txBody>
      </p:sp>
      <p:sp>
        <p:nvSpPr>
          <p:cNvPr id="1028" name="Rectangle 13"/>
          <p:cNvSpPr>
            <a:spLocks noGrp="1" noChangeArrowheads="1"/>
          </p:cNvSpPr>
          <p:nvPr>
            <p:ph type="body" idx="1"/>
          </p:nvPr>
        </p:nvSpPr>
        <p:spPr bwMode="auto">
          <a:xfrm>
            <a:off x="508001" y="1340768"/>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2nd level</a:t>
            </a:r>
          </a:p>
          <a:p>
            <a:pPr lvl="2"/>
            <a:r>
              <a:rPr lang="en-US"/>
              <a:t>3rd level</a:t>
            </a:r>
          </a:p>
          <a:p>
            <a:pPr lvl="3"/>
            <a:r>
              <a:rPr lang="en-US"/>
              <a:t>4th level</a:t>
            </a:r>
          </a:p>
          <a:p>
            <a:pPr lvl="4"/>
            <a:r>
              <a:rPr lang="en-US"/>
              <a:t>5th level</a:t>
            </a:r>
          </a:p>
        </p:txBody>
      </p:sp>
      <p:pic>
        <p:nvPicPr>
          <p:cNvPr id="6" name="Grafik 13">
            <a:extLst>
              <a:ext uri="{FF2B5EF4-FFF2-40B4-BE49-F238E27FC236}">
                <a16:creationId xmlns:a16="http://schemas.microsoft.com/office/drawing/2014/main" id="{B3D01F4D-5CC2-4A57-A8C7-58DB0988399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979976" y="6312000"/>
            <a:ext cx="553212" cy="290576"/>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4" r:id="rId12"/>
    <p:sldLayoutId id="2147483715" r:id="rId13"/>
  </p:sldLayoutIdLst>
  <p:hf sldNum="0" hdr="0" ftr="0" dt="0"/>
  <p:txStyles>
    <p:titleStyle>
      <a:lvl1pPr algn="l" rtl="0" eaLnBrk="1" fontAlgn="base" hangingPunct="1">
        <a:lnSpc>
          <a:spcPct val="90000"/>
        </a:lnSpc>
        <a:spcBef>
          <a:spcPct val="0"/>
        </a:spcBef>
        <a:spcAft>
          <a:spcPct val="0"/>
        </a:spcAft>
        <a:defRPr sz="3200" b="1">
          <a:solidFill>
            <a:srgbClr val="042D98"/>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6"/>
          <p:cNvSpPr>
            <a:spLocks noGrp="1" noChangeArrowheads="1"/>
          </p:cNvSpPr>
          <p:nvPr>
            <p:ph type="title"/>
          </p:nvPr>
        </p:nvSpPr>
        <p:spPr/>
        <p:txBody>
          <a:bodyPr/>
          <a:lstStyle/>
          <a:p>
            <a:r>
              <a:rPr lang="en-US" noProof="0" dirty="0"/>
              <a:t>Deep vein thrombosis (DVT) prophylaxis</a:t>
            </a:r>
          </a:p>
        </p:txBody>
      </p:sp>
      <p:sp>
        <p:nvSpPr>
          <p:cNvPr id="2" name="Text Placeholder 1">
            <a:extLst>
              <a:ext uri="{FF2B5EF4-FFF2-40B4-BE49-F238E27FC236}">
                <a16:creationId xmlns:a16="http://schemas.microsoft.com/office/drawing/2014/main" id="{EC5B4EC5-C91D-4756-9E37-8CF4312A494D}"/>
              </a:ext>
            </a:extLst>
          </p:cNvPr>
          <p:cNvSpPr>
            <a:spLocks noGrp="1"/>
          </p:cNvSpPr>
          <p:nvPr>
            <p:ph type="body" sz="quarter" idx="10"/>
          </p:nvPr>
        </p:nvSpPr>
        <p:spPr/>
        <p:txBody>
          <a:bodyPr/>
          <a:lstStyle/>
          <a:p>
            <a:endParaRPr lang="de-CH"/>
          </a:p>
        </p:txBody>
      </p:sp>
      <p:sp>
        <p:nvSpPr>
          <p:cNvPr id="3" name="Text Placeholder 2">
            <a:extLst>
              <a:ext uri="{FF2B5EF4-FFF2-40B4-BE49-F238E27FC236}">
                <a16:creationId xmlns:a16="http://schemas.microsoft.com/office/drawing/2014/main" id="{671ED353-3CC8-401A-A59F-70D875DCE965}"/>
              </a:ext>
            </a:extLst>
          </p:cNvPr>
          <p:cNvSpPr>
            <a:spLocks noGrp="1"/>
          </p:cNvSpPr>
          <p:nvPr>
            <p:ph type="body" sz="quarter" idx="11"/>
          </p:nvPr>
        </p:nvSpPr>
        <p:spPr/>
        <p:txBody>
          <a:bodyPr/>
          <a:lstStyle/>
          <a:p>
            <a:endParaRPr lang="de-CH"/>
          </a:p>
        </p:txBody>
      </p:sp>
      <p:sp>
        <p:nvSpPr>
          <p:cNvPr id="4" name="Text Placeholder 3">
            <a:extLst>
              <a:ext uri="{FF2B5EF4-FFF2-40B4-BE49-F238E27FC236}">
                <a16:creationId xmlns:a16="http://schemas.microsoft.com/office/drawing/2014/main" id="{B9B55571-743E-4E32-B944-7B4A8E0A60E2}"/>
              </a:ext>
            </a:extLst>
          </p:cNvPr>
          <p:cNvSpPr>
            <a:spLocks noGrp="1"/>
          </p:cNvSpPr>
          <p:nvPr>
            <p:ph type="body" sz="quarter" idx="12"/>
          </p:nvPr>
        </p:nvSpPr>
        <p:spPr>
          <a:xfrm>
            <a:off x="4079876" y="5861053"/>
            <a:ext cx="4320380" cy="206376"/>
          </a:xfrm>
        </p:spPr>
        <p:txBody>
          <a:bodyPr/>
          <a:lstStyle/>
          <a:p>
            <a:r>
              <a:rPr lang="de-CH" dirty="0"/>
              <a:t>AO Trauma </a:t>
            </a:r>
            <a:r>
              <a:rPr lang="de-CH" dirty="0" err="1"/>
              <a:t>Advanced</a:t>
            </a:r>
            <a:r>
              <a:rPr lang="de-CH" dirty="0"/>
              <a:t> </a:t>
            </a:r>
            <a:r>
              <a:rPr lang="de-CH" dirty="0" err="1"/>
              <a:t>Principles</a:t>
            </a:r>
            <a:r>
              <a:rPr lang="de-CH" dirty="0"/>
              <a:t> Course</a:t>
            </a:r>
          </a:p>
        </p:txBody>
      </p:sp>
      <p:sp>
        <p:nvSpPr>
          <p:cNvPr id="5" name="Text Placeholder 4">
            <a:extLst>
              <a:ext uri="{FF2B5EF4-FFF2-40B4-BE49-F238E27FC236}">
                <a16:creationId xmlns:a16="http://schemas.microsoft.com/office/drawing/2014/main" id="{2082176D-E8C7-4503-852E-707734FE45E6}"/>
              </a:ext>
            </a:extLst>
          </p:cNvPr>
          <p:cNvSpPr>
            <a:spLocks noGrp="1"/>
          </p:cNvSpPr>
          <p:nvPr>
            <p:ph type="body" sz="quarter" idx="13"/>
          </p:nvPr>
        </p:nvSpPr>
        <p:spPr/>
        <p:txBody>
          <a:bodyPr/>
          <a:lstStyle/>
          <a:p>
            <a:endParaRPr lang="de-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noProof="0" dirty="0"/>
              <a:t>Risk factors—polytrauma</a:t>
            </a:r>
          </a:p>
        </p:txBody>
      </p:sp>
      <p:sp>
        <p:nvSpPr>
          <p:cNvPr id="148483" name="Rectangle 3"/>
          <p:cNvSpPr>
            <a:spLocks noGrp="1" noChangeArrowheads="1"/>
          </p:cNvSpPr>
          <p:nvPr>
            <p:ph type="body" idx="1"/>
          </p:nvPr>
        </p:nvSpPr>
        <p:spPr>
          <a:xfrm>
            <a:off x="508001" y="1340768"/>
            <a:ext cx="5587999" cy="4678363"/>
          </a:xfrm>
        </p:spPr>
        <p:txBody>
          <a:bodyPr/>
          <a:lstStyle/>
          <a:p>
            <a:r>
              <a:rPr lang="en-US" noProof="0" dirty="0"/>
              <a:t>Spinal cord injury</a:t>
            </a:r>
          </a:p>
          <a:p>
            <a:r>
              <a:rPr lang="en-US" noProof="0" dirty="0"/>
              <a:t>Lower extremity, pelvic, spinal fractures</a:t>
            </a:r>
          </a:p>
          <a:p>
            <a:r>
              <a:rPr lang="en-US" noProof="0" dirty="0"/>
              <a:t>Head trauma</a:t>
            </a:r>
          </a:p>
          <a:p>
            <a:r>
              <a:rPr lang="en-US" noProof="0" dirty="0"/>
              <a:t>Femoral venous line, repair</a:t>
            </a:r>
          </a:p>
          <a:p>
            <a:r>
              <a:rPr lang="en-US" noProof="0" dirty="0"/>
              <a:t>Surgery</a:t>
            </a:r>
          </a:p>
          <a:p>
            <a:r>
              <a:rPr lang="en-US" noProof="0" dirty="0"/>
              <a:t>Age</a:t>
            </a:r>
          </a:p>
          <a:p>
            <a:r>
              <a:rPr lang="en-US" noProof="0" dirty="0"/>
              <a:t>Immobility (&gt; 3 days)</a:t>
            </a:r>
          </a:p>
          <a:p>
            <a:endParaRPr lang="en-US" noProof="0" dirty="0"/>
          </a:p>
        </p:txBody>
      </p:sp>
      <p:pic>
        <p:nvPicPr>
          <p:cNvPr id="4" name="Picture 5" descr="DSC03242"/>
          <p:cNvPicPr>
            <a:picLocks noChangeAspect="1" noChangeArrowheads="1"/>
          </p:cNvPicPr>
          <p:nvPr/>
        </p:nvPicPr>
        <p:blipFill>
          <a:blip r:embed="rId3" cstate="print"/>
          <a:srcRect/>
          <a:stretch>
            <a:fillRect/>
          </a:stretch>
        </p:blipFill>
        <p:spPr bwMode="auto">
          <a:xfrm>
            <a:off x="6096000" y="1268760"/>
            <a:ext cx="4992554" cy="3744416"/>
          </a:xfrm>
          <a:prstGeom prst="rect">
            <a:avLst/>
          </a:prstGeom>
          <a:noFill/>
          <a:ln w="9525">
            <a:solidFill>
              <a:srgbClr val="CC9900"/>
            </a:solidFill>
            <a:miter lim="800000"/>
            <a:headEnd/>
            <a:tailEnd/>
          </a:ln>
        </p:spPr>
      </p:pic>
      <p:sp>
        <p:nvSpPr>
          <p:cNvPr id="2" name="Rectangle 1"/>
          <p:cNvSpPr/>
          <p:nvPr/>
        </p:nvSpPr>
        <p:spPr>
          <a:xfrm>
            <a:off x="508001" y="6215390"/>
            <a:ext cx="5983535" cy="523220"/>
          </a:xfrm>
          <a:prstGeom prst="rect">
            <a:avLst/>
          </a:prstGeom>
        </p:spPr>
        <p:txBody>
          <a:bodyPr wrap="square">
            <a:spAutoFit/>
          </a:bodyPr>
          <a:lstStyle/>
          <a:p>
            <a:pPr algn="l"/>
            <a:r>
              <a:rPr lang="pt-BR" dirty="0">
                <a:latin typeface="+mn-lt"/>
              </a:rPr>
              <a:t>Scolaro J, et al., </a:t>
            </a:r>
            <a:r>
              <a:rPr lang="en-US" dirty="0">
                <a:latin typeface="+mn-lt"/>
              </a:rPr>
              <a:t>Venous thromboembolism in </a:t>
            </a:r>
            <a:r>
              <a:rPr lang="en-US" dirty="0" err="1">
                <a:latin typeface="+mn-lt"/>
              </a:rPr>
              <a:t>orthopaedic</a:t>
            </a:r>
            <a:r>
              <a:rPr lang="en-US" dirty="0">
                <a:latin typeface="+mn-lt"/>
              </a:rPr>
              <a:t> trauma. </a:t>
            </a:r>
            <a:r>
              <a:rPr lang="en-US" i="1" dirty="0">
                <a:latin typeface="+mn-lt"/>
              </a:rPr>
              <a:t>J Am </a:t>
            </a:r>
            <a:r>
              <a:rPr lang="en-US" i="1" dirty="0" err="1">
                <a:latin typeface="+mn-lt"/>
              </a:rPr>
              <a:t>Acad</a:t>
            </a:r>
            <a:r>
              <a:rPr lang="en-US" i="1" dirty="0">
                <a:latin typeface="+mn-lt"/>
              </a:rPr>
              <a:t> </a:t>
            </a:r>
            <a:r>
              <a:rPr lang="en-US" i="1" dirty="0" err="1">
                <a:latin typeface="+mn-lt"/>
              </a:rPr>
              <a:t>Orthop</a:t>
            </a:r>
            <a:r>
              <a:rPr lang="en-US" i="1" dirty="0">
                <a:latin typeface="+mn-lt"/>
              </a:rPr>
              <a:t> Surg. </a:t>
            </a:r>
            <a:r>
              <a:rPr lang="en-US" dirty="0">
                <a:latin typeface="+mn-lt"/>
              </a:rPr>
              <a:t>2015 Jan;23(1):1–6.</a:t>
            </a:r>
          </a:p>
        </p:txBody>
      </p:sp>
    </p:spTree>
    <p:extLst>
      <p:ext uri="{BB962C8B-B14F-4D97-AF65-F5344CB8AC3E}">
        <p14:creationId xmlns:p14="http://schemas.microsoft.com/office/powerpoint/2010/main" val="24433604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25D3-482E-4138-A98A-6767B28B6AD6}"/>
              </a:ext>
            </a:extLst>
          </p:cNvPr>
          <p:cNvSpPr>
            <a:spLocks noGrp="1"/>
          </p:cNvSpPr>
          <p:nvPr>
            <p:ph type="title"/>
          </p:nvPr>
        </p:nvSpPr>
        <p:spPr/>
        <p:txBody>
          <a:bodyPr/>
          <a:lstStyle/>
          <a:p>
            <a:r>
              <a:rPr lang="en-US" noProof="0" dirty="0"/>
              <a:t>Risk factors—</a:t>
            </a:r>
            <a:r>
              <a:rPr lang="en-US" noProof="0" dirty="0">
                <a:cs typeface="Arial" charset="0"/>
              </a:rPr>
              <a:t>polytrauma</a:t>
            </a:r>
            <a:br>
              <a:rPr lang="en-US" noProof="0" dirty="0">
                <a:cs typeface="Arial" charset="0"/>
              </a:rPr>
            </a:br>
            <a:endParaRPr lang="en-US" noProof="0" dirty="0"/>
          </a:p>
        </p:txBody>
      </p:sp>
      <p:sp>
        <p:nvSpPr>
          <p:cNvPr id="4" name="TextBox 3"/>
          <p:cNvSpPr txBox="1"/>
          <p:nvPr/>
        </p:nvSpPr>
        <p:spPr>
          <a:xfrm>
            <a:off x="1514799" y="5939135"/>
            <a:ext cx="2239717" cy="461665"/>
          </a:xfrm>
          <a:prstGeom prst="rect">
            <a:avLst/>
          </a:prstGeom>
          <a:noFill/>
        </p:spPr>
        <p:txBody>
          <a:bodyPr wrap="none" rtlCol="0">
            <a:spAutoFit/>
          </a:bodyPr>
          <a:lstStyle/>
          <a:p>
            <a:r>
              <a:rPr lang="en-US" sz="2400" dirty="0"/>
              <a:t>Isolated ankles</a:t>
            </a:r>
          </a:p>
        </p:txBody>
      </p:sp>
      <p:sp>
        <p:nvSpPr>
          <p:cNvPr id="5" name="TextBox 4"/>
          <p:cNvSpPr txBox="1"/>
          <p:nvPr/>
        </p:nvSpPr>
        <p:spPr>
          <a:xfrm>
            <a:off x="2410322" y="5331125"/>
            <a:ext cx="2007088" cy="461665"/>
          </a:xfrm>
          <a:prstGeom prst="rect">
            <a:avLst/>
          </a:prstGeom>
          <a:noFill/>
        </p:spPr>
        <p:txBody>
          <a:bodyPr wrap="none" rtlCol="0">
            <a:spAutoFit/>
          </a:bodyPr>
          <a:lstStyle/>
          <a:p>
            <a:r>
              <a:rPr lang="en-US" sz="2400" dirty="0" err="1"/>
              <a:t>Tibial</a:t>
            </a:r>
            <a:r>
              <a:rPr lang="en-US" sz="2400" dirty="0"/>
              <a:t> plateau</a:t>
            </a:r>
          </a:p>
        </p:txBody>
      </p:sp>
      <p:sp>
        <p:nvSpPr>
          <p:cNvPr id="7" name="TextBox 6"/>
          <p:cNvSpPr txBox="1"/>
          <p:nvPr/>
        </p:nvSpPr>
        <p:spPr>
          <a:xfrm>
            <a:off x="3573911" y="4500128"/>
            <a:ext cx="2066591" cy="461665"/>
          </a:xfrm>
          <a:prstGeom prst="rect">
            <a:avLst/>
          </a:prstGeom>
          <a:noFill/>
        </p:spPr>
        <p:txBody>
          <a:bodyPr wrap="none" rtlCol="0">
            <a:spAutoFit/>
          </a:bodyPr>
          <a:lstStyle/>
          <a:p>
            <a:r>
              <a:rPr lang="en-US" sz="2400" dirty="0"/>
              <a:t>Femoral shaft</a:t>
            </a:r>
          </a:p>
        </p:txBody>
      </p:sp>
      <p:sp>
        <p:nvSpPr>
          <p:cNvPr id="8" name="TextBox 7"/>
          <p:cNvSpPr txBox="1"/>
          <p:nvPr/>
        </p:nvSpPr>
        <p:spPr>
          <a:xfrm>
            <a:off x="4422476" y="5331126"/>
            <a:ext cx="184731" cy="461665"/>
          </a:xfrm>
          <a:prstGeom prst="rect">
            <a:avLst/>
          </a:prstGeom>
          <a:noFill/>
        </p:spPr>
        <p:txBody>
          <a:bodyPr wrap="none" rtlCol="0">
            <a:spAutoFit/>
          </a:bodyPr>
          <a:lstStyle/>
          <a:p>
            <a:endParaRPr lang="en-US" sz="2400" dirty="0"/>
          </a:p>
        </p:txBody>
      </p:sp>
      <p:sp>
        <p:nvSpPr>
          <p:cNvPr id="9" name="TextBox 8"/>
          <p:cNvSpPr txBox="1"/>
          <p:nvPr/>
        </p:nvSpPr>
        <p:spPr>
          <a:xfrm>
            <a:off x="4065066" y="3599296"/>
            <a:ext cx="3541354" cy="461665"/>
          </a:xfrm>
          <a:prstGeom prst="rect">
            <a:avLst/>
          </a:prstGeom>
          <a:noFill/>
        </p:spPr>
        <p:txBody>
          <a:bodyPr wrap="none" rtlCol="0">
            <a:spAutoFit/>
          </a:bodyPr>
          <a:lstStyle/>
          <a:p>
            <a:r>
              <a:rPr lang="en-US" sz="2400" dirty="0"/>
              <a:t>Displaced pelvic fracture</a:t>
            </a:r>
          </a:p>
        </p:txBody>
      </p:sp>
      <p:sp>
        <p:nvSpPr>
          <p:cNvPr id="10" name="TextBox 9"/>
          <p:cNvSpPr txBox="1"/>
          <p:nvPr/>
        </p:nvSpPr>
        <p:spPr>
          <a:xfrm>
            <a:off x="5964598" y="2820189"/>
            <a:ext cx="1744388" cy="461665"/>
          </a:xfrm>
          <a:prstGeom prst="rect">
            <a:avLst/>
          </a:prstGeom>
          <a:noFill/>
        </p:spPr>
        <p:txBody>
          <a:bodyPr wrap="none" rtlCol="0">
            <a:spAutoFit/>
          </a:bodyPr>
          <a:lstStyle/>
          <a:p>
            <a:r>
              <a:rPr lang="en-US" sz="2400" dirty="0"/>
              <a:t>Head injury</a:t>
            </a:r>
          </a:p>
        </p:txBody>
      </p:sp>
      <p:sp>
        <p:nvSpPr>
          <p:cNvPr id="11" name="TextBox 10"/>
          <p:cNvSpPr txBox="1"/>
          <p:nvPr/>
        </p:nvSpPr>
        <p:spPr>
          <a:xfrm>
            <a:off x="7322117" y="2127691"/>
            <a:ext cx="1552220" cy="461665"/>
          </a:xfrm>
          <a:prstGeom prst="rect">
            <a:avLst/>
          </a:prstGeom>
          <a:noFill/>
        </p:spPr>
        <p:txBody>
          <a:bodyPr wrap="none" rtlCol="0">
            <a:spAutoFit/>
          </a:bodyPr>
          <a:lstStyle/>
          <a:p>
            <a:r>
              <a:rPr lang="en-US" sz="2400" dirty="0"/>
              <a:t>Ventilated</a:t>
            </a:r>
          </a:p>
        </p:txBody>
      </p:sp>
      <p:sp>
        <p:nvSpPr>
          <p:cNvPr id="13" name="TextBox 12"/>
          <p:cNvSpPr txBox="1"/>
          <p:nvPr/>
        </p:nvSpPr>
        <p:spPr>
          <a:xfrm>
            <a:off x="7759224" y="1149394"/>
            <a:ext cx="2565126" cy="461665"/>
          </a:xfrm>
          <a:prstGeom prst="rect">
            <a:avLst/>
          </a:prstGeom>
          <a:noFill/>
        </p:spPr>
        <p:txBody>
          <a:bodyPr wrap="none" rtlCol="0">
            <a:spAutoFit/>
          </a:bodyPr>
          <a:lstStyle/>
          <a:p>
            <a:r>
              <a:rPr lang="en-US" sz="2400" dirty="0"/>
              <a:t>Spinal cord injury</a:t>
            </a:r>
          </a:p>
        </p:txBody>
      </p:sp>
      <p:sp>
        <p:nvSpPr>
          <p:cNvPr id="14" name="TextBox 13"/>
          <p:cNvSpPr txBox="1"/>
          <p:nvPr/>
        </p:nvSpPr>
        <p:spPr>
          <a:xfrm>
            <a:off x="1733527" y="2060849"/>
            <a:ext cx="4761240" cy="461665"/>
          </a:xfrm>
          <a:prstGeom prst="rect">
            <a:avLst/>
          </a:prstGeom>
          <a:noFill/>
        </p:spPr>
        <p:txBody>
          <a:bodyPr wrap="none" rtlCol="0">
            <a:spAutoFit/>
          </a:bodyPr>
          <a:lstStyle/>
          <a:p>
            <a:r>
              <a:rPr lang="en-US" sz="2400" b="1" dirty="0"/>
              <a:t>Age, ability to mobilize, obesity</a:t>
            </a:r>
          </a:p>
        </p:txBody>
      </p:sp>
      <p:sp>
        <p:nvSpPr>
          <p:cNvPr id="15" name="TextBox 14"/>
          <p:cNvSpPr txBox="1"/>
          <p:nvPr/>
        </p:nvSpPr>
        <p:spPr>
          <a:xfrm>
            <a:off x="6249380" y="5331126"/>
            <a:ext cx="3980578" cy="461665"/>
          </a:xfrm>
          <a:prstGeom prst="rect">
            <a:avLst/>
          </a:prstGeom>
          <a:noFill/>
        </p:spPr>
        <p:txBody>
          <a:bodyPr wrap="none" rtlCol="0">
            <a:spAutoFit/>
          </a:bodyPr>
          <a:lstStyle/>
          <a:p>
            <a:r>
              <a:rPr lang="en-US" sz="2400" b="1" dirty="0"/>
              <a:t>Genetics, chronic disease</a:t>
            </a:r>
          </a:p>
        </p:txBody>
      </p:sp>
      <p:sp>
        <p:nvSpPr>
          <p:cNvPr id="16" name="Up Arrow 15"/>
          <p:cNvSpPr/>
          <p:nvPr/>
        </p:nvSpPr>
        <p:spPr>
          <a:xfrm rot="3381620">
            <a:off x="5380119" y="-1540235"/>
            <a:ext cx="1532792" cy="10329504"/>
          </a:xfrm>
          <a:prstGeom prst="upArrow">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906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3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3" name="Rectangle 5"/>
          <p:cNvSpPr>
            <a:spLocks noGrp="1" noChangeArrowheads="1"/>
          </p:cNvSpPr>
          <p:nvPr>
            <p:ph type="title"/>
          </p:nvPr>
        </p:nvSpPr>
        <p:spPr/>
        <p:txBody>
          <a:bodyPr/>
          <a:lstStyle/>
          <a:p>
            <a:r>
              <a:rPr lang="en-US" noProof="0" dirty="0"/>
              <a:t>Surveillance</a:t>
            </a:r>
          </a:p>
        </p:txBody>
      </p:sp>
      <p:sp>
        <p:nvSpPr>
          <p:cNvPr id="729094" name="Rectangle 6"/>
          <p:cNvSpPr>
            <a:spLocks noGrp="1" noChangeArrowheads="1"/>
          </p:cNvSpPr>
          <p:nvPr>
            <p:ph type="body" idx="1"/>
          </p:nvPr>
        </p:nvSpPr>
        <p:spPr>
          <a:xfrm>
            <a:off x="508001" y="1340768"/>
            <a:ext cx="5706256" cy="4678363"/>
          </a:xfrm>
        </p:spPr>
        <p:txBody>
          <a:bodyPr/>
          <a:lstStyle/>
          <a:p>
            <a:r>
              <a:rPr lang="en-US" noProof="0" dirty="0"/>
              <a:t>Expensive</a:t>
            </a:r>
          </a:p>
          <a:p>
            <a:r>
              <a:rPr lang="en-US" noProof="0" dirty="0"/>
              <a:t>Inability to perform proximal ultrasound &gt; 25% trauma patients</a:t>
            </a:r>
          </a:p>
          <a:p>
            <a:r>
              <a:rPr lang="en-US" noProof="0" dirty="0"/>
              <a:t>Methods have limited reliability</a:t>
            </a:r>
          </a:p>
          <a:p>
            <a:r>
              <a:rPr lang="en-US" noProof="0" dirty="0"/>
              <a:t>Not been shown to reduce incidence of VTE and fatal PE</a:t>
            </a:r>
          </a:p>
        </p:txBody>
      </p:sp>
      <p:pic>
        <p:nvPicPr>
          <p:cNvPr id="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t="2786"/>
          <a:stretch>
            <a:fillRect/>
          </a:stretch>
        </p:blipFill>
        <p:spPr bwMode="auto">
          <a:xfrm>
            <a:off x="7162800" y="3200401"/>
            <a:ext cx="3276600" cy="2659063"/>
          </a:xfrm>
          <a:prstGeom prst="rect">
            <a:avLst/>
          </a:prstGeom>
          <a:noFill/>
          <a:ln w="3175">
            <a:solidFill>
              <a:srgbClr val="000000"/>
            </a:solidFill>
            <a:miter lim="800000"/>
            <a:headEnd/>
            <a:tailEnd/>
          </a:ln>
        </p:spPr>
      </p:pic>
      <p:pic>
        <p:nvPicPr>
          <p:cNvPr id="5" name="Picture 5"/>
          <p:cNvPicPr>
            <a:picLocks noChangeAspect="1" noChangeArrowheads="1"/>
          </p:cNvPicPr>
          <p:nvPr/>
        </p:nvPicPr>
        <p:blipFill rotWithShape="1">
          <a:blip r:embed="rId4" cstate="print"/>
          <a:srcRect r="7245"/>
          <a:stretch/>
        </p:blipFill>
        <p:spPr bwMode="auto">
          <a:xfrm>
            <a:off x="6214257" y="1340769"/>
            <a:ext cx="4240763" cy="1774825"/>
          </a:xfrm>
          <a:prstGeom prst="rect">
            <a:avLst/>
          </a:prstGeom>
          <a:noFill/>
          <a:ln w="3175">
            <a:solidFill>
              <a:srgbClr val="000000"/>
            </a:solidFill>
            <a:miter lim="800000"/>
            <a:headEnd/>
            <a:tailEnd/>
          </a:ln>
        </p:spPr>
      </p:pic>
      <p:sp>
        <p:nvSpPr>
          <p:cNvPr id="2" name="Rectangle 1"/>
          <p:cNvSpPr/>
          <p:nvPr/>
        </p:nvSpPr>
        <p:spPr>
          <a:xfrm>
            <a:off x="508001" y="6002704"/>
            <a:ext cx="9361040" cy="738664"/>
          </a:xfrm>
          <a:prstGeom prst="rect">
            <a:avLst/>
          </a:prstGeom>
        </p:spPr>
        <p:txBody>
          <a:bodyPr wrap="square">
            <a:spAutoFit/>
          </a:bodyPr>
          <a:lstStyle/>
          <a:p>
            <a:pPr algn="l"/>
            <a:r>
              <a:rPr lang="pt-BR" dirty="0">
                <a:latin typeface="+mn-lt"/>
              </a:rPr>
              <a:t>Bates SM, </a:t>
            </a:r>
            <a:r>
              <a:rPr lang="en-US" dirty="0">
                <a:latin typeface="+mn-lt"/>
              </a:rPr>
              <a:t>et al. Diagnosis of DVT: </a:t>
            </a:r>
            <a:r>
              <a:rPr lang="en-US" dirty="0" err="1">
                <a:latin typeface="+mn-lt"/>
              </a:rPr>
              <a:t>AntithromboticTherapy</a:t>
            </a:r>
            <a:r>
              <a:rPr lang="en-US" dirty="0">
                <a:latin typeface="+mn-lt"/>
              </a:rPr>
              <a:t> and Prevention of Thrombosis,</a:t>
            </a:r>
          </a:p>
          <a:p>
            <a:pPr algn="l"/>
            <a:r>
              <a:rPr lang="en-US" dirty="0">
                <a:latin typeface="+mn-lt"/>
              </a:rPr>
              <a:t>9th </a:t>
            </a:r>
            <a:r>
              <a:rPr lang="en-US" dirty="0" err="1">
                <a:latin typeface="+mn-lt"/>
              </a:rPr>
              <a:t>ed</a:t>
            </a:r>
            <a:r>
              <a:rPr lang="en-US" dirty="0">
                <a:latin typeface="+mn-lt"/>
              </a:rPr>
              <a:t>: American College of Chest Physicians Evidence-Based </a:t>
            </a:r>
            <a:r>
              <a:rPr lang="en-US" dirty="0" err="1">
                <a:latin typeface="+mn-lt"/>
              </a:rPr>
              <a:t>ClinicalPractice</a:t>
            </a:r>
            <a:r>
              <a:rPr lang="en-US" dirty="0">
                <a:latin typeface="+mn-lt"/>
              </a:rPr>
              <a:t> Guidelines. </a:t>
            </a:r>
            <a:r>
              <a:rPr lang="en-US" i="1" dirty="0">
                <a:latin typeface="+mn-lt"/>
              </a:rPr>
              <a:t>Chest. </a:t>
            </a:r>
            <a:r>
              <a:rPr lang="en-US" dirty="0">
                <a:latin typeface="+mn-lt"/>
              </a:rPr>
              <a:t>2012 Feb;141(2 </a:t>
            </a:r>
            <a:r>
              <a:rPr lang="en-US" dirty="0" err="1">
                <a:latin typeface="+mn-lt"/>
              </a:rPr>
              <a:t>Suppl</a:t>
            </a:r>
            <a:r>
              <a:rPr lang="en-US" dirty="0">
                <a:latin typeface="+mn-lt"/>
              </a:rPr>
              <a:t>):e351S–418S.</a:t>
            </a:r>
          </a:p>
        </p:txBody>
      </p:sp>
    </p:spTree>
    <p:extLst>
      <p:ext uri="{BB962C8B-B14F-4D97-AF65-F5344CB8AC3E}">
        <p14:creationId xmlns:p14="http://schemas.microsoft.com/office/powerpoint/2010/main" val="216385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noProof="0" dirty="0"/>
              <a:t>When to start prophylaxis</a:t>
            </a:r>
          </a:p>
        </p:txBody>
      </p:sp>
      <p:sp>
        <p:nvSpPr>
          <p:cNvPr id="115716" name="Text Box 4"/>
          <p:cNvSpPr txBox="1">
            <a:spLocks noChangeArrowheads="1"/>
          </p:cNvSpPr>
          <p:nvPr/>
        </p:nvSpPr>
        <p:spPr bwMode="auto">
          <a:xfrm>
            <a:off x="2536372" y="1554164"/>
            <a:ext cx="553357" cy="307777"/>
          </a:xfrm>
          <a:prstGeom prst="rect">
            <a:avLst/>
          </a:prstGeom>
          <a:noFill/>
          <a:ln w="9525">
            <a:noFill/>
            <a:miter lim="800000"/>
            <a:headEnd/>
            <a:tailEnd/>
          </a:ln>
        </p:spPr>
        <p:txBody>
          <a:bodyPr wrap="none">
            <a:spAutoFit/>
          </a:bodyPr>
          <a:lstStyle/>
          <a:p>
            <a:pPr eaLnBrk="1" hangingPunct="1"/>
            <a:r>
              <a:rPr lang="en-US"/>
              <a:t>High</a:t>
            </a:r>
            <a:endParaRPr lang="fr-FR"/>
          </a:p>
        </p:txBody>
      </p:sp>
      <p:sp>
        <p:nvSpPr>
          <p:cNvPr id="115717" name="Text Box 5"/>
          <p:cNvSpPr txBox="1">
            <a:spLocks noChangeArrowheads="1"/>
          </p:cNvSpPr>
          <p:nvPr/>
        </p:nvSpPr>
        <p:spPr bwMode="auto">
          <a:xfrm>
            <a:off x="2582603" y="4489451"/>
            <a:ext cx="513282" cy="307777"/>
          </a:xfrm>
          <a:prstGeom prst="rect">
            <a:avLst/>
          </a:prstGeom>
          <a:noFill/>
          <a:ln w="9525">
            <a:noFill/>
            <a:miter lim="800000"/>
            <a:headEnd/>
            <a:tailEnd/>
          </a:ln>
        </p:spPr>
        <p:txBody>
          <a:bodyPr wrap="none">
            <a:spAutoFit/>
          </a:bodyPr>
          <a:lstStyle/>
          <a:p>
            <a:pPr eaLnBrk="1" hangingPunct="1"/>
            <a:r>
              <a:rPr lang="en-US"/>
              <a:t>Low</a:t>
            </a:r>
            <a:endParaRPr lang="fr-FR"/>
          </a:p>
        </p:txBody>
      </p:sp>
      <p:graphicFrame>
        <p:nvGraphicFramePr>
          <p:cNvPr id="115718" name="Object 1"/>
          <p:cNvGraphicFramePr>
            <a:graphicFrameLocks noChangeAspect="1"/>
          </p:cNvGraphicFramePr>
          <p:nvPr/>
        </p:nvGraphicFramePr>
        <p:xfrm>
          <a:off x="2178050" y="1219201"/>
          <a:ext cx="7880350" cy="5059363"/>
        </p:xfrm>
        <a:graphic>
          <a:graphicData uri="http://schemas.openxmlformats.org/presentationml/2006/ole">
            <mc:AlternateContent xmlns:mc="http://schemas.openxmlformats.org/markup-compatibility/2006">
              <mc:Choice xmlns:v="urn:schemas-microsoft-com:vml" Requires="v">
                <p:oleObj spid="_x0000_s1116" name="Chart" r:id="rId4" imgW="6915131" imgH="4533810" progId="MSGraph.Chart.8">
                  <p:embed followColorScheme="full"/>
                </p:oleObj>
              </mc:Choice>
              <mc:Fallback>
                <p:oleObj name="Chart" r:id="rId4" imgW="6915131" imgH="4533810" progId="MSGraph.Chart.8">
                  <p:embed followColorScheme="full"/>
                  <p:pic>
                    <p:nvPicPr>
                      <p:cNvPr id="0" name=""/>
                      <p:cNvPicPr>
                        <a:picLocks noChangeAspect="1" noChangeArrowheads="1"/>
                      </p:cNvPicPr>
                      <p:nvPr/>
                    </p:nvPicPr>
                    <p:blipFill>
                      <a:blip r:embed="rId5"/>
                      <a:srcRect/>
                      <a:stretch>
                        <a:fillRect/>
                      </a:stretch>
                    </p:blipFill>
                    <p:spPr bwMode="auto">
                      <a:xfrm>
                        <a:off x="2178050" y="1219201"/>
                        <a:ext cx="7880350" cy="5059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82083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noProof="0" dirty="0"/>
              <a:t>Prophylaxis</a:t>
            </a:r>
          </a:p>
        </p:txBody>
      </p:sp>
      <p:sp>
        <p:nvSpPr>
          <p:cNvPr id="136195" name="Rectangle 3"/>
          <p:cNvSpPr>
            <a:spLocks noGrp="1" noChangeArrowheads="1"/>
          </p:cNvSpPr>
          <p:nvPr>
            <p:ph type="body" idx="1"/>
          </p:nvPr>
        </p:nvSpPr>
        <p:spPr>
          <a:xfrm>
            <a:off x="508001" y="1340768"/>
            <a:ext cx="10556551" cy="4678363"/>
          </a:xfrm>
        </p:spPr>
        <p:txBody>
          <a:bodyPr/>
          <a:lstStyle/>
          <a:p>
            <a:pPr marL="0" indent="0">
              <a:buNone/>
            </a:pPr>
            <a:r>
              <a:rPr lang="en-US" noProof="0" dirty="0"/>
              <a:t>Chemical</a:t>
            </a:r>
          </a:p>
          <a:p>
            <a:r>
              <a:rPr lang="en-US" noProof="0" dirty="0"/>
              <a:t>Unfractionated heparin</a:t>
            </a:r>
          </a:p>
          <a:p>
            <a:r>
              <a:rPr lang="en-US" noProof="0" dirty="0"/>
              <a:t>Low-molecular-weight heparin (LMWH)</a:t>
            </a:r>
          </a:p>
          <a:p>
            <a:r>
              <a:rPr lang="en-US" noProof="0" dirty="0"/>
              <a:t>Warfarin</a:t>
            </a:r>
          </a:p>
          <a:p>
            <a:pPr marL="0" indent="0">
              <a:buNone/>
            </a:pPr>
            <a:r>
              <a:rPr lang="en-US" noProof="0" dirty="0"/>
              <a:t>Mechanical</a:t>
            </a:r>
          </a:p>
          <a:p>
            <a:r>
              <a:rPr lang="en-US" noProof="0" dirty="0"/>
              <a:t>Intermittent pneumatic compression</a:t>
            </a:r>
          </a:p>
          <a:p>
            <a:r>
              <a:rPr lang="en-US" noProof="0" dirty="0"/>
              <a:t>Venous foot pump</a:t>
            </a:r>
          </a:p>
          <a:p>
            <a:r>
              <a:rPr lang="en-US" noProof="0" dirty="0"/>
              <a:t>Graduated compression stocking</a:t>
            </a:r>
          </a:p>
          <a:p>
            <a:r>
              <a:rPr lang="en-US" noProof="0" dirty="0"/>
              <a:t>Inferior vena cava filter (IVC)</a:t>
            </a:r>
          </a:p>
        </p:txBody>
      </p:sp>
      <p:pic>
        <p:nvPicPr>
          <p:cNvPr id="5" name="Picture 5" descr="Picture12"/>
          <p:cNvPicPr>
            <a:picLocks noChangeAspect="1" noChangeArrowheads="1"/>
          </p:cNvPicPr>
          <p:nvPr/>
        </p:nvPicPr>
        <p:blipFill>
          <a:blip r:embed="rId3" cstate="screen">
            <a:extLst>
              <a:ext uri="{28A0092B-C50C-407E-A947-70E740481C1C}">
                <a14:useLocalDpi xmlns:a14="http://schemas.microsoft.com/office/drawing/2010/main"/>
              </a:ext>
            </a:extLst>
          </a:blip>
          <a:srcRect l="2039" t="3508" r="679" b="1315"/>
          <a:stretch>
            <a:fillRect/>
          </a:stretch>
        </p:blipFill>
        <p:spPr bwMode="auto">
          <a:xfrm>
            <a:off x="7058511" y="3501008"/>
            <a:ext cx="4726121" cy="2557228"/>
          </a:xfrm>
          <a:prstGeom prst="rect">
            <a:avLst/>
          </a:prstGeom>
          <a:noFill/>
          <a:ln w="3175">
            <a:noFill/>
            <a:miter lim="800000"/>
            <a:headEnd/>
            <a:tailEnd/>
          </a:ln>
          <a:effectLst/>
        </p:spPr>
      </p:pic>
      <p:sp>
        <p:nvSpPr>
          <p:cNvPr id="2" name="Rectangle 1"/>
          <p:cNvSpPr/>
          <p:nvPr/>
        </p:nvSpPr>
        <p:spPr>
          <a:xfrm>
            <a:off x="478704" y="6290156"/>
            <a:ext cx="10009783" cy="523220"/>
          </a:xfrm>
          <a:prstGeom prst="rect">
            <a:avLst/>
          </a:prstGeom>
        </p:spPr>
        <p:txBody>
          <a:bodyPr wrap="square">
            <a:spAutoFit/>
          </a:bodyPr>
          <a:lstStyle/>
          <a:p>
            <a:pPr algn="l"/>
            <a:r>
              <a:rPr lang="en-US" dirty="0">
                <a:latin typeface="+mn-lt"/>
              </a:rPr>
              <a:t>Kahn S. et al. Compression stockings to prevent post-thrombotic syndrome: a </a:t>
            </a:r>
            <a:r>
              <a:rPr lang="en-US" dirty="0" err="1">
                <a:latin typeface="+mn-lt"/>
              </a:rPr>
              <a:t>randomised</a:t>
            </a:r>
            <a:r>
              <a:rPr lang="en-US" dirty="0">
                <a:latin typeface="+mn-lt"/>
              </a:rPr>
              <a:t> placebo-controlled trial. </a:t>
            </a:r>
            <a:r>
              <a:rPr lang="en-US" i="1" dirty="0">
                <a:latin typeface="+mn-lt"/>
              </a:rPr>
              <a:t>Lancet. </a:t>
            </a:r>
            <a:r>
              <a:rPr lang="en-US" dirty="0">
                <a:latin typeface="+mn-lt"/>
              </a:rPr>
              <a:t>2014 Mar;383(9920):880–888.</a:t>
            </a:r>
          </a:p>
        </p:txBody>
      </p:sp>
    </p:spTree>
    <p:extLst>
      <p:ext uri="{BB962C8B-B14F-4D97-AF65-F5344CB8AC3E}">
        <p14:creationId xmlns:p14="http://schemas.microsoft.com/office/powerpoint/2010/main" val="29981649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Contraindications for chemical prophylaxis</a:t>
            </a:r>
          </a:p>
        </p:txBody>
      </p:sp>
      <p:sp>
        <p:nvSpPr>
          <p:cNvPr id="3" name="Content Placeholder 2"/>
          <p:cNvSpPr>
            <a:spLocks noGrp="1"/>
          </p:cNvSpPr>
          <p:nvPr>
            <p:ph idx="1"/>
          </p:nvPr>
        </p:nvSpPr>
        <p:spPr/>
        <p:txBody>
          <a:bodyPr/>
          <a:lstStyle/>
          <a:p>
            <a:r>
              <a:rPr lang="en-US" noProof="0" dirty="0"/>
              <a:t>Active bleeding or risk of bleeding</a:t>
            </a:r>
          </a:p>
          <a:p>
            <a:pPr lvl="1"/>
            <a:r>
              <a:rPr lang="en-US" noProof="0" dirty="0"/>
              <a:t>Intracranial bleed</a:t>
            </a:r>
          </a:p>
          <a:p>
            <a:pPr lvl="1"/>
            <a:r>
              <a:rPr lang="en-US" noProof="0" dirty="0"/>
              <a:t>Spinal injury</a:t>
            </a:r>
          </a:p>
          <a:p>
            <a:pPr lvl="1"/>
            <a:r>
              <a:rPr lang="en-US" noProof="0" dirty="0"/>
              <a:t>Abdominal organ injury</a:t>
            </a:r>
          </a:p>
          <a:p>
            <a:r>
              <a:rPr lang="en-US" noProof="0" dirty="0" err="1"/>
              <a:t>Coagulophathy</a:t>
            </a:r>
            <a:endParaRPr lang="en-US" noProof="0" dirty="0"/>
          </a:p>
          <a:p>
            <a:pPr lvl="1"/>
            <a:r>
              <a:rPr lang="en-US" noProof="0" dirty="0"/>
              <a:t>INR &gt; 1.5</a:t>
            </a:r>
          </a:p>
          <a:p>
            <a:pPr lvl="1"/>
            <a:r>
              <a:rPr lang="en-US" noProof="0" dirty="0" err="1"/>
              <a:t>aPTT</a:t>
            </a:r>
            <a:r>
              <a:rPr lang="en-US" noProof="0" dirty="0"/>
              <a:t> &gt; 40 seconds</a:t>
            </a:r>
          </a:p>
          <a:p>
            <a:r>
              <a:rPr lang="en-US" noProof="0" dirty="0"/>
              <a:t>&lt; 50,000 platelets</a:t>
            </a:r>
          </a:p>
          <a:p>
            <a:r>
              <a:rPr lang="en-US" noProof="0" dirty="0"/>
              <a:t>History of heparin induced thrombocytopenia</a:t>
            </a:r>
          </a:p>
          <a:p>
            <a:pPr lvl="1"/>
            <a:r>
              <a:rPr lang="en-US" noProof="0" dirty="0"/>
              <a:t>May use fondaparinux</a:t>
            </a:r>
          </a:p>
          <a:p>
            <a:pPr lvl="1"/>
            <a:endParaRPr lang="en-US" noProof="0" dirty="0"/>
          </a:p>
        </p:txBody>
      </p:sp>
      <p:pic>
        <p:nvPicPr>
          <p:cNvPr id="4" name="Picture 3"/>
          <p:cNvPicPr>
            <a:picLocks noChangeAspect="1"/>
          </p:cNvPicPr>
          <p:nvPr/>
        </p:nvPicPr>
        <p:blipFill>
          <a:blip r:embed="rId3" cstate="print"/>
          <a:stretch>
            <a:fillRect/>
          </a:stretch>
        </p:blipFill>
        <p:spPr>
          <a:xfrm>
            <a:off x="8328248" y="1268760"/>
            <a:ext cx="3326164" cy="4373775"/>
          </a:xfrm>
          <a:prstGeom prst="rect">
            <a:avLst/>
          </a:prstGeom>
        </p:spPr>
      </p:pic>
    </p:spTree>
    <p:extLst>
      <p:ext uri="{BB962C8B-B14F-4D97-AF65-F5344CB8AC3E}">
        <p14:creationId xmlns:p14="http://schemas.microsoft.com/office/powerpoint/2010/main" val="242384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dirty="0"/>
              <a:t>Best evidence for VTE treatment and decision making</a:t>
            </a:r>
          </a:p>
        </p:txBody>
      </p:sp>
      <p:pic>
        <p:nvPicPr>
          <p:cNvPr id="4098" name="Picture 2"/>
          <p:cNvPicPr>
            <a:picLocks noGrp="1" noChangeAspect="1" noChangeArrowheads="1"/>
          </p:cNvPicPr>
          <p:nvPr>
            <p:ph idx="1"/>
          </p:nvPr>
        </p:nvPicPr>
        <p:blipFill rotWithShape="1">
          <a:blip r:embed="rId3" cstate="print"/>
          <a:srcRect l="4620" t="19613" r="4014" b="5996"/>
          <a:stretch/>
        </p:blipFill>
        <p:spPr bwMode="auto">
          <a:xfrm>
            <a:off x="1919537" y="1399997"/>
            <a:ext cx="8154955" cy="4149892"/>
          </a:xfrm>
          <a:prstGeom prst="rect">
            <a:avLst/>
          </a:prstGeom>
          <a:noFill/>
          <a:ln w="9525">
            <a:noFill/>
            <a:miter lim="800000"/>
            <a:headEnd/>
            <a:tailEnd/>
          </a:ln>
        </p:spPr>
      </p:pic>
      <p:sp>
        <p:nvSpPr>
          <p:cNvPr id="13" name="Oval 12"/>
          <p:cNvSpPr/>
          <p:nvPr/>
        </p:nvSpPr>
        <p:spPr bwMode="auto">
          <a:xfrm>
            <a:off x="3071664" y="4545124"/>
            <a:ext cx="3024336" cy="648072"/>
          </a:xfrm>
          <a:prstGeom prst="ellipse">
            <a:avLst/>
          </a:prstGeom>
          <a:noFill/>
          <a:ln w="57150" cap="flat" cmpd="sng" algn="ctr">
            <a:solidFill>
              <a:srgbClr val="29529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376265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noProof="0" dirty="0"/>
              <a:t>CHEST Guidelines	2012, 9th edition</a:t>
            </a:r>
          </a:p>
        </p:txBody>
      </p:sp>
      <p:sp>
        <p:nvSpPr>
          <p:cNvPr id="8" name="Content Placeholder 7"/>
          <p:cNvSpPr>
            <a:spLocks noGrp="1"/>
          </p:cNvSpPr>
          <p:nvPr>
            <p:ph idx="1"/>
          </p:nvPr>
        </p:nvSpPr>
        <p:spPr/>
        <p:txBody>
          <a:bodyPr/>
          <a:lstStyle/>
          <a:p>
            <a:r>
              <a:rPr lang="en-US" noProof="0" dirty="0"/>
              <a:t>It is recommended that every hospital develop a formal strategy that addresses the prevention of VTE (Grade 1A) </a:t>
            </a:r>
          </a:p>
          <a:p>
            <a:r>
              <a:rPr lang="en-US" noProof="0" dirty="0"/>
              <a:t>Use of aspirin alone is not recommended as thromboprophylaxis for any patient group (Grade 1A)</a:t>
            </a:r>
          </a:p>
          <a:p>
            <a:r>
              <a:rPr lang="en-US" noProof="0" dirty="0"/>
              <a:t>It is recommended that mechanical methods of thromboprophylaxis be used primarily for patients at high bleeding risk (Grade 1A)</a:t>
            </a:r>
          </a:p>
          <a:p>
            <a:r>
              <a:rPr lang="en-US" noProof="0" dirty="0"/>
              <a:t>Possibly as an adjunct to anticoagulant thromboprophylaxis (Grade 2A)</a:t>
            </a:r>
          </a:p>
        </p:txBody>
      </p:sp>
    </p:spTree>
    <p:extLst>
      <p:ext uri="{BB962C8B-B14F-4D97-AF65-F5344CB8AC3E}">
        <p14:creationId xmlns:p14="http://schemas.microsoft.com/office/powerpoint/2010/main" val="41638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CHEST Guidelines	2012, 9th edition</a:t>
            </a:r>
          </a:p>
        </p:txBody>
      </p:sp>
      <p:sp>
        <p:nvSpPr>
          <p:cNvPr id="3" name="Content Placeholder 2"/>
          <p:cNvSpPr>
            <a:spLocks noGrp="1"/>
          </p:cNvSpPr>
          <p:nvPr>
            <p:ph idx="1"/>
          </p:nvPr>
        </p:nvSpPr>
        <p:spPr>
          <a:xfrm>
            <a:off x="508001" y="1340768"/>
            <a:ext cx="6164063" cy="4678363"/>
          </a:xfrm>
        </p:spPr>
        <p:txBody>
          <a:bodyPr/>
          <a:lstStyle/>
          <a:p>
            <a:r>
              <a:rPr lang="en-US" noProof="0" dirty="0"/>
              <a:t>Hip fracture surgery (HFS)— recommended routine use of:</a:t>
            </a:r>
          </a:p>
          <a:p>
            <a:pPr lvl="1"/>
            <a:r>
              <a:rPr lang="en-US" noProof="0" dirty="0"/>
              <a:t>Fondaparinux (Grade 1A)</a:t>
            </a:r>
          </a:p>
          <a:p>
            <a:pPr lvl="1"/>
            <a:r>
              <a:rPr lang="en-US" noProof="0" dirty="0"/>
              <a:t>LMWH (Grade 1B)</a:t>
            </a:r>
          </a:p>
          <a:p>
            <a:pPr lvl="1"/>
            <a:r>
              <a:rPr lang="en-US" noProof="0" dirty="0"/>
              <a:t>Vit. K antagonist (target INR, 2.5; range, 2.0 to 3.0) (Grade 1B)</a:t>
            </a:r>
          </a:p>
          <a:p>
            <a:pPr lvl="1"/>
            <a:r>
              <a:rPr lang="en-US" noProof="0" dirty="0"/>
              <a:t>Low-dose unfractionated heparin (LDUH) (Grade 1B)</a:t>
            </a:r>
          </a:p>
        </p:txBody>
      </p:sp>
      <p:pic>
        <p:nvPicPr>
          <p:cNvPr id="5122" name="Picture 2" descr="H:\my pics dec 10 12\HIP\59yo subcap\ap preop displaced subcap 59y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16080" y="1268759"/>
            <a:ext cx="3744416" cy="4992555"/>
          </a:xfrm>
          <a:prstGeom prst="rect">
            <a:avLst/>
          </a:prstGeom>
          <a:noFill/>
        </p:spPr>
      </p:pic>
    </p:spTree>
    <p:extLst>
      <p:ext uri="{BB962C8B-B14F-4D97-AF65-F5344CB8AC3E}">
        <p14:creationId xmlns:p14="http://schemas.microsoft.com/office/powerpoint/2010/main" val="2592643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CHEST Guidelines	2012, 9th edition</a:t>
            </a:r>
          </a:p>
        </p:txBody>
      </p:sp>
      <p:sp>
        <p:nvSpPr>
          <p:cNvPr id="3" name="Content Placeholder 2"/>
          <p:cNvSpPr>
            <a:spLocks noGrp="1"/>
          </p:cNvSpPr>
          <p:nvPr>
            <p:ph idx="1"/>
          </p:nvPr>
        </p:nvSpPr>
        <p:spPr/>
        <p:txBody>
          <a:bodyPr/>
          <a:lstStyle/>
          <a:p>
            <a:r>
              <a:rPr lang="en-US" noProof="0" dirty="0"/>
              <a:t>For patients undergoing HFS, use of aspirin alone is not recommended</a:t>
            </a:r>
          </a:p>
          <a:p>
            <a:r>
              <a:rPr lang="en-US" noProof="0" dirty="0"/>
              <a:t>For patients undergoing HFS for whom surgery is likely to be delayed, it is recommended that thromboprophylaxis with LMWH or LDUH be initiated during the time between hospital admission and surgery (Grade 1C)</a:t>
            </a:r>
          </a:p>
        </p:txBody>
      </p:sp>
    </p:spTree>
    <p:extLst>
      <p:ext uri="{BB962C8B-B14F-4D97-AF65-F5344CB8AC3E}">
        <p14:creationId xmlns:p14="http://schemas.microsoft.com/office/powerpoint/2010/main" val="284228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noProof="0" dirty="0"/>
              <a:t>Learning objectives</a:t>
            </a:r>
          </a:p>
        </p:txBody>
      </p:sp>
      <p:sp>
        <p:nvSpPr>
          <p:cNvPr id="4100" name="Rectangle 3"/>
          <p:cNvSpPr>
            <a:spLocks noGrp="1" noChangeArrowheads="1"/>
          </p:cNvSpPr>
          <p:nvPr>
            <p:ph idx="1"/>
          </p:nvPr>
        </p:nvSpPr>
        <p:spPr/>
        <p:txBody>
          <a:bodyPr/>
          <a:lstStyle/>
          <a:p>
            <a:r>
              <a:rPr lang="en-US" noProof="0" dirty="0"/>
              <a:t>Identify the incidence of DVT/pulmonary embolism (PE) in orthopedic trauma patients left untreated</a:t>
            </a:r>
          </a:p>
          <a:p>
            <a:r>
              <a:rPr lang="en-US" noProof="0" dirty="0"/>
              <a:t>Evaluate data for pharmacological DVT prophylaxis/prevention</a:t>
            </a:r>
          </a:p>
          <a:p>
            <a:r>
              <a:rPr lang="en-US" noProof="0" dirty="0"/>
              <a:t>Assess incidence of bleeding complications</a:t>
            </a:r>
          </a:p>
          <a:p>
            <a:r>
              <a:rPr lang="en-US" noProof="0" dirty="0"/>
              <a:t>List contraindications to pharmacological prophylaxis</a:t>
            </a:r>
          </a:p>
          <a:p>
            <a:r>
              <a:rPr lang="en-US" noProof="0" dirty="0"/>
              <a:t>Explore key recent outcome publications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CHEST Guidelines	2012, 9th edition</a:t>
            </a:r>
          </a:p>
        </p:txBody>
      </p:sp>
      <p:sp>
        <p:nvSpPr>
          <p:cNvPr id="3" name="Content Placeholder 2"/>
          <p:cNvSpPr>
            <a:spLocks noGrp="1"/>
          </p:cNvSpPr>
          <p:nvPr>
            <p:ph idx="1"/>
          </p:nvPr>
        </p:nvSpPr>
        <p:spPr/>
        <p:txBody>
          <a:bodyPr/>
          <a:lstStyle/>
          <a:p>
            <a:r>
              <a:rPr lang="en-US" noProof="0" dirty="0"/>
              <a:t>For patients undergoing HFS, it is recommended that thromboprophylaxis be extended beyond 10 days and up to 35 days after surgery (Grade 1A)</a:t>
            </a:r>
          </a:p>
          <a:p>
            <a:endParaRPr lang="en-US" noProof="0" dirty="0"/>
          </a:p>
          <a:p>
            <a:r>
              <a:rPr lang="en-US" noProof="0" dirty="0"/>
              <a:t>The recommended options for extended thromboprophylaxis in HFS include: </a:t>
            </a:r>
          </a:p>
          <a:p>
            <a:pPr lvl="1"/>
            <a:r>
              <a:rPr lang="en-US" noProof="0" dirty="0"/>
              <a:t>Fondaparinux (Grade 1A)</a:t>
            </a:r>
          </a:p>
          <a:p>
            <a:pPr lvl="1"/>
            <a:r>
              <a:rPr lang="en-US" noProof="0" dirty="0"/>
              <a:t>LMWH (Grade 1C)</a:t>
            </a:r>
          </a:p>
          <a:p>
            <a:pPr lvl="1"/>
            <a:r>
              <a:rPr lang="en-US" noProof="0" dirty="0"/>
              <a:t>Vit. K antagonist (Grade 1C)</a:t>
            </a:r>
          </a:p>
        </p:txBody>
      </p:sp>
    </p:spTree>
    <p:extLst>
      <p:ext uri="{BB962C8B-B14F-4D97-AF65-F5344CB8AC3E}">
        <p14:creationId xmlns:p14="http://schemas.microsoft.com/office/powerpoint/2010/main" val="229474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CHEST Guidelines	2012, 9th edition</a:t>
            </a:r>
          </a:p>
        </p:txBody>
      </p:sp>
      <p:sp>
        <p:nvSpPr>
          <p:cNvPr id="3" name="Content Placeholder 2"/>
          <p:cNvSpPr>
            <a:spLocks noGrp="1"/>
          </p:cNvSpPr>
          <p:nvPr>
            <p:ph idx="1"/>
          </p:nvPr>
        </p:nvSpPr>
        <p:spPr>
          <a:xfrm>
            <a:off x="508001" y="1340768"/>
            <a:ext cx="6956151" cy="4678363"/>
          </a:xfrm>
        </p:spPr>
        <p:txBody>
          <a:bodyPr/>
          <a:lstStyle/>
          <a:p>
            <a:r>
              <a:rPr lang="en-US" noProof="0" dirty="0"/>
              <a:t>It is recommended that all major trauma and all spinal cord injury patients receive thromboprophylaxis (Grade 1A)</a:t>
            </a:r>
          </a:p>
          <a:p>
            <a:endParaRPr lang="en-US" noProof="0" dirty="0"/>
          </a:p>
          <a:p>
            <a:r>
              <a:rPr lang="en-US" noProof="0" dirty="0"/>
              <a:t>For asymptomatic patients following major orthopedic surgery, the routine use of Doppler ultrasound screening before hospital discharge (Grade 1A) is not recommended</a:t>
            </a:r>
          </a:p>
          <a:p>
            <a:endParaRPr lang="en-US" noProof="0" dirty="0"/>
          </a:p>
        </p:txBody>
      </p:sp>
      <p:pic>
        <p:nvPicPr>
          <p:cNvPr id="6146" name="Picture 2" descr="H:\my pics dec 10 12\TRAUMA CASES\Polytrauma\761185FH_6748208_4_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46871" y="1268761"/>
            <a:ext cx="4037128" cy="4037128"/>
          </a:xfrm>
          <a:prstGeom prst="rect">
            <a:avLst/>
          </a:prstGeom>
          <a:noFill/>
        </p:spPr>
      </p:pic>
      <p:sp>
        <p:nvSpPr>
          <p:cNvPr id="4" name="Rectangle 3"/>
          <p:cNvSpPr/>
          <p:nvPr/>
        </p:nvSpPr>
        <p:spPr>
          <a:xfrm>
            <a:off x="508001" y="6019131"/>
            <a:ext cx="9980487" cy="738664"/>
          </a:xfrm>
          <a:prstGeom prst="rect">
            <a:avLst/>
          </a:prstGeom>
        </p:spPr>
        <p:txBody>
          <a:bodyPr wrap="square">
            <a:spAutoFit/>
          </a:bodyPr>
          <a:lstStyle/>
          <a:p>
            <a:pPr algn="l"/>
            <a:r>
              <a:rPr lang="en-US" dirty="0" err="1">
                <a:latin typeface="+mn-lt"/>
              </a:rPr>
              <a:t>Falck-Ytter</a:t>
            </a:r>
            <a:r>
              <a:rPr lang="en-US" dirty="0">
                <a:latin typeface="+mn-lt"/>
              </a:rPr>
              <a:t> Y, et al., Prevention of VTE in orthopedic surgery patients: Antithrombotic Therapy and Prevention of Thrombosis. 9th ed. American College of Chest Physicians Evidence-Based Clinical Practice Guidelines. </a:t>
            </a:r>
            <a:r>
              <a:rPr lang="en-US" i="1" dirty="0">
                <a:latin typeface="+mn-lt"/>
              </a:rPr>
              <a:t>Chest. </a:t>
            </a:r>
            <a:r>
              <a:rPr lang="en-US" dirty="0">
                <a:latin typeface="+mn-lt"/>
              </a:rPr>
              <a:t>2012;141(2 </a:t>
            </a:r>
            <a:r>
              <a:rPr lang="en-US" dirty="0" err="1">
                <a:latin typeface="+mn-lt"/>
              </a:rPr>
              <a:t>Suppl</a:t>
            </a:r>
            <a:r>
              <a:rPr lang="en-US" dirty="0">
                <a:latin typeface="+mn-lt"/>
              </a:rPr>
              <a:t>):e278S–325S.</a:t>
            </a:r>
          </a:p>
        </p:txBody>
      </p:sp>
    </p:spTree>
    <p:extLst>
      <p:ext uri="{BB962C8B-B14F-4D97-AF65-F5344CB8AC3E}">
        <p14:creationId xmlns:p14="http://schemas.microsoft.com/office/powerpoint/2010/main" val="293573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CHEST Guidelines	2012, 9th edition</a:t>
            </a:r>
          </a:p>
        </p:txBody>
      </p:sp>
      <p:sp>
        <p:nvSpPr>
          <p:cNvPr id="3" name="Content Placeholder 2"/>
          <p:cNvSpPr>
            <a:spLocks noGrp="1"/>
          </p:cNvSpPr>
          <p:nvPr>
            <p:ph idx="1"/>
          </p:nvPr>
        </p:nvSpPr>
        <p:spPr/>
        <p:txBody>
          <a:bodyPr/>
          <a:lstStyle/>
          <a:p>
            <a:r>
              <a:rPr lang="en-US" noProof="0" dirty="0"/>
              <a:t>For patients with isolated lower extremity injuries distal to the knee, it is recommended that clinicians not routinely use thromboprophylaxis (Grade 2A)</a:t>
            </a:r>
          </a:p>
          <a:p>
            <a:endParaRPr lang="en-US" noProof="0" dirty="0"/>
          </a:p>
          <a:p>
            <a:r>
              <a:rPr lang="en-US" noProof="0" dirty="0"/>
              <a:t>For major trauma patients, in the absence of a major contraindication, it is recommended that clinicians use LMWH thromboprophylaxis starting as soon as it is considered safe to do so (Grade 1A)</a:t>
            </a:r>
          </a:p>
        </p:txBody>
      </p:sp>
      <p:sp>
        <p:nvSpPr>
          <p:cNvPr id="4" name="Rectangle 3"/>
          <p:cNvSpPr/>
          <p:nvPr/>
        </p:nvSpPr>
        <p:spPr>
          <a:xfrm>
            <a:off x="498073" y="6215390"/>
            <a:ext cx="9980487" cy="523220"/>
          </a:xfrm>
          <a:prstGeom prst="rect">
            <a:avLst/>
          </a:prstGeom>
        </p:spPr>
        <p:txBody>
          <a:bodyPr wrap="square">
            <a:spAutoFit/>
          </a:bodyPr>
          <a:lstStyle/>
          <a:p>
            <a:pPr algn="l"/>
            <a:r>
              <a:rPr lang="en-US" dirty="0">
                <a:latin typeface="+mn-lt"/>
              </a:rPr>
              <a:t>Selby R et al. A double-blind, randomized controlled trial of the prevention of clinically</a:t>
            </a:r>
          </a:p>
          <a:p>
            <a:pPr algn="l"/>
            <a:r>
              <a:rPr lang="en-US" dirty="0">
                <a:latin typeface="+mn-lt"/>
              </a:rPr>
              <a:t>important venous thromboembolism after isolated lower leg fractures. </a:t>
            </a:r>
            <a:r>
              <a:rPr lang="en-US" i="1" dirty="0">
                <a:latin typeface="+mn-lt"/>
              </a:rPr>
              <a:t>J </a:t>
            </a:r>
            <a:r>
              <a:rPr lang="en-US" i="1" dirty="0" err="1">
                <a:latin typeface="+mn-lt"/>
              </a:rPr>
              <a:t>Orthop</a:t>
            </a:r>
            <a:r>
              <a:rPr lang="en-US" i="1" dirty="0">
                <a:latin typeface="+mn-lt"/>
              </a:rPr>
              <a:t> Trauma. </a:t>
            </a:r>
            <a:r>
              <a:rPr lang="en-US" dirty="0">
                <a:latin typeface="+mn-lt"/>
              </a:rPr>
              <a:t>2015 May;29(5):224–230.</a:t>
            </a:r>
          </a:p>
        </p:txBody>
      </p:sp>
    </p:spTree>
    <p:extLst>
      <p:ext uri="{BB962C8B-B14F-4D97-AF65-F5344CB8AC3E}">
        <p14:creationId xmlns:p14="http://schemas.microsoft.com/office/powerpoint/2010/main" val="8216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noProof="0" dirty="0"/>
              <a:t> IVC filters</a:t>
            </a:r>
          </a:p>
        </p:txBody>
      </p:sp>
      <p:sp>
        <p:nvSpPr>
          <p:cNvPr id="47107" name="Content Placeholder 2"/>
          <p:cNvSpPr>
            <a:spLocks noGrp="1"/>
          </p:cNvSpPr>
          <p:nvPr>
            <p:ph idx="1"/>
          </p:nvPr>
        </p:nvSpPr>
        <p:spPr/>
        <p:txBody>
          <a:bodyPr/>
          <a:lstStyle/>
          <a:p>
            <a:r>
              <a:rPr lang="en-US" noProof="0" dirty="0"/>
              <a:t>When chemical prophylaxis is contraindicated in high risk patients (</a:t>
            </a:r>
            <a:r>
              <a:rPr lang="en-US" noProof="0" dirty="0" err="1"/>
              <a:t>eg.</a:t>
            </a:r>
            <a:r>
              <a:rPr lang="en-US" noProof="0" dirty="0"/>
              <a:t> pelvic, acetabular fractures)</a:t>
            </a:r>
          </a:p>
          <a:p>
            <a:pPr lvl="1"/>
            <a:r>
              <a:rPr lang="en-US" noProof="0" dirty="0"/>
              <a:t>Bleeding risk</a:t>
            </a:r>
          </a:p>
          <a:p>
            <a:pPr lvl="1"/>
            <a:r>
              <a:rPr lang="en-US" noProof="0" dirty="0"/>
              <a:t>Multiple surgeries</a:t>
            </a:r>
          </a:p>
          <a:p>
            <a:pPr lvl="1"/>
            <a:r>
              <a:rPr lang="en-US" noProof="0" dirty="0"/>
              <a:t>Clot already present in proximal vasculature</a:t>
            </a:r>
          </a:p>
          <a:p>
            <a:r>
              <a:rPr lang="en-US" noProof="0" dirty="0"/>
              <a:t>Recommendation is to remove filter (CHEST Guidelines 2012)</a:t>
            </a:r>
          </a:p>
          <a:p>
            <a:r>
              <a:rPr lang="en-US" noProof="0" dirty="0"/>
              <a:t>Should not be used for prophylaxis alone</a:t>
            </a:r>
          </a:p>
          <a:p>
            <a:r>
              <a:rPr lang="en-US" noProof="0" dirty="0"/>
              <a:t>Expensive and no RCTs showing efficacy</a:t>
            </a:r>
          </a:p>
        </p:txBody>
      </p:sp>
    </p:spTree>
    <p:extLst>
      <p:ext uri="{BB962C8B-B14F-4D97-AF65-F5344CB8AC3E}">
        <p14:creationId xmlns:p14="http://schemas.microsoft.com/office/powerpoint/2010/main" val="2303342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D527C-B128-4665-A54D-36133BDEB79A}"/>
              </a:ext>
            </a:extLst>
          </p:cNvPr>
          <p:cNvSpPr>
            <a:spLocks noGrp="1"/>
          </p:cNvSpPr>
          <p:nvPr>
            <p:ph type="title"/>
          </p:nvPr>
        </p:nvSpPr>
        <p:spPr/>
        <p:txBody>
          <a:bodyPr/>
          <a:lstStyle/>
          <a:p>
            <a:r>
              <a:rPr lang="en-US" noProof="0" dirty="0"/>
              <a:t> The future</a:t>
            </a:r>
            <a:br>
              <a:rPr lang="en-US" noProof="0" dirty="0"/>
            </a:br>
            <a:endParaRPr lang="en-US" noProof="0" dirty="0"/>
          </a:p>
        </p:txBody>
      </p:sp>
      <p:sp>
        <p:nvSpPr>
          <p:cNvPr id="3" name="Content Placeholder 2">
            <a:extLst>
              <a:ext uri="{FF2B5EF4-FFF2-40B4-BE49-F238E27FC236}">
                <a16:creationId xmlns:a16="http://schemas.microsoft.com/office/drawing/2014/main" id="{0AE68988-A5C3-4AE2-B5ED-171048AABEBE}"/>
              </a:ext>
            </a:extLst>
          </p:cNvPr>
          <p:cNvSpPr>
            <a:spLocks noGrp="1"/>
          </p:cNvSpPr>
          <p:nvPr>
            <p:ph idx="1"/>
          </p:nvPr>
        </p:nvSpPr>
        <p:spPr/>
        <p:txBody>
          <a:bodyPr/>
          <a:lstStyle/>
          <a:p>
            <a:r>
              <a:rPr lang="en-US" noProof="0" dirty="0"/>
              <a:t>Better screening tools</a:t>
            </a:r>
          </a:p>
          <a:p>
            <a:r>
              <a:rPr lang="en-US" noProof="0" dirty="0"/>
              <a:t>Oral route for anticoagulation medication</a:t>
            </a:r>
          </a:p>
          <a:p>
            <a:r>
              <a:rPr lang="en-US" noProof="0" dirty="0"/>
              <a:t>One drug/one dose for (almost) all patients at risk</a:t>
            </a:r>
          </a:p>
          <a:p>
            <a:r>
              <a:rPr lang="en-US" noProof="0" dirty="0"/>
              <a:t>Relatively inexpensive</a:t>
            </a:r>
          </a:p>
          <a:p>
            <a:r>
              <a:rPr lang="en-US" noProof="0" dirty="0"/>
              <a:t>Used routinely for duration of risk</a:t>
            </a:r>
          </a:p>
          <a:p>
            <a:endParaRPr lang="en-US" noProof="0" dirty="0"/>
          </a:p>
        </p:txBody>
      </p:sp>
    </p:spTree>
    <p:extLst>
      <p:ext uri="{BB962C8B-B14F-4D97-AF65-F5344CB8AC3E}">
        <p14:creationId xmlns:p14="http://schemas.microsoft.com/office/powerpoint/2010/main" val="129095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p:txBody>
          <a:bodyPr/>
          <a:lstStyle/>
          <a:p>
            <a:r>
              <a:rPr lang="en-US" noProof="0" dirty="0"/>
              <a:t>Take-home messages</a:t>
            </a:r>
          </a:p>
        </p:txBody>
      </p:sp>
      <p:sp>
        <p:nvSpPr>
          <p:cNvPr id="30722" name="Rectangle 2"/>
          <p:cNvSpPr>
            <a:spLocks noGrp="1" noChangeArrowheads="1"/>
          </p:cNvSpPr>
          <p:nvPr>
            <p:ph type="body" idx="1"/>
          </p:nvPr>
        </p:nvSpPr>
        <p:spPr/>
        <p:txBody>
          <a:bodyPr/>
          <a:lstStyle/>
          <a:p>
            <a:pPr>
              <a:spcBef>
                <a:spcPts val="600"/>
              </a:spcBef>
            </a:pPr>
            <a:r>
              <a:rPr lang="en-US" noProof="0" dirty="0"/>
              <a:t>DVT risk and PE in trauma is high, especially with proximal injuries and polytrauma</a:t>
            </a:r>
          </a:p>
          <a:p>
            <a:pPr>
              <a:spcBef>
                <a:spcPts val="600"/>
              </a:spcBef>
            </a:pPr>
            <a:r>
              <a:rPr lang="en-US" noProof="0" dirty="0"/>
              <a:t>Every institute should establish up-to-date guidelines/protocols and quality assurance</a:t>
            </a:r>
          </a:p>
          <a:p>
            <a:pPr>
              <a:spcBef>
                <a:spcPts val="600"/>
              </a:spcBef>
            </a:pPr>
            <a:r>
              <a:rPr lang="en-US" noProof="0" dirty="0"/>
              <a:t>LMWH is safe and effective</a:t>
            </a:r>
          </a:p>
          <a:p>
            <a:pPr>
              <a:spcBef>
                <a:spcPts val="600"/>
              </a:spcBef>
            </a:pPr>
            <a:r>
              <a:rPr lang="en-US" noProof="0" dirty="0"/>
              <a:t>Mechanical prophylaxis is less effective but may be useful in combination with chemical prophylaxis and EARLY MOBILIZATION</a:t>
            </a:r>
          </a:p>
          <a:p>
            <a:pPr>
              <a:spcBef>
                <a:spcPts val="600"/>
              </a:spcBef>
            </a:pPr>
            <a:r>
              <a:rPr lang="en-US" noProof="0" dirty="0"/>
              <a:t>Prophylaxis should be continued for up to 6 weeks after injury  </a:t>
            </a:r>
          </a:p>
          <a:p>
            <a:pPr>
              <a:spcBef>
                <a:spcPts val="600"/>
              </a:spcBef>
            </a:pPr>
            <a:r>
              <a:rPr lang="en-US" noProof="0" dirty="0"/>
              <a:t>References provided in this lecture with new CHEST guidelines to be published shortly</a:t>
            </a:r>
          </a:p>
        </p:txBody>
      </p:sp>
    </p:spTree>
    <p:extLst>
      <p:ext uri="{BB962C8B-B14F-4D97-AF65-F5344CB8AC3E}">
        <p14:creationId xmlns:p14="http://schemas.microsoft.com/office/powerpoint/2010/main" val="255789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dirty="0"/>
              <a:t>Consequences of not trying to prevent DVT or pulmonary embolism (PE)</a:t>
            </a:r>
          </a:p>
        </p:txBody>
      </p:sp>
      <p:sp>
        <p:nvSpPr>
          <p:cNvPr id="9" name="Rectangle 3"/>
          <p:cNvSpPr>
            <a:spLocks noGrp="1" noChangeArrowheads="1"/>
          </p:cNvSpPr>
          <p:nvPr>
            <p:ph sz="half" idx="1"/>
          </p:nvPr>
        </p:nvSpPr>
        <p:spPr/>
        <p:txBody>
          <a:bodyPr/>
          <a:lstStyle/>
          <a:p>
            <a:pPr marL="0" indent="0">
              <a:buNone/>
            </a:pPr>
            <a:r>
              <a:rPr lang="en-US" noProof="0" dirty="0"/>
              <a:t>For the </a:t>
            </a:r>
            <a:r>
              <a:rPr lang="en-US" b="1" dirty="0"/>
              <a:t>p</a:t>
            </a:r>
            <a:r>
              <a:rPr lang="en-US" b="1" noProof="0" dirty="0" err="1"/>
              <a:t>atient</a:t>
            </a:r>
            <a:endParaRPr lang="en-US" b="1" noProof="0" dirty="0"/>
          </a:p>
          <a:p>
            <a:r>
              <a:rPr lang="en-US" noProof="0" dirty="0"/>
              <a:t>Mortality—PE is the third most common cause of death for trauma patients after the first 24 hours</a:t>
            </a:r>
          </a:p>
          <a:p>
            <a:r>
              <a:rPr lang="en-US" noProof="0" dirty="0"/>
              <a:t>Prevalence of DVT in trauma patients &gt; 50% </a:t>
            </a:r>
          </a:p>
          <a:p>
            <a:r>
              <a:rPr lang="en-US" noProof="0" dirty="0"/>
              <a:t>Morbidity: 22% of trauma patients will suffer PE </a:t>
            </a:r>
          </a:p>
          <a:p>
            <a:r>
              <a:rPr lang="en-US" noProof="0" dirty="0" err="1"/>
              <a:t>Postthrombotic</a:t>
            </a:r>
            <a:r>
              <a:rPr lang="en-US" noProof="0" dirty="0"/>
              <a:t> syndrome</a:t>
            </a:r>
          </a:p>
          <a:p>
            <a:pPr lvl="1"/>
            <a:endParaRPr lang="en-US" noProof="0" dirty="0"/>
          </a:p>
        </p:txBody>
      </p:sp>
      <p:pic>
        <p:nvPicPr>
          <p:cNvPr id="16" name="Picture 5" descr="PE">
            <a:extLst>
              <a:ext uri="{FF2B5EF4-FFF2-40B4-BE49-F238E27FC236}">
                <a16:creationId xmlns:a16="http://schemas.microsoft.com/office/drawing/2014/main" id="{9D81671A-5E97-4E7A-A65F-1DC84B0F35B1}"/>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6600057" y="1374642"/>
            <a:ext cx="3818505" cy="2650358"/>
          </a:xfrm>
          <a:prstGeom prst="rect">
            <a:avLst/>
          </a:prstGeom>
          <a:noFill/>
          <a:ln w="3175">
            <a:noFill/>
            <a:miter lim="800000"/>
            <a:headEnd/>
            <a:tailEnd/>
          </a:ln>
        </p:spPr>
      </p:pic>
      <p:pic>
        <p:nvPicPr>
          <p:cNvPr id="17" name="Picture 3">
            <a:extLst>
              <a:ext uri="{FF2B5EF4-FFF2-40B4-BE49-F238E27FC236}">
                <a16:creationId xmlns:a16="http://schemas.microsoft.com/office/drawing/2014/main" id="{E98BDF86-BE03-4DF4-AB76-BA3438FEB9E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4600" y="4077072"/>
            <a:ext cx="3131840" cy="2348880"/>
          </a:xfrm>
          <a:prstGeom prst="rect">
            <a:avLst/>
          </a:prstGeom>
          <a:noFill/>
          <a:ln w="9525">
            <a:noFill/>
            <a:miter lim="800000"/>
            <a:headEnd/>
            <a:tailEnd/>
          </a:ln>
        </p:spPr>
      </p:pic>
    </p:spTree>
    <p:extLst>
      <p:ext uri="{BB962C8B-B14F-4D97-AF65-F5344CB8AC3E}">
        <p14:creationId xmlns:p14="http://schemas.microsoft.com/office/powerpoint/2010/main" val="113826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title"/>
          </p:nvPr>
        </p:nvSpPr>
        <p:spPr/>
        <p:txBody>
          <a:bodyPr/>
          <a:lstStyle/>
          <a:p>
            <a:r>
              <a:rPr lang="en-US" noProof="0" dirty="0"/>
              <a:t>Consequences of not trying to prevent DVT or PE</a:t>
            </a:r>
          </a:p>
        </p:txBody>
      </p:sp>
      <p:sp>
        <p:nvSpPr>
          <p:cNvPr id="8" name="Rectangle 3"/>
          <p:cNvSpPr>
            <a:spLocks noGrp="1" noChangeArrowheads="1"/>
          </p:cNvSpPr>
          <p:nvPr>
            <p:ph idx="1"/>
          </p:nvPr>
        </p:nvSpPr>
        <p:spPr/>
        <p:txBody>
          <a:bodyPr/>
          <a:lstStyle/>
          <a:p>
            <a:pPr marL="0" indent="0">
              <a:buNone/>
            </a:pPr>
            <a:r>
              <a:rPr lang="en-US" noProof="0" dirty="0"/>
              <a:t>For the </a:t>
            </a:r>
            <a:r>
              <a:rPr lang="en-US" b="1" dirty="0"/>
              <a:t>s</a:t>
            </a:r>
            <a:r>
              <a:rPr lang="en-US" b="1" noProof="0" dirty="0" err="1"/>
              <a:t>ystem</a:t>
            </a:r>
            <a:endParaRPr lang="en-US" b="1" noProof="0" dirty="0"/>
          </a:p>
          <a:p>
            <a:r>
              <a:rPr lang="en-US" noProof="0" dirty="0"/>
              <a:t>Increased resources to diagnose and treat</a:t>
            </a:r>
          </a:p>
          <a:p>
            <a:r>
              <a:rPr lang="en-US" noProof="0" dirty="0"/>
              <a:t>Prolonged hospital stay</a:t>
            </a:r>
          </a:p>
          <a:p>
            <a:r>
              <a:rPr lang="en-US" noProof="0" dirty="0"/>
              <a:t>Delayed rehabilitation</a:t>
            </a:r>
          </a:p>
          <a:p>
            <a:r>
              <a:rPr lang="en-US" noProof="0" dirty="0"/>
              <a:t>Medical/legal ramifications</a:t>
            </a:r>
          </a:p>
        </p:txBody>
      </p:sp>
    </p:spTree>
    <p:extLst>
      <p:ext uri="{BB962C8B-B14F-4D97-AF65-F5344CB8AC3E}">
        <p14:creationId xmlns:p14="http://schemas.microsoft.com/office/powerpoint/2010/main" val="3382157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p:txBody>
          <a:bodyPr/>
          <a:lstStyle/>
          <a:p>
            <a:r>
              <a:rPr lang="en-US" noProof="0" dirty="0"/>
              <a:t>Goal of care</a:t>
            </a:r>
          </a:p>
        </p:txBody>
      </p:sp>
      <p:sp>
        <p:nvSpPr>
          <p:cNvPr id="728067" name="Rectangle 3"/>
          <p:cNvSpPr>
            <a:spLocks noGrp="1" noChangeArrowheads="1"/>
          </p:cNvSpPr>
          <p:nvPr>
            <p:ph idx="1"/>
          </p:nvPr>
        </p:nvSpPr>
        <p:spPr>
          <a:xfrm>
            <a:off x="508001" y="1340768"/>
            <a:ext cx="5395912" cy="4678363"/>
          </a:xfrm>
        </p:spPr>
        <p:txBody>
          <a:bodyPr/>
          <a:lstStyle/>
          <a:p>
            <a:pPr marL="0" indent="0">
              <a:buNone/>
            </a:pPr>
            <a:r>
              <a:rPr lang="en-US" noProof="0" dirty="0"/>
              <a:t>Prevent:</a:t>
            </a:r>
          </a:p>
          <a:p>
            <a:pPr marL="532800" indent="-532800"/>
            <a:r>
              <a:rPr lang="en-US" noProof="0" dirty="0"/>
              <a:t>Acute</a:t>
            </a:r>
          </a:p>
          <a:p>
            <a:pPr marL="951900" lvl="2" indent="-532800"/>
            <a:r>
              <a:rPr lang="en-US" sz="2600" noProof="0" dirty="0"/>
              <a:t>Symptomatic DVT/PE</a:t>
            </a:r>
          </a:p>
          <a:p>
            <a:pPr marL="951900" lvl="2" indent="-532800"/>
            <a:r>
              <a:rPr lang="en-US" sz="2600" noProof="0" dirty="0"/>
              <a:t>Fatal PE</a:t>
            </a:r>
          </a:p>
          <a:p>
            <a:pPr marL="532800" indent="-532800"/>
            <a:r>
              <a:rPr lang="en-US" noProof="0" dirty="0"/>
              <a:t>Chronic</a:t>
            </a:r>
          </a:p>
          <a:p>
            <a:pPr marL="951900" lvl="2" indent="-532800"/>
            <a:r>
              <a:rPr lang="en-US" sz="2600" noProof="0" dirty="0" err="1"/>
              <a:t>Postthrombotic</a:t>
            </a:r>
            <a:r>
              <a:rPr lang="en-US" sz="2600" noProof="0" dirty="0"/>
              <a:t> syndrome</a:t>
            </a:r>
          </a:p>
          <a:p>
            <a:pPr marL="951900" lvl="2" indent="-532800"/>
            <a:r>
              <a:rPr lang="en-US" sz="2600" noProof="0" dirty="0"/>
              <a:t>Recurrent venous thromboembolism </a:t>
            </a:r>
            <a:r>
              <a:rPr lang="en-US" noProof="0" dirty="0"/>
              <a:t>(VTE)</a:t>
            </a:r>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8089" y="1340768"/>
            <a:ext cx="5012655" cy="3348732"/>
          </a:xfrm>
          <a:prstGeom prst="rect">
            <a:avLst/>
          </a:prstGeom>
          <a:noFill/>
          <a:ln w="9525">
            <a:noFill/>
            <a:miter lim="800000"/>
            <a:headEnd/>
            <a:tailEnd/>
          </a:ln>
          <a:effectLst/>
        </p:spPr>
      </p:pic>
      <p:sp>
        <p:nvSpPr>
          <p:cNvPr id="7" name="Down Arrow 6"/>
          <p:cNvSpPr/>
          <p:nvPr/>
        </p:nvSpPr>
        <p:spPr bwMode="auto">
          <a:xfrm rot="2664446">
            <a:off x="9626208" y="1403005"/>
            <a:ext cx="648072" cy="1656184"/>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154204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9" name="Rectangle 7"/>
          <p:cNvSpPr>
            <a:spLocks noGrp="1" noChangeArrowheads="1"/>
          </p:cNvSpPr>
          <p:nvPr>
            <p:ph type="title"/>
          </p:nvPr>
        </p:nvSpPr>
        <p:spPr/>
        <p:txBody>
          <a:bodyPr/>
          <a:lstStyle/>
          <a:p>
            <a:r>
              <a:rPr lang="en-US" noProof="0" dirty="0"/>
              <a:t>Rationale for prophylaxis of venous thromboembolism (VTE)</a:t>
            </a:r>
            <a:br>
              <a:rPr lang="en-US" noProof="0" dirty="0"/>
            </a:br>
            <a:endParaRPr lang="en-US" noProof="0" dirty="0"/>
          </a:p>
        </p:txBody>
      </p:sp>
      <p:sp>
        <p:nvSpPr>
          <p:cNvPr id="745480" name="Rectangle 8"/>
          <p:cNvSpPr>
            <a:spLocks noGrp="1" noChangeArrowheads="1"/>
          </p:cNvSpPr>
          <p:nvPr>
            <p:ph idx="1"/>
          </p:nvPr>
        </p:nvSpPr>
        <p:spPr>
          <a:xfrm>
            <a:off x="508001" y="1340768"/>
            <a:ext cx="5587999" cy="4678363"/>
          </a:xfrm>
        </p:spPr>
        <p:txBody>
          <a:bodyPr/>
          <a:lstStyle/>
          <a:p>
            <a:r>
              <a:rPr lang="en-US" noProof="0" dirty="0"/>
              <a:t>Prevalence of VTE in trauma patients &gt; 50%</a:t>
            </a:r>
          </a:p>
          <a:p>
            <a:r>
              <a:rPr lang="en-US" noProof="0" dirty="0"/>
              <a:t>Clinically silent nature of VTE</a:t>
            </a:r>
          </a:p>
          <a:p>
            <a:r>
              <a:rPr lang="en-US" noProof="0" dirty="0"/>
              <a:t>No easy way of proving who has a clot or how to prevent one from progressing </a:t>
            </a:r>
          </a:p>
          <a:p>
            <a:r>
              <a:rPr lang="en-US" noProof="0" dirty="0"/>
              <a:t>“Chasing a ghost” </a:t>
            </a:r>
          </a:p>
          <a:p>
            <a:endParaRPr lang="en-US" noProof="0" dirty="0"/>
          </a:p>
        </p:txBody>
      </p:sp>
      <p:pic>
        <p:nvPicPr>
          <p:cNvPr id="4" name="Picture 3" descr="Slide_06_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992" y="1352426"/>
            <a:ext cx="5275346" cy="4106616"/>
          </a:xfrm>
          <a:prstGeom prst="rect">
            <a:avLst/>
          </a:prstGeom>
        </p:spPr>
      </p:pic>
    </p:spTree>
    <p:extLst>
      <p:ext uri="{BB962C8B-B14F-4D97-AF65-F5344CB8AC3E}">
        <p14:creationId xmlns:p14="http://schemas.microsoft.com/office/powerpoint/2010/main" val="191911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r>
              <a:rPr lang="en-US" noProof="0" dirty="0"/>
              <a:t>Virchow’s Triad (1856)—wise physician</a:t>
            </a:r>
          </a:p>
        </p:txBody>
      </p:sp>
      <p:sp>
        <p:nvSpPr>
          <p:cNvPr id="26627" name="Rectangle 5"/>
          <p:cNvSpPr>
            <a:spLocks noGrp="1" noChangeArrowheads="1"/>
          </p:cNvSpPr>
          <p:nvPr>
            <p:ph idx="1"/>
          </p:nvPr>
        </p:nvSpPr>
        <p:spPr/>
        <p:txBody>
          <a:bodyPr/>
          <a:lstStyle/>
          <a:p>
            <a:r>
              <a:rPr lang="en-US" noProof="0" dirty="0"/>
              <a:t>Venous stasis – (caused by pain, immobility)</a:t>
            </a:r>
          </a:p>
          <a:p>
            <a:r>
              <a:rPr lang="en-US" noProof="0" dirty="0"/>
              <a:t>Intimal injury – (local fracture or soft tissue injury)</a:t>
            </a:r>
          </a:p>
          <a:p>
            <a:r>
              <a:rPr lang="en-US" noProof="0" dirty="0"/>
              <a:t>Hypercoagulability – (endothelial tissue injury)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709" y="3095476"/>
            <a:ext cx="2341211" cy="3213844"/>
          </a:xfrm>
          <a:prstGeom prst="rect">
            <a:avLst/>
          </a:prstGeom>
        </p:spPr>
      </p:pic>
      <p:sp>
        <p:nvSpPr>
          <p:cNvPr id="3" name="TextBox 2"/>
          <p:cNvSpPr txBox="1"/>
          <p:nvPr/>
        </p:nvSpPr>
        <p:spPr>
          <a:xfrm>
            <a:off x="5591944" y="4149080"/>
            <a:ext cx="3288081" cy="923330"/>
          </a:xfrm>
          <a:prstGeom prst="rect">
            <a:avLst/>
          </a:prstGeom>
          <a:noFill/>
        </p:spPr>
        <p:txBody>
          <a:bodyPr wrap="none" rtlCol="0">
            <a:spAutoFit/>
          </a:bodyPr>
          <a:lstStyle/>
          <a:p>
            <a:pPr algn="l"/>
            <a:r>
              <a:rPr lang="en-US" sz="1800" dirty="0"/>
              <a:t>Rudolf Virchow</a:t>
            </a:r>
          </a:p>
          <a:p>
            <a:pPr algn="l"/>
            <a:r>
              <a:rPr lang="en-US" sz="1800" dirty="0"/>
              <a:t>1821-1902</a:t>
            </a:r>
          </a:p>
          <a:p>
            <a:pPr algn="l"/>
            <a:r>
              <a:rPr lang="en-US" sz="1800" dirty="0"/>
              <a:t>German physician, pathologist</a:t>
            </a:r>
          </a:p>
        </p:txBody>
      </p:sp>
    </p:spTree>
    <p:extLst>
      <p:ext uri="{BB962C8B-B14F-4D97-AF65-F5344CB8AC3E}">
        <p14:creationId xmlns:p14="http://schemas.microsoft.com/office/powerpoint/2010/main" val="1466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noProof="0" dirty="0"/>
              <a:t>Epidemiology—study group had no treatment</a:t>
            </a:r>
            <a:br>
              <a:rPr lang="en-US" noProof="0" dirty="0"/>
            </a:br>
            <a:r>
              <a:rPr lang="en-US" noProof="0" dirty="0"/>
              <a:t>Sunnybrook VTE detection study (1994)</a:t>
            </a:r>
          </a:p>
        </p:txBody>
      </p:sp>
      <p:graphicFrame>
        <p:nvGraphicFramePr>
          <p:cNvPr id="154852" name="Group 228"/>
          <p:cNvGraphicFramePr>
            <a:graphicFrameLocks noGrp="1"/>
          </p:cNvGraphicFramePr>
          <p:nvPr>
            <p:extLst>
              <p:ext uri="{D42A27DB-BD31-4B8C-83A1-F6EECF244321}">
                <p14:modId xmlns:p14="http://schemas.microsoft.com/office/powerpoint/2010/main" val="2973584546"/>
              </p:ext>
            </p:extLst>
          </p:nvPr>
        </p:nvGraphicFramePr>
        <p:xfrm>
          <a:off x="1919536" y="1628800"/>
          <a:ext cx="8424936" cy="4330383"/>
        </p:xfrm>
        <a:graphic>
          <a:graphicData uri="http://schemas.openxmlformats.org/drawingml/2006/table">
            <a:tbl>
              <a:tblPr firstRow="1" bandRow="1">
                <a:effectLst/>
                <a:tableStyleId>{284E427A-3D55-4303-BF80-6455036E1DE7}</a:tableStyleId>
              </a:tblPr>
              <a:tblGrid>
                <a:gridCol w="2934686">
                  <a:extLst>
                    <a:ext uri="{9D8B030D-6E8A-4147-A177-3AD203B41FA5}">
                      <a16:colId xmlns:a16="http://schemas.microsoft.com/office/drawing/2014/main" val="20000"/>
                    </a:ext>
                  </a:extLst>
                </a:gridCol>
                <a:gridCol w="1514734">
                  <a:extLst>
                    <a:ext uri="{9D8B030D-6E8A-4147-A177-3AD203B41FA5}">
                      <a16:colId xmlns:a16="http://schemas.microsoft.com/office/drawing/2014/main" val="20001"/>
                    </a:ext>
                  </a:extLst>
                </a:gridCol>
                <a:gridCol w="1325172">
                  <a:extLst>
                    <a:ext uri="{9D8B030D-6E8A-4147-A177-3AD203B41FA5}">
                      <a16:colId xmlns:a16="http://schemas.microsoft.com/office/drawing/2014/main" val="20002"/>
                    </a:ext>
                  </a:extLst>
                </a:gridCol>
                <a:gridCol w="2650344">
                  <a:extLst>
                    <a:ext uri="{9D8B030D-6E8A-4147-A177-3AD203B41FA5}">
                      <a16:colId xmlns:a16="http://schemas.microsoft.com/office/drawing/2014/main" val="20003"/>
                    </a:ext>
                  </a:extLst>
                </a:gridCol>
              </a:tblGrid>
              <a:tr h="63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de-CH" sz="20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dirty="0">
                          <a:ln>
                            <a:noFill/>
                          </a:ln>
                          <a:effectLst/>
                        </a:rPr>
                        <a:t>Number of patients</a:t>
                      </a:r>
                      <a:endParaRPr kumimoji="1" lang="fr-FR" sz="20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dirty="0">
                          <a:ln>
                            <a:noFill/>
                          </a:ln>
                          <a:effectLst/>
                        </a:rPr>
                        <a:t>  DVT</a:t>
                      </a:r>
                      <a:endParaRPr kumimoji="1" lang="fr-FR" sz="20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dirty="0">
                          <a:ln>
                            <a:noFill/>
                          </a:ln>
                          <a:effectLst/>
                        </a:rPr>
                        <a:t>Prophylaxis of DVT</a:t>
                      </a:r>
                      <a:endParaRPr kumimoji="1" lang="fr-FR" sz="2000" b="1" i="0" u="none" strike="noStrike" cap="none" normalizeH="0" baseline="0" dirty="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0"/>
                  </a:ext>
                </a:extLst>
              </a:tr>
              <a:tr h="631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dirty="0">
                          <a:ln>
                            <a:noFill/>
                          </a:ln>
                          <a:effectLst/>
                        </a:rPr>
                        <a:t>All patients</a:t>
                      </a:r>
                      <a:endParaRPr kumimoji="1" lang="fr-FR" sz="20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349</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58%</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    18%</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1"/>
                  </a:ext>
                </a:extLst>
              </a:tr>
              <a:tr h="389359">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dirty="0">
                          <a:ln>
                            <a:noFill/>
                          </a:ln>
                          <a:effectLst/>
                        </a:rPr>
                        <a:t>Major injuries</a:t>
                      </a:r>
                      <a:endParaRPr kumimoji="1" lang="fr-FR" sz="2000" b="1" i="0" u="none" strike="noStrike" cap="none" normalizeH="0" baseline="0" dirty="0">
                        <a:ln>
                          <a:noFill/>
                        </a:ln>
                        <a:solidFill>
                          <a:schemeClr val="tx1"/>
                        </a:solidFill>
                        <a:effectLst/>
                        <a:latin typeface="Arial" charset="0"/>
                        <a:ea typeface="MS PGothic" charset="-128"/>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de-CH" sz="1600" b="1" i="0" u="none" strike="noStrike" cap="none" normalizeH="0" baseline="0" dirty="0">
                        <a:ln>
                          <a:noFill/>
                        </a:ln>
                        <a:solidFill>
                          <a:schemeClr val="tx1"/>
                        </a:solidFill>
                        <a:effectLst/>
                        <a:latin typeface="Arial" charset="0"/>
                        <a:ea typeface="MS PGothic" charset="-128"/>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de-CH" sz="1600" b="1" i="0" u="none" strike="noStrike" cap="none" normalizeH="0" baseline="0" dirty="0">
                        <a:ln>
                          <a:noFill/>
                        </a:ln>
                        <a:solidFill>
                          <a:schemeClr val="tx1"/>
                        </a:solidFill>
                        <a:effectLst/>
                        <a:latin typeface="Arial" charset="0"/>
                        <a:ea typeface="MS PGothic" charset="-128"/>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de-CH" sz="1600" b="1" i="0" u="none" strike="noStrike" cap="none" normalizeH="0" baseline="0" dirty="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2"/>
                  </a:ext>
                </a:extLst>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dirty="0">
                          <a:ln>
                            <a:noFill/>
                          </a:ln>
                          <a:effectLst/>
                        </a:rPr>
                        <a:t>Face/chest/abdomen</a:t>
                      </a:r>
                      <a:endParaRPr kumimoji="1" lang="fr-FR" sz="20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129</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50%</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    15%</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3"/>
                  </a:ext>
                </a:extLst>
              </a:tr>
              <a:tr h="63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dirty="0">
                          <a:ln>
                            <a:noFill/>
                          </a:ln>
                          <a:effectLst/>
                        </a:rPr>
                        <a:t>Head</a:t>
                      </a:r>
                      <a:endParaRPr kumimoji="1" lang="fr-FR" sz="20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  91</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54%</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    20%</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4"/>
                  </a:ext>
                </a:extLst>
              </a:tr>
              <a:tr h="631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Spine</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  66</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62%</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    27%</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5"/>
                  </a:ext>
                </a:extLst>
              </a:tr>
              <a:tr h="63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dirty="0">
                          <a:ln>
                            <a:noFill/>
                          </a:ln>
                          <a:effectLst/>
                        </a:rPr>
                        <a:t>Lower extremity fractures</a:t>
                      </a:r>
                      <a:endParaRPr kumimoji="1" lang="fr-FR" sz="20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182</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a:ln>
                            <a:noFill/>
                          </a:ln>
                          <a:effectLst/>
                        </a:rPr>
                        <a:t>69%</a:t>
                      </a:r>
                      <a:endParaRPr kumimoji="1" lang="fr-FR" sz="20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000" b="1" u="none" strike="noStrike" cap="none" normalizeH="0" baseline="0" dirty="0">
                          <a:ln>
                            <a:noFill/>
                          </a:ln>
                          <a:effectLst/>
                        </a:rPr>
                        <a:t>    24%</a:t>
                      </a:r>
                      <a:endParaRPr kumimoji="1" lang="fr-FR" sz="2000" b="1" i="0" u="none" strike="noStrike" cap="none" normalizeH="0" baseline="0" dirty="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6"/>
                  </a:ext>
                </a:extLst>
              </a:tr>
            </a:tbl>
          </a:graphicData>
        </a:graphic>
      </p:graphicFrame>
      <p:sp>
        <p:nvSpPr>
          <p:cNvPr id="154657" name="Oval 56"/>
          <p:cNvSpPr>
            <a:spLocks noChangeArrowheads="1"/>
          </p:cNvSpPr>
          <p:nvPr/>
        </p:nvSpPr>
        <p:spPr bwMode="auto">
          <a:xfrm>
            <a:off x="6168008" y="2082824"/>
            <a:ext cx="1066800" cy="914400"/>
          </a:xfrm>
          <a:prstGeom prst="ellipse">
            <a:avLst/>
          </a:prstGeom>
          <a:noFill/>
          <a:ln w="25400">
            <a:solidFill>
              <a:srgbClr val="FF0000"/>
            </a:solidFill>
            <a:round/>
            <a:headEnd/>
            <a:tailEnd/>
          </a:ln>
        </p:spPr>
        <p:txBody>
          <a:bodyPr wrap="none" anchor="ctr"/>
          <a:lstStyle/>
          <a:p>
            <a:endParaRPr lang="de-CH">
              <a:solidFill>
                <a:srgbClr val="FF0000"/>
              </a:solidFill>
            </a:endParaRPr>
          </a:p>
        </p:txBody>
      </p:sp>
      <p:sp>
        <p:nvSpPr>
          <p:cNvPr id="154658" name="Oval 57"/>
          <p:cNvSpPr>
            <a:spLocks noChangeArrowheads="1"/>
          </p:cNvSpPr>
          <p:nvPr/>
        </p:nvSpPr>
        <p:spPr bwMode="auto">
          <a:xfrm>
            <a:off x="7824192" y="2082824"/>
            <a:ext cx="990600" cy="914400"/>
          </a:xfrm>
          <a:prstGeom prst="ellipse">
            <a:avLst/>
          </a:prstGeom>
          <a:noFill/>
          <a:ln w="25400">
            <a:solidFill>
              <a:srgbClr val="FF0000"/>
            </a:solidFill>
            <a:round/>
            <a:headEnd/>
            <a:tailEnd/>
          </a:ln>
        </p:spPr>
        <p:txBody>
          <a:bodyPr wrap="none" anchor="ctr"/>
          <a:lstStyle/>
          <a:p>
            <a:endParaRPr lang="de-CH"/>
          </a:p>
        </p:txBody>
      </p:sp>
      <p:sp>
        <p:nvSpPr>
          <p:cNvPr id="2" name="TextBox 1"/>
          <p:cNvSpPr txBox="1"/>
          <p:nvPr/>
        </p:nvSpPr>
        <p:spPr>
          <a:xfrm>
            <a:off x="508001" y="6381328"/>
            <a:ext cx="3816424" cy="307777"/>
          </a:xfrm>
          <a:prstGeom prst="rect">
            <a:avLst/>
          </a:prstGeom>
          <a:noFill/>
        </p:spPr>
        <p:txBody>
          <a:bodyPr wrap="square" rtlCol="0">
            <a:spAutoFit/>
          </a:bodyPr>
          <a:lstStyle/>
          <a:p>
            <a:pPr algn="l"/>
            <a:r>
              <a:rPr lang="en-US" dirty="0" err="1"/>
              <a:t>Geerts</a:t>
            </a:r>
            <a:r>
              <a:rPr lang="en-US" dirty="0"/>
              <a:t> W et al. NEJM 331: 1601-06 1994</a:t>
            </a:r>
          </a:p>
        </p:txBody>
      </p:sp>
    </p:spTree>
    <p:extLst>
      <p:ext uri="{BB962C8B-B14F-4D97-AF65-F5344CB8AC3E}">
        <p14:creationId xmlns:p14="http://schemas.microsoft.com/office/powerpoint/2010/main" val="40412103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noProof="0" dirty="0"/>
              <a:t>Epidemiology—Sunnybrook VTE detection study</a:t>
            </a:r>
          </a:p>
        </p:txBody>
      </p:sp>
      <p:graphicFrame>
        <p:nvGraphicFramePr>
          <p:cNvPr id="152580" name="Group 4"/>
          <p:cNvGraphicFramePr>
            <a:graphicFrameLocks noGrp="1"/>
          </p:cNvGraphicFramePr>
          <p:nvPr>
            <p:extLst>
              <p:ext uri="{D42A27DB-BD31-4B8C-83A1-F6EECF244321}">
                <p14:modId xmlns:p14="http://schemas.microsoft.com/office/powerpoint/2010/main" val="2464577147"/>
              </p:ext>
            </p:extLst>
          </p:nvPr>
        </p:nvGraphicFramePr>
        <p:xfrm>
          <a:off x="1919536" y="1484784"/>
          <a:ext cx="8280920" cy="4242436"/>
        </p:xfrm>
        <a:graphic>
          <a:graphicData uri="http://schemas.openxmlformats.org/drawingml/2006/table">
            <a:tbl>
              <a:tblPr firstRow="1" bandRow="1">
                <a:effectLst/>
                <a:tableStyleId>{08FB837D-C827-4EFA-A057-4D05807E0F7C}</a:tableStyleId>
              </a:tblPr>
              <a:tblGrid>
                <a:gridCol w="2326101">
                  <a:extLst>
                    <a:ext uri="{9D8B030D-6E8A-4147-A177-3AD203B41FA5}">
                      <a16:colId xmlns:a16="http://schemas.microsoft.com/office/drawing/2014/main" val="20000"/>
                    </a:ext>
                  </a:extLst>
                </a:gridCol>
                <a:gridCol w="1765899">
                  <a:extLst>
                    <a:ext uri="{9D8B030D-6E8A-4147-A177-3AD203B41FA5}">
                      <a16:colId xmlns:a16="http://schemas.microsoft.com/office/drawing/2014/main" val="20001"/>
                    </a:ext>
                  </a:extLst>
                </a:gridCol>
                <a:gridCol w="1884142">
                  <a:extLst>
                    <a:ext uri="{9D8B030D-6E8A-4147-A177-3AD203B41FA5}">
                      <a16:colId xmlns:a16="http://schemas.microsoft.com/office/drawing/2014/main" val="20002"/>
                    </a:ext>
                  </a:extLst>
                </a:gridCol>
                <a:gridCol w="2304778">
                  <a:extLst>
                    <a:ext uri="{9D8B030D-6E8A-4147-A177-3AD203B41FA5}">
                      <a16:colId xmlns:a16="http://schemas.microsoft.com/office/drawing/2014/main" val="20003"/>
                    </a:ext>
                  </a:extLst>
                </a:gridCol>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dirty="0">
                          <a:ln>
                            <a:noFill/>
                          </a:ln>
                          <a:effectLst/>
                        </a:rPr>
                        <a:t>Fracture</a:t>
                      </a:r>
                      <a:endParaRPr kumimoji="1" lang="fr-FR" sz="24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Number of patients</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DVT</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Prophylaxis DVT</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0"/>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Pelvis</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100</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61%</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   29%</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dirty="0">
                          <a:ln>
                            <a:noFill/>
                          </a:ln>
                          <a:effectLst/>
                        </a:rPr>
                        <a:t>Femur</a:t>
                      </a:r>
                      <a:endParaRPr kumimoji="1" lang="fr-FR" sz="24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74</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80%</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   20%</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2"/>
                  </a:ext>
                </a:extLst>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Tibia</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86</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77%</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   22%</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Patella</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19</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79%</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   32%</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4"/>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dirty="0">
                          <a:ln>
                            <a:noFill/>
                          </a:ln>
                          <a:effectLst/>
                        </a:rPr>
                        <a:t>Ankle</a:t>
                      </a:r>
                      <a:endParaRPr kumimoji="1" lang="fr-FR" sz="24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dirty="0">
                          <a:ln>
                            <a:noFill/>
                          </a:ln>
                          <a:effectLst/>
                        </a:rPr>
                        <a:t>34</a:t>
                      </a:r>
                      <a:endParaRPr kumimoji="1" lang="fr-FR" sz="2400" b="1" i="0" u="none" strike="noStrike" cap="none" normalizeH="0" baseline="0" dirty="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a:ln>
                            <a:noFill/>
                          </a:ln>
                          <a:effectLst/>
                        </a:rPr>
                        <a:t>74%</a:t>
                      </a:r>
                      <a:endParaRPr kumimoji="1" lang="fr-FR" sz="2400" b="1" i="0" u="none" strike="noStrike" cap="none" normalizeH="0" baseline="0">
                        <a:ln>
                          <a:noFill/>
                        </a:ln>
                        <a:solidFill>
                          <a:schemeClr val="tx1"/>
                        </a:solidFill>
                        <a:effectLst/>
                        <a:latin typeface="Arial" charset="0"/>
                        <a:ea typeface="MS PGothic"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sz="2400" b="1" u="none" strike="noStrike" cap="none" normalizeH="0" baseline="0" dirty="0">
                          <a:ln>
                            <a:noFill/>
                          </a:ln>
                          <a:effectLst/>
                        </a:rPr>
                        <a:t>   15%</a:t>
                      </a:r>
                      <a:endParaRPr kumimoji="1" lang="fr-FR" sz="2400" b="1" i="0" u="none" strike="noStrike" cap="none" normalizeH="0" baseline="0" dirty="0">
                        <a:ln>
                          <a:noFill/>
                        </a:ln>
                        <a:solidFill>
                          <a:schemeClr val="tx1"/>
                        </a:solidFill>
                        <a:effectLst/>
                        <a:latin typeface="Arial" charset="0"/>
                        <a:ea typeface="MS PGothic" charset="-128"/>
                      </a:endParaRPr>
                    </a:p>
                  </a:txBody>
                  <a:tcPr horzOverflow="overflow"/>
                </a:tc>
                <a:extLst>
                  <a:ext uri="{0D108BD9-81ED-4DB2-BD59-A6C34878D82A}">
                    <a16:rowId xmlns:a16="http://schemas.microsoft.com/office/drawing/2014/main" val="10005"/>
                  </a:ext>
                </a:extLst>
              </a:tr>
            </a:tbl>
          </a:graphicData>
        </a:graphic>
      </p:graphicFrame>
      <p:sp>
        <p:nvSpPr>
          <p:cNvPr id="152613" name="AutoShape 49"/>
          <p:cNvSpPr>
            <a:spLocks noChangeArrowheads="1"/>
          </p:cNvSpPr>
          <p:nvPr/>
        </p:nvSpPr>
        <p:spPr bwMode="auto">
          <a:xfrm>
            <a:off x="8184232" y="2348880"/>
            <a:ext cx="648072" cy="3352800"/>
          </a:xfrm>
          <a:prstGeom prst="roundRect">
            <a:avLst>
              <a:gd name="adj" fmla="val 16667"/>
            </a:avLst>
          </a:prstGeom>
          <a:noFill/>
          <a:ln w="38100">
            <a:solidFill>
              <a:srgbClr val="FF0000"/>
            </a:solidFill>
            <a:round/>
            <a:headEnd/>
            <a:tailEnd/>
          </a:ln>
        </p:spPr>
        <p:txBody>
          <a:bodyPr wrap="none" anchor="ctr"/>
          <a:lstStyle/>
          <a:p>
            <a:endParaRPr lang="de-CH"/>
          </a:p>
        </p:txBody>
      </p:sp>
      <p:sp>
        <p:nvSpPr>
          <p:cNvPr id="5" name="TextBox 4"/>
          <p:cNvSpPr txBox="1"/>
          <p:nvPr/>
        </p:nvSpPr>
        <p:spPr>
          <a:xfrm>
            <a:off x="508001" y="6433591"/>
            <a:ext cx="3816424" cy="307777"/>
          </a:xfrm>
          <a:prstGeom prst="rect">
            <a:avLst/>
          </a:prstGeom>
          <a:noFill/>
        </p:spPr>
        <p:txBody>
          <a:bodyPr wrap="square" rtlCol="0">
            <a:spAutoFit/>
          </a:bodyPr>
          <a:lstStyle/>
          <a:p>
            <a:pPr algn="l"/>
            <a:r>
              <a:rPr lang="en-US" dirty="0" err="1"/>
              <a:t>Geerts</a:t>
            </a:r>
            <a:r>
              <a:rPr lang="en-US" dirty="0"/>
              <a:t> W et al. NEJM 331: 1601-06 1994</a:t>
            </a:r>
          </a:p>
        </p:txBody>
      </p:sp>
    </p:spTree>
    <p:extLst>
      <p:ext uri="{BB962C8B-B14F-4D97-AF65-F5344CB8AC3E}">
        <p14:creationId xmlns:p14="http://schemas.microsoft.com/office/powerpoint/2010/main" val="2585366958"/>
      </p:ext>
    </p:extLst>
  </p:cSld>
  <p:clrMapOvr>
    <a:masterClrMapping/>
  </p:clrMapOvr>
  <p:transition/>
</p:sld>
</file>

<file path=ppt/theme/theme1.xml><?xml version="1.0" encoding="utf-8"?>
<a:theme xmlns:a="http://schemas.openxmlformats.org/drawingml/2006/main" name="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Presentation_AOTRAUMA_w</Template>
  <TotalTime>0</TotalTime>
  <Words>1920</Words>
  <Application>Microsoft Office PowerPoint</Application>
  <PresentationFormat>Widescreen</PresentationFormat>
  <Paragraphs>282</Paragraphs>
  <Slides>25</Slides>
  <Notes>25</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8" baseType="lpstr">
      <vt:lpstr>Arial</vt:lpstr>
      <vt:lpstr>Presentation_AOTRAUMA_w</vt:lpstr>
      <vt:lpstr>Chart</vt:lpstr>
      <vt:lpstr>Deep vein thrombosis (DVT) prophylaxis</vt:lpstr>
      <vt:lpstr>Learning objectives</vt:lpstr>
      <vt:lpstr>Consequences of not trying to prevent DVT or pulmonary embolism (PE)</vt:lpstr>
      <vt:lpstr>Consequences of not trying to prevent DVT or PE</vt:lpstr>
      <vt:lpstr>Goal of care</vt:lpstr>
      <vt:lpstr>Rationale for prophylaxis of venous thromboembolism (VTE) </vt:lpstr>
      <vt:lpstr>Virchow’s Triad (1856)—wise physician</vt:lpstr>
      <vt:lpstr>Epidemiology—study group had no treatment Sunnybrook VTE detection study (1994)</vt:lpstr>
      <vt:lpstr>Epidemiology—Sunnybrook VTE detection study</vt:lpstr>
      <vt:lpstr>Risk factors—polytrauma</vt:lpstr>
      <vt:lpstr>Risk factors—polytrauma </vt:lpstr>
      <vt:lpstr>Surveillance</vt:lpstr>
      <vt:lpstr>When to start prophylaxis</vt:lpstr>
      <vt:lpstr>Prophylaxis</vt:lpstr>
      <vt:lpstr>Contraindications for chemical prophylaxis</vt:lpstr>
      <vt:lpstr>Best evidence for VTE treatment and decision making</vt:lpstr>
      <vt:lpstr>CHEST Guidelines 2012, 9th edition</vt:lpstr>
      <vt:lpstr>CHEST Guidelines 2012, 9th edition</vt:lpstr>
      <vt:lpstr>CHEST Guidelines 2012, 9th edition</vt:lpstr>
      <vt:lpstr>CHEST Guidelines 2012, 9th edition</vt:lpstr>
      <vt:lpstr>CHEST Guidelines 2012, 9th edition</vt:lpstr>
      <vt:lpstr>CHEST Guidelines 2012, 9th edition</vt:lpstr>
      <vt:lpstr> IVC filters</vt:lpstr>
      <vt:lpstr> The future </vt:lpstr>
      <vt:lpstr>Take-home messages</vt:lpstr>
    </vt:vector>
  </TitlesOfParts>
  <Company>AO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vitality and injury effect</dc:title>
  <dc:creator>kluessi</dc:creator>
  <cp:lastModifiedBy>Claire Thorndyke</cp:lastModifiedBy>
  <cp:revision>100</cp:revision>
  <dcterms:created xsi:type="dcterms:W3CDTF">2012-12-19T08:22:16Z</dcterms:created>
  <dcterms:modified xsi:type="dcterms:W3CDTF">2019-11-07T14:20:40Z</dcterms:modified>
  <cp:category>Template</cp:category>
</cp:coreProperties>
</file>