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4" r:id="rId1"/>
    <p:sldMasterId id="2147483717" r:id="rId2"/>
    <p:sldMasterId id="2147483732" r:id="rId3"/>
  </p:sldMasterIdLst>
  <p:notesMasterIdLst>
    <p:notesMasterId r:id="rId60"/>
  </p:notesMasterIdLst>
  <p:sldIdLst>
    <p:sldId id="256" r:id="rId4"/>
    <p:sldId id="257" r:id="rId5"/>
    <p:sldId id="269" r:id="rId6"/>
    <p:sldId id="272" r:id="rId7"/>
    <p:sldId id="273" r:id="rId8"/>
    <p:sldId id="332"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3" r:id="rId27"/>
    <p:sldId id="295" r:id="rId28"/>
    <p:sldId id="331" r:id="rId29"/>
    <p:sldId id="296" r:id="rId30"/>
    <p:sldId id="298" r:id="rId31"/>
    <p:sldId id="334" r:id="rId32"/>
    <p:sldId id="299" r:id="rId33"/>
    <p:sldId id="300" r:id="rId34"/>
    <p:sldId id="301" r:id="rId35"/>
    <p:sldId id="302" r:id="rId36"/>
    <p:sldId id="303" r:id="rId37"/>
    <p:sldId id="304" r:id="rId38"/>
    <p:sldId id="305"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33" r:id="rId52"/>
    <p:sldId id="319" r:id="rId53"/>
    <p:sldId id="320" r:id="rId54"/>
    <p:sldId id="321" r:id="rId55"/>
    <p:sldId id="322" r:id="rId56"/>
    <p:sldId id="323" r:id="rId57"/>
    <p:sldId id="324" r:id="rId58"/>
    <p:sldId id="330" r:id="rId59"/>
  </p:sldIdLst>
  <p:sldSz cx="12192000" cy="6858000"/>
  <p:notesSz cx="6735763" cy="9866313"/>
  <p:defaultTextStyle>
    <a:defPPr>
      <a:defRPr lang="de-CH"/>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rl Lau" initials="CL" lastIdx="15" clrIdx="0"/>
  <p:cmAuthor id="1" name="Wael Taha" initials="" lastIdx="4"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2D98"/>
    <a:srgbClr val="29529B"/>
    <a:srgbClr val="27D321"/>
    <a:srgbClr val="B5D32B"/>
    <a:srgbClr val="4D4D4D"/>
    <a:srgbClr val="808080"/>
    <a:srgbClr val="0E29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120" autoAdjust="0"/>
    <p:restoredTop sz="82598" autoAdjust="0"/>
  </p:normalViewPr>
  <p:slideViewPr>
    <p:cSldViewPr>
      <p:cViewPr varScale="1">
        <p:scale>
          <a:sx n="104" d="100"/>
          <a:sy n="104" d="100"/>
        </p:scale>
        <p:origin x="210" y="96"/>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theme" Target="theme/theme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1"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l" defTabSz="948698">
              <a:defRPr sz="1200"/>
            </a:lvl1pPr>
          </a:lstStyle>
          <a:p>
            <a:pPr>
              <a:defRPr/>
            </a:pPr>
            <a:endParaRPr lang="de-CH"/>
          </a:p>
        </p:txBody>
      </p:sp>
      <p:sp>
        <p:nvSpPr>
          <p:cNvPr id="27651" name="Rectangle 3"/>
          <p:cNvSpPr>
            <a:spLocks noGrp="1" noChangeArrowheads="1"/>
          </p:cNvSpPr>
          <p:nvPr>
            <p:ph type="dt" idx="1"/>
          </p:nvPr>
        </p:nvSpPr>
        <p:spPr bwMode="auto">
          <a:xfrm>
            <a:off x="3815227" y="0"/>
            <a:ext cx="2919031" cy="492780"/>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lvl1pPr algn="r" defTabSz="948698">
              <a:defRPr sz="1200"/>
            </a:lvl1pPr>
          </a:lstStyle>
          <a:p>
            <a:pPr>
              <a:defRPr/>
            </a:pPr>
            <a:endParaRPr lang="de-CH"/>
          </a:p>
        </p:txBody>
      </p:sp>
      <p:sp>
        <p:nvSpPr>
          <p:cNvPr id="5124" name="Rectangle 4"/>
          <p:cNvSpPr>
            <a:spLocks noGrp="1" noRot="1" noChangeAspect="1" noChangeArrowheads="1" noTextEdit="1"/>
          </p:cNvSpPr>
          <p:nvPr>
            <p:ph type="sldImg" idx="2"/>
          </p:nvPr>
        </p:nvSpPr>
        <p:spPr bwMode="auto">
          <a:xfrm>
            <a:off x="80963" y="741363"/>
            <a:ext cx="6573837" cy="3698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3" name="Rectangle 5"/>
          <p:cNvSpPr>
            <a:spLocks noGrp="1" noChangeArrowheads="1"/>
          </p:cNvSpPr>
          <p:nvPr>
            <p:ph type="body" sz="quarter" idx="3"/>
          </p:nvPr>
        </p:nvSpPr>
        <p:spPr bwMode="auto">
          <a:xfrm>
            <a:off x="673276" y="4686001"/>
            <a:ext cx="5389213" cy="4439612"/>
          </a:xfrm>
          <a:prstGeom prst="rect">
            <a:avLst/>
          </a:prstGeom>
          <a:noFill/>
          <a:ln w="9525">
            <a:noFill/>
            <a:miter lim="800000"/>
            <a:headEnd/>
            <a:tailEnd/>
          </a:ln>
          <a:effectLst/>
        </p:spPr>
        <p:txBody>
          <a:bodyPr vert="horz" wrap="square" lIns="94858" tIns="47429" rIns="94858" bIns="47429" numCol="1" anchor="t" anchorCtr="0" compatLnSpc="1">
            <a:prstTxWarp prst="textNoShape">
              <a:avLst/>
            </a:prstTxWarp>
          </a:bodyPr>
          <a:lstStyle/>
          <a:p>
            <a:pPr lvl="0"/>
            <a:r>
              <a:rPr lang="de-CH" noProof="0"/>
              <a:t>Click to edit Master text styles</a:t>
            </a:r>
          </a:p>
          <a:p>
            <a:pPr lvl="1"/>
            <a:r>
              <a:rPr lang="de-CH" noProof="0"/>
              <a:t>Second level</a:t>
            </a:r>
          </a:p>
          <a:p>
            <a:pPr lvl="2"/>
            <a:r>
              <a:rPr lang="de-CH" noProof="0"/>
              <a:t>Third level</a:t>
            </a:r>
          </a:p>
          <a:p>
            <a:pPr lvl="3"/>
            <a:r>
              <a:rPr lang="de-CH" noProof="0"/>
              <a:t>Fourth level</a:t>
            </a:r>
          </a:p>
          <a:p>
            <a:pPr lvl="4"/>
            <a:r>
              <a:rPr lang="de-CH" noProof="0"/>
              <a:t>Fifth level</a:t>
            </a:r>
          </a:p>
        </p:txBody>
      </p:sp>
      <p:sp>
        <p:nvSpPr>
          <p:cNvPr id="27654" name="Rectangle 6"/>
          <p:cNvSpPr>
            <a:spLocks noGrp="1" noChangeArrowheads="1"/>
          </p:cNvSpPr>
          <p:nvPr>
            <p:ph type="ftr" sz="quarter" idx="4"/>
          </p:nvPr>
        </p:nvSpPr>
        <p:spPr bwMode="auto">
          <a:xfrm>
            <a:off x="1" y="937200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l" defTabSz="948698">
              <a:defRPr sz="1200"/>
            </a:lvl1pPr>
          </a:lstStyle>
          <a:p>
            <a:pPr>
              <a:defRPr/>
            </a:pPr>
            <a:endParaRPr lang="de-CH"/>
          </a:p>
        </p:txBody>
      </p:sp>
      <p:sp>
        <p:nvSpPr>
          <p:cNvPr id="27655" name="Rectangle 7"/>
          <p:cNvSpPr>
            <a:spLocks noGrp="1" noChangeArrowheads="1"/>
          </p:cNvSpPr>
          <p:nvPr>
            <p:ph type="sldNum" sz="quarter" idx="5"/>
          </p:nvPr>
        </p:nvSpPr>
        <p:spPr bwMode="auto">
          <a:xfrm>
            <a:off x="3815227" y="9372003"/>
            <a:ext cx="2919031" cy="492780"/>
          </a:xfrm>
          <a:prstGeom prst="rect">
            <a:avLst/>
          </a:prstGeom>
          <a:noFill/>
          <a:ln w="9525">
            <a:noFill/>
            <a:miter lim="800000"/>
            <a:headEnd/>
            <a:tailEnd/>
          </a:ln>
          <a:effectLst/>
        </p:spPr>
        <p:txBody>
          <a:bodyPr vert="horz" wrap="square" lIns="94858" tIns="47429" rIns="94858" bIns="47429" numCol="1" anchor="b" anchorCtr="0" compatLnSpc="1">
            <a:prstTxWarp prst="textNoShape">
              <a:avLst/>
            </a:prstTxWarp>
          </a:bodyPr>
          <a:lstStyle>
            <a:lvl1pPr algn="r" defTabSz="948698">
              <a:defRPr sz="1200"/>
            </a:lvl1pPr>
          </a:lstStyle>
          <a:p>
            <a:pPr>
              <a:defRPr/>
            </a:pPr>
            <a:fld id="{4936784D-337E-4C9C-925A-CBB0A1FCB704}" type="slidenum">
              <a:rPr lang="de-CH"/>
              <a:pPr>
                <a:defRPr/>
              </a:pPr>
              <a:t>‹#›</a:t>
            </a:fld>
            <a:endParaRPr lang="de-CH"/>
          </a:p>
        </p:txBody>
      </p:sp>
    </p:spTree>
    <p:extLst>
      <p:ext uri="{BB962C8B-B14F-4D97-AF65-F5344CB8AC3E}">
        <p14:creationId xmlns:p14="http://schemas.microsoft.com/office/powerpoint/2010/main" val="425339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US" dirty="0"/>
              <a:t>Published:</a:t>
            </a:r>
            <a:r>
              <a:rPr lang="en-US" baseline="0" dirty="0"/>
              <a:t> October 2013</a:t>
            </a:r>
          </a:p>
          <a:p>
            <a:r>
              <a:rPr lang="en-US" baseline="0" dirty="0"/>
              <a:t>Author: David Elliott</a:t>
            </a:r>
          </a:p>
          <a:p>
            <a:r>
              <a:rPr lang="en-US" baseline="0" dirty="0"/>
              <a:t>Reviewer: KC Park</a:t>
            </a:r>
          </a:p>
          <a:p>
            <a:r>
              <a:rPr lang="en-US" baseline="0" dirty="0"/>
              <a:t>Reviewed: 2019</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a:t>
            </a:fld>
            <a:endParaRPr lang="de-CH"/>
          </a:p>
        </p:txBody>
      </p:sp>
    </p:spTree>
    <p:extLst>
      <p:ext uri="{BB962C8B-B14F-4D97-AF65-F5344CB8AC3E}">
        <p14:creationId xmlns:p14="http://schemas.microsoft.com/office/powerpoint/2010/main" val="630809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actual situation is even more complex as</a:t>
            </a:r>
            <a:r>
              <a:rPr lang="en-US" baseline="0" dirty="0"/>
              <a:t> there are 4 degrees of freedom.</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17</a:t>
            </a:fld>
            <a:endParaRPr lang="de-CH"/>
          </a:p>
        </p:txBody>
      </p:sp>
    </p:spTree>
    <p:extLst>
      <p:ext uri="{BB962C8B-B14F-4D97-AF65-F5344CB8AC3E}">
        <p14:creationId xmlns:p14="http://schemas.microsoft.com/office/powerpoint/2010/main" val="3848523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App for calculating</a:t>
            </a:r>
            <a:r>
              <a:rPr lang="en-US" baseline="0" dirty="0"/>
              <a:t> strain.</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18</a:t>
            </a:fld>
            <a:endParaRPr lang="de-CH"/>
          </a:p>
        </p:txBody>
      </p:sp>
    </p:spTree>
    <p:extLst>
      <p:ext uri="{BB962C8B-B14F-4D97-AF65-F5344CB8AC3E}">
        <p14:creationId xmlns:p14="http://schemas.microsoft.com/office/powerpoint/2010/main" val="40901115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Shear will always create very high strain because the fracture gap is small so even tiny movements will result in high strain.</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19</a:t>
            </a:fld>
            <a:endParaRPr lang="de-CH"/>
          </a:p>
        </p:txBody>
      </p:sp>
    </p:spTree>
    <p:extLst>
      <p:ext uri="{BB962C8B-B14F-4D97-AF65-F5344CB8AC3E}">
        <p14:creationId xmlns:p14="http://schemas.microsoft.com/office/powerpoint/2010/main" val="4235088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A circular frame, fine wire fixator is mechanically analogous to a locked IM nail.</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21</a:t>
            </a:fld>
            <a:endParaRPr lang="de-CH"/>
          </a:p>
        </p:txBody>
      </p:sp>
    </p:spTree>
    <p:extLst>
      <p:ext uri="{BB962C8B-B14F-4D97-AF65-F5344CB8AC3E}">
        <p14:creationId xmlns:p14="http://schemas.microsoft.com/office/powerpoint/2010/main" val="31653177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If the fixation device is not on the mechanical axis of the bone, loading</a:t>
            </a:r>
            <a:r>
              <a:rPr lang="en-US" baseline="0" dirty="0"/>
              <a:t> will create a bending force resulting in asymmetric strain—small movement close to the plate, larger movement at far cortex.</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22</a:t>
            </a:fld>
            <a:endParaRPr lang="de-CH"/>
          </a:p>
        </p:txBody>
      </p:sp>
    </p:spTree>
    <p:extLst>
      <p:ext uri="{BB962C8B-B14F-4D97-AF65-F5344CB8AC3E}">
        <p14:creationId xmlns:p14="http://schemas.microsoft.com/office/powerpoint/2010/main" val="1279001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This</a:t>
            </a:r>
            <a:r>
              <a:rPr lang="en-US" baseline="0" dirty="0"/>
              <a:t> clinical example demonstrates the common finding of rapid healing at the far cortex. This means that the strain environment is favorable further away from the plate.</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23</a:t>
            </a:fld>
            <a:endParaRPr lang="de-CH"/>
          </a:p>
        </p:txBody>
      </p:sp>
    </p:spTree>
    <p:extLst>
      <p:ext uri="{BB962C8B-B14F-4D97-AF65-F5344CB8AC3E}">
        <p14:creationId xmlns:p14="http://schemas.microsoft.com/office/powerpoint/2010/main" val="42912814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These observations, as well as the well-known phenomenon of bone </a:t>
            </a:r>
            <a:r>
              <a:rPr lang="en-US" dirty="0" err="1"/>
              <a:t>resorption</a:t>
            </a:r>
            <a:r>
              <a:rPr lang="en-US" dirty="0"/>
              <a:t> on stress shielding, lead to the postulation of this graph. With no strain bone is </a:t>
            </a:r>
            <a:r>
              <a:rPr lang="en-US" dirty="0" err="1"/>
              <a:t>resorbed</a:t>
            </a:r>
            <a:r>
              <a:rPr lang="en-US" dirty="0"/>
              <a:t> (red</a:t>
            </a:r>
            <a:r>
              <a:rPr lang="en-US" baseline="0" dirty="0"/>
              <a:t> area). Within certain levels of strain, bone is formed and there must be a level at which bone formation is maximum (green). As strain increases, the yield point of bone is passed and further bone formation cannot occur. At high levels of strain, bone </a:t>
            </a:r>
            <a:r>
              <a:rPr lang="en-US" baseline="0" dirty="0" err="1"/>
              <a:t>resorption</a:t>
            </a:r>
            <a:r>
              <a:rPr lang="en-US" baseline="0" dirty="0"/>
              <a:t> is observed, </a:t>
            </a:r>
            <a:r>
              <a:rPr lang="en-US" baseline="0" dirty="0" err="1"/>
              <a:t>eg</a:t>
            </a:r>
            <a:r>
              <a:rPr lang="en-US" baseline="0" dirty="0"/>
              <a:t>, synovial </a:t>
            </a:r>
            <a:r>
              <a:rPr lang="en-US" baseline="0" dirty="0" err="1"/>
              <a:t>pseudarthroses</a:t>
            </a:r>
            <a:r>
              <a:rPr lang="en-US" baseline="0" dirty="0"/>
              <a:t>. The shape of the curve and the values of the axes will be different for all fractures in all bones.</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24</a:t>
            </a:fld>
            <a:endParaRPr lang="de-CH"/>
          </a:p>
        </p:txBody>
      </p:sp>
    </p:spTree>
    <p:extLst>
      <p:ext uri="{BB962C8B-B14F-4D97-AF65-F5344CB8AC3E}">
        <p14:creationId xmlns:p14="http://schemas.microsoft.com/office/powerpoint/2010/main" val="1207177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a:t>
            </a:r>
            <a:r>
              <a:rPr lang="en-US" baseline="0" dirty="0"/>
              <a:t> bone ends in these</a:t>
            </a:r>
            <a:r>
              <a:rPr lang="en-US" dirty="0"/>
              <a:t> two humeral </a:t>
            </a:r>
            <a:r>
              <a:rPr lang="en-US" dirty="0" err="1"/>
              <a:t>nonunions</a:t>
            </a:r>
            <a:r>
              <a:rPr lang="en-US" baseline="0" dirty="0"/>
              <a:t> are equally vascular. The left image shows a completely mobile nonunion which must form a synovial </a:t>
            </a:r>
            <a:r>
              <a:rPr lang="en-US" baseline="0" dirty="0" err="1"/>
              <a:t>pseudarthrosis</a:t>
            </a:r>
            <a:r>
              <a:rPr lang="en-US" baseline="0" dirty="0"/>
              <a:t>. The other image shows a nonunion that is sufficiently stable for some calcified callus to have formed. </a:t>
            </a:r>
          </a:p>
          <a:p>
            <a:endParaRPr lang="en-US" baseline="0" dirty="0"/>
          </a:p>
          <a:p>
            <a:r>
              <a:rPr lang="en-US" baseline="0" dirty="0"/>
              <a:t>Experienced surgeons will recognize that the bone ends will be viable in both cases and the, so-called, “atrophic” nonunion is merely a radiological feature of instability.</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27</a:t>
            </a:fld>
            <a:endParaRPr lang="de-CH"/>
          </a:p>
        </p:txBody>
      </p:sp>
    </p:spTree>
    <p:extLst>
      <p:ext uri="{BB962C8B-B14F-4D97-AF65-F5344CB8AC3E}">
        <p14:creationId xmlns:p14="http://schemas.microsoft.com/office/powerpoint/2010/main" val="33440771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solidFill>
                  <a:srgbClr val="000000"/>
                </a:solidFill>
              </a:rPr>
              <a:pPr>
                <a:defRPr/>
              </a:pPr>
              <a:t>29</a:t>
            </a:fld>
            <a:endParaRPr lang="de-CH">
              <a:solidFill>
                <a:srgbClr val="000000"/>
              </a:solidFill>
            </a:endParaRPr>
          </a:p>
        </p:txBody>
      </p:sp>
    </p:spTree>
    <p:extLst>
      <p:ext uri="{BB962C8B-B14F-4D97-AF65-F5344CB8AC3E}">
        <p14:creationId xmlns:p14="http://schemas.microsoft.com/office/powerpoint/2010/main" val="41123138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err="1"/>
              <a:t>Tibial</a:t>
            </a:r>
            <a:r>
              <a:rPr lang="en-US" dirty="0"/>
              <a:t> nonunion was very common during the era of these over-stiff </a:t>
            </a:r>
            <a:r>
              <a:rPr lang="en-US" dirty="0" err="1"/>
              <a:t>monolateral</a:t>
            </a:r>
            <a:r>
              <a:rPr lang="en-US" dirty="0"/>
              <a:t> fixators. Treatment was simple—</a:t>
            </a:r>
            <a:r>
              <a:rPr lang="en-US" baseline="0" dirty="0"/>
              <a:t>remove the fixator and nail the tibia.</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30</a:t>
            </a:fld>
            <a:endParaRPr lang="de-CH"/>
          </a:p>
        </p:txBody>
      </p:sp>
    </p:spTree>
    <p:extLst>
      <p:ext uri="{BB962C8B-B14F-4D97-AF65-F5344CB8AC3E}">
        <p14:creationId xmlns:p14="http://schemas.microsoft.com/office/powerpoint/2010/main" val="37206166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r>
              <a:rPr lang="en-US" b="1" dirty="0"/>
              <a:t>Teaching points: </a:t>
            </a:r>
          </a:p>
          <a:p>
            <a:r>
              <a:rPr lang="en-US" b="0" dirty="0"/>
              <a:t>Focus on the principles of nonunion management.</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2</a:t>
            </a:fld>
            <a:endParaRPr lang="de-CH"/>
          </a:p>
        </p:txBody>
      </p:sp>
    </p:spTree>
    <p:extLst>
      <p:ext uri="{BB962C8B-B14F-4D97-AF65-F5344CB8AC3E}">
        <p14:creationId xmlns:p14="http://schemas.microsoft.com/office/powerpoint/2010/main" val="22342764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age of </a:t>
            </a:r>
            <a:r>
              <a:rPr lang="en-US" dirty="0" err="1"/>
              <a:t>unreamed</a:t>
            </a:r>
            <a:r>
              <a:rPr lang="en-US" dirty="0"/>
              <a:t> </a:t>
            </a:r>
            <a:r>
              <a:rPr lang="en-US" dirty="0" err="1"/>
              <a:t>tibial</a:t>
            </a:r>
            <a:r>
              <a:rPr lang="en-US" dirty="0"/>
              <a:t> nails also provided plenty of work for the nonunion surgeon.</a:t>
            </a:r>
            <a:r>
              <a:rPr lang="en-US" baseline="0" dirty="0"/>
              <a:t> These devices were not designed to be used as load bearing implants and if they were, they broke!</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31</a:t>
            </a:fld>
            <a:endParaRPr lang="de-CH"/>
          </a:p>
        </p:txBody>
      </p:sp>
    </p:spTree>
    <p:extLst>
      <p:ext uri="{BB962C8B-B14F-4D97-AF65-F5344CB8AC3E}">
        <p14:creationId xmlns:p14="http://schemas.microsoft.com/office/powerpoint/2010/main" val="39279954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Most </a:t>
            </a:r>
            <a:r>
              <a:rPr lang="en-US" dirty="0" err="1"/>
              <a:t>tibial</a:t>
            </a:r>
            <a:r>
              <a:rPr lang="en-US" dirty="0"/>
              <a:t> </a:t>
            </a:r>
            <a:r>
              <a:rPr lang="en-US" dirty="0" err="1"/>
              <a:t>diaphyseal</a:t>
            </a:r>
            <a:r>
              <a:rPr lang="en-US" dirty="0"/>
              <a:t> </a:t>
            </a:r>
            <a:r>
              <a:rPr lang="en-US" dirty="0" err="1"/>
              <a:t>nonunions</a:t>
            </a:r>
            <a:r>
              <a:rPr lang="en-US" dirty="0"/>
              <a:t> now arise as a result of poor choice of implant. The surgeon chose a plate because he believed that nailing would not be possible due to a previous </a:t>
            </a:r>
            <a:r>
              <a:rPr lang="en-US" dirty="0" err="1"/>
              <a:t>tibial</a:t>
            </a:r>
            <a:r>
              <a:rPr lang="en-US" baseline="0" dirty="0"/>
              <a:t> shaft fracture.</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32</a:t>
            </a:fld>
            <a:endParaRPr lang="de-CH"/>
          </a:p>
        </p:txBody>
      </p:sp>
    </p:spTree>
    <p:extLst>
      <p:ext uri="{BB962C8B-B14F-4D97-AF65-F5344CB8AC3E}">
        <p14:creationId xmlns:p14="http://schemas.microsoft.com/office/powerpoint/2010/main" val="9690799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Of course nailing is always possible if you have the right tools.</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33</a:t>
            </a:fld>
            <a:endParaRPr lang="de-CH"/>
          </a:p>
        </p:txBody>
      </p:sp>
    </p:spTree>
    <p:extLst>
      <p:ext uri="{BB962C8B-B14F-4D97-AF65-F5344CB8AC3E}">
        <p14:creationId xmlns:p14="http://schemas.microsoft.com/office/powerpoint/2010/main" val="33430307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In recent times, </a:t>
            </a:r>
            <a:r>
              <a:rPr lang="en-US" dirty="0" err="1"/>
              <a:t>nonunions</a:t>
            </a:r>
            <a:r>
              <a:rPr lang="en-US" dirty="0"/>
              <a:t> seem to be more common at the </a:t>
            </a:r>
            <a:r>
              <a:rPr lang="en-US" dirty="0" err="1"/>
              <a:t>metaphyseal</a:t>
            </a:r>
            <a:r>
              <a:rPr lang="en-US" dirty="0"/>
              <a:t>/</a:t>
            </a:r>
            <a:r>
              <a:rPr lang="en-US" dirty="0" err="1"/>
              <a:t>diaphyseal</a:t>
            </a:r>
            <a:r>
              <a:rPr lang="en-US" dirty="0"/>
              <a:t> junction. </a:t>
            </a:r>
          </a:p>
          <a:p>
            <a:endParaRPr lang="en-US" dirty="0"/>
          </a:p>
          <a:p>
            <a:r>
              <a:rPr lang="en-US" dirty="0"/>
              <a:t>Surgeons often choose plates because of the belief that nailing is difficult and ineffective in this zone. The asymmetric strain across a simple fracture pattern</a:t>
            </a:r>
            <a:r>
              <a:rPr lang="en-US" baseline="0" dirty="0"/>
              <a:t> generated by off axis fixation with a low-strength plate means this sort of fixation frequently fails.</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34</a:t>
            </a:fld>
            <a:endParaRPr lang="de-CH"/>
          </a:p>
        </p:txBody>
      </p:sp>
    </p:spTree>
    <p:extLst>
      <p:ext uri="{BB962C8B-B14F-4D97-AF65-F5344CB8AC3E}">
        <p14:creationId xmlns:p14="http://schemas.microsoft.com/office/powerpoint/2010/main" val="9842838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Solution is to restore alignment and hold with on-axis fixation. </a:t>
            </a:r>
          </a:p>
          <a:p>
            <a:endParaRPr lang="en-US" dirty="0"/>
          </a:p>
          <a:p>
            <a:r>
              <a:rPr lang="en-US" dirty="0"/>
              <a:t>In this case,</a:t>
            </a:r>
            <a:r>
              <a:rPr lang="en-US" baseline="0" dirty="0"/>
              <a:t> percutaneous hardware extraction, closed controlled </a:t>
            </a:r>
            <a:r>
              <a:rPr lang="en-US" baseline="0" dirty="0" err="1"/>
              <a:t>osteoclasis</a:t>
            </a:r>
            <a:r>
              <a:rPr lang="en-US" baseline="0" dirty="0"/>
              <a:t>, and reamed IM nailing with </a:t>
            </a:r>
            <a:r>
              <a:rPr lang="en-US" baseline="0" dirty="0" err="1"/>
              <a:t>multiaxial</a:t>
            </a:r>
            <a:r>
              <a:rPr lang="en-US" baseline="0" dirty="0"/>
              <a:t> locking screws distally.</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35</a:t>
            </a:fld>
            <a:endParaRPr lang="de-CH"/>
          </a:p>
        </p:txBody>
      </p:sp>
    </p:spTree>
    <p:extLst>
      <p:ext uri="{BB962C8B-B14F-4D97-AF65-F5344CB8AC3E}">
        <p14:creationId xmlns:p14="http://schemas.microsoft.com/office/powerpoint/2010/main" val="11419114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a:t>
            </a:r>
            <a:r>
              <a:rPr lang="en-US" dirty="0" err="1"/>
              <a:t>subtrochanteric</a:t>
            </a:r>
            <a:r>
              <a:rPr lang="en-US" dirty="0"/>
              <a:t> region of the femur is a common source of nonunion because it is not possible to place</a:t>
            </a:r>
            <a:r>
              <a:rPr lang="en-US" baseline="0" dirty="0"/>
              <a:t> a fixation device along the load bearing axis. There will always be a bending force on the implant and asymmetric strain across the fracture. </a:t>
            </a:r>
          </a:p>
          <a:p>
            <a:endParaRPr lang="en-US" baseline="0" dirty="0"/>
          </a:p>
          <a:p>
            <a:r>
              <a:rPr lang="en-US" baseline="0" dirty="0"/>
              <a:t>In this case the surgeon blamed the plate failure on the manufacturing process and chose to replace it with an identical implant from “a different batch”.</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36</a:t>
            </a:fld>
            <a:endParaRPr lang="de-CH"/>
          </a:p>
        </p:txBody>
      </p:sp>
    </p:spTree>
    <p:extLst>
      <p:ext uri="{BB962C8B-B14F-4D97-AF65-F5344CB8AC3E}">
        <p14:creationId xmlns:p14="http://schemas.microsoft.com/office/powerpoint/2010/main" val="37496834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result was entirely predictable.</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37</a:t>
            </a:fld>
            <a:endParaRPr lang="de-CH"/>
          </a:p>
        </p:txBody>
      </p:sp>
    </p:spTree>
    <p:extLst>
      <p:ext uri="{BB962C8B-B14F-4D97-AF65-F5344CB8AC3E}">
        <p14:creationId xmlns:p14="http://schemas.microsoft.com/office/powerpoint/2010/main" val="10502932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A recent trend is the use of </a:t>
            </a:r>
            <a:r>
              <a:rPr lang="en-US" dirty="0" err="1"/>
              <a:t>periprosthetic</a:t>
            </a:r>
            <a:r>
              <a:rPr lang="en-US" dirty="0"/>
              <a:t> techniques to fix acute fractures. However, without the stabilizing effect of an implant, this fixation is hopelessly inadequate.</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38</a:t>
            </a:fld>
            <a:endParaRPr lang="de-CH"/>
          </a:p>
        </p:txBody>
      </p:sp>
    </p:spTree>
    <p:extLst>
      <p:ext uri="{BB962C8B-B14F-4D97-AF65-F5344CB8AC3E}">
        <p14:creationId xmlns:p14="http://schemas.microsoft.com/office/powerpoint/2010/main" val="33287740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Even though the bone was </a:t>
            </a:r>
            <a:r>
              <a:rPr lang="en-US" dirty="0" err="1"/>
              <a:t>devascularized</a:t>
            </a:r>
            <a:r>
              <a:rPr lang="en-US" dirty="0"/>
              <a:t> by circumferential stripping, rapid healing occurred after IM nailing.</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39</a:t>
            </a:fld>
            <a:endParaRPr lang="de-CH"/>
          </a:p>
        </p:txBody>
      </p:sp>
    </p:spTree>
    <p:extLst>
      <p:ext uri="{BB962C8B-B14F-4D97-AF65-F5344CB8AC3E}">
        <p14:creationId xmlns:p14="http://schemas.microsoft.com/office/powerpoint/2010/main" val="3886526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With a simple transverse fracture, nonunion may</a:t>
            </a:r>
            <a:r>
              <a:rPr lang="en-US" baseline="0" dirty="0"/>
              <a:t> occur if the implant does not confer sufficient stability to reduce the </a:t>
            </a:r>
            <a:r>
              <a:rPr lang="en-US" baseline="0" dirty="0" err="1"/>
              <a:t>interfragmentary</a:t>
            </a:r>
            <a:r>
              <a:rPr lang="en-US" baseline="0" dirty="0"/>
              <a:t> strain down to bone forming levels. </a:t>
            </a:r>
          </a:p>
          <a:p>
            <a:endParaRPr lang="en-US" baseline="0" dirty="0"/>
          </a:p>
          <a:p>
            <a:r>
              <a:rPr lang="en-US" baseline="0" dirty="0" err="1"/>
              <a:t>Nontensioned</a:t>
            </a:r>
            <a:r>
              <a:rPr lang="en-US" baseline="0" dirty="0"/>
              <a:t> implants, such as locking plates or this IM nail, may result in a high strain fixation especially if the gap is small.</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40</a:t>
            </a:fld>
            <a:endParaRPr lang="de-CH"/>
          </a:p>
        </p:txBody>
      </p:sp>
    </p:spTree>
    <p:extLst>
      <p:ext uri="{BB962C8B-B14F-4D97-AF65-F5344CB8AC3E}">
        <p14:creationId xmlns:p14="http://schemas.microsoft.com/office/powerpoint/2010/main" val="483804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Postulating the existence of a temporary bone healing organ allows us to explain the</a:t>
            </a:r>
            <a:r>
              <a:rPr lang="en-US" baseline="0" dirty="0"/>
              <a:t> variation in fracture healing.</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a:t>
            </a:fld>
            <a:endParaRPr lang="de-CH"/>
          </a:p>
        </p:txBody>
      </p:sp>
    </p:spTree>
    <p:extLst>
      <p:ext uri="{BB962C8B-B14F-4D97-AF65-F5344CB8AC3E}">
        <p14:creationId xmlns:p14="http://schemas.microsoft.com/office/powerpoint/2010/main" val="6248114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Adding a tensioned implant, with no other adjuncts, results in healing.</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41</a:t>
            </a:fld>
            <a:endParaRPr lang="de-CH"/>
          </a:p>
        </p:txBody>
      </p:sp>
    </p:spTree>
    <p:extLst>
      <p:ext uri="{BB962C8B-B14F-4D97-AF65-F5344CB8AC3E}">
        <p14:creationId xmlns:p14="http://schemas.microsoft.com/office/powerpoint/2010/main" val="24352884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Two similar </a:t>
            </a:r>
            <a:r>
              <a:rPr lang="en-US" dirty="0" err="1"/>
              <a:t>subtrochanteric</a:t>
            </a:r>
            <a:r>
              <a:rPr lang="en-US" dirty="0"/>
              <a:t> </a:t>
            </a:r>
            <a:r>
              <a:rPr lang="en-US" dirty="0" err="1"/>
              <a:t>nonunions</a:t>
            </a:r>
            <a:r>
              <a:rPr lang="en-US" dirty="0"/>
              <a:t>.</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42</a:t>
            </a:fld>
            <a:endParaRPr lang="de-CH"/>
          </a:p>
        </p:txBody>
      </p:sp>
    </p:spTree>
    <p:extLst>
      <p:ext uri="{BB962C8B-B14F-4D97-AF65-F5344CB8AC3E}">
        <p14:creationId xmlns:p14="http://schemas.microsoft.com/office/powerpoint/2010/main" val="28600794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Immediate postoperative images</a:t>
            </a:r>
            <a:r>
              <a:rPr lang="en-US" baseline="0" dirty="0"/>
              <a:t> after correcting </a:t>
            </a:r>
            <a:r>
              <a:rPr lang="en-US" baseline="0" dirty="0" err="1"/>
              <a:t>varus</a:t>
            </a:r>
            <a:r>
              <a:rPr lang="en-US" baseline="0" dirty="0"/>
              <a:t> and stabilizing with a highly tensioned implant.</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43</a:t>
            </a:fld>
            <a:endParaRPr lang="de-CH"/>
          </a:p>
        </p:txBody>
      </p:sp>
    </p:spTree>
    <p:extLst>
      <p:ext uri="{BB962C8B-B14F-4D97-AF65-F5344CB8AC3E}">
        <p14:creationId xmlns:p14="http://schemas.microsoft.com/office/powerpoint/2010/main" val="569233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At 6 months, one has healed and the other has not.</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44</a:t>
            </a:fld>
            <a:endParaRPr lang="de-CH"/>
          </a:p>
        </p:txBody>
      </p:sp>
    </p:spTree>
    <p:extLst>
      <p:ext uri="{BB962C8B-B14F-4D97-AF65-F5344CB8AC3E}">
        <p14:creationId xmlns:p14="http://schemas.microsoft.com/office/powerpoint/2010/main" val="34919452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Further stability is achieved by applying</a:t>
            </a:r>
            <a:r>
              <a:rPr lang="en-US" baseline="0" dirty="0"/>
              <a:t> a circular frame with maximum tension (look at bend on half pins). Union with no further adjuncts.</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45</a:t>
            </a:fld>
            <a:endParaRPr lang="de-CH"/>
          </a:p>
        </p:txBody>
      </p:sp>
    </p:spTree>
    <p:extLst>
      <p:ext uri="{BB962C8B-B14F-4D97-AF65-F5344CB8AC3E}">
        <p14:creationId xmlns:p14="http://schemas.microsoft.com/office/powerpoint/2010/main" val="22677858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Many surgeons no longer use </a:t>
            </a:r>
            <a:r>
              <a:rPr lang="en-US" dirty="0" err="1"/>
              <a:t>cancellous</a:t>
            </a:r>
            <a:r>
              <a:rPr lang="en-US" dirty="0"/>
              <a:t> bone grafting in the treatment of nonunion. There is lack of evidence that grafting promotes healing and there is considerable donor site morbidity.</a:t>
            </a:r>
            <a:r>
              <a:rPr lang="en-US" baseline="0" dirty="0"/>
              <a:t> </a:t>
            </a:r>
          </a:p>
          <a:p>
            <a:endParaRPr lang="en-US" baseline="0" dirty="0"/>
          </a:p>
          <a:p>
            <a:r>
              <a:rPr lang="en-US" baseline="0" dirty="0"/>
              <a:t>Surgeons treating nonunion should be encouraged to research the considerable amount of literature written on the subject and come to their own conclusions. There is no absolute proof of the value of grafting but the act of approaching the nonunion and </a:t>
            </a:r>
            <a:r>
              <a:rPr lang="en-US" baseline="0" dirty="0" err="1"/>
              <a:t>debriding</a:t>
            </a:r>
            <a:r>
              <a:rPr lang="en-US" baseline="0" dirty="0"/>
              <a:t> by </a:t>
            </a:r>
            <a:r>
              <a:rPr lang="en-US" baseline="0" dirty="0" err="1"/>
              <a:t>decortication</a:t>
            </a:r>
            <a:r>
              <a:rPr lang="en-US" baseline="0" dirty="0"/>
              <a:t> may be sufficient stimulus without adding graft.</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46</a:t>
            </a:fld>
            <a:endParaRPr lang="de-CH"/>
          </a:p>
        </p:txBody>
      </p:sp>
    </p:spTree>
    <p:extLst>
      <p:ext uri="{BB962C8B-B14F-4D97-AF65-F5344CB8AC3E}">
        <p14:creationId xmlns:p14="http://schemas.microsoft.com/office/powerpoint/2010/main" val="218560558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structure of the organic matrix and the crystalline components of human bone are well known. These are the collagen fibrils composed of multiple strands of collagen molecules.</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48</a:t>
            </a:fld>
            <a:endParaRPr lang="de-CH"/>
          </a:p>
        </p:txBody>
      </p:sp>
    </p:spTree>
    <p:extLst>
      <p:ext uri="{BB962C8B-B14F-4D97-AF65-F5344CB8AC3E}">
        <p14:creationId xmlns:p14="http://schemas.microsoft.com/office/powerpoint/2010/main" val="18047197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steps in the mineralization of collagen are also understood but how these processes are modulated by bone </a:t>
            </a:r>
            <a:r>
              <a:rPr lang="en-US" dirty="0" err="1"/>
              <a:t>morphogenic</a:t>
            </a:r>
            <a:r>
              <a:rPr lang="en-US" dirty="0"/>
              <a:t> proteins is unknown. It must be possible to influence this process chemically but there is no current evidence that we have been able to successfully do this in humans.</a:t>
            </a:r>
          </a:p>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49</a:t>
            </a:fld>
            <a:endParaRPr lang="de-CH"/>
          </a:p>
        </p:txBody>
      </p:sp>
    </p:spTree>
    <p:extLst>
      <p:ext uri="{BB962C8B-B14F-4D97-AF65-F5344CB8AC3E}">
        <p14:creationId xmlns:p14="http://schemas.microsoft.com/office/powerpoint/2010/main" val="34386478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Many papers have</a:t>
            </a:r>
            <a:r>
              <a:rPr lang="en-US" baseline="0" dirty="0"/>
              <a:t> been written on chemical stimulation of bone healing but most are flawed by the multiple treatments carried out and the heterogeneity of the samples.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50</a:t>
            </a:fld>
            <a:endParaRPr lang="de-CH"/>
          </a:p>
        </p:txBody>
      </p:sp>
    </p:spTree>
    <p:extLst>
      <p:ext uri="{BB962C8B-B14F-4D97-AF65-F5344CB8AC3E}">
        <p14:creationId xmlns:p14="http://schemas.microsoft.com/office/powerpoint/2010/main" val="40519849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Many papers have</a:t>
            </a:r>
            <a:r>
              <a:rPr lang="en-US" baseline="0" dirty="0"/>
              <a:t> been written on chemical stimulation of bone healing but most are flawed by the multiple treatments carried out and the heterogeneity of the samples.</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51</a:t>
            </a:fld>
            <a:endParaRPr lang="de-CH"/>
          </a:p>
        </p:txBody>
      </p:sp>
    </p:spTree>
    <p:extLst>
      <p:ext uri="{BB962C8B-B14F-4D97-AF65-F5344CB8AC3E}">
        <p14:creationId xmlns:p14="http://schemas.microsoft.com/office/powerpoint/2010/main" val="2852095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Cross section of a rat femur through a healing fracture.</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5</a:t>
            </a:fld>
            <a:endParaRPr lang="de-CH"/>
          </a:p>
        </p:txBody>
      </p:sp>
    </p:spTree>
    <p:extLst>
      <p:ext uri="{BB962C8B-B14F-4D97-AF65-F5344CB8AC3E}">
        <p14:creationId xmlns:p14="http://schemas.microsoft.com/office/powerpoint/2010/main" val="35969203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Regarding the mechanical properties of</a:t>
            </a:r>
            <a:r>
              <a:rPr lang="en-US" baseline="0" dirty="0"/>
              <a:t> implants, stainless steel can be visualized as a stronger and stiffer spring than titanium.</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52</a:t>
            </a:fld>
            <a:endParaRPr lang="de-CH"/>
          </a:p>
        </p:txBody>
      </p:sp>
    </p:spTree>
    <p:extLst>
      <p:ext uri="{BB962C8B-B14F-4D97-AF65-F5344CB8AC3E}">
        <p14:creationId xmlns:p14="http://schemas.microsoft.com/office/powerpoint/2010/main" val="35126784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This means that twice as much energy can be stored in a steel implant by the same deformation. If maximum tension is required to stabilize a nonunion, then stainless steel is a better choice.</a:t>
            </a:r>
            <a:r>
              <a:rPr lang="en-US" baseline="0" dirty="0"/>
              <a:t> </a:t>
            </a:r>
          </a:p>
          <a:p>
            <a:endParaRPr lang="en-US" baseline="0" dirty="0"/>
          </a:p>
          <a:p>
            <a:r>
              <a:rPr lang="en-US" baseline="0" dirty="0"/>
              <a:t>The stiffness of stainless steel plates may be the reason for delayed healing in certain fracture patterns after locking plate fixation.</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53</a:t>
            </a:fld>
            <a:endParaRPr lang="de-CH"/>
          </a:p>
        </p:txBody>
      </p:sp>
    </p:spTree>
    <p:extLst>
      <p:ext uri="{BB962C8B-B14F-4D97-AF65-F5344CB8AC3E}">
        <p14:creationId xmlns:p14="http://schemas.microsoft.com/office/powerpoint/2010/main" val="155899903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We desperately need to put</a:t>
            </a:r>
            <a:r>
              <a:rPr lang="en-US" baseline="0" dirty="0"/>
              <a:t> some values on the bone forming graph. Can this be done with experimental research?</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54</a:t>
            </a:fld>
            <a:endParaRPr lang="de-CH"/>
          </a:p>
        </p:txBody>
      </p:sp>
    </p:spTree>
    <p:extLst>
      <p:ext uri="{BB962C8B-B14F-4D97-AF65-F5344CB8AC3E}">
        <p14:creationId xmlns:p14="http://schemas.microsoft.com/office/powerpoint/2010/main" val="74560317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paper below cast doubts as to the relevance of animal models in bone healing research. It looks like the only way</a:t>
            </a:r>
            <a:r>
              <a:rPr lang="en-US" baseline="0" dirty="0"/>
              <a:t> we will have to answer these questions in the future is to collaborate in multicenter trials.</a:t>
            </a:r>
            <a:endParaRPr lang="en-US" dirty="0"/>
          </a:p>
          <a:p>
            <a:endParaRPr lang="en-US" dirty="0"/>
          </a:p>
          <a:p>
            <a:r>
              <a:rPr lang="en-US" dirty="0"/>
              <a:t>References:</a:t>
            </a:r>
          </a:p>
          <a:p>
            <a:endParaRPr lang="en-US" dirty="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dirty="0"/>
              <a:t>Reichert JC, </a:t>
            </a:r>
            <a:r>
              <a:rPr lang="en-US" sz="1200" b="1" dirty="0" err="1"/>
              <a:t>Saifzadeh</a:t>
            </a:r>
            <a:r>
              <a:rPr lang="en-US" sz="1200" b="1" dirty="0"/>
              <a:t> S, </a:t>
            </a:r>
            <a:r>
              <a:rPr lang="en-US" sz="1200" b="1" dirty="0" err="1"/>
              <a:t>Wullschleger</a:t>
            </a:r>
            <a:r>
              <a:rPr lang="en-US" sz="1200" b="1" dirty="0"/>
              <a:t> ME, et al. </a:t>
            </a:r>
            <a:r>
              <a:rPr lang="en-US" sz="1200" dirty="0"/>
              <a:t>The challenge of establishing preclinical models for segmental bone defect research. </a:t>
            </a:r>
            <a:r>
              <a:rPr lang="en-US" sz="1200" i="1" dirty="0"/>
              <a:t>Biomaterials</a:t>
            </a:r>
            <a:r>
              <a:rPr lang="en-US" sz="1200" dirty="0"/>
              <a:t>. 2009 Apr;30(12):2149-63.</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55</a:t>
            </a:fld>
            <a:endParaRPr lang="de-CH"/>
          </a:p>
        </p:txBody>
      </p:sp>
    </p:spTree>
    <p:extLst>
      <p:ext uri="{BB962C8B-B14F-4D97-AF65-F5344CB8AC3E}">
        <p14:creationId xmlns:p14="http://schemas.microsoft.com/office/powerpoint/2010/main" val="723038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solidFill>
                  <a:prstClr val="black"/>
                </a:solidFill>
              </a:rPr>
              <a:pPr>
                <a:defRPr/>
              </a:pPr>
              <a:t>6</a:t>
            </a:fld>
            <a:endParaRPr lang="de-CH">
              <a:solidFill>
                <a:prstClr val="black"/>
              </a:solidFill>
            </a:endParaRPr>
          </a:p>
        </p:txBody>
      </p:sp>
    </p:spTree>
    <p:extLst>
      <p:ext uri="{BB962C8B-B14F-4D97-AF65-F5344CB8AC3E}">
        <p14:creationId xmlns:p14="http://schemas.microsoft.com/office/powerpoint/2010/main" val="1045392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bone</a:t>
            </a:r>
            <a:r>
              <a:rPr lang="en-US" baseline="0" dirty="0"/>
              <a:t> healing organ (BHO)</a:t>
            </a:r>
            <a:r>
              <a:rPr lang="en-US" dirty="0"/>
              <a:t> theory explains why these sorts</a:t>
            </a:r>
            <a:r>
              <a:rPr lang="en-US" baseline="0" dirty="0"/>
              <a:t> of fractures are slower to heal.</a:t>
            </a:r>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8</a:t>
            </a:fld>
            <a:endParaRPr lang="de-CH"/>
          </a:p>
        </p:txBody>
      </p:sp>
    </p:spTree>
    <p:extLst>
      <p:ext uri="{BB962C8B-B14F-4D97-AF65-F5344CB8AC3E}">
        <p14:creationId xmlns:p14="http://schemas.microsoft.com/office/powerpoint/2010/main" val="60439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BHO theory explains why some patients’ fractures are slow to heal. However, the most important determinant of the performance of the BHO is the mechanical environment.</a:t>
            </a:r>
          </a:p>
          <a:p>
            <a:endParaRPr lang="en-US" dirty="0"/>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9</a:t>
            </a:fld>
            <a:endParaRPr lang="de-CH"/>
          </a:p>
        </p:txBody>
      </p:sp>
    </p:spTree>
    <p:extLst>
      <p:ext uri="{BB962C8B-B14F-4D97-AF65-F5344CB8AC3E}">
        <p14:creationId xmlns:p14="http://schemas.microsoft.com/office/powerpoint/2010/main" val="1408604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The mechanical environment in a fracture is much more complicated than pure longitudinal distraction. </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15</a:t>
            </a:fld>
            <a:endParaRPr lang="de-CH"/>
          </a:p>
        </p:txBody>
      </p:sp>
    </p:spTree>
    <p:extLst>
      <p:ext uri="{BB962C8B-B14F-4D97-AF65-F5344CB8AC3E}">
        <p14:creationId xmlns:p14="http://schemas.microsoft.com/office/powerpoint/2010/main" val="737007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0963" y="741363"/>
            <a:ext cx="6573837" cy="3698875"/>
          </a:xfrm>
        </p:spPr>
      </p:sp>
      <p:sp>
        <p:nvSpPr>
          <p:cNvPr id="3" name="Notes Placeholder 2"/>
          <p:cNvSpPr>
            <a:spLocks noGrp="1"/>
          </p:cNvSpPr>
          <p:nvPr>
            <p:ph type="body" idx="1"/>
          </p:nvPr>
        </p:nvSpPr>
        <p:spPr/>
        <p:txBody>
          <a:bodyPr>
            <a:normAutofit/>
          </a:bodyPr>
          <a:lstStyle/>
          <a:p>
            <a:r>
              <a:rPr lang="en-US" dirty="0"/>
              <a:t>Angular displacement causes great variation of strain across the fracture gap.</a:t>
            </a:r>
          </a:p>
        </p:txBody>
      </p:sp>
      <p:sp>
        <p:nvSpPr>
          <p:cNvPr id="4" name="Slide Number Placeholder 3"/>
          <p:cNvSpPr>
            <a:spLocks noGrp="1"/>
          </p:cNvSpPr>
          <p:nvPr>
            <p:ph type="sldNum" sz="quarter" idx="10"/>
          </p:nvPr>
        </p:nvSpPr>
        <p:spPr/>
        <p:txBody>
          <a:bodyPr/>
          <a:lstStyle/>
          <a:p>
            <a:pPr>
              <a:defRPr/>
            </a:pPr>
            <a:fld id="{4936784D-337E-4C9C-925A-CBB0A1FCB704}" type="slidenum">
              <a:rPr lang="de-CH" smtClean="0"/>
              <a:pPr>
                <a:defRPr/>
              </a:pPr>
              <a:t>16</a:t>
            </a:fld>
            <a:endParaRPr lang="de-CH"/>
          </a:p>
        </p:txBody>
      </p:sp>
    </p:spTree>
    <p:extLst>
      <p:ext uri="{BB962C8B-B14F-4D97-AF65-F5344CB8AC3E}">
        <p14:creationId xmlns:p14="http://schemas.microsoft.com/office/powerpoint/2010/main" val="16277818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8" name="Grafik 13">
            <a:extLst>
              <a:ext uri="{FF2B5EF4-FFF2-40B4-BE49-F238E27FC236}">
                <a16:creationId xmlns:a16="http://schemas.microsoft.com/office/drawing/2014/main" id="{730EC5BB-076E-4C80-9558-79659359CC9A}"/>
              </a:ext>
            </a:extLst>
          </p:cNvPr>
          <p:cNvPicPr>
            <a:picLocks noChangeAspect="1"/>
          </p:cNvPicPr>
          <p:nvPr userDrawn="1"/>
        </p:nvPicPr>
        <p:blipFill>
          <a:blip r:embed="rId2"/>
          <a:srcRect/>
          <a:stretch/>
        </p:blipFill>
        <p:spPr>
          <a:xfrm>
            <a:off x="0" y="0"/>
            <a:ext cx="12192000" cy="6858000"/>
          </a:xfrm>
          <a:prstGeom prst="rect">
            <a:avLst/>
          </a:prstGeom>
        </p:spPr>
      </p:pic>
      <p:sp>
        <p:nvSpPr>
          <p:cNvPr id="9" name="Titel 1">
            <a:extLst>
              <a:ext uri="{FF2B5EF4-FFF2-40B4-BE49-F238E27FC236}">
                <a16:creationId xmlns:a16="http://schemas.microsoft.com/office/drawing/2014/main" id="{53FA7200-38BB-483C-B426-86DCA5227A25}"/>
              </a:ext>
            </a:extLst>
          </p:cNvPr>
          <p:cNvSpPr>
            <a:spLocks noGrp="1"/>
          </p:cNvSpPr>
          <p:nvPr>
            <p:ph type="title"/>
          </p:nvPr>
        </p:nvSpPr>
        <p:spPr>
          <a:xfrm>
            <a:off x="670985" y="2214564"/>
            <a:ext cx="6756928" cy="2428875"/>
          </a:xfrm>
        </p:spPr>
        <p:txBody>
          <a:bodyPr/>
          <a:lstStyle>
            <a:lvl1pPr>
              <a:lnSpc>
                <a:spcPts val="3400"/>
              </a:lnSpc>
              <a:defRPr lang="de-DE" sz="3200" b="1" kern="1200" dirty="0">
                <a:solidFill>
                  <a:srgbClr val="042D98"/>
                </a:solidFill>
                <a:latin typeface="+mj-lt"/>
                <a:ea typeface="+mj-ea"/>
                <a:cs typeface="+mj-cs"/>
              </a:defRPr>
            </a:lvl1pPr>
          </a:lstStyle>
          <a:p>
            <a:r>
              <a:rPr lang="de-DE" dirty="0"/>
              <a:t>Mastertitelformat bearbeiten</a:t>
            </a:r>
            <a:endParaRPr lang="en-GB" dirty="0"/>
          </a:p>
        </p:txBody>
      </p:sp>
      <p:pic>
        <p:nvPicPr>
          <p:cNvPr id="10" name="Grafik 15">
            <a:extLst>
              <a:ext uri="{FF2B5EF4-FFF2-40B4-BE49-F238E27FC236}">
                <a16:creationId xmlns:a16="http://schemas.microsoft.com/office/drawing/2014/main" id="{708492F8-2549-451F-A80E-697778AEEFEF}"/>
              </a:ext>
            </a:extLst>
          </p:cNvPr>
          <p:cNvPicPr>
            <a:picLocks noChangeAspect="1"/>
          </p:cNvPicPr>
          <p:nvPr userDrawn="1"/>
        </p:nvPicPr>
        <p:blipFill>
          <a:blip r:embed="rId3"/>
          <a:srcRect/>
          <a:stretch/>
        </p:blipFill>
        <p:spPr>
          <a:xfrm>
            <a:off x="658813" y="260350"/>
            <a:ext cx="913384" cy="574548"/>
          </a:xfrm>
          <a:prstGeom prst="rect">
            <a:avLst/>
          </a:prstGeom>
        </p:spPr>
      </p:pic>
      <p:sp>
        <p:nvSpPr>
          <p:cNvPr id="11" name="Textplatzhalter 8">
            <a:extLst>
              <a:ext uri="{FF2B5EF4-FFF2-40B4-BE49-F238E27FC236}">
                <a16:creationId xmlns:a16="http://schemas.microsoft.com/office/drawing/2014/main" id="{2BEB60D5-ADDD-49AD-8933-10C5A0A5982B}"/>
              </a:ext>
            </a:extLst>
          </p:cNvPr>
          <p:cNvSpPr>
            <a:spLocks noGrp="1"/>
          </p:cNvSpPr>
          <p:nvPr>
            <p:ph type="body" sz="quarter" idx="10" hasCustomPrompt="1"/>
          </p:nvPr>
        </p:nvSpPr>
        <p:spPr>
          <a:xfrm>
            <a:off x="658813" y="5856290"/>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name</a:t>
            </a:r>
          </a:p>
        </p:txBody>
      </p:sp>
      <p:sp>
        <p:nvSpPr>
          <p:cNvPr id="12" name="Textplatzhalter 8">
            <a:extLst>
              <a:ext uri="{FF2B5EF4-FFF2-40B4-BE49-F238E27FC236}">
                <a16:creationId xmlns:a16="http://schemas.microsoft.com/office/drawing/2014/main" id="{5C0B5657-EE23-459D-938E-E27DE421314A}"/>
              </a:ext>
            </a:extLst>
          </p:cNvPr>
          <p:cNvSpPr>
            <a:spLocks noGrp="1"/>
          </p:cNvSpPr>
          <p:nvPr>
            <p:ph type="body" sz="quarter" idx="11" hasCustomPrompt="1"/>
          </p:nvPr>
        </p:nvSpPr>
        <p:spPr>
          <a:xfrm>
            <a:off x="658812" y="6102352"/>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Presenter’s title </a:t>
            </a:r>
          </a:p>
        </p:txBody>
      </p:sp>
      <p:sp>
        <p:nvSpPr>
          <p:cNvPr id="13" name="Textplatzhalter 8">
            <a:extLst>
              <a:ext uri="{FF2B5EF4-FFF2-40B4-BE49-F238E27FC236}">
                <a16:creationId xmlns:a16="http://schemas.microsoft.com/office/drawing/2014/main" id="{16EFC12F-9EC0-4BFF-BC77-BE59146CBDF7}"/>
              </a:ext>
            </a:extLst>
          </p:cNvPr>
          <p:cNvSpPr>
            <a:spLocks noGrp="1"/>
          </p:cNvSpPr>
          <p:nvPr>
            <p:ph type="body" sz="quarter" idx="12" hasCustomPrompt="1"/>
          </p:nvPr>
        </p:nvSpPr>
        <p:spPr>
          <a:xfrm>
            <a:off x="4079876" y="5861053"/>
            <a:ext cx="3348037" cy="246062"/>
          </a:xfrm>
        </p:spPr>
        <p:txBody>
          <a:bodyPr anchor="ctr"/>
          <a:lstStyle>
            <a:lvl1pPr marL="0" indent="0">
              <a:buNone/>
              <a:defRPr sz="1500" b="1">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dirty="0"/>
              <a:t>Meeting</a:t>
            </a:r>
          </a:p>
        </p:txBody>
      </p:sp>
      <p:sp>
        <p:nvSpPr>
          <p:cNvPr id="14" name="Textplatzhalter 8">
            <a:extLst>
              <a:ext uri="{FF2B5EF4-FFF2-40B4-BE49-F238E27FC236}">
                <a16:creationId xmlns:a16="http://schemas.microsoft.com/office/drawing/2014/main" id="{CB823D98-97FC-4859-B090-881DA5B61528}"/>
              </a:ext>
            </a:extLst>
          </p:cNvPr>
          <p:cNvSpPr>
            <a:spLocks noGrp="1"/>
          </p:cNvSpPr>
          <p:nvPr>
            <p:ph type="body" sz="quarter" idx="13" hasCustomPrompt="1"/>
          </p:nvPr>
        </p:nvSpPr>
        <p:spPr>
          <a:xfrm>
            <a:off x="4079875" y="6107115"/>
            <a:ext cx="3348037" cy="206376"/>
          </a:xfrm>
        </p:spPr>
        <p:txBody>
          <a:bodyPr anchor="ctr" anchorCtr="0"/>
          <a:lstStyle>
            <a:lvl1pPr marL="0" indent="0">
              <a:buNone/>
              <a:defRPr sz="1500" b="0">
                <a:solidFill>
                  <a:srgbClr val="042D98"/>
                </a:solidFill>
              </a:defRPr>
            </a:lvl1pPr>
            <a:lvl2pPr marL="342000" indent="0">
              <a:buNone/>
              <a:defRPr sz="1500" b="1">
                <a:solidFill>
                  <a:schemeClr val="bg1"/>
                </a:solidFill>
              </a:defRPr>
            </a:lvl2pPr>
            <a:lvl3pPr marL="684000" indent="0">
              <a:buNone/>
              <a:defRPr sz="1500" b="1">
                <a:solidFill>
                  <a:schemeClr val="bg1"/>
                </a:solidFill>
              </a:defRPr>
            </a:lvl3pPr>
            <a:lvl4pPr marL="1026000" indent="0">
              <a:buNone/>
              <a:defRPr sz="1500" b="1">
                <a:solidFill>
                  <a:schemeClr val="bg1"/>
                </a:solidFill>
              </a:defRPr>
            </a:lvl4pPr>
            <a:lvl5pPr marL="1368000" indent="0">
              <a:buNone/>
              <a:defRPr sz="1500" b="1">
                <a:solidFill>
                  <a:schemeClr val="bg1"/>
                </a:solidFill>
              </a:defRPr>
            </a:lvl5pPr>
          </a:lstStyle>
          <a:p>
            <a:pPr lvl="0"/>
            <a:r>
              <a:rPr lang="en-GB"/>
              <a:t>City, month day, year</a:t>
            </a:r>
            <a:endParaRPr lang="en-GB" dirty="0"/>
          </a:p>
        </p:txBody>
      </p:sp>
    </p:spTree>
    <p:extLst>
      <p:ext uri="{BB962C8B-B14F-4D97-AF65-F5344CB8AC3E}">
        <p14:creationId xmlns:p14="http://schemas.microsoft.com/office/powerpoint/2010/main" val="12380864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CE3F3A6-42C2-4121-AFDC-61550D567047}" type="slidenum">
              <a:rPr lang="de-CH"/>
              <a:pPr>
                <a:defRPr/>
              </a:pPr>
              <a:t>‹#›</a:t>
            </a:fld>
            <a:endParaRPr lang="de-CH"/>
          </a:p>
        </p:txBody>
      </p:sp>
    </p:spTree>
    <p:extLst>
      <p:ext uri="{BB962C8B-B14F-4D97-AF65-F5344CB8AC3E}">
        <p14:creationId xmlns:p14="http://schemas.microsoft.com/office/powerpoint/2010/main" val="196936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381000"/>
            <a:ext cx="2758016" cy="5818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81000"/>
            <a:ext cx="8075084" cy="5818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BEDF82C-9C4E-4BE8-A238-9D168423415B}" type="slidenum">
              <a:rPr lang="de-CH"/>
              <a:pPr>
                <a:defRPr/>
              </a:pPr>
              <a:t>‹#›</a:t>
            </a:fld>
            <a:endParaRPr lang="de-CH"/>
          </a:p>
        </p:txBody>
      </p:sp>
    </p:spTree>
    <p:extLst>
      <p:ext uri="{BB962C8B-B14F-4D97-AF65-F5344CB8AC3E}">
        <p14:creationId xmlns:p14="http://schemas.microsoft.com/office/powerpoint/2010/main" val="2469505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4D505492-52F5-4CEB-A602-ADCADD46F176}" type="slidenum">
              <a:rPr lang="en-GB"/>
              <a:pPr>
                <a:defRPr/>
              </a:pPr>
              <a:t>‹#›</a:t>
            </a:fld>
            <a:endParaRPr lang="en-GB"/>
          </a:p>
        </p:txBody>
      </p:sp>
    </p:spTree>
    <p:extLst>
      <p:ext uri="{BB962C8B-B14F-4D97-AF65-F5344CB8AC3E}">
        <p14:creationId xmlns:p14="http://schemas.microsoft.com/office/powerpoint/2010/main" val="32076350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GB"/>
              <a:t>Click to edit Master title style</a:t>
            </a:r>
            <a:endParaRPr lang="en-US"/>
          </a:p>
        </p:txBody>
      </p:sp>
      <p:sp>
        <p:nvSpPr>
          <p:cNvPr id="3" name="Content Placeholder 2"/>
          <p:cNvSpPr>
            <a:spLocks noGrp="1"/>
          </p:cNvSpPr>
          <p:nvPr>
            <p:ph sz="quarter" idx="1"/>
          </p:nvPr>
        </p:nvSpPr>
        <p:spPr>
          <a:xfrm>
            <a:off x="914400" y="19812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914400" y="41148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half" idx="3"/>
          </p:nvPr>
        </p:nvSpPr>
        <p:spPr>
          <a:xfrm>
            <a:off x="61976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GB"/>
          </a:p>
        </p:txBody>
      </p:sp>
      <p:sp>
        <p:nvSpPr>
          <p:cNvPr id="7"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GB"/>
          </a:p>
        </p:txBody>
      </p:sp>
      <p:sp>
        <p:nvSpPr>
          <p:cNvPr id="8" name="Rectangle 6"/>
          <p:cNvSpPr>
            <a:spLocks noGrp="1" noChangeArrowheads="1"/>
          </p:cNvSpPr>
          <p:nvPr>
            <p:ph type="sldNum" sz="quarter" idx="12"/>
          </p:nvPr>
        </p:nvSpPr>
        <p:spPr>
          <a:ln/>
        </p:spPr>
        <p:txBody>
          <a:bodyPr/>
          <a:lstStyle>
            <a:lvl1pPr>
              <a:defRPr/>
            </a:lvl1pPr>
          </a:lstStyle>
          <a:p>
            <a:pPr>
              <a:defRPr/>
            </a:pPr>
            <a:fld id="{AF6E4F1F-AD92-4FC6-8661-EA2A8126D886}" type="slidenum">
              <a:rPr lang="en-GB"/>
              <a:pPr>
                <a:defRPr/>
              </a:pPr>
              <a:t>‹#›</a:t>
            </a:fld>
            <a:endParaRPr lang="en-GB"/>
          </a:p>
        </p:txBody>
      </p:sp>
    </p:spTree>
    <p:extLst>
      <p:ext uri="{BB962C8B-B14F-4D97-AF65-F5344CB8AC3E}">
        <p14:creationId xmlns:p14="http://schemas.microsoft.com/office/powerpoint/2010/main" val="20950840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GB"/>
              <a:t>Click to edit Master title style</a:t>
            </a:r>
            <a:endParaRPr lang="en-US"/>
          </a:p>
        </p:txBody>
      </p:sp>
      <p:sp>
        <p:nvSpPr>
          <p:cNvPr id="3" name="Content Placeholder 2"/>
          <p:cNvSpPr>
            <a:spLocks noGrp="1"/>
          </p:cNvSpPr>
          <p:nvPr>
            <p:ph sz="quarter" idx="1"/>
          </p:nvPr>
        </p:nvSpPr>
        <p:spPr>
          <a:xfrm>
            <a:off x="914400" y="19812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914400" y="41148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197600" y="41148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GB"/>
          </a:p>
        </p:txBody>
      </p:sp>
      <p:sp>
        <p:nvSpPr>
          <p:cNvPr id="8"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B50C70B0-532D-4F2D-A46B-D6F59243653C}" type="slidenum">
              <a:rPr lang="en-GB"/>
              <a:pPr>
                <a:defRPr/>
              </a:pPr>
              <a:t>‹#›</a:t>
            </a:fld>
            <a:endParaRPr lang="en-GB"/>
          </a:p>
        </p:txBody>
      </p:sp>
    </p:spTree>
    <p:extLst>
      <p:ext uri="{BB962C8B-B14F-4D97-AF65-F5344CB8AC3E}">
        <p14:creationId xmlns:p14="http://schemas.microsoft.com/office/powerpoint/2010/main" val="26268796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AOT_BEAM_blue"/>
          <p:cNvPicPr>
            <a:picLocks noChangeAspect="1" noChangeArrowheads="1"/>
          </p:cNvPicPr>
          <p:nvPr/>
        </p:nvPicPr>
        <p:blipFill>
          <a:blip r:embed="rId2">
            <a:extLst>
              <a:ext uri="{28A0092B-C50C-407E-A947-70E740481C1C}">
                <a14:useLocalDpi xmlns:a14="http://schemas.microsoft.com/office/drawing/2010/main" val="0"/>
              </a:ext>
            </a:extLst>
          </a:blip>
          <a:srcRect t="20815" b="24760"/>
          <a:stretch>
            <a:fillRect/>
          </a:stretch>
        </p:blipFill>
        <p:spPr bwMode="auto">
          <a:xfrm>
            <a:off x="239184" y="857250"/>
            <a:ext cx="1170728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2"/>
          <p:cNvSpPr>
            <a:spLocks noChangeArrowheads="1"/>
          </p:cNvSpPr>
          <p:nvPr/>
        </p:nvSpPr>
        <p:spPr bwMode="auto">
          <a:xfrm>
            <a:off x="5903384" y="1700213"/>
            <a:ext cx="5486400" cy="4343400"/>
          </a:xfrm>
          <a:prstGeom prst="rect">
            <a:avLst/>
          </a:prstGeom>
          <a:noFill/>
          <a:ln w="9525">
            <a:noFill/>
            <a:miter lim="800000"/>
            <a:headEnd/>
            <a:tailEnd/>
          </a:ln>
          <a:effectLst/>
        </p:spPr>
        <p:txBody>
          <a:bodyPr/>
          <a:lstStyle/>
          <a:p>
            <a:pPr algn="l">
              <a:spcBef>
                <a:spcPct val="20000"/>
              </a:spcBef>
              <a:buFontTx/>
              <a:buChar char="•"/>
              <a:defRPr/>
            </a:pPr>
            <a:endParaRPr lang="en-US" sz="2400">
              <a:solidFill>
                <a:srgbClr val="000000"/>
              </a:solidFill>
            </a:endParaRPr>
          </a:p>
        </p:txBody>
      </p:sp>
      <p:pic>
        <p:nvPicPr>
          <p:cNvPr id="6" name="Picture 10" descr="AOT_LOGO_int_L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384" y="236539"/>
            <a:ext cx="3359149"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508001" y="1520826"/>
            <a:ext cx="11036300" cy="468313"/>
          </a:xfrm>
        </p:spPr>
        <p:txBody>
          <a:bodyPr/>
          <a:lstStyle>
            <a:lvl1pPr>
              <a:defRPr>
                <a:solidFill>
                  <a:srgbClr val="29529B"/>
                </a:solidFill>
              </a:defRPr>
            </a:lvl1pPr>
          </a:lstStyle>
          <a:p>
            <a:r>
              <a:rPr lang="en-US" noProof="0"/>
              <a:t>Click to edit Master title style</a:t>
            </a:r>
            <a:endParaRPr lang="en-US" noProof="0" dirty="0"/>
          </a:p>
        </p:txBody>
      </p:sp>
      <p:sp>
        <p:nvSpPr>
          <p:cNvPr id="29699" name="Rectangle 3"/>
          <p:cNvSpPr>
            <a:spLocks noGrp="1" noChangeArrowheads="1"/>
          </p:cNvSpPr>
          <p:nvPr>
            <p:ph type="subTitle" idx="1"/>
          </p:nvPr>
        </p:nvSpPr>
        <p:spPr>
          <a:xfrm>
            <a:off x="508001" y="1957388"/>
            <a:ext cx="11036300" cy="468312"/>
          </a:xfrm>
        </p:spPr>
        <p:txBody>
          <a:bodyPr lIns="0" tIns="0" rIns="0" bIns="0"/>
          <a:lstStyle>
            <a:lvl1pPr marL="0" indent="0">
              <a:lnSpc>
                <a:spcPts val="3400"/>
              </a:lnSpc>
              <a:buFontTx/>
              <a:buNone/>
              <a:defRPr sz="3200">
                <a:solidFill>
                  <a:srgbClr val="808080"/>
                </a:solidFill>
              </a:defRPr>
            </a:lvl1pPr>
          </a:lstStyle>
          <a:p>
            <a:r>
              <a:rPr lang="en-US" noProof="0"/>
              <a:t>Click to edit Master subtitle style</a:t>
            </a:r>
          </a:p>
        </p:txBody>
      </p:sp>
    </p:spTree>
    <p:extLst>
      <p:ext uri="{BB962C8B-B14F-4D97-AF65-F5344CB8AC3E}">
        <p14:creationId xmlns:p14="http://schemas.microsoft.com/office/powerpoint/2010/main" val="1155632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29529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BAB0EED-89E3-418D-A96E-1B436E8E7897}"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36347552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A117CB3-BCD5-4D20-94CC-55E82BD0FACF}"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12189042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520826"/>
            <a:ext cx="5416551"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20826"/>
            <a:ext cx="5416549"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2B95105-7AA0-4530-88B4-EE9302295AE0}"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1470083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500BDB6-B9EF-4BE7-90BB-9378A72A3124}"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2476458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042D98"/>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BAB0EED-89E3-418D-A96E-1B436E8E7897}" type="slidenum">
              <a:rPr lang="de-CH"/>
              <a:pPr>
                <a:defRPr/>
              </a:pPr>
              <a:t>‹#›</a:t>
            </a:fld>
            <a:endParaRPr lang="de-CH"/>
          </a:p>
        </p:txBody>
      </p:sp>
    </p:spTree>
    <p:extLst>
      <p:ext uri="{BB962C8B-B14F-4D97-AF65-F5344CB8AC3E}">
        <p14:creationId xmlns:p14="http://schemas.microsoft.com/office/powerpoint/2010/main" val="4573150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77FDFD0-8843-4AD6-9AD8-403C70641076}"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324740804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6F02B3-60F3-4609-9D0F-9DB0350DEE7E}"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26312246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84BB3F1-BECD-4CE9-8B64-EAC084F0AEDC}"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37356533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27F9CDD-61D9-4948-971D-74ED080EE545}"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211355740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CE3F3A6-42C2-4121-AFDC-61550D567047}"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4242557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381000"/>
            <a:ext cx="2758016" cy="5818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81000"/>
            <a:ext cx="8075084" cy="5818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BEDF82C-9C4E-4BE8-A238-9D168423415B}"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25893502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9144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61976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61976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4D505492-52F5-4CEB-A602-ADCADD46F17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34976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AndObj">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GB"/>
              <a:t>Click to edit Master title style</a:t>
            </a:r>
            <a:endParaRPr lang="en-US"/>
          </a:p>
        </p:txBody>
      </p:sp>
      <p:sp>
        <p:nvSpPr>
          <p:cNvPr id="3" name="Content Placeholder 2"/>
          <p:cNvSpPr>
            <a:spLocks noGrp="1"/>
          </p:cNvSpPr>
          <p:nvPr>
            <p:ph sz="quarter" idx="1"/>
          </p:nvPr>
        </p:nvSpPr>
        <p:spPr>
          <a:xfrm>
            <a:off x="914400" y="19812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914400" y="41148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half" idx="3"/>
          </p:nvPr>
        </p:nvSpPr>
        <p:spPr>
          <a:xfrm>
            <a:off x="6197600" y="1981200"/>
            <a:ext cx="5080000" cy="41148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GB">
              <a:solidFill>
                <a:srgbClr val="000000"/>
              </a:solidFill>
            </a:endParaRPr>
          </a:p>
        </p:txBody>
      </p:sp>
      <p:sp>
        <p:nvSpPr>
          <p:cNvPr id="7"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GB">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fld id="{AF6E4F1F-AD92-4FC6-8661-EA2A8126D88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298110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914400" y="609600"/>
            <a:ext cx="10363200" cy="1143000"/>
          </a:xfrm>
        </p:spPr>
        <p:txBody>
          <a:bodyPr/>
          <a:lstStyle/>
          <a:p>
            <a:r>
              <a:rPr lang="en-GB"/>
              <a:t>Click to edit Master title style</a:t>
            </a:r>
            <a:endParaRPr lang="en-US"/>
          </a:p>
        </p:txBody>
      </p:sp>
      <p:sp>
        <p:nvSpPr>
          <p:cNvPr id="3" name="Content Placeholder 2"/>
          <p:cNvSpPr>
            <a:spLocks noGrp="1"/>
          </p:cNvSpPr>
          <p:nvPr>
            <p:ph sz="quarter" idx="1"/>
          </p:nvPr>
        </p:nvSpPr>
        <p:spPr>
          <a:xfrm>
            <a:off x="914400" y="19812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6197600" y="19812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914400" y="41148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Content Placeholder 5"/>
          <p:cNvSpPr>
            <a:spLocks noGrp="1"/>
          </p:cNvSpPr>
          <p:nvPr>
            <p:ph sz="quarter" idx="4"/>
          </p:nvPr>
        </p:nvSpPr>
        <p:spPr>
          <a:xfrm>
            <a:off x="6197600" y="4114800"/>
            <a:ext cx="5080000" cy="19812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GB">
              <a:solidFill>
                <a:srgbClr val="000000"/>
              </a:solidFill>
            </a:endParaRPr>
          </a:p>
        </p:txBody>
      </p:sp>
      <p:sp>
        <p:nvSpPr>
          <p:cNvPr id="8"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GB">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50C70B0-532D-4F2D-A46B-D6F59243653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184195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3" descr="AOT_BEAM_blu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39184" y="857250"/>
            <a:ext cx="11707283" cy="542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2"/>
          <p:cNvSpPr>
            <a:spLocks noChangeArrowheads="1"/>
          </p:cNvSpPr>
          <p:nvPr/>
        </p:nvSpPr>
        <p:spPr bwMode="auto">
          <a:xfrm>
            <a:off x="5903384" y="1700213"/>
            <a:ext cx="5486400" cy="4343400"/>
          </a:xfrm>
          <a:prstGeom prst="rect">
            <a:avLst/>
          </a:prstGeom>
          <a:noFill/>
          <a:ln w="9525">
            <a:noFill/>
            <a:miter lim="800000"/>
            <a:headEnd/>
            <a:tailEnd/>
          </a:ln>
          <a:effectLst/>
        </p:spPr>
        <p:txBody>
          <a:bodyPr/>
          <a:lstStyle/>
          <a:p>
            <a:pPr algn="l">
              <a:spcBef>
                <a:spcPct val="20000"/>
              </a:spcBef>
              <a:buFontTx/>
              <a:buChar char="•"/>
              <a:defRPr/>
            </a:pPr>
            <a:endParaRPr lang="en-US" sz="2400">
              <a:solidFill>
                <a:srgbClr val="000000"/>
              </a:solidFill>
            </a:endParaRPr>
          </a:p>
        </p:txBody>
      </p:sp>
      <p:pic>
        <p:nvPicPr>
          <p:cNvPr id="6" name="Picture 10" descr="AOT_LOGO_int_L_rg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315384" y="236539"/>
            <a:ext cx="3359149" cy="350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698" name="Rectangle 2"/>
          <p:cNvSpPr>
            <a:spLocks noGrp="1" noChangeArrowheads="1"/>
          </p:cNvSpPr>
          <p:nvPr>
            <p:ph type="ctrTitle"/>
          </p:nvPr>
        </p:nvSpPr>
        <p:spPr>
          <a:xfrm>
            <a:off x="508001" y="1520826"/>
            <a:ext cx="11036300" cy="468313"/>
          </a:xfrm>
        </p:spPr>
        <p:txBody>
          <a:bodyPr/>
          <a:lstStyle>
            <a:lvl1pPr>
              <a:defRPr>
                <a:solidFill>
                  <a:srgbClr val="29529B"/>
                </a:solidFill>
              </a:defRPr>
            </a:lvl1pPr>
          </a:lstStyle>
          <a:p>
            <a:r>
              <a:rPr lang="en-US" noProof="0"/>
              <a:t>Click to edit Master title style</a:t>
            </a:r>
            <a:endParaRPr lang="en-US" noProof="0" dirty="0"/>
          </a:p>
        </p:txBody>
      </p:sp>
      <p:sp>
        <p:nvSpPr>
          <p:cNvPr id="29699" name="Rectangle 3"/>
          <p:cNvSpPr>
            <a:spLocks noGrp="1" noChangeArrowheads="1"/>
          </p:cNvSpPr>
          <p:nvPr>
            <p:ph type="subTitle" idx="1"/>
          </p:nvPr>
        </p:nvSpPr>
        <p:spPr>
          <a:xfrm>
            <a:off x="508001" y="1957388"/>
            <a:ext cx="11036300" cy="468312"/>
          </a:xfrm>
        </p:spPr>
        <p:txBody>
          <a:bodyPr lIns="0" tIns="0" rIns="0" bIns="0"/>
          <a:lstStyle>
            <a:lvl1pPr marL="0" indent="0">
              <a:lnSpc>
                <a:spcPts val="3400"/>
              </a:lnSpc>
              <a:buFontTx/>
              <a:buNone/>
              <a:defRPr sz="3200">
                <a:solidFill>
                  <a:srgbClr val="808080"/>
                </a:solidFill>
              </a:defRPr>
            </a:lvl1pPr>
          </a:lstStyle>
          <a:p>
            <a:r>
              <a:rPr lang="en-US" noProof="0"/>
              <a:t>Click to edit Master subtitle style</a:t>
            </a:r>
          </a:p>
        </p:txBody>
      </p:sp>
    </p:spTree>
    <p:extLst>
      <p:ext uri="{BB962C8B-B14F-4D97-AF65-F5344CB8AC3E}">
        <p14:creationId xmlns:p14="http://schemas.microsoft.com/office/powerpoint/2010/main" val="1039820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A117CB3-BCD5-4D20-94CC-55E82BD0FACF}" type="slidenum">
              <a:rPr lang="de-CH"/>
              <a:pPr>
                <a:defRPr/>
              </a:pPr>
              <a:t>‹#›</a:t>
            </a:fld>
            <a:endParaRPr lang="de-CH"/>
          </a:p>
        </p:txBody>
      </p:sp>
    </p:spTree>
    <p:extLst>
      <p:ext uri="{BB962C8B-B14F-4D97-AF65-F5344CB8AC3E}">
        <p14:creationId xmlns:p14="http://schemas.microsoft.com/office/powerpoint/2010/main" val="367260670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aseline="0">
                <a:solidFill>
                  <a:srgbClr val="29529B"/>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ABAB0EED-89E3-418D-A96E-1B436E8E7897}"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8956400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fld id="{FA117CB3-BCD5-4D20-94CC-55E82BD0FACF}"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35610923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520826"/>
            <a:ext cx="5416551"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20826"/>
            <a:ext cx="5416549"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2B95105-7AA0-4530-88B4-EE9302295AE0}"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13511083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500BDB6-B9EF-4BE7-90BB-9378A72A3124}"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7802745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77FDFD0-8843-4AD6-9AD8-403C70641076}"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1134494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6F02B3-60F3-4609-9D0F-9DB0350DEE7E}"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25971585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84BB3F1-BECD-4CE9-8B64-EAC084F0AEDC}"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1623521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27F9CDD-61D9-4948-971D-74ED080EE545}"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22463794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BCE3F3A6-42C2-4121-AFDC-61550D567047}"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37768780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86284" y="381000"/>
            <a:ext cx="2758016" cy="58181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8001" y="381000"/>
            <a:ext cx="8075084" cy="58181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pPr>
              <a:defRPr/>
            </a:pPr>
            <a:fld id="{0BEDF82C-9C4E-4BE8-A238-9D168423415B}" type="slidenum">
              <a:rPr lang="de-CH">
                <a:solidFill>
                  <a:srgbClr val="000000"/>
                </a:solidFill>
              </a:rPr>
              <a:pPr>
                <a:defRPr/>
              </a:pPr>
              <a:t>‹#›</a:t>
            </a:fld>
            <a:endParaRPr lang="de-CH">
              <a:solidFill>
                <a:srgbClr val="000000"/>
              </a:solidFill>
            </a:endParaRPr>
          </a:p>
        </p:txBody>
      </p:sp>
    </p:spTree>
    <p:extLst>
      <p:ext uri="{BB962C8B-B14F-4D97-AF65-F5344CB8AC3E}">
        <p14:creationId xmlns:p14="http://schemas.microsoft.com/office/powerpoint/2010/main" val="2266488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1" y="1520826"/>
            <a:ext cx="5416551"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27751" y="1520826"/>
            <a:ext cx="5416549"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fld id="{02B95105-7AA0-4530-88B4-EE9302295AE0}" type="slidenum">
              <a:rPr lang="de-CH"/>
              <a:pPr>
                <a:defRPr/>
              </a:pPr>
              <a:t>‹#›</a:t>
            </a:fld>
            <a:endParaRPr lang="de-CH"/>
          </a:p>
        </p:txBody>
      </p:sp>
    </p:spTree>
    <p:extLst>
      <p:ext uri="{BB962C8B-B14F-4D97-AF65-F5344CB8AC3E}">
        <p14:creationId xmlns:p14="http://schemas.microsoft.com/office/powerpoint/2010/main" val="27420733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E500BDB6-B9EF-4BE7-90BB-9378A72A3124}" type="slidenum">
              <a:rPr lang="de-CH"/>
              <a:pPr>
                <a:defRPr/>
              </a:pPr>
              <a:t>‹#›</a:t>
            </a:fld>
            <a:endParaRPr lang="de-CH"/>
          </a:p>
        </p:txBody>
      </p:sp>
    </p:spTree>
    <p:extLst>
      <p:ext uri="{BB962C8B-B14F-4D97-AF65-F5344CB8AC3E}">
        <p14:creationId xmlns:p14="http://schemas.microsoft.com/office/powerpoint/2010/main" val="8977012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pPr>
              <a:defRPr/>
            </a:pPr>
            <a:fld id="{677FDFD0-8843-4AD6-9AD8-403C70641076}" type="slidenum">
              <a:rPr lang="de-CH"/>
              <a:pPr>
                <a:defRPr/>
              </a:pPr>
              <a:t>‹#›</a:t>
            </a:fld>
            <a:endParaRPr lang="de-CH"/>
          </a:p>
        </p:txBody>
      </p:sp>
    </p:spTree>
    <p:extLst>
      <p:ext uri="{BB962C8B-B14F-4D97-AF65-F5344CB8AC3E}">
        <p14:creationId xmlns:p14="http://schemas.microsoft.com/office/powerpoint/2010/main" val="4265078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D66F02B3-60F3-4609-9D0F-9DB0350DEE7E}" type="slidenum">
              <a:rPr lang="de-CH"/>
              <a:pPr>
                <a:defRPr/>
              </a:pPr>
              <a:t>‹#›</a:t>
            </a:fld>
            <a:endParaRPr lang="de-CH"/>
          </a:p>
        </p:txBody>
      </p:sp>
    </p:spTree>
    <p:extLst>
      <p:ext uri="{BB962C8B-B14F-4D97-AF65-F5344CB8AC3E}">
        <p14:creationId xmlns:p14="http://schemas.microsoft.com/office/powerpoint/2010/main" val="3736808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B84BB3F1-BECD-4CE9-8B64-EAC084F0AEDC}" type="slidenum">
              <a:rPr lang="de-CH"/>
              <a:pPr>
                <a:defRPr/>
              </a:pPr>
              <a:t>‹#›</a:t>
            </a:fld>
            <a:endParaRPr lang="de-CH"/>
          </a:p>
        </p:txBody>
      </p:sp>
    </p:spTree>
    <p:extLst>
      <p:ext uri="{BB962C8B-B14F-4D97-AF65-F5344CB8AC3E}">
        <p14:creationId xmlns:p14="http://schemas.microsoft.com/office/powerpoint/2010/main" val="47727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927F9CDD-61D9-4948-971D-74ED080EE545}" type="slidenum">
              <a:rPr lang="de-CH"/>
              <a:pPr>
                <a:defRPr/>
              </a:pPr>
              <a:t>‹#›</a:t>
            </a:fld>
            <a:endParaRPr lang="de-CH"/>
          </a:p>
        </p:txBody>
      </p:sp>
    </p:spTree>
    <p:extLst>
      <p:ext uri="{BB962C8B-B14F-4D97-AF65-F5344CB8AC3E}">
        <p14:creationId xmlns:p14="http://schemas.microsoft.com/office/powerpoint/2010/main" val="24521917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5.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image" Target="../media/image5.png"/><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1" y="381000"/>
            <a:ext cx="1103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title style</a:t>
            </a:r>
            <a:endParaRPr lang="de-CH" dirty="0"/>
          </a:p>
        </p:txBody>
      </p:sp>
      <p:sp>
        <p:nvSpPr>
          <p:cNvPr id="14342" name="Rectangle 6"/>
          <p:cNvSpPr>
            <a:spLocks noGrp="1" noChangeArrowheads="1"/>
          </p:cNvSpPr>
          <p:nvPr>
            <p:ph type="sldNum" sz="quarter" idx="4"/>
          </p:nvPr>
        </p:nvSpPr>
        <p:spPr bwMode="auto">
          <a:xfrm>
            <a:off x="508000" y="6602413"/>
            <a:ext cx="2844800" cy="215900"/>
          </a:xfrm>
          <a:prstGeom prst="rect">
            <a:avLst/>
          </a:prstGeom>
          <a:noFill/>
          <a:ln w="9525">
            <a:noFill/>
            <a:miter lim="800000"/>
            <a:headEnd/>
            <a:tailEnd/>
          </a:ln>
          <a:effectLst/>
        </p:spPr>
        <p:txBody>
          <a:bodyPr vert="horz" wrap="square" lIns="0" tIns="0" rIns="91440" bIns="0" numCol="1" anchor="t" anchorCtr="0" compatLnSpc="1">
            <a:prstTxWarp prst="textNoShape">
              <a:avLst/>
            </a:prstTxWarp>
          </a:bodyPr>
          <a:lstStyle>
            <a:lvl1pPr algn="l">
              <a:defRPr sz="800"/>
            </a:lvl1pPr>
          </a:lstStyle>
          <a:p>
            <a:pPr>
              <a:defRPr/>
            </a:pPr>
            <a:fld id="{24DF7D77-57CA-4064-A5D9-D77872708E38}" type="slidenum">
              <a:rPr lang="de-CH"/>
              <a:pPr>
                <a:defRPr/>
              </a:pPr>
              <a:t>‹#›</a:t>
            </a:fld>
            <a:endParaRPr lang="de-CH"/>
          </a:p>
        </p:txBody>
      </p:sp>
      <p:sp>
        <p:nvSpPr>
          <p:cNvPr id="1028" name="Rectangle 13"/>
          <p:cNvSpPr>
            <a:spLocks noGrp="1" noChangeArrowheads="1"/>
          </p:cNvSpPr>
          <p:nvPr>
            <p:ph type="body" idx="1"/>
          </p:nvPr>
        </p:nvSpPr>
        <p:spPr bwMode="auto">
          <a:xfrm>
            <a:off x="508001" y="1340768"/>
            <a:ext cx="110363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2nd level</a:t>
            </a:r>
          </a:p>
          <a:p>
            <a:pPr lvl="2"/>
            <a:r>
              <a:rPr lang="en-US"/>
              <a:t>3rd level</a:t>
            </a:r>
          </a:p>
          <a:p>
            <a:pPr lvl="3"/>
            <a:r>
              <a:rPr lang="en-US"/>
              <a:t>4th level</a:t>
            </a:r>
          </a:p>
          <a:p>
            <a:pPr lvl="4"/>
            <a:r>
              <a:rPr lang="en-US"/>
              <a:t>5th level</a:t>
            </a:r>
          </a:p>
        </p:txBody>
      </p:sp>
      <p:pic>
        <p:nvPicPr>
          <p:cNvPr id="6" name="Grafik 13">
            <a:extLst>
              <a:ext uri="{FF2B5EF4-FFF2-40B4-BE49-F238E27FC236}">
                <a16:creationId xmlns:a16="http://schemas.microsoft.com/office/drawing/2014/main" id="{EB746A5C-B14C-4951-8F28-AC047D718F13}"/>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0979976" y="6312000"/>
            <a:ext cx="553212" cy="290576"/>
          </a:xfrm>
          <a:prstGeom prst="rect">
            <a:avLst/>
          </a:prstGeom>
        </p:spPr>
      </p:pic>
    </p:spTree>
  </p:cSld>
  <p:clrMap bg1="lt1" tx1="dk1" bg2="lt2" tx2="dk2" accent1="accent1" accent2="accent2" accent3="accent3" accent4="accent4" accent5="accent5" accent6="accent6" hlink="hlink" folHlink="folHlink"/>
  <p:sldLayoutIdLst>
    <p:sldLayoutId id="2147483713"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4" r:id="rId12"/>
    <p:sldLayoutId id="2147483715" r:id="rId13"/>
    <p:sldLayoutId id="2147483716" r:id="rId14"/>
  </p:sldLayoutIdLst>
  <p:hf hdr="0" ftr="0" dt="0"/>
  <p:txStyles>
    <p:titleStyle>
      <a:lvl1pPr algn="l" rtl="0" eaLnBrk="1" fontAlgn="base" hangingPunct="1">
        <a:lnSpc>
          <a:spcPct val="90000"/>
        </a:lnSpc>
        <a:spcBef>
          <a:spcPct val="0"/>
        </a:spcBef>
        <a:spcAft>
          <a:spcPct val="0"/>
        </a:spcAft>
        <a:defRPr sz="3200" b="1">
          <a:solidFill>
            <a:srgbClr val="042D98"/>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p:titleStyle>
    <p:body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6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1" y="381000"/>
            <a:ext cx="1103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de-CH"/>
          </a:p>
        </p:txBody>
      </p:sp>
      <p:sp>
        <p:nvSpPr>
          <p:cNvPr id="14342" name="Rectangle 6"/>
          <p:cNvSpPr>
            <a:spLocks noGrp="1" noChangeArrowheads="1"/>
          </p:cNvSpPr>
          <p:nvPr>
            <p:ph type="sldNum" sz="quarter" idx="4"/>
          </p:nvPr>
        </p:nvSpPr>
        <p:spPr bwMode="auto">
          <a:xfrm>
            <a:off x="508000" y="6602413"/>
            <a:ext cx="2844800" cy="215900"/>
          </a:xfrm>
          <a:prstGeom prst="rect">
            <a:avLst/>
          </a:prstGeom>
          <a:noFill/>
          <a:ln w="9525">
            <a:noFill/>
            <a:miter lim="800000"/>
            <a:headEnd/>
            <a:tailEnd/>
          </a:ln>
          <a:effectLst/>
        </p:spPr>
        <p:txBody>
          <a:bodyPr vert="horz" wrap="square" lIns="0" tIns="0" rIns="91440" bIns="0" numCol="1" anchor="t" anchorCtr="0" compatLnSpc="1">
            <a:prstTxWarp prst="textNoShape">
              <a:avLst/>
            </a:prstTxWarp>
          </a:bodyPr>
          <a:lstStyle>
            <a:lvl1pPr algn="l">
              <a:defRPr sz="800"/>
            </a:lvl1pPr>
          </a:lstStyle>
          <a:p>
            <a:pPr>
              <a:defRPr/>
            </a:pPr>
            <a:fld id="{24DF7D77-57CA-4064-A5D9-D77872708E38}" type="slidenum">
              <a:rPr lang="de-CH">
                <a:solidFill>
                  <a:srgbClr val="000000"/>
                </a:solidFill>
              </a:rPr>
              <a:pPr>
                <a:defRPr/>
              </a:pPr>
              <a:t>‹#›</a:t>
            </a:fld>
            <a:endParaRPr lang="de-CH">
              <a:solidFill>
                <a:srgbClr val="000000"/>
              </a:solidFill>
            </a:endParaRPr>
          </a:p>
        </p:txBody>
      </p:sp>
      <p:sp>
        <p:nvSpPr>
          <p:cNvPr id="1028" name="Rectangle 13"/>
          <p:cNvSpPr>
            <a:spLocks noGrp="1" noChangeArrowheads="1"/>
          </p:cNvSpPr>
          <p:nvPr>
            <p:ph type="body" idx="1"/>
          </p:nvPr>
        </p:nvSpPr>
        <p:spPr bwMode="auto">
          <a:xfrm>
            <a:off x="508001" y="1520826"/>
            <a:ext cx="110363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2nd level</a:t>
            </a:r>
          </a:p>
          <a:p>
            <a:pPr lvl="2"/>
            <a:r>
              <a:rPr lang="en-US"/>
              <a:t>3rd level</a:t>
            </a:r>
          </a:p>
          <a:p>
            <a:pPr lvl="3"/>
            <a:r>
              <a:rPr lang="en-US"/>
              <a:t>4th level</a:t>
            </a:r>
          </a:p>
          <a:p>
            <a:pPr lvl="4"/>
            <a:r>
              <a:rPr lang="en-US"/>
              <a:t>5th level</a:t>
            </a:r>
          </a:p>
        </p:txBody>
      </p:sp>
      <p:pic>
        <p:nvPicPr>
          <p:cNvPr id="1029" name="Picture 8" descr="AOT_LOGO_int_M_rgb"/>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0033001" y="6477001"/>
            <a:ext cx="2156884"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9713890"/>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hf hdr="0" ftr="0" dt="0"/>
  <p:txStyles>
    <p:titleStyle>
      <a:lvl1pPr algn="l" rtl="0" eaLnBrk="1" fontAlgn="base" hangingPunct="1">
        <a:lnSpc>
          <a:spcPct val="90000"/>
        </a:lnSpc>
        <a:spcBef>
          <a:spcPct val="0"/>
        </a:spcBef>
        <a:spcAft>
          <a:spcPct val="0"/>
        </a:spcAft>
        <a:defRPr sz="3200" b="1">
          <a:solidFill>
            <a:srgbClr val="29529B"/>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p:titleStyle>
    <p:body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6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08001" y="381000"/>
            <a:ext cx="110363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endParaRPr lang="de-CH"/>
          </a:p>
        </p:txBody>
      </p:sp>
      <p:sp>
        <p:nvSpPr>
          <p:cNvPr id="14342" name="Rectangle 6"/>
          <p:cNvSpPr>
            <a:spLocks noGrp="1" noChangeArrowheads="1"/>
          </p:cNvSpPr>
          <p:nvPr>
            <p:ph type="sldNum" sz="quarter" idx="4"/>
          </p:nvPr>
        </p:nvSpPr>
        <p:spPr bwMode="auto">
          <a:xfrm>
            <a:off x="508000" y="6602413"/>
            <a:ext cx="2844800" cy="215900"/>
          </a:xfrm>
          <a:prstGeom prst="rect">
            <a:avLst/>
          </a:prstGeom>
          <a:noFill/>
          <a:ln w="9525">
            <a:noFill/>
            <a:miter lim="800000"/>
            <a:headEnd/>
            <a:tailEnd/>
          </a:ln>
          <a:effectLst/>
        </p:spPr>
        <p:txBody>
          <a:bodyPr vert="horz" wrap="square" lIns="0" tIns="0" rIns="91440" bIns="0" numCol="1" anchor="t" anchorCtr="0" compatLnSpc="1">
            <a:prstTxWarp prst="textNoShape">
              <a:avLst/>
            </a:prstTxWarp>
          </a:bodyPr>
          <a:lstStyle>
            <a:lvl1pPr algn="l">
              <a:defRPr sz="800"/>
            </a:lvl1pPr>
          </a:lstStyle>
          <a:p>
            <a:pPr>
              <a:defRPr/>
            </a:pPr>
            <a:fld id="{24DF7D77-57CA-4064-A5D9-D77872708E38}" type="slidenum">
              <a:rPr lang="de-CH">
                <a:solidFill>
                  <a:srgbClr val="000000"/>
                </a:solidFill>
              </a:rPr>
              <a:pPr>
                <a:defRPr/>
              </a:pPr>
              <a:t>‹#›</a:t>
            </a:fld>
            <a:endParaRPr lang="de-CH">
              <a:solidFill>
                <a:srgbClr val="000000"/>
              </a:solidFill>
            </a:endParaRPr>
          </a:p>
        </p:txBody>
      </p:sp>
      <p:sp>
        <p:nvSpPr>
          <p:cNvPr id="1028" name="Rectangle 13"/>
          <p:cNvSpPr>
            <a:spLocks noGrp="1" noChangeArrowheads="1"/>
          </p:cNvSpPr>
          <p:nvPr>
            <p:ph type="body" idx="1"/>
          </p:nvPr>
        </p:nvSpPr>
        <p:spPr bwMode="auto">
          <a:xfrm>
            <a:off x="508001" y="1520826"/>
            <a:ext cx="110363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Textmasterformate durch Klicken bearbeiten</a:t>
            </a:r>
          </a:p>
          <a:p>
            <a:pPr lvl="1"/>
            <a:r>
              <a:rPr lang="en-US"/>
              <a:t>2nd level</a:t>
            </a:r>
          </a:p>
          <a:p>
            <a:pPr lvl="2"/>
            <a:r>
              <a:rPr lang="en-US"/>
              <a:t>3rd level</a:t>
            </a:r>
          </a:p>
          <a:p>
            <a:pPr lvl="3"/>
            <a:r>
              <a:rPr lang="en-US"/>
              <a:t>4th level</a:t>
            </a:r>
          </a:p>
          <a:p>
            <a:pPr lvl="4"/>
            <a:r>
              <a:rPr lang="en-US"/>
              <a:t>5th level</a:t>
            </a:r>
          </a:p>
        </p:txBody>
      </p:sp>
      <p:pic>
        <p:nvPicPr>
          <p:cNvPr id="1029" name="Picture 8" descr="AOT_LOGO_int_M_rgb"/>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0033001" y="6477001"/>
            <a:ext cx="2156884"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57273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l" rtl="0" eaLnBrk="1" fontAlgn="base" hangingPunct="1">
        <a:lnSpc>
          <a:spcPct val="90000"/>
        </a:lnSpc>
        <a:spcBef>
          <a:spcPct val="0"/>
        </a:spcBef>
        <a:spcAft>
          <a:spcPct val="0"/>
        </a:spcAft>
        <a:defRPr sz="3200" b="1">
          <a:solidFill>
            <a:srgbClr val="29529B"/>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p:titleStyle>
    <p:bodyStyle>
      <a:lvl1pPr marL="533400" indent="-533400" algn="l" rtl="0" eaLnBrk="1" fontAlgn="base" hangingPunct="1">
        <a:spcBef>
          <a:spcPct val="20000"/>
        </a:spcBef>
        <a:spcAft>
          <a:spcPct val="0"/>
        </a:spcAft>
        <a:buChar char="•"/>
        <a:defRPr sz="2800">
          <a:solidFill>
            <a:schemeClr val="tx1"/>
          </a:solidFill>
          <a:latin typeface="+mn-lt"/>
          <a:ea typeface="+mn-ea"/>
          <a:cs typeface="+mn-cs"/>
        </a:defRPr>
      </a:lvl1pPr>
      <a:lvl2pPr marL="952500" indent="-428625" algn="l" rtl="0" eaLnBrk="1" fontAlgn="base" hangingPunct="1">
        <a:spcBef>
          <a:spcPct val="20000"/>
        </a:spcBef>
        <a:spcAft>
          <a:spcPct val="0"/>
        </a:spcAft>
        <a:buChar char="•"/>
        <a:defRPr sz="2600">
          <a:solidFill>
            <a:schemeClr val="tx1"/>
          </a:solidFill>
          <a:latin typeface="+mn-lt"/>
        </a:defRPr>
      </a:lvl2pPr>
      <a:lvl3pPr marL="1371600" indent="-409575" algn="l" rtl="0" eaLnBrk="1" fontAlgn="base" hangingPunct="1">
        <a:spcBef>
          <a:spcPct val="20000"/>
        </a:spcBef>
        <a:spcAft>
          <a:spcPct val="0"/>
        </a:spcAft>
        <a:buChar char="•"/>
        <a:defRPr sz="2400">
          <a:solidFill>
            <a:schemeClr val="tx1"/>
          </a:solidFill>
          <a:latin typeface="+mn-lt"/>
        </a:defRPr>
      </a:lvl3pPr>
      <a:lvl4pPr marL="1752600" indent="-361950" algn="l" rtl="0" eaLnBrk="1" fontAlgn="base" hangingPunct="1">
        <a:spcBef>
          <a:spcPct val="20000"/>
        </a:spcBef>
        <a:spcAft>
          <a:spcPct val="0"/>
        </a:spcAft>
        <a:buChar char="•"/>
        <a:defRPr sz="2000">
          <a:solidFill>
            <a:schemeClr val="tx1"/>
          </a:solidFill>
          <a:latin typeface="+mn-lt"/>
        </a:defRPr>
      </a:lvl4pPr>
      <a:lvl5pPr marL="2209800" indent="-463550" algn="l" rtl="0" eaLnBrk="1" fontAlgn="base" hangingPunct="1">
        <a:spcBef>
          <a:spcPct val="20000"/>
        </a:spcBef>
        <a:spcAft>
          <a:spcPct val="0"/>
        </a:spcAft>
        <a:buChar char="•"/>
        <a:defRPr sz="2000">
          <a:solidFill>
            <a:schemeClr val="tx1"/>
          </a:solidFill>
          <a:latin typeface="+mn-lt"/>
        </a:defRPr>
      </a:lvl5pPr>
      <a:lvl6pPr marL="2667000" indent="-381000" algn="l" rtl="0" eaLnBrk="1" fontAlgn="base" hangingPunct="1">
        <a:spcBef>
          <a:spcPct val="20000"/>
        </a:spcBef>
        <a:spcAft>
          <a:spcPct val="0"/>
        </a:spcAft>
        <a:buChar char="•"/>
        <a:defRPr sz="2000">
          <a:solidFill>
            <a:schemeClr val="tx1"/>
          </a:solidFill>
          <a:latin typeface="+mn-lt"/>
        </a:defRPr>
      </a:lvl6pPr>
      <a:lvl7pPr marL="3124200" indent="-381000" algn="l" rtl="0" eaLnBrk="1" fontAlgn="base" hangingPunct="1">
        <a:spcBef>
          <a:spcPct val="20000"/>
        </a:spcBef>
        <a:spcAft>
          <a:spcPct val="0"/>
        </a:spcAft>
        <a:buChar char="•"/>
        <a:defRPr sz="2000">
          <a:solidFill>
            <a:schemeClr val="tx1"/>
          </a:solidFill>
          <a:latin typeface="+mn-lt"/>
        </a:defRPr>
      </a:lvl7pPr>
      <a:lvl8pPr marL="3581400" indent="-381000" algn="l" rtl="0" eaLnBrk="1" fontAlgn="base" hangingPunct="1">
        <a:spcBef>
          <a:spcPct val="20000"/>
        </a:spcBef>
        <a:spcAft>
          <a:spcPct val="0"/>
        </a:spcAft>
        <a:buChar char="•"/>
        <a:defRPr sz="2000">
          <a:solidFill>
            <a:schemeClr val="tx1"/>
          </a:solidFill>
          <a:latin typeface="+mn-lt"/>
        </a:defRPr>
      </a:lvl8pPr>
      <a:lvl9pPr marL="4038600" indent="-3810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8.jpeg"/></Relationships>
</file>

<file path=ppt/slides/_rels/slide35.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51.jpeg"/><Relationship Id="rId4" Type="http://schemas.openxmlformats.org/officeDocument/2006/relationships/image" Target="../media/image50.jpeg"/></Relationships>
</file>

<file path=ppt/slides/_rels/slide3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2.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54.jpeg"/></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57.jpeg"/><Relationship Id="rId4" Type="http://schemas.openxmlformats.org/officeDocument/2006/relationships/image" Target="../media/image56.jpeg"/></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8.xml"/><Relationship Id="rId1" Type="http://schemas.openxmlformats.org/officeDocument/2006/relationships/slideLayout" Target="../slideLayouts/slideLayout4.xml"/><Relationship Id="rId4" Type="http://schemas.openxmlformats.org/officeDocument/2006/relationships/image" Target="../media/image59.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63.jpeg"/><Relationship Id="rId5" Type="http://schemas.openxmlformats.org/officeDocument/2006/relationships/image" Target="../media/image62.jpeg"/><Relationship Id="rId4"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4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7.jpeg"/></Relationships>
</file>

<file path=ppt/slides/_rels/slide44.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9.jpeg"/></Relationships>
</file>

<file path=ppt/slides/_rels/slide45.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71.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74.jpe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77.png"/><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82.jpeg"/><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png"/></Relationships>
</file>

<file path=ppt/slides/_rels/slide53.xml.rels><?xml version="1.0" encoding="UTF-8" standalone="yes"?>
<Relationships xmlns="http://schemas.openxmlformats.org/package/2006/relationships"><Relationship Id="rId3" Type="http://schemas.openxmlformats.org/officeDocument/2006/relationships/image" Target="../media/image83.png"/><Relationship Id="rId7" Type="http://schemas.openxmlformats.org/officeDocument/2006/relationships/image" Target="../media/image81.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80.jpeg"/><Relationship Id="rId5" Type="http://schemas.openxmlformats.org/officeDocument/2006/relationships/image" Target="../media/image79.png"/><Relationship Id="rId4" Type="http://schemas.openxmlformats.org/officeDocument/2006/relationships/image" Target="../media/image78.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16"/>
          <p:cNvSpPr>
            <a:spLocks noGrp="1" noChangeArrowheads="1"/>
          </p:cNvSpPr>
          <p:nvPr>
            <p:ph type="title"/>
          </p:nvPr>
        </p:nvSpPr>
        <p:spPr/>
        <p:txBody>
          <a:bodyPr/>
          <a:lstStyle/>
          <a:p>
            <a:r>
              <a:rPr lang="en-US" dirty="0"/>
              <a:t>Treatment of </a:t>
            </a:r>
            <a:r>
              <a:rPr lang="en-US" dirty="0" err="1"/>
              <a:t>metaphyseal</a:t>
            </a:r>
            <a:r>
              <a:rPr lang="en-US" dirty="0"/>
              <a:t> and </a:t>
            </a:r>
            <a:r>
              <a:rPr lang="en-US" dirty="0" err="1"/>
              <a:t>diaphyseal</a:t>
            </a:r>
            <a:r>
              <a:rPr lang="en-US" dirty="0"/>
              <a:t> </a:t>
            </a:r>
            <a:r>
              <a:rPr lang="en-US" dirty="0" err="1"/>
              <a:t>nonunions</a:t>
            </a:r>
            <a:endParaRPr lang="en-US" dirty="0"/>
          </a:p>
        </p:txBody>
      </p:sp>
      <p:sp>
        <p:nvSpPr>
          <p:cNvPr id="3" name="Text Placeholder 2">
            <a:extLst>
              <a:ext uri="{FF2B5EF4-FFF2-40B4-BE49-F238E27FC236}">
                <a16:creationId xmlns:a16="http://schemas.microsoft.com/office/drawing/2014/main" id="{F6C4CD4C-DB80-4B23-9D55-4A4B0AEC40C0}"/>
              </a:ext>
            </a:extLst>
          </p:cNvPr>
          <p:cNvSpPr>
            <a:spLocks noGrp="1"/>
          </p:cNvSpPr>
          <p:nvPr>
            <p:ph type="body" sz="quarter" idx="10"/>
          </p:nvPr>
        </p:nvSpPr>
        <p:spPr/>
        <p:txBody>
          <a:bodyPr/>
          <a:lstStyle/>
          <a:p>
            <a:endParaRPr lang="de-CH"/>
          </a:p>
        </p:txBody>
      </p:sp>
      <p:sp>
        <p:nvSpPr>
          <p:cNvPr id="4" name="Text Placeholder 3">
            <a:extLst>
              <a:ext uri="{FF2B5EF4-FFF2-40B4-BE49-F238E27FC236}">
                <a16:creationId xmlns:a16="http://schemas.microsoft.com/office/drawing/2014/main" id="{33D098E8-F292-4237-8DF3-82022AC8FE22}"/>
              </a:ext>
            </a:extLst>
          </p:cNvPr>
          <p:cNvSpPr>
            <a:spLocks noGrp="1"/>
          </p:cNvSpPr>
          <p:nvPr>
            <p:ph type="body" sz="quarter" idx="11"/>
          </p:nvPr>
        </p:nvSpPr>
        <p:spPr/>
        <p:txBody>
          <a:bodyPr/>
          <a:lstStyle/>
          <a:p>
            <a:endParaRPr lang="de-CH"/>
          </a:p>
        </p:txBody>
      </p:sp>
      <p:sp>
        <p:nvSpPr>
          <p:cNvPr id="5" name="Text Placeholder 4">
            <a:extLst>
              <a:ext uri="{FF2B5EF4-FFF2-40B4-BE49-F238E27FC236}">
                <a16:creationId xmlns:a16="http://schemas.microsoft.com/office/drawing/2014/main" id="{DBFA4A58-0AA9-46E4-AC40-A50C7FC4EA25}"/>
              </a:ext>
            </a:extLst>
          </p:cNvPr>
          <p:cNvSpPr>
            <a:spLocks noGrp="1"/>
          </p:cNvSpPr>
          <p:nvPr>
            <p:ph type="body" sz="quarter" idx="12"/>
          </p:nvPr>
        </p:nvSpPr>
        <p:spPr>
          <a:xfrm>
            <a:off x="4079876" y="5861053"/>
            <a:ext cx="4105276" cy="246062"/>
          </a:xfrm>
        </p:spPr>
        <p:txBody>
          <a:bodyPr/>
          <a:lstStyle/>
          <a:p>
            <a:r>
              <a:rPr lang="de-CH" dirty="0"/>
              <a:t>AO Trauma </a:t>
            </a:r>
            <a:r>
              <a:rPr lang="de-CH" dirty="0" err="1"/>
              <a:t>Advanced</a:t>
            </a:r>
            <a:r>
              <a:rPr lang="de-CH" dirty="0"/>
              <a:t> </a:t>
            </a:r>
            <a:r>
              <a:rPr lang="de-CH" dirty="0" err="1"/>
              <a:t>Principles</a:t>
            </a:r>
            <a:r>
              <a:rPr lang="de-CH" dirty="0"/>
              <a:t> Course</a:t>
            </a:r>
          </a:p>
        </p:txBody>
      </p:sp>
      <p:sp>
        <p:nvSpPr>
          <p:cNvPr id="6" name="Text Placeholder 5">
            <a:extLst>
              <a:ext uri="{FF2B5EF4-FFF2-40B4-BE49-F238E27FC236}">
                <a16:creationId xmlns:a16="http://schemas.microsoft.com/office/drawing/2014/main" id="{8D2EF36C-E04B-4177-B2DC-48B1B32CC73B}"/>
              </a:ext>
            </a:extLst>
          </p:cNvPr>
          <p:cNvSpPr>
            <a:spLocks noGrp="1"/>
          </p:cNvSpPr>
          <p:nvPr>
            <p:ph type="body" sz="quarter" idx="13"/>
          </p:nvPr>
        </p:nvSpPr>
        <p:spPr/>
        <p:txBody>
          <a:bodyPr/>
          <a:lstStyle/>
          <a:p>
            <a:endParaRPr lang="de-CH"/>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GB" dirty="0"/>
              <a:t>Bone healing organ</a:t>
            </a:r>
          </a:p>
        </p:txBody>
      </p:sp>
      <p:sp>
        <p:nvSpPr>
          <p:cNvPr id="18435" name="Rectangle 3"/>
          <p:cNvSpPr>
            <a:spLocks noGrp="1" noChangeArrowheads="1"/>
          </p:cNvSpPr>
          <p:nvPr>
            <p:ph type="body" idx="1"/>
          </p:nvPr>
        </p:nvSpPr>
        <p:spPr/>
        <p:txBody>
          <a:bodyPr/>
          <a:lstStyle/>
          <a:p>
            <a:pPr>
              <a:spcAft>
                <a:spcPts val="600"/>
              </a:spcAft>
            </a:pPr>
            <a:r>
              <a:rPr lang="en-US" dirty="0"/>
              <a:t>Type of tissue formed is dependent on the mechanical environment</a:t>
            </a:r>
          </a:p>
          <a:p>
            <a:pPr>
              <a:spcAft>
                <a:spcPts val="600"/>
              </a:spcAft>
            </a:pPr>
            <a:r>
              <a:rPr lang="en-US" dirty="0"/>
              <a:t>Interfragmentary Strain Theory of fracture healing—Stephan </a:t>
            </a:r>
            <a:r>
              <a:rPr lang="en-US" dirty="0" err="1"/>
              <a:t>Perren</a:t>
            </a:r>
            <a:r>
              <a:rPr lang="en-US" dirty="0"/>
              <a:t> (1975)</a:t>
            </a:r>
          </a:p>
        </p:txBody>
      </p:sp>
    </p:spTree>
    <p:extLst>
      <p:ext uri="{BB962C8B-B14F-4D97-AF65-F5344CB8AC3E}">
        <p14:creationId xmlns:p14="http://schemas.microsoft.com/office/powerpoint/2010/main" val="1874858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GB" dirty="0"/>
              <a:t>Interfragmentary Strain Theory by Stephan </a:t>
            </a:r>
            <a:r>
              <a:rPr lang="en-GB" dirty="0" err="1"/>
              <a:t>Perren</a:t>
            </a:r>
            <a:br>
              <a:rPr lang="en-GB" dirty="0"/>
            </a:br>
            <a:endParaRPr lang="en-GB" dirty="0"/>
          </a:p>
        </p:txBody>
      </p:sp>
      <p:sp>
        <p:nvSpPr>
          <p:cNvPr id="19459" name="Rectangle 4"/>
          <p:cNvSpPr>
            <a:spLocks noGrp="1" noChangeArrowheads="1"/>
          </p:cNvSpPr>
          <p:nvPr>
            <p:ph idx="1"/>
          </p:nvPr>
        </p:nvSpPr>
        <p:spPr>
          <a:xfrm>
            <a:off x="508001" y="1340768"/>
            <a:ext cx="6020047" cy="4678363"/>
          </a:xfrm>
        </p:spPr>
        <p:txBody>
          <a:bodyPr/>
          <a:lstStyle/>
          <a:p>
            <a:pPr>
              <a:spcAft>
                <a:spcPts val="600"/>
              </a:spcAft>
            </a:pPr>
            <a:r>
              <a:rPr lang="en-US" dirty="0"/>
              <a:t>Strain: </a:t>
            </a:r>
            <a:r>
              <a:rPr lang="en-US" dirty="0">
                <a:sym typeface="Symbol" pitchFamily="18" charset="2"/>
              </a:rPr>
              <a:t> </a:t>
            </a:r>
            <a:r>
              <a:rPr lang="en-US" dirty="0"/>
              <a:t>= </a:t>
            </a:r>
            <a:r>
              <a:rPr lang="en-US" dirty="0">
                <a:sym typeface="Symbol" pitchFamily="18" charset="2"/>
              </a:rPr>
              <a:t>L/L (measured in %)</a:t>
            </a:r>
          </a:p>
          <a:p>
            <a:pPr>
              <a:spcAft>
                <a:spcPts val="600"/>
              </a:spcAft>
            </a:pPr>
            <a:r>
              <a:rPr lang="en-US" dirty="0">
                <a:sym typeface="Symbol" pitchFamily="18" charset="2"/>
              </a:rPr>
              <a:t>A tissue cannot be formed by the bone healing organ if the interfragmentary strain is greater than the yield tolerance of the tissue concerned</a:t>
            </a:r>
            <a:endParaRPr lang="en-GB" dirty="0">
              <a:sym typeface="Symbol" pitchFamily="18" charset="2"/>
            </a:endParaRPr>
          </a:p>
        </p:txBody>
      </p:sp>
      <p:pic>
        <p:nvPicPr>
          <p:cNvPr id="4" name="Picture 3"/>
          <p:cNvPicPr>
            <a:picLocks noChangeAspect="1"/>
          </p:cNvPicPr>
          <p:nvPr/>
        </p:nvPicPr>
        <p:blipFill>
          <a:blip r:embed="rId2"/>
          <a:srcRect/>
          <a:stretch>
            <a:fillRect/>
          </a:stretch>
        </p:blipFill>
        <p:spPr bwMode="auto">
          <a:xfrm>
            <a:off x="6828523" y="1295399"/>
            <a:ext cx="4308037" cy="4322105"/>
          </a:xfrm>
          <a:prstGeom prst="rect">
            <a:avLst/>
          </a:prstGeom>
          <a:noFill/>
          <a:ln w="9525">
            <a:noFill/>
            <a:miter lim="800000"/>
            <a:headEnd/>
            <a:tailEnd/>
          </a:ln>
        </p:spPr>
      </p:pic>
    </p:spTree>
    <p:extLst>
      <p:ext uri="{BB962C8B-B14F-4D97-AF65-F5344CB8AC3E}">
        <p14:creationId xmlns:p14="http://schemas.microsoft.com/office/powerpoint/2010/main" val="2899793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a:sym typeface="Symbol" pitchFamily="18" charset="2"/>
              </a:rPr>
              <a:t>Yield tolerances</a:t>
            </a:r>
            <a:endParaRPr lang="en-GB" dirty="0">
              <a:sym typeface="Symbol" pitchFamily="18" charset="2"/>
            </a:endParaRPr>
          </a:p>
        </p:txBody>
      </p:sp>
      <p:sp>
        <p:nvSpPr>
          <p:cNvPr id="20483" name="Rectangle 3"/>
          <p:cNvSpPr>
            <a:spLocks noGrp="1" noChangeArrowheads="1"/>
          </p:cNvSpPr>
          <p:nvPr>
            <p:ph type="body" idx="1"/>
          </p:nvPr>
        </p:nvSpPr>
        <p:spPr/>
        <p:txBody>
          <a:bodyPr/>
          <a:lstStyle/>
          <a:p>
            <a:pPr>
              <a:spcAft>
                <a:spcPts val="600"/>
              </a:spcAft>
            </a:pPr>
            <a:r>
              <a:rPr lang="en-GB" dirty="0"/>
              <a:t>Bone = 2%</a:t>
            </a:r>
          </a:p>
          <a:p>
            <a:pPr>
              <a:spcAft>
                <a:spcPts val="600"/>
              </a:spcAft>
            </a:pPr>
            <a:r>
              <a:rPr lang="en-GB" dirty="0"/>
              <a:t>Cartilage = 10%</a:t>
            </a:r>
          </a:p>
          <a:p>
            <a:pPr>
              <a:spcAft>
                <a:spcPts val="600"/>
              </a:spcAft>
            </a:pPr>
            <a:r>
              <a:rPr lang="en-GB" dirty="0"/>
              <a:t>Granulation tissue = 100%	</a:t>
            </a:r>
          </a:p>
        </p:txBody>
      </p:sp>
    </p:spTree>
    <p:extLst>
      <p:ext uri="{BB962C8B-B14F-4D97-AF65-F5344CB8AC3E}">
        <p14:creationId xmlns:p14="http://schemas.microsoft.com/office/powerpoint/2010/main" val="2657788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3B9A3C-1965-8E44-B57F-B799DEEF3E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1530" y="67692"/>
            <a:ext cx="9068940" cy="6722616"/>
          </a:xfrm>
          <a:prstGeom prst="rect">
            <a:avLst/>
          </a:prstGeom>
        </p:spPr>
      </p:pic>
    </p:spTree>
    <p:extLst>
      <p:ext uri="{BB962C8B-B14F-4D97-AF65-F5344CB8AC3E}">
        <p14:creationId xmlns:p14="http://schemas.microsoft.com/office/powerpoint/2010/main" val="1185809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1AB450F-B44A-2648-BFD6-2C11ED8F41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0" y="44624"/>
            <a:ext cx="9258464" cy="6863105"/>
          </a:xfrm>
          <a:prstGeom prst="rect">
            <a:avLst/>
          </a:prstGeom>
        </p:spPr>
      </p:pic>
    </p:spTree>
    <p:extLst>
      <p:ext uri="{BB962C8B-B14F-4D97-AF65-F5344CB8AC3E}">
        <p14:creationId xmlns:p14="http://schemas.microsoft.com/office/powerpoint/2010/main" val="1948904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A8FD9F9-8721-B54D-9A2A-DC31355CDE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215" y="2"/>
            <a:ext cx="9251570" cy="6857996"/>
          </a:xfrm>
          <a:prstGeom prst="rect">
            <a:avLst/>
          </a:prstGeom>
        </p:spPr>
      </p:pic>
      <p:sp>
        <p:nvSpPr>
          <p:cNvPr id="23554" name="Rectangle 2"/>
          <p:cNvSpPr>
            <a:spLocks noGrp="1" noChangeArrowheads="1"/>
          </p:cNvSpPr>
          <p:nvPr>
            <p:ph type="title"/>
          </p:nvPr>
        </p:nvSpPr>
        <p:spPr>
          <a:xfrm>
            <a:off x="508001" y="381000"/>
            <a:ext cx="11036300" cy="914400"/>
          </a:xfrm>
        </p:spPr>
        <p:txBody>
          <a:bodyPr/>
          <a:lstStyle/>
          <a:p>
            <a:r>
              <a:rPr lang="en-GB" dirty="0"/>
              <a:t>Angular displacement (bending)</a:t>
            </a:r>
          </a:p>
        </p:txBody>
      </p:sp>
      <p:grpSp>
        <p:nvGrpSpPr>
          <p:cNvPr id="8" name="Group 7">
            <a:extLst>
              <a:ext uri="{FF2B5EF4-FFF2-40B4-BE49-F238E27FC236}">
                <a16:creationId xmlns:a16="http://schemas.microsoft.com/office/drawing/2014/main" id="{4F1970A5-1E75-2D4A-AB4F-56143111E3C7}"/>
              </a:ext>
            </a:extLst>
          </p:cNvPr>
          <p:cNvGrpSpPr/>
          <p:nvPr/>
        </p:nvGrpSpPr>
        <p:grpSpPr>
          <a:xfrm>
            <a:off x="1797359" y="-1467544"/>
            <a:ext cx="6626224" cy="865188"/>
            <a:chOff x="2783632" y="2996405"/>
            <a:chExt cx="6626224" cy="865188"/>
          </a:xfrm>
        </p:grpSpPr>
        <p:sp>
          <p:nvSpPr>
            <p:cNvPr id="23555" name="Rectangle 4"/>
            <p:cNvSpPr>
              <a:spLocks noChangeArrowheads="1"/>
            </p:cNvSpPr>
            <p:nvPr/>
          </p:nvSpPr>
          <p:spPr bwMode="auto">
            <a:xfrm>
              <a:off x="2783632" y="2996406"/>
              <a:ext cx="2879725" cy="865187"/>
            </a:xfrm>
            <a:prstGeom prst="rect">
              <a:avLst/>
            </a:prstGeom>
            <a:solidFill>
              <a:srgbClr val="FFFF99"/>
            </a:solidFill>
            <a:ln w="19050">
              <a:solidFill>
                <a:schemeClr val="tx1"/>
              </a:solidFill>
              <a:miter lim="800000"/>
              <a:headEnd/>
              <a:tailEnd/>
            </a:ln>
          </p:spPr>
          <p:txBody>
            <a:bodyPr wrap="none" anchor="ctr"/>
            <a:lstStyle/>
            <a:p>
              <a:endParaRPr lang="en-GB"/>
            </a:p>
          </p:txBody>
        </p:sp>
        <p:sp>
          <p:nvSpPr>
            <p:cNvPr id="23556" name="Rectangle 5"/>
            <p:cNvSpPr>
              <a:spLocks noChangeArrowheads="1"/>
            </p:cNvSpPr>
            <p:nvPr/>
          </p:nvSpPr>
          <p:spPr bwMode="auto">
            <a:xfrm>
              <a:off x="6096744" y="2996406"/>
              <a:ext cx="2879725" cy="865187"/>
            </a:xfrm>
            <a:prstGeom prst="rect">
              <a:avLst/>
            </a:prstGeom>
            <a:solidFill>
              <a:srgbClr val="FFFF99"/>
            </a:solidFill>
            <a:ln w="19050">
              <a:solidFill>
                <a:schemeClr val="tx1"/>
              </a:solidFill>
              <a:miter lim="800000"/>
              <a:headEnd/>
              <a:tailEnd/>
            </a:ln>
          </p:spPr>
          <p:txBody>
            <a:bodyPr wrap="none" anchor="ctr"/>
            <a:lstStyle/>
            <a:p>
              <a:endParaRPr lang="en-GB"/>
            </a:p>
          </p:txBody>
        </p:sp>
        <p:sp>
          <p:nvSpPr>
            <p:cNvPr id="23557" name="Rectangle 6"/>
            <p:cNvSpPr>
              <a:spLocks noChangeArrowheads="1"/>
            </p:cNvSpPr>
            <p:nvPr/>
          </p:nvSpPr>
          <p:spPr bwMode="auto">
            <a:xfrm>
              <a:off x="5664943" y="2996405"/>
              <a:ext cx="431800" cy="863600"/>
            </a:xfrm>
            <a:prstGeom prst="rect">
              <a:avLst/>
            </a:prstGeom>
            <a:solidFill>
              <a:srgbClr val="339966"/>
            </a:solidFill>
            <a:ln w="9525">
              <a:solidFill>
                <a:schemeClr val="tx1"/>
              </a:solidFill>
              <a:miter lim="800000"/>
              <a:headEnd/>
              <a:tailEnd/>
            </a:ln>
          </p:spPr>
          <p:txBody>
            <a:bodyPr wrap="none" anchor="ctr"/>
            <a:lstStyle/>
            <a:p>
              <a:endParaRPr lang="en-GB"/>
            </a:p>
          </p:txBody>
        </p:sp>
        <p:sp>
          <p:nvSpPr>
            <p:cNvPr id="23558" name="Line 8"/>
            <p:cNvSpPr>
              <a:spLocks noChangeShapeType="1"/>
            </p:cNvSpPr>
            <p:nvPr/>
          </p:nvSpPr>
          <p:spPr bwMode="auto">
            <a:xfrm>
              <a:off x="9409856" y="2996405"/>
              <a:ext cx="0" cy="863600"/>
            </a:xfrm>
            <a:prstGeom prst="line">
              <a:avLst/>
            </a:prstGeom>
            <a:noFill/>
            <a:ln w="635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de-CH"/>
            </a:p>
          </p:txBody>
        </p:sp>
      </p:grpSp>
    </p:spTree>
    <p:extLst>
      <p:ext uri="{BB962C8B-B14F-4D97-AF65-F5344CB8AC3E}">
        <p14:creationId xmlns:p14="http://schemas.microsoft.com/office/powerpoint/2010/main" val="2586703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A03A04-1081-D44E-BA05-C180D7A4D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0212" y="0"/>
            <a:ext cx="9251576" cy="6858000"/>
          </a:xfrm>
          <a:prstGeom prst="rect">
            <a:avLst/>
          </a:prstGeom>
        </p:spPr>
      </p:pic>
      <p:sp>
        <p:nvSpPr>
          <p:cNvPr id="24578" name="Rectangle 2"/>
          <p:cNvSpPr>
            <a:spLocks noGrp="1" noChangeArrowheads="1"/>
          </p:cNvSpPr>
          <p:nvPr>
            <p:ph type="title"/>
          </p:nvPr>
        </p:nvSpPr>
        <p:spPr/>
        <p:txBody>
          <a:bodyPr/>
          <a:lstStyle/>
          <a:p>
            <a:r>
              <a:rPr lang="en-GB" dirty="0"/>
              <a:t>Angular displacement (bending)</a:t>
            </a:r>
          </a:p>
        </p:txBody>
      </p:sp>
      <p:grpSp>
        <p:nvGrpSpPr>
          <p:cNvPr id="3" name="Group 2">
            <a:extLst>
              <a:ext uri="{FF2B5EF4-FFF2-40B4-BE49-F238E27FC236}">
                <a16:creationId xmlns:a16="http://schemas.microsoft.com/office/drawing/2014/main" id="{23B06416-CFEE-254E-A96C-933A92322E76}"/>
              </a:ext>
            </a:extLst>
          </p:cNvPr>
          <p:cNvGrpSpPr/>
          <p:nvPr/>
        </p:nvGrpSpPr>
        <p:grpSpPr>
          <a:xfrm>
            <a:off x="2929732" y="-3915816"/>
            <a:ext cx="6192837" cy="2570128"/>
            <a:chOff x="2783632" y="2247278"/>
            <a:chExt cx="6192837" cy="2570128"/>
          </a:xfrm>
        </p:grpSpPr>
        <p:sp>
          <p:nvSpPr>
            <p:cNvPr id="24579" name="Rectangle 3"/>
            <p:cNvSpPr>
              <a:spLocks noChangeArrowheads="1"/>
            </p:cNvSpPr>
            <p:nvPr/>
          </p:nvSpPr>
          <p:spPr bwMode="auto">
            <a:xfrm>
              <a:off x="2783632" y="2996406"/>
              <a:ext cx="2879725" cy="865187"/>
            </a:xfrm>
            <a:prstGeom prst="rect">
              <a:avLst/>
            </a:prstGeom>
            <a:solidFill>
              <a:srgbClr val="FFFF99"/>
            </a:solidFill>
            <a:ln w="19050">
              <a:solidFill>
                <a:schemeClr val="tx1"/>
              </a:solidFill>
              <a:miter lim="800000"/>
              <a:headEnd/>
              <a:tailEnd/>
            </a:ln>
          </p:spPr>
          <p:txBody>
            <a:bodyPr wrap="none" anchor="ctr"/>
            <a:lstStyle/>
            <a:p>
              <a:endParaRPr lang="en-GB"/>
            </a:p>
          </p:txBody>
        </p:sp>
        <p:sp>
          <p:nvSpPr>
            <p:cNvPr id="24580" name="Rectangle 4"/>
            <p:cNvSpPr>
              <a:spLocks noChangeArrowheads="1"/>
            </p:cNvSpPr>
            <p:nvPr/>
          </p:nvSpPr>
          <p:spPr bwMode="auto">
            <a:xfrm rot="2045859">
              <a:off x="6096744" y="3861592"/>
              <a:ext cx="2879725" cy="865188"/>
            </a:xfrm>
            <a:prstGeom prst="rect">
              <a:avLst/>
            </a:prstGeom>
            <a:solidFill>
              <a:srgbClr val="FFFF99"/>
            </a:solidFill>
            <a:ln w="19050">
              <a:solidFill>
                <a:schemeClr val="tx1"/>
              </a:solidFill>
              <a:miter lim="800000"/>
              <a:headEnd/>
              <a:tailEnd/>
            </a:ln>
          </p:spPr>
          <p:txBody>
            <a:bodyPr wrap="none" anchor="ctr"/>
            <a:lstStyle/>
            <a:p>
              <a:endParaRPr lang="en-GB"/>
            </a:p>
          </p:txBody>
        </p:sp>
        <p:sp>
          <p:nvSpPr>
            <p:cNvPr id="24581" name="Rectangle 5"/>
            <p:cNvSpPr>
              <a:spLocks noChangeArrowheads="1"/>
            </p:cNvSpPr>
            <p:nvPr/>
          </p:nvSpPr>
          <p:spPr bwMode="auto">
            <a:xfrm>
              <a:off x="5664943" y="2996405"/>
              <a:ext cx="431800" cy="863600"/>
            </a:xfrm>
            <a:prstGeom prst="rect">
              <a:avLst/>
            </a:prstGeom>
            <a:solidFill>
              <a:srgbClr val="339966"/>
            </a:solidFill>
            <a:ln w="9525">
              <a:solidFill>
                <a:schemeClr val="tx1"/>
              </a:solidFill>
              <a:miter lim="800000"/>
              <a:headEnd/>
              <a:tailEnd/>
            </a:ln>
          </p:spPr>
          <p:txBody>
            <a:bodyPr wrap="none" anchor="ctr"/>
            <a:lstStyle/>
            <a:p>
              <a:endParaRPr lang="en-GB"/>
            </a:p>
          </p:txBody>
        </p:sp>
        <p:sp>
          <p:nvSpPr>
            <p:cNvPr id="24582" name="AutoShape 9"/>
            <p:cNvSpPr>
              <a:spLocks noChangeArrowheads="1"/>
            </p:cNvSpPr>
            <p:nvPr/>
          </p:nvSpPr>
          <p:spPr bwMode="auto">
            <a:xfrm rot="-9775998">
              <a:off x="5961807" y="3069430"/>
              <a:ext cx="503237" cy="793750"/>
            </a:xfrm>
            <a:prstGeom prst="triangle">
              <a:avLst>
                <a:gd name="adj" fmla="val 50000"/>
              </a:avLst>
            </a:prstGeom>
            <a:solidFill>
              <a:srgbClr val="FF0000"/>
            </a:solidFill>
            <a:ln w="9525">
              <a:solidFill>
                <a:schemeClr val="tx1"/>
              </a:solidFill>
              <a:miter lim="800000"/>
              <a:headEnd/>
              <a:tailEnd/>
            </a:ln>
          </p:spPr>
          <p:txBody>
            <a:bodyPr wrap="none" anchor="ctr"/>
            <a:lstStyle/>
            <a:p>
              <a:endParaRPr lang="en-GB"/>
            </a:p>
          </p:txBody>
        </p:sp>
        <p:sp>
          <p:nvSpPr>
            <p:cNvPr id="24583" name="Text Box 10"/>
            <p:cNvSpPr txBox="1">
              <a:spLocks noChangeArrowheads="1"/>
            </p:cNvSpPr>
            <p:nvPr/>
          </p:nvSpPr>
          <p:spPr bwMode="auto">
            <a:xfrm>
              <a:off x="5880843" y="2247278"/>
              <a:ext cx="295220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50000"/>
                </a:spcBef>
              </a:pPr>
              <a:r>
                <a:rPr lang="en-US" sz="2800" dirty="0">
                  <a:latin typeface="Arial" charset="0"/>
                  <a:sym typeface="Symbol" pitchFamily="18" charset="2"/>
                </a:rPr>
                <a:t> </a:t>
              </a:r>
              <a:r>
                <a:rPr lang="en-US" sz="2800" dirty="0">
                  <a:latin typeface="Arial" charset="0"/>
                </a:rPr>
                <a:t>= 100%</a:t>
              </a:r>
              <a:endParaRPr lang="en-GB" sz="2800" dirty="0">
                <a:latin typeface="Arial" charset="0"/>
              </a:endParaRPr>
            </a:p>
          </p:txBody>
        </p:sp>
        <p:sp>
          <p:nvSpPr>
            <p:cNvPr id="24584" name="Text Box 11"/>
            <p:cNvSpPr txBox="1">
              <a:spLocks noChangeArrowheads="1"/>
            </p:cNvSpPr>
            <p:nvPr/>
          </p:nvSpPr>
          <p:spPr bwMode="auto">
            <a:xfrm>
              <a:off x="4986116" y="4294186"/>
              <a:ext cx="158432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ct val="50000"/>
                </a:spcBef>
              </a:pPr>
              <a:r>
                <a:rPr lang="en-US" sz="2800" dirty="0">
                  <a:latin typeface="Arial" charset="0"/>
                  <a:sym typeface="Symbol" pitchFamily="18" charset="2"/>
                </a:rPr>
                <a:t> </a:t>
              </a:r>
              <a:r>
                <a:rPr lang="en-US" sz="2800" dirty="0">
                  <a:latin typeface="Arial" charset="0"/>
                </a:rPr>
                <a:t>= 0%</a:t>
              </a:r>
              <a:endParaRPr lang="en-GB" sz="2800" dirty="0">
                <a:latin typeface="Arial" charset="0"/>
              </a:endParaRPr>
            </a:p>
          </p:txBody>
        </p:sp>
      </p:grpSp>
    </p:spTree>
    <p:extLst>
      <p:ext uri="{BB962C8B-B14F-4D97-AF65-F5344CB8AC3E}">
        <p14:creationId xmlns:p14="http://schemas.microsoft.com/office/powerpoint/2010/main" val="29981699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47C906E-BF6A-E94F-86B4-4F5D5FE58EEF}"/>
              </a:ext>
            </a:extLst>
          </p:cNvPr>
          <p:cNvPicPr>
            <a:picLocks noChangeAspect="1"/>
          </p:cNvPicPr>
          <p:nvPr/>
        </p:nvPicPr>
        <p:blipFill rotWithShape="1">
          <a:blip r:embed="rId3">
            <a:extLst>
              <a:ext uri="{28A0092B-C50C-407E-A947-70E740481C1C}">
                <a14:useLocalDpi xmlns:a14="http://schemas.microsoft.com/office/drawing/2010/main" val="0"/>
              </a:ext>
            </a:extLst>
          </a:blip>
          <a:srcRect l="11861" t="25850" r="44553" b="19550"/>
          <a:stretch/>
        </p:blipFill>
        <p:spPr>
          <a:xfrm>
            <a:off x="911424" y="1315502"/>
            <a:ext cx="5184576" cy="4814249"/>
          </a:xfrm>
          <a:prstGeom prst="rect">
            <a:avLst/>
          </a:prstGeom>
        </p:spPr>
      </p:pic>
      <p:sp>
        <p:nvSpPr>
          <p:cNvPr id="25602" name="Rectangle 10"/>
          <p:cNvSpPr>
            <a:spLocks noGrp="1" noChangeArrowheads="1"/>
          </p:cNvSpPr>
          <p:nvPr>
            <p:ph type="title"/>
          </p:nvPr>
        </p:nvSpPr>
        <p:spPr/>
        <p:txBody>
          <a:bodyPr/>
          <a:lstStyle/>
          <a:p>
            <a:r>
              <a:rPr lang="en-GB" dirty="0"/>
              <a:t>Octahedral strain</a:t>
            </a:r>
          </a:p>
        </p:txBody>
      </p:sp>
      <p:pic>
        <p:nvPicPr>
          <p:cNvPr id="25603" name="Picture 5" descr="stress"/>
          <p:cNvPicPr>
            <a:picLocks noGrp="1" noChangeAspect="1" noChangeArrowheads="1"/>
          </p:cNvPicPr>
          <p:nvPr>
            <p:ph sz="half" idx="1"/>
          </p:nvPr>
        </p:nvPicPr>
        <p:blipFill>
          <a:blip r:embed="rId4">
            <a:extLst>
              <a:ext uri="{28A0092B-C50C-407E-A947-70E740481C1C}">
                <a14:useLocalDpi xmlns:a14="http://schemas.microsoft.com/office/drawing/2010/main"/>
              </a:ext>
            </a:extLst>
          </a:blip>
          <a:srcRect/>
          <a:stretch>
            <a:fillRect/>
          </a:stretch>
        </p:blipFill>
        <p:spPr>
          <a:xfrm>
            <a:off x="1559496" y="-3843808"/>
            <a:ext cx="3590925" cy="3114675"/>
          </a:xfrm>
        </p:spPr>
      </p:pic>
      <p:pic>
        <p:nvPicPr>
          <p:cNvPr id="25604" name="Picture 9" descr="Eqn48"/>
          <p:cNvPicPr>
            <a:picLocks noGrp="1" noChangeAspect="1" noChangeArrowheads="1"/>
          </p:cNvPicPr>
          <p:nvPr>
            <p:ph sz="half" idx="2"/>
          </p:nvPr>
        </p:nvPicPr>
        <p:blipFill>
          <a:blip r:embed="rId5">
            <a:extLst>
              <a:ext uri="{28A0092B-C50C-407E-A947-70E740481C1C}">
                <a14:useLocalDpi xmlns:a14="http://schemas.microsoft.com/office/drawing/2010/main"/>
              </a:ext>
            </a:extLst>
          </a:blip>
          <a:srcRect/>
          <a:stretch>
            <a:fillRect/>
          </a:stretch>
        </p:blipFill>
        <p:spPr>
          <a:xfrm>
            <a:off x="6096000" y="1988840"/>
            <a:ext cx="5752119" cy="1944216"/>
          </a:xfrm>
        </p:spPr>
      </p:pic>
    </p:spTree>
    <p:extLst>
      <p:ext uri="{BB962C8B-B14F-4D97-AF65-F5344CB8AC3E}">
        <p14:creationId xmlns:p14="http://schemas.microsoft.com/office/powerpoint/2010/main" val="644829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4"/>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5641" y="214042"/>
            <a:ext cx="6120755" cy="6282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5300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4"/>
          <p:cNvSpPr>
            <a:spLocks noGrp="1" noChangeArrowheads="1"/>
          </p:cNvSpPr>
          <p:nvPr>
            <p:ph type="title"/>
          </p:nvPr>
        </p:nvSpPr>
        <p:spPr/>
        <p:txBody>
          <a:bodyPr/>
          <a:lstStyle/>
          <a:p>
            <a:r>
              <a:rPr lang="en-GB" dirty="0"/>
              <a:t>Shear is bad!</a:t>
            </a:r>
          </a:p>
        </p:txBody>
      </p:sp>
      <p:sp>
        <p:nvSpPr>
          <p:cNvPr id="27653" name="AutoShape 6" descr="ShearStressSteepSlopeDiagramB"/>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27654" name="AutoShape 8" descr="ShearStressSteepSlopeDiagramB"/>
          <p:cNvSpPr>
            <a:spLocks noChangeAspect="1" noChangeArrowheads="1"/>
          </p:cNvSpPr>
          <p:nvPr/>
        </p:nvSpPr>
        <p:spPr bwMode="auto">
          <a:xfrm>
            <a:off x="5943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pic>
        <p:nvPicPr>
          <p:cNvPr id="23" name="Picture 11">
            <a:extLst>
              <a:ext uri="{FF2B5EF4-FFF2-40B4-BE49-F238E27FC236}">
                <a16:creationId xmlns:a16="http://schemas.microsoft.com/office/drawing/2014/main" id="{A773D71A-942A-45AD-9159-FAED0E1CF84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375918" y="1295399"/>
            <a:ext cx="3096345" cy="4558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a:extLst>
              <a:ext uri="{FF2B5EF4-FFF2-40B4-BE49-F238E27FC236}">
                <a16:creationId xmlns:a16="http://schemas.microsoft.com/office/drawing/2014/main" id="{63985A3F-EFC8-4B82-B5D2-4D80BDA7C586}"/>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8667467" y="1295477"/>
            <a:ext cx="2774429" cy="45570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4" descr="Slide_19.png">
            <a:extLst>
              <a:ext uri="{FF2B5EF4-FFF2-40B4-BE49-F238E27FC236}">
                <a16:creationId xmlns:a16="http://schemas.microsoft.com/office/drawing/2014/main" id="{0D59E88E-8E75-4550-8EB1-0ECA676BFCC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1472" y="1778453"/>
            <a:ext cx="3889378" cy="3301094"/>
          </a:xfrm>
          <a:prstGeom prst="rect">
            <a:avLst/>
          </a:prstGeom>
        </p:spPr>
      </p:pic>
    </p:spTree>
    <p:extLst>
      <p:ext uri="{BB962C8B-B14F-4D97-AF65-F5344CB8AC3E}">
        <p14:creationId xmlns:p14="http://schemas.microsoft.com/office/powerpoint/2010/main" val="36166427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dirty="0"/>
              <a:t>Learning objectives</a:t>
            </a:r>
          </a:p>
        </p:txBody>
      </p:sp>
      <p:sp>
        <p:nvSpPr>
          <p:cNvPr id="4100" name="Rectangle 3"/>
          <p:cNvSpPr>
            <a:spLocks noGrp="1" noChangeArrowheads="1"/>
          </p:cNvSpPr>
          <p:nvPr>
            <p:ph idx="1"/>
          </p:nvPr>
        </p:nvSpPr>
        <p:spPr/>
        <p:txBody>
          <a:bodyPr/>
          <a:lstStyle/>
          <a:p>
            <a:pPr>
              <a:spcBef>
                <a:spcPts val="600"/>
              </a:spcBef>
              <a:spcAft>
                <a:spcPts val="600"/>
              </a:spcAft>
            </a:pPr>
            <a:r>
              <a:rPr lang="en-US" dirty="0"/>
              <a:t>Define an established nonunion</a:t>
            </a:r>
          </a:p>
          <a:p>
            <a:pPr>
              <a:spcBef>
                <a:spcPts val="600"/>
              </a:spcBef>
              <a:spcAft>
                <a:spcPts val="600"/>
              </a:spcAft>
            </a:pPr>
            <a:r>
              <a:rPr lang="en-US" dirty="0"/>
              <a:t>Recognize and define factors that lead to nonunion</a:t>
            </a:r>
          </a:p>
          <a:p>
            <a:pPr>
              <a:spcBef>
                <a:spcPts val="600"/>
              </a:spcBef>
              <a:spcAft>
                <a:spcPts val="600"/>
              </a:spcAft>
            </a:pPr>
            <a:r>
              <a:rPr lang="en-US" dirty="0"/>
              <a:t>Outline the contribution of mechanical and biological factors</a:t>
            </a:r>
          </a:p>
          <a:p>
            <a:pPr>
              <a:spcBef>
                <a:spcPts val="600"/>
              </a:spcBef>
              <a:spcAft>
                <a:spcPts val="600"/>
              </a:spcAft>
            </a:pPr>
            <a:r>
              <a:rPr lang="en-US" dirty="0"/>
              <a:t>Discuss appropriate strategies for intervention</a:t>
            </a:r>
          </a:p>
          <a:p>
            <a:pPr>
              <a:spcBef>
                <a:spcPts val="600"/>
              </a:spcBef>
              <a:spcAft>
                <a:spcPts val="600"/>
              </a:spcAft>
            </a:pPr>
            <a:r>
              <a:rPr lang="en-US" dirty="0"/>
              <a:t>Evaluate the role of bone graft and chemical bone growth stimulation in nonunion treatment</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Title 3"/>
          <p:cNvSpPr>
            <a:spLocks noGrp="1"/>
          </p:cNvSpPr>
          <p:nvPr>
            <p:ph type="title"/>
          </p:nvPr>
        </p:nvSpPr>
        <p:spPr/>
        <p:txBody>
          <a:bodyPr/>
          <a:lstStyle/>
          <a:p>
            <a:r>
              <a:rPr lang="en-GB" dirty="0">
                <a:ea typeface="ＭＳ Ｐゴシック" pitchFamily="34" charset="-128"/>
              </a:rPr>
              <a:t>On-axis fixation</a:t>
            </a:r>
          </a:p>
        </p:txBody>
      </p:sp>
      <p:pic>
        <p:nvPicPr>
          <p:cNvPr id="14" name="Picture 2" descr="G:\X -ray library\Tibia\1016133e.jpg">
            <a:extLst>
              <a:ext uri="{FF2B5EF4-FFF2-40B4-BE49-F238E27FC236}">
                <a16:creationId xmlns:a16="http://schemas.microsoft.com/office/drawing/2014/main" id="{73C8DC75-B608-42E4-99B2-20CF5DB20C0C}"/>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rot="1872619">
            <a:off x="7594626" y="1463032"/>
            <a:ext cx="4086225"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 descr="G:\X -ray library\Tibia\1016133a.jpg">
            <a:extLst>
              <a:ext uri="{FF2B5EF4-FFF2-40B4-BE49-F238E27FC236}">
                <a16:creationId xmlns:a16="http://schemas.microsoft.com/office/drawing/2014/main" id="{E05AF683-DEC6-4764-8679-D86C81596E33}"/>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rot="-2217951">
            <a:off x="594616" y="1518434"/>
            <a:ext cx="41783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Content Placeholder 4">
            <a:extLst>
              <a:ext uri="{FF2B5EF4-FFF2-40B4-BE49-F238E27FC236}">
                <a16:creationId xmlns:a16="http://schemas.microsoft.com/office/drawing/2014/main" id="{C88E1841-4BCE-4A17-A535-F781C5F3518C}"/>
              </a:ext>
            </a:extLst>
          </p:cNvPr>
          <p:cNvSpPr>
            <a:spLocks noGrp="1"/>
          </p:cNvSpPr>
          <p:nvPr>
            <p:ph idx="1"/>
          </p:nvPr>
        </p:nvSpPr>
        <p:spPr>
          <a:xfrm>
            <a:off x="3719734" y="1436219"/>
            <a:ext cx="5040560" cy="5257131"/>
          </a:xfrm>
          <a:solidFill>
            <a:schemeClr val="bg1"/>
          </a:solidFill>
        </p:spPr>
        <p:txBody>
          <a:bodyPr/>
          <a:lstStyle/>
          <a:p>
            <a:pPr>
              <a:spcAft>
                <a:spcPts val="600"/>
              </a:spcAft>
              <a:defRPr/>
            </a:pPr>
            <a:r>
              <a:rPr lang="en-GB" dirty="0"/>
              <a:t>Symmetrical strain</a:t>
            </a:r>
          </a:p>
          <a:p>
            <a:pPr>
              <a:spcAft>
                <a:spcPts val="600"/>
              </a:spcAft>
              <a:defRPr/>
            </a:pPr>
            <a:endParaRPr lang="en-GB" dirty="0"/>
          </a:p>
          <a:p>
            <a:pPr>
              <a:spcAft>
                <a:spcPts val="600"/>
              </a:spcAft>
              <a:defRPr/>
            </a:pPr>
            <a:r>
              <a:rPr lang="en-GB" dirty="0"/>
              <a:t>Circumferential callus formation</a:t>
            </a:r>
          </a:p>
          <a:p>
            <a:pPr marL="0" indent="0">
              <a:buNone/>
              <a:defRPr/>
            </a:pPr>
            <a:endParaRPr lang="en-GB" dirty="0"/>
          </a:p>
          <a:p>
            <a:pPr marL="0" indent="0">
              <a:buNone/>
              <a:defRPr/>
            </a:pPr>
            <a:r>
              <a:rPr lang="en-GB" dirty="0"/>
              <a:t>    </a:t>
            </a:r>
          </a:p>
        </p:txBody>
      </p:sp>
    </p:spTree>
    <p:extLst>
      <p:ext uri="{BB962C8B-B14F-4D97-AF65-F5344CB8AC3E}">
        <p14:creationId xmlns:p14="http://schemas.microsoft.com/office/powerpoint/2010/main" val="29095093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3"/>
          <p:cNvSpPr>
            <a:spLocks noGrp="1"/>
          </p:cNvSpPr>
          <p:nvPr>
            <p:ph type="title"/>
          </p:nvPr>
        </p:nvSpPr>
        <p:spPr/>
        <p:txBody>
          <a:bodyPr/>
          <a:lstStyle/>
          <a:p>
            <a:r>
              <a:rPr lang="en-GB" dirty="0">
                <a:ea typeface="ＭＳ Ｐゴシック" pitchFamily="34" charset="-128"/>
              </a:rPr>
              <a:t>On-axis fixation</a:t>
            </a:r>
          </a:p>
        </p:txBody>
      </p:sp>
      <p:pic>
        <p:nvPicPr>
          <p:cNvPr id="10" name="Picture 2" descr="G:\X -ray library\Tibia\ae4.jpg">
            <a:extLst>
              <a:ext uri="{FF2B5EF4-FFF2-40B4-BE49-F238E27FC236}">
                <a16:creationId xmlns:a16="http://schemas.microsoft.com/office/drawing/2014/main" id="{5616F03F-392B-49A6-B11D-98B9BF6114E7}"/>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1384" y="908720"/>
            <a:ext cx="4880677" cy="594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C:\Users\david\Desktop\Work\X -ray library\Tibia\1016133c.jpg">
            <a:extLst>
              <a:ext uri="{FF2B5EF4-FFF2-40B4-BE49-F238E27FC236}">
                <a16:creationId xmlns:a16="http://schemas.microsoft.com/office/drawing/2014/main" id="{8A4C645C-5682-49C2-BFFD-7E6717B238DD}"/>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951984" y="926305"/>
            <a:ext cx="4674281" cy="569398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ight Triangle 11">
            <a:extLst>
              <a:ext uri="{FF2B5EF4-FFF2-40B4-BE49-F238E27FC236}">
                <a16:creationId xmlns:a16="http://schemas.microsoft.com/office/drawing/2014/main" id="{1B6EE3C8-2C11-49C6-B00E-6E7B29647E4E}"/>
              </a:ext>
            </a:extLst>
          </p:cNvPr>
          <p:cNvSpPr/>
          <p:nvPr/>
        </p:nvSpPr>
        <p:spPr>
          <a:xfrm>
            <a:off x="6015596" y="2739663"/>
            <a:ext cx="2891037" cy="3906025"/>
          </a:xfrm>
          <a:prstGeom prst="rtTriangl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
        <p:nvSpPr>
          <p:cNvPr id="13" name="Right Triangle 12">
            <a:extLst>
              <a:ext uri="{FF2B5EF4-FFF2-40B4-BE49-F238E27FC236}">
                <a16:creationId xmlns:a16="http://schemas.microsoft.com/office/drawing/2014/main" id="{5516599C-BFF6-42C0-8B4C-43EE75DC6CB2}"/>
              </a:ext>
            </a:extLst>
          </p:cNvPr>
          <p:cNvSpPr/>
          <p:nvPr/>
        </p:nvSpPr>
        <p:spPr>
          <a:xfrm rot="10800000">
            <a:off x="7503369" y="908721"/>
            <a:ext cx="3168931" cy="4836383"/>
          </a:xfrm>
          <a:prstGeom prst="rtTriangle">
            <a:avLst/>
          </a:prstGeom>
          <a:solidFill>
            <a:schemeClr val="tx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GB"/>
          </a:p>
        </p:txBody>
      </p:sp>
    </p:spTree>
    <p:extLst>
      <p:ext uri="{BB962C8B-B14F-4D97-AF65-F5344CB8AC3E}">
        <p14:creationId xmlns:p14="http://schemas.microsoft.com/office/powerpoint/2010/main" val="7999506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8FAEA20-9AF2-194E-9E70-11AA5A302C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3388" y="2354"/>
            <a:ext cx="9245224" cy="6853292"/>
          </a:xfrm>
          <a:prstGeom prst="rect">
            <a:avLst/>
          </a:prstGeom>
        </p:spPr>
      </p:pic>
      <p:sp>
        <p:nvSpPr>
          <p:cNvPr id="30722" name="Title 1"/>
          <p:cNvSpPr>
            <a:spLocks noGrp="1"/>
          </p:cNvSpPr>
          <p:nvPr>
            <p:ph type="title"/>
          </p:nvPr>
        </p:nvSpPr>
        <p:spPr/>
        <p:txBody>
          <a:bodyPr/>
          <a:lstStyle/>
          <a:p>
            <a:r>
              <a:rPr lang="en-GB" dirty="0"/>
              <a:t>Off-axis fixation</a:t>
            </a:r>
          </a:p>
        </p:txBody>
      </p:sp>
      <p:sp>
        <p:nvSpPr>
          <p:cNvPr id="26" name="Content Placeholder 2">
            <a:extLst>
              <a:ext uri="{FF2B5EF4-FFF2-40B4-BE49-F238E27FC236}">
                <a16:creationId xmlns:a16="http://schemas.microsoft.com/office/drawing/2014/main" id="{D69D4EC0-AF1A-4992-83E4-F7B7A5FE281B}"/>
              </a:ext>
            </a:extLst>
          </p:cNvPr>
          <p:cNvSpPr>
            <a:spLocks noGrp="1"/>
          </p:cNvSpPr>
          <p:nvPr>
            <p:ph idx="1"/>
          </p:nvPr>
        </p:nvSpPr>
        <p:spPr>
          <a:xfrm>
            <a:off x="3832226" y="4149725"/>
            <a:ext cx="4752975" cy="1511300"/>
          </a:xfrm>
        </p:spPr>
        <p:txBody>
          <a:bodyPr/>
          <a:lstStyle/>
          <a:p>
            <a:pPr>
              <a:spcAft>
                <a:spcPts val="600"/>
              </a:spcAft>
              <a:defRPr/>
            </a:pPr>
            <a:r>
              <a:rPr lang="en-GB" dirty="0"/>
              <a:t>Asymmetrical strain</a:t>
            </a:r>
          </a:p>
          <a:p>
            <a:pPr>
              <a:spcAft>
                <a:spcPts val="600"/>
              </a:spcAft>
              <a:defRPr/>
            </a:pPr>
            <a:r>
              <a:rPr lang="en-GB" dirty="0"/>
              <a:t>Asymmetrical healing</a:t>
            </a:r>
          </a:p>
        </p:txBody>
      </p:sp>
    </p:spTree>
    <p:extLst>
      <p:ext uri="{BB962C8B-B14F-4D97-AF65-F5344CB8AC3E}">
        <p14:creationId xmlns:p14="http://schemas.microsoft.com/office/powerpoint/2010/main" val="39349747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dirty="0"/>
              <a:t>Off-axis fixation</a:t>
            </a:r>
          </a:p>
        </p:txBody>
      </p:sp>
      <p:pic>
        <p:nvPicPr>
          <p:cNvPr id="9" name="Picture 2" descr="G:\X -ray library\Femur\345311d.jpg">
            <a:extLst>
              <a:ext uri="{FF2B5EF4-FFF2-40B4-BE49-F238E27FC236}">
                <a16:creationId xmlns:a16="http://schemas.microsoft.com/office/drawing/2014/main" id="{45565E50-3CC6-4457-A41F-68C92E68387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174537" y="931235"/>
            <a:ext cx="3241943" cy="593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david\Desktop\Work\X -ray library\Femur\345311a.jpg">
            <a:extLst>
              <a:ext uri="{FF2B5EF4-FFF2-40B4-BE49-F238E27FC236}">
                <a16:creationId xmlns:a16="http://schemas.microsoft.com/office/drawing/2014/main" id="{7A09B96A-A9EB-4DD0-837D-68D55BBA767A}"/>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199456" y="1013293"/>
            <a:ext cx="2884586" cy="587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a:extLst>
              <a:ext uri="{FF2B5EF4-FFF2-40B4-BE49-F238E27FC236}">
                <a16:creationId xmlns:a16="http://schemas.microsoft.com/office/drawing/2014/main" id="{BB48FF45-C864-41F5-AE0C-B5D3613D3CD7}"/>
              </a:ext>
            </a:extLst>
          </p:cNvPr>
          <p:cNvSpPr txBox="1">
            <a:spLocks/>
          </p:cNvSpPr>
          <p:nvPr/>
        </p:nvSpPr>
        <p:spPr bwMode="auto">
          <a:xfrm>
            <a:off x="4223792" y="2348880"/>
            <a:ext cx="3241944" cy="2880320"/>
          </a:xfrm>
          <a:prstGeom prst="rect">
            <a:avLst/>
          </a:prstGeom>
          <a:noFill/>
          <a:ln w="25400" cap="flat" cmpd="sng" algn="ctr">
            <a:noFill/>
            <a:prstDash val="soli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lvl1pPr marL="533400" indent="-533400" algn="l" rtl="0" eaLnBrk="1" fontAlgn="base" hangingPunct="1">
              <a:spcBef>
                <a:spcPct val="20000"/>
              </a:spcBef>
              <a:spcAft>
                <a:spcPct val="0"/>
              </a:spcAft>
              <a:buChar char="•"/>
              <a:defRPr sz="2800">
                <a:solidFill>
                  <a:schemeClr val="lt1"/>
                </a:solidFill>
                <a:latin typeface="+mn-lt"/>
                <a:ea typeface="+mn-ea"/>
                <a:cs typeface="+mn-cs"/>
              </a:defRPr>
            </a:lvl1pPr>
            <a:lvl2pPr marL="952500" indent="-428625" algn="l" rtl="0" eaLnBrk="1" fontAlgn="base" hangingPunct="1">
              <a:spcBef>
                <a:spcPct val="20000"/>
              </a:spcBef>
              <a:spcAft>
                <a:spcPct val="0"/>
              </a:spcAft>
              <a:buChar char="•"/>
              <a:defRPr sz="2600">
                <a:solidFill>
                  <a:schemeClr val="lt1"/>
                </a:solidFill>
                <a:latin typeface="+mn-lt"/>
                <a:ea typeface="+mn-ea"/>
                <a:cs typeface="+mn-cs"/>
              </a:defRPr>
            </a:lvl2pPr>
            <a:lvl3pPr marL="1371600" indent="-409575" algn="l" rtl="0" eaLnBrk="1" fontAlgn="base" hangingPunct="1">
              <a:spcBef>
                <a:spcPct val="20000"/>
              </a:spcBef>
              <a:spcAft>
                <a:spcPct val="0"/>
              </a:spcAft>
              <a:buChar char="•"/>
              <a:defRPr sz="2400">
                <a:solidFill>
                  <a:schemeClr val="lt1"/>
                </a:solidFill>
                <a:latin typeface="+mn-lt"/>
                <a:ea typeface="+mn-ea"/>
                <a:cs typeface="+mn-cs"/>
              </a:defRPr>
            </a:lvl3pPr>
            <a:lvl4pPr marL="1752600" indent="-361950" algn="l" rtl="0" eaLnBrk="1" fontAlgn="base" hangingPunct="1">
              <a:spcBef>
                <a:spcPct val="20000"/>
              </a:spcBef>
              <a:spcAft>
                <a:spcPct val="0"/>
              </a:spcAft>
              <a:buChar char="•"/>
              <a:defRPr sz="2000">
                <a:solidFill>
                  <a:schemeClr val="lt1"/>
                </a:solidFill>
                <a:latin typeface="+mn-lt"/>
                <a:ea typeface="+mn-ea"/>
                <a:cs typeface="+mn-cs"/>
              </a:defRPr>
            </a:lvl4pPr>
            <a:lvl5pPr marL="2209800" indent="-463550" algn="l" rtl="0" eaLnBrk="1" fontAlgn="base" hangingPunct="1">
              <a:spcBef>
                <a:spcPct val="20000"/>
              </a:spcBef>
              <a:spcAft>
                <a:spcPct val="0"/>
              </a:spcAft>
              <a:buChar char="•"/>
              <a:defRPr sz="2000">
                <a:solidFill>
                  <a:schemeClr val="lt1"/>
                </a:solidFill>
                <a:latin typeface="+mn-lt"/>
                <a:ea typeface="+mn-ea"/>
                <a:cs typeface="+mn-cs"/>
              </a:defRPr>
            </a:lvl5pPr>
            <a:lvl6pPr marL="2667000" indent="-381000" algn="l" rtl="0" eaLnBrk="1" fontAlgn="base" hangingPunct="1">
              <a:spcBef>
                <a:spcPct val="20000"/>
              </a:spcBef>
              <a:spcAft>
                <a:spcPct val="0"/>
              </a:spcAft>
              <a:buChar char="•"/>
              <a:defRPr sz="2000">
                <a:solidFill>
                  <a:schemeClr val="lt1"/>
                </a:solidFill>
                <a:latin typeface="+mn-lt"/>
                <a:ea typeface="+mn-ea"/>
                <a:cs typeface="+mn-cs"/>
              </a:defRPr>
            </a:lvl6pPr>
            <a:lvl7pPr marL="3124200" indent="-381000" algn="l" rtl="0" eaLnBrk="1" fontAlgn="base" hangingPunct="1">
              <a:spcBef>
                <a:spcPct val="20000"/>
              </a:spcBef>
              <a:spcAft>
                <a:spcPct val="0"/>
              </a:spcAft>
              <a:buChar char="•"/>
              <a:defRPr sz="2000">
                <a:solidFill>
                  <a:schemeClr val="lt1"/>
                </a:solidFill>
                <a:latin typeface="+mn-lt"/>
                <a:ea typeface="+mn-ea"/>
                <a:cs typeface="+mn-cs"/>
              </a:defRPr>
            </a:lvl7pPr>
            <a:lvl8pPr marL="3581400" indent="-381000" algn="l" rtl="0" eaLnBrk="1" fontAlgn="base" hangingPunct="1">
              <a:spcBef>
                <a:spcPct val="20000"/>
              </a:spcBef>
              <a:spcAft>
                <a:spcPct val="0"/>
              </a:spcAft>
              <a:buChar char="•"/>
              <a:defRPr sz="2000">
                <a:solidFill>
                  <a:schemeClr val="lt1"/>
                </a:solidFill>
                <a:latin typeface="+mn-lt"/>
                <a:ea typeface="+mn-ea"/>
                <a:cs typeface="+mn-cs"/>
              </a:defRPr>
            </a:lvl8pPr>
            <a:lvl9pPr marL="4038600" indent="-381000" algn="l" rtl="0" eaLnBrk="1" fontAlgn="base" hangingPunct="1">
              <a:spcBef>
                <a:spcPct val="20000"/>
              </a:spcBef>
              <a:spcAft>
                <a:spcPct val="0"/>
              </a:spcAft>
              <a:buChar char="•"/>
              <a:defRPr sz="2000">
                <a:solidFill>
                  <a:schemeClr val="lt1"/>
                </a:solidFill>
                <a:latin typeface="+mn-lt"/>
                <a:ea typeface="+mn-ea"/>
                <a:cs typeface="+mn-cs"/>
              </a:defRPr>
            </a:lvl9pPr>
          </a:lstStyle>
          <a:p>
            <a:pPr>
              <a:defRPr/>
            </a:pPr>
            <a:r>
              <a:rPr lang="en-GB" kern="0" dirty="0">
                <a:solidFill>
                  <a:schemeClr val="tx1"/>
                </a:solidFill>
              </a:rPr>
              <a:t>Asymmetrical strain</a:t>
            </a:r>
          </a:p>
          <a:p>
            <a:pPr>
              <a:defRPr/>
            </a:pPr>
            <a:endParaRPr lang="en-GB" kern="0" dirty="0">
              <a:solidFill>
                <a:schemeClr val="tx1"/>
              </a:solidFill>
            </a:endParaRPr>
          </a:p>
          <a:p>
            <a:pPr>
              <a:defRPr/>
            </a:pPr>
            <a:r>
              <a:rPr lang="en-GB" kern="0" dirty="0">
                <a:solidFill>
                  <a:schemeClr val="tx1"/>
                </a:solidFill>
              </a:rPr>
              <a:t>Asymmetrical healing</a:t>
            </a:r>
          </a:p>
        </p:txBody>
      </p:sp>
    </p:spTree>
    <p:extLst>
      <p:ext uri="{BB962C8B-B14F-4D97-AF65-F5344CB8AC3E}">
        <p14:creationId xmlns:p14="http://schemas.microsoft.com/office/powerpoint/2010/main" val="38101744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FD5A88-BA61-D647-AE2D-32BA3F536D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9456" y="0"/>
            <a:ext cx="9251576" cy="6858000"/>
          </a:xfrm>
          <a:prstGeom prst="rect">
            <a:avLst/>
          </a:prstGeom>
        </p:spPr>
      </p:pic>
    </p:spTree>
    <p:extLst>
      <p:ext uri="{BB962C8B-B14F-4D97-AF65-F5344CB8AC3E}">
        <p14:creationId xmlns:p14="http://schemas.microsoft.com/office/powerpoint/2010/main" val="32763649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283DE49-02E9-4368-8620-A88D8FCDE721}"/>
              </a:ext>
            </a:extLst>
          </p:cNvPr>
          <p:cNvSpPr>
            <a:spLocks noGrp="1"/>
          </p:cNvSpPr>
          <p:nvPr>
            <p:ph type="title"/>
          </p:nvPr>
        </p:nvSpPr>
        <p:spPr/>
        <p:txBody>
          <a:bodyPr/>
          <a:lstStyle/>
          <a:p>
            <a:r>
              <a:rPr lang="en-GB" dirty="0" err="1">
                <a:ea typeface="ＭＳ Ｐゴシック" pitchFamily="34" charset="-128"/>
              </a:rPr>
              <a:t>Nonunion</a:t>
            </a:r>
            <a:r>
              <a:rPr lang="en-GB" dirty="0">
                <a:ea typeface="ＭＳ Ｐゴシック" pitchFamily="34" charset="-128"/>
              </a:rPr>
              <a:t> radiology</a:t>
            </a:r>
            <a:br>
              <a:rPr lang="en-GB" dirty="0">
                <a:ea typeface="ＭＳ Ｐゴシック" pitchFamily="34" charset="-128"/>
              </a:rPr>
            </a:br>
            <a:endParaRPr lang="de-CH" dirty="0"/>
          </a:p>
        </p:txBody>
      </p:sp>
      <p:pic>
        <p:nvPicPr>
          <p:cNvPr id="11" name="Picture 4" descr="1408787a">
            <a:extLst>
              <a:ext uri="{FF2B5EF4-FFF2-40B4-BE49-F238E27FC236}">
                <a16:creationId xmlns:a16="http://schemas.microsoft.com/office/drawing/2014/main" id="{DA2FD124-142C-48E9-A102-7A6F89D69729}"/>
              </a:ext>
            </a:extLst>
          </p:cNvP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2880767" y="1196752"/>
            <a:ext cx="3269329" cy="5120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descr="david nathan sub troch no med buttress lag doing nothing">
            <a:extLst>
              <a:ext uri="{FF2B5EF4-FFF2-40B4-BE49-F238E27FC236}">
                <a16:creationId xmlns:a16="http://schemas.microsoft.com/office/drawing/2014/main" id="{7158DD0F-6ECB-46FD-8365-50ACDB02D883}"/>
              </a:ext>
            </a:extLst>
          </p:cNvPr>
          <p:cNvPicPr>
            <a:picLocks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240016" y="1196752"/>
            <a:ext cx="3124200" cy="506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41955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92D1A7E-B4F0-4328-80E5-B5774F66843D}"/>
              </a:ext>
            </a:extLst>
          </p:cNvPr>
          <p:cNvSpPr>
            <a:spLocks noGrp="1"/>
          </p:cNvSpPr>
          <p:nvPr>
            <p:ph type="title"/>
          </p:nvPr>
        </p:nvSpPr>
        <p:spPr/>
        <p:txBody>
          <a:bodyPr/>
          <a:lstStyle/>
          <a:p>
            <a:r>
              <a:rPr lang="en-GB" dirty="0" err="1">
                <a:ea typeface="ＭＳ Ｐゴシック" pitchFamily="34" charset="-128"/>
              </a:rPr>
              <a:t>Nonunion</a:t>
            </a:r>
            <a:r>
              <a:rPr lang="en-GB" dirty="0">
                <a:ea typeface="ＭＳ Ｐゴシック" pitchFamily="34" charset="-128"/>
              </a:rPr>
              <a:t> radiology</a:t>
            </a:r>
            <a:br>
              <a:rPr lang="en-GB" dirty="0">
                <a:ea typeface="ＭＳ Ｐゴシック" pitchFamily="34" charset="-128"/>
              </a:rPr>
            </a:br>
            <a:endParaRPr lang="de-CH" dirty="0"/>
          </a:p>
        </p:txBody>
      </p:sp>
      <p:sp>
        <p:nvSpPr>
          <p:cNvPr id="11" name="Content Placeholder 10">
            <a:extLst>
              <a:ext uri="{FF2B5EF4-FFF2-40B4-BE49-F238E27FC236}">
                <a16:creationId xmlns:a16="http://schemas.microsoft.com/office/drawing/2014/main" id="{557D41A9-9F76-45D1-9A1E-5F8611A2B078}"/>
              </a:ext>
            </a:extLst>
          </p:cNvPr>
          <p:cNvSpPr>
            <a:spLocks noGrp="1"/>
          </p:cNvSpPr>
          <p:nvPr>
            <p:ph idx="1"/>
          </p:nvPr>
        </p:nvSpPr>
        <p:spPr/>
        <p:txBody>
          <a:bodyPr/>
          <a:lstStyle/>
          <a:p>
            <a:pPr marL="532800" indent="-532800">
              <a:spcBef>
                <a:spcPts val="600"/>
              </a:spcBef>
              <a:spcAft>
                <a:spcPts val="600"/>
              </a:spcAft>
              <a:buFont typeface="Arial" panose="020B0604020202020204" pitchFamily="34" charset="0"/>
              <a:buChar char="•"/>
            </a:pPr>
            <a:r>
              <a:rPr lang="en-GB" dirty="0">
                <a:ea typeface="ＭＳ Ｐゴシック" pitchFamily="34" charset="-128"/>
              </a:rPr>
              <a:t>Bone is relatively radio-opaque due to the presence of calcium atoms in crystalline hydroxyapatite [</a:t>
            </a:r>
            <a:r>
              <a:rPr lang="en-US" dirty="0"/>
              <a:t>Ca</a:t>
            </a:r>
            <a:r>
              <a:rPr lang="en-US" baseline="-25000" dirty="0"/>
              <a:t>5</a:t>
            </a:r>
            <a:r>
              <a:rPr lang="en-US" dirty="0"/>
              <a:t>(PO</a:t>
            </a:r>
            <a:r>
              <a:rPr lang="en-US" baseline="-25000" dirty="0"/>
              <a:t>4</a:t>
            </a:r>
            <a:r>
              <a:rPr lang="en-US" dirty="0"/>
              <a:t>)</a:t>
            </a:r>
            <a:r>
              <a:rPr lang="en-US" baseline="-25000" dirty="0"/>
              <a:t>3</a:t>
            </a:r>
            <a:r>
              <a:rPr lang="en-US" dirty="0"/>
              <a:t>(OH)]</a:t>
            </a:r>
            <a:endParaRPr lang="en-US" dirty="0">
              <a:ea typeface="ＭＳ Ｐゴシック" pitchFamily="34" charset="-128"/>
            </a:endParaRPr>
          </a:p>
          <a:p>
            <a:pPr marL="532800" indent="-532800">
              <a:spcBef>
                <a:spcPts val="600"/>
              </a:spcBef>
              <a:spcAft>
                <a:spcPts val="600"/>
              </a:spcAft>
              <a:buFont typeface="Arial" panose="020B0604020202020204" pitchFamily="34" charset="0"/>
              <a:buChar char="•"/>
            </a:pPr>
            <a:r>
              <a:rPr lang="en-US" dirty="0">
                <a:ea typeface="ＭＳ Ｐゴシック" pitchFamily="34" charset="-128"/>
              </a:rPr>
              <a:t>Calcification of callus cannot occur until the interfragmentary strain falls below the yield tolerance of healing bone</a:t>
            </a:r>
          </a:p>
          <a:p>
            <a:pPr marL="532800" indent="-532800">
              <a:spcBef>
                <a:spcPts val="600"/>
              </a:spcBef>
              <a:spcAft>
                <a:spcPts val="600"/>
              </a:spcAft>
              <a:buFont typeface="Arial" panose="020B0604020202020204" pitchFamily="34" charset="0"/>
              <a:buChar char="•"/>
            </a:pPr>
            <a:r>
              <a:rPr lang="en-US" dirty="0">
                <a:ea typeface="ＭＳ Ｐゴシック" pitchFamily="34" charset="-128"/>
              </a:rPr>
              <a:t>Radio-opaque callus is a radiological indicator of stability</a:t>
            </a:r>
            <a:endParaRPr lang="en-GB" dirty="0">
              <a:ea typeface="ＭＳ Ｐゴシック" pitchFamily="34" charset="-128"/>
            </a:endParaRPr>
          </a:p>
          <a:p>
            <a:endParaRPr lang="de-CH" dirty="0"/>
          </a:p>
        </p:txBody>
      </p:sp>
    </p:spTree>
    <p:extLst>
      <p:ext uri="{BB962C8B-B14F-4D97-AF65-F5344CB8AC3E}">
        <p14:creationId xmlns:p14="http://schemas.microsoft.com/office/powerpoint/2010/main" val="37341955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descr="jr1"/>
          <p:cNvPicPr>
            <a:picLocks noChangeAspect="1" noChangeArrowheads="1"/>
          </p:cNvPicPr>
          <p:nvPr/>
        </p:nvPicPr>
        <p:blipFill>
          <a:blip r:embed="rId3" cstate="screen">
            <a:extLst>
              <a:ext uri="{28A0092B-C50C-407E-A947-70E740481C1C}">
                <a14:useLocalDpi xmlns:a14="http://schemas.microsoft.com/office/drawing/2010/main"/>
              </a:ext>
            </a:extLst>
          </a:blip>
          <a:srcRect l="38875" t="7552" b="6141"/>
          <a:stretch>
            <a:fillRect/>
          </a:stretch>
        </p:blipFill>
        <p:spPr bwMode="auto">
          <a:xfrm>
            <a:off x="2286000" y="457200"/>
            <a:ext cx="3541712"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6" descr="cd1"/>
          <p:cNvPicPr>
            <a:picLocks noChangeAspect="1" noChangeArrowheads="1"/>
          </p:cNvPicPr>
          <p:nvPr/>
        </p:nvPicPr>
        <p:blipFill>
          <a:blip r:embed="rId4" cstate="screen">
            <a:extLst>
              <a:ext uri="{28A0092B-C50C-407E-A947-70E740481C1C}">
                <a14:useLocalDpi xmlns:a14="http://schemas.microsoft.com/office/drawing/2010/main"/>
              </a:ext>
            </a:extLst>
          </a:blip>
          <a:srcRect l="28008" t="6949" r="22046"/>
          <a:stretch>
            <a:fillRect/>
          </a:stretch>
        </p:blipFill>
        <p:spPr bwMode="auto">
          <a:xfrm>
            <a:off x="6248401" y="457200"/>
            <a:ext cx="2684721"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20341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GB" dirty="0" err="1"/>
              <a:t>Nonunion</a:t>
            </a:r>
            <a:r>
              <a:rPr lang="en-GB" dirty="0"/>
              <a:t> treatment</a:t>
            </a:r>
          </a:p>
        </p:txBody>
      </p:sp>
      <p:sp>
        <p:nvSpPr>
          <p:cNvPr id="38915" name="Rectangle 3"/>
          <p:cNvSpPr>
            <a:spLocks noGrp="1" noChangeArrowheads="1"/>
          </p:cNvSpPr>
          <p:nvPr>
            <p:ph type="body" idx="1"/>
          </p:nvPr>
        </p:nvSpPr>
        <p:spPr/>
        <p:txBody>
          <a:bodyPr/>
          <a:lstStyle/>
          <a:p>
            <a:pPr marL="532800" indent="-532800">
              <a:spcAft>
                <a:spcPts val="600"/>
              </a:spcAft>
            </a:pPr>
            <a:r>
              <a:rPr lang="en-GB" dirty="0"/>
              <a:t>Restore alignment</a:t>
            </a:r>
          </a:p>
          <a:p>
            <a:pPr marL="532800" indent="-532800">
              <a:spcAft>
                <a:spcPts val="600"/>
              </a:spcAft>
            </a:pPr>
            <a:r>
              <a:rPr lang="en-GB" dirty="0"/>
              <a:t>Stabilize</a:t>
            </a:r>
          </a:p>
          <a:p>
            <a:pPr marL="951900" lvl="2" indent="-532800">
              <a:spcAft>
                <a:spcPts val="600"/>
              </a:spcAft>
            </a:pPr>
            <a:r>
              <a:rPr lang="en-GB" sz="2600" dirty="0"/>
              <a:t>Durable implant</a:t>
            </a:r>
          </a:p>
          <a:p>
            <a:pPr marL="951900" lvl="2" indent="-532800">
              <a:spcAft>
                <a:spcPts val="600"/>
              </a:spcAft>
            </a:pPr>
            <a:r>
              <a:rPr lang="en-GB" sz="2600" dirty="0"/>
              <a:t>Equalize strain across the fracture </a:t>
            </a:r>
          </a:p>
          <a:p>
            <a:endParaRPr lang="en-GB" dirty="0"/>
          </a:p>
        </p:txBody>
      </p:sp>
    </p:spTree>
    <p:extLst>
      <p:ext uri="{BB962C8B-B14F-4D97-AF65-F5344CB8AC3E}">
        <p14:creationId xmlns:p14="http://schemas.microsoft.com/office/powerpoint/2010/main" val="7275905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D95CF5C-3523-EC41-B528-0EE4E8711E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329" r="13330"/>
          <a:stretch/>
        </p:blipFill>
        <p:spPr>
          <a:xfrm>
            <a:off x="6096000" y="1268760"/>
            <a:ext cx="4968552" cy="4824536"/>
          </a:xfrm>
          <a:prstGeom prst="rect">
            <a:avLst/>
          </a:prstGeom>
        </p:spPr>
      </p:pic>
      <p:sp>
        <p:nvSpPr>
          <p:cNvPr id="33794" name="Title 1"/>
          <p:cNvSpPr>
            <a:spLocks noGrp="1"/>
          </p:cNvSpPr>
          <p:nvPr>
            <p:ph type="title"/>
          </p:nvPr>
        </p:nvSpPr>
        <p:spPr/>
        <p:txBody>
          <a:bodyPr/>
          <a:lstStyle/>
          <a:p>
            <a:r>
              <a:rPr lang="en-GB"/>
              <a:t>Stability</a:t>
            </a:r>
          </a:p>
        </p:txBody>
      </p:sp>
      <p:sp>
        <p:nvSpPr>
          <p:cNvPr id="33795" name="Content Placeholder 2"/>
          <p:cNvSpPr>
            <a:spLocks noGrp="1"/>
          </p:cNvSpPr>
          <p:nvPr>
            <p:ph idx="1"/>
          </p:nvPr>
        </p:nvSpPr>
        <p:spPr>
          <a:xfrm>
            <a:off x="508001" y="1340768"/>
            <a:ext cx="5587999" cy="4678363"/>
          </a:xfrm>
        </p:spPr>
        <p:txBody>
          <a:bodyPr/>
          <a:lstStyle/>
          <a:p>
            <a:pPr marL="532800" indent="-532800">
              <a:spcBef>
                <a:spcPts val="600"/>
              </a:spcBef>
              <a:spcAft>
                <a:spcPts val="0"/>
              </a:spcAft>
            </a:pPr>
            <a:r>
              <a:rPr lang="en-GB" dirty="0"/>
              <a:t>Essential to achieve low </a:t>
            </a:r>
            <a:r>
              <a:rPr lang="en-GB" dirty="0" err="1"/>
              <a:t>interfragmentary</a:t>
            </a:r>
            <a:r>
              <a:rPr lang="en-GB" dirty="0"/>
              <a:t> strain in order to permit bone formation</a:t>
            </a:r>
          </a:p>
          <a:p>
            <a:pPr marL="532800" indent="-532800">
              <a:spcBef>
                <a:spcPts val="600"/>
              </a:spcBef>
              <a:spcAft>
                <a:spcPts val="0"/>
              </a:spcAft>
            </a:pPr>
            <a:r>
              <a:rPr lang="en-GB" dirty="0"/>
              <a:t>Default options </a:t>
            </a:r>
          </a:p>
          <a:p>
            <a:pPr marL="951900" lvl="2" indent="-532800">
              <a:spcBef>
                <a:spcPts val="600"/>
              </a:spcBef>
              <a:spcAft>
                <a:spcPts val="0"/>
              </a:spcAft>
            </a:pPr>
            <a:r>
              <a:rPr lang="en-GB" sz="2600" dirty="0"/>
              <a:t>Reamed IM nail for lower limb </a:t>
            </a:r>
            <a:r>
              <a:rPr lang="en-GB" sz="2600" dirty="0" err="1"/>
              <a:t>diaphyseal</a:t>
            </a:r>
            <a:r>
              <a:rPr lang="en-GB" sz="2600" dirty="0"/>
              <a:t> </a:t>
            </a:r>
            <a:r>
              <a:rPr lang="en-GB" sz="2600" dirty="0" err="1"/>
              <a:t>nonunion</a:t>
            </a:r>
            <a:r>
              <a:rPr lang="en-GB" sz="2600" dirty="0"/>
              <a:t> </a:t>
            </a:r>
          </a:p>
          <a:p>
            <a:pPr marL="951900" lvl="2" indent="-532800">
              <a:spcBef>
                <a:spcPts val="600"/>
              </a:spcBef>
              <a:spcAft>
                <a:spcPts val="0"/>
              </a:spcAft>
            </a:pPr>
            <a:r>
              <a:rPr lang="en-GB" sz="2600" dirty="0"/>
              <a:t>Compression plates for upper limb and metaphysis</a:t>
            </a:r>
          </a:p>
        </p:txBody>
      </p:sp>
    </p:spTree>
    <p:extLst>
      <p:ext uri="{BB962C8B-B14F-4D97-AF65-F5344CB8AC3E}">
        <p14:creationId xmlns:p14="http://schemas.microsoft.com/office/powerpoint/2010/main" val="34676900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240927A-14C0-4616-9023-55EBC926B66E}"/>
              </a:ext>
            </a:extLst>
          </p:cNvPr>
          <p:cNvSpPr>
            <a:spLocks noGrp="1"/>
          </p:cNvSpPr>
          <p:nvPr>
            <p:ph type="title"/>
          </p:nvPr>
        </p:nvSpPr>
        <p:spPr/>
        <p:txBody>
          <a:bodyPr/>
          <a:lstStyle/>
          <a:p>
            <a:r>
              <a:rPr lang="en-GB" dirty="0">
                <a:ea typeface="ＭＳ Ｐゴシック" pitchFamily="34" charset="-128"/>
              </a:rPr>
              <a:t>Definition of </a:t>
            </a:r>
            <a:r>
              <a:rPr lang="en-GB" dirty="0" err="1">
                <a:ea typeface="ＭＳ Ｐゴシック" pitchFamily="34" charset="-128"/>
              </a:rPr>
              <a:t>nonunion</a:t>
            </a:r>
            <a:br>
              <a:rPr lang="de-CH" dirty="0"/>
            </a:br>
            <a:endParaRPr lang="de-CH" dirty="0"/>
          </a:p>
        </p:txBody>
      </p:sp>
      <p:sp>
        <p:nvSpPr>
          <p:cNvPr id="11" name="Content Placeholder 10">
            <a:extLst>
              <a:ext uri="{FF2B5EF4-FFF2-40B4-BE49-F238E27FC236}">
                <a16:creationId xmlns:a16="http://schemas.microsoft.com/office/drawing/2014/main" id="{6ED7D1B1-85EB-4226-BAF8-7E10F7F6B0BA}"/>
              </a:ext>
            </a:extLst>
          </p:cNvPr>
          <p:cNvSpPr>
            <a:spLocks noGrp="1"/>
          </p:cNvSpPr>
          <p:nvPr>
            <p:ph idx="1"/>
          </p:nvPr>
        </p:nvSpPr>
        <p:spPr/>
        <p:txBody>
          <a:bodyPr/>
          <a:lstStyle/>
          <a:p>
            <a:pPr>
              <a:spcBef>
                <a:spcPts val="600"/>
              </a:spcBef>
              <a:spcAft>
                <a:spcPts val="600"/>
              </a:spcAft>
            </a:pPr>
            <a:r>
              <a:rPr lang="en-US" dirty="0"/>
              <a:t>When the treating doctor believes that the fracture will not heal without further intervention</a:t>
            </a:r>
          </a:p>
          <a:p>
            <a:endParaRPr lang="de-CH" dirty="0"/>
          </a:p>
        </p:txBody>
      </p:sp>
    </p:spTree>
    <p:extLst>
      <p:ext uri="{BB962C8B-B14F-4D97-AF65-F5344CB8AC3E}">
        <p14:creationId xmlns:p14="http://schemas.microsoft.com/office/powerpoint/2010/main" val="10953230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3" descr="Orthofix_applied_to_right_tibula.jpg"/>
          <p:cNvPicPr>
            <a:picLocks noChangeAspect="1"/>
          </p:cNvPicPr>
          <p:nvPr/>
        </p:nvPicPr>
        <p:blipFill rotWithShape="1">
          <a:blip r:embed="rId3" cstate="screen">
            <a:extLst>
              <a:ext uri="{28A0092B-C50C-407E-A947-70E740481C1C}">
                <a14:useLocalDpi xmlns:a14="http://schemas.microsoft.com/office/drawing/2010/main"/>
              </a:ext>
            </a:extLst>
          </a:blip>
          <a:srcRect l="13100"/>
          <a:stretch/>
        </p:blipFill>
        <p:spPr bwMode="auto">
          <a:xfrm>
            <a:off x="2405137" y="168178"/>
            <a:ext cx="381028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39" name="Picture 4" descr="Xray_of_othofix_beeing_fittet_to_right_tibia.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6509593" y="168178"/>
            <a:ext cx="2898775"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44713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4" descr="Khodadadyan_neu_html_75f445fa.png"/>
          <p:cNvPicPr>
            <a:picLocks noChangeAspect="1"/>
          </p:cNvPicPr>
          <p:nvPr/>
        </p:nvPicPr>
        <p:blipFill>
          <a:blip r:embed="rId3">
            <a:grayscl/>
            <a:extLst>
              <a:ext uri="{28A0092B-C50C-407E-A947-70E740481C1C}">
                <a14:useLocalDpi xmlns:a14="http://schemas.microsoft.com/office/drawing/2010/main"/>
              </a:ext>
            </a:extLst>
          </a:blip>
          <a:srcRect/>
          <a:stretch>
            <a:fillRect/>
          </a:stretch>
        </p:blipFill>
        <p:spPr bwMode="auto">
          <a:xfrm>
            <a:off x="551384" y="551490"/>
            <a:ext cx="3816424" cy="5710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3" name="Picture 5" descr="ikk2.jpg"/>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8367960" y="836613"/>
            <a:ext cx="2768600" cy="511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4" name="Picture 4" descr="UTN x-rays"/>
          <p:cNvPicPr>
            <a:picLocks noChangeAspect="1" noChangeArrowheads="1"/>
          </p:cNvPicPr>
          <p:nvPr/>
        </p:nvPicPr>
        <p:blipFill>
          <a:blip r:embed="rId5" cstate="screen">
            <a:grayscl/>
            <a:extLst>
              <a:ext uri="{28A0092B-C50C-407E-A947-70E740481C1C}">
                <a14:useLocalDpi xmlns:a14="http://schemas.microsoft.com/office/drawing/2010/main"/>
              </a:ext>
            </a:extLst>
          </a:blip>
          <a:srcRect t="-1234"/>
          <a:stretch>
            <a:fillRect/>
          </a:stretch>
        </p:blipFill>
        <p:spPr bwMode="auto">
          <a:xfrm>
            <a:off x="4672405" y="877689"/>
            <a:ext cx="3007771" cy="5431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34570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78C957C-BFB8-4A78-B56D-5F9121DEC50D}"/>
              </a:ext>
            </a:extLst>
          </p:cNvPr>
          <p:cNvSpPr>
            <a:spLocks noGrp="1"/>
          </p:cNvSpPr>
          <p:nvPr>
            <p:ph type="title"/>
          </p:nvPr>
        </p:nvSpPr>
        <p:spPr/>
        <p:txBody>
          <a:bodyPr/>
          <a:lstStyle/>
          <a:p>
            <a:r>
              <a:rPr lang="en-GB" dirty="0"/>
              <a:t>Durability</a:t>
            </a:r>
            <a:br>
              <a:rPr lang="en-GB" dirty="0"/>
            </a:br>
            <a:endParaRPr lang="de-CH" dirty="0"/>
          </a:p>
        </p:txBody>
      </p:sp>
      <p:pic>
        <p:nvPicPr>
          <p:cNvPr id="41987" name="Picture 4" descr="nb1edi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392612" y="0"/>
            <a:ext cx="1703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Picture 5" descr="nb2edi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40016" y="0"/>
            <a:ext cx="2182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05269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4" descr="nb1edi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160364" y="27384"/>
            <a:ext cx="17033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5" descr="nb2edi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008438" y="0"/>
            <a:ext cx="21828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6" descr="nb5edit"/>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11900" y="1"/>
            <a:ext cx="18161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7" descr="nb6edit"/>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56240" y="2"/>
            <a:ext cx="1863725" cy="685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8821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4" descr="fyffe3"/>
          <p:cNvPicPr>
            <a:picLocks noChangeAspect="1" noChangeArrowheads="1"/>
          </p:cNvPicPr>
          <p:nvPr/>
        </p:nvPicPr>
        <p:blipFill>
          <a:blip r:embed="rId3" cstate="screen">
            <a:extLst>
              <a:ext uri="{28A0092B-C50C-407E-A947-70E740481C1C}">
                <a14:useLocalDpi xmlns:a14="http://schemas.microsoft.com/office/drawing/2010/main"/>
              </a:ext>
            </a:extLst>
          </a:blip>
          <a:srcRect l="14674" r="19177"/>
          <a:stretch>
            <a:fillRect/>
          </a:stretch>
        </p:blipFill>
        <p:spPr bwMode="auto">
          <a:xfrm>
            <a:off x="2495551" y="317500"/>
            <a:ext cx="3241675" cy="654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4035" name="Picture 5" descr="fyffe4"/>
          <p:cNvPicPr>
            <a:picLocks noChangeAspect="1" noChangeArrowheads="1"/>
          </p:cNvPicPr>
          <p:nvPr/>
        </p:nvPicPr>
        <p:blipFill>
          <a:blip r:embed="rId4" cstate="screen">
            <a:extLst>
              <a:ext uri="{28A0092B-C50C-407E-A947-70E740481C1C}">
                <a14:useLocalDpi xmlns:a14="http://schemas.microsoft.com/office/drawing/2010/main"/>
              </a:ext>
            </a:extLst>
          </a:blip>
          <a:srcRect l="3253" r="18034"/>
          <a:stretch>
            <a:fillRect/>
          </a:stretch>
        </p:blipFill>
        <p:spPr bwMode="auto">
          <a:xfrm>
            <a:off x="6383339" y="476250"/>
            <a:ext cx="3457575" cy="5862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57323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4" descr="fyffe12edit"/>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472489" y="0"/>
            <a:ext cx="170338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59" name="Picture 5" descr="fyffe13edit"/>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24563" y="0"/>
            <a:ext cx="2120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0" name="Picture 6" descr="fyffe5"/>
          <p:cNvPicPr>
            <a:picLocks noChangeAspect="1" noChangeArrowheads="1"/>
          </p:cNvPicPr>
          <p:nvPr/>
        </p:nvPicPr>
        <p:blipFill>
          <a:blip r:embed="rId5" cstate="screen">
            <a:extLst>
              <a:ext uri="{28A0092B-C50C-407E-A947-70E740481C1C}">
                <a14:useLocalDpi xmlns:a14="http://schemas.microsoft.com/office/drawing/2010/main"/>
              </a:ext>
            </a:extLst>
          </a:blip>
          <a:srcRect l="27560" t="2652" r="21266"/>
          <a:stretch>
            <a:fillRect/>
          </a:stretch>
        </p:blipFill>
        <p:spPr bwMode="auto">
          <a:xfrm>
            <a:off x="1991545" y="777081"/>
            <a:ext cx="3743325"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12299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david nathan sub troch no med buttress lag doing nothing"/>
          <p:cNvPicPr>
            <a:picLocks noGrp="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1991544" y="72280"/>
            <a:ext cx="4094162" cy="6669088"/>
          </a:xfrm>
          <a:noFill/>
        </p:spPr>
      </p:pic>
      <p:pic>
        <p:nvPicPr>
          <p:cNvPr id="44035" name="Picture 3" descr="david nathan stroch 1st plate broken"/>
          <p:cNvPicPr>
            <a:picLocks noGrp="1" noChangeAspect="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6168008" y="73199"/>
            <a:ext cx="3513137" cy="6669088"/>
          </a:xfrm>
          <a:noFill/>
        </p:spPr>
      </p:pic>
    </p:spTree>
    <p:extLst>
      <p:ext uri="{BB962C8B-B14F-4D97-AF65-F5344CB8AC3E}">
        <p14:creationId xmlns:p14="http://schemas.microsoft.com/office/powerpoint/2010/main" val="9521831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david nathanbiology ok but needed imnail 2nd op"/>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1766887" y="251668"/>
            <a:ext cx="4329113" cy="6489700"/>
          </a:xfrm>
          <a:noFill/>
        </p:spPr>
      </p:pic>
      <p:pic>
        <p:nvPicPr>
          <p:cNvPr id="45059" name="Picture 3" descr="david nathan as 1st didn`t work try same again needed im nail"/>
          <p:cNvPicPr>
            <a:picLocks noGrp="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6174680" y="253255"/>
            <a:ext cx="4241800" cy="6488113"/>
          </a:xfrm>
          <a:noFill/>
        </p:spPr>
      </p:pic>
    </p:spTree>
    <p:extLst>
      <p:ext uri="{BB962C8B-B14F-4D97-AF65-F5344CB8AC3E}">
        <p14:creationId xmlns:p14="http://schemas.microsoft.com/office/powerpoint/2010/main" val="1794364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mgt ovink plat after failed nail comm bone loss"/>
          <p:cNvPicPr>
            <a:picLocks noGrp="1" noChangeAspect="1" noChangeArrowheads="1"/>
          </p:cNvPicPr>
          <p:nvPr>
            <p:ph sz="quarter" idx="1"/>
          </p:nvPr>
        </p:nvPicPr>
        <p:blipFill>
          <a:blip r:embed="rId3" cstate="screen">
            <a:extLst>
              <a:ext uri="{28A0092B-C50C-407E-A947-70E740481C1C}">
                <a14:useLocalDpi xmlns:a14="http://schemas.microsoft.com/office/drawing/2010/main"/>
              </a:ext>
            </a:extLst>
          </a:blip>
          <a:srcRect/>
          <a:stretch>
            <a:fillRect/>
          </a:stretch>
        </p:blipFill>
        <p:spPr>
          <a:xfrm>
            <a:off x="1127448" y="476672"/>
            <a:ext cx="2339975" cy="6237288"/>
          </a:xfrm>
          <a:noFill/>
        </p:spPr>
      </p:pic>
      <p:pic>
        <p:nvPicPr>
          <p:cNvPr id="48131" name="Picture 3" descr="mgt ovink plat strut graft no comp"/>
          <p:cNvPicPr>
            <a:picLocks noGrp="1" noChangeArrowheads="1"/>
          </p:cNvPicPr>
          <p:nvPr>
            <p:ph sz="quarter" idx="2"/>
          </p:nvPr>
        </p:nvPicPr>
        <p:blipFill>
          <a:blip r:embed="rId4" cstate="screen">
            <a:extLst>
              <a:ext uri="{28A0092B-C50C-407E-A947-70E740481C1C}">
                <a14:useLocalDpi xmlns:a14="http://schemas.microsoft.com/office/drawing/2010/main"/>
              </a:ext>
            </a:extLst>
          </a:blip>
          <a:srcRect/>
          <a:stretch>
            <a:fillRect/>
          </a:stretch>
        </p:blipFill>
        <p:spPr>
          <a:xfrm>
            <a:off x="3440436" y="476672"/>
            <a:ext cx="2663825" cy="6237288"/>
          </a:xfrm>
          <a:noFill/>
        </p:spPr>
      </p:pic>
      <p:pic>
        <p:nvPicPr>
          <p:cNvPr id="46084" name="Picture 4" descr="mgt ovink pp loose plate and strut not incorp"/>
          <p:cNvPicPr>
            <a:picLocks noGrp="1" noChangeArrowheads="1"/>
          </p:cNvPicPr>
          <p:nvPr>
            <p:ph sz="half" idx="3"/>
          </p:nvPr>
        </p:nvPicPr>
        <p:blipFill>
          <a:blip r:embed="rId5" cstate="screen">
            <a:extLst>
              <a:ext uri="{28A0092B-C50C-407E-A947-70E740481C1C}">
                <a14:useLocalDpi xmlns:a14="http://schemas.microsoft.com/office/drawing/2010/main"/>
              </a:ext>
            </a:extLst>
          </a:blip>
          <a:srcRect/>
          <a:stretch>
            <a:fillRect/>
          </a:stretch>
        </p:blipFill>
        <p:spPr>
          <a:xfrm>
            <a:off x="6177285" y="476672"/>
            <a:ext cx="3924300" cy="6237288"/>
          </a:xfrm>
          <a:noFill/>
        </p:spPr>
      </p:pic>
    </p:spTree>
    <p:extLst>
      <p:ext uri="{BB962C8B-B14F-4D97-AF65-F5344CB8AC3E}">
        <p14:creationId xmlns:p14="http://schemas.microsoft.com/office/powerpoint/2010/main" val="21856398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ovink sp cond healed 6 weeks"/>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a:xfrm>
            <a:off x="2654300" y="115888"/>
            <a:ext cx="3441700" cy="6597650"/>
          </a:xfrm>
          <a:noFill/>
        </p:spPr>
      </p:pic>
      <p:pic>
        <p:nvPicPr>
          <p:cNvPr id="49155" name="Picture 3" descr="ovink healed 6weeks lat"/>
          <p:cNvPicPr>
            <a:picLocks noGrp="1" noChangeArrowheads="1"/>
          </p:cNvPicPr>
          <p:nvPr>
            <p:ph sz="half" idx="2"/>
          </p:nvPr>
        </p:nvPicPr>
        <p:blipFill>
          <a:blip r:embed="rId4" cstate="screen">
            <a:extLst>
              <a:ext uri="{28A0092B-C50C-407E-A947-70E740481C1C}">
                <a14:useLocalDpi xmlns:a14="http://schemas.microsoft.com/office/drawing/2010/main"/>
              </a:ext>
            </a:extLst>
          </a:blip>
          <a:srcRect/>
          <a:stretch>
            <a:fillRect/>
          </a:stretch>
        </p:blipFill>
        <p:spPr>
          <a:xfrm>
            <a:off x="6168008" y="144463"/>
            <a:ext cx="3403600" cy="6596062"/>
          </a:xfrm>
          <a:noFill/>
        </p:spPr>
      </p:pic>
    </p:spTree>
    <p:extLst>
      <p:ext uri="{BB962C8B-B14F-4D97-AF65-F5344CB8AC3E}">
        <p14:creationId xmlns:p14="http://schemas.microsoft.com/office/powerpoint/2010/main" val="2972407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GB" dirty="0"/>
              <a:t>Requirements for bone healing</a:t>
            </a:r>
          </a:p>
        </p:txBody>
      </p:sp>
      <p:sp>
        <p:nvSpPr>
          <p:cNvPr id="12291" name="Rectangle 3"/>
          <p:cNvSpPr>
            <a:spLocks noGrp="1" noChangeArrowheads="1"/>
          </p:cNvSpPr>
          <p:nvPr>
            <p:ph type="body" idx="1"/>
          </p:nvPr>
        </p:nvSpPr>
        <p:spPr/>
        <p:txBody>
          <a:bodyPr/>
          <a:lstStyle/>
          <a:p>
            <a:pPr>
              <a:spcBef>
                <a:spcPts val="600"/>
              </a:spcBef>
              <a:spcAft>
                <a:spcPts val="600"/>
              </a:spcAft>
            </a:pPr>
            <a:r>
              <a:rPr lang="en-GB" dirty="0"/>
              <a:t>Hypothetical bone healing organ derived from fracture hematoma and migrating </a:t>
            </a:r>
            <a:r>
              <a:rPr lang="en-GB" dirty="0" err="1"/>
              <a:t>pluripotential</a:t>
            </a:r>
            <a:r>
              <a:rPr lang="en-GB" dirty="0"/>
              <a:t> stem cells</a:t>
            </a:r>
          </a:p>
          <a:p>
            <a:pPr>
              <a:spcBef>
                <a:spcPts val="600"/>
              </a:spcBef>
              <a:spcAft>
                <a:spcPts val="600"/>
              </a:spcAft>
            </a:pPr>
            <a:r>
              <a:rPr lang="en-GB" dirty="0"/>
              <a:t>Appropriate mechanical environment</a:t>
            </a:r>
          </a:p>
        </p:txBody>
      </p:sp>
    </p:spTree>
    <p:extLst>
      <p:ext uri="{BB962C8B-B14F-4D97-AF65-F5344CB8AC3E}">
        <p14:creationId xmlns:p14="http://schemas.microsoft.com/office/powerpoint/2010/main" val="126277604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C7F84F-9D09-41F1-B059-8D8E958B9342}"/>
              </a:ext>
            </a:extLst>
          </p:cNvPr>
          <p:cNvSpPr>
            <a:spLocks noGrp="1"/>
          </p:cNvSpPr>
          <p:nvPr>
            <p:ph type="title"/>
          </p:nvPr>
        </p:nvSpPr>
        <p:spPr/>
        <p:txBody>
          <a:bodyPr/>
          <a:lstStyle/>
          <a:p>
            <a:r>
              <a:rPr lang="en-GB" dirty="0"/>
              <a:t>Stability</a:t>
            </a:r>
            <a:endParaRPr lang="de-CH" dirty="0"/>
          </a:p>
        </p:txBody>
      </p:sp>
      <p:pic>
        <p:nvPicPr>
          <p:cNvPr id="8" name="Picture 2" descr="chris owen im nu  biology faulty">
            <a:extLst>
              <a:ext uri="{FF2B5EF4-FFF2-40B4-BE49-F238E27FC236}">
                <a16:creationId xmlns:a16="http://schemas.microsoft.com/office/drawing/2014/main" id="{1D6A4AA9-40C0-439B-8332-B885B2DA7A24}"/>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60168" y="838200"/>
            <a:ext cx="1871663" cy="56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68761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chris owen im nu  biology faulty"/>
          <p:cNvPicPr>
            <a:picLocks noGrp="1" noChangeAspect="1" noChangeArrowheads="1"/>
          </p:cNvPicPr>
          <p:nvPr>
            <p:ph sz="quarter" idx="1"/>
          </p:nvPr>
        </p:nvPicPr>
        <p:blipFill>
          <a:blip r:embed="rId3" cstate="screen">
            <a:extLst>
              <a:ext uri="{28A0092B-C50C-407E-A947-70E740481C1C}">
                <a14:useLocalDpi xmlns:a14="http://schemas.microsoft.com/office/drawing/2010/main"/>
              </a:ext>
            </a:extLst>
          </a:blip>
          <a:srcRect/>
          <a:stretch>
            <a:fillRect/>
          </a:stretch>
        </p:blipFill>
        <p:spPr>
          <a:xfrm>
            <a:off x="1559496" y="620713"/>
            <a:ext cx="1871663" cy="5689600"/>
          </a:xfrm>
          <a:noFill/>
        </p:spPr>
      </p:pic>
      <p:pic>
        <p:nvPicPr>
          <p:cNvPr id="51203" name="Picture 3" descr="chris owen simple 2 ring frame  c compress"/>
          <p:cNvPicPr>
            <a:picLocks noGrp="1" noChangeAspect="1" noChangeArrowheads="1"/>
          </p:cNvPicPr>
          <p:nvPr>
            <p:ph sz="quarter" idx="2"/>
          </p:nvPr>
        </p:nvPicPr>
        <p:blipFill>
          <a:blip r:embed="rId4" cstate="screen">
            <a:extLst>
              <a:ext uri="{28A0092B-C50C-407E-A947-70E740481C1C}">
                <a14:useLocalDpi xmlns:a14="http://schemas.microsoft.com/office/drawing/2010/main"/>
              </a:ext>
            </a:extLst>
          </a:blip>
          <a:srcRect/>
          <a:stretch>
            <a:fillRect/>
          </a:stretch>
        </p:blipFill>
        <p:spPr>
          <a:xfrm>
            <a:off x="3359721" y="620713"/>
            <a:ext cx="2735263" cy="5688012"/>
          </a:xfrm>
          <a:noFill/>
        </p:spPr>
      </p:pic>
      <p:pic>
        <p:nvPicPr>
          <p:cNvPr id="51204" name="Picture 4" descr="chris owen joined"/>
          <p:cNvPicPr>
            <a:picLocks noGrp="1" noChangeAspect="1" noChangeArrowheads="1"/>
          </p:cNvPicPr>
          <p:nvPr>
            <p:ph sz="quarter" idx="3"/>
          </p:nvPr>
        </p:nvPicPr>
        <p:blipFill>
          <a:blip r:embed="rId5" cstate="screen">
            <a:extLst>
              <a:ext uri="{28A0092B-C50C-407E-A947-70E740481C1C}">
                <a14:useLocalDpi xmlns:a14="http://schemas.microsoft.com/office/drawing/2010/main"/>
              </a:ext>
            </a:extLst>
          </a:blip>
          <a:srcRect/>
          <a:stretch>
            <a:fillRect/>
          </a:stretch>
        </p:blipFill>
        <p:spPr>
          <a:xfrm>
            <a:off x="6168008" y="620713"/>
            <a:ext cx="2166938" cy="5688012"/>
          </a:xfrm>
          <a:noFill/>
        </p:spPr>
      </p:pic>
      <p:pic>
        <p:nvPicPr>
          <p:cNvPr id="51205" name="Picture 5" descr="chris owen joined lat"/>
          <p:cNvPicPr>
            <a:picLocks noGrp="1" noChangeAspect="1" noChangeArrowheads="1"/>
          </p:cNvPicPr>
          <p:nvPr>
            <p:ph sz="quarter" idx="4"/>
          </p:nvPr>
        </p:nvPicPr>
        <p:blipFill>
          <a:blip r:embed="rId6" cstate="screen">
            <a:extLst>
              <a:ext uri="{28A0092B-C50C-407E-A947-70E740481C1C}">
                <a14:useLocalDpi xmlns:a14="http://schemas.microsoft.com/office/drawing/2010/main"/>
              </a:ext>
            </a:extLst>
          </a:blip>
          <a:srcRect/>
          <a:stretch>
            <a:fillRect/>
          </a:stretch>
        </p:blipFill>
        <p:spPr>
          <a:xfrm>
            <a:off x="8311134" y="620713"/>
            <a:ext cx="2111375" cy="5688012"/>
          </a:xfrm>
          <a:noFill/>
        </p:spPr>
      </p:pic>
    </p:spTree>
    <p:extLst>
      <p:ext uri="{BB962C8B-B14F-4D97-AF65-F5344CB8AC3E}">
        <p14:creationId xmlns:p14="http://schemas.microsoft.com/office/powerpoint/2010/main" val="1706470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2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7" descr="465944d.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23592" y="228601"/>
            <a:ext cx="3670300" cy="650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7" name="Picture 8" descr="1302119a.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8476" y="222251"/>
            <a:ext cx="3276600" cy="6513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9474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1" descr="465944i.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057400" y="416768"/>
            <a:ext cx="4038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1" name="Picture 2" descr="1302119g.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72200" y="416768"/>
            <a:ext cx="4114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936250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descr="465944j.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603450" y="288180"/>
            <a:ext cx="350520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275" name="Picture 2" descr="1302119h.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180658" y="288180"/>
            <a:ext cx="358775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72530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1" descr="1302119j.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847528" y="416768"/>
            <a:ext cx="42672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299" name="Picture 2" descr="1302119l.jp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229672" y="492968"/>
            <a:ext cx="41148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0067279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GB" dirty="0"/>
              <a:t>What is the role of </a:t>
            </a:r>
            <a:r>
              <a:rPr lang="en-GB" dirty="0" err="1"/>
              <a:t>cancellous</a:t>
            </a:r>
            <a:r>
              <a:rPr lang="en-GB" dirty="0"/>
              <a:t> </a:t>
            </a:r>
            <a:r>
              <a:rPr lang="en-GB" dirty="0" err="1"/>
              <a:t>autograft</a:t>
            </a:r>
            <a:r>
              <a:rPr lang="en-GB" dirty="0"/>
              <a:t>?</a:t>
            </a:r>
          </a:p>
        </p:txBody>
      </p:sp>
      <p:sp>
        <p:nvSpPr>
          <p:cNvPr id="56323" name="Rectangle 3"/>
          <p:cNvSpPr>
            <a:spLocks noGrp="1" noChangeArrowheads="1"/>
          </p:cNvSpPr>
          <p:nvPr>
            <p:ph type="body" idx="1"/>
          </p:nvPr>
        </p:nvSpPr>
        <p:spPr/>
        <p:txBody>
          <a:bodyPr/>
          <a:lstStyle/>
          <a:p>
            <a:pPr>
              <a:spcAft>
                <a:spcPts val="600"/>
              </a:spcAft>
            </a:pPr>
            <a:r>
              <a:rPr lang="en-GB" dirty="0"/>
              <a:t>Harvesting stimulates the bone healing organ (osteotomy)</a:t>
            </a:r>
          </a:p>
          <a:p>
            <a:pPr>
              <a:spcAft>
                <a:spcPts val="600"/>
              </a:spcAft>
            </a:pPr>
            <a:r>
              <a:rPr lang="en-GB" dirty="0" err="1"/>
              <a:t>Humoral</a:t>
            </a:r>
            <a:r>
              <a:rPr lang="en-GB" dirty="0"/>
              <a:t> factors</a:t>
            </a:r>
          </a:p>
          <a:p>
            <a:pPr>
              <a:spcAft>
                <a:spcPts val="600"/>
              </a:spcAft>
            </a:pPr>
            <a:r>
              <a:rPr lang="en-GB" dirty="0"/>
              <a:t>Placing the graft around the </a:t>
            </a:r>
            <a:r>
              <a:rPr lang="en-GB" dirty="0" err="1"/>
              <a:t>nonunion</a:t>
            </a:r>
            <a:r>
              <a:rPr lang="en-GB" dirty="0"/>
              <a:t> site may result in the formation of a fresh bone healing organ (decortication)</a:t>
            </a:r>
          </a:p>
          <a:p>
            <a:endParaRPr lang="en-GB" dirty="0"/>
          </a:p>
        </p:txBody>
      </p:sp>
    </p:spTree>
    <p:extLst>
      <p:ext uri="{BB962C8B-B14F-4D97-AF65-F5344CB8AC3E}">
        <p14:creationId xmlns:p14="http://schemas.microsoft.com/office/powerpoint/2010/main" val="2351261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3"/>
          <p:cNvSpPr>
            <a:spLocks noGrp="1" noChangeArrowheads="1"/>
          </p:cNvSpPr>
          <p:nvPr>
            <p:ph type="title"/>
          </p:nvPr>
        </p:nvSpPr>
        <p:spPr/>
        <p:txBody>
          <a:bodyPr/>
          <a:lstStyle/>
          <a:p>
            <a:r>
              <a:rPr lang="en-GB" dirty="0"/>
              <a:t>Chemical bone growth stimulation</a:t>
            </a:r>
          </a:p>
        </p:txBody>
      </p:sp>
      <p:pic>
        <p:nvPicPr>
          <p:cNvPr id="57347" name="Picture 9" descr="recent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886201" y="1772816"/>
            <a:ext cx="41878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66030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ollagen.pn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922042" y="222653"/>
            <a:ext cx="130175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1" name="Picture 3" descr="Collagen d band"/>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23792" y="228600"/>
            <a:ext cx="46482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80650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5" name="Picture 2" descr="bm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3512" y="3892518"/>
            <a:ext cx="4191000" cy="296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6" name="Picture 3" descr="bmp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951984" y="3789041"/>
            <a:ext cx="4495800" cy="2951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descr="Slide_ 39_Pri_Delayed healing_R02.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1544" y="116633"/>
            <a:ext cx="7687312" cy="3913763"/>
          </a:xfrm>
          <a:prstGeom prst="rect">
            <a:avLst/>
          </a:prstGeom>
        </p:spPr>
      </p:pic>
    </p:spTree>
    <p:extLst>
      <p:ext uri="{BB962C8B-B14F-4D97-AF65-F5344CB8AC3E}">
        <p14:creationId xmlns:p14="http://schemas.microsoft.com/office/powerpoint/2010/main" val="4224909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GB" dirty="0"/>
              <a:t>Bone healing organ </a:t>
            </a:r>
          </a:p>
        </p:txBody>
      </p:sp>
      <p:pic>
        <p:nvPicPr>
          <p:cNvPr id="13315" name="Picture 4" descr="fracture_photomicrograph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782888" y="1268760"/>
            <a:ext cx="6769100" cy="448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0729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GB" dirty="0"/>
              <a:t>Chemical bone growth stimulation</a:t>
            </a:r>
          </a:p>
        </p:txBody>
      </p:sp>
      <p:sp>
        <p:nvSpPr>
          <p:cNvPr id="102403" name="Text Box 3"/>
          <p:cNvSpPr txBox="1">
            <a:spLocks noChangeArrowheads="1"/>
          </p:cNvSpPr>
          <p:nvPr/>
        </p:nvSpPr>
        <p:spPr bwMode="auto">
          <a:xfrm>
            <a:off x="489961" y="980728"/>
            <a:ext cx="11194037" cy="5447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itchFamily="18" charset="0"/>
                <a:ea typeface="ＭＳ Ｐゴシック" pitchFamily="34" charset="-128"/>
              </a:defRPr>
            </a:lvl1pPr>
            <a:lvl2pPr marL="742950" indent="-285750" eaLnBrk="0" hangingPunct="0">
              <a:defRPr sz="2400">
                <a:solidFill>
                  <a:schemeClr val="tx1"/>
                </a:solidFill>
                <a:latin typeface="Times New Roman" pitchFamily="18" charset="0"/>
                <a:ea typeface="ＭＳ Ｐゴシック" pitchFamily="34" charset="-128"/>
              </a:defRPr>
            </a:lvl2pPr>
            <a:lvl3pPr marL="1143000" indent="-228600" eaLnBrk="0" hangingPunct="0">
              <a:defRPr sz="2400">
                <a:solidFill>
                  <a:schemeClr val="tx1"/>
                </a:solidFill>
                <a:latin typeface="Times New Roman" pitchFamily="18" charset="0"/>
                <a:ea typeface="ＭＳ Ｐゴシック" pitchFamily="34" charset="-128"/>
              </a:defRPr>
            </a:lvl3pPr>
            <a:lvl4pPr marL="1600200" indent="-228600" eaLnBrk="0" hangingPunct="0">
              <a:defRPr sz="2400">
                <a:solidFill>
                  <a:schemeClr val="tx1"/>
                </a:solidFill>
                <a:latin typeface="Times New Roman" pitchFamily="18" charset="0"/>
                <a:ea typeface="ＭＳ Ｐゴシック" pitchFamily="34" charset="-128"/>
              </a:defRPr>
            </a:lvl4pPr>
            <a:lvl5pPr marL="2057400" indent="-228600" eaLnBrk="0" hangingPunct="0">
              <a:defRPr sz="24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Times New Roman" pitchFamily="18" charset="0"/>
                <a:ea typeface="ＭＳ Ｐゴシック" pitchFamily="34" charset="-128"/>
              </a:defRPr>
            </a:lvl9pPr>
          </a:lstStyle>
          <a:p>
            <a:pPr algn="l" eaLnBrk="1" hangingPunct="1">
              <a:spcBef>
                <a:spcPts val="600"/>
              </a:spcBef>
              <a:spcAft>
                <a:spcPts val="600"/>
              </a:spcAft>
            </a:pPr>
            <a:r>
              <a:rPr lang="en-US" sz="1800" b="1">
                <a:latin typeface="Arial" charset="0"/>
              </a:rPr>
              <a:t>The Treatment of Complex, Recalcitrant Long-Bone Nonunion with a Human Recombinant Bone Morphogenic Protein:</a:t>
            </a:r>
            <a:r>
              <a:rPr lang="en-US" sz="1800">
                <a:latin typeface="Arial" charset="0"/>
              </a:rPr>
              <a:t> </a:t>
            </a:r>
            <a:r>
              <a:rPr lang="en-US" sz="1800" b="1">
                <a:latin typeface="Arial" charset="0"/>
              </a:rPr>
              <a:t>Results of a Prospective Pilot Study</a:t>
            </a:r>
            <a:endParaRPr lang="en-US" sz="1800" b="1" i="1">
              <a:latin typeface="Arial" charset="0"/>
            </a:endParaRPr>
          </a:p>
          <a:p>
            <a:pPr algn="l" eaLnBrk="1" hangingPunct="1">
              <a:spcBef>
                <a:spcPts val="600"/>
              </a:spcBef>
              <a:spcAft>
                <a:spcPts val="600"/>
              </a:spcAft>
            </a:pPr>
            <a:r>
              <a:rPr lang="en-US" sz="1400">
                <a:latin typeface="Arial" charset="0"/>
              </a:rPr>
              <a:t>McKee M, Schemitsch E, Wild L, Waddell JP</a:t>
            </a:r>
          </a:p>
          <a:p>
            <a:pPr algn="l" eaLnBrk="1" hangingPunct="1">
              <a:spcBef>
                <a:spcPts val="600"/>
              </a:spcBef>
              <a:spcAft>
                <a:spcPts val="600"/>
              </a:spcAft>
            </a:pPr>
            <a:r>
              <a:rPr lang="en-US" sz="1400" b="1">
                <a:latin typeface="Arial" charset="0"/>
              </a:rPr>
              <a:t>Purpose: </a:t>
            </a:r>
            <a:r>
              <a:rPr lang="en-US" sz="1400">
                <a:latin typeface="Arial" charset="0"/>
              </a:rPr>
              <a:t>We sought to determine the safety and efficacy of a human recombinant osteogenic protein (rhBMP-7) in the treatment of recalcitrant human long-bone nonunion.</a:t>
            </a:r>
            <a:endParaRPr lang="en-US" sz="1400" b="1">
              <a:latin typeface="Arial" charset="0"/>
            </a:endParaRPr>
          </a:p>
          <a:p>
            <a:pPr algn="l" eaLnBrk="1" hangingPunct="1">
              <a:spcBef>
                <a:spcPts val="600"/>
              </a:spcBef>
              <a:spcAft>
                <a:spcPts val="600"/>
              </a:spcAft>
            </a:pPr>
            <a:r>
              <a:rPr lang="en-US" sz="1400" b="1">
                <a:latin typeface="Arial" charset="0"/>
              </a:rPr>
              <a:t>Methods: </a:t>
            </a:r>
            <a:r>
              <a:rPr lang="en-US" sz="1400">
                <a:latin typeface="Arial" charset="0"/>
              </a:rPr>
              <a:t>In a prospective pilot study, we identified 15 patients with complex, recalcitrant long-bone nonunion whose previous treatment was unsuccessful. There were nine men and six women with a mean age of 52.8 years (range, 38 to 76). The involved bones included five tibiae, four clavicles, four humerii, and two femora. All patients had radiographic nonunion, and had had a mean of 2.8 prior unsuccessful operative procedures (range, 0 to 6). Eleven patients had received prior autogenous bone grafting in an attempt to promote union. </a:t>
            </a:r>
          </a:p>
          <a:p>
            <a:pPr algn="l" eaLnBrk="1" hangingPunct="1">
              <a:spcBef>
                <a:spcPts val="600"/>
              </a:spcBef>
              <a:spcAft>
                <a:spcPts val="600"/>
              </a:spcAft>
            </a:pPr>
            <a:r>
              <a:rPr lang="en-US" sz="1400">
                <a:latin typeface="Arial" charset="0"/>
              </a:rPr>
              <a:t>All patients underwent removal of any previously implanted hardware, debridement of the nonunion, correction of deformity, stable internal fixation, and addition of the rhBMP-7 compound to the nonunion defect.</a:t>
            </a:r>
            <a:endParaRPr lang="en-US" sz="1400" b="1">
              <a:latin typeface="Arial" charset="0"/>
            </a:endParaRPr>
          </a:p>
          <a:p>
            <a:pPr algn="l" eaLnBrk="1" hangingPunct="1">
              <a:spcBef>
                <a:spcPts val="600"/>
              </a:spcBef>
              <a:spcAft>
                <a:spcPts val="600"/>
              </a:spcAft>
            </a:pPr>
            <a:r>
              <a:rPr lang="en-US" sz="1400" b="1">
                <a:latin typeface="Arial" charset="0"/>
              </a:rPr>
              <a:t>Results: </a:t>
            </a:r>
            <a:r>
              <a:rPr lang="en-US" sz="1400">
                <a:latin typeface="Arial" charset="0"/>
              </a:rPr>
              <a:t>The mean follow-up was 22 months (range, 6 to 52), and no patient was lost to follow-up. The nonunion of 13 patients healed at a mean of 11 weeks postoperatively, and all demonstrated abundant bone formation. The tibia of one patient developed a recurrence of deep infection and required below-knee amputation. One patient with a segmental clavicular defect had delayed radiographic union at the 6-month follow-up but had progressive bone formation, was clinically stable, and declined further intervention. Technically, the rhBMP-7 bone substitute was easy to handle and simple to apply, and there were no adverse clinical events related to its use. Patient satisfaction was high.</a:t>
            </a:r>
            <a:endParaRPr lang="en-US" sz="1400" b="1">
              <a:latin typeface="Arial" charset="0"/>
            </a:endParaRPr>
          </a:p>
          <a:p>
            <a:pPr algn="l" eaLnBrk="1" hangingPunct="1">
              <a:spcBef>
                <a:spcPts val="600"/>
              </a:spcBef>
              <a:spcAft>
                <a:spcPts val="600"/>
              </a:spcAft>
            </a:pPr>
            <a:r>
              <a:rPr lang="en-US" sz="1400" b="1">
                <a:latin typeface="Arial" charset="0"/>
              </a:rPr>
              <a:t>Conclusions: </a:t>
            </a:r>
            <a:r>
              <a:rPr lang="en-US" sz="1400">
                <a:latin typeface="Arial" charset="0"/>
              </a:rPr>
              <a:t>The bone substitute was technically feasible to use, was not associated with any adverse events, and promoted union in 13 of 15 (87%) patients with refractory long-bone nonunion that had not responded to conventional bone grafting.</a:t>
            </a:r>
            <a:r>
              <a:rPr lang="en-US" sz="1400" b="1">
                <a:latin typeface="Arial" charset="0"/>
              </a:rPr>
              <a:t> </a:t>
            </a:r>
            <a:r>
              <a:rPr lang="en-US" sz="1400">
                <a:latin typeface="Arial" charset="0"/>
              </a:rPr>
              <a:t>As part of a standard protocol, this bone graft substitute appears to be safe and effective in providing sufficient biological stimulation for bony union to occur in this difficult-to-treat patient population. Its use eliminates the requirement for autogenous grafting.</a:t>
            </a:r>
          </a:p>
        </p:txBody>
      </p:sp>
    </p:spTree>
    <p:extLst>
      <p:ext uri="{BB962C8B-B14F-4D97-AF65-F5344CB8AC3E}">
        <p14:creationId xmlns:p14="http://schemas.microsoft.com/office/powerpoint/2010/main" val="593724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nodeType="clickEffect">
                                  <p:stCondLst>
                                    <p:cond delay="0"/>
                                  </p:stCondLst>
                                  <p:childTnLst>
                                    <p:animEffect transition="out" filter="fade">
                                      <p:cBhvr>
                                        <p:cTn id="6" dur="2000"/>
                                        <p:tgtEl>
                                          <p:spTgt spid="102403">
                                            <p:txEl>
                                              <p:pRg st="0" end="0"/>
                                            </p:txEl>
                                          </p:spTgt>
                                        </p:tgtEl>
                                      </p:cBhvr>
                                    </p:animEffect>
                                    <p:set>
                                      <p:cBhvr>
                                        <p:cTn id="7" dur="1" fill="hold">
                                          <p:stCondLst>
                                            <p:cond delay="1999"/>
                                          </p:stCondLst>
                                        </p:cTn>
                                        <p:tgtEl>
                                          <p:spTgt spid="102403">
                                            <p:txEl>
                                              <p:pRg st="0" end="0"/>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102403">
                                            <p:txEl>
                                              <p:pRg st="1" end="1"/>
                                            </p:txEl>
                                          </p:spTgt>
                                        </p:tgtEl>
                                      </p:cBhvr>
                                    </p:animEffect>
                                    <p:set>
                                      <p:cBhvr>
                                        <p:cTn id="10" dur="1" fill="hold">
                                          <p:stCondLst>
                                            <p:cond delay="1999"/>
                                          </p:stCondLst>
                                        </p:cTn>
                                        <p:tgtEl>
                                          <p:spTgt spid="102403">
                                            <p:txEl>
                                              <p:pRg st="1" end="1"/>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102403">
                                            <p:txEl>
                                              <p:pRg st="2" end="2"/>
                                            </p:txEl>
                                          </p:spTgt>
                                        </p:tgtEl>
                                      </p:cBhvr>
                                    </p:animEffect>
                                    <p:set>
                                      <p:cBhvr>
                                        <p:cTn id="13" dur="1" fill="hold">
                                          <p:stCondLst>
                                            <p:cond delay="1999"/>
                                          </p:stCondLst>
                                        </p:cTn>
                                        <p:tgtEl>
                                          <p:spTgt spid="102403">
                                            <p:txEl>
                                              <p:pRg st="2" end="2"/>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102403">
                                            <p:txEl>
                                              <p:pRg st="3" end="3"/>
                                            </p:txEl>
                                          </p:spTgt>
                                        </p:tgtEl>
                                      </p:cBhvr>
                                    </p:animEffect>
                                    <p:set>
                                      <p:cBhvr>
                                        <p:cTn id="16" dur="1" fill="hold">
                                          <p:stCondLst>
                                            <p:cond delay="1999"/>
                                          </p:stCondLst>
                                        </p:cTn>
                                        <p:tgtEl>
                                          <p:spTgt spid="102403">
                                            <p:txEl>
                                              <p:pRg st="3" end="3"/>
                                            </p:txEl>
                                          </p:spTgt>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2000"/>
                                        <p:tgtEl>
                                          <p:spTgt spid="102403">
                                            <p:txEl>
                                              <p:pRg st="5" end="5"/>
                                            </p:txEl>
                                          </p:spTgt>
                                        </p:tgtEl>
                                      </p:cBhvr>
                                    </p:animEffect>
                                    <p:set>
                                      <p:cBhvr>
                                        <p:cTn id="19" dur="1" fill="hold">
                                          <p:stCondLst>
                                            <p:cond delay="1999"/>
                                          </p:stCondLst>
                                        </p:cTn>
                                        <p:tgtEl>
                                          <p:spTgt spid="102403">
                                            <p:txEl>
                                              <p:pRg st="5" end="5"/>
                                            </p:txEl>
                                          </p:spTgt>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2000"/>
                                        <p:tgtEl>
                                          <p:spTgt spid="102403">
                                            <p:txEl>
                                              <p:pRg st="6" end="6"/>
                                            </p:txEl>
                                          </p:spTgt>
                                        </p:tgtEl>
                                      </p:cBhvr>
                                    </p:animEffect>
                                    <p:set>
                                      <p:cBhvr>
                                        <p:cTn id="22" dur="1" fill="hold">
                                          <p:stCondLst>
                                            <p:cond delay="1999"/>
                                          </p:stCondLst>
                                        </p:cTn>
                                        <p:tgtEl>
                                          <p:spTgt spid="102403">
                                            <p:txEl>
                                              <p:pRg st="6" end="6"/>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GB" dirty="0"/>
              <a:t>Chemical bone growth stimulation</a:t>
            </a:r>
          </a:p>
        </p:txBody>
      </p:sp>
      <p:sp>
        <p:nvSpPr>
          <p:cNvPr id="103427" name="Rectangle 3"/>
          <p:cNvSpPr>
            <a:spLocks noGrp="1" noChangeArrowheads="1"/>
          </p:cNvSpPr>
          <p:nvPr>
            <p:ph type="body" idx="1"/>
          </p:nvPr>
        </p:nvSpPr>
        <p:spPr/>
        <p:txBody>
          <a:bodyPr/>
          <a:lstStyle/>
          <a:p>
            <a:pPr marL="532800" indent="-532800">
              <a:spcAft>
                <a:spcPts val="600"/>
              </a:spcAft>
              <a:buNone/>
            </a:pPr>
            <a:r>
              <a:rPr lang="en-GB" dirty="0"/>
              <a:t>All patients underwent:</a:t>
            </a:r>
          </a:p>
          <a:p>
            <a:pPr marL="532800" indent="-532800">
              <a:spcAft>
                <a:spcPts val="600"/>
              </a:spcAft>
            </a:pPr>
            <a:r>
              <a:rPr lang="en-GB" dirty="0"/>
              <a:t>Removal of any previously implanted hardware</a:t>
            </a:r>
          </a:p>
          <a:p>
            <a:pPr marL="532800" indent="-532800">
              <a:spcAft>
                <a:spcPts val="600"/>
              </a:spcAft>
            </a:pPr>
            <a:r>
              <a:rPr lang="en-GB" dirty="0"/>
              <a:t>Debridement of the </a:t>
            </a:r>
            <a:r>
              <a:rPr lang="en-GB" dirty="0" err="1"/>
              <a:t>nonunion</a:t>
            </a:r>
            <a:endParaRPr lang="en-GB" dirty="0"/>
          </a:p>
          <a:p>
            <a:pPr marL="532800" indent="-532800">
              <a:spcAft>
                <a:spcPts val="600"/>
              </a:spcAft>
            </a:pPr>
            <a:r>
              <a:rPr lang="en-GB" dirty="0"/>
              <a:t>Correction of deformity</a:t>
            </a:r>
          </a:p>
          <a:p>
            <a:pPr marL="532800" indent="-532800">
              <a:spcAft>
                <a:spcPts val="600"/>
              </a:spcAft>
            </a:pPr>
            <a:r>
              <a:rPr lang="en-GB" dirty="0"/>
              <a:t>Stable internal fixation</a:t>
            </a:r>
          </a:p>
          <a:p>
            <a:pPr marL="532800" indent="-532800">
              <a:spcAft>
                <a:spcPts val="600"/>
              </a:spcAft>
            </a:pPr>
            <a:r>
              <a:rPr lang="en-GB" dirty="0"/>
              <a:t>Addition of the rhBMP-7 compound to the </a:t>
            </a:r>
            <a:r>
              <a:rPr lang="en-GB" dirty="0" err="1"/>
              <a:t>nonunion</a:t>
            </a:r>
            <a:r>
              <a:rPr lang="en-GB" dirty="0"/>
              <a:t> defect</a:t>
            </a:r>
          </a:p>
        </p:txBody>
      </p:sp>
    </p:spTree>
    <p:extLst>
      <p:ext uri="{BB962C8B-B14F-4D97-AF65-F5344CB8AC3E}">
        <p14:creationId xmlns:p14="http://schemas.microsoft.com/office/powerpoint/2010/main" val="26128258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42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3427">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3427">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3427">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0342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1329C7E-19BF-5745-8B3E-8241A5006F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5880" y="3343022"/>
            <a:ext cx="4368800" cy="3238500"/>
          </a:xfrm>
          <a:prstGeom prst="rect">
            <a:avLst/>
          </a:prstGeom>
        </p:spPr>
      </p:pic>
      <p:pic>
        <p:nvPicPr>
          <p:cNvPr id="4" name="Picture 3">
            <a:extLst>
              <a:ext uri="{FF2B5EF4-FFF2-40B4-BE49-F238E27FC236}">
                <a16:creationId xmlns:a16="http://schemas.microsoft.com/office/drawing/2014/main" id="{A702D223-AFBC-C94A-897D-580BA6C817E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5880" y="190500"/>
            <a:ext cx="4368800" cy="3238500"/>
          </a:xfrm>
          <a:prstGeom prst="rect">
            <a:avLst/>
          </a:prstGeom>
        </p:spPr>
      </p:pic>
      <p:sp>
        <p:nvSpPr>
          <p:cNvPr id="3" name="Title 2">
            <a:extLst>
              <a:ext uri="{FF2B5EF4-FFF2-40B4-BE49-F238E27FC236}">
                <a16:creationId xmlns:a16="http://schemas.microsoft.com/office/drawing/2014/main" id="{45109FC8-CD7F-49D3-A594-9A9B53FB3A9E}"/>
              </a:ext>
            </a:extLst>
          </p:cNvPr>
          <p:cNvSpPr>
            <a:spLocks noGrp="1"/>
          </p:cNvSpPr>
          <p:nvPr>
            <p:ph type="title"/>
          </p:nvPr>
        </p:nvSpPr>
        <p:spPr/>
        <p:txBody>
          <a:bodyPr/>
          <a:lstStyle/>
          <a:p>
            <a:r>
              <a:rPr lang="en-GB" dirty="0"/>
              <a:t>Hardware</a:t>
            </a:r>
            <a:br>
              <a:rPr lang="en-GB" dirty="0"/>
            </a:br>
            <a:endParaRPr lang="de-CH" dirty="0"/>
          </a:p>
        </p:txBody>
      </p:sp>
      <p:pic>
        <p:nvPicPr>
          <p:cNvPr id="62468" name="Picture 4" descr="big spri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8255646" y="548681"/>
            <a:ext cx="1452563"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9" name="Picture 5" descr="small spri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55645" y="3788768"/>
            <a:ext cx="13668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0" name="Picture 6" descr="modulus"/>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23392" y="1600533"/>
            <a:ext cx="4032498" cy="3628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02740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22E16F-3642-5340-8C4C-E60D5F62E6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70078" y="954499"/>
            <a:ext cx="6677642" cy="4949996"/>
          </a:xfrm>
          <a:prstGeom prst="rect">
            <a:avLst/>
          </a:prstGeom>
        </p:spPr>
      </p:pic>
      <p:sp>
        <p:nvSpPr>
          <p:cNvPr id="63495" name="Rectangle 8"/>
          <p:cNvSpPr>
            <a:spLocks noChangeArrowheads="1"/>
          </p:cNvSpPr>
          <p:nvPr/>
        </p:nvSpPr>
        <p:spPr bwMode="auto">
          <a:xfrm>
            <a:off x="4800029" y="5877198"/>
            <a:ext cx="649288" cy="5032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pic>
        <p:nvPicPr>
          <p:cNvPr id="8" name="Picture 7">
            <a:extLst>
              <a:ext uri="{FF2B5EF4-FFF2-40B4-BE49-F238E27FC236}">
                <a16:creationId xmlns:a16="http://schemas.microsoft.com/office/drawing/2014/main" id="{D58999E8-6633-EA49-B2DE-D8DA47EE24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15880" y="3343022"/>
            <a:ext cx="4368800" cy="3238500"/>
          </a:xfrm>
          <a:prstGeom prst="rect">
            <a:avLst/>
          </a:prstGeom>
        </p:spPr>
      </p:pic>
      <p:pic>
        <p:nvPicPr>
          <p:cNvPr id="9" name="Picture 8">
            <a:extLst>
              <a:ext uri="{FF2B5EF4-FFF2-40B4-BE49-F238E27FC236}">
                <a16:creationId xmlns:a16="http://schemas.microsoft.com/office/drawing/2014/main" id="{D853C3ED-7C37-2948-A788-74CA81DA8D7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15880" y="190500"/>
            <a:ext cx="4368800" cy="3238500"/>
          </a:xfrm>
          <a:prstGeom prst="rect">
            <a:avLst/>
          </a:prstGeom>
        </p:spPr>
      </p:pic>
      <p:pic>
        <p:nvPicPr>
          <p:cNvPr id="10" name="Picture 4" descr="big spring">
            <a:extLst>
              <a:ext uri="{FF2B5EF4-FFF2-40B4-BE49-F238E27FC236}">
                <a16:creationId xmlns:a16="http://schemas.microsoft.com/office/drawing/2014/main" id="{6A1799E7-3CF2-214E-9F13-07EB3A0042BB}"/>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8255646" y="548681"/>
            <a:ext cx="1452563" cy="2881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5" descr="small spring">
            <a:extLst>
              <a:ext uri="{FF2B5EF4-FFF2-40B4-BE49-F238E27FC236}">
                <a16:creationId xmlns:a16="http://schemas.microsoft.com/office/drawing/2014/main" id="{E00C1279-2C6D-BA43-89C0-11392FC0C13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255645" y="3788768"/>
            <a:ext cx="1366838" cy="273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2">
            <a:extLst>
              <a:ext uri="{FF2B5EF4-FFF2-40B4-BE49-F238E27FC236}">
                <a16:creationId xmlns:a16="http://schemas.microsoft.com/office/drawing/2014/main" id="{3C070966-8A14-4B27-93FB-6684CC37FCE5}"/>
              </a:ext>
            </a:extLst>
          </p:cNvPr>
          <p:cNvSpPr txBox="1">
            <a:spLocks/>
          </p:cNvSpPr>
          <p:nvPr/>
        </p:nvSpPr>
        <p:spPr>
          <a:xfrm>
            <a:off x="407368" y="332656"/>
            <a:ext cx="11036300" cy="914400"/>
          </a:xfrm>
          <a:prstGeom prst="rect">
            <a:avLst/>
          </a:prstGeom>
        </p:spPr>
        <p:txBody>
          <a:bodyPr/>
          <a:lstStyle>
            <a:lvl1pPr algn="l" rtl="0" eaLnBrk="1" fontAlgn="base" hangingPunct="1">
              <a:lnSpc>
                <a:spcPct val="90000"/>
              </a:lnSpc>
              <a:spcBef>
                <a:spcPct val="0"/>
              </a:spcBef>
              <a:spcAft>
                <a:spcPct val="0"/>
              </a:spcAft>
              <a:defRPr sz="3200" b="1">
                <a:solidFill>
                  <a:srgbClr val="042D98"/>
                </a:solidFill>
                <a:latin typeface="+mj-lt"/>
                <a:ea typeface="+mj-ea"/>
                <a:cs typeface="+mj-cs"/>
              </a:defRPr>
            </a:lvl1pPr>
            <a:lvl2pPr algn="l" rtl="0" eaLnBrk="1" fontAlgn="base" hangingPunct="1">
              <a:lnSpc>
                <a:spcPct val="90000"/>
              </a:lnSpc>
              <a:spcBef>
                <a:spcPct val="0"/>
              </a:spcBef>
              <a:spcAft>
                <a:spcPct val="0"/>
              </a:spcAft>
              <a:defRPr sz="3200" b="1">
                <a:solidFill>
                  <a:srgbClr val="29529B"/>
                </a:solidFill>
                <a:latin typeface="Arial" charset="0"/>
              </a:defRPr>
            </a:lvl2pPr>
            <a:lvl3pPr algn="l" rtl="0" eaLnBrk="1" fontAlgn="base" hangingPunct="1">
              <a:lnSpc>
                <a:spcPct val="90000"/>
              </a:lnSpc>
              <a:spcBef>
                <a:spcPct val="0"/>
              </a:spcBef>
              <a:spcAft>
                <a:spcPct val="0"/>
              </a:spcAft>
              <a:defRPr sz="3200" b="1">
                <a:solidFill>
                  <a:srgbClr val="29529B"/>
                </a:solidFill>
                <a:latin typeface="Arial" charset="0"/>
              </a:defRPr>
            </a:lvl3pPr>
            <a:lvl4pPr algn="l" rtl="0" eaLnBrk="1" fontAlgn="base" hangingPunct="1">
              <a:lnSpc>
                <a:spcPct val="90000"/>
              </a:lnSpc>
              <a:spcBef>
                <a:spcPct val="0"/>
              </a:spcBef>
              <a:spcAft>
                <a:spcPct val="0"/>
              </a:spcAft>
              <a:defRPr sz="3200" b="1">
                <a:solidFill>
                  <a:srgbClr val="29529B"/>
                </a:solidFill>
                <a:latin typeface="Arial" charset="0"/>
              </a:defRPr>
            </a:lvl4pPr>
            <a:lvl5pPr algn="l" rtl="0" eaLnBrk="1" fontAlgn="base" hangingPunct="1">
              <a:lnSpc>
                <a:spcPct val="90000"/>
              </a:lnSpc>
              <a:spcBef>
                <a:spcPct val="0"/>
              </a:spcBef>
              <a:spcAft>
                <a:spcPct val="0"/>
              </a:spcAft>
              <a:defRPr sz="3200" b="1">
                <a:solidFill>
                  <a:srgbClr val="29529B"/>
                </a:solidFill>
                <a:latin typeface="Arial" charset="0"/>
              </a:defRPr>
            </a:lvl5pPr>
            <a:lvl6pPr marL="457200" algn="l" rtl="0" eaLnBrk="1" fontAlgn="base" hangingPunct="1">
              <a:lnSpc>
                <a:spcPct val="90000"/>
              </a:lnSpc>
              <a:spcBef>
                <a:spcPct val="0"/>
              </a:spcBef>
              <a:spcAft>
                <a:spcPct val="0"/>
              </a:spcAft>
              <a:defRPr sz="3200" b="1">
                <a:solidFill>
                  <a:srgbClr val="0E2960"/>
                </a:solidFill>
                <a:latin typeface="Arial" charset="0"/>
              </a:defRPr>
            </a:lvl6pPr>
            <a:lvl7pPr marL="914400" algn="l" rtl="0" eaLnBrk="1" fontAlgn="base" hangingPunct="1">
              <a:lnSpc>
                <a:spcPct val="90000"/>
              </a:lnSpc>
              <a:spcBef>
                <a:spcPct val="0"/>
              </a:spcBef>
              <a:spcAft>
                <a:spcPct val="0"/>
              </a:spcAft>
              <a:defRPr sz="3200" b="1">
                <a:solidFill>
                  <a:srgbClr val="0E2960"/>
                </a:solidFill>
                <a:latin typeface="Arial" charset="0"/>
              </a:defRPr>
            </a:lvl7pPr>
            <a:lvl8pPr marL="1371600" algn="l" rtl="0" eaLnBrk="1" fontAlgn="base" hangingPunct="1">
              <a:lnSpc>
                <a:spcPct val="90000"/>
              </a:lnSpc>
              <a:spcBef>
                <a:spcPct val="0"/>
              </a:spcBef>
              <a:spcAft>
                <a:spcPct val="0"/>
              </a:spcAft>
              <a:defRPr sz="3200" b="1">
                <a:solidFill>
                  <a:srgbClr val="0E2960"/>
                </a:solidFill>
                <a:latin typeface="Arial" charset="0"/>
              </a:defRPr>
            </a:lvl8pPr>
            <a:lvl9pPr marL="1828800" algn="l" rtl="0" eaLnBrk="1" fontAlgn="base" hangingPunct="1">
              <a:lnSpc>
                <a:spcPct val="90000"/>
              </a:lnSpc>
              <a:spcBef>
                <a:spcPct val="0"/>
              </a:spcBef>
              <a:spcAft>
                <a:spcPct val="0"/>
              </a:spcAft>
              <a:defRPr sz="3200" b="1">
                <a:solidFill>
                  <a:srgbClr val="0E2960"/>
                </a:solidFill>
                <a:latin typeface="Arial" charset="0"/>
              </a:defRPr>
            </a:lvl9pPr>
          </a:lstStyle>
          <a:p>
            <a:r>
              <a:rPr lang="en-GB" kern="0" dirty="0"/>
              <a:t>Hardware</a:t>
            </a:r>
            <a:br>
              <a:rPr lang="en-GB" kern="0" dirty="0"/>
            </a:br>
            <a:endParaRPr lang="de-CH" kern="0" dirty="0"/>
          </a:p>
        </p:txBody>
      </p:sp>
    </p:spTree>
    <p:extLst>
      <p:ext uri="{BB962C8B-B14F-4D97-AF65-F5344CB8AC3E}">
        <p14:creationId xmlns:p14="http://schemas.microsoft.com/office/powerpoint/2010/main" val="391415813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08D601E-2194-D14C-B2BB-7D9924DA78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7448" y="243408"/>
            <a:ext cx="9251576" cy="6858000"/>
          </a:xfrm>
          <a:prstGeom prst="rect">
            <a:avLst/>
          </a:prstGeom>
        </p:spPr>
      </p:pic>
      <p:sp>
        <p:nvSpPr>
          <p:cNvPr id="2" name="Title 1">
            <a:extLst>
              <a:ext uri="{FF2B5EF4-FFF2-40B4-BE49-F238E27FC236}">
                <a16:creationId xmlns:a16="http://schemas.microsoft.com/office/drawing/2014/main" id="{95CED0A6-00C6-43AF-A234-25C63069154D}"/>
              </a:ext>
            </a:extLst>
          </p:cNvPr>
          <p:cNvSpPr>
            <a:spLocks noGrp="1"/>
          </p:cNvSpPr>
          <p:nvPr>
            <p:ph type="title"/>
          </p:nvPr>
        </p:nvSpPr>
        <p:spPr/>
        <p:txBody>
          <a:bodyPr/>
          <a:lstStyle/>
          <a:p>
            <a:r>
              <a:rPr lang="en-GB" dirty="0"/>
              <a:t>Experimental research</a:t>
            </a:r>
            <a:br>
              <a:rPr lang="en-GB" dirty="0"/>
            </a:br>
            <a:endParaRPr lang="de-CH" dirty="0"/>
          </a:p>
        </p:txBody>
      </p:sp>
    </p:spTree>
    <p:extLst>
      <p:ext uri="{BB962C8B-B14F-4D97-AF65-F5344CB8AC3E}">
        <p14:creationId xmlns:p14="http://schemas.microsoft.com/office/powerpoint/2010/main" val="26815945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GB" dirty="0"/>
              <a:t>Experimental research</a:t>
            </a:r>
          </a:p>
        </p:txBody>
      </p:sp>
      <p:sp>
        <p:nvSpPr>
          <p:cNvPr id="65539" name="Rectangle 3"/>
          <p:cNvSpPr>
            <a:spLocks noGrp="1" noChangeArrowheads="1"/>
          </p:cNvSpPr>
          <p:nvPr>
            <p:ph type="body" idx="1"/>
          </p:nvPr>
        </p:nvSpPr>
        <p:spPr/>
        <p:txBody>
          <a:bodyPr/>
          <a:lstStyle/>
          <a:p>
            <a:pPr>
              <a:spcAft>
                <a:spcPts val="600"/>
              </a:spcAft>
            </a:pPr>
            <a:r>
              <a:rPr lang="en-GB" dirty="0" err="1"/>
              <a:t>Nonunion</a:t>
            </a:r>
            <a:r>
              <a:rPr lang="en-GB" dirty="0"/>
              <a:t> model must be in a mature animal with mass and bone dimensions comparable with humans</a:t>
            </a:r>
          </a:p>
          <a:p>
            <a:pPr>
              <a:spcAft>
                <a:spcPts val="600"/>
              </a:spcAft>
            </a:pPr>
            <a:r>
              <a:rPr lang="en-GB" dirty="0"/>
              <a:t>Time consuming and very expensive</a:t>
            </a:r>
          </a:p>
          <a:p>
            <a:pPr>
              <a:spcAft>
                <a:spcPts val="600"/>
              </a:spcAft>
            </a:pPr>
            <a:r>
              <a:rPr lang="en-GB" dirty="0"/>
              <a:t>Morality?</a:t>
            </a:r>
          </a:p>
          <a:p>
            <a:pPr>
              <a:spcAft>
                <a:spcPts val="600"/>
              </a:spcAft>
            </a:pPr>
            <a:r>
              <a:rPr lang="en-GB" dirty="0"/>
              <a:t>Relevance of animal models in bone healing research? </a:t>
            </a:r>
          </a:p>
        </p:txBody>
      </p:sp>
    </p:spTree>
    <p:extLst>
      <p:ext uri="{BB962C8B-B14F-4D97-AF65-F5344CB8AC3E}">
        <p14:creationId xmlns:p14="http://schemas.microsoft.com/office/powerpoint/2010/main" val="22549994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9"/>
          <p:cNvSpPr>
            <a:spLocks noGrp="1" noChangeArrowheads="1"/>
          </p:cNvSpPr>
          <p:nvPr>
            <p:ph type="title"/>
          </p:nvPr>
        </p:nvSpPr>
        <p:spPr/>
        <p:txBody>
          <a:bodyPr/>
          <a:lstStyle/>
          <a:p>
            <a:r>
              <a:rPr lang="en-GB" dirty="0"/>
              <a:t>Take-home messages</a:t>
            </a:r>
          </a:p>
        </p:txBody>
      </p:sp>
      <p:sp>
        <p:nvSpPr>
          <p:cNvPr id="71683" name="Rectangle 10"/>
          <p:cNvSpPr>
            <a:spLocks noGrp="1" noChangeArrowheads="1"/>
          </p:cNvSpPr>
          <p:nvPr>
            <p:ph type="body" idx="1"/>
          </p:nvPr>
        </p:nvSpPr>
        <p:spPr/>
        <p:txBody>
          <a:bodyPr/>
          <a:lstStyle/>
          <a:p>
            <a:pPr>
              <a:spcAft>
                <a:spcPts val="600"/>
              </a:spcAft>
            </a:pPr>
            <a:r>
              <a:rPr lang="en-GB" dirty="0"/>
              <a:t>Mechanical environment is the most important factor in fracture healing</a:t>
            </a:r>
          </a:p>
          <a:p>
            <a:pPr>
              <a:spcAft>
                <a:spcPts val="600"/>
              </a:spcAft>
            </a:pPr>
            <a:r>
              <a:rPr lang="en-GB" dirty="0"/>
              <a:t>An “atrophic” </a:t>
            </a:r>
            <a:r>
              <a:rPr lang="en-GB" dirty="0" err="1"/>
              <a:t>nonunion</a:t>
            </a:r>
            <a:r>
              <a:rPr lang="en-GB" dirty="0"/>
              <a:t> is not avascular—it is unstable</a:t>
            </a:r>
          </a:p>
          <a:p>
            <a:pPr>
              <a:spcAft>
                <a:spcPts val="600"/>
              </a:spcAft>
            </a:pPr>
            <a:r>
              <a:rPr lang="en-GB" dirty="0"/>
              <a:t>Treatment aims = alignment + stability</a:t>
            </a:r>
          </a:p>
          <a:p>
            <a:pPr>
              <a:spcAft>
                <a:spcPts val="600"/>
              </a:spcAft>
            </a:pPr>
            <a:r>
              <a:rPr lang="en-GB" dirty="0"/>
              <a:t>There is doubt about the value of </a:t>
            </a:r>
            <a:r>
              <a:rPr lang="en-GB" dirty="0" err="1"/>
              <a:t>cancellous</a:t>
            </a:r>
            <a:r>
              <a:rPr lang="en-GB" dirty="0"/>
              <a:t> </a:t>
            </a:r>
            <a:r>
              <a:rPr lang="en-GB" dirty="0" err="1"/>
              <a:t>autografting</a:t>
            </a:r>
            <a:r>
              <a:rPr lang="en-GB" dirty="0"/>
              <a:t> alone</a:t>
            </a:r>
          </a:p>
          <a:p>
            <a:pPr>
              <a:spcAft>
                <a:spcPts val="600"/>
              </a:spcAft>
            </a:pPr>
            <a:r>
              <a:rPr lang="en-GB" dirty="0"/>
              <a:t>Clinical research desperately needed</a:t>
            </a:r>
          </a:p>
        </p:txBody>
      </p:sp>
    </p:spTree>
    <p:extLst>
      <p:ext uri="{BB962C8B-B14F-4D97-AF65-F5344CB8AC3E}">
        <p14:creationId xmlns:p14="http://schemas.microsoft.com/office/powerpoint/2010/main" val="2271625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GB" dirty="0"/>
              <a:t>Fracture healing</a:t>
            </a:r>
          </a:p>
        </p:txBody>
      </p:sp>
      <p:sp>
        <p:nvSpPr>
          <p:cNvPr id="11267" name="Rectangle 3"/>
          <p:cNvSpPr>
            <a:spLocks noGrp="1" noChangeArrowheads="1"/>
          </p:cNvSpPr>
          <p:nvPr>
            <p:ph idx="1"/>
          </p:nvPr>
        </p:nvSpPr>
        <p:spPr>
          <a:xfrm>
            <a:off x="508001" y="1340768"/>
            <a:ext cx="5381832" cy="4678363"/>
          </a:xfrm>
        </p:spPr>
        <p:txBody>
          <a:bodyPr/>
          <a:lstStyle/>
          <a:p>
            <a:pPr>
              <a:spcAft>
                <a:spcPts val="600"/>
              </a:spcAft>
            </a:pPr>
            <a:r>
              <a:rPr lang="en-GB" dirty="0"/>
              <a:t>Primary bone healing with </a:t>
            </a:r>
            <a:r>
              <a:rPr lang="en-GB" dirty="0" err="1"/>
              <a:t>osteonal</a:t>
            </a:r>
            <a:r>
              <a:rPr lang="en-GB" dirty="0"/>
              <a:t> reconstruction is not really healing </a:t>
            </a:r>
          </a:p>
          <a:p>
            <a:pPr>
              <a:spcAft>
                <a:spcPts val="600"/>
              </a:spcAft>
            </a:pPr>
            <a:r>
              <a:rPr lang="en-GB" dirty="0"/>
              <a:t>It is the bone going about its usual business of remodelling</a:t>
            </a:r>
          </a:p>
        </p:txBody>
      </p:sp>
      <p:pic>
        <p:nvPicPr>
          <p:cNvPr id="2" name="Picture 1" descr="Slide_ 5.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407581"/>
            <a:ext cx="4250471" cy="6042839"/>
          </a:xfrm>
          <a:prstGeom prst="rect">
            <a:avLst/>
          </a:prstGeom>
        </p:spPr>
      </p:pic>
      <p:sp>
        <p:nvSpPr>
          <p:cNvPr id="3" name="TextBox 2"/>
          <p:cNvSpPr txBox="1"/>
          <p:nvPr/>
        </p:nvSpPr>
        <p:spPr>
          <a:xfrm>
            <a:off x="9120337" y="332657"/>
            <a:ext cx="1432303" cy="307777"/>
          </a:xfrm>
          <a:prstGeom prst="rect">
            <a:avLst/>
          </a:prstGeom>
          <a:noFill/>
        </p:spPr>
        <p:txBody>
          <a:bodyPr wrap="none" rtlCol="0">
            <a:spAutoFit/>
          </a:bodyPr>
          <a:lstStyle/>
          <a:p>
            <a:r>
              <a:rPr lang="en-US" dirty="0">
                <a:solidFill>
                  <a:srgbClr val="000000"/>
                </a:solidFill>
              </a:rPr>
              <a:t>Contact healing</a:t>
            </a:r>
          </a:p>
        </p:txBody>
      </p:sp>
      <p:sp>
        <p:nvSpPr>
          <p:cNvPr id="7" name="TextBox 6"/>
          <p:cNvSpPr txBox="1"/>
          <p:nvPr/>
        </p:nvSpPr>
        <p:spPr>
          <a:xfrm>
            <a:off x="9260030" y="6093297"/>
            <a:ext cx="1152917" cy="307777"/>
          </a:xfrm>
          <a:prstGeom prst="rect">
            <a:avLst/>
          </a:prstGeom>
          <a:noFill/>
        </p:spPr>
        <p:txBody>
          <a:bodyPr wrap="none" rtlCol="0">
            <a:spAutoFit/>
          </a:bodyPr>
          <a:lstStyle/>
          <a:p>
            <a:r>
              <a:rPr lang="en-US" dirty="0">
                <a:solidFill>
                  <a:srgbClr val="000000"/>
                </a:solidFill>
              </a:rPr>
              <a:t>Gap healing</a:t>
            </a:r>
          </a:p>
        </p:txBody>
      </p:sp>
    </p:spTree>
    <p:extLst>
      <p:ext uri="{BB962C8B-B14F-4D97-AF65-F5344CB8AC3E}">
        <p14:creationId xmlns:p14="http://schemas.microsoft.com/office/powerpoint/2010/main" val="41692181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GB" dirty="0"/>
              <a:t>Secondary (indirect) bone healing</a:t>
            </a:r>
          </a:p>
        </p:txBody>
      </p:sp>
      <p:sp>
        <p:nvSpPr>
          <p:cNvPr id="15363" name="Rectangle 3"/>
          <p:cNvSpPr>
            <a:spLocks noGrp="1" noChangeArrowheads="1"/>
          </p:cNvSpPr>
          <p:nvPr>
            <p:ph type="body" idx="1"/>
          </p:nvPr>
        </p:nvSpPr>
        <p:spPr>
          <a:xfrm>
            <a:off x="508001" y="1340768"/>
            <a:ext cx="6740127" cy="4678363"/>
          </a:xfrm>
        </p:spPr>
        <p:txBody>
          <a:bodyPr/>
          <a:lstStyle/>
          <a:p>
            <a:pPr marL="532800" indent="-532800">
              <a:spcAft>
                <a:spcPts val="600"/>
              </a:spcAft>
            </a:pPr>
            <a:r>
              <a:rPr lang="en-GB" dirty="0"/>
              <a:t>True healing process driven by an inflammatory response to injury</a:t>
            </a:r>
          </a:p>
          <a:p>
            <a:pPr marL="532800" indent="-532800">
              <a:spcAft>
                <a:spcPts val="600"/>
              </a:spcAft>
            </a:pPr>
            <a:r>
              <a:rPr lang="en-GB" dirty="0"/>
              <a:t>Classically described in four stages</a:t>
            </a:r>
          </a:p>
          <a:p>
            <a:pPr marL="951900" lvl="2" indent="-532800">
              <a:spcAft>
                <a:spcPts val="600"/>
              </a:spcAft>
            </a:pPr>
            <a:r>
              <a:rPr lang="en-GB" sz="2600" dirty="0"/>
              <a:t>Inflammation</a:t>
            </a:r>
          </a:p>
          <a:p>
            <a:pPr marL="951900" lvl="2" indent="-532800">
              <a:spcAft>
                <a:spcPts val="600"/>
              </a:spcAft>
            </a:pPr>
            <a:r>
              <a:rPr lang="en-GB" sz="2600" dirty="0"/>
              <a:t>Soft callus</a:t>
            </a:r>
          </a:p>
          <a:p>
            <a:pPr marL="951900" lvl="2" indent="-532800">
              <a:spcAft>
                <a:spcPts val="600"/>
              </a:spcAft>
            </a:pPr>
            <a:r>
              <a:rPr lang="en-GB" sz="2600" dirty="0"/>
              <a:t>Hard callus</a:t>
            </a:r>
          </a:p>
          <a:p>
            <a:pPr marL="951900" lvl="2" indent="-532800">
              <a:spcAft>
                <a:spcPts val="600"/>
              </a:spcAft>
            </a:pPr>
            <a:r>
              <a:rPr lang="en-GB" sz="2600" dirty="0"/>
              <a:t>Remodelling</a:t>
            </a:r>
          </a:p>
        </p:txBody>
      </p:sp>
      <p:pic>
        <p:nvPicPr>
          <p:cNvPr id="15364" name="Picture 4"/>
          <p:cNvPicPr>
            <a:picLocks noChangeAspect="1" noChangeArrowheads="1"/>
          </p:cNvPicPr>
          <p:nvPr/>
        </p:nvPicPr>
        <p:blipFill>
          <a:blip r:embed="rId2">
            <a:lum bright="-6000" contrast="6000"/>
            <a:extLst>
              <a:ext uri="{28A0092B-C50C-407E-A947-70E740481C1C}">
                <a14:useLocalDpi xmlns:a14="http://schemas.microsoft.com/office/drawing/2010/main"/>
              </a:ext>
            </a:extLst>
          </a:blip>
          <a:srcRect/>
          <a:stretch>
            <a:fillRect/>
          </a:stretch>
        </p:blipFill>
        <p:spPr bwMode="auto">
          <a:xfrm>
            <a:off x="7464153" y="1268760"/>
            <a:ext cx="2427287"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76875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r>
              <a:rPr lang="en-GB" dirty="0"/>
              <a:t>Bone healing organ</a:t>
            </a:r>
          </a:p>
        </p:txBody>
      </p:sp>
      <p:sp>
        <p:nvSpPr>
          <p:cNvPr id="16387" name="Rectangle 7"/>
          <p:cNvSpPr>
            <a:spLocks noGrp="1" noChangeArrowheads="1"/>
          </p:cNvSpPr>
          <p:nvPr>
            <p:ph type="body" idx="1"/>
          </p:nvPr>
        </p:nvSpPr>
        <p:spPr/>
        <p:txBody>
          <a:bodyPr/>
          <a:lstStyle/>
          <a:p>
            <a:pPr marL="532800" indent="-532800">
              <a:spcAft>
                <a:spcPts val="600"/>
              </a:spcAft>
            </a:pPr>
            <a:r>
              <a:rPr lang="en-GB" dirty="0"/>
              <a:t>Formation adversely affected by</a:t>
            </a:r>
          </a:p>
          <a:p>
            <a:pPr marL="951900" lvl="2" indent="-532800">
              <a:spcAft>
                <a:spcPts val="600"/>
              </a:spcAft>
            </a:pPr>
            <a:r>
              <a:rPr lang="en-GB" sz="2600" dirty="0"/>
              <a:t>Open fracture</a:t>
            </a:r>
          </a:p>
          <a:p>
            <a:pPr marL="951900" lvl="2" indent="-532800">
              <a:spcAft>
                <a:spcPts val="600"/>
              </a:spcAft>
            </a:pPr>
            <a:r>
              <a:rPr lang="en-GB" sz="2600" dirty="0"/>
              <a:t>High energy (soft-tissue disruption)</a:t>
            </a:r>
          </a:p>
          <a:p>
            <a:pPr marL="951900" lvl="2" indent="-532800">
              <a:spcAft>
                <a:spcPts val="600"/>
              </a:spcAft>
            </a:pPr>
            <a:r>
              <a:rPr lang="en-GB" sz="2600" dirty="0"/>
              <a:t>Subcutaneous bone, </a:t>
            </a:r>
            <a:r>
              <a:rPr lang="en-GB" sz="2600" dirty="0" err="1"/>
              <a:t>intraarticular</a:t>
            </a:r>
            <a:r>
              <a:rPr lang="en-GB" sz="2600" dirty="0"/>
              <a:t> bone</a:t>
            </a:r>
          </a:p>
          <a:p>
            <a:pPr marL="951900" lvl="2" indent="-532800">
              <a:spcAft>
                <a:spcPts val="600"/>
              </a:spcAft>
            </a:pPr>
            <a:r>
              <a:rPr lang="en-GB" sz="2600" dirty="0"/>
              <a:t>Surgery?</a:t>
            </a:r>
          </a:p>
        </p:txBody>
      </p:sp>
    </p:spTree>
    <p:extLst>
      <p:ext uri="{BB962C8B-B14F-4D97-AF65-F5344CB8AC3E}">
        <p14:creationId xmlns:p14="http://schemas.microsoft.com/office/powerpoint/2010/main" val="2806108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GB" dirty="0"/>
              <a:t>Bone healing organ</a:t>
            </a:r>
          </a:p>
        </p:txBody>
      </p:sp>
      <p:sp>
        <p:nvSpPr>
          <p:cNvPr id="17411" name="Rectangle 3"/>
          <p:cNvSpPr>
            <a:spLocks noGrp="1" noChangeArrowheads="1"/>
          </p:cNvSpPr>
          <p:nvPr>
            <p:ph type="body" idx="1"/>
          </p:nvPr>
        </p:nvSpPr>
        <p:spPr/>
        <p:txBody>
          <a:bodyPr/>
          <a:lstStyle/>
          <a:p>
            <a:pPr marL="532800" indent="-532800">
              <a:spcAft>
                <a:spcPts val="600"/>
              </a:spcAft>
            </a:pPr>
            <a:r>
              <a:rPr lang="en-GB" dirty="0"/>
              <a:t>Performance adversely affected by</a:t>
            </a:r>
          </a:p>
          <a:p>
            <a:pPr marL="951900" lvl="2" indent="-532800">
              <a:spcAft>
                <a:spcPts val="600"/>
              </a:spcAft>
            </a:pPr>
            <a:r>
              <a:rPr lang="en-GB" sz="2600" dirty="0"/>
              <a:t>Presence of carbon dioxide (smoking) </a:t>
            </a:r>
          </a:p>
          <a:p>
            <a:pPr marL="951900" lvl="2" indent="-532800">
              <a:spcAft>
                <a:spcPts val="600"/>
              </a:spcAft>
            </a:pPr>
            <a:r>
              <a:rPr lang="en-GB" sz="2600" dirty="0"/>
              <a:t>Poor blood supply (</a:t>
            </a:r>
            <a:r>
              <a:rPr lang="en-GB" sz="2600" dirty="0" err="1"/>
              <a:t>microvascular</a:t>
            </a:r>
            <a:r>
              <a:rPr lang="en-GB" sz="2600" dirty="0"/>
              <a:t>)</a:t>
            </a:r>
          </a:p>
          <a:p>
            <a:pPr marL="951900" lvl="2" indent="-532800">
              <a:spcAft>
                <a:spcPts val="600"/>
              </a:spcAft>
            </a:pPr>
            <a:r>
              <a:rPr lang="en-GB" sz="2600" dirty="0"/>
              <a:t>Infection</a:t>
            </a:r>
          </a:p>
          <a:p>
            <a:pPr marL="951900" lvl="2" indent="-532800">
              <a:spcAft>
                <a:spcPts val="600"/>
              </a:spcAft>
            </a:pPr>
            <a:r>
              <a:rPr lang="en-GB" sz="2600" dirty="0"/>
              <a:t>High-strain environment (instability)</a:t>
            </a:r>
          </a:p>
        </p:txBody>
      </p:sp>
    </p:spTree>
    <p:extLst>
      <p:ext uri="{BB962C8B-B14F-4D97-AF65-F5344CB8AC3E}">
        <p14:creationId xmlns:p14="http://schemas.microsoft.com/office/powerpoint/2010/main" val="76837232"/>
      </p:ext>
    </p:extLst>
  </p:cSld>
  <p:clrMapOvr>
    <a:masterClrMapping/>
  </p:clrMapOvr>
</p:sld>
</file>

<file path=ppt/theme/theme1.xml><?xml version="1.0" encoding="utf-8"?>
<a:theme xmlns:a="http://schemas.openxmlformats.org/drawingml/2006/main" name="Presentation_AOTRAUMA_w">
  <a:themeElements>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O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lnDef>
  </a:objectDefaults>
  <a:extraClrSchemeLst>
    <a:extraClrScheme>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O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O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O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O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O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O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O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O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O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O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O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Presentation_AOTRAUMA_w">
  <a:themeElements>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O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lnDef>
  </a:objectDefaults>
  <a:extraClrSchemeLst>
    <a:extraClrScheme>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O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O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O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O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O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O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O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O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O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O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O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Presentation_AOTRAUMA_w">
  <a:themeElements>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OF">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CH" sz="1400" b="0" i="0" u="none" strike="noStrike" cap="none" normalizeH="0" baseline="0" smtClean="0">
            <a:ln>
              <a:noFill/>
            </a:ln>
            <a:solidFill>
              <a:schemeClr val="tx1"/>
            </a:solidFill>
            <a:effectLst/>
            <a:latin typeface="Arial" charset="0"/>
          </a:defRPr>
        </a:defPPr>
      </a:lstStyle>
    </a:lnDef>
  </a:objectDefaults>
  <a:extraClrSchemeLst>
    <a:extraClrScheme>
      <a:clrScheme name="AOF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OF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OF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OF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OF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OF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OF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OF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OF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OF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OF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OF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Presentation_AOTRAUMA_w</Template>
  <TotalTime>0</TotalTime>
  <Words>2326</Words>
  <Application>Microsoft Office PowerPoint</Application>
  <PresentationFormat>Widescreen</PresentationFormat>
  <Paragraphs>225</Paragraphs>
  <Slides>56</Slides>
  <Notes>43</Notes>
  <HiddenSlides>0</HiddenSlides>
  <MMClips>0</MMClips>
  <ScaleCrop>false</ScaleCrop>
  <HeadingPairs>
    <vt:vector size="6" baseType="variant">
      <vt:variant>
        <vt:lpstr>Fonts Used</vt:lpstr>
      </vt:variant>
      <vt:variant>
        <vt:i4>1</vt:i4>
      </vt:variant>
      <vt:variant>
        <vt:lpstr>Theme</vt:lpstr>
      </vt:variant>
      <vt:variant>
        <vt:i4>3</vt:i4>
      </vt:variant>
      <vt:variant>
        <vt:lpstr>Slide Titles</vt:lpstr>
      </vt:variant>
      <vt:variant>
        <vt:i4>56</vt:i4>
      </vt:variant>
    </vt:vector>
  </HeadingPairs>
  <TitlesOfParts>
    <vt:vector size="60" baseType="lpstr">
      <vt:lpstr>Arial</vt:lpstr>
      <vt:lpstr>Presentation_AOTRAUMA_w</vt:lpstr>
      <vt:lpstr>1_Presentation_AOTRAUMA_w</vt:lpstr>
      <vt:lpstr>2_Presentation_AOTRAUMA_w</vt:lpstr>
      <vt:lpstr>Treatment of metaphyseal and diaphyseal nonunions</vt:lpstr>
      <vt:lpstr>Learning objectives</vt:lpstr>
      <vt:lpstr>Definition of nonunion </vt:lpstr>
      <vt:lpstr>Requirements for bone healing</vt:lpstr>
      <vt:lpstr>Bone healing organ </vt:lpstr>
      <vt:lpstr>Fracture healing</vt:lpstr>
      <vt:lpstr>Secondary (indirect) bone healing</vt:lpstr>
      <vt:lpstr>Bone healing organ</vt:lpstr>
      <vt:lpstr>Bone healing organ</vt:lpstr>
      <vt:lpstr>Bone healing organ</vt:lpstr>
      <vt:lpstr>Interfragmentary Strain Theory by Stephan Perren </vt:lpstr>
      <vt:lpstr>Yield tolerances</vt:lpstr>
      <vt:lpstr>PowerPoint Presentation</vt:lpstr>
      <vt:lpstr>PowerPoint Presentation</vt:lpstr>
      <vt:lpstr>Angular displacement (bending)</vt:lpstr>
      <vt:lpstr>Angular displacement (bending)</vt:lpstr>
      <vt:lpstr>Octahedral strain</vt:lpstr>
      <vt:lpstr>PowerPoint Presentation</vt:lpstr>
      <vt:lpstr>Shear is bad!</vt:lpstr>
      <vt:lpstr>On-axis fixation</vt:lpstr>
      <vt:lpstr>On-axis fixation</vt:lpstr>
      <vt:lpstr>Off-axis fixation</vt:lpstr>
      <vt:lpstr>Off-axis fixation</vt:lpstr>
      <vt:lpstr>PowerPoint Presentation</vt:lpstr>
      <vt:lpstr>Nonunion radiology </vt:lpstr>
      <vt:lpstr>Nonunion radiology </vt:lpstr>
      <vt:lpstr>PowerPoint Presentation</vt:lpstr>
      <vt:lpstr>Nonunion treatment</vt:lpstr>
      <vt:lpstr>Stability</vt:lpstr>
      <vt:lpstr>PowerPoint Presentation</vt:lpstr>
      <vt:lpstr>PowerPoint Presentation</vt:lpstr>
      <vt:lpstr>Durability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Stability</vt:lpstr>
      <vt:lpstr>PowerPoint Presentation</vt:lpstr>
      <vt:lpstr>PowerPoint Presentation</vt:lpstr>
      <vt:lpstr>PowerPoint Presentation</vt:lpstr>
      <vt:lpstr>PowerPoint Presentation</vt:lpstr>
      <vt:lpstr>PowerPoint Presentation</vt:lpstr>
      <vt:lpstr>What is the role of cancellous autograft?</vt:lpstr>
      <vt:lpstr>Chemical bone growth stimulation</vt:lpstr>
      <vt:lpstr>PowerPoint Presentation</vt:lpstr>
      <vt:lpstr>PowerPoint Presentation</vt:lpstr>
      <vt:lpstr>Chemical bone growth stimulation</vt:lpstr>
      <vt:lpstr>Chemical bone growth stimulation</vt:lpstr>
      <vt:lpstr>Hardware </vt:lpstr>
      <vt:lpstr>PowerPoint Presentation</vt:lpstr>
      <vt:lpstr>Experimental research </vt:lpstr>
      <vt:lpstr>Experimental research</vt:lpstr>
      <vt:lpstr>Take-home messages</vt:lpstr>
    </vt:vector>
  </TitlesOfParts>
  <Company>AO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Tissue vitality and injury effect</dc:title>
  <dc:creator>kluessi</dc:creator>
  <cp:lastModifiedBy>Claire Thorndyke</cp:lastModifiedBy>
  <cp:revision>111</cp:revision>
  <cp:lastPrinted>2013-05-15T14:20:49Z</cp:lastPrinted>
  <dcterms:created xsi:type="dcterms:W3CDTF">2013-09-22T08:36:23Z</dcterms:created>
  <dcterms:modified xsi:type="dcterms:W3CDTF">2019-11-07T14:07:19Z</dcterms:modified>
  <cp:category>Template</cp:category>
</cp:coreProperties>
</file>