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2"/>
  </p:notesMasterIdLst>
  <p:sldIdLst>
    <p:sldId id="257" r:id="rId2"/>
    <p:sldId id="259" r:id="rId3"/>
    <p:sldId id="260" r:id="rId4"/>
    <p:sldId id="261" r:id="rId5"/>
    <p:sldId id="263" r:id="rId6"/>
    <p:sldId id="265" r:id="rId7"/>
    <p:sldId id="262" r:id="rId8"/>
    <p:sldId id="266" r:id="rId9"/>
    <p:sldId id="267" r:id="rId10"/>
    <p:sldId id="269" r:id="rId11"/>
    <p:sldId id="270" r:id="rId12"/>
    <p:sldId id="272" r:id="rId13"/>
    <p:sldId id="273" r:id="rId14"/>
    <p:sldId id="276" r:id="rId15"/>
    <p:sldId id="274" r:id="rId16"/>
    <p:sldId id="275" r:id="rId17"/>
    <p:sldId id="277" r:id="rId18"/>
    <p:sldId id="279" r:id="rId19"/>
    <p:sldId id="278" r:id="rId20"/>
    <p:sldId id="282" r:id="rId21"/>
    <p:sldId id="288" r:id="rId22"/>
    <p:sldId id="284" r:id="rId23"/>
    <p:sldId id="289" r:id="rId24"/>
    <p:sldId id="281" r:id="rId25"/>
    <p:sldId id="291" r:id="rId26"/>
    <p:sldId id="285" r:id="rId27"/>
    <p:sldId id="294" r:id="rId28"/>
    <p:sldId id="286" r:id="rId29"/>
    <p:sldId id="295" r:id="rId30"/>
    <p:sldId id="29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ipan  Chatterjee" initials="SC" lastIdx="1" clrIdx="0">
    <p:extLst>
      <p:ext uri="{19B8F6BF-5375-455C-9EA6-DF929625EA0E}">
        <p15:presenceInfo xmlns:p15="http://schemas.microsoft.com/office/powerpoint/2012/main" userId="Sandipan  Chatterj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2D98"/>
    <a:srgbClr val="29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905" autoAdjust="0"/>
  </p:normalViewPr>
  <p:slideViewPr>
    <p:cSldViewPr snapToGrid="0" snapToObjects="1">
      <p:cViewPr varScale="1">
        <p:scale>
          <a:sx n="70" d="100"/>
          <a:sy n="70" d="100"/>
        </p:scale>
        <p:origin x="468" y="72"/>
      </p:cViewPr>
      <p:guideLst>
        <p:guide orient="horz" pos="2183"/>
        <p:guide pos="3840"/>
      </p:guideLst>
    </p:cSldViewPr>
  </p:slideViewPr>
  <p:outlineViewPr>
    <p:cViewPr>
      <p:scale>
        <a:sx n="33" d="100"/>
        <a:sy n="33" d="100"/>
      </p:scale>
      <p:origin x="0" y="-1568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68EC6-815D-F245-AD2D-4258997ADE55}" type="datetimeFigureOut">
              <a:rPr lang="en-US" smtClean="0"/>
              <a:pPr/>
              <a:t>11/7/2019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145F0-F525-7D4E-BA2C-7250454029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r>
              <a:rPr lang="de-CH" dirty="0" err="1"/>
              <a:t>Acknowledgements</a:t>
            </a:r>
            <a:r>
              <a:rPr lang="de-CH" dirty="0"/>
              <a:t>:</a:t>
            </a:r>
          </a:p>
          <a:p>
            <a:endParaRPr lang="de-CH" dirty="0"/>
          </a:p>
          <a:p>
            <a:r>
              <a:rPr lang="de-CH" dirty="0" err="1"/>
              <a:t>Cleber</a:t>
            </a:r>
            <a:r>
              <a:rPr lang="de-CH" dirty="0"/>
              <a:t> AJ, </a:t>
            </a:r>
            <a:r>
              <a:rPr lang="de-CH" dirty="0" err="1"/>
              <a:t>Paccola</a:t>
            </a:r>
            <a:r>
              <a:rPr lang="de-CH" dirty="0"/>
              <a:t> BR</a:t>
            </a:r>
          </a:p>
          <a:p>
            <a:endParaRPr lang="de-CH" dirty="0"/>
          </a:p>
          <a:p>
            <a:r>
              <a:rPr lang="de-CH" dirty="0" err="1"/>
              <a:t>Author</a:t>
            </a:r>
            <a:r>
              <a:rPr lang="de-CH" dirty="0"/>
              <a:t>: Kevin Smith</a:t>
            </a:r>
          </a:p>
          <a:p>
            <a:r>
              <a:rPr lang="de-CH" dirty="0" err="1"/>
              <a:t>Published</a:t>
            </a:r>
            <a:r>
              <a:rPr lang="de-CH" dirty="0"/>
              <a:t>: 2018</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255333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2DC45-3415-4248-92CB-7612E44A22F2}" type="slidenum">
              <a:rPr lang="en-GB"/>
              <a:pPr/>
              <a:t>18</a:t>
            </a:fld>
            <a:endParaRPr lang="en-GB"/>
          </a:p>
        </p:txBody>
      </p:sp>
      <p:sp>
        <p:nvSpPr>
          <p:cNvPr id="130050" name="Rectangle 2"/>
          <p:cNvSpPr>
            <a:spLocks noGrp="1" noRot="1" noChangeAspect="1" noChangeArrowheads="1" noTextEdit="1"/>
          </p:cNvSpPr>
          <p:nvPr>
            <p:ph type="sldImg"/>
          </p:nvPr>
        </p:nvSpPr>
        <p:spPr>
          <a:xfrm>
            <a:off x="381000" y="685800"/>
            <a:ext cx="6096000" cy="3429000"/>
          </a:xfrm>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80A68F-9FF2-314B-8D1D-81A9A78654CE}" type="slidenum">
              <a:rPr lang="en-GB">
                <a:latin typeface="Arial" charset="0"/>
                <a:ea typeface="ＭＳ Ｐゴシック" charset="-128"/>
                <a:cs typeface="ＭＳ Ｐゴシック" charset="-128"/>
              </a:rPr>
              <a:pPr fontAlgn="base">
                <a:spcBef>
                  <a:spcPct val="0"/>
                </a:spcBef>
                <a:spcAft>
                  <a:spcPct val="0"/>
                </a:spcAft>
              </a:pPr>
              <a:t>22</a:t>
            </a:fld>
            <a:endParaRPr lang="en-GB">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25</a:t>
            </a:fld>
            <a:endParaRPr lang="de-CH"/>
          </a:p>
        </p:txBody>
      </p:sp>
    </p:spTree>
    <p:extLst>
      <p:ext uri="{BB962C8B-B14F-4D97-AF65-F5344CB8AC3E}">
        <p14:creationId xmlns:p14="http://schemas.microsoft.com/office/powerpoint/2010/main" val="41916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27</a:t>
            </a:fld>
            <a:endParaRPr lang="de-CH"/>
          </a:p>
        </p:txBody>
      </p:sp>
    </p:spTree>
    <p:extLst>
      <p:ext uri="{BB962C8B-B14F-4D97-AF65-F5344CB8AC3E}">
        <p14:creationId xmlns:p14="http://schemas.microsoft.com/office/powerpoint/2010/main" val="242017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29</a:t>
            </a:fld>
            <a:endParaRPr lang="de-CH"/>
          </a:p>
        </p:txBody>
      </p:sp>
    </p:spTree>
    <p:extLst>
      <p:ext uri="{BB962C8B-B14F-4D97-AF65-F5344CB8AC3E}">
        <p14:creationId xmlns:p14="http://schemas.microsoft.com/office/powerpoint/2010/main" val="1278435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30</a:t>
            </a:fld>
            <a:endParaRPr lang="de-CH"/>
          </a:p>
        </p:txBody>
      </p:sp>
    </p:spTree>
    <p:extLst>
      <p:ext uri="{BB962C8B-B14F-4D97-AF65-F5344CB8AC3E}">
        <p14:creationId xmlns:p14="http://schemas.microsoft.com/office/powerpoint/2010/main" val="299737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Teaching points: </a:t>
            </a:r>
          </a:p>
          <a:p>
            <a:r>
              <a:rPr lang="en-US" b="0" dirty="0"/>
              <a:t>Integrate principles of humeral, </a:t>
            </a:r>
            <a:r>
              <a:rPr lang="en-US" b="0" dirty="0" err="1"/>
              <a:t>tibial</a:t>
            </a:r>
            <a:r>
              <a:rPr lang="en-US" b="0" dirty="0"/>
              <a:t>, and femoral </a:t>
            </a:r>
            <a:r>
              <a:rPr lang="en-US" b="0" dirty="0" err="1"/>
              <a:t>diaphyseal</a:t>
            </a:r>
            <a:r>
              <a:rPr lang="en-US" b="0" dirty="0"/>
              <a:t> fracture management in this lecture. </a:t>
            </a:r>
          </a:p>
          <a:p>
            <a:endParaRPr lang="en-US" b="0" dirty="0"/>
          </a:p>
          <a:p>
            <a:r>
              <a:rPr lang="en-US" b="0" dirty="0"/>
              <a:t>Discuss the biological requirements of a </a:t>
            </a:r>
            <a:r>
              <a:rPr lang="en-US" b="0" dirty="0" err="1"/>
              <a:t>diaphyseal</a:t>
            </a:r>
            <a:r>
              <a:rPr lang="en-US" b="0" dirty="0"/>
              <a:t> fracture; the need for axial, rotational, and angular alignment; mention IM nailing as generic option with and without reaming. </a:t>
            </a:r>
          </a:p>
          <a:p>
            <a:endParaRPr lang="en-US" b="0" dirty="0"/>
          </a:p>
          <a:p>
            <a:r>
              <a:rPr lang="en-US" b="0" dirty="0"/>
              <a:t>This must not be a specific implant related lecture.</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a:t>
            </a:fld>
            <a:endParaRPr lang="de-CH"/>
          </a:p>
        </p:txBody>
      </p:sp>
    </p:spTree>
    <p:extLst>
      <p:ext uri="{BB962C8B-B14F-4D97-AF65-F5344CB8AC3E}">
        <p14:creationId xmlns:p14="http://schemas.microsoft.com/office/powerpoint/2010/main" val="22342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n-US" dirty="0">
                <a:effectLst/>
              </a:rPr>
              <a:t>There is a direct relationship between the energy that causes the fracture, soft tissue, and radiographic representation. The condition of the soft tissue is crucial to defining the time of surgery and the fixation. On the other hand the general patient condition must be kept in mind. </a:t>
            </a:r>
            <a:r>
              <a:rPr lang="en-US" b="1" dirty="0">
                <a:effectLst/>
              </a:rPr>
              <a:t>First save lives, then save limbs.</a:t>
            </a:r>
            <a:endParaRPr lang="es-ES" b="1" dirty="0"/>
          </a:p>
        </p:txBody>
      </p:sp>
      <p:sp>
        <p:nvSpPr>
          <p:cNvPr id="4" name="3 Marcador de número de diapositiva"/>
          <p:cNvSpPr>
            <a:spLocks noGrp="1"/>
          </p:cNvSpPr>
          <p:nvPr>
            <p:ph type="sldNum" sz="quarter" idx="10"/>
          </p:nvPr>
        </p:nvSpPr>
        <p:spPr/>
        <p:txBody>
          <a:bodyPr/>
          <a:lstStyle/>
          <a:p>
            <a:fld id="{B2BE81DF-2D79-4C37-B659-530B9639157E}" type="slidenum">
              <a:rPr lang="es-ES" smtClean="0"/>
              <a:pPr/>
              <a:t>3</a:t>
            </a:fld>
            <a:endParaRPr lang="es-ES"/>
          </a:p>
        </p:txBody>
      </p:sp>
    </p:spTree>
    <p:extLst>
      <p:ext uri="{BB962C8B-B14F-4D97-AF65-F5344CB8AC3E}">
        <p14:creationId xmlns:p14="http://schemas.microsoft.com/office/powerpoint/2010/main" val="11216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a:t>
            </a:fld>
            <a:endParaRPr lang="de-CH"/>
          </a:p>
        </p:txBody>
      </p:sp>
    </p:spTree>
    <p:extLst>
      <p:ext uri="{BB962C8B-B14F-4D97-AF65-F5344CB8AC3E}">
        <p14:creationId xmlns:p14="http://schemas.microsoft.com/office/powerpoint/2010/main" val="2284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a:t>
            </a:fld>
            <a:endParaRPr lang="de-CH"/>
          </a:p>
        </p:txBody>
      </p:sp>
    </p:spTree>
    <p:extLst>
      <p:ext uri="{BB962C8B-B14F-4D97-AF65-F5344CB8AC3E}">
        <p14:creationId xmlns:p14="http://schemas.microsoft.com/office/powerpoint/2010/main" val="164453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785FA-3E78-F541-997F-F026D2EA9CC7}" type="slidenum">
              <a:rPr lang="en-GB"/>
              <a:pPr/>
              <a:t>6</a:t>
            </a:fld>
            <a:endParaRPr lang="en-GB"/>
          </a:p>
        </p:txBody>
      </p:sp>
      <p:sp>
        <p:nvSpPr>
          <p:cNvPr id="128002" name="Rectangle 2"/>
          <p:cNvSpPr>
            <a:spLocks noGrp="1" noRot="1" noChangeAspect="1" noChangeArrowheads="1" noTextEdit="1"/>
          </p:cNvSpPr>
          <p:nvPr>
            <p:ph type="sldImg"/>
          </p:nvPr>
        </p:nvSpPr>
        <p:spPr>
          <a:xfrm>
            <a:off x="381000" y="685800"/>
            <a:ext cx="6096000" cy="3429000"/>
          </a:xfrm>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145F0-F525-7D4E-BA2C-725045402939}" type="slidenum">
              <a:rPr lang="en-US" smtClean="0"/>
              <a:pPr/>
              <a:t>8</a:t>
            </a:fld>
            <a:endParaRPr lang="en-US"/>
          </a:p>
        </p:txBody>
      </p:sp>
    </p:spTree>
    <p:extLst>
      <p:ext uri="{BB962C8B-B14F-4D97-AF65-F5344CB8AC3E}">
        <p14:creationId xmlns:p14="http://schemas.microsoft.com/office/powerpoint/2010/main" val="136211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n-US" dirty="0"/>
              <a:t>Simple fracture patterns are best reduced anatomically and fixed with absolute stability using a combination of lag screws and protection plate.</a:t>
            </a:r>
          </a:p>
          <a:p>
            <a:r>
              <a:rPr lang="en-US" dirty="0"/>
              <a:t> </a:t>
            </a:r>
          </a:p>
          <a:p>
            <a:r>
              <a:rPr lang="en-US" dirty="0"/>
              <a:t>Axial compression can also be generated with the LC-DCP. </a:t>
            </a:r>
            <a:r>
              <a:rPr lang="en-US" dirty="0" err="1"/>
              <a:t>Prebending</a:t>
            </a:r>
            <a:r>
              <a:rPr lang="en-US" dirty="0"/>
              <a:t> of the plate is necessary to obtain an even distribution of the compressive force.</a:t>
            </a:r>
          </a:p>
          <a:p>
            <a:endParaRPr lang="en-US" dirty="0"/>
          </a:p>
          <a:p>
            <a:r>
              <a:rPr lang="en-US" dirty="0"/>
              <a:t>A protection plate is a plate that reduces the load placed upon the </a:t>
            </a:r>
            <a:r>
              <a:rPr lang="en-US" dirty="0" err="1"/>
              <a:t>interfragmentary</a:t>
            </a:r>
            <a:r>
              <a:rPr lang="en-US" dirty="0"/>
              <a:t> screw fixation, protecting it from failure. </a:t>
            </a:r>
          </a:p>
          <a:p>
            <a:endParaRPr lang="en-US" dirty="0"/>
          </a:p>
          <a:p>
            <a:r>
              <a:rPr lang="en-US" dirty="0"/>
              <a:t>In meta-/epiphyseal split fractures, lag screw fixation often needs to be combined with a buttress plate to protect these screws from shearing forces. A lag screw correctly inserted in good bone generates forces up to 3,000 N. Since the same effect cannot be brought about by certain methods, lag screws should be used whenever the fracture pattern permits. </a:t>
            </a:r>
            <a:endParaRPr lang="es-ES" dirty="0"/>
          </a:p>
        </p:txBody>
      </p:sp>
      <p:sp>
        <p:nvSpPr>
          <p:cNvPr id="4" name="3 Marcador de número de diapositiva"/>
          <p:cNvSpPr>
            <a:spLocks noGrp="1"/>
          </p:cNvSpPr>
          <p:nvPr>
            <p:ph type="sldNum" sz="quarter" idx="10"/>
          </p:nvPr>
        </p:nvSpPr>
        <p:spPr/>
        <p:txBody>
          <a:bodyPr/>
          <a:lstStyle/>
          <a:p>
            <a:fld id="{B2BE81DF-2D79-4C37-B659-530B9639157E}" type="slidenum">
              <a:rPr lang="es-ES" smtClean="0"/>
              <a:pPr/>
              <a:t>10</a:t>
            </a:fld>
            <a:endParaRPr lang="es-ES"/>
          </a:p>
        </p:txBody>
      </p:sp>
    </p:spTree>
    <p:extLst>
      <p:ext uri="{BB962C8B-B14F-4D97-AF65-F5344CB8AC3E}">
        <p14:creationId xmlns:p14="http://schemas.microsoft.com/office/powerpoint/2010/main" val="247905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12</a:t>
            </a:fld>
            <a:endParaRPr lang="de-CH"/>
          </a:p>
        </p:txBody>
      </p:sp>
    </p:spTree>
    <p:extLst>
      <p:ext uri="{BB962C8B-B14F-4D97-AF65-F5344CB8AC3E}">
        <p14:creationId xmlns:p14="http://schemas.microsoft.com/office/powerpoint/2010/main" val="3677738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Grafik 13">
            <a:extLst>
              <a:ext uri="{FF2B5EF4-FFF2-40B4-BE49-F238E27FC236}">
                <a16:creationId xmlns:a16="http://schemas.microsoft.com/office/drawing/2014/main" id="{5DB17DC6-E637-4332-9723-19636AE734D7}"/>
              </a:ext>
            </a:extLst>
          </p:cNvPr>
          <p:cNvPicPr>
            <a:picLocks noChangeAspect="1"/>
          </p:cNvPicPr>
          <p:nvPr userDrawn="1"/>
        </p:nvPicPr>
        <p:blipFill>
          <a:blip r:embed="rId2"/>
          <a:srcRect/>
          <a:stretch/>
        </p:blipFill>
        <p:spPr>
          <a:xfrm>
            <a:off x="0" y="0"/>
            <a:ext cx="12192000" cy="6858000"/>
          </a:xfrm>
          <a:prstGeom prst="rect">
            <a:avLst/>
          </a:prstGeom>
        </p:spPr>
      </p:pic>
      <p:sp>
        <p:nvSpPr>
          <p:cNvPr id="16" name="Titel 1">
            <a:extLst>
              <a:ext uri="{FF2B5EF4-FFF2-40B4-BE49-F238E27FC236}">
                <a16:creationId xmlns:a16="http://schemas.microsoft.com/office/drawing/2014/main" id="{C349BB8B-4264-4CAE-BFF7-C4F73FCE80D7}"/>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7" name="Grafik 15">
            <a:extLst>
              <a:ext uri="{FF2B5EF4-FFF2-40B4-BE49-F238E27FC236}">
                <a16:creationId xmlns:a16="http://schemas.microsoft.com/office/drawing/2014/main" id="{2EB2391C-3DED-4730-9EFD-D2A4DF3D5353}"/>
              </a:ext>
            </a:extLst>
          </p:cNvPr>
          <p:cNvPicPr>
            <a:picLocks noChangeAspect="1"/>
          </p:cNvPicPr>
          <p:nvPr userDrawn="1"/>
        </p:nvPicPr>
        <p:blipFill>
          <a:blip r:embed="rId3"/>
          <a:srcRect/>
          <a:stretch/>
        </p:blipFill>
        <p:spPr>
          <a:xfrm>
            <a:off x="658813" y="260350"/>
            <a:ext cx="913384" cy="574548"/>
          </a:xfrm>
          <a:prstGeom prst="rect">
            <a:avLst/>
          </a:prstGeom>
        </p:spPr>
      </p:pic>
      <p:sp>
        <p:nvSpPr>
          <p:cNvPr id="18" name="Textplatzhalter 8">
            <a:extLst>
              <a:ext uri="{FF2B5EF4-FFF2-40B4-BE49-F238E27FC236}">
                <a16:creationId xmlns:a16="http://schemas.microsoft.com/office/drawing/2014/main" id="{8B945FF8-D04D-4F27-B42B-96C2678D7052}"/>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9" name="Textplatzhalter 8">
            <a:extLst>
              <a:ext uri="{FF2B5EF4-FFF2-40B4-BE49-F238E27FC236}">
                <a16:creationId xmlns:a16="http://schemas.microsoft.com/office/drawing/2014/main" id="{B81191D0-5141-4679-AFFD-E6B712C4EDC9}"/>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20" name="Textplatzhalter 8">
            <a:extLst>
              <a:ext uri="{FF2B5EF4-FFF2-40B4-BE49-F238E27FC236}">
                <a16:creationId xmlns:a16="http://schemas.microsoft.com/office/drawing/2014/main" id="{5F27A0B8-5D57-4415-B8DA-D5E52ED5FF08}"/>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21" name="Textplatzhalter 8">
            <a:extLst>
              <a:ext uri="{FF2B5EF4-FFF2-40B4-BE49-F238E27FC236}">
                <a16:creationId xmlns:a16="http://schemas.microsoft.com/office/drawing/2014/main" id="{4255E485-FD06-4DB1-A8C1-F15C343BD1C0}"/>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10286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28266F3-9EC0-4457-BC9F-57457A5B8282}"/>
              </a:ext>
            </a:extLst>
          </p:cNvPr>
          <p:cNvSpPr>
            <a:spLocks noGrp="1" noChangeArrowheads="1"/>
          </p:cNvSpPr>
          <p:nvPr>
            <p:ph type="sldNum" sz="quarter" idx="10"/>
          </p:nvPr>
        </p:nvSpPr>
        <p:spPr>
          <a:ln/>
        </p:spPr>
        <p:txBody>
          <a:bodyPr/>
          <a:lstStyle>
            <a:lvl1pPr>
              <a:defRPr/>
            </a:lvl1pPr>
          </a:lstStyle>
          <a:p>
            <a:pPr>
              <a:defRPr/>
            </a:pPr>
            <a:fld id="{68035C3E-A73F-4DBB-BA6C-A1AEA03FE4E9}" type="slidenum">
              <a:rPr lang="de-CH" altLang="de-DE"/>
              <a:pPr>
                <a:defRPr/>
              </a:pPr>
              <a:t>‹#›</a:t>
            </a:fld>
            <a:endParaRPr lang="de-CH" altLang="de-DE"/>
          </a:p>
        </p:txBody>
      </p:sp>
    </p:spTree>
    <p:extLst>
      <p:ext uri="{BB962C8B-B14F-4D97-AF65-F5344CB8AC3E}">
        <p14:creationId xmlns:p14="http://schemas.microsoft.com/office/powerpoint/2010/main" val="80391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4F53361-9E04-4FAF-964D-C538F45551E4}"/>
              </a:ext>
            </a:extLst>
          </p:cNvPr>
          <p:cNvSpPr>
            <a:spLocks noGrp="1" noChangeArrowheads="1"/>
          </p:cNvSpPr>
          <p:nvPr>
            <p:ph type="sldNum" sz="quarter" idx="10"/>
          </p:nvPr>
        </p:nvSpPr>
        <p:spPr>
          <a:ln/>
        </p:spPr>
        <p:txBody>
          <a:bodyPr/>
          <a:lstStyle>
            <a:lvl1pPr>
              <a:defRPr/>
            </a:lvl1pPr>
          </a:lstStyle>
          <a:p>
            <a:pPr>
              <a:defRPr/>
            </a:pPr>
            <a:fld id="{53B93F57-8B93-4B56-882D-8176C89BFD67}" type="slidenum">
              <a:rPr lang="de-CH" altLang="de-DE"/>
              <a:pPr>
                <a:defRPr/>
              </a:pPr>
              <a:t>‹#›</a:t>
            </a:fld>
            <a:endParaRPr lang="de-CH" altLang="de-DE"/>
          </a:p>
        </p:txBody>
      </p:sp>
    </p:spTree>
    <p:extLst>
      <p:ext uri="{BB962C8B-B14F-4D97-AF65-F5344CB8AC3E}">
        <p14:creationId xmlns:p14="http://schemas.microsoft.com/office/powerpoint/2010/main" val="342087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541867" y="1752600"/>
            <a:ext cx="5554133" cy="4343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276623" y="1752600"/>
            <a:ext cx="5554133" cy="4343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BE900A38-E36B-44D4-BBCE-5D843845D7FC}"/>
              </a:ext>
            </a:extLst>
          </p:cNvPr>
          <p:cNvSpPr>
            <a:spLocks noGrp="1"/>
          </p:cNvSpPr>
          <p:nvPr>
            <p:ph type="dt" sz="half" idx="10"/>
          </p:nvPr>
        </p:nvSpPr>
        <p:spPr>
          <a:xfrm>
            <a:off x="541338" y="6248400"/>
            <a:ext cx="2540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atin typeface="Arial" charset="0"/>
                <a:ea typeface="ＭＳ Ｐゴシック" pitchFamily="34" charset="-128"/>
                <a:cs typeface="Arial" charset="0"/>
              </a:defRPr>
            </a:lvl1pPr>
          </a:lstStyle>
          <a:p>
            <a:pPr>
              <a:defRPr/>
            </a:pPr>
            <a:endParaRPr lang="en-US" altLang="de-DE"/>
          </a:p>
        </p:txBody>
      </p:sp>
    </p:spTree>
    <p:extLst>
      <p:ext uri="{BB962C8B-B14F-4D97-AF65-F5344CB8AC3E}">
        <p14:creationId xmlns:p14="http://schemas.microsoft.com/office/powerpoint/2010/main" val="38189478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a:extLst>
              <a:ext uri="{FF2B5EF4-FFF2-40B4-BE49-F238E27FC236}">
                <a16:creationId xmlns:a16="http://schemas.microsoft.com/office/drawing/2014/main" id="{C6DF3503-E296-4F55-8489-DD693C8C132C}"/>
              </a:ext>
            </a:extLst>
          </p:cNvPr>
          <p:cNvSpPr>
            <a:spLocks noGrp="1" noChangeArrowheads="1"/>
          </p:cNvSpPr>
          <p:nvPr>
            <p:ph type="sldNum" sz="quarter" idx="10"/>
          </p:nvPr>
        </p:nvSpPr>
        <p:spPr>
          <a:ln/>
        </p:spPr>
        <p:txBody>
          <a:bodyPr/>
          <a:lstStyle>
            <a:lvl1pPr>
              <a:defRPr/>
            </a:lvl1pPr>
          </a:lstStyle>
          <a:p>
            <a:pPr>
              <a:defRPr/>
            </a:pPr>
            <a:fld id="{CEBB1CFF-1B9B-4FB4-9C37-F54A4EC7496B}" type="slidenum">
              <a:rPr lang="de-CH" altLang="de-DE"/>
              <a:pPr>
                <a:defRPr/>
              </a:pPr>
              <a:t>‹#›</a:t>
            </a:fld>
            <a:endParaRPr lang="de-CH" altLang="de-DE"/>
          </a:p>
        </p:txBody>
      </p:sp>
    </p:spTree>
    <p:extLst>
      <p:ext uri="{BB962C8B-B14F-4D97-AF65-F5344CB8AC3E}">
        <p14:creationId xmlns:p14="http://schemas.microsoft.com/office/powerpoint/2010/main" val="46213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6610588B-90F9-442A-BA13-4D1CE4668E95}"/>
              </a:ext>
            </a:extLst>
          </p:cNvPr>
          <p:cNvSpPr>
            <a:spLocks noGrp="1" noChangeArrowheads="1"/>
          </p:cNvSpPr>
          <p:nvPr>
            <p:ph type="sldNum" sz="quarter" idx="10"/>
          </p:nvPr>
        </p:nvSpPr>
        <p:spPr>
          <a:ln/>
        </p:spPr>
        <p:txBody>
          <a:bodyPr/>
          <a:lstStyle>
            <a:lvl1pPr>
              <a:defRPr/>
            </a:lvl1pPr>
          </a:lstStyle>
          <a:p>
            <a:pPr>
              <a:defRPr/>
            </a:pPr>
            <a:fld id="{3236F3B4-E546-42EC-88FF-24074CF44DC0}" type="slidenum">
              <a:rPr lang="de-CH" altLang="de-DE"/>
              <a:pPr>
                <a:defRPr/>
              </a:pPr>
              <a:t>‹#›</a:t>
            </a:fld>
            <a:endParaRPr lang="de-CH" altLang="de-DE"/>
          </a:p>
        </p:txBody>
      </p:sp>
    </p:spTree>
    <p:extLst>
      <p:ext uri="{BB962C8B-B14F-4D97-AF65-F5344CB8AC3E}">
        <p14:creationId xmlns:p14="http://schemas.microsoft.com/office/powerpoint/2010/main" val="133164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25A4933-DB09-421E-AC3D-B68393E47452}"/>
              </a:ext>
            </a:extLst>
          </p:cNvPr>
          <p:cNvSpPr>
            <a:spLocks noGrp="1" noChangeArrowheads="1"/>
          </p:cNvSpPr>
          <p:nvPr>
            <p:ph type="sldNum" sz="quarter" idx="10"/>
          </p:nvPr>
        </p:nvSpPr>
        <p:spPr>
          <a:ln/>
        </p:spPr>
        <p:txBody>
          <a:bodyPr/>
          <a:lstStyle>
            <a:lvl1pPr>
              <a:defRPr/>
            </a:lvl1pPr>
          </a:lstStyle>
          <a:p>
            <a:pPr>
              <a:defRPr/>
            </a:pPr>
            <a:fld id="{DB5D9B51-CD12-4010-AABA-A874E5E663B8}" type="slidenum">
              <a:rPr lang="de-CH" altLang="de-DE"/>
              <a:pPr>
                <a:defRPr/>
              </a:pPr>
              <a:t>‹#›</a:t>
            </a:fld>
            <a:endParaRPr lang="de-CH" altLang="de-DE"/>
          </a:p>
        </p:txBody>
      </p:sp>
    </p:spTree>
    <p:extLst>
      <p:ext uri="{BB962C8B-B14F-4D97-AF65-F5344CB8AC3E}">
        <p14:creationId xmlns:p14="http://schemas.microsoft.com/office/powerpoint/2010/main" val="9785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A499636-AC43-442B-86C6-972B5317F112}"/>
              </a:ext>
            </a:extLst>
          </p:cNvPr>
          <p:cNvSpPr>
            <a:spLocks noGrp="1" noChangeArrowheads="1"/>
          </p:cNvSpPr>
          <p:nvPr>
            <p:ph type="sldNum" sz="quarter" idx="10"/>
          </p:nvPr>
        </p:nvSpPr>
        <p:spPr>
          <a:ln/>
        </p:spPr>
        <p:txBody>
          <a:bodyPr/>
          <a:lstStyle>
            <a:lvl1pPr>
              <a:defRPr/>
            </a:lvl1pPr>
          </a:lstStyle>
          <a:p>
            <a:pPr>
              <a:defRPr/>
            </a:pPr>
            <a:fld id="{FB52BC52-DEAC-4FF4-AD36-A83CAF28FFCC}" type="slidenum">
              <a:rPr lang="de-CH" altLang="de-DE"/>
              <a:pPr>
                <a:defRPr/>
              </a:pPr>
              <a:t>‹#›</a:t>
            </a:fld>
            <a:endParaRPr lang="de-CH" altLang="de-DE"/>
          </a:p>
        </p:txBody>
      </p:sp>
    </p:spTree>
    <p:extLst>
      <p:ext uri="{BB962C8B-B14F-4D97-AF65-F5344CB8AC3E}">
        <p14:creationId xmlns:p14="http://schemas.microsoft.com/office/powerpoint/2010/main" val="56787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5EFAA3DC-D72F-4B42-AC6B-30C71AD6E85E}"/>
              </a:ext>
            </a:extLst>
          </p:cNvPr>
          <p:cNvSpPr>
            <a:spLocks noGrp="1" noChangeArrowheads="1"/>
          </p:cNvSpPr>
          <p:nvPr>
            <p:ph type="sldNum" sz="quarter" idx="10"/>
          </p:nvPr>
        </p:nvSpPr>
        <p:spPr>
          <a:ln/>
        </p:spPr>
        <p:txBody>
          <a:bodyPr/>
          <a:lstStyle>
            <a:lvl1pPr>
              <a:defRPr/>
            </a:lvl1pPr>
          </a:lstStyle>
          <a:p>
            <a:pPr>
              <a:defRPr/>
            </a:pPr>
            <a:fld id="{DB4D0747-02A1-4192-9F1F-CC82314F65F7}" type="slidenum">
              <a:rPr lang="de-CH" altLang="de-DE"/>
              <a:pPr>
                <a:defRPr/>
              </a:pPr>
              <a:t>‹#›</a:t>
            </a:fld>
            <a:endParaRPr lang="de-CH" altLang="de-DE"/>
          </a:p>
        </p:txBody>
      </p:sp>
    </p:spTree>
    <p:extLst>
      <p:ext uri="{BB962C8B-B14F-4D97-AF65-F5344CB8AC3E}">
        <p14:creationId xmlns:p14="http://schemas.microsoft.com/office/powerpoint/2010/main" val="361248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FD6EE89-C731-4E18-9CD3-FA35503360B6}"/>
              </a:ext>
            </a:extLst>
          </p:cNvPr>
          <p:cNvSpPr>
            <a:spLocks noGrp="1" noChangeArrowheads="1"/>
          </p:cNvSpPr>
          <p:nvPr>
            <p:ph type="sldNum" sz="quarter" idx="10"/>
          </p:nvPr>
        </p:nvSpPr>
        <p:spPr>
          <a:ln/>
        </p:spPr>
        <p:txBody>
          <a:bodyPr/>
          <a:lstStyle>
            <a:lvl1pPr>
              <a:defRPr/>
            </a:lvl1pPr>
          </a:lstStyle>
          <a:p>
            <a:pPr>
              <a:defRPr/>
            </a:pPr>
            <a:fld id="{64FC44E1-5CF2-4BD1-AACF-EC41E22818D2}" type="slidenum">
              <a:rPr lang="de-CH" altLang="de-DE"/>
              <a:pPr>
                <a:defRPr/>
              </a:pPr>
              <a:t>‹#›</a:t>
            </a:fld>
            <a:endParaRPr lang="de-CH" altLang="de-DE"/>
          </a:p>
        </p:txBody>
      </p:sp>
    </p:spTree>
    <p:extLst>
      <p:ext uri="{BB962C8B-B14F-4D97-AF65-F5344CB8AC3E}">
        <p14:creationId xmlns:p14="http://schemas.microsoft.com/office/powerpoint/2010/main" val="301030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F33E2E3-CAF4-4862-9138-A63EAE8CCF47}"/>
              </a:ext>
            </a:extLst>
          </p:cNvPr>
          <p:cNvSpPr>
            <a:spLocks noGrp="1" noChangeArrowheads="1"/>
          </p:cNvSpPr>
          <p:nvPr>
            <p:ph type="sldNum" sz="quarter" idx="10"/>
          </p:nvPr>
        </p:nvSpPr>
        <p:spPr>
          <a:ln/>
        </p:spPr>
        <p:txBody>
          <a:bodyPr/>
          <a:lstStyle>
            <a:lvl1pPr>
              <a:defRPr/>
            </a:lvl1pPr>
          </a:lstStyle>
          <a:p>
            <a:pPr>
              <a:defRPr/>
            </a:pPr>
            <a:fld id="{E0C53915-526D-488F-AE54-46F4BCC96313}" type="slidenum">
              <a:rPr lang="de-CH" altLang="de-DE"/>
              <a:pPr>
                <a:defRPr/>
              </a:pPr>
              <a:t>‹#›</a:t>
            </a:fld>
            <a:endParaRPr lang="de-CH" altLang="de-DE"/>
          </a:p>
        </p:txBody>
      </p:sp>
    </p:spTree>
    <p:extLst>
      <p:ext uri="{BB962C8B-B14F-4D97-AF65-F5344CB8AC3E}">
        <p14:creationId xmlns:p14="http://schemas.microsoft.com/office/powerpoint/2010/main" val="81665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93D1C73C-71A4-4BF3-9885-21A91DB5A4D9}"/>
              </a:ext>
            </a:extLst>
          </p:cNvPr>
          <p:cNvSpPr>
            <a:spLocks noGrp="1" noChangeArrowheads="1"/>
          </p:cNvSpPr>
          <p:nvPr>
            <p:ph type="sldNum" sz="quarter" idx="10"/>
          </p:nvPr>
        </p:nvSpPr>
        <p:spPr>
          <a:ln/>
        </p:spPr>
        <p:txBody>
          <a:bodyPr/>
          <a:lstStyle>
            <a:lvl1pPr>
              <a:defRPr/>
            </a:lvl1pPr>
          </a:lstStyle>
          <a:p>
            <a:pPr>
              <a:defRPr/>
            </a:pPr>
            <a:fld id="{0E0F2792-6CC3-4D55-A558-E8CE8DDF0842}" type="slidenum">
              <a:rPr lang="de-CH" altLang="de-DE"/>
              <a:pPr>
                <a:defRPr/>
              </a:pPr>
              <a:t>‹#›</a:t>
            </a:fld>
            <a:endParaRPr lang="de-CH" altLang="de-DE"/>
          </a:p>
        </p:txBody>
      </p:sp>
    </p:spTree>
    <p:extLst>
      <p:ext uri="{BB962C8B-B14F-4D97-AF65-F5344CB8AC3E}">
        <p14:creationId xmlns:p14="http://schemas.microsoft.com/office/powerpoint/2010/main" val="75338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9F4820-889F-4FCE-9E27-E628EBFAA416}"/>
              </a:ext>
            </a:extLst>
          </p:cNvPr>
          <p:cNvSpPr>
            <a:spLocks noGrp="1" noChangeArrowheads="1"/>
          </p:cNvSpPr>
          <p:nvPr>
            <p:ph type="title"/>
          </p:nvPr>
        </p:nvSpPr>
        <p:spPr bwMode="auto">
          <a:xfrm>
            <a:off x="508000"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dirty="0"/>
              <a:t>Click to edit Master title style</a:t>
            </a:r>
            <a:endParaRPr lang="de-CH" altLang="de-DE" dirty="0"/>
          </a:p>
        </p:txBody>
      </p:sp>
      <p:sp>
        <p:nvSpPr>
          <p:cNvPr id="14342" name="Rectangle 6">
            <a:extLst>
              <a:ext uri="{FF2B5EF4-FFF2-40B4-BE49-F238E27FC236}">
                <a16:creationId xmlns:a16="http://schemas.microsoft.com/office/drawing/2014/main" id="{D967EA30-5DF4-4443-865C-FC8116624A1A}"/>
              </a:ext>
            </a:extLst>
          </p:cNvPr>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eaLnBrk="1" hangingPunct="1">
              <a:defRPr sz="800" smtClean="0">
                <a:cs typeface="Arial" panose="020B0604020202020204" pitchFamily="34" charset="0"/>
              </a:defRPr>
            </a:lvl1pPr>
          </a:lstStyle>
          <a:p>
            <a:pPr>
              <a:defRPr/>
            </a:pPr>
            <a:fld id="{D073C84C-8BF7-4642-912B-6806AE39442C}" type="slidenum">
              <a:rPr lang="de-CH" altLang="de-DE"/>
              <a:pPr>
                <a:defRPr/>
              </a:pPr>
              <a:t>‹#›</a:t>
            </a:fld>
            <a:endParaRPr lang="de-CH" altLang="de-DE"/>
          </a:p>
        </p:txBody>
      </p:sp>
      <p:sp>
        <p:nvSpPr>
          <p:cNvPr id="1028" name="Rectangle 13">
            <a:extLst>
              <a:ext uri="{FF2B5EF4-FFF2-40B4-BE49-F238E27FC236}">
                <a16:creationId xmlns:a16="http://schemas.microsoft.com/office/drawing/2014/main" id="{35B843D9-8EC5-4905-A528-C380ECCB0366}"/>
              </a:ext>
            </a:extLst>
          </p:cNvPr>
          <p:cNvSpPr>
            <a:spLocks noGrp="1" noChangeArrowheads="1"/>
          </p:cNvSpPr>
          <p:nvPr>
            <p:ph type="body" idx="1"/>
          </p:nvPr>
        </p:nvSpPr>
        <p:spPr bwMode="auto">
          <a:xfrm>
            <a:off x="508000" y="1289575"/>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Textmasterformate durch Klicken bearbeiten</a:t>
            </a:r>
          </a:p>
          <a:p>
            <a:pPr lvl="1"/>
            <a:r>
              <a:rPr lang="en-US" altLang="de-DE"/>
              <a:t>2nd level</a:t>
            </a:r>
          </a:p>
          <a:p>
            <a:pPr lvl="2"/>
            <a:r>
              <a:rPr lang="en-US" altLang="de-DE"/>
              <a:t>3rd level</a:t>
            </a:r>
          </a:p>
          <a:p>
            <a:pPr lvl="3"/>
            <a:r>
              <a:rPr lang="en-US" altLang="de-DE"/>
              <a:t>4th level</a:t>
            </a:r>
          </a:p>
          <a:p>
            <a:pPr lvl="4"/>
            <a:r>
              <a:rPr lang="en-US" altLang="de-DE"/>
              <a:t>5th level</a:t>
            </a:r>
          </a:p>
        </p:txBody>
      </p:sp>
      <p:pic>
        <p:nvPicPr>
          <p:cNvPr id="6" name="Grafik 13">
            <a:extLst>
              <a:ext uri="{FF2B5EF4-FFF2-40B4-BE49-F238E27FC236}">
                <a16:creationId xmlns:a16="http://schemas.microsoft.com/office/drawing/2014/main" id="{F2867675-426B-45DD-90C7-E9345FF5C73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42834943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lnSpc>
          <a:spcPct val="90000"/>
        </a:lnSpc>
        <a:spcBef>
          <a:spcPct val="0"/>
        </a:spcBef>
        <a:spcAft>
          <a:spcPct val="0"/>
        </a:spcAft>
        <a:defRPr sz="3200" b="1">
          <a:solidFill>
            <a:srgbClr val="042D98"/>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952500" indent="-428625" algn="l" rtl="0" eaLnBrk="0" fontAlgn="base" hangingPunct="0">
        <a:spcBef>
          <a:spcPct val="20000"/>
        </a:spcBef>
        <a:spcAft>
          <a:spcPct val="0"/>
        </a:spcAft>
        <a:buChar char="•"/>
        <a:defRPr sz="2600">
          <a:solidFill>
            <a:schemeClr val="tx1"/>
          </a:solidFill>
          <a:latin typeface="+mn-lt"/>
          <a:ea typeface="MS PGothic" panose="020B0600070205080204" pitchFamily="34" charset="-128"/>
        </a:defRPr>
      </a:lvl2pPr>
      <a:lvl3pPr marL="1371600" indent="-409575"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752600" indent="-3619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209800" indent="-4635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a:xfrm>
            <a:off x="670984" y="2214564"/>
            <a:ext cx="7280319" cy="2428875"/>
          </a:xfrm>
        </p:spPr>
        <p:txBody>
          <a:bodyPr>
            <a:noAutofit/>
          </a:bodyPr>
          <a:lstStyle/>
          <a:p>
            <a:r>
              <a:rPr lang="en-US" noProof="0" dirty="0"/>
              <a:t>Management of diaphyseal fractures</a:t>
            </a:r>
            <a:br>
              <a:rPr lang="en-US" noProof="0" dirty="0"/>
            </a:br>
            <a:r>
              <a:rPr lang="en-US" b="0" noProof="0" dirty="0"/>
              <a:t>Principles of reduction and fixation</a:t>
            </a:r>
            <a:br>
              <a:rPr lang="en-US" noProof="0" dirty="0"/>
            </a:br>
            <a:br>
              <a:rPr lang="en-US" noProof="0" dirty="0"/>
            </a:br>
            <a:br>
              <a:rPr lang="en-US" noProof="0" dirty="0"/>
            </a:br>
            <a:endParaRPr lang="en-US" noProof="0" dirty="0"/>
          </a:p>
        </p:txBody>
      </p:sp>
      <p:sp>
        <p:nvSpPr>
          <p:cNvPr id="3" name="Subtitle 2">
            <a:extLst>
              <a:ext uri="{FF2B5EF4-FFF2-40B4-BE49-F238E27FC236}">
                <a16:creationId xmlns:a16="http://schemas.microsoft.com/office/drawing/2014/main" id="{B4166187-6D35-4C44-B548-27CD4CAAC4F6}"/>
              </a:ext>
            </a:extLst>
          </p:cNvPr>
          <p:cNvSpPr>
            <a:spLocks noGrp="1"/>
          </p:cNvSpPr>
          <p:nvPr>
            <p:ph type="body" sz="quarter" idx="10"/>
          </p:nvPr>
        </p:nvSpPr>
        <p:spPr/>
        <p:txBody>
          <a:bodyPr/>
          <a:lstStyle/>
          <a:p>
            <a:endParaRPr lang="de-CH" dirty="0"/>
          </a:p>
        </p:txBody>
      </p:sp>
      <p:sp>
        <p:nvSpPr>
          <p:cNvPr id="2" name="Text Placeholder 1">
            <a:extLst>
              <a:ext uri="{FF2B5EF4-FFF2-40B4-BE49-F238E27FC236}">
                <a16:creationId xmlns:a16="http://schemas.microsoft.com/office/drawing/2014/main" id="{0132BA5A-AE65-419C-84DD-4488228510BC}"/>
              </a:ext>
            </a:extLst>
          </p:cNvPr>
          <p:cNvSpPr>
            <a:spLocks noGrp="1"/>
          </p:cNvSpPr>
          <p:nvPr>
            <p:ph type="body" sz="quarter" idx="11"/>
          </p:nvPr>
        </p:nvSpPr>
        <p:spPr/>
        <p:txBody>
          <a:bodyPr/>
          <a:lstStyle/>
          <a:p>
            <a:endParaRPr lang="de-CH"/>
          </a:p>
        </p:txBody>
      </p:sp>
      <p:sp>
        <p:nvSpPr>
          <p:cNvPr id="9" name="Text Placeholder 8">
            <a:extLst>
              <a:ext uri="{FF2B5EF4-FFF2-40B4-BE49-F238E27FC236}">
                <a16:creationId xmlns:a16="http://schemas.microsoft.com/office/drawing/2014/main" id="{95301394-E227-4E59-B3A0-0AEF12979DE0}"/>
              </a:ext>
            </a:extLst>
          </p:cNvPr>
          <p:cNvSpPr>
            <a:spLocks noGrp="1"/>
          </p:cNvSpPr>
          <p:nvPr>
            <p:ph type="body" sz="quarter" idx="12"/>
          </p:nvPr>
        </p:nvSpPr>
        <p:spPr>
          <a:xfrm>
            <a:off x="4079876" y="5861053"/>
            <a:ext cx="3753939" cy="241299"/>
          </a:xfrm>
        </p:spPr>
        <p:txBody>
          <a:bodyPr/>
          <a:lstStyle/>
          <a:p>
            <a:r>
              <a:rPr lang="de-CH" dirty="0"/>
              <a:t>AO Trauma Basic </a:t>
            </a:r>
            <a:r>
              <a:rPr lang="de-CH" dirty="0" err="1"/>
              <a:t>Principles</a:t>
            </a:r>
            <a:r>
              <a:rPr lang="de-CH" dirty="0"/>
              <a:t> Course</a:t>
            </a:r>
          </a:p>
        </p:txBody>
      </p:sp>
      <p:sp>
        <p:nvSpPr>
          <p:cNvPr id="10" name="Text Placeholder 9">
            <a:extLst>
              <a:ext uri="{FF2B5EF4-FFF2-40B4-BE49-F238E27FC236}">
                <a16:creationId xmlns:a16="http://schemas.microsoft.com/office/drawing/2014/main" id="{3FCD24E0-1C83-4849-9CFA-2B7FB138D0FF}"/>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8118" y="548680"/>
            <a:ext cx="1261902" cy="5040006"/>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84521" y="548680"/>
            <a:ext cx="1413015" cy="5040006"/>
          </a:xfrm>
          <a:prstGeom prst="rect">
            <a:avLst/>
          </a:prstGeom>
        </p:spPr>
      </p:pic>
      <p:pic>
        <p:nvPicPr>
          <p:cNvPr id="4" name="3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8286" y="548680"/>
            <a:ext cx="1796024" cy="5040006"/>
          </a:xfrm>
          <a:prstGeom prst="rect">
            <a:avLst/>
          </a:prstGeom>
        </p:spPr>
      </p:pic>
      <p:sp>
        <p:nvSpPr>
          <p:cNvPr id="5" name="TextBox 4"/>
          <p:cNvSpPr txBox="1"/>
          <p:nvPr/>
        </p:nvSpPr>
        <p:spPr>
          <a:xfrm>
            <a:off x="2310878" y="5734316"/>
            <a:ext cx="2994731" cy="830997"/>
          </a:xfrm>
          <a:prstGeom prst="rect">
            <a:avLst/>
          </a:prstGeom>
          <a:noFill/>
        </p:spPr>
        <p:txBody>
          <a:bodyPr wrap="none" rtlCol="0">
            <a:spAutoFit/>
          </a:bodyPr>
          <a:lstStyle/>
          <a:p>
            <a:r>
              <a:rPr lang="en-US" sz="2400" dirty="0"/>
              <a:t>Compression plating</a:t>
            </a:r>
          </a:p>
          <a:p>
            <a:r>
              <a:rPr lang="en-US" sz="2400" dirty="0"/>
              <a:t>- must </a:t>
            </a:r>
            <a:r>
              <a:rPr lang="en-US" sz="2400" dirty="0" err="1"/>
              <a:t>prebend</a:t>
            </a:r>
            <a:r>
              <a:rPr lang="en-US" sz="2400" dirty="0"/>
              <a:t>!</a:t>
            </a:r>
          </a:p>
        </p:txBody>
      </p:sp>
      <p:sp>
        <p:nvSpPr>
          <p:cNvPr id="6" name="TextBox 5"/>
          <p:cNvSpPr txBox="1"/>
          <p:nvPr/>
        </p:nvSpPr>
        <p:spPr>
          <a:xfrm>
            <a:off x="5785162" y="5918981"/>
            <a:ext cx="4911922" cy="461665"/>
          </a:xfrm>
          <a:prstGeom prst="rect">
            <a:avLst/>
          </a:prstGeom>
          <a:noFill/>
        </p:spPr>
        <p:txBody>
          <a:bodyPr wrap="none" rtlCol="0">
            <a:spAutoFit/>
          </a:bodyPr>
          <a:lstStyle/>
          <a:p>
            <a:r>
              <a:rPr lang="en-US" sz="2400" dirty="0"/>
              <a:t>Lag screw plus neutralization plate</a:t>
            </a:r>
          </a:p>
        </p:txBody>
      </p:sp>
    </p:spTree>
    <p:extLst>
      <p:ext uri="{BB962C8B-B14F-4D97-AF65-F5344CB8AC3E}">
        <p14:creationId xmlns:p14="http://schemas.microsoft.com/office/powerpoint/2010/main" val="149283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99904" y="2286000"/>
            <a:ext cx="8229600" cy="1143000"/>
          </a:xfrm>
          <a:prstGeom prst="rect">
            <a:avLst/>
          </a:prstGeom>
        </p:spPr>
        <p:txBody>
          <a:bodyPr vert="horz" lIns="91440" tIns="45720" rIns="91440" bIns="45720" rtlCol="0" anchor="ctr">
            <a:normAutofit/>
          </a:bodyPr>
          <a:lstStyle/>
          <a:p>
            <a:pPr algn="ctr">
              <a:spcBef>
                <a:spcPct val="0"/>
              </a:spcBef>
              <a:defRPr/>
            </a:pPr>
            <a:endParaRPr lang="en-US" sz="3200" dirty="0">
              <a:latin typeface="+mj-lt"/>
              <a:ea typeface="+mj-ea"/>
              <a:cs typeface="+mj-cs"/>
            </a:endParaRPr>
          </a:p>
        </p:txBody>
      </p:sp>
      <p:pic>
        <p:nvPicPr>
          <p:cNvPr id="4" name="Picture 3" descr="Slide_6.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0271" y="1401424"/>
            <a:ext cx="4090468" cy="4754412"/>
          </a:xfrm>
          <a:prstGeom prst="rect">
            <a:avLst/>
          </a:prstGeom>
        </p:spPr>
      </p:pic>
      <p:pic>
        <p:nvPicPr>
          <p:cNvPr id="5" name="Picture 4" descr="Slide_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5747" y="1431377"/>
            <a:ext cx="3680859" cy="4570835"/>
          </a:xfrm>
          <a:prstGeom prst="rect">
            <a:avLst/>
          </a:prstGeom>
        </p:spPr>
      </p:pic>
      <p:sp>
        <p:nvSpPr>
          <p:cNvPr id="8" name="Title 7">
            <a:extLst>
              <a:ext uri="{FF2B5EF4-FFF2-40B4-BE49-F238E27FC236}">
                <a16:creationId xmlns:a16="http://schemas.microsoft.com/office/drawing/2014/main" id="{69A62466-1031-4E54-B428-12D1B5F5D9D5}"/>
              </a:ext>
            </a:extLst>
          </p:cNvPr>
          <p:cNvSpPr>
            <a:spLocks noGrp="1"/>
          </p:cNvSpPr>
          <p:nvPr>
            <p:ph type="title"/>
          </p:nvPr>
        </p:nvSpPr>
        <p:spPr/>
        <p:txBody>
          <a:bodyPr/>
          <a:lstStyle/>
          <a:p>
            <a:r>
              <a:rPr lang="en-US" noProof="0" dirty="0"/>
              <a:t>Diaphyseal fractures—reduction techniques</a:t>
            </a:r>
            <a:br>
              <a:rPr lang="en-US" noProof="0" dirty="0"/>
            </a:br>
            <a:br>
              <a:rPr lang="en-US" noProof="0" dirty="0"/>
            </a:br>
            <a:endParaRPr lang="en-US" noProof="0" dirty="0"/>
          </a:p>
        </p:txBody>
      </p:sp>
      <p:sp>
        <p:nvSpPr>
          <p:cNvPr id="9" name="Content Placeholder 8">
            <a:extLst>
              <a:ext uri="{FF2B5EF4-FFF2-40B4-BE49-F238E27FC236}">
                <a16:creationId xmlns:a16="http://schemas.microsoft.com/office/drawing/2014/main" id="{E919B792-307F-497E-823F-07A6F23C0AFB}"/>
              </a:ext>
            </a:extLst>
          </p:cNvPr>
          <p:cNvSpPr>
            <a:spLocks noGrp="1"/>
          </p:cNvSpPr>
          <p:nvPr>
            <p:ph idx="1"/>
          </p:nvPr>
        </p:nvSpPr>
        <p:spPr>
          <a:xfrm>
            <a:off x="508001" y="1289575"/>
            <a:ext cx="3765826" cy="5187425"/>
          </a:xfrm>
        </p:spPr>
        <p:txBody>
          <a:bodyPr/>
          <a:lstStyle/>
          <a:p>
            <a:pPr>
              <a:spcBef>
                <a:spcPts val="600"/>
              </a:spcBef>
              <a:spcAft>
                <a:spcPts val="600"/>
              </a:spcAft>
              <a:buFont typeface="Arial"/>
              <a:buChar char="•"/>
            </a:pPr>
            <a:r>
              <a:rPr lang="en-US" noProof="0" dirty="0"/>
              <a:t>Displacement occurs secondary to muscle pull</a:t>
            </a:r>
          </a:p>
          <a:p>
            <a:pPr>
              <a:spcBef>
                <a:spcPts val="600"/>
              </a:spcBef>
              <a:spcAft>
                <a:spcPts val="600"/>
              </a:spcAft>
              <a:buFont typeface="Arial"/>
              <a:buChar char="•"/>
            </a:pPr>
            <a:r>
              <a:rPr lang="en-US" noProof="0" dirty="0"/>
              <a:t>Reduction techniques should overcome/reverse this pull</a:t>
            </a:r>
          </a:p>
          <a:p>
            <a:endParaRPr lang="en-US"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noProof="0" dirty="0"/>
              <a:t>Basic fracture management—distraction</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6202017" y="1341782"/>
            <a:ext cx="5432426" cy="362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4294967295"/>
          </p:nvPr>
        </p:nvSpPr>
        <p:spPr>
          <a:xfrm>
            <a:off x="507999" y="1295400"/>
            <a:ext cx="5385905" cy="4678363"/>
          </a:xfrm>
        </p:spPr>
        <p:txBody>
          <a:bodyPr/>
          <a:lstStyle/>
          <a:p>
            <a:pPr>
              <a:spcBef>
                <a:spcPts val="600"/>
              </a:spcBef>
              <a:spcAft>
                <a:spcPts val="600"/>
              </a:spcAft>
            </a:pPr>
            <a:r>
              <a:rPr lang="en-US" noProof="0" dirty="0"/>
              <a:t>Stabilizes </a:t>
            </a:r>
          </a:p>
          <a:p>
            <a:pPr>
              <a:spcBef>
                <a:spcPts val="600"/>
              </a:spcBef>
              <a:spcAft>
                <a:spcPts val="600"/>
              </a:spcAft>
            </a:pPr>
            <a:r>
              <a:rPr lang="en-US" noProof="0" dirty="0"/>
              <a:t>Provides pain relief</a:t>
            </a:r>
          </a:p>
          <a:p>
            <a:pPr>
              <a:spcBef>
                <a:spcPts val="600"/>
              </a:spcBef>
              <a:spcAft>
                <a:spcPts val="600"/>
              </a:spcAft>
            </a:pPr>
            <a:r>
              <a:rPr lang="en-US" noProof="0" dirty="0"/>
              <a:t>Protects soft tissues  </a:t>
            </a:r>
          </a:p>
          <a:p>
            <a:pPr>
              <a:spcBef>
                <a:spcPts val="600"/>
              </a:spcBef>
              <a:spcAft>
                <a:spcPts val="600"/>
              </a:spcAft>
            </a:pPr>
            <a:r>
              <a:rPr lang="en-US" noProof="0" dirty="0"/>
              <a:t>Gives approximate fracture reduction </a:t>
            </a:r>
          </a:p>
          <a:p>
            <a:pPr>
              <a:spcBef>
                <a:spcPts val="600"/>
              </a:spcBef>
              <a:spcAft>
                <a:spcPts val="600"/>
              </a:spcAft>
            </a:pPr>
            <a:r>
              <a:rPr lang="en-US" noProof="0" dirty="0"/>
              <a:t>Skin traction</a:t>
            </a:r>
          </a:p>
          <a:p>
            <a:pPr>
              <a:spcBef>
                <a:spcPts val="600"/>
              </a:spcBef>
              <a:spcAft>
                <a:spcPts val="600"/>
              </a:spcAft>
            </a:pPr>
            <a:r>
              <a:rPr lang="en-US" noProof="0" dirty="0"/>
              <a:t>Thomas splint</a:t>
            </a:r>
          </a:p>
          <a:p>
            <a:pPr>
              <a:spcBef>
                <a:spcPts val="600"/>
              </a:spcBef>
              <a:spcAft>
                <a:spcPts val="600"/>
              </a:spcAft>
            </a:pPr>
            <a:r>
              <a:rPr lang="en-US" noProof="0" dirty="0"/>
              <a:t>Assess neurovascular status before AND after traction</a:t>
            </a:r>
          </a:p>
        </p:txBody>
      </p:sp>
    </p:spTree>
    <p:extLst>
      <p:ext uri="{BB962C8B-B14F-4D97-AF65-F5344CB8AC3E}">
        <p14:creationId xmlns:p14="http://schemas.microsoft.com/office/powerpoint/2010/main" val="303011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886515-344A-4E9D-A4A6-268DAE7ABEF3}"/>
              </a:ext>
            </a:extLst>
          </p:cNvPr>
          <p:cNvSpPr>
            <a:spLocks noGrp="1"/>
          </p:cNvSpPr>
          <p:nvPr>
            <p:ph type="title"/>
          </p:nvPr>
        </p:nvSpPr>
        <p:spPr/>
        <p:txBody>
          <a:bodyPr/>
          <a:lstStyle/>
          <a:p>
            <a:r>
              <a:rPr lang="en-US" noProof="0" dirty="0"/>
              <a:t>Diaphyseal fractures—reduction techniques</a:t>
            </a:r>
          </a:p>
        </p:txBody>
      </p:sp>
      <p:sp>
        <p:nvSpPr>
          <p:cNvPr id="3" name="Text Placeholder 2"/>
          <p:cNvSpPr>
            <a:spLocks noGrp="1"/>
          </p:cNvSpPr>
          <p:nvPr>
            <p:ph idx="1"/>
          </p:nvPr>
        </p:nvSpPr>
        <p:spPr>
          <a:xfrm>
            <a:off x="508000" y="1289575"/>
            <a:ext cx="5588000" cy="4678363"/>
          </a:xfrm>
        </p:spPr>
        <p:txBody>
          <a:bodyPr>
            <a:normAutofit lnSpcReduction="10000"/>
          </a:bodyPr>
          <a:lstStyle/>
          <a:p>
            <a:pPr>
              <a:spcBef>
                <a:spcPts val="600"/>
              </a:spcBef>
              <a:spcAft>
                <a:spcPts val="600"/>
              </a:spcAft>
            </a:pPr>
            <a:r>
              <a:rPr lang="en-US" noProof="0" dirty="0"/>
              <a:t>Distraction</a:t>
            </a:r>
          </a:p>
          <a:p>
            <a:pPr>
              <a:spcBef>
                <a:spcPts val="600"/>
              </a:spcBef>
              <a:spcAft>
                <a:spcPts val="600"/>
              </a:spcAft>
            </a:pPr>
            <a:r>
              <a:rPr lang="en-US" noProof="0" dirty="0"/>
              <a:t>Traction table</a:t>
            </a:r>
          </a:p>
          <a:p>
            <a:pPr>
              <a:spcBef>
                <a:spcPts val="600"/>
              </a:spcBef>
              <a:spcAft>
                <a:spcPts val="600"/>
              </a:spcAft>
            </a:pPr>
            <a:r>
              <a:rPr lang="en-US" noProof="0" dirty="0"/>
              <a:t>Distraction device</a:t>
            </a:r>
          </a:p>
          <a:p>
            <a:pPr>
              <a:spcBef>
                <a:spcPts val="600"/>
              </a:spcBef>
              <a:spcAft>
                <a:spcPts val="600"/>
              </a:spcAft>
            </a:pPr>
            <a:r>
              <a:rPr lang="en-US" noProof="0" dirty="0"/>
              <a:t>Uses soft tissues to reduce fracture</a:t>
            </a:r>
          </a:p>
          <a:p>
            <a:pPr lvl="1">
              <a:spcBef>
                <a:spcPts val="600"/>
              </a:spcBef>
              <a:spcAft>
                <a:spcPts val="600"/>
              </a:spcAft>
            </a:pPr>
            <a:r>
              <a:rPr lang="en-US" noProof="0" dirty="0"/>
              <a:t>Muscle, skin, ligaments</a:t>
            </a:r>
            <a:endParaRPr lang="en-US" sz="2800" noProof="0" dirty="0"/>
          </a:p>
          <a:p>
            <a:pPr>
              <a:spcBef>
                <a:spcPts val="600"/>
              </a:spcBef>
              <a:spcAft>
                <a:spcPts val="600"/>
              </a:spcAft>
            </a:pPr>
            <a:r>
              <a:rPr lang="en-US" noProof="0" dirty="0"/>
              <a:t>Regains length and rotation</a:t>
            </a:r>
          </a:p>
          <a:p>
            <a:pPr>
              <a:spcBef>
                <a:spcPts val="600"/>
              </a:spcBef>
              <a:spcAft>
                <a:spcPts val="600"/>
              </a:spcAft>
            </a:pPr>
            <a:r>
              <a:rPr lang="en-US" noProof="0" dirty="0"/>
              <a:t>Improve reduction with direct manipulation</a:t>
            </a:r>
          </a:p>
        </p:txBody>
      </p:sp>
      <p:pic>
        <p:nvPicPr>
          <p:cNvPr id="9" name="Content Placeholder 6" descr="Slide_13.png">
            <a:extLst>
              <a:ext uri="{FF2B5EF4-FFF2-40B4-BE49-F238E27FC236}">
                <a16:creationId xmlns:a16="http://schemas.microsoft.com/office/drawing/2014/main" id="{018A8101-27F0-41B0-ACFD-DAF2A2E68462}"/>
              </a:ext>
            </a:extLst>
          </p:cNvPr>
          <p:cNvPicPr>
            <a:picLocks noChangeAspect="1"/>
          </p:cNvPicPr>
          <p:nvPr/>
        </p:nvPicPr>
        <p:blipFill>
          <a:blip r:embed="rId2" cstate="screen">
            <a:extLst>
              <a:ext uri="{28A0092B-C50C-407E-A947-70E740481C1C}">
                <a14:useLocalDpi xmlns:a14="http://schemas.microsoft.com/office/drawing/2010/main"/>
              </a:ext>
            </a:extLst>
          </a:blip>
          <a:srcRect l="-8771" r="-8771"/>
          <a:stretch>
            <a:fillRect/>
          </a:stretch>
        </p:blipFill>
        <p:spPr>
          <a:xfrm>
            <a:off x="6263208" y="1295400"/>
            <a:ext cx="4615968" cy="2570440"/>
          </a:xfrm>
          <a:prstGeom prst="rect">
            <a:avLst/>
          </a:prstGeom>
        </p:spPr>
      </p:pic>
      <p:pic>
        <p:nvPicPr>
          <p:cNvPr id="10" name="Content Placeholder 7" descr="Slide_15-16.png">
            <a:extLst>
              <a:ext uri="{FF2B5EF4-FFF2-40B4-BE49-F238E27FC236}">
                <a16:creationId xmlns:a16="http://schemas.microsoft.com/office/drawing/2014/main" id="{518FD8EB-E047-4A0D-872F-6EFC0BC04754}"/>
              </a:ext>
            </a:extLst>
          </p:cNvPr>
          <p:cNvPicPr>
            <a:picLocks noChangeAspect="1"/>
          </p:cNvPicPr>
          <p:nvPr/>
        </p:nvPicPr>
        <p:blipFill>
          <a:blip r:embed="rId3" cstate="screen">
            <a:extLst>
              <a:ext uri="{28A0092B-C50C-407E-A947-70E740481C1C}">
                <a14:useLocalDpi xmlns:a14="http://schemas.microsoft.com/office/drawing/2010/main"/>
              </a:ext>
            </a:extLst>
          </a:blip>
          <a:srcRect t="-25527" b="-25527"/>
          <a:stretch>
            <a:fillRect/>
          </a:stretch>
        </p:blipFill>
        <p:spPr>
          <a:xfrm>
            <a:off x="6263207" y="3626945"/>
            <a:ext cx="4615967" cy="25722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LISS video 15">
            <a:extLst>
              <a:ext uri="{FF2B5EF4-FFF2-40B4-BE49-F238E27FC236}">
                <a16:creationId xmlns:a16="http://schemas.microsoft.com/office/drawing/2014/main" id="{73BC6B5D-B341-4253-B1F7-23609230D56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42872" y="1219056"/>
            <a:ext cx="4198080" cy="241487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IMG_1925 a">
            <a:extLst>
              <a:ext uri="{FF2B5EF4-FFF2-40B4-BE49-F238E27FC236}">
                <a16:creationId xmlns:a16="http://schemas.microsoft.com/office/drawing/2014/main" id="{E9E3B6DF-5832-4AF8-8460-70C5817664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3321" r="-3321"/>
          <a:stretch>
            <a:fillRect/>
          </a:stretch>
        </p:blipFill>
        <p:spPr bwMode="auto">
          <a:xfrm>
            <a:off x="4650104" y="3828010"/>
            <a:ext cx="6054034" cy="2530203"/>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SV400135-1">
            <a:extLst>
              <a:ext uri="{FF2B5EF4-FFF2-40B4-BE49-F238E27FC236}">
                <a16:creationId xmlns:a16="http://schemas.microsoft.com/office/drawing/2014/main" id="{A411FE17-CAA2-478F-8576-E7E44EAD27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7929" r="-7929"/>
          <a:stretch>
            <a:fillRect/>
          </a:stretch>
        </p:blipFill>
        <p:spPr bwMode="auto">
          <a:xfrm>
            <a:off x="218663" y="1254583"/>
            <a:ext cx="4540526" cy="252843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A">
            <a:extLst>
              <a:ext uri="{FF2B5EF4-FFF2-40B4-BE49-F238E27FC236}">
                <a16:creationId xmlns:a16="http://schemas.microsoft.com/office/drawing/2014/main" id="{78546346-7AAA-4A2F-B729-F9A2957535A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4352" y="3938686"/>
            <a:ext cx="3658681" cy="226050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16" name="Title 15">
            <a:extLst>
              <a:ext uri="{FF2B5EF4-FFF2-40B4-BE49-F238E27FC236}">
                <a16:creationId xmlns:a16="http://schemas.microsoft.com/office/drawing/2014/main" id="{A63773A7-FBB2-472E-A00F-A68BBD2AC273}"/>
              </a:ext>
            </a:extLst>
          </p:cNvPr>
          <p:cNvSpPr>
            <a:spLocks noGrp="1"/>
          </p:cNvSpPr>
          <p:nvPr>
            <p:ph type="title"/>
          </p:nvPr>
        </p:nvSpPr>
        <p:spPr/>
        <p:txBody>
          <a:bodyPr/>
          <a:lstStyle/>
          <a:p>
            <a:r>
              <a:rPr lang="en-US" noProof="0" dirty="0"/>
              <a:t>Diaphyseal fractures—reduction techniques</a:t>
            </a:r>
            <a:br>
              <a:rPr lang="en-US" noProof="0" dirty="0"/>
            </a:br>
            <a:endParaRPr lang="en-US"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563092" y="1289574"/>
            <a:ext cx="4062413" cy="4678363"/>
          </a:xfrm>
        </p:spPr>
        <p:txBody>
          <a:bodyPr>
            <a:normAutofit/>
          </a:bodyPr>
          <a:lstStyle/>
          <a:p>
            <a:r>
              <a:rPr lang="en-US" noProof="0" dirty="0"/>
              <a:t>Assess rotation</a:t>
            </a:r>
          </a:p>
          <a:p>
            <a:pPr lvl="1"/>
            <a:r>
              <a:rPr lang="en-US" noProof="0" dirty="0"/>
              <a:t>Radiologically</a:t>
            </a:r>
          </a:p>
        </p:txBody>
      </p:sp>
      <p:sp>
        <p:nvSpPr>
          <p:cNvPr id="22" name="Content Placeholder 3">
            <a:extLst>
              <a:ext uri="{FF2B5EF4-FFF2-40B4-BE49-F238E27FC236}">
                <a16:creationId xmlns:a16="http://schemas.microsoft.com/office/drawing/2014/main" id="{972D5BE6-5964-4354-BB4B-913D57ABDCB3}"/>
              </a:ext>
            </a:extLst>
          </p:cNvPr>
          <p:cNvSpPr txBox="1">
            <a:spLocks/>
          </p:cNvSpPr>
          <p:nvPr/>
        </p:nvSpPr>
        <p:spPr>
          <a:xfrm>
            <a:off x="3469989" y="2678171"/>
            <a:ext cx="4868497" cy="2262188"/>
          </a:xfrm>
          <a:prstGeom prst="rect">
            <a:avLst/>
          </a:prstGeom>
          <a:effectLst/>
        </p:spPr>
        <p:txBody>
          <a:bodyPr>
            <a:normAutofit/>
          </a:bodyPr>
          <a:lstStyle>
            <a:lvl1pPr marL="533400" indent="-5334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952500" indent="-428625" algn="l" rtl="0" eaLnBrk="0" fontAlgn="base" hangingPunct="0">
              <a:spcBef>
                <a:spcPct val="20000"/>
              </a:spcBef>
              <a:spcAft>
                <a:spcPct val="0"/>
              </a:spcAft>
              <a:buChar char="•"/>
              <a:defRPr sz="2600">
                <a:solidFill>
                  <a:schemeClr val="tx1"/>
                </a:solidFill>
                <a:latin typeface="+mn-lt"/>
                <a:ea typeface="MS PGothic" panose="020B0600070205080204" pitchFamily="34" charset="-128"/>
              </a:defRPr>
            </a:lvl2pPr>
            <a:lvl3pPr marL="1371600" indent="-409575"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752600" indent="-3619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209800" indent="-4635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pPr algn="ctr" defTabSz="914400">
              <a:spcBef>
                <a:spcPts val="0"/>
              </a:spcBef>
              <a:spcAft>
                <a:spcPts val="600"/>
              </a:spcAft>
              <a:buFontTx/>
              <a:buNone/>
            </a:pPr>
            <a:r>
              <a:rPr lang="en-US" kern="0" dirty="0"/>
              <a:t>Cortical thickness </a:t>
            </a:r>
          </a:p>
          <a:p>
            <a:pPr algn="ctr" defTabSz="914400">
              <a:spcBef>
                <a:spcPts val="0"/>
              </a:spcBef>
              <a:spcAft>
                <a:spcPts val="600"/>
              </a:spcAft>
              <a:buFontTx/>
              <a:buNone/>
            </a:pPr>
            <a:r>
              <a:rPr lang="en-US" kern="0" dirty="0"/>
              <a:t>should match</a:t>
            </a:r>
          </a:p>
        </p:txBody>
      </p:sp>
      <p:pic>
        <p:nvPicPr>
          <p:cNvPr id="23" name="Picture 21" descr="Kummer, Christoph prä_2">
            <a:extLst>
              <a:ext uri="{FF2B5EF4-FFF2-40B4-BE49-F238E27FC236}">
                <a16:creationId xmlns:a16="http://schemas.microsoft.com/office/drawing/2014/main" id="{16EA96FD-56B3-48CF-8430-5F4F67F5E6D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282" r="7963"/>
          <a:stretch/>
        </p:blipFill>
        <p:spPr bwMode="auto">
          <a:xfrm>
            <a:off x="1905001" y="3051983"/>
            <a:ext cx="2271399" cy="334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Dietz Andreas post I_2">
            <a:extLst>
              <a:ext uri="{FF2B5EF4-FFF2-40B4-BE49-F238E27FC236}">
                <a16:creationId xmlns:a16="http://schemas.microsoft.com/office/drawing/2014/main" id="{361CCB31-E62B-4F80-8D87-41D29509306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315"/>
          <a:stretch/>
        </p:blipFill>
        <p:spPr bwMode="auto">
          <a:xfrm>
            <a:off x="7719987" y="3082709"/>
            <a:ext cx="2462239" cy="334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a:extLst>
              <a:ext uri="{FF2B5EF4-FFF2-40B4-BE49-F238E27FC236}">
                <a16:creationId xmlns:a16="http://schemas.microsoft.com/office/drawing/2014/main" id="{B9F631D4-BBBF-4B97-9423-842EBF0F1726}"/>
              </a:ext>
            </a:extLst>
          </p:cNvPr>
          <p:cNvCxnSpPr/>
          <p:nvPr/>
        </p:nvCxnSpPr>
        <p:spPr>
          <a:xfrm rot="10800000" flipV="1">
            <a:off x="3034361" y="4291211"/>
            <a:ext cx="1982337" cy="11572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4E79374-D6B8-40E9-9413-A260A546B15C}"/>
              </a:ext>
            </a:extLst>
          </p:cNvPr>
          <p:cNvCxnSpPr/>
          <p:nvPr/>
        </p:nvCxnSpPr>
        <p:spPr>
          <a:xfrm>
            <a:off x="6839863" y="4291211"/>
            <a:ext cx="2255437" cy="12318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981DB1F-ED9F-4CC8-8366-773C9670E7C5}"/>
              </a:ext>
            </a:extLst>
          </p:cNvPr>
          <p:cNvSpPr txBox="1"/>
          <p:nvPr/>
        </p:nvSpPr>
        <p:spPr>
          <a:xfrm>
            <a:off x="4872820" y="3798980"/>
            <a:ext cx="644728" cy="523220"/>
          </a:xfrm>
          <a:prstGeom prst="rect">
            <a:avLst/>
          </a:prstGeom>
          <a:noFill/>
          <a:effectLst/>
        </p:spPr>
        <p:txBody>
          <a:bodyPr wrap="none" rtlCol="0">
            <a:spAutoFit/>
          </a:bodyPr>
          <a:lstStyle/>
          <a:p>
            <a:r>
              <a:rPr lang="en-US" sz="2800" dirty="0"/>
              <a:t>No</a:t>
            </a:r>
            <a:endParaRPr lang="en-US" dirty="0"/>
          </a:p>
        </p:txBody>
      </p:sp>
      <p:sp>
        <p:nvSpPr>
          <p:cNvPr id="28" name="TextBox 27">
            <a:extLst>
              <a:ext uri="{FF2B5EF4-FFF2-40B4-BE49-F238E27FC236}">
                <a16:creationId xmlns:a16="http://schemas.microsoft.com/office/drawing/2014/main" id="{CC2BD888-81E5-4DE8-978B-A2696D373FFD}"/>
              </a:ext>
            </a:extLst>
          </p:cNvPr>
          <p:cNvSpPr txBox="1"/>
          <p:nvPr/>
        </p:nvSpPr>
        <p:spPr>
          <a:xfrm>
            <a:off x="6448670" y="3798980"/>
            <a:ext cx="770467" cy="523220"/>
          </a:xfrm>
          <a:prstGeom prst="rect">
            <a:avLst/>
          </a:prstGeom>
          <a:noFill/>
          <a:effectLst/>
        </p:spPr>
        <p:txBody>
          <a:bodyPr wrap="none" rtlCol="0">
            <a:spAutoFit/>
          </a:bodyPr>
          <a:lstStyle/>
          <a:p>
            <a:r>
              <a:rPr lang="en-US" sz="2800" dirty="0"/>
              <a:t>Yes</a:t>
            </a:r>
            <a:endParaRPr lang="en-US" dirty="0"/>
          </a:p>
        </p:txBody>
      </p:sp>
      <p:sp>
        <p:nvSpPr>
          <p:cNvPr id="30" name="Title 15">
            <a:extLst>
              <a:ext uri="{FF2B5EF4-FFF2-40B4-BE49-F238E27FC236}">
                <a16:creationId xmlns:a16="http://schemas.microsoft.com/office/drawing/2014/main" id="{0C43AE8B-92A2-400D-A7CE-850C6BE90F47}"/>
              </a:ext>
            </a:extLst>
          </p:cNvPr>
          <p:cNvSpPr>
            <a:spLocks noGrp="1"/>
          </p:cNvSpPr>
          <p:nvPr>
            <p:ph type="title"/>
          </p:nvPr>
        </p:nvSpPr>
        <p:spPr>
          <a:xfrm>
            <a:off x="508000" y="381000"/>
            <a:ext cx="11036300" cy="914400"/>
          </a:xfrm>
        </p:spPr>
        <p:txBody>
          <a:bodyPr/>
          <a:lstStyle/>
          <a:p>
            <a:r>
              <a:rPr lang="en-US" noProof="0" dirty="0"/>
              <a:t>Diaphyseal fractures—reduction techniques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a:spcBef>
                <a:spcPts val="600"/>
              </a:spcBef>
              <a:spcAft>
                <a:spcPts val="600"/>
              </a:spcAft>
            </a:pPr>
            <a:r>
              <a:rPr lang="en-US" noProof="0" dirty="0"/>
              <a:t>Assess alignment</a:t>
            </a:r>
          </a:p>
          <a:p>
            <a:pPr lvl="1">
              <a:spcBef>
                <a:spcPts val="600"/>
              </a:spcBef>
              <a:spcAft>
                <a:spcPts val="600"/>
              </a:spcAft>
            </a:pPr>
            <a:r>
              <a:rPr lang="en-US" noProof="0" dirty="0"/>
              <a:t>Clinically</a:t>
            </a:r>
          </a:p>
          <a:p>
            <a:pPr lvl="1">
              <a:spcBef>
                <a:spcPts val="600"/>
              </a:spcBef>
              <a:spcAft>
                <a:spcPts val="600"/>
              </a:spcAft>
            </a:pPr>
            <a:r>
              <a:rPr lang="en-US" noProof="0" dirty="0"/>
              <a:t>Radiologically with diathermy lead</a:t>
            </a:r>
          </a:p>
        </p:txBody>
      </p:sp>
      <p:pic>
        <p:nvPicPr>
          <p:cNvPr id="7" name="IAImage_IAPict0002" descr="ia4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8414" y="3109669"/>
            <a:ext cx="3324021" cy="291164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5" descr="Fem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1862" y="2138658"/>
            <a:ext cx="4062412" cy="406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9322762" y="2844907"/>
            <a:ext cx="936625" cy="1008063"/>
          </a:xfrm>
          <a:prstGeom prst="rect">
            <a:avLst/>
          </a:prstGeom>
          <a:gradFill rotWithShape="1">
            <a:gsLst>
              <a:gs pos="0">
                <a:srgbClr val="C0C0C0">
                  <a:alpha val="0"/>
                </a:srgbClr>
              </a:gs>
              <a:gs pos="100000">
                <a:srgbClr val="595959">
                  <a:alpha val="0"/>
                </a:srgbClr>
              </a:gs>
            </a:gsLst>
            <a:lin ang="5400000" scaled="1"/>
          </a:gradFill>
          <a:ln w="57150" algn="ctr">
            <a:solidFill>
              <a:schemeClr val="bg1"/>
            </a:solidFill>
            <a:miter lim="800000"/>
            <a:headEnd/>
            <a:tailEnd/>
          </a:ln>
          <a:effectLst/>
        </p:spPr>
        <p:txBody>
          <a:bodyPr wrap="none" anchor="ctr"/>
          <a:lstStyle/>
          <a:p>
            <a:endParaRPr lang="de-DE"/>
          </a:p>
        </p:txBody>
      </p:sp>
      <p:sp>
        <p:nvSpPr>
          <p:cNvPr id="10" name="Rectangle 7"/>
          <p:cNvSpPr>
            <a:spLocks noChangeArrowheads="1"/>
          </p:cNvSpPr>
          <p:nvPr/>
        </p:nvSpPr>
        <p:spPr bwMode="auto">
          <a:xfrm>
            <a:off x="9198492" y="4711905"/>
            <a:ext cx="936625" cy="1008063"/>
          </a:xfrm>
          <a:prstGeom prst="rect">
            <a:avLst/>
          </a:prstGeom>
          <a:gradFill rotWithShape="1">
            <a:gsLst>
              <a:gs pos="0">
                <a:srgbClr val="C0C0C0">
                  <a:alpha val="0"/>
                </a:srgbClr>
              </a:gs>
              <a:gs pos="100000">
                <a:srgbClr val="595959">
                  <a:alpha val="0"/>
                </a:srgbClr>
              </a:gs>
            </a:gsLst>
            <a:lin ang="5400000" scaled="1"/>
          </a:gradFill>
          <a:ln w="57150" algn="ctr">
            <a:solidFill>
              <a:schemeClr val="bg1"/>
            </a:solidFill>
            <a:miter lim="800000"/>
            <a:headEnd/>
            <a:tailEnd/>
          </a:ln>
          <a:effectLst/>
        </p:spPr>
        <p:txBody>
          <a:bodyPr wrap="none" anchor="ctr"/>
          <a:lstStyle/>
          <a:p>
            <a:endParaRPr lang="de-DE"/>
          </a:p>
        </p:txBody>
      </p:sp>
      <p:sp>
        <p:nvSpPr>
          <p:cNvPr id="11" name="Line 8"/>
          <p:cNvSpPr>
            <a:spLocks noChangeShapeType="1"/>
          </p:cNvSpPr>
          <p:nvPr/>
        </p:nvSpPr>
        <p:spPr bwMode="auto">
          <a:xfrm flipH="1">
            <a:off x="9571693" y="1548714"/>
            <a:ext cx="360363" cy="47513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Lst>
        </p:spPr>
        <p:txBody>
          <a:bodyPr wrap="none" anchor="ctr"/>
          <a:lstStyle/>
          <a:p>
            <a:endParaRPr lang="de-DE"/>
          </a:p>
        </p:txBody>
      </p:sp>
      <p:sp>
        <p:nvSpPr>
          <p:cNvPr id="15" name="Title 15">
            <a:extLst>
              <a:ext uri="{FF2B5EF4-FFF2-40B4-BE49-F238E27FC236}">
                <a16:creationId xmlns:a16="http://schemas.microsoft.com/office/drawing/2014/main" id="{9EB006F6-AF4F-43F4-900B-6ECD77FD4708}"/>
              </a:ext>
            </a:extLst>
          </p:cNvPr>
          <p:cNvSpPr txBox="1">
            <a:spLocks/>
          </p:cNvSpPr>
          <p:nvPr/>
        </p:nvSpPr>
        <p:spPr bwMode="auto">
          <a:xfrm>
            <a:off x="508000"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b="1" baseline="0">
                <a:solidFill>
                  <a:srgbClr val="29529B"/>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3200" b="1">
                <a:solidFill>
                  <a:srgbClr val="29529B"/>
                </a:solidFill>
                <a:latin typeface="Arial"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a:lstStyle>
          <a:p>
            <a:pPr defTabSz="914400"/>
            <a:r>
              <a:rPr lang="en-US" kern="0" dirty="0"/>
              <a:t>Diaphyseal fractures</a:t>
            </a:r>
            <a:r>
              <a:rPr lang="de-CH" kern="0" dirty="0"/>
              <a:t>—r</a:t>
            </a:r>
            <a:r>
              <a:rPr lang="en-US" kern="0" dirty="0" err="1"/>
              <a:t>eduction</a:t>
            </a:r>
            <a:endParaRPr lang="de-CH"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14695" y="365844"/>
            <a:ext cx="11036300" cy="914400"/>
          </a:xfrm>
          <a:prstGeom prst="rect">
            <a:avLst/>
          </a:prstGeom>
        </p:spPr>
        <p:txBody>
          <a:bodyPr vert="horz" lIns="91440" tIns="45720" rIns="91440" bIns="45720" rtlCol="0" anchor="ctr">
            <a:normAutofit fontScale="90000"/>
          </a:bodyPr>
          <a:lstStyle/>
          <a:p>
            <a:pPr>
              <a:defRPr/>
            </a:pPr>
            <a:r>
              <a:rPr lang="en-US" noProof="0" dirty="0"/>
              <a:t>Diaphyseal fractures—fixation</a:t>
            </a:r>
            <a:br>
              <a:rPr lang="en-US" noProof="0" dirty="0"/>
            </a:br>
            <a:endParaRPr lang="en-US" sz="3200" noProof="0" dirty="0"/>
          </a:p>
        </p:txBody>
      </p:sp>
      <p:sp>
        <p:nvSpPr>
          <p:cNvPr id="3" name="Text Placeholder 2"/>
          <p:cNvSpPr>
            <a:spLocks noGrp="1"/>
          </p:cNvSpPr>
          <p:nvPr>
            <p:ph idx="1"/>
          </p:nvPr>
        </p:nvSpPr>
        <p:spPr/>
        <p:txBody>
          <a:bodyPr/>
          <a:lstStyle/>
          <a:p>
            <a:pPr>
              <a:spcBef>
                <a:spcPts val="600"/>
              </a:spcBef>
              <a:spcAft>
                <a:spcPts val="600"/>
              </a:spcAft>
            </a:pPr>
            <a:r>
              <a:rPr lang="en-US" noProof="0" dirty="0"/>
              <a:t>Generally relative stability techniques</a:t>
            </a:r>
          </a:p>
          <a:p>
            <a:pPr>
              <a:spcBef>
                <a:spcPts val="600"/>
              </a:spcBef>
              <a:spcAft>
                <a:spcPts val="600"/>
              </a:spcAft>
            </a:pPr>
            <a:r>
              <a:rPr lang="en-US" noProof="0" dirty="0"/>
              <a:t>Intramedullary nail</a:t>
            </a:r>
          </a:p>
          <a:p>
            <a:pPr>
              <a:spcBef>
                <a:spcPts val="600"/>
              </a:spcBef>
              <a:spcAft>
                <a:spcPts val="600"/>
              </a:spcAft>
            </a:pPr>
            <a:r>
              <a:rPr lang="en-US" noProof="0" dirty="0"/>
              <a:t>Bridge plating – minimally invasive plate osteosynthesis</a:t>
            </a:r>
          </a:p>
          <a:p>
            <a:pPr>
              <a:spcBef>
                <a:spcPts val="600"/>
              </a:spcBef>
              <a:spcAft>
                <a:spcPts val="600"/>
              </a:spcAft>
            </a:pPr>
            <a:r>
              <a:rPr lang="en-US" noProof="0" dirty="0"/>
              <a:t>External fixation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4"/>
          <p:cNvPicPr>
            <a:picLocks noChangeAspect="1" noChangeArrowheads="1"/>
          </p:cNvPicPr>
          <p:nvPr/>
        </p:nvPicPr>
        <p:blipFill>
          <a:blip r:embed="rId3" cstate="print"/>
          <a:srcRect l="28380" r="27956"/>
          <a:stretch>
            <a:fillRect/>
          </a:stretch>
        </p:blipFill>
        <p:spPr bwMode="auto">
          <a:xfrm>
            <a:off x="2543754" y="2974323"/>
            <a:ext cx="1455439" cy="3076903"/>
          </a:xfrm>
          <a:prstGeom prst="rect">
            <a:avLst/>
          </a:prstGeom>
          <a:noFill/>
          <a:ln w="9525">
            <a:noFill/>
            <a:miter lim="800000"/>
            <a:headEnd/>
            <a:tailEnd/>
          </a:ln>
          <a:effectLst/>
        </p:spPr>
      </p:pic>
      <p:pic>
        <p:nvPicPr>
          <p:cNvPr id="129029" name="Picture 3"/>
          <p:cNvPicPr>
            <a:picLocks noChangeAspect="1" noChangeArrowheads="1"/>
          </p:cNvPicPr>
          <p:nvPr/>
        </p:nvPicPr>
        <p:blipFill>
          <a:blip r:embed="rId4" cstate="print"/>
          <a:srcRect l="33832" r="28742"/>
          <a:stretch>
            <a:fillRect/>
          </a:stretch>
        </p:blipFill>
        <p:spPr bwMode="auto">
          <a:xfrm>
            <a:off x="2553024" y="806773"/>
            <a:ext cx="1455439" cy="3589711"/>
          </a:xfrm>
          <a:prstGeom prst="rect">
            <a:avLst/>
          </a:prstGeom>
          <a:noFill/>
          <a:ln w="9525">
            <a:noFill/>
            <a:miter lim="800000"/>
            <a:headEnd/>
            <a:tailEnd/>
          </a:ln>
          <a:effectLst/>
        </p:spPr>
      </p:pic>
      <p:pic>
        <p:nvPicPr>
          <p:cNvPr id="7" name="Picture 6" descr="Control mayo 15-01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6240" y="806773"/>
            <a:ext cx="1737225" cy="5244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rac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55454" y="806773"/>
            <a:ext cx="2006731" cy="5244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14694" y="360974"/>
            <a:ext cx="11036300" cy="914400"/>
          </a:xfrm>
          <a:prstGeom prst="rect">
            <a:avLst/>
          </a:prstGeom>
        </p:spPr>
        <p:txBody>
          <a:bodyPr vert="horz" lIns="91440" tIns="45720" rIns="91440" bIns="45720" rtlCol="0" anchor="ctr">
            <a:normAutofit fontScale="90000"/>
          </a:bodyPr>
          <a:lstStyle/>
          <a:p>
            <a:pPr>
              <a:defRPr/>
            </a:pPr>
            <a:r>
              <a:rPr lang="en-US" noProof="0" dirty="0"/>
              <a:t>Diaphyseal fractures—fixation</a:t>
            </a:r>
            <a:br>
              <a:rPr lang="en-US" noProof="0" dirty="0"/>
            </a:br>
            <a:endParaRPr lang="en-US" sz="3200" noProof="0" dirty="0"/>
          </a:p>
        </p:txBody>
      </p:sp>
      <p:sp>
        <p:nvSpPr>
          <p:cNvPr id="3" name="Text Placeholder 2"/>
          <p:cNvSpPr>
            <a:spLocks noGrp="1"/>
          </p:cNvSpPr>
          <p:nvPr>
            <p:ph idx="1"/>
          </p:nvPr>
        </p:nvSpPr>
        <p:spPr/>
        <p:txBody>
          <a:bodyPr>
            <a:normAutofit/>
          </a:bodyPr>
          <a:lstStyle/>
          <a:p>
            <a:pPr>
              <a:spcBef>
                <a:spcPts val="600"/>
              </a:spcBef>
              <a:spcAft>
                <a:spcPts val="600"/>
              </a:spcAft>
            </a:pPr>
            <a:r>
              <a:rPr lang="en-US" noProof="0" dirty="0"/>
              <a:t>Concept of “working length”</a:t>
            </a:r>
          </a:p>
          <a:p>
            <a:pPr>
              <a:spcBef>
                <a:spcPts val="600"/>
              </a:spcBef>
              <a:spcAft>
                <a:spcPts val="600"/>
              </a:spcAft>
            </a:pPr>
            <a:r>
              <a:rPr lang="en-US" noProof="0" dirty="0"/>
              <a:t>Length of bone/fracture unsupported by implant</a:t>
            </a:r>
          </a:p>
        </p:txBody>
      </p:sp>
      <p:pic>
        <p:nvPicPr>
          <p:cNvPr id="10" name="Picture 2">
            <a:extLst>
              <a:ext uri="{FF2B5EF4-FFF2-40B4-BE49-F238E27FC236}">
                <a16:creationId xmlns:a16="http://schemas.microsoft.com/office/drawing/2014/main" id="{2B4A6222-727E-42B5-A57E-3A22759F810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0940" t="15304" r="60778"/>
          <a:stretch/>
        </p:blipFill>
        <p:spPr bwMode="auto">
          <a:xfrm>
            <a:off x="3769245" y="2493818"/>
            <a:ext cx="1536996" cy="40032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Bracket 10">
            <a:extLst>
              <a:ext uri="{FF2B5EF4-FFF2-40B4-BE49-F238E27FC236}">
                <a16:creationId xmlns:a16="http://schemas.microsoft.com/office/drawing/2014/main" id="{204020AE-E5A9-4404-9C49-33FC4B9DFC72}"/>
              </a:ext>
            </a:extLst>
          </p:cNvPr>
          <p:cNvSpPr/>
          <p:nvPr/>
        </p:nvSpPr>
        <p:spPr>
          <a:xfrm>
            <a:off x="4991046" y="3457972"/>
            <a:ext cx="694263" cy="1056860"/>
          </a:xfrm>
          <a:prstGeom prst="rightBracket">
            <a:avLst/>
          </a:prstGeom>
          <a:ln>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C7B5A24-E82E-4543-99A6-982D34B75565}"/>
              </a:ext>
            </a:extLst>
          </p:cNvPr>
          <p:cNvSpPr txBox="1"/>
          <p:nvPr/>
        </p:nvSpPr>
        <p:spPr>
          <a:xfrm>
            <a:off x="5797586" y="3819522"/>
            <a:ext cx="2887265" cy="523220"/>
          </a:xfrm>
          <a:prstGeom prst="rect">
            <a:avLst/>
          </a:prstGeom>
          <a:noFill/>
        </p:spPr>
        <p:txBody>
          <a:bodyPr wrap="none" rtlCol="0">
            <a:spAutoFit/>
          </a:bodyPr>
          <a:lstStyle/>
          <a:p>
            <a:r>
              <a:rPr lang="en-US" sz="2800" dirty="0"/>
              <a:t>= Working length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noProof="0" dirty="0"/>
              <a:t>Learning objectives</a:t>
            </a:r>
          </a:p>
        </p:txBody>
      </p:sp>
      <p:sp>
        <p:nvSpPr>
          <p:cNvPr id="4100" name="Rectangle 3"/>
          <p:cNvSpPr>
            <a:spLocks noGrp="1" noChangeArrowheads="1"/>
          </p:cNvSpPr>
          <p:nvPr>
            <p:ph idx="1"/>
          </p:nvPr>
        </p:nvSpPr>
        <p:spPr/>
        <p:txBody>
          <a:bodyPr/>
          <a:lstStyle/>
          <a:p>
            <a:pPr>
              <a:spcBef>
                <a:spcPts val="600"/>
              </a:spcBef>
              <a:spcAft>
                <a:spcPts val="600"/>
              </a:spcAft>
            </a:pPr>
            <a:r>
              <a:rPr lang="en-US" noProof="0" dirty="0"/>
              <a:t>Describe the importance of injury mechanism – high vs low energy</a:t>
            </a:r>
          </a:p>
          <a:p>
            <a:pPr>
              <a:spcBef>
                <a:spcPts val="600"/>
              </a:spcBef>
              <a:spcAft>
                <a:spcPts val="600"/>
              </a:spcAft>
            </a:pPr>
            <a:r>
              <a:rPr lang="en-US" noProof="0" dirty="0"/>
              <a:t>To match mode of fixation and implant to fracture pattern</a:t>
            </a:r>
          </a:p>
          <a:p>
            <a:pPr>
              <a:spcBef>
                <a:spcPts val="600"/>
              </a:spcBef>
              <a:spcAft>
                <a:spcPts val="600"/>
              </a:spcAft>
            </a:pPr>
            <a:r>
              <a:rPr lang="en-US" noProof="0" dirty="0"/>
              <a:t>Describe the roles of direct/indirect reduction in diaphyseal fractures</a:t>
            </a:r>
          </a:p>
          <a:p>
            <a:pPr>
              <a:spcBef>
                <a:spcPts val="600"/>
              </a:spcBef>
              <a:spcAft>
                <a:spcPts val="600"/>
              </a:spcAft>
            </a:pPr>
            <a:r>
              <a:rPr lang="en-US" noProof="0" dirty="0"/>
              <a:t>Describe the importance of strain theory in fixation</a:t>
            </a:r>
          </a:p>
          <a:p>
            <a:pPr>
              <a:spcBef>
                <a:spcPts val="600"/>
              </a:spcBef>
              <a:spcAft>
                <a:spcPts val="600"/>
              </a:spcAft>
            </a:pPr>
            <a:r>
              <a:rPr lang="en-US" noProof="0" dirty="0"/>
              <a:t>Understand the concept of the working length of plates and IM nails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6C9CD-D708-C244-8BC8-D58F009C2317}"/>
              </a:ext>
            </a:extLst>
          </p:cNvPr>
          <p:cNvPicPr>
            <a:picLocks noChangeAspect="1"/>
          </p:cNvPicPr>
          <p:nvPr/>
        </p:nvPicPr>
        <p:blipFill>
          <a:blip r:embed="rId2"/>
          <a:stretch>
            <a:fillRect/>
          </a:stretch>
        </p:blipFill>
        <p:spPr>
          <a:xfrm>
            <a:off x="1638523" y="3606293"/>
            <a:ext cx="3623142" cy="3385818"/>
          </a:xfrm>
          <a:prstGeom prst="rect">
            <a:avLst/>
          </a:prstGeom>
        </p:spPr>
      </p:pic>
      <p:pic>
        <p:nvPicPr>
          <p:cNvPr id="5" name="Picture 4">
            <a:extLst>
              <a:ext uri="{FF2B5EF4-FFF2-40B4-BE49-F238E27FC236}">
                <a16:creationId xmlns:a16="http://schemas.microsoft.com/office/drawing/2014/main" id="{B71FCD7A-8226-544B-857F-D764C94C4E3C}"/>
              </a:ext>
            </a:extLst>
          </p:cNvPr>
          <p:cNvPicPr>
            <a:picLocks noChangeAspect="1"/>
          </p:cNvPicPr>
          <p:nvPr/>
        </p:nvPicPr>
        <p:blipFill>
          <a:blip r:embed="rId3"/>
          <a:stretch>
            <a:fillRect/>
          </a:stretch>
        </p:blipFill>
        <p:spPr>
          <a:xfrm>
            <a:off x="6239664" y="3550023"/>
            <a:ext cx="3635375" cy="3397250"/>
          </a:xfrm>
          <a:prstGeom prst="rect">
            <a:avLst/>
          </a:prstGeom>
        </p:spPr>
      </p:pic>
      <p:sp>
        <p:nvSpPr>
          <p:cNvPr id="143362" name="Rectangle 2"/>
          <p:cNvSpPr>
            <a:spLocks noGrp="1" noChangeArrowheads="1"/>
          </p:cNvSpPr>
          <p:nvPr>
            <p:ph type="title"/>
          </p:nvPr>
        </p:nvSpPr>
        <p:spPr/>
        <p:txBody>
          <a:bodyPr/>
          <a:lstStyle/>
          <a:p>
            <a:r>
              <a:rPr lang="en-US" sz="3200" noProof="0" dirty="0"/>
              <a:t>Diaphyseal fractures</a:t>
            </a:r>
            <a:r>
              <a:rPr lang="en-US" noProof="0" dirty="0"/>
              <a:t>—</a:t>
            </a:r>
            <a:r>
              <a:rPr lang="en-US" sz="3200" noProof="0" dirty="0"/>
              <a:t>working length</a:t>
            </a:r>
          </a:p>
        </p:txBody>
      </p:sp>
      <p:sp>
        <p:nvSpPr>
          <p:cNvPr id="11" name="Rectangle 3">
            <a:extLst>
              <a:ext uri="{FF2B5EF4-FFF2-40B4-BE49-F238E27FC236}">
                <a16:creationId xmlns:a16="http://schemas.microsoft.com/office/drawing/2014/main" id="{C96FA1C2-F76D-4BE9-A43A-FA313C1686BC}"/>
              </a:ext>
            </a:extLst>
          </p:cNvPr>
          <p:cNvSpPr txBox="1">
            <a:spLocks noChangeArrowheads="1"/>
          </p:cNvSpPr>
          <p:nvPr/>
        </p:nvSpPr>
        <p:spPr bwMode="auto">
          <a:xfrm>
            <a:off x="2130525" y="1454152"/>
            <a:ext cx="3365206" cy="14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952500" indent="-428625" algn="l" rtl="0" eaLnBrk="0" fontAlgn="base" hangingPunct="0">
              <a:spcBef>
                <a:spcPct val="20000"/>
              </a:spcBef>
              <a:spcAft>
                <a:spcPct val="0"/>
              </a:spcAft>
              <a:buChar char="•"/>
              <a:defRPr sz="2600">
                <a:solidFill>
                  <a:schemeClr val="tx1"/>
                </a:solidFill>
                <a:latin typeface="+mn-lt"/>
                <a:ea typeface="MS PGothic" panose="020B0600070205080204" pitchFamily="34" charset="-128"/>
              </a:defRPr>
            </a:lvl2pPr>
            <a:lvl3pPr marL="1371600" indent="-409575"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752600" indent="-3619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209800" indent="-4635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pPr marL="0" indent="0" defTabSz="914400">
              <a:buFontTx/>
              <a:buNone/>
            </a:pPr>
            <a:r>
              <a:rPr lang="en-GB" kern="0" dirty="0"/>
              <a:t>Bending stiffness is inversely related to working length squared</a:t>
            </a:r>
          </a:p>
          <a:p>
            <a:pPr marL="0" indent="0" defTabSz="914400"/>
            <a:endParaRPr lang="en-GB" kern="0" dirty="0"/>
          </a:p>
        </p:txBody>
      </p:sp>
      <p:sp>
        <p:nvSpPr>
          <p:cNvPr id="13" name="Rectangle 3">
            <a:extLst>
              <a:ext uri="{FF2B5EF4-FFF2-40B4-BE49-F238E27FC236}">
                <a16:creationId xmlns:a16="http://schemas.microsoft.com/office/drawing/2014/main" id="{20FB30C7-4C1C-48E8-8076-B353167D6CFD}"/>
              </a:ext>
            </a:extLst>
          </p:cNvPr>
          <p:cNvSpPr txBox="1">
            <a:spLocks noChangeArrowheads="1"/>
          </p:cNvSpPr>
          <p:nvPr/>
        </p:nvSpPr>
        <p:spPr>
          <a:xfrm>
            <a:off x="6219826" y="1424909"/>
            <a:ext cx="3946525" cy="5030787"/>
          </a:xfrm>
          <a:prstGeom prst="rect">
            <a:avLst/>
          </a:prstGeom>
        </p:spPr>
        <p:txBody>
          <a:bodyPr vert="horz" lIns="91440" tIns="45720" rIns="91440" bIns="45720" rtlCol="0">
            <a:normAutofit/>
          </a:bodyPr>
          <a:lstStyle/>
          <a:p>
            <a:pPr>
              <a:spcBef>
                <a:spcPct val="20000"/>
              </a:spcBef>
              <a:defRPr/>
            </a:pPr>
            <a:endParaRPr lang="en-GB" sz="2800" dirty="0"/>
          </a:p>
        </p:txBody>
      </p:sp>
      <p:sp>
        <p:nvSpPr>
          <p:cNvPr id="15" name="Down Arrow 6">
            <a:extLst>
              <a:ext uri="{FF2B5EF4-FFF2-40B4-BE49-F238E27FC236}">
                <a16:creationId xmlns:a16="http://schemas.microsoft.com/office/drawing/2014/main" id="{27AC1D38-CE3F-49CF-833F-5A890630B8D7}"/>
              </a:ext>
            </a:extLst>
          </p:cNvPr>
          <p:cNvSpPr/>
          <p:nvPr/>
        </p:nvSpPr>
        <p:spPr>
          <a:xfrm>
            <a:off x="3346664" y="3200399"/>
            <a:ext cx="201606" cy="785907"/>
          </a:xfrm>
          <a:prstGeom prst="downArrow">
            <a:avLst/>
          </a:prstGeom>
          <a:solidFill>
            <a:srgbClr val="29529B"/>
          </a:solidFill>
          <a:ln>
            <a:solidFill>
              <a:srgbClr val="29529B"/>
            </a:solidFill>
          </a:ln>
          <a:effectLst/>
        </p:spPr>
        <p:style>
          <a:lnRef idx="1">
            <a:schemeClr val="accent1"/>
          </a:lnRef>
          <a:fillRef idx="3">
            <a:schemeClr val="accent1"/>
          </a:fillRef>
          <a:effectRef idx="2">
            <a:schemeClr val="accent1"/>
          </a:effectRef>
          <a:fontRef idx="minor">
            <a:schemeClr val="lt1"/>
          </a:fontRef>
        </p:style>
      </p:sp>
      <p:sp>
        <p:nvSpPr>
          <p:cNvPr id="16" name="Down Arrow 7">
            <a:extLst>
              <a:ext uri="{FF2B5EF4-FFF2-40B4-BE49-F238E27FC236}">
                <a16:creationId xmlns:a16="http://schemas.microsoft.com/office/drawing/2014/main" id="{D40EA83B-F9D0-4FD0-B898-4B64DA6CB44B}"/>
              </a:ext>
            </a:extLst>
          </p:cNvPr>
          <p:cNvSpPr/>
          <p:nvPr/>
        </p:nvSpPr>
        <p:spPr>
          <a:xfrm>
            <a:off x="7944739" y="3200399"/>
            <a:ext cx="225226" cy="739903"/>
          </a:xfrm>
          <a:prstGeom prst="downArrow">
            <a:avLst/>
          </a:prstGeom>
          <a:solidFill>
            <a:srgbClr val="29529B"/>
          </a:solidFill>
          <a:ln>
            <a:solidFill>
              <a:srgbClr val="29529B"/>
            </a:solid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D75ECBA5-3DF0-4C6A-9D41-C7AB77D4180D}"/>
              </a:ext>
            </a:extLst>
          </p:cNvPr>
          <p:cNvSpPr/>
          <p:nvPr/>
        </p:nvSpPr>
        <p:spPr>
          <a:xfrm>
            <a:off x="6659547" y="1454152"/>
            <a:ext cx="3249563" cy="1815882"/>
          </a:xfrm>
          <a:prstGeom prst="rect">
            <a:avLst/>
          </a:prstGeom>
        </p:spPr>
        <p:txBody>
          <a:bodyPr wrap="square">
            <a:spAutoFit/>
          </a:bodyPr>
          <a:lstStyle/>
          <a:p>
            <a:pPr>
              <a:spcBef>
                <a:spcPct val="20000"/>
              </a:spcBef>
              <a:defRPr/>
            </a:pPr>
            <a:r>
              <a:rPr lang="en-GB" sz="2800" dirty="0"/>
              <a:t>Torsional stiffness is inversely related to the working length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DF484-4FE3-4CCD-89CB-96C48814932D}"/>
              </a:ext>
            </a:extLst>
          </p:cNvPr>
          <p:cNvSpPr>
            <a:spLocks noGrp="1"/>
          </p:cNvSpPr>
          <p:nvPr>
            <p:ph type="title"/>
          </p:nvPr>
        </p:nvSpPr>
        <p:spPr/>
        <p:txBody>
          <a:bodyPr/>
          <a:lstStyle/>
          <a:p>
            <a:r>
              <a:rPr lang="en-US" noProof="0" dirty="0">
                <a:latin typeface="Arial" panose="020B0604020202020204" pitchFamily="34" charset="0"/>
                <a:cs typeface="Arial" panose="020B0604020202020204" pitchFamily="34" charset="0"/>
              </a:rPr>
              <a:t>Implant—working length</a:t>
            </a:r>
            <a:br>
              <a:rPr lang="en-US" noProof="0" dirty="0">
                <a:latin typeface="Arial" panose="020B0604020202020204" pitchFamily="34" charset="0"/>
                <a:cs typeface="Arial" panose="020B0604020202020204" pitchFamily="34" charset="0"/>
              </a:rPr>
            </a:br>
            <a:endParaRPr lang="en-US" noProof="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6971058B-4A6D-4AF1-89E6-554D9C99D1B7}"/>
              </a:ext>
            </a:extLst>
          </p:cNvPr>
          <p:cNvSpPr>
            <a:spLocks noGrp="1"/>
          </p:cNvSpPr>
          <p:nvPr>
            <p:ph idx="1"/>
          </p:nvPr>
        </p:nvSpPr>
        <p:spPr/>
        <p:txBody>
          <a:bodyPr/>
          <a:lstStyle/>
          <a:p>
            <a:pPr>
              <a:spcBef>
                <a:spcPts val="600"/>
              </a:spcBef>
              <a:spcAft>
                <a:spcPts val="600"/>
              </a:spcAft>
              <a:buFont typeface="Arial" charset="0"/>
              <a:buChar char="•"/>
            </a:pPr>
            <a:r>
              <a:rPr lang="en-US" noProof="0" dirty="0">
                <a:latin typeface="Arial" panose="020B0604020202020204" pitchFamily="34" charset="0"/>
                <a:cs typeface="Arial" panose="020B0604020202020204" pitchFamily="34" charset="0"/>
              </a:rPr>
              <a:t>Allows controlled motion at fracture site</a:t>
            </a:r>
          </a:p>
          <a:p>
            <a:pPr>
              <a:spcBef>
                <a:spcPts val="600"/>
              </a:spcBef>
              <a:spcAft>
                <a:spcPts val="600"/>
              </a:spcAft>
              <a:buFont typeface="Arial" charset="0"/>
              <a:buChar char="•"/>
            </a:pPr>
            <a:r>
              <a:rPr lang="en-US" noProof="0" dirty="0">
                <a:latin typeface="Arial" panose="020B0604020202020204" pitchFamily="34" charset="0"/>
                <a:cs typeface="Arial" panose="020B0604020202020204" pitchFamily="34" charset="0"/>
              </a:rPr>
              <a:t>Minimizes risk of stress concentration in implant</a:t>
            </a:r>
          </a:p>
          <a:p>
            <a:pPr>
              <a:spcBef>
                <a:spcPts val="600"/>
              </a:spcBef>
              <a:spcAft>
                <a:spcPts val="600"/>
              </a:spcAft>
              <a:buFont typeface="Arial" charset="0"/>
              <a:buChar char="•"/>
            </a:pPr>
            <a:r>
              <a:rPr lang="en-US" noProof="0" dirty="0">
                <a:latin typeface="Arial" panose="020B0604020202020204" pitchFamily="34" charset="0"/>
                <a:cs typeface="Arial" panose="020B0604020202020204" pitchFamily="34" charset="0"/>
              </a:rPr>
              <a:t>Reduces risk of implant failure</a:t>
            </a:r>
          </a:p>
          <a:p>
            <a:pPr>
              <a:spcBef>
                <a:spcPts val="600"/>
              </a:spcBef>
              <a:spcAft>
                <a:spcPts val="600"/>
              </a:spcAft>
              <a:buFont typeface="Arial" charset="0"/>
              <a:buChar char="•"/>
            </a:pPr>
            <a:r>
              <a:rPr lang="en-US" noProof="0" dirty="0">
                <a:latin typeface="Arial" panose="020B0604020202020204" pitchFamily="34" charset="0"/>
                <a:cs typeface="Arial" panose="020B0604020202020204" pitchFamily="34" charset="0"/>
              </a:rPr>
              <a:t>Minimizes risk of hypertrophic nonunion</a:t>
            </a:r>
          </a:p>
          <a:p>
            <a:pPr>
              <a:spcBef>
                <a:spcPts val="600"/>
              </a:spcBef>
              <a:spcAft>
                <a:spcPts val="600"/>
              </a:spcAft>
            </a:pPr>
            <a:endParaRPr lang="en-US" noProof="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508000" y="381000"/>
            <a:ext cx="4780155" cy="443198"/>
          </a:xfrm>
          <a:prstGeom prst="rect">
            <a:avLst/>
          </a:prstGeom>
          <a:noFill/>
          <a:ln w="9525">
            <a:noFill/>
            <a:miter lim="800000"/>
            <a:headEnd/>
            <a:tailEnd/>
          </a:ln>
        </p:spPr>
        <p:txBody>
          <a:bodyPr wrap="none">
            <a:prstTxWarp prst="textNoShape">
              <a:avLst/>
            </a:prstTxWarp>
            <a:spAutoFit/>
          </a:bodyPr>
          <a:lstStyle/>
          <a:p>
            <a:r>
              <a:rPr lang="en-US" sz="3200" noProof="0" dirty="0">
                <a:latin typeface="Arial" panose="020B0604020202020204" pitchFamily="34" charset="0"/>
                <a:cs typeface="Arial" panose="020B0604020202020204" pitchFamily="34" charset="0"/>
              </a:rPr>
              <a:t>Implant</a:t>
            </a:r>
            <a:r>
              <a:rPr lang="en-US" noProof="0" dirty="0">
                <a:latin typeface="Arial" panose="020B0604020202020204" pitchFamily="34" charset="0"/>
                <a:cs typeface="Arial" panose="020B0604020202020204" pitchFamily="34" charset="0"/>
              </a:rPr>
              <a:t>—</a:t>
            </a:r>
            <a:r>
              <a:rPr lang="en-US" sz="3200" noProof="0" dirty="0">
                <a:latin typeface="Arial" panose="020B0604020202020204" pitchFamily="34" charset="0"/>
                <a:cs typeface="Arial" panose="020B0604020202020204" pitchFamily="34" charset="0"/>
              </a:rPr>
              <a:t>working length</a:t>
            </a:r>
          </a:p>
        </p:txBody>
      </p:sp>
      <p:sp>
        <p:nvSpPr>
          <p:cNvPr id="5" name="Content Placeholder 4"/>
          <p:cNvSpPr>
            <a:spLocks noGrp="1"/>
          </p:cNvSpPr>
          <p:nvPr>
            <p:ph idx="1"/>
          </p:nvPr>
        </p:nvSpPr>
        <p:spPr>
          <a:xfrm>
            <a:off x="508000" y="1289575"/>
            <a:ext cx="4707025" cy="4678363"/>
          </a:xfrm>
        </p:spPr>
        <p:txBody>
          <a:bodyPr>
            <a:normAutofit/>
          </a:bodyPr>
          <a:lstStyle/>
          <a:p>
            <a:pPr>
              <a:spcBef>
                <a:spcPts val="600"/>
              </a:spcBef>
              <a:spcAft>
                <a:spcPts val="600"/>
              </a:spcAft>
            </a:pPr>
            <a:r>
              <a:rPr lang="en-US" noProof="0" dirty="0"/>
              <a:t>Narrow nail</a:t>
            </a:r>
          </a:p>
          <a:p>
            <a:pPr>
              <a:spcBef>
                <a:spcPts val="600"/>
              </a:spcBef>
              <a:spcAft>
                <a:spcPts val="600"/>
              </a:spcAft>
            </a:pPr>
            <a:r>
              <a:rPr lang="en-US" noProof="0" dirty="0"/>
              <a:t>Long working length</a:t>
            </a:r>
          </a:p>
          <a:p>
            <a:pPr>
              <a:spcBef>
                <a:spcPts val="600"/>
              </a:spcBef>
              <a:spcAft>
                <a:spcPts val="600"/>
              </a:spcAft>
            </a:pPr>
            <a:r>
              <a:rPr lang="en-US" noProof="0" dirty="0"/>
              <a:t>Simple fracture</a:t>
            </a:r>
          </a:p>
          <a:p>
            <a:pPr>
              <a:spcBef>
                <a:spcPts val="600"/>
              </a:spcBef>
              <a:spcAft>
                <a:spcPts val="600"/>
              </a:spcAft>
            </a:pPr>
            <a:r>
              <a:rPr lang="en-US" noProof="0" dirty="0"/>
              <a:t>High strain at fracture</a:t>
            </a:r>
          </a:p>
          <a:p>
            <a:pPr>
              <a:spcBef>
                <a:spcPts val="600"/>
              </a:spcBef>
              <a:spcAft>
                <a:spcPts val="600"/>
              </a:spcAft>
            </a:pPr>
            <a:r>
              <a:rPr lang="en-US" noProof="0" dirty="0"/>
              <a:t>Nonunion</a:t>
            </a:r>
          </a:p>
        </p:txBody>
      </p:sp>
      <p:pic>
        <p:nvPicPr>
          <p:cNvPr id="7" name="Picture 7" descr="HYPERTROPHIC NON-UNION TIBIA MIKAL NEAL POST NAIL UNUNITED AP">
            <a:extLst>
              <a:ext uri="{FF2B5EF4-FFF2-40B4-BE49-F238E27FC236}">
                <a16:creationId xmlns:a16="http://schemas.microsoft.com/office/drawing/2014/main" id="{81AB0284-5055-4927-A28C-8BDD07C73879}"/>
              </a:ext>
            </a:extLst>
          </p:cNvPr>
          <p:cNvPicPr>
            <a:picLocks noChangeAspect="1" noChangeArrowheads="1"/>
          </p:cNvPicPr>
          <p:nvPr/>
        </p:nvPicPr>
        <p:blipFill>
          <a:blip r:embed="rId3"/>
          <a:srcRect/>
          <a:stretch>
            <a:fillRect/>
          </a:stretch>
        </p:blipFill>
        <p:spPr bwMode="auto">
          <a:xfrm rot="19329860">
            <a:off x="6383054" y="815140"/>
            <a:ext cx="4338886" cy="5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p:cNvPicPr>
          <p:nvPr/>
        </p:nvPicPr>
        <p:blipFill>
          <a:blip r:embed="rId2"/>
          <a:srcRect l="53299" r="3552"/>
          <a:stretch>
            <a:fillRect/>
          </a:stretch>
        </p:blipFill>
        <p:spPr bwMode="auto">
          <a:xfrm rot="181364">
            <a:off x="7061252" y="3408276"/>
            <a:ext cx="1682418" cy="3351002"/>
          </a:xfrm>
          <a:prstGeom prst="rect">
            <a:avLst/>
          </a:prstGeom>
          <a:noFill/>
          <a:ln w="9525">
            <a:noFill/>
            <a:miter lim="800000"/>
            <a:headEnd/>
            <a:tailEnd/>
          </a:ln>
        </p:spPr>
      </p:pic>
      <p:pic>
        <p:nvPicPr>
          <p:cNvPr id="11266" name="Picture 1"/>
          <p:cNvPicPr>
            <a:picLocks noChangeAspect="1"/>
          </p:cNvPicPr>
          <p:nvPr/>
        </p:nvPicPr>
        <p:blipFill>
          <a:blip r:embed="rId3"/>
          <a:srcRect/>
          <a:stretch>
            <a:fillRect/>
          </a:stretch>
        </p:blipFill>
        <p:spPr bwMode="auto">
          <a:xfrm>
            <a:off x="6968206" y="862175"/>
            <a:ext cx="1953269" cy="3759365"/>
          </a:xfrm>
          <a:prstGeom prst="rect">
            <a:avLst/>
          </a:prstGeom>
          <a:noFill/>
          <a:ln w="9525">
            <a:noFill/>
            <a:miter lim="800000"/>
            <a:headEnd/>
            <a:tailEnd/>
          </a:ln>
        </p:spPr>
      </p:pic>
      <p:sp>
        <p:nvSpPr>
          <p:cNvPr id="4" name="Up-Down Arrow 3"/>
          <p:cNvSpPr/>
          <p:nvPr/>
        </p:nvSpPr>
        <p:spPr>
          <a:xfrm rot="403913" flipH="1">
            <a:off x="9153635" y="2763227"/>
            <a:ext cx="258047" cy="3201514"/>
          </a:xfrm>
          <a:prstGeom prst="upDownArrow">
            <a:avLst/>
          </a:prstGeom>
          <a:solidFill>
            <a:srgbClr val="29529B"/>
          </a:solidFill>
          <a:ln>
            <a:solidFill>
              <a:srgbClr val="29529B"/>
            </a:solidFill>
          </a:ln>
          <a:effectLst/>
        </p:spPr>
        <p:style>
          <a:lnRef idx="1">
            <a:schemeClr val="accent1"/>
          </a:lnRef>
          <a:fillRef idx="3">
            <a:schemeClr val="accent1"/>
          </a:fillRef>
          <a:effectRef idx="2">
            <a:schemeClr val="accent1"/>
          </a:effectRef>
          <a:fontRef idx="minor">
            <a:schemeClr val="lt1"/>
          </a:fontRef>
        </p:style>
        <p:txBody>
          <a:bodyPr lIns="64291" tIns="32146" rIns="64291" bIns="32146" anchor="ctr">
            <a:prstTxWarp prst="textNoShape">
              <a:avLst/>
            </a:prstTxWarp>
          </a:bodyPr>
          <a:lstStyle/>
          <a:p>
            <a:pPr algn="ctr"/>
            <a:endParaRPr lang="en-US" sz="1200" dirty="0">
              <a:solidFill>
                <a:srgbClr val="FFFFFF"/>
              </a:solidFill>
            </a:endParaRPr>
          </a:p>
        </p:txBody>
      </p:sp>
      <p:sp>
        <p:nvSpPr>
          <p:cNvPr id="6" name="Title 5">
            <a:extLst>
              <a:ext uri="{FF2B5EF4-FFF2-40B4-BE49-F238E27FC236}">
                <a16:creationId xmlns:a16="http://schemas.microsoft.com/office/drawing/2014/main" id="{FF3E00AE-AAD4-402B-B6AA-BEB113203D54}"/>
              </a:ext>
            </a:extLst>
          </p:cNvPr>
          <p:cNvSpPr>
            <a:spLocks noGrp="1"/>
          </p:cNvSpPr>
          <p:nvPr>
            <p:ph type="title"/>
          </p:nvPr>
        </p:nvSpPr>
        <p:spPr/>
        <p:txBody>
          <a:bodyPr/>
          <a:lstStyle/>
          <a:p>
            <a:r>
              <a:rPr lang="en-US" noProof="0" dirty="0">
                <a:latin typeface="Arial" panose="020B0604020202020204" pitchFamily="34" charset="0"/>
                <a:cs typeface="Arial" panose="020B0604020202020204" pitchFamily="34" charset="0"/>
              </a:rPr>
              <a:t>Implant—working length</a:t>
            </a:r>
            <a:endParaRPr lang="en-US" noProof="0" dirty="0"/>
          </a:p>
        </p:txBody>
      </p:sp>
      <p:sp>
        <p:nvSpPr>
          <p:cNvPr id="8" name="Content Placeholder 7">
            <a:extLst>
              <a:ext uri="{FF2B5EF4-FFF2-40B4-BE49-F238E27FC236}">
                <a16:creationId xmlns:a16="http://schemas.microsoft.com/office/drawing/2014/main" id="{FB561664-647D-4E91-8072-28A20E8DB3F5}"/>
              </a:ext>
            </a:extLst>
          </p:cNvPr>
          <p:cNvSpPr>
            <a:spLocks noGrp="1"/>
          </p:cNvSpPr>
          <p:nvPr>
            <p:ph idx="1"/>
          </p:nvPr>
        </p:nvSpPr>
        <p:spPr>
          <a:xfrm>
            <a:off x="508000" y="1289575"/>
            <a:ext cx="6984482" cy="4678363"/>
          </a:xfrm>
        </p:spPr>
        <p:txBody>
          <a:bodyPr/>
          <a:lstStyle/>
          <a:p>
            <a:pPr>
              <a:spcBef>
                <a:spcPts val="600"/>
              </a:spcBef>
              <a:spcAft>
                <a:spcPts val="600"/>
              </a:spcAft>
            </a:pPr>
            <a:r>
              <a:rPr lang="en-US" noProof="0" dirty="0" err="1"/>
              <a:t>Multifragmentary</a:t>
            </a:r>
            <a:r>
              <a:rPr lang="en-US" noProof="0" dirty="0"/>
              <a:t> fracture</a:t>
            </a:r>
          </a:p>
          <a:p>
            <a:pPr>
              <a:spcBef>
                <a:spcPts val="600"/>
              </a:spcBef>
              <a:spcAft>
                <a:spcPts val="600"/>
              </a:spcAft>
            </a:pPr>
            <a:r>
              <a:rPr lang="en-US" noProof="0" dirty="0"/>
              <a:t>Long working length</a:t>
            </a:r>
          </a:p>
          <a:p>
            <a:pPr>
              <a:spcBef>
                <a:spcPts val="600"/>
              </a:spcBef>
              <a:spcAft>
                <a:spcPts val="600"/>
              </a:spcAft>
            </a:pPr>
            <a:r>
              <a:rPr lang="en-US" noProof="0" dirty="0"/>
              <a:t>Better strain environment</a:t>
            </a:r>
          </a:p>
          <a:p>
            <a:pPr>
              <a:spcBef>
                <a:spcPts val="600"/>
              </a:spcBef>
              <a:spcAft>
                <a:spcPts val="600"/>
              </a:spcAft>
            </a:pPr>
            <a:r>
              <a:rPr lang="en-US" noProof="0" dirty="0"/>
              <a:t>Abundant callus</a:t>
            </a:r>
          </a:p>
          <a:p>
            <a:pPr>
              <a:spcBef>
                <a:spcPts val="600"/>
              </a:spcBef>
              <a:spcAft>
                <a:spcPts val="600"/>
              </a:spcAft>
            </a:pPr>
            <a:r>
              <a:rPr lang="en-US" noProof="0" dirty="0"/>
              <a:t>Fracture union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a:spcBef>
                <a:spcPts val="600"/>
              </a:spcBef>
              <a:spcAft>
                <a:spcPts val="600"/>
              </a:spcAft>
            </a:pPr>
            <a:r>
              <a:rPr lang="en-US" noProof="0" dirty="0"/>
              <a:t>Simple fracture</a:t>
            </a:r>
          </a:p>
          <a:p>
            <a:pPr>
              <a:spcBef>
                <a:spcPts val="600"/>
              </a:spcBef>
              <a:spcAft>
                <a:spcPts val="600"/>
              </a:spcAft>
            </a:pPr>
            <a:r>
              <a:rPr lang="en-US" noProof="0" dirty="0"/>
              <a:t>Short working length</a:t>
            </a:r>
          </a:p>
          <a:p>
            <a:pPr>
              <a:spcBef>
                <a:spcPts val="600"/>
              </a:spcBef>
              <a:spcAft>
                <a:spcPts val="600"/>
              </a:spcAft>
            </a:pPr>
            <a:r>
              <a:rPr lang="en-US" noProof="0" dirty="0"/>
              <a:t>High strain at fracture</a:t>
            </a:r>
          </a:p>
          <a:p>
            <a:pPr>
              <a:spcBef>
                <a:spcPts val="600"/>
              </a:spcBef>
              <a:spcAft>
                <a:spcPts val="600"/>
              </a:spcAft>
            </a:pPr>
            <a:r>
              <a:rPr lang="en-US" noProof="0" dirty="0"/>
              <a:t>Stress concentration</a:t>
            </a:r>
          </a:p>
          <a:p>
            <a:pPr>
              <a:spcBef>
                <a:spcPts val="600"/>
              </a:spcBef>
              <a:spcAft>
                <a:spcPts val="600"/>
              </a:spcAft>
            </a:pPr>
            <a:r>
              <a:rPr lang="en-US" noProof="0" dirty="0"/>
              <a:t>Implant failure</a:t>
            </a:r>
            <a:endParaRPr lang="en-US" sz="2400" noProof="0" dirty="0"/>
          </a:p>
        </p:txBody>
      </p:sp>
      <p:pic>
        <p:nvPicPr>
          <p:cNvPr id="7" name="Picture 2"/>
          <p:cNvPicPr>
            <a:picLocks noChangeAspect="1"/>
          </p:cNvPicPr>
          <p:nvPr/>
        </p:nvPicPr>
        <p:blipFill>
          <a:blip r:embed="rId2"/>
          <a:srcRect/>
          <a:stretch>
            <a:fillRect/>
          </a:stretch>
        </p:blipFill>
        <p:spPr bwMode="auto">
          <a:xfrm rot="20074037">
            <a:off x="6746529" y="1180624"/>
            <a:ext cx="4230808" cy="5082160"/>
          </a:xfrm>
          <a:prstGeom prst="rect">
            <a:avLst/>
          </a:prstGeom>
          <a:noFill/>
          <a:ln w="9525">
            <a:noFill/>
            <a:miter lim="800000"/>
            <a:headEnd/>
            <a:tailEnd/>
          </a:ln>
        </p:spPr>
      </p:pic>
      <p:sp>
        <p:nvSpPr>
          <p:cNvPr id="8" name="Right Arrow 7"/>
          <p:cNvSpPr/>
          <p:nvPr/>
        </p:nvSpPr>
        <p:spPr>
          <a:xfrm rot="20154794">
            <a:off x="4765851" y="4360762"/>
            <a:ext cx="3893163" cy="256597"/>
          </a:xfrm>
          <a:prstGeom prst="rightArrow">
            <a:avLst/>
          </a:prstGeom>
          <a:solidFill>
            <a:srgbClr val="29529B"/>
          </a:solidFill>
          <a:ln>
            <a:solidFill>
              <a:srgbClr val="29529B"/>
            </a:solid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0" name="Title 9">
            <a:extLst>
              <a:ext uri="{FF2B5EF4-FFF2-40B4-BE49-F238E27FC236}">
                <a16:creationId xmlns:a16="http://schemas.microsoft.com/office/drawing/2014/main" id="{9EB7A17E-FCA3-40AA-A975-154F8E45D9E0}"/>
              </a:ext>
            </a:extLst>
          </p:cNvPr>
          <p:cNvSpPr>
            <a:spLocks noGrp="1"/>
          </p:cNvSpPr>
          <p:nvPr>
            <p:ph type="title"/>
          </p:nvPr>
        </p:nvSpPr>
        <p:spPr/>
        <p:txBody>
          <a:bodyPr/>
          <a:lstStyle/>
          <a:p>
            <a:r>
              <a:rPr lang="en-US" noProof="0" dirty="0">
                <a:latin typeface="Arial" panose="020B0604020202020204" pitchFamily="34" charset="0"/>
                <a:cs typeface="Arial" panose="020B0604020202020204" pitchFamily="34" charset="0"/>
              </a:rPr>
              <a:t>Implant—working length</a:t>
            </a:r>
            <a:br>
              <a:rPr lang="en-US" noProof="0" dirty="0"/>
            </a:br>
            <a:endParaRPr lang="en-US" noProof="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ln>
            <a:noFill/>
          </a:ln>
        </p:spPr>
        <p:txBody>
          <a:bodyPr>
            <a:normAutofit/>
          </a:bodyPr>
          <a:lstStyle/>
          <a:p>
            <a:r>
              <a:rPr lang="en-US" noProof="0" dirty="0"/>
              <a:t>Diaphyseal fractures</a:t>
            </a:r>
            <a:r>
              <a:rPr lang="en-US" noProof="0" dirty="0">
                <a:latin typeface="Arial" panose="020B0604020202020204" pitchFamily="34" charset="0"/>
                <a:cs typeface="Arial" panose="020B0604020202020204" pitchFamily="34" charset="0"/>
              </a:rPr>
              <a:t>—f</a:t>
            </a:r>
            <a:r>
              <a:rPr lang="en-US" noProof="0" dirty="0"/>
              <a:t>ixation</a:t>
            </a:r>
            <a:br>
              <a:rPr lang="en-US" noProof="0" dirty="0"/>
            </a:br>
            <a:endParaRPr lang="en-US" noProof="0" dirty="0">
              <a:ea typeface="新細明體" pitchFamily="18" charset="-120"/>
            </a:endParaRPr>
          </a:p>
        </p:txBody>
      </p:sp>
      <p:sp>
        <p:nvSpPr>
          <p:cNvPr id="184323" name="Rectangle 3"/>
          <p:cNvSpPr>
            <a:spLocks noGrp="1" noChangeArrowheads="1"/>
          </p:cNvSpPr>
          <p:nvPr>
            <p:ph idx="1"/>
          </p:nvPr>
        </p:nvSpPr>
        <p:spPr/>
        <p:txBody>
          <a:bodyPr>
            <a:normAutofit/>
          </a:bodyPr>
          <a:lstStyle/>
          <a:p>
            <a:pPr marL="532800" indent="-532800">
              <a:spcBef>
                <a:spcPts val="600"/>
              </a:spcBef>
              <a:spcAft>
                <a:spcPts val="600"/>
              </a:spcAft>
              <a:buNone/>
            </a:pPr>
            <a:r>
              <a:rPr lang="en-US" altLang="zh-TW" noProof="0" dirty="0">
                <a:ea typeface="新細明體" pitchFamily="18" charset="-120"/>
              </a:rPr>
              <a:t>Advantages of intramedullary nailing </a:t>
            </a:r>
          </a:p>
          <a:p>
            <a:pPr marL="532800" indent="-532800">
              <a:spcBef>
                <a:spcPts val="600"/>
              </a:spcBef>
              <a:spcAft>
                <a:spcPts val="600"/>
              </a:spcAft>
            </a:pPr>
            <a:r>
              <a:rPr lang="en-US" altLang="zh-TW" noProof="0" dirty="0">
                <a:ea typeface="新細明體" pitchFamily="18" charset="-120"/>
              </a:rPr>
              <a:t>Biomechanically better in osteopenia</a:t>
            </a:r>
          </a:p>
          <a:p>
            <a:pPr marL="532800" indent="-532800">
              <a:spcBef>
                <a:spcPts val="600"/>
              </a:spcBef>
              <a:spcAft>
                <a:spcPts val="600"/>
              </a:spcAft>
            </a:pPr>
            <a:r>
              <a:rPr lang="en-US" altLang="zh-TW" noProof="0" dirty="0">
                <a:ea typeface="新細明體" pitchFamily="18" charset="-120"/>
              </a:rPr>
              <a:t>Preserves periosteal blood supply</a:t>
            </a:r>
          </a:p>
          <a:p>
            <a:pPr marL="532800" indent="-532800">
              <a:spcBef>
                <a:spcPts val="600"/>
              </a:spcBef>
              <a:spcAft>
                <a:spcPts val="600"/>
              </a:spcAft>
            </a:pPr>
            <a:r>
              <a:rPr lang="en-US" altLang="zh-TW" noProof="0" dirty="0">
                <a:ea typeface="新細明體" pitchFamily="18" charset="-120"/>
              </a:rPr>
              <a:t>Early weight bearing which promotes healing </a:t>
            </a:r>
          </a:p>
          <a:p>
            <a:pPr marL="532800" indent="-532800">
              <a:spcBef>
                <a:spcPts val="600"/>
              </a:spcBef>
              <a:spcAft>
                <a:spcPts val="600"/>
              </a:spcAft>
            </a:pPr>
            <a:r>
              <a:rPr lang="en-US" altLang="zh-TW" noProof="0" dirty="0">
                <a:ea typeface="新細明體" pitchFamily="18" charset="-120"/>
              </a:rPr>
              <a:t>Prevents disuse osteoporosis </a:t>
            </a:r>
          </a:p>
          <a:p>
            <a:pPr marL="532800" indent="-532800">
              <a:spcBef>
                <a:spcPts val="600"/>
              </a:spcBef>
              <a:spcAft>
                <a:spcPts val="600"/>
              </a:spcAft>
            </a:pPr>
            <a:r>
              <a:rPr lang="en-US" altLang="zh-TW" noProof="0" dirty="0">
                <a:ea typeface="新細明體" pitchFamily="18" charset="-120"/>
              </a:rPr>
              <a:t>Easier removal of implant </a:t>
            </a:r>
          </a:p>
          <a:p>
            <a:pPr marL="532800" indent="-532800">
              <a:spcBef>
                <a:spcPts val="600"/>
              </a:spcBef>
              <a:spcAft>
                <a:spcPts val="600"/>
              </a:spcAft>
            </a:pPr>
            <a:r>
              <a:rPr lang="en-US" altLang="zh-TW" noProof="0" dirty="0">
                <a:ea typeface="新細明體" pitchFamily="18" charset="-120"/>
              </a:rPr>
              <a:t>Less chance of refracture after implant removal </a:t>
            </a:r>
            <a:endParaRPr lang="en-US" noProof="0" dirty="0"/>
          </a:p>
        </p:txBody>
      </p:sp>
    </p:spTree>
    <p:extLst>
      <p:ext uri="{BB962C8B-B14F-4D97-AF65-F5344CB8AC3E}">
        <p14:creationId xmlns:p14="http://schemas.microsoft.com/office/powerpoint/2010/main" val="1033580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descr="suprapatellar nail michelle greest right ap 28082012.jpg"/>
          <p:cNvPicPr>
            <a:picLocks noChangeAspect="1"/>
          </p:cNvPicPr>
          <p:nvPr/>
        </p:nvPicPr>
        <p:blipFill>
          <a:blip r:embed="rId2"/>
          <a:srcRect/>
          <a:stretch>
            <a:fillRect/>
          </a:stretch>
        </p:blipFill>
        <p:spPr bwMode="auto">
          <a:xfrm>
            <a:off x="3238500" y="0"/>
            <a:ext cx="5708650" cy="6858000"/>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ln>
            <a:noFill/>
          </a:ln>
        </p:spPr>
        <p:txBody>
          <a:bodyPr>
            <a:normAutofit/>
          </a:bodyPr>
          <a:lstStyle/>
          <a:p>
            <a:r>
              <a:rPr lang="en-US" noProof="0" dirty="0"/>
              <a:t>Diaphyseal fractures</a:t>
            </a:r>
            <a:r>
              <a:rPr lang="en-US" noProof="0" dirty="0">
                <a:latin typeface="Arial" panose="020B0604020202020204" pitchFamily="34" charset="0"/>
                <a:cs typeface="Arial" panose="020B0604020202020204" pitchFamily="34" charset="0"/>
              </a:rPr>
              <a:t>—f</a:t>
            </a:r>
            <a:r>
              <a:rPr lang="en-US" noProof="0" dirty="0"/>
              <a:t>ixation</a:t>
            </a:r>
            <a:br>
              <a:rPr lang="en-US" noProof="0" dirty="0"/>
            </a:br>
            <a:endParaRPr lang="en-US" noProof="0" dirty="0">
              <a:ea typeface="新細明體" pitchFamily="18" charset="-120"/>
            </a:endParaRPr>
          </a:p>
        </p:txBody>
      </p:sp>
      <p:sp>
        <p:nvSpPr>
          <p:cNvPr id="184323" name="Rectangle 3"/>
          <p:cNvSpPr>
            <a:spLocks noGrp="1" noChangeArrowheads="1"/>
          </p:cNvSpPr>
          <p:nvPr>
            <p:ph idx="1"/>
          </p:nvPr>
        </p:nvSpPr>
        <p:spPr/>
        <p:txBody>
          <a:bodyPr>
            <a:normAutofit/>
          </a:bodyPr>
          <a:lstStyle/>
          <a:p>
            <a:pPr marL="532800" indent="-532800">
              <a:spcBef>
                <a:spcPts val="600"/>
              </a:spcBef>
              <a:spcAft>
                <a:spcPts val="600"/>
              </a:spcAft>
              <a:buNone/>
            </a:pPr>
            <a:r>
              <a:rPr lang="en-US" noProof="0" dirty="0"/>
              <a:t>Advantages of plates and screws</a:t>
            </a:r>
          </a:p>
          <a:p>
            <a:pPr marL="532800" indent="-532800">
              <a:spcBef>
                <a:spcPts val="600"/>
              </a:spcBef>
              <a:spcAft>
                <a:spcPts val="600"/>
              </a:spcAft>
            </a:pPr>
            <a:r>
              <a:rPr lang="en-US" noProof="0" dirty="0"/>
              <a:t>Less damage to endosteal circulation</a:t>
            </a:r>
          </a:p>
          <a:p>
            <a:pPr marL="532800" indent="-532800">
              <a:spcBef>
                <a:spcPts val="600"/>
              </a:spcBef>
              <a:spcAft>
                <a:spcPts val="600"/>
              </a:spcAft>
            </a:pPr>
            <a:r>
              <a:rPr lang="en-US" noProof="0" dirty="0"/>
              <a:t>Useful if metaphyseal/articular extension of fracture</a:t>
            </a:r>
          </a:p>
          <a:p>
            <a:pPr marL="532800" indent="-532800">
              <a:spcBef>
                <a:spcPts val="600"/>
              </a:spcBef>
              <a:spcAft>
                <a:spcPts val="600"/>
              </a:spcAft>
            </a:pPr>
            <a:r>
              <a:rPr lang="en-US" noProof="0" dirty="0"/>
              <a:t>Indirect reduction available in MIPPO technique</a:t>
            </a:r>
          </a:p>
          <a:p>
            <a:pPr marL="532800" indent="-532800">
              <a:spcBef>
                <a:spcPts val="600"/>
              </a:spcBef>
              <a:spcAft>
                <a:spcPts val="600"/>
              </a:spcAft>
            </a:pPr>
            <a:r>
              <a:rPr lang="en-US" noProof="0" dirty="0"/>
              <a:t>Can achieve both absolute/relative stability as required</a:t>
            </a:r>
          </a:p>
        </p:txBody>
      </p:sp>
    </p:spTree>
    <p:extLst>
      <p:ext uri="{BB962C8B-B14F-4D97-AF65-F5344CB8AC3E}">
        <p14:creationId xmlns:p14="http://schemas.microsoft.com/office/powerpoint/2010/main" val="175421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1E20-1547-4F71-9C28-CA136C50842E}"/>
              </a:ext>
            </a:extLst>
          </p:cNvPr>
          <p:cNvSpPr>
            <a:spLocks noGrp="1"/>
          </p:cNvSpPr>
          <p:nvPr>
            <p:ph type="title"/>
          </p:nvPr>
        </p:nvSpPr>
        <p:spPr/>
        <p:txBody>
          <a:bodyPr/>
          <a:lstStyle/>
          <a:p>
            <a:r>
              <a:rPr lang="en-US" noProof="0" dirty="0">
                <a:latin typeface="+mn-lt"/>
              </a:rPr>
              <a:t>Plate</a:t>
            </a:r>
            <a:r>
              <a:rPr lang="en-US" noProof="0" dirty="0">
                <a:latin typeface="+mn-lt"/>
                <a:cs typeface="Arial" panose="020B0604020202020204" pitchFamily="34" charset="0"/>
              </a:rPr>
              <a:t>—</a:t>
            </a:r>
            <a:r>
              <a:rPr lang="en-US" noProof="0" dirty="0">
                <a:latin typeface="+mn-lt"/>
              </a:rPr>
              <a:t>working length!!!!</a:t>
            </a:r>
            <a:br>
              <a:rPr lang="en-US" noProof="0" dirty="0">
                <a:latin typeface="Calibri" charset="0"/>
              </a:rPr>
            </a:br>
            <a:endParaRPr lang="en-US" noProof="0" dirty="0"/>
          </a:p>
        </p:txBody>
      </p:sp>
      <p:pic>
        <p:nvPicPr>
          <p:cNvPr id="150531" name="Picture 2"/>
          <p:cNvPicPr>
            <a:picLocks noChangeArrowheads="1"/>
          </p:cNvPicPr>
          <p:nvPr/>
        </p:nvPicPr>
        <p:blipFill>
          <a:blip r:embed="rId2"/>
          <a:srcRect/>
          <a:stretch>
            <a:fillRect/>
          </a:stretch>
        </p:blipFill>
        <p:spPr bwMode="auto">
          <a:xfrm>
            <a:off x="4821237" y="974035"/>
            <a:ext cx="2613233" cy="5326753"/>
          </a:xfrm>
          <a:prstGeom prst="rect">
            <a:avLst/>
          </a:prstGeom>
          <a:noFill/>
          <a:ln w="12700">
            <a:solidFill>
              <a:schemeClr val="bg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ln>
            <a:noFill/>
          </a:ln>
        </p:spPr>
        <p:txBody>
          <a:bodyPr>
            <a:normAutofit/>
          </a:bodyPr>
          <a:lstStyle/>
          <a:p>
            <a:r>
              <a:rPr lang="en-US" noProof="0" dirty="0"/>
              <a:t>Diaphyseal fractures</a:t>
            </a:r>
            <a:r>
              <a:rPr lang="en-US" noProof="0" dirty="0">
                <a:latin typeface="Arial" panose="020B0604020202020204" pitchFamily="34" charset="0"/>
                <a:cs typeface="Arial" panose="020B0604020202020204" pitchFamily="34" charset="0"/>
              </a:rPr>
              <a:t>—f</a:t>
            </a:r>
            <a:r>
              <a:rPr lang="en-US" noProof="0" dirty="0"/>
              <a:t>ixation</a:t>
            </a:r>
            <a:br>
              <a:rPr lang="en-US" noProof="0" dirty="0"/>
            </a:br>
            <a:endParaRPr lang="en-US" noProof="0" dirty="0">
              <a:ea typeface="新細明體" pitchFamily="18" charset="-120"/>
            </a:endParaRPr>
          </a:p>
        </p:txBody>
      </p:sp>
      <p:sp>
        <p:nvSpPr>
          <p:cNvPr id="184323" name="Rectangle 3"/>
          <p:cNvSpPr>
            <a:spLocks noGrp="1" noChangeArrowheads="1"/>
          </p:cNvSpPr>
          <p:nvPr>
            <p:ph idx="1"/>
          </p:nvPr>
        </p:nvSpPr>
        <p:spPr/>
        <p:txBody>
          <a:bodyPr>
            <a:normAutofit/>
          </a:bodyPr>
          <a:lstStyle/>
          <a:p>
            <a:pPr marL="532800" indent="-532800">
              <a:spcBef>
                <a:spcPts val="600"/>
              </a:spcBef>
              <a:spcAft>
                <a:spcPts val="600"/>
              </a:spcAft>
              <a:buNone/>
            </a:pPr>
            <a:r>
              <a:rPr lang="en-US" altLang="zh-TW" noProof="0" dirty="0">
                <a:ea typeface="新細明體" pitchFamily="18" charset="-120"/>
              </a:rPr>
              <a:t>Postoperative management</a:t>
            </a:r>
          </a:p>
          <a:p>
            <a:pPr>
              <a:spcBef>
                <a:spcPts val="600"/>
              </a:spcBef>
              <a:spcAft>
                <a:spcPts val="600"/>
              </a:spcAft>
            </a:pPr>
            <a:r>
              <a:rPr lang="en-US" altLang="zh-TW" noProof="0" dirty="0">
                <a:ea typeface="新細明體" pitchFamily="18" charset="-120"/>
              </a:rPr>
              <a:t>Muscle rehabilitation</a:t>
            </a:r>
          </a:p>
          <a:p>
            <a:pPr>
              <a:spcBef>
                <a:spcPts val="600"/>
              </a:spcBef>
              <a:spcAft>
                <a:spcPts val="600"/>
              </a:spcAft>
            </a:pPr>
            <a:r>
              <a:rPr lang="en-US" altLang="zh-TW" noProof="0" dirty="0">
                <a:ea typeface="新細明體" pitchFamily="18" charset="-120"/>
              </a:rPr>
              <a:t>Active range of motion exercise/CPM</a:t>
            </a:r>
          </a:p>
          <a:p>
            <a:pPr>
              <a:spcBef>
                <a:spcPts val="600"/>
              </a:spcBef>
              <a:spcAft>
                <a:spcPts val="600"/>
              </a:spcAft>
            </a:pPr>
            <a:r>
              <a:rPr lang="en-US" altLang="zh-TW" noProof="0" dirty="0">
                <a:ea typeface="新細明體" pitchFamily="18" charset="-120"/>
              </a:rPr>
              <a:t>Early weight bearing as tolerated</a:t>
            </a:r>
          </a:p>
          <a:p>
            <a:pPr>
              <a:spcBef>
                <a:spcPts val="600"/>
              </a:spcBef>
              <a:spcAft>
                <a:spcPts val="600"/>
              </a:spcAft>
            </a:pPr>
            <a:r>
              <a:rPr lang="en-US" altLang="zh-TW" noProof="0" dirty="0">
                <a:ea typeface="新細明體" pitchFamily="18" charset="-120"/>
              </a:rPr>
              <a:t>Avoid prolonged </a:t>
            </a:r>
            <a:r>
              <a:rPr lang="en-US" altLang="zh-TW" noProof="0" dirty="0" err="1">
                <a:ea typeface="新細明體" pitchFamily="18" charset="-120"/>
              </a:rPr>
              <a:t>nonweight</a:t>
            </a:r>
            <a:r>
              <a:rPr lang="en-US" altLang="zh-TW" noProof="0" dirty="0">
                <a:ea typeface="新細明體" pitchFamily="18" charset="-120"/>
              </a:rPr>
              <a:t>-bearing </a:t>
            </a:r>
          </a:p>
          <a:p>
            <a:pPr>
              <a:spcBef>
                <a:spcPts val="600"/>
              </a:spcBef>
              <a:spcAft>
                <a:spcPts val="600"/>
              </a:spcAft>
            </a:pPr>
            <a:r>
              <a:rPr lang="en-US" altLang="zh-TW" noProof="0" dirty="0">
                <a:ea typeface="新細明體" pitchFamily="18" charset="-120"/>
              </a:rPr>
              <a:t>Prevent osteopenia, muscle wasting, cartilage atrophy</a:t>
            </a:r>
            <a:endParaRPr lang="en-US" noProof="0" dirty="0"/>
          </a:p>
        </p:txBody>
      </p:sp>
    </p:spTree>
    <p:extLst>
      <p:ext uri="{BB962C8B-B14F-4D97-AF65-F5344CB8AC3E}">
        <p14:creationId xmlns:p14="http://schemas.microsoft.com/office/powerpoint/2010/main" val="32523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A3C93E-722E-42DD-B5F0-6BCB62C74047}"/>
              </a:ext>
            </a:extLst>
          </p:cNvPr>
          <p:cNvSpPr>
            <a:spLocks noGrp="1"/>
          </p:cNvSpPr>
          <p:nvPr>
            <p:ph type="title"/>
          </p:nvPr>
        </p:nvSpPr>
        <p:spPr/>
        <p:txBody>
          <a:bodyPr/>
          <a:lstStyle/>
          <a:p>
            <a:r>
              <a:rPr lang="en-US" noProof="0" dirty="0"/>
              <a:t>Higher energy injury = worse soft-tissue injury</a:t>
            </a:r>
            <a:br>
              <a:rPr lang="en-US" noProof="0" dirty="0"/>
            </a:br>
            <a:endParaRPr lang="en-US" noProof="0" dirty="0"/>
          </a:p>
        </p:txBody>
      </p:sp>
      <p:pic>
        <p:nvPicPr>
          <p:cNvPr id="14" name="Picture 13" descr="Slide_3b.png">
            <a:extLst>
              <a:ext uri="{FF2B5EF4-FFF2-40B4-BE49-F238E27FC236}">
                <a16:creationId xmlns:a16="http://schemas.microsoft.com/office/drawing/2014/main" id="{D8039E1A-9F5D-4E36-A999-7CED5D762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105" y="1237946"/>
            <a:ext cx="1312765" cy="4916597"/>
          </a:xfrm>
          <a:prstGeom prst="rect">
            <a:avLst/>
          </a:prstGeom>
        </p:spPr>
      </p:pic>
      <p:pic>
        <p:nvPicPr>
          <p:cNvPr id="15" name="Picture 14" descr="Slide_3a.png">
            <a:extLst>
              <a:ext uri="{FF2B5EF4-FFF2-40B4-BE49-F238E27FC236}">
                <a16:creationId xmlns:a16="http://schemas.microsoft.com/office/drawing/2014/main" id="{BBCBBA1F-FD75-4C25-92B0-50A9AEC74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17" y="1240212"/>
            <a:ext cx="1170618" cy="4908236"/>
          </a:xfrm>
          <a:prstGeom prst="rect">
            <a:avLst/>
          </a:prstGeom>
        </p:spPr>
      </p:pic>
      <p:pic>
        <p:nvPicPr>
          <p:cNvPr id="17" name="25 Imagen">
            <a:extLst>
              <a:ext uri="{FF2B5EF4-FFF2-40B4-BE49-F238E27FC236}">
                <a16:creationId xmlns:a16="http://schemas.microsoft.com/office/drawing/2014/main" id="{C8342FF5-489B-41B0-A0EE-4A7ECFAE8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3736" y="1449461"/>
            <a:ext cx="2168098" cy="4712651"/>
          </a:xfrm>
          <a:prstGeom prst="rect">
            <a:avLst/>
          </a:prstGeom>
        </p:spPr>
      </p:pic>
      <p:pic>
        <p:nvPicPr>
          <p:cNvPr id="18" name="27 Imagen">
            <a:extLst>
              <a:ext uri="{FF2B5EF4-FFF2-40B4-BE49-F238E27FC236}">
                <a16:creationId xmlns:a16="http://schemas.microsoft.com/office/drawing/2014/main" id="{A895A392-319D-4B63-9E27-5B81F076C6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8386" y="1427413"/>
            <a:ext cx="1290162" cy="4794041"/>
          </a:xfrm>
          <a:prstGeom prst="rect">
            <a:avLst/>
          </a:prstGeom>
        </p:spPr>
      </p:pic>
      <p:sp>
        <p:nvSpPr>
          <p:cNvPr id="19" name="28 Flecha derecha">
            <a:extLst>
              <a:ext uri="{FF2B5EF4-FFF2-40B4-BE49-F238E27FC236}">
                <a16:creationId xmlns:a16="http://schemas.microsoft.com/office/drawing/2014/main" id="{6A0E443D-2129-4593-A7BD-A3038E52CA95}"/>
              </a:ext>
            </a:extLst>
          </p:cNvPr>
          <p:cNvSpPr/>
          <p:nvPr/>
        </p:nvSpPr>
        <p:spPr>
          <a:xfrm>
            <a:off x="5627542" y="2790461"/>
            <a:ext cx="1008112" cy="172819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71 Imagen">
            <a:extLst>
              <a:ext uri="{FF2B5EF4-FFF2-40B4-BE49-F238E27FC236}">
                <a16:creationId xmlns:a16="http://schemas.microsoft.com/office/drawing/2014/main" id="{251B578C-E3B6-4C42-B550-09BFC19C0E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08728" y="1459453"/>
            <a:ext cx="2044933" cy="4702659"/>
          </a:xfrm>
          <a:prstGeom prst="rect">
            <a:avLst/>
          </a:prstGeom>
        </p:spPr>
      </p:pic>
      <p:pic>
        <p:nvPicPr>
          <p:cNvPr id="21" name="72 Imagen">
            <a:extLst>
              <a:ext uri="{FF2B5EF4-FFF2-40B4-BE49-F238E27FC236}">
                <a16:creationId xmlns:a16="http://schemas.microsoft.com/office/drawing/2014/main" id="{B0012DEE-D878-4DAB-8FBF-0874B58D05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03561" y="1449462"/>
            <a:ext cx="1486728" cy="4712650"/>
          </a:xfrm>
          <a:prstGeom prst="rect">
            <a:avLst/>
          </a:prstGeom>
        </p:spPr>
      </p:pic>
    </p:spTree>
    <p:extLst>
      <p:ext uri="{BB962C8B-B14F-4D97-AF65-F5344CB8AC3E}">
        <p14:creationId xmlns:p14="http://schemas.microsoft.com/office/powerpoint/2010/main" val="14597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ln>
            <a:noFill/>
          </a:ln>
        </p:spPr>
        <p:txBody>
          <a:bodyPr>
            <a:normAutofit/>
          </a:bodyPr>
          <a:lstStyle/>
          <a:p>
            <a:r>
              <a:rPr lang="en-US" noProof="0" dirty="0"/>
              <a:t>Take-home messages</a:t>
            </a:r>
            <a:endParaRPr lang="en-US" noProof="0" dirty="0">
              <a:ea typeface="新細明體" pitchFamily="18" charset="-120"/>
            </a:endParaRPr>
          </a:p>
        </p:txBody>
      </p:sp>
      <p:sp>
        <p:nvSpPr>
          <p:cNvPr id="184323" name="Rectangle 3"/>
          <p:cNvSpPr>
            <a:spLocks noGrp="1" noChangeArrowheads="1"/>
          </p:cNvSpPr>
          <p:nvPr>
            <p:ph idx="1"/>
          </p:nvPr>
        </p:nvSpPr>
        <p:spPr/>
        <p:txBody>
          <a:bodyPr>
            <a:normAutofit/>
          </a:bodyPr>
          <a:lstStyle/>
          <a:p>
            <a:pPr>
              <a:spcBef>
                <a:spcPts val="600"/>
              </a:spcBef>
              <a:spcAft>
                <a:spcPts val="600"/>
              </a:spcAft>
            </a:pPr>
            <a:r>
              <a:rPr lang="en-US" noProof="0" dirty="0"/>
              <a:t>Assessment of injured soft tissues and fracture classification</a:t>
            </a:r>
          </a:p>
          <a:p>
            <a:pPr>
              <a:spcBef>
                <a:spcPts val="600"/>
              </a:spcBef>
              <a:spcAft>
                <a:spcPts val="600"/>
              </a:spcAft>
            </a:pPr>
            <a:r>
              <a:rPr lang="en-US" noProof="0" dirty="0"/>
              <a:t>Indications for operative treatment</a:t>
            </a:r>
          </a:p>
          <a:p>
            <a:pPr>
              <a:spcBef>
                <a:spcPts val="600"/>
              </a:spcBef>
              <a:spcAft>
                <a:spcPts val="600"/>
              </a:spcAft>
            </a:pPr>
            <a:r>
              <a:rPr lang="en-US" noProof="0" dirty="0"/>
              <a:t>Difference between functional and anatomical reduction</a:t>
            </a:r>
          </a:p>
          <a:p>
            <a:pPr>
              <a:spcBef>
                <a:spcPts val="600"/>
              </a:spcBef>
              <a:spcAft>
                <a:spcPts val="600"/>
              </a:spcAft>
            </a:pPr>
            <a:r>
              <a:rPr lang="en-US" noProof="0" dirty="0"/>
              <a:t>Absolute and relative stability</a:t>
            </a:r>
          </a:p>
          <a:p>
            <a:pPr>
              <a:spcBef>
                <a:spcPts val="600"/>
              </a:spcBef>
              <a:spcAft>
                <a:spcPts val="600"/>
              </a:spcAft>
            </a:pPr>
            <a:r>
              <a:rPr lang="en-US" noProof="0" dirty="0"/>
              <a:t>Choice of implants determines strain environment</a:t>
            </a:r>
          </a:p>
          <a:p>
            <a:pPr>
              <a:spcBef>
                <a:spcPts val="600"/>
              </a:spcBef>
              <a:spcAft>
                <a:spcPts val="600"/>
              </a:spcAft>
            </a:pPr>
            <a:r>
              <a:rPr lang="en-US" noProof="0" dirty="0"/>
              <a:t>Avoid high strain in simple fractures</a:t>
            </a:r>
          </a:p>
        </p:txBody>
      </p:sp>
    </p:spTree>
    <p:extLst>
      <p:ext uri="{BB962C8B-B14F-4D97-AF65-F5344CB8AC3E}">
        <p14:creationId xmlns:p14="http://schemas.microsoft.com/office/powerpoint/2010/main" val="357276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noProof="0" dirty="0"/>
              <a:t>Diaphyseal fractures</a:t>
            </a:r>
          </a:p>
        </p:txBody>
      </p:sp>
      <p:sp>
        <p:nvSpPr>
          <p:cNvPr id="3" name="Content Placeholder 2"/>
          <p:cNvSpPr>
            <a:spLocks noGrp="1"/>
          </p:cNvSpPr>
          <p:nvPr>
            <p:ph idx="1"/>
          </p:nvPr>
        </p:nvSpPr>
        <p:spPr/>
        <p:txBody>
          <a:bodyPr>
            <a:normAutofit lnSpcReduction="10000"/>
          </a:bodyPr>
          <a:lstStyle/>
          <a:p>
            <a:pPr marL="532800" indent="-457200">
              <a:spcBef>
                <a:spcPts val="600"/>
              </a:spcBef>
              <a:spcAft>
                <a:spcPts val="600"/>
              </a:spcAft>
            </a:pPr>
            <a:r>
              <a:rPr lang="en-US" noProof="0" dirty="0"/>
              <a:t>Simple fractures require anatomical reduction/compression</a:t>
            </a:r>
          </a:p>
          <a:p>
            <a:pPr marL="913800" lvl="3" indent="-457200">
              <a:spcBef>
                <a:spcPts val="600"/>
              </a:spcBef>
              <a:spcAft>
                <a:spcPts val="600"/>
              </a:spcAft>
            </a:pPr>
            <a:r>
              <a:rPr lang="en-US" sz="2600" noProof="0" dirty="0"/>
              <a:t>Direct reduction and absolute stability</a:t>
            </a:r>
            <a:r>
              <a:rPr lang="en-US" sz="2200" noProof="0" dirty="0"/>
              <a:t> </a:t>
            </a:r>
            <a:br>
              <a:rPr lang="en-US" sz="2400" noProof="0" dirty="0"/>
            </a:br>
            <a:endParaRPr lang="en-US" sz="2400" noProof="0" dirty="0"/>
          </a:p>
          <a:p>
            <a:pPr marL="532800" indent="-457200">
              <a:spcBef>
                <a:spcPts val="600"/>
              </a:spcBef>
              <a:spcAft>
                <a:spcPts val="600"/>
              </a:spcAft>
            </a:pPr>
            <a:r>
              <a:rPr lang="en-US" noProof="0" dirty="0" err="1"/>
              <a:t>Multifragmentary</a:t>
            </a:r>
            <a:r>
              <a:rPr lang="en-US" noProof="0" dirty="0"/>
              <a:t> fractures require length/rotation/alignment</a:t>
            </a:r>
          </a:p>
          <a:p>
            <a:pPr marL="913800" lvl="3" indent="-457200">
              <a:spcBef>
                <a:spcPts val="600"/>
              </a:spcBef>
              <a:spcAft>
                <a:spcPts val="600"/>
              </a:spcAft>
            </a:pPr>
            <a:r>
              <a:rPr lang="en-US" sz="2600" noProof="0" dirty="0"/>
              <a:t>Indirect reduction and relative stability</a:t>
            </a:r>
            <a:br>
              <a:rPr lang="en-US" sz="2400" noProof="0" dirty="0"/>
            </a:br>
            <a:endParaRPr lang="en-US" sz="2400" noProof="0" dirty="0"/>
          </a:p>
          <a:p>
            <a:pPr marL="532800" indent="-457200">
              <a:spcBef>
                <a:spcPts val="600"/>
              </a:spcBef>
              <a:spcAft>
                <a:spcPts val="600"/>
              </a:spcAft>
            </a:pPr>
            <a:r>
              <a:rPr lang="en-US" noProof="0" dirty="0"/>
              <a:t>Select appropriate reduction technique</a:t>
            </a:r>
          </a:p>
          <a:p>
            <a:pPr marL="532800" indent="-457200">
              <a:spcBef>
                <a:spcPts val="600"/>
              </a:spcBef>
              <a:spcAft>
                <a:spcPts val="600"/>
              </a:spcAft>
            </a:pPr>
            <a:r>
              <a:rPr lang="en-US" noProof="0" dirty="0"/>
              <a:t>Select appropriate method of fixation</a:t>
            </a:r>
          </a:p>
          <a:p>
            <a:pPr marL="532800" indent="-457200">
              <a:spcBef>
                <a:spcPts val="600"/>
              </a:spcBef>
              <a:spcAft>
                <a:spcPts val="600"/>
              </a:spcAft>
            </a:pPr>
            <a:r>
              <a:rPr lang="en-US" noProof="0" dirty="0"/>
              <a:t>Apply while minimizing further </a:t>
            </a:r>
            <a:r>
              <a:rPr lang="en-US" noProof="0" dirty="0" err="1"/>
              <a:t>softetissue</a:t>
            </a:r>
            <a:r>
              <a:rPr lang="en-US" noProof="0" dirty="0"/>
              <a:t> injury</a:t>
            </a:r>
          </a:p>
          <a:p>
            <a:endParaRPr lang="en-US" sz="2400" noProof="0" dirty="0"/>
          </a:p>
        </p:txBody>
      </p:sp>
    </p:spTree>
    <p:extLst>
      <p:ext uri="{BB962C8B-B14F-4D97-AF65-F5344CB8AC3E}">
        <p14:creationId xmlns:p14="http://schemas.microsoft.com/office/powerpoint/2010/main" val="361234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p:spPr>
        <p:txBody>
          <a:bodyPr>
            <a:normAutofit/>
          </a:bodyPr>
          <a:lstStyle/>
          <a:p>
            <a:r>
              <a:rPr lang="en-US" sz="3200" noProof="0" dirty="0"/>
              <a:t>Soft tissues</a:t>
            </a:r>
          </a:p>
        </p:txBody>
      </p:sp>
      <p:sp>
        <p:nvSpPr>
          <p:cNvPr id="3" name="2 Marcador de contenido"/>
          <p:cNvSpPr>
            <a:spLocks noGrp="1"/>
          </p:cNvSpPr>
          <p:nvPr>
            <p:ph idx="1"/>
          </p:nvPr>
        </p:nvSpPr>
        <p:spPr/>
        <p:txBody>
          <a:bodyPr>
            <a:normAutofit/>
          </a:bodyPr>
          <a:lstStyle/>
          <a:p>
            <a:pPr>
              <a:spcBef>
                <a:spcPts val="600"/>
              </a:spcBef>
              <a:spcAft>
                <a:spcPts val="600"/>
              </a:spcAft>
            </a:pPr>
            <a:r>
              <a:rPr lang="en-US" noProof="0" dirty="0"/>
              <a:t>Soft-tissue injury</a:t>
            </a:r>
          </a:p>
          <a:p>
            <a:pPr lvl="1">
              <a:spcBef>
                <a:spcPts val="600"/>
              </a:spcBef>
              <a:spcAft>
                <a:spcPts val="600"/>
              </a:spcAft>
            </a:pPr>
            <a:r>
              <a:rPr lang="en-US" noProof="0" dirty="0"/>
              <a:t>Determined by mechanism</a:t>
            </a:r>
          </a:p>
          <a:p>
            <a:pPr lvl="1">
              <a:spcBef>
                <a:spcPts val="600"/>
              </a:spcBef>
              <a:spcAft>
                <a:spcPts val="600"/>
              </a:spcAft>
            </a:pPr>
            <a:r>
              <a:rPr lang="en-US" noProof="0" dirty="0"/>
              <a:t>Determines outcome of fracture</a:t>
            </a:r>
          </a:p>
          <a:p>
            <a:pPr lvl="1">
              <a:spcBef>
                <a:spcPts val="600"/>
              </a:spcBef>
              <a:spcAft>
                <a:spcPts val="600"/>
              </a:spcAft>
            </a:pPr>
            <a:r>
              <a:rPr lang="en-US" noProof="0" dirty="0"/>
              <a:t>Determines the initial </a:t>
            </a:r>
            <a:r>
              <a:rPr lang="en-US" noProof="0" dirty="0" err="1"/>
              <a:t>managemnt</a:t>
            </a:r>
            <a:r>
              <a:rPr lang="en-US" noProof="0" dirty="0"/>
              <a:t> plan</a:t>
            </a:r>
          </a:p>
          <a:p>
            <a:pPr lvl="1">
              <a:spcBef>
                <a:spcPts val="600"/>
              </a:spcBef>
              <a:spcAft>
                <a:spcPts val="600"/>
              </a:spcAft>
            </a:pPr>
            <a:r>
              <a:rPr lang="en-US" noProof="0" dirty="0"/>
              <a:t>Determines the timing of definitive fixation</a:t>
            </a:r>
          </a:p>
          <a:p>
            <a:pPr marL="0" indent="0">
              <a:buNone/>
            </a:pPr>
            <a:endParaRPr lang="en-US" noProof="0" dirty="0"/>
          </a:p>
        </p:txBody>
      </p:sp>
    </p:spTree>
    <p:extLst>
      <p:ext uri="{BB962C8B-B14F-4D97-AF65-F5344CB8AC3E}">
        <p14:creationId xmlns:p14="http://schemas.microsoft.com/office/powerpoint/2010/main" val="370420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ln>
            <a:noFill/>
          </a:ln>
        </p:spPr>
        <p:txBody>
          <a:bodyPr>
            <a:normAutofit/>
          </a:bodyPr>
          <a:lstStyle/>
          <a:p>
            <a:r>
              <a:rPr lang="en-US" sz="3200" noProof="0" dirty="0"/>
              <a:t>Soft tissues</a:t>
            </a:r>
          </a:p>
        </p:txBody>
      </p:sp>
      <p:sp>
        <p:nvSpPr>
          <p:cNvPr id="126979" name="Content Placeholder 2"/>
          <p:cNvSpPr>
            <a:spLocks noGrp="1"/>
          </p:cNvSpPr>
          <p:nvPr>
            <p:ph idx="1"/>
          </p:nvPr>
        </p:nvSpPr>
        <p:spPr>
          <a:xfrm>
            <a:off x="507999" y="1289575"/>
            <a:ext cx="5930927" cy="2576747"/>
          </a:xfrm>
        </p:spPr>
        <p:txBody>
          <a:bodyPr>
            <a:normAutofit/>
          </a:bodyPr>
          <a:lstStyle/>
          <a:p>
            <a:pPr>
              <a:spcBef>
                <a:spcPts val="600"/>
              </a:spcBef>
              <a:spcAft>
                <a:spcPts val="600"/>
              </a:spcAft>
            </a:pPr>
            <a:r>
              <a:rPr lang="en-US" noProof="0" dirty="0"/>
              <a:t>If soft tissues are too bad</a:t>
            </a:r>
          </a:p>
          <a:p>
            <a:pPr>
              <a:spcBef>
                <a:spcPts val="600"/>
              </a:spcBef>
              <a:spcAft>
                <a:spcPts val="600"/>
              </a:spcAft>
            </a:pPr>
            <a:r>
              <a:rPr lang="en-US" noProof="0" dirty="0"/>
              <a:t>If patient is too sick</a:t>
            </a:r>
          </a:p>
          <a:p>
            <a:pPr>
              <a:spcBef>
                <a:spcPts val="600"/>
              </a:spcBef>
              <a:spcAft>
                <a:spcPts val="600"/>
              </a:spcAft>
            </a:pPr>
            <a:r>
              <a:rPr lang="en-US" noProof="0" dirty="0"/>
              <a:t>Temporize with external fixation</a:t>
            </a:r>
          </a:p>
        </p:txBody>
      </p:sp>
      <p:pic>
        <p:nvPicPr>
          <p:cNvPr id="10" name="Picture 4">
            <a:extLst>
              <a:ext uri="{FF2B5EF4-FFF2-40B4-BE49-F238E27FC236}">
                <a16:creationId xmlns:a16="http://schemas.microsoft.com/office/drawing/2014/main" id="{F3F2CE00-1BBD-471E-8F41-F58B55715D48}"/>
              </a:ext>
            </a:extLst>
          </p:cNvPr>
          <p:cNvPicPr>
            <a:picLocks noChangeAspect="1" noChangeArrowheads="1"/>
          </p:cNvPicPr>
          <p:nvPr/>
        </p:nvPicPr>
        <p:blipFill>
          <a:blip r:embed="rId3" cstate="print"/>
          <a:srcRect l="16172" t="11463" r="26429"/>
          <a:stretch>
            <a:fillRect/>
          </a:stretch>
        </p:blipFill>
        <p:spPr bwMode="auto">
          <a:xfrm>
            <a:off x="6774303" y="4060898"/>
            <a:ext cx="1814907" cy="2585065"/>
          </a:xfrm>
          <a:prstGeom prst="rect">
            <a:avLst/>
          </a:prstGeom>
          <a:noFill/>
          <a:ln w="9525">
            <a:noFill/>
            <a:miter lim="800000"/>
            <a:headEnd/>
            <a:tailEnd/>
          </a:ln>
          <a:effectLst/>
        </p:spPr>
      </p:pic>
      <p:pic>
        <p:nvPicPr>
          <p:cNvPr id="11" name="Picture 5">
            <a:extLst>
              <a:ext uri="{FF2B5EF4-FFF2-40B4-BE49-F238E27FC236}">
                <a16:creationId xmlns:a16="http://schemas.microsoft.com/office/drawing/2014/main" id="{958495B9-2968-41E0-8AA2-3EC3D042B7A8}"/>
              </a:ext>
            </a:extLst>
          </p:cNvPr>
          <p:cNvPicPr>
            <a:picLocks noChangeAspect="1" noChangeArrowheads="1"/>
          </p:cNvPicPr>
          <p:nvPr/>
        </p:nvPicPr>
        <p:blipFill>
          <a:blip r:embed="rId4" cstate="print"/>
          <a:srcRect l="21207" r="15790"/>
          <a:stretch>
            <a:fillRect/>
          </a:stretch>
        </p:blipFill>
        <p:spPr bwMode="auto">
          <a:xfrm>
            <a:off x="4392992" y="3488346"/>
            <a:ext cx="2045935" cy="2996326"/>
          </a:xfrm>
          <a:prstGeom prst="rect">
            <a:avLst/>
          </a:prstGeom>
          <a:noFill/>
          <a:ln w="9525">
            <a:noFill/>
            <a:miter lim="800000"/>
            <a:headEnd/>
            <a:tailEnd/>
          </a:ln>
          <a:effectLst/>
        </p:spPr>
      </p:pic>
      <p:pic>
        <p:nvPicPr>
          <p:cNvPr id="12" name="Picture 6">
            <a:extLst>
              <a:ext uri="{FF2B5EF4-FFF2-40B4-BE49-F238E27FC236}">
                <a16:creationId xmlns:a16="http://schemas.microsoft.com/office/drawing/2014/main" id="{67AE6B23-AEF7-4661-8312-B3AC360BA724}"/>
              </a:ext>
            </a:extLst>
          </p:cNvPr>
          <p:cNvPicPr>
            <a:picLocks noChangeAspect="1" noChangeArrowheads="1"/>
          </p:cNvPicPr>
          <p:nvPr/>
        </p:nvPicPr>
        <p:blipFill>
          <a:blip r:embed="rId5" cstate="print"/>
          <a:srcRect l="19792" r="22196"/>
          <a:stretch>
            <a:fillRect/>
          </a:stretch>
        </p:blipFill>
        <p:spPr bwMode="auto">
          <a:xfrm>
            <a:off x="8831762" y="3624068"/>
            <a:ext cx="1883829" cy="2996326"/>
          </a:xfrm>
          <a:prstGeom prst="rect">
            <a:avLst/>
          </a:prstGeom>
          <a:noFill/>
          <a:ln w="9525">
            <a:noFill/>
            <a:miter lim="800000"/>
            <a:headEnd/>
            <a:tailEnd/>
          </a:ln>
          <a:effectLst/>
        </p:spPr>
      </p:pic>
      <p:pic>
        <p:nvPicPr>
          <p:cNvPr id="13" name="Picture 10">
            <a:extLst>
              <a:ext uri="{FF2B5EF4-FFF2-40B4-BE49-F238E27FC236}">
                <a16:creationId xmlns:a16="http://schemas.microsoft.com/office/drawing/2014/main" id="{CDB806BF-B93C-47D1-9651-10A366F535D2}"/>
              </a:ext>
            </a:extLst>
          </p:cNvPr>
          <p:cNvPicPr>
            <a:picLocks noChangeAspect="1" noChangeArrowheads="1"/>
          </p:cNvPicPr>
          <p:nvPr/>
        </p:nvPicPr>
        <p:blipFill>
          <a:blip r:embed="rId6" cstate="print"/>
          <a:srcRect t="39525"/>
          <a:stretch>
            <a:fillRect/>
          </a:stretch>
        </p:blipFill>
        <p:spPr bwMode="auto">
          <a:xfrm>
            <a:off x="679781" y="4157957"/>
            <a:ext cx="3406920" cy="1902317"/>
          </a:xfrm>
          <a:prstGeom prst="rect">
            <a:avLst/>
          </a:prstGeom>
          <a:noFill/>
          <a:ln w="9525">
            <a:noFill/>
            <a:miter lim="800000"/>
            <a:headEnd/>
            <a:tailEnd/>
          </a:ln>
          <a:effectLst/>
        </p:spPr>
      </p:pic>
      <p:pic>
        <p:nvPicPr>
          <p:cNvPr id="14" name="Picture 9">
            <a:extLst>
              <a:ext uri="{FF2B5EF4-FFF2-40B4-BE49-F238E27FC236}">
                <a16:creationId xmlns:a16="http://schemas.microsoft.com/office/drawing/2014/main" id="{A362913F-35E8-42AC-80BE-0C334DE47648}"/>
              </a:ext>
            </a:extLst>
          </p:cNvPr>
          <p:cNvPicPr>
            <a:picLocks noChangeAspect="1" noChangeArrowheads="1"/>
          </p:cNvPicPr>
          <p:nvPr/>
        </p:nvPicPr>
        <p:blipFill>
          <a:blip r:embed="rId7" cstate="print"/>
          <a:srcRect l="19571" r="27813"/>
          <a:stretch>
            <a:fillRect/>
          </a:stretch>
        </p:blipFill>
        <p:spPr bwMode="auto">
          <a:xfrm>
            <a:off x="6794182" y="320851"/>
            <a:ext cx="1883829" cy="330479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noProof="0" dirty="0"/>
              <a:t>Diaphyseal fractures</a:t>
            </a:r>
          </a:p>
        </p:txBody>
      </p:sp>
      <p:sp>
        <p:nvSpPr>
          <p:cNvPr id="3" name="Content Placeholder 2"/>
          <p:cNvSpPr>
            <a:spLocks noGrp="1"/>
          </p:cNvSpPr>
          <p:nvPr>
            <p:ph idx="1"/>
          </p:nvPr>
        </p:nvSpPr>
        <p:spPr>
          <a:xfrm>
            <a:off x="508000" y="1289575"/>
            <a:ext cx="5588000" cy="4678363"/>
          </a:xfrm>
        </p:spPr>
        <p:txBody>
          <a:bodyPr>
            <a:normAutofit/>
          </a:bodyPr>
          <a:lstStyle/>
          <a:p>
            <a:pPr>
              <a:spcBef>
                <a:spcPts val="600"/>
              </a:spcBef>
              <a:spcAft>
                <a:spcPts val="600"/>
              </a:spcAft>
            </a:pPr>
            <a:r>
              <a:rPr lang="en-US" noProof="0" dirty="0"/>
              <a:t>Generally, length, alignment and rotation</a:t>
            </a:r>
          </a:p>
          <a:p>
            <a:pPr>
              <a:spcBef>
                <a:spcPts val="600"/>
              </a:spcBef>
              <a:spcAft>
                <a:spcPts val="600"/>
              </a:spcAft>
            </a:pPr>
            <a:r>
              <a:rPr lang="en-US" noProof="0" dirty="0"/>
              <a:t>Indirect reduction </a:t>
            </a:r>
          </a:p>
          <a:p>
            <a:pPr>
              <a:spcBef>
                <a:spcPts val="600"/>
              </a:spcBef>
              <a:spcAft>
                <a:spcPts val="600"/>
              </a:spcAft>
            </a:pPr>
            <a:r>
              <a:rPr lang="en-US" noProof="0" dirty="0"/>
              <a:t>Relative stability</a:t>
            </a:r>
          </a:p>
          <a:p>
            <a:pPr>
              <a:spcBef>
                <a:spcPts val="600"/>
              </a:spcBef>
              <a:spcAft>
                <a:spcPts val="600"/>
              </a:spcAft>
            </a:pPr>
            <a:r>
              <a:rPr lang="en-US" noProof="0" dirty="0"/>
              <a:t>Secondary healing</a:t>
            </a:r>
          </a:p>
          <a:p>
            <a:pPr>
              <a:spcBef>
                <a:spcPts val="600"/>
              </a:spcBef>
              <a:spcAft>
                <a:spcPts val="600"/>
              </a:spcAft>
            </a:pPr>
            <a:r>
              <a:rPr lang="en-US" noProof="0" dirty="0"/>
              <a:t>Callus</a:t>
            </a:r>
          </a:p>
        </p:txBody>
      </p:sp>
      <p:pic>
        <p:nvPicPr>
          <p:cNvPr id="4" name="Picture 3"/>
          <p:cNvPicPr>
            <a:picLocks noChangeAspect="1" noChangeArrowheads="1"/>
          </p:cNvPicPr>
          <p:nvPr/>
        </p:nvPicPr>
        <p:blipFill rotWithShape="1">
          <a:blip r:embed="rId2" cstate="print"/>
          <a:srcRect l="26330" r="26458"/>
          <a:stretch/>
        </p:blipFill>
        <p:spPr bwMode="auto">
          <a:xfrm>
            <a:off x="6708913" y="381697"/>
            <a:ext cx="3200400" cy="625723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noProof="0" dirty="0"/>
              <a:t>Diaphyseal fractures</a:t>
            </a:r>
            <a:r>
              <a:rPr lang="en-US" noProof="0" dirty="0"/>
              <a:t>—</a:t>
            </a:r>
            <a:r>
              <a:rPr lang="en-US" sz="3200" noProof="0" dirty="0"/>
              <a:t>exceptions</a:t>
            </a:r>
          </a:p>
        </p:txBody>
      </p:sp>
      <p:sp>
        <p:nvSpPr>
          <p:cNvPr id="3" name="Content Placeholder 2"/>
          <p:cNvSpPr>
            <a:spLocks noGrp="1"/>
          </p:cNvSpPr>
          <p:nvPr>
            <p:ph idx="1"/>
          </p:nvPr>
        </p:nvSpPr>
        <p:spPr>
          <a:xfrm>
            <a:off x="508000" y="1289575"/>
            <a:ext cx="5588000" cy="4678363"/>
          </a:xfrm>
        </p:spPr>
        <p:txBody>
          <a:bodyPr>
            <a:normAutofit/>
          </a:bodyPr>
          <a:lstStyle/>
          <a:p>
            <a:pPr>
              <a:spcBef>
                <a:spcPts val="600"/>
              </a:spcBef>
              <a:spcAft>
                <a:spcPts val="600"/>
              </a:spcAft>
            </a:pPr>
            <a:r>
              <a:rPr lang="en-US" noProof="0" dirty="0"/>
              <a:t>Radius and ulna</a:t>
            </a:r>
          </a:p>
          <a:p>
            <a:pPr>
              <a:spcBef>
                <a:spcPts val="600"/>
              </a:spcBef>
              <a:spcAft>
                <a:spcPts val="600"/>
              </a:spcAft>
            </a:pPr>
            <a:r>
              <a:rPr lang="en-US" noProof="0" dirty="0" err="1"/>
              <a:t>Foream</a:t>
            </a:r>
            <a:r>
              <a:rPr lang="en-US" noProof="0" dirty="0"/>
              <a:t> is a “two-bone joint”</a:t>
            </a:r>
          </a:p>
          <a:p>
            <a:pPr>
              <a:spcBef>
                <a:spcPts val="600"/>
              </a:spcBef>
              <a:spcAft>
                <a:spcPts val="600"/>
              </a:spcAft>
            </a:pPr>
            <a:r>
              <a:rPr lang="en-US" noProof="0" dirty="0"/>
              <a:t>Malunion will compromise </a:t>
            </a:r>
            <a:r>
              <a:rPr lang="en-US" noProof="0" dirty="0" err="1"/>
              <a:t>prono</a:t>
            </a:r>
            <a:r>
              <a:rPr lang="en-US" noProof="0" dirty="0"/>
              <a:t>-supination</a:t>
            </a:r>
          </a:p>
          <a:p>
            <a:pPr>
              <a:spcBef>
                <a:spcPts val="600"/>
              </a:spcBef>
              <a:spcAft>
                <a:spcPts val="600"/>
              </a:spcAft>
            </a:pPr>
            <a:r>
              <a:rPr lang="en-US" noProof="0" dirty="0"/>
              <a:t>Anatomical reduction</a:t>
            </a:r>
          </a:p>
          <a:p>
            <a:pPr>
              <a:spcBef>
                <a:spcPts val="600"/>
              </a:spcBef>
              <a:spcAft>
                <a:spcPts val="600"/>
              </a:spcAft>
            </a:pPr>
            <a:r>
              <a:rPr lang="en-US" noProof="0" dirty="0"/>
              <a:t>Direct reduction techniques</a:t>
            </a:r>
          </a:p>
          <a:p>
            <a:pPr>
              <a:spcBef>
                <a:spcPts val="600"/>
              </a:spcBef>
              <a:spcAft>
                <a:spcPts val="600"/>
              </a:spcAft>
            </a:pPr>
            <a:r>
              <a:rPr lang="en-US" noProof="0" dirty="0"/>
              <a:t>Rigid fixation </a:t>
            </a:r>
          </a:p>
          <a:p>
            <a:pPr>
              <a:spcBef>
                <a:spcPts val="600"/>
              </a:spcBef>
              <a:spcAft>
                <a:spcPts val="600"/>
              </a:spcAft>
            </a:pPr>
            <a:r>
              <a:rPr lang="en-US" noProof="0" dirty="0"/>
              <a:t>Early movement</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t="12838" r="55480" b="19575"/>
          <a:stretch>
            <a:fillRect/>
          </a:stretch>
        </p:blipFill>
        <p:spPr bwMode="auto">
          <a:xfrm>
            <a:off x="5986671" y="1216618"/>
            <a:ext cx="1765852" cy="463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0497" y="1210695"/>
            <a:ext cx="2196413" cy="466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a:ext>
            </a:extLst>
          </a:blip>
          <a:srcRect r="41812"/>
          <a:stretch>
            <a:fillRect/>
          </a:stretch>
        </p:blipFill>
        <p:spPr bwMode="auto">
          <a:xfrm>
            <a:off x="9971043" y="944732"/>
            <a:ext cx="2026076" cy="518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noProof="0" dirty="0"/>
              <a:t>Diaphyseal fractures</a:t>
            </a:r>
            <a:r>
              <a:rPr lang="en-US" noProof="0" dirty="0"/>
              <a:t>—</a:t>
            </a:r>
            <a:r>
              <a:rPr lang="en-US" sz="3200" noProof="0" dirty="0"/>
              <a:t>exceptions</a:t>
            </a:r>
          </a:p>
        </p:txBody>
      </p:sp>
      <p:sp>
        <p:nvSpPr>
          <p:cNvPr id="5" name="5 CuadroTexto"/>
          <p:cNvSpPr txBox="1">
            <a:spLocks noGrp="1"/>
          </p:cNvSpPr>
          <p:nvPr>
            <p:ph idx="1"/>
          </p:nvPr>
        </p:nvSpPr>
        <p:spPr>
          <a:xfrm>
            <a:off x="508000" y="1289575"/>
            <a:ext cx="11036300" cy="3447098"/>
          </a:xfrm>
          <a:prstGeom prst="rect">
            <a:avLst/>
          </a:prstGeom>
          <a:noFill/>
        </p:spPr>
        <p:txBody>
          <a:bodyPr wrap="square" rtlCol="0">
            <a:spAutoFit/>
          </a:bodyPr>
          <a:lstStyle/>
          <a:p>
            <a:pPr marL="457200" indent="-457200">
              <a:spcBef>
                <a:spcPts val="600"/>
              </a:spcBef>
              <a:spcAft>
                <a:spcPts val="600"/>
              </a:spcAft>
              <a:buFont typeface="Arial" pitchFamily="34" charset="0"/>
              <a:buChar char="•"/>
            </a:pPr>
            <a:r>
              <a:rPr lang="en-US" sz="2800" noProof="0" dirty="0"/>
              <a:t>Simple fractures A B</a:t>
            </a:r>
          </a:p>
          <a:p>
            <a:pPr marL="457200" indent="-457200">
              <a:spcBef>
                <a:spcPts val="600"/>
              </a:spcBef>
              <a:spcAft>
                <a:spcPts val="600"/>
              </a:spcAft>
              <a:buFont typeface="Arial" pitchFamily="34" charset="0"/>
              <a:buChar char="•"/>
            </a:pPr>
            <a:r>
              <a:rPr lang="en-US" sz="2800" noProof="0" dirty="0"/>
              <a:t>Soft tissues in good condition</a:t>
            </a:r>
          </a:p>
          <a:p>
            <a:pPr marL="457200" indent="-457200">
              <a:spcBef>
                <a:spcPts val="600"/>
              </a:spcBef>
              <a:spcAft>
                <a:spcPts val="600"/>
              </a:spcAft>
              <a:buFont typeface="Arial" pitchFamily="34" charset="0"/>
              <a:buChar char="•"/>
            </a:pPr>
            <a:r>
              <a:rPr lang="en-US" sz="2800" noProof="0" dirty="0"/>
              <a:t>Direct anatomical reduction</a:t>
            </a:r>
          </a:p>
          <a:p>
            <a:pPr marL="457200" indent="-457200">
              <a:spcBef>
                <a:spcPts val="600"/>
              </a:spcBef>
              <a:spcAft>
                <a:spcPts val="600"/>
              </a:spcAft>
              <a:buFont typeface="Arial" pitchFamily="34" charset="0"/>
              <a:buChar char="•"/>
            </a:pPr>
            <a:r>
              <a:rPr lang="en-US" sz="2800" noProof="0" dirty="0"/>
              <a:t>Preserve vascularity</a:t>
            </a:r>
          </a:p>
          <a:p>
            <a:pPr marL="457200" indent="-457200">
              <a:spcBef>
                <a:spcPts val="600"/>
              </a:spcBef>
              <a:spcAft>
                <a:spcPts val="600"/>
              </a:spcAft>
              <a:buFont typeface="Arial" pitchFamily="34" charset="0"/>
              <a:buChar char="•"/>
            </a:pPr>
            <a:endParaRPr lang="en-US" sz="2800" noProof="0" dirty="0"/>
          </a:p>
          <a:p>
            <a:pPr marL="457200" indent="-457200">
              <a:spcBef>
                <a:spcPts val="600"/>
              </a:spcBef>
              <a:spcAft>
                <a:spcPts val="600"/>
              </a:spcAft>
              <a:buFont typeface="Arial" pitchFamily="34" charset="0"/>
              <a:buChar char="•"/>
            </a:pPr>
            <a:r>
              <a:rPr lang="en-US" sz="2800" noProof="0" dirty="0"/>
              <a:t>But....... </a:t>
            </a:r>
            <a:r>
              <a:rPr lang="en-US" noProof="0" dirty="0"/>
              <a:t>c</a:t>
            </a:r>
            <a:r>
              <a:rPr lang="en-US" sz="2800" noProof="0" dirty="0"/>
              <a:t>ould nail or bridge plate</a:t>
            </a:r>
          </a:p>
        </p:txBody>
      </p:sp>
      <p:pic>
        <p:nvPicPr>
          <p:cNvPr id="6" name="Picture 5" descr="Slide_1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250" y="525138"/>
            <a:ext cx="2181819" cy="6016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Widescreen</PresentationFormat>
  <Paragraphs>181</Paragraphs>
  <Slides>30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Presentation_AOTRAUMA_w</vt:lpstr>
      <vt:lpstr>Management of diaphyseal fractures Principles of reduction and fixation   </vt:lpstr>
      <vt:lpstr>Learning objectives</vt:lpstr>
      <vt:lpstr>Higher energy injury = worse soft-tissue injury </vt:lpstr>
      <vt:lpstr>Diaphyseal fractures</vt:lpstr>
      <vt:lpstr>Soft tissues</vt:lpstr>
      <vt:lpstr>Soft tissues</vt:lpstr>
      <vt:lpstr>Diaphyseal fractures</vt:lpstr>
      <vt:lpstr>Diaphyseal fractures—exceptions</vt:lpstr>
      <vt:lpstr>Diaphyseal fractures—exceptions</vt:lpstr>
      <vt:lpstr>PowerPoint Presentation</vt:lpstr>
      <vt:lpstr>Diaphyseal fractures—reduction techniques  </vt:lpstr>
      <vt:lpstr>Basic fracture management—distraction</vt:lpstr>
      <vt:lpstr>Diaphyseal fractures—reduction techniques</vt:lpstr>
      <vt:lpstr>Diaphyseal fractures—reduction techniques </vt:lpstr>
      <vt:lpstr>Diaphyseal fractures—reduction techniques</vt:lpstr>
      <vt:lpstr>PowerPoint Presentation</vt:lpstr>
      <vt:lpstr>Diaphyseal fractures—fixation </vt:lpstr>
      <vt:lpstr>PowerPoint Presentation</vt:lpstr>
      <vt:lpstr>Diaphyseal fractures—fixation </vt:lpstr>
      <vt:lpstr>Diaphyseal fractures—working length</vt:lpstr>
      <vt:lpstr>Implant—working length </vt:lpstr>
      <vt:lpstr>Implant—working length</vt:lpstr>
      <vt:lpstr>Implant—working length</vt:lpstr>
      <vt:lpstr>Implant—working length </vt:lpstr>
      <vt:lpstr>Diaphyseal fractures—fixation </vt:lpstr>
      <vt:lpstr>PowerPoint Presentation</vt:lpstr>
      <vt:lpstr>Diaphyseal fractures—fixation </vt:lpstr>
      <vt:lpstr>Plate—working length!!!! </vt:lpstr>
      <vt:lpstr>Diaphyseal fractures—fixation </vt:lpstr>
      <vt:lpstr>Take-home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diaphyseal fractures  Principles of  reduction and fixation</dc:title>
  <dc:creator>kevin smith</dc:creator>
  <cp:lastModifiedBy>Claire Thorndyke</cp:lastModifiedBy>
  <cp:revision>45</cp:revision>
  <dcterms:created xsi:type="dcterms:W3CDTF">2017-10-05T13:44:22Z</dcterms:created>
  <dcterms:modified xsi:type="dcterms:W3CDTF">2019-11-07T15:39:50Z</dcterms:modified>
</cp:coreProperties>
</file>