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7" r:id="rId1"/>
    <p:sldMasterId id="2147483654" r:id="rId2"/>
  </p:sldMasterIdLst>
  <p:notesMasterIdLst>
    <p:notesMasterId r:id="rId126"/>
  </p:notesMasterIdLst>
  <p:sldIdLst>
    <p:sldId id="256" r:id="rId3"/>
    <p:sldId id="257" r:id="rId4"/>
    <p:sldId id="344" r:id="rId5"/>
    <p:sldId id="345" r:id="rId6"/>
    <p:sldId id="347" r:id="rId7"/>
    <p:sldId id="348" r:id="rId8"/>
    <p:sldId id="349" r:id="rId9"/>
    <p:sldId id="350" r:id="rId10"/>
    <p:sldId id="351" r:id="rId11"/>
    <p:sldId id="352" r:id="rId12"/>
    <p:sldId id="353" r:id="rId13"/>
    <p:sldId id="354" r:id="rId14"/>
    <p:sldId id="356" r:id="rId15"/>
    <p:sldId id="357" r:id="rId16"/>
    <p:sldId id="359" r:id="rId17"/>
    <p:sldId id="469" r:id="rId18"/>
    <p:sldId id="375" r:id="rId19"/>
    <p:sldId id="377" r:id="rId20"/>
    <p:sldId id="376" r:id="rId21"/>
    <p:sldId id="378" r:id="rId22"/>
    <p:sldId id="379" r:id="rId23"/>
    <p:sldId id="380" r:id="rId24"/>
    <p:sldId id="369" r:id="rId25"/>
    <p:sldId id="370" r:id="rId26"/>
    <p:sldId id="458" r:id="rId27"/>
    <p:sldId id="465" r:id="rId28"/>
    <p:sldId id="371" r:id="rId29"/>
    <p:sldId id="389" r:id="rId30"/>
    <p:sldId id="390" r:id="rId31"/>
    <p:sldId id="391" r:id="rId32"/>
    <p:sldId id="392" r:id="rId33"/>
    <p:sldId id="393" r:id="rId34"/>
    <p:sldId id="394" r:id="rId35"/>
    <p:sldId id="424" r:id="rId36"/>
    <p:sldId id="401" r:id="rId37"/>
    <p:sldId id="404" r:id="rId38"/>
    <p:sldId id="405" r:id="rId39"/>
    <p:sldId id="406" r:id="rId40"/>
    <p:sldId id="420" r:id="rId41"/>
    <p:sldId id="416" r:id="rId42"/>
    <p:sldId id="419" r:id="rId43"/>
    <p:sldId id="418" r:id="rId44"/>
    <p:sldId id="423" r:id="rId45"/>
    <p:sldId id="452" r:id="rId46"/>
    <p:sldId id="429" r:id="rId47"/>
    <p:sldId id="450" r:id="rId48"/>
    <p:sldId id="471" r:id="rId49"/>
    <p:sldId id="451" r:id="rId50"/>
    <p:sldId id="408" r:id="rId51"/>
    <p:sldId id="322" r:id="rId52"/>
    <p:sldId id="341" r:id="rId53"/>
    <p:sldId id="473" r:id="rId54"/>
    <p:sldId id="470" r:id="rId55"/>
    <p:sldId id="412" r:id="rId56"/>
    <p:sldId id="449" r:id="rId57"/>
    <p:sldId id="324" r:id="rId58"/>
    <p:sldId id="414" r:id="rId59"/>
    <p:sldId id="331" r:id="rId60"/>
    <p:sldId id="442" r:id="rId61"/>
    <p:sldId id="415" r:id="rId62"/>
    <p:sldId id="276" r:id="rId63"/>
    <p:sldId id="472" r:id="rId64"/>
    <p:sldId id="467" r:id="rId65"/>
    <p:sldId id="468" r:id="rId66"/>
    <p:sldId id="453" r:id="rId67"/>
    <p:sldId id="454" r:id="rId68"/>
    <p:sldId id="455" r:id="rId69"/>
    <p:sldId id="456" r:id="rId70"/>
    <p:sldId id="457" r:id="rId71"/>
    <p:sldId id="263" r:id="rId72"/>
    <p:sldId id="264" r:id="rId73"/>
    <p:sldId id="285" r:id="rId74"/>
    <p:sldId id="286" r:id="rId75"/>
    <p:sldId id="278" r:id="rId76"/>
    <p:sldId id="279" r:id="rId77"/>
    <p:sldId id="280" r:id="rId78"/>
    <p:sldId id="281" r:id="rId79"/>
    <p:sldId id="282" r:id="rId80"/>
    <p:sldId id="283" r:id="rId81"/>
    <p:sldId id="284" r:id="rId82"/>
    <p:sldId id="298" r:id="rId83"/>
    <p:sldId id="299" r:id="rId84"/>
    <p:sldId id="300" r:id="rId85"/>
    <p:sldId id="301" r:id="rId86"/>
    <p:sldId id="302" r:id="rId87"/>
    <p:sldId id="304" r:id="rId88"/>
    <p:sldId id="305" r:id="rId89"/>
    <p:sldId id="306" r:id="rId90"/>
    <p:sldId id="307" r:id="rId91"/>
    <p:sldId id="308" r:id="rId92"/>
    <p:sldId id="309" r:id="rId93"/>
    <p:sldId id="310" r:id="rId94"/>
    <p:sldId id="296" r:id="rId95"/>
    <p:sldId id="297" r:id="rId96"/>
    <p:sldId id="340" r:id="rId97"/>
    <p:sldId id="313" r:id="rId98"/>
    <p:sldId id="314" r:id="rId99"/>
    <p:sldId id="315" r:id="rId100"/>
    <p:sldId id="317" r:id="rId101"/>
    <p:sldId id="325" r:id="rId102"/>
    <p:sldId id="326" r:id="rId103"/>
    <p:sldId id="327" r:id="rId104"/>
    <p:sldId id="328" r:id="rId105"/>
    <p:sldId id="329" r:id="rId106"/>
    <p:sldId id="330" r:id="rId107"/>
    <p:sldId id="311" r:id="rId108"/>
    <p:sldId id="464" r:id="rId109"/>
    <p:sldId id="332" r:id="rId110"/>
    <p:sldId id="333" r:id="rId111"/>
    <p:sldId id="334" r:id="rId112"/>
    <p:sldId id="335" r:id="rId113"/>
    <p:sldId id="336" r:id="rId114"/>
    <p:sldId id="337" r:id="rId115"/>
    <p:sldId id="338" r:id="rId116"/>
    <p:sldId id="474" r:id="rId117"/>
    <p:sldId id="433" r:id="rId118"/>
    <p:sldId id="434" r:id="rId119"/>
    <p:sldId id="287" r:id="rId120"/>
    <p:sldId id="288" r:id="rId121"/>
    <p:sldId id="289" r:id="rId122"/>
    <p:sldId id="290" r:id="rId123"/>
    <p:sldId id="291" r:id="rId124"/>
    <p:sldId id="292" r:id="rId125"/>
  </p:sldIdLst>
  <p:sldSz cx="12192000" cy="6858000"/>
  <p:notesSz cx="7099300" cy="10234613"/>
  <p:defaultTextStyle>
    <a:defPPr>
      <a:defRPr lang="de-CH"/>
    </a:defPPr>
    <a:lvl1pPr algn="ctr" rtl="0" fontAlgn="base">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sz="1400" kern="1200">
        <a:solidFill>
          <a:schemeClr val="tx1"/>
        </a:solidFill>
        <a:latin typeface="Arial" charset="0"/>
        <a:ea typeface="+mn-ea"/>
        <a:cs typeface="+mn-cs"/>
      </a:defRPr>
    </a:lvl2pPr>
    <a:lvl3pPr marL="914400" algn="ctr" rtl="0" fontAlgn="base">
      <a:spcBef>
        <a:spcPct val="0"/>
      </a:spcBef>
      <a:spcAft>
        <a:spcPct val="0"/>
      </a:spcAft>
      <a:defRPr sz="1400" kern="1200">
        <a:solidFill>
          <a:schemeClr val="tx1"/>
        </a:solidFill>
        <a:latin typeface="Arial" charset="0"/>
        <a:ea typeface="+mn-ea"/>
        <a:cs typeface="+mn-cs"/>
      </a:defRPr>
    </a:lvl3pPr>
    <a:lvl4pPr marL="1371600" algn="ctr" rtl="0" fontAlgn="base">
      <a:spcBef>
        <a:spcPct val="0"/>
      </a:spcBef>
      <a:spcAft>
        <a:spcPct val="0"/>
      </a:spcAft>
      <a:defRPr sz="1400" kern="1200">
        <a:solidFill>
          <a:schemeClr val="tx1"/>
        </a:solidFill>
        <a:latin typeface="Arial" charset="0"/>
        <a:ea typeface="+mn-ea"/>
        <a:cs typeface="+mn-cs"/>
      </a:defRPr>
    </a:lvl4pPr>
    <a:lvl5pPr marL="1828800" algn="ctr"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86" userDrawn="1">
          <p15:clr>
            <a:srgbClr val="A4A3A4"/>
          </p15:clr>
        </p15:guide>
        <p15:guide id="2" pos="42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1C1"/>
    <a:srgbClr val="C2C2C2"/>
    <a:srgbClr val="042D98"/>
    <a:srgbClr val="4CADE2"/>
    <a:srgbClr val="72DBFC"/>
    <a:srgbClr val="000000"/>
    <a:srgbClr val="29529B"/>
    <a:srgbClr val="4D4D4D"/>
    <a:srgbClr val="808080"/>
    <a:srgbClr val="0E29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77875" autoAdjust="0"/>
  </p:normalViewPr>
  <p:slideViewPr>
    <p:cSldViewPr>
      <p:cViewPr varScale="1">
        <p:scale>
          <a:sx n="97" d="100"/>
          <a:sy n="97" d="100"/>
        </p:scale>
        <p:origin x="1290" y="96"/>
      </p:cViewPr>
      <p:guideLst>
        <p:guide orient="horz" pos="2386"/>
        <p:guide pos="420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de-CH"/>
          </a:p>
        </p:txBody>
      </p:sp>
      <p:sp>
        <p:nvSpPr>
          <p:cNvPr id="2765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de-CH"/>
          </a:p>
        </p:txBody>
      </p:sp>
      <p:sp>
        <p:nvSpPr>
          <p:cNvPr id="5124"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2765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de-CH"/>
          </a:p>
        </p:txBody>
      </p:sp>
      <p:sp>
        <p:nvSpPr>
          <p:cNvPr id="2765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4936784D-337E-4C9C-925A-CBB0A1FCB704}" type="slidenum">
              <a:rPr lang="de-CH"/>
              <a:pPr>
                <a:defRPr/>
              </a:pPr>
              <a:t>‹#›</a:t>
            </a:fld>
            <a:endParaRPr lang="de-CH"/>
          </a:p>
        </p:txBody>
      </p:sp>
    </p:spTree>
    <p:extLst>
      <p:ext uri="{BB962C8B-B14F-4D97-AF65-F5344CB8AC3E}">
        <p14:creationId xmlns:p14="http://schemas.microsoft.com/office/powerpoint/2010/main" val="42533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a:t>Published: October 2013</a:t>
            </a:r>
          </a:p>
          <a:p>
            <a:r>
              <a:rPr lang="en-US" dirty="0"/>
              <a:t>Reviewed: 2019</a:t>
            </a:r>
          </a:p>
          <a:p>
            <a:pPr algn="l" eaLnBrk="1" hangingPunct="1">
              <a:lnSpc>
                <a:spcPts val="1800"/>
              </a:lnSpc>
            </a:pPr>
            <a:r>
              <a:rPr lang="en-US" dirty="0"/>
              <a:t>Reviewers: </a:t>
            </a:r>
            <a:r>
              <a:rPr lang="en-US" sz="1200" dirty="0">
                <a:solidFill>
                  <a:srgbClr val="29529B"/>
                </a:solidFill>
              </a:rPr>
              <a:t> Dagmar Vos, NL., Geoff Richards, CH., James Kellam, USA.</a:t>
            </a:r>
          </a:p>
          <a:p>
            <a:endParaRPr lang="en-US" dirty="0"/>
          </a:p>
          <a:p>
            <a:endParaRPr lang="en-US" dirty="0"/>
          </a:p>
          <a:p>
            <a:r>
              <a:rPr lang="en-US" dirty="0"/>
              <a:t>Many optional slides have been provided at the end for presenters to use at their discretion. With these optional</a:t>
            </a:r>
            <a:r>
              <a:rPr lang="en-US" baseline="0" dirty="0"/>
              <a:t> slides, this lecture can be presented as an Advanced Principles Course lecture. </a:t>
            </a:r>
            <a:r>
              <a:rPr lang="en-US" dirty="0"/>
              <a:t> </a:t>
            </a:r>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a:t>
            </a:fld>
            <a:endParaRPr lang="de-CH"/>
          </a:p>
        </p:txBody>
      </p:sp>
    </p:spTree>
    <p:extLst>
      <p:ext uri="{BB962C8B-B14F-4D97-AF65-F5344CB8AC3E}">
        <p14:creationId xmlns:p14="http://schemas.microsoft.com/office/powerpoint/2010/main" val="908799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10</a:t>
            </a:fld>
            <a:endParaRPr lang="de-C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11</a:t>
            </a:fld>
            <a:endParaRPr lang="de-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12</a:t>
            </a:fld>
            <a:endParaRPr lang="de-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FF00"/>
                </a:solidFill>
              </a:rPr>
              <a:t>Courtesy Dagmar Vos, NL</a:t>
            </a:r>
          </a:p>
          <a:p>
            <a:endParaRPr lang="de-DE" dirty="0"/>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13</a:t>
            </a:fld>
            <a:endParaRPr lang="de-C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err="1">
                <a:solidFill>
                  <a:srgbClr val="FFFF00"/>
                </a:solidFill>
              </a:rPr>
              <a:t>Courtesy</a:t>
            </a:r>
            <a:r>
              <a:rPr lang="de-CH" dirty="0">
                <a:solidFill>
                  <a:srgbClr val="FFFF00"/>
                </a:solidFill>
              </a:rPr>
              <a:t> Nikolaus Schwarz, Austria</a:t>
            </a:r>
            <a:endParaRPr lang="en-GB" dirty="0">
              <a:solidFill>
                <a:srgbClr val="FFFF00"/>
              </a:solidFill>
            </a:endParaRPr>
          </a:p>
          <a:p>
            <a:endParaRPr lang="de-DE" dirty="0"/>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14</a:t>
            </a:fld>
            <a:endParaRPr lang="de-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39700" y="768350"/>
            <a:ext cx="6819900" cy="3836988"/>
          </a:xfrm>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noProof="0" dirty="0"/>
              <a:t>It is obvious that the bone must be healed prior to</a:t>
            </a:r>
            <a:r>
              <a:rPr lang="en-US" baseline="0" noProof="0" dirty="0"/>
              <a:t> implant removal.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noProof="0" dirty="0"/>
              <a:t>For plates it takes about 2 years before the cortex beneath the plate is </a:t>
            </a:r>
            <a:r>
              <a:rPr lang="en-US" baseline="0" noProof="0" dirty="0" err="1"/>
              <a:t>remodelled</a:t>
            </a:r>
            <a:r>
              <a:rPr lang="en-US" baseline="0" noProof="0" dirty="0"/>
              <a:t> enough to prevent refracturing. For a nail the time is usually about a year. For cancellous metaphyseal bone the time is as early as 6 weeks but it is better to wait 3 months.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noProof="0" dirty="0"/>
              <a:t>One guideline for cortical bone to know, when the healing has matured, is the development of a medullary canal across the fracture site. Pediatric removal may be earlier while in the osteoporotic bone it may be advised to wait longer and be aware of the potential for a stress fracture at a screw site.</a:t>
            </a:r>
            <a:endParaRPr lang="en-US" noProof="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17</a:t>
            </a:fld>
            <a:endParaRPr lang="de-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18</a:t>
            </a:fld>
            <a:endParaRPr lang="de-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19</a:t>
            </a:fld>
            <a:endParaRPr lang="de-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20</a:t>
            </a:fld>
            <a:endParaRPr lang="de-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b="1" dirty="0"/>
              <a:t>Teaching points: </a:t>
            </a:r>
          </a:p>
          <a:p>
            <a:r>
              <a:rPr lang="en-US" b="0" dirty="0"/>
              <a:t>Focus on the importance of appropriate planning of these surgical procedures.</a:t>
            </a:r>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a:t>
            </a:fld>
            <a:endParaRPr lang="de-CH"/>
          </a:p>
        </p:txBody>
      </p:sp>
    </p:spTree>
    <p:extLst>
      <p:ext uri="{BB962C8B-B14F-4D97-AF65-F5344CB8AC3E}">
        <p14:creationId xmlns:p14="http://schemas.microsoft.com/office/powerpoint/2010/main" val="223427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21</a:t>
            </a:fld>
            <a:endParaRPr lang="de-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22</a:t>
            </a:fld>
            <a:endParaRPr lang="de-C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a:t>Careful</a:t>
            </a:r>
            <a:r>
              <a:rPr lang="en-US" baseline="0" dirty="0"/>
              <a:t> inspection of the proximal screw will reveal that it is broken.</a:t>
            </a:r>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23</a:t>
            </a:fld>
            <a:endParaRPr lang="de-CH"/>
          </a:p>
        </p:txBody>
      </p:sp>
    </p:spTree>
    <p:extLst>
      <p:ext uri="{BB962C8B-B14F-4D97-AF65-F5344CB8AC3E}">
        <p14:creationId xmlns:p14="http://schemas.microsoft.com/office/powerpoint/2010/main" val="311060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9700" y="768350"/>
            <a:ext cx="6819900" cy="3836988"/>
          </a:xfrm>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Nails may be removed with</a:t>
            </a:r>
            <a:r>
              <a:rPr lang="en-US" baseline="0" dirty="0"/>
              <a:t> an open incision or </a:t>
            </a:r>
            <a:r>
              <a:rPr lang="en-US" baseline="0" dirty="0" err="1"/>
              <a:t>percutaneously</a:t>
            </a:r>
            <a:r>
              <a:rPr lang="en-US" baseline="0" dirty="0"/>
              <a:t>. Bone over-growth over the nail end will usually need an open procedure to get rid of the bone.</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25</a:t>
            </a:fld>
            <a:endParaRPr lang="de-CH"/>
          </a:p>
        </p:txBody>
      </p:sp>
    </p:spTree>
    <p:extLst>
      <p:ext uri="{BB962C8B-B14F-4D97-AF65-F5344CB8AC3E}">
        <p14:creationId xmlns:p14="http://schemas.microsoft.com/office/powerpoint/2010/main" val="2629465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8BE4DBF-ABEA-9344-8284-AB71B9E3133E}" type="slidenum">
              <a:rPr lang="en-US"/>
              <a:pPr/>
              <a:t>26</a:t>
            </a:fld>
            <a:endParaRPr lang="en-US"/>
          </a:p>
        </p:txBody>
      </p:sp>
      <p:sp>
        <p:nvSpPr>
          <p:cNvPr id="208898" name="Rectangle 7"/>
          <p:cNvSpPr txBox="1">
            <a:spLocks noGrp="1" noChangeArrowheads="1"/>
          </p:cNvSpPr>
          <p:nvPr/>
        </p:nvSpPr>
        <p:spPr bwMode="auto">
          <a:xfrm>
            <a:off x="4022937" y="9722882"/>
            <a:ext cx="3076363" cy="51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r"/>
            <a:fld id="{7F209628-11E4-234D-B53D-B6CC847D0DF2}" type="slidenum">
              <a:rPr lang="en-US" sz="1100">
                <a:latin typeface="Arial" charset="0"/>
              </a:rPr>
              <a:pPr algn="r"/>
              <a:t>26</a:t>
            </a:fld>
            <a:endParaRPr lang="en-US" sz="1100">
              <a:latin typeface="Arial" charset="0"/>
            </a:endParaRPr>
          </a:p>
        </p:txBody>
      </p:sp>
      <p:sp>
        <p:nvSpPr>
          <p:cNvPr id="208899" name="Rectangle 2"/>
          <p:cNvSpPr>
            <a:spLocks noGrp="1" noRot="1" noChangeAspect="1" noChangeArrowheads="1" noTextEdit="1"/>
          </p:cNvSpPr>
          <p:nvPr>
            <p:ph type="sldImg"/>
          </p:nvPr>
        </p:nvSpPr>
        <p:spPr>
          <a:xfrm>
            <a:off x="139700" y="768350"/>
            <a:ext cx="6819900" cy="3836988"/>
          </a:xfrm>
          <a:ln/>
          <a:extLst>
            <a:ext uri="{FAA26D3D-D897-4be2-8F04-BA451C77F1D7}">
              <ma14:placeholderFlag xmlns:ma14="http://schemas.microsoft.com/office/mac/drawingml/2011/main" xmlns="" val="1"/>
            </a:ext>
          </a:extLst>
        </p:spPr>
      </p:sp>
      <p:sp>
        <p:nvSpPr>
          <p:cNvPr id="208900"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39700" y="768350"/>
            <a:ext cx="6819900" cy="3836988"/>
          </a:xfrm>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 removal of screws and plates is generally straightforward and can even be done </a:t>
            </a:r>
            <a:r>
              <a:rPr lang="en-US" dirty="0" err="1"/>
              <a:t>percutaneously</a:t>
            </a:r>
            <a:r>
              <a:rPr lang="en-US" baseline="0" dirty="0"/>
              <a:t> unless there is bone overgrowth. It is best to advance the screw a quarter to half turn to break up the soft tissue or bone in-growth before extracting. Always make sure that the screw driver is firmly seated in the screw head to avoid stripping.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39</a:t>
            </a:fld>
            <a:endParaRPr lang="de-C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40</a:t>
            </a:fld>
            <a:endParaRPr lang="de-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a:t>If the screw strips or was stripped on insertion the easy out device is helpful. This device is sized to correspond to the various crew</a:t>
            </a:r>
            <a:r>
              <a:rPr lang="en-US" baseline="0" dirty="0"/>
              <a:t> heads and cuts into the screw head recess. It is inserted in a counterclockwise fashion so that when set into screw head recess will allow the crew to be screwed out.</a:t>
            </a:r>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43</a:t>
            </a:fld>
            <a:endParaRPr lang="de-CH"/>
          </a:p>
        </p:txBody>
      </p:sp>
    </p:spTree>
    <p:extLst>
      <p:ext uri="{BB962C8B-B14F-4D97-AF65-F5344CB8AC3E}">
        <p14:creationId xmlns:p14="http://schemas.microsoft.com/office/powerpoint/2010/main" val="2164758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3</a:t>
            </a:fld>
            <a:endParaRPr lang="de-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46</a:t>
            </a:fld>
            <a:endParaRPr lang="de-CH"/>
          </a:p>
        </p:txBody>
      </p:sp>
    </p:spTree>
    <p:extLst>
      <p:ext uri="{BB962C8B-B14F-4D97-AF65-F5344CB8AC3E}">
        <p14:creationId xmlns:p14="http://schemas.microsoft.com/office/powerpoint/2010/main" val="1894424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47</a:t>
            </a:fld>
            <a:endParaRPr lang="de-CH"/>
          </a:p>
        </p:txBody>
      </p:sp>
    </p:spTree>
    <p:extLst>
      <p:ext uri="{BB962C8B-B14F-4D97-AF65-F5344CB8AC3E}">
        <p14:creationId xmlns:p14="http://schemas.microsoft.com/office/powerpoint/2010/main" val="1894424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48</a:t>
            </a:fld>
            <a:endParaRPr lang="de-CH"/>
          </a:p>
        </p:txBody>
      </p:sp>
    </p:spTree>
    <p:extLst>
      <p:ext uri="{BB962C8B-B14F-4D97-AF65-F5344CB8AC3E}">
        <p14:creationId xmlns:p14="http://schemas.microsoft.com/office/powerpoint/2010/main" val="1894424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43B130E-2566-674D-A8F5-B4235EC71956}" type="slidenum">
              <a:rPr lang="en-US"/>
              <a:pPr/>
              <a:t>49</a:t>
            </a:fld>
            <a:endParaRPr lang="en-US"/>
          </a:p>
        </p:txBody>
      </p:sp>
      <p:sp>
        <p:nvSpPr>
          <p:cNvPr id="240642" name="Rectangle 7"/>
          <p:cNvSpPr txBox="1">
            <a:spLocks noGrp="1" noChangeArrowheads="1"/>
          </p:cNvSpPr>
          <p:nvPr/>
        </p:nvSpPr>
        <p:spPr bwMode="auto">
          <a:xfrm>
            <a:off x="4022937" y="9722882"/>
            <a:ext cx="3076363" cy="51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r"/>
            <a:fld id="{6911B0C1-8173-B14E-AA47-1551C4DF1FC0}" type="slidenum">
              <a:rPr lang="en-US" sz="1100">
                <a:latin typeface="Arial" charset="0"/>
              </a:rPr>
              <a:pPr algn="r"/>
              <a:t>49</a:t>
            </a:fld>
            <a:endParaRPr lang="en-US" sz="1100">
              <a:latin typeface="Arial" charset="0"/>
            </a:endParaRPr>
          </a:p>
        </p:txBody>
      </p:sp>
      <p:sp>
        <p:nvSpPr>
          <p:cNvPr id="240643" name="Rectangle 2"/>
          <p:cNvSpPr>
            <a:spLocks noGrp="1" noRot="1" noChangeAspect="1" noChangeArrowheads="1" noTextEdit="1"/>
          </p:cNvSpPr>
          <p:nvPr>
            <p:ph type="sldImg"/>
          </p:nvPr>
        </p:nvSpPr>
        <p:spPr>
          <a:xfrm>
            <a:off x="139700" y="768350"/>
            <a:ext cx="6819900" cy="3836988"/>
          </a:xfrm>
          <a:ln/>
          <a:extLst>
            <a:ext uri="{FAA26D3D-D897-4be2-8F04-BA451C77F1D7}">
              <ma14:placeholderFlag xmlns:ma14="http://schemas.microsoft.com/office/mac/drawingml/2011/main" xmlns="" val="1"/>
            </a:ext>
          </a:extLst>
        </p:spPr>
      </p:sp>
      <p:sp>
        <p:nvSpPr>
          <p:cNvPr id="240644"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39700" y="768350"/>
            <a:ext cx="6819900" cy="3836988"/>
          </a:xfrm>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39700" y="768350"/>
            <a:ext cx="6819900" cy="3836988"/>
          </a:xfrm>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223B63C-9262-7F47-8B45-A0DE6D9A5565}" type="slidenum">
              <a:rPr lang="en-US"/>
              <a:pPr/>
              <a:t>53</a:t>
            </a:fld>
            <a:endParaRPr lang="en-US"/>
          </a:p>
        </p:txBody>
      </p:sp>
      <p:sp>
        <p:nvSpPr>
          <p:cNvPr id="244738" name="Rectangle 7"/>
          <p:cNvSpPr txBox="1">
            <a:spLocks noGrp="1" noChangeArrowheads="1"/>
          </p:cNvSpPr>
          <p:nvPr/>
        </p:nvSpPr>
        <p:spPr bwMode="auto">
          <a:xfrm>
            <a:off x="4022937" y="9722882"/>
            <a:ext cx="3076363" cy="51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r"/>
            <a:fld id="{F4E12D70-CA0A-4F40-A05B-15BCC5084F0B}" type="slidenum">
              <a:rPr lang="en-US" sz="1100">
                <a:latin typeface="Arial" charset="0"/>
              </a:rPr>
              <a:pPr algn="r"/>
              <a:t>53</a:t>
            </a:fld>
            <a:endParaRPr lang="en-US" sz="1100">
              <a:latin typeface="Arial" charset="0"/>
            </a:endParaRPr>
          </a:p>
        </p:txBody>
      </p:sp>
      <p:sp>
        <p:nvSpPr>
          <p:cNvPr id="244739" name="Rectangle 2"/>
          <p:cNvSpPr>
            <a:spLocks noGrp="1" noRot="1" noChangeAspect="1" noChangeArrowheads="1" noTextEdit="1"/>
          </p:cNvSpPr>
          <p:nvPr>
            <p:ph type="sldImg"/>
          </p:nvPr>
        </p:nvSpPr>
        <p:spPr>
          <a:xfrm>
            <a:off x="139700" y="768350"/>
            <a:ext cx="6819900" cy="3836988"/>
          </a:xfrm>
          <a:ln/>
          <a:extLst>
            <a:ext uri="{FAA26D3D-D897-4be2-8F04-BA451C77F1D7}">
              <ma14:placeholderFlag xmlns:ma14="http://schemas.microsoft.com/office/mac/drawingml/2011/main" xmlns="" val="1"/>
            </a:ext>
          </a:extLst>
        </p:spPr>
      </p:sp>
      <p:sp>
        <p:nvSpPr>
          <p:cNvPr id="244740"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223B63C-9262-7F47-8B45-A0DE6D9A5565}" type="slidenum">
              <a:rPr lang="en-US"/>
              <a:pPr/>
              <a:t>54</a:t>
            </a:fld>
            <a:endParaRPr lang="en-US"/>
          </a:p>
        </p:txBody>
      </p:sp>
      <p:sp>
        <p:nvSpPr>
          <p:cNvPr id="244738" name="Rectangle 7"/>
          <p:cNvSpPr txBox="1">
            <a:spLocks noGrp="1" noChangeArrowheads="1"/>
          </p:cNvSpPr>
          <p:nvPr/>
        </p:nvSpPr>
        <p:spPr bwMode="auto">
          <a:xfrm>
            <a:off x="4022937" y="9722882"/>
            <a:ext cx="3076363" cy="51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r"/>
            <a:fld id="{F4E12D70-CA0A-4F40-A05B-15BCC5084F0B}" type="slidenum">
              <a:rPr lang="en-US" sz="1100">
                <a:latin typeface="Arial" charset="0"/>
              </a:rPr>
              <a:pPr algn="r"/>
              <a:t>54</a:t>
            </a:fld>
            <a:endParaRPr lang="en-US" sz="1100">
              <a:latin typeface="Arial" charset="0"/>
            </a:endParaRPr>
          </a:p>
        </p:txBody>
      </p:sp>
      <p:sp>
        <p:nvSpPr>
          <p:cNvPr id="244739" name="Rectangle 2"/>
          <p:cNvSpPr>
            <a:spLocks noGrp="1" noRot="1" noChangeAspect="1" noChangeArrowheads="1" noTextEdit="1"/>
          </p:cNvSpPr>
          <p:nvPr>
            <p:ph type="sldImg"/>
          </p:nvPr>
        </p:nvSpPr>
        <p:spPr>
          <a:xfrm>
            <a:off x="139700" y="768350"/>
            <a:ext cx="6819900" cy="3836988"/>
          </a:xfrm>
          <a:ln/>
          <a:extLst>
            <a:ext uri="{FAA26D3D-D897-4be2-8F04-BA451C77F1D7}">
              <ma14:placeholderFlag xmlns:ma14="http://schemas.microsoft.com/office/mac/drawingml/2011/main" xmlns="" val="1"/>
            </a:ext>
          </a:extLst>
        </p:spPr>
      </p:sp>
      <p:sp>
        <p:nvSpPr>
          <p:cNvPr id="244740"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39700" y="768350"/>
            <a:ext cx="6819900" cy="3836988"/>
          </a:xfrm>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59</a:t>
            </a:fld>
            <a:endParaRPr lang="de-C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dirty="0"/>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4</a:t>
            </a:fld>
            <a:endParaRPr lang="de-CH"/>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8BE4DBF-ABEA-9344-8284-AB71B9E3133E}" type="slidenum">
              <a:rPr lang="en-US"/>
              <a:pPr/>
              <a:t>63</a:t>
            </a:fld>
            <a:endParaRPr lang="en-US"/>
          </a:p>
        </p:txBody>
      </p:sp>
      <p:sp>
        <p:nvSpPr>
          <p:cNvPr id="208898" name="Rectangle 7"/>
          <p:cNvSpPr txBox="1">
            <a:spLocks noGrp="1" noChangeArrowheads="1"/>
          </p:cNvSpPr>
          <p:nvPr/>
        </p:nvSpPr>
        <p:spPr bwMode="auto">
          <a:xfrm>
            <a:off x="4022937" y="9722882"/>
            <a:ext cx="3076363" cy="51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r"/>
            <a:fld id="{7F209628-11E4-234D-B53D-B6CC847D0DF2}" type="slidenum">
              <a:rPr lang="en-US" sz="1100">
                <a:latin typeface="Arial" charset="0"/>
              </a:rPr>
              <a:pPr algn="r"/>
              <a:t>63</a:t>
            </a:fld>
            <a:endParaRPr lang="en-US" sz="1100">
              <a:latin typeface="Arial" charset="0"/>
            </a:endParaRPr>
          </a:p>
        </p:txBody>
      </p:sp>
      <p:sp>
        <p:nvSpPr>
          <p:cNvPr id="208899" name="Rectangle 2"/>
          <p:cNvSpPr>
            <a:spLocks noGrp="1" noRot="1" noChangeAspect="1" noChangeArrowheads="1" noTextEdit="1"/>
          </p:cNvSpPr>
          <p:nvPr>
            <p:ph type="sldImg"/>
          </p:nvPr>
        </p:nvSpPr>
        <p:spPr>
          <a:xfrm>
            <a:off x="139700" y="768350"/>
            <a:ext cx="6819900" cy="3836988"/>
          </a:xfrm>
          <a:ln/>
          <a:extLst>
            <a:ext uri="{FAA26D3D-D897-4be2-8F04-BA451C77F1D7}">
              <ma14:placeholderFlag xmlns:ma14="http://schemas.microsoft.com/office/mac/drawingml/2011/main" xmlns="" val="1"/>
            </a:ext>
          </a:extLst>
        </p:spPr>
      </p:sp>
      <p:sp>
        <p:nvSpPr>
          <p:cNvPr id="208900"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8BE4DBF-ABEA-9344-8284-AB71B9E3133E}" type="slidenum">
              <a:rPr lang="en-US"/>
              <a:pPr/>
              <a:t>64</a:t>
            </a:fld>
            <a:endParaRPr lang="en-US"/>
          </a:p>
        </p:txBody>
      </p:sp>
      <p:sp>
        <p:nvSpPr>
          <p:cNvPr id="208898" name="Rectangle 7"/>
          <p:cNvSpPr txBox="1">
            <a:spLocks noGrp="1" noChangeArrowheads="1"/>
          </p:cNvSpPr>
          <p:nvPr/>
        </p:nvSpPr>
        <p:spPr bwMode="auto">
          <a:xfrm>
            <a:off x="4022937" y="9722882"/>
            <a:ext cx="3076363" cy="511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algn="r"/>
            <a:fld id="{7F209628-11E4-234D-B53D-B6CC847D0DF2}" type="slidenum">
              <a:rPr lang="en-US" sz="1100">
                <a:latin typeface="Arial" charset="0"/>
              </a:rPr>
              <a:pPr algn="r"/>
              <a:t>64</a:t>
            </a:fld>
            <a:endParaRPr lang="en-US" sz="1100">
              <a:latin typeface="Arial" charset="0"/>
            </a:endParaRPr>
          </a:p>
        </p:txBody>
      </p:sp>
      <p:sp>
        <p:nvSpPr>
          <p:cNvPr id="208899" name="Rectangle 2"/>
          <p:cNvSpPr>
            <a:spLocks noGrp="1" noRot="1" noChangeAspect="1" noChangeArrowheads="1" noTextEdit="1"/>
          </p:cNvSpPr>
          <p:nvPr>
            <p:ph type="sldImg"/>
          </p:nvPr>
        </p:nvSpPr>
        <p:spPr>
          <a:xfrm>
            <a:off x="139700" y="768350"/>
            <a:ext cx="6819900" cy="3836988"/>
          </a:xfrm>
          <a:ln/>
          <a:extLst>
            <a:ext uri="{FAA26D3D-D897-4be2-8F04-BA451C77F1D7}">
              <ma14:placeholderFlag xmlns:ma14="http://schemas.microsoft.com/office/mac/drawingml/2011/main" xmlns="" val="1"/>
            </a:ext>
          </a:extLst>
        </p:spPr>
      </p:sp>
      <p:sp>
        <p:nvSpPr>
          <p:cNvPr id="208900"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latin typeface="Arial" charset="0"/>
              </a:rPr>
              <a:t>Images here</a:t>
            </a:r>
            <a:r>
              <a:rPr lang="en-GB" baseline="0" dirty="0">
                <a:latin typeface="Arial" charset="0"/>
              </a:rPr>
              <a:t> show p</a:t>
            </a:r>
            <a:r>
              <a:rPr lang="en-GB" dirty="0">
                <a:latin typeface="Arial" charset="0"/>
              </a:rPr>
              <a:t>lates within a rabbit model for 12 weeks without a fracture and soft tissue reaction.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latin typeface="Arial" charset="0"/>
              </a:rPr>
              <a:t>Titanium (</a:t>
            </a:r>
            <a:r>
              <a:rPr lang="en-GB" dirty="0" err="1">
                <a:latin typeface="Arial" charset="0"/>
              </a:rPr>
              <a:t>cpTi</a:t>
            </a:r>
            <a:r>
              <a:rPr lang="en-GB" dirty="0">
                <a:latin typeface="Arial" charset="0"/>
              </a:rPr>
              <a:t>) has good soft-tissue adhesion to the surface, which is well vascularized and loose.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latin typeface="Arial" charset="0"/>
              </a:rPr>
              <a:t>The smooth steel has a liquid filled capsule, which is very dense and poorly vascularised. There is no contact to the surface (the liquid filled space is not a problem in an aseptic condition, but can cause a problem if bacteria is found within since the body’s defence system can not get to that space). In the case of where a tendon would slide above the surface, the smooth surface would prevent adhesion and allow gliding.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latin typeface="Arial" charset="0"/>
              </a:rPr>
              <a:t>The micro-rough steel has adhesion of the smooth tissue to the surface (though the dark blue line shows an inflammation to the ceramics remaining on the surface after roughening of the steel). Therefore </a:t>
            </a:r>
            <a:r>
              <a:rPr lang="en-GB" dirty="0" err="1">
                <a:latin typeface="Arial" charset="0"/>
              </a:rPr>
              <a:t>microtopographical</a:t>
            </a:r>
            <a:r>
              <a:rPr lang="en-GB" dirty="0">
                <a:latin typeface="Arial" charset="0"/>
              </a:rPr>
              <a:t> control of the soft-tissue adhesion is shown.</a:t>
            </a:r>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65</a:t>
            </a:fld>
            <a:endParaRPr lang="de-CH"/>
          </a:p>
        </p:txBody>
      </p:sp>
    </p:spTree>
    <p:extLst>
      <p:ext uri="{BB962C8B-B14F-4D97-AF65-F5344CB8AC3E}">
        <p14:creationId xmlns:p14="http://schemas.microsoft.com/office/powerpoint/2010/main" val="1426566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sz="1200" dirty="0" err="1"/>
              <a:t>cpTi</a:t>
            </a:r>
            <a:r>
              <a:rPr lang="de-CH" sz="1200" baseline="0" dirty="0"/>
              <a:t> S—</a:t>
            </a:r>
            <a:r>
              <a:rPr lang="de-CH" sz="1200" baseline="0" dirty="0" err="1"/>
              <a:t>commercially</a:t>
            </a:r>
            <a:r>
              <a:rPr lang="de-CH" sz="1200" baseline="0" dirty="0"/>
              <a:t> pure </a:t>
            </a:r>
            <a:r>
              <a:rPr lang="de-CH" sz="1200" baseline="0" dirty="0" err="1"/>
              <a:t>titanium</a:t>
            </a:r>
            <a:r>
              <a:rPr lang="de-CH" sz="1200" baseline="0" dirty="0"/>
              <a:t>, </a:t>
            </a:r>
            <a:r>
              <a:rPr lang="de-CH" sz="1200" baseline="0" dirty="0" err="1"/>
              <a:t>standard</a:t>
            </a:r>
            <a:r>
              <a:rPr lang="de-CH" sz="1200" baseline="0" dirty="0"/>
              <a:t> </a:t>
            </a:r>
            <a:r>
              <a:rPr lang="de-CH" sz="1200" baseline="0" dirty="0" err="1"/>
              <a:t>micro-rough</a:t>
            </a:r>
            <a:r>
              <a:rPr lang="de-CH" sz="1200" baseline="0" dirty="0"/>
              <a:t> (</a:t>
            </a:r>
            <a:r>
              <a:rPr lang="de-CH" sz="1200" baseline="0" dirty="0" err="1"/>
              <a:t>as</a:t>
            </a:r>
            <a:r>
              <a:rPr lang="de-CH" sz="1200" baseline="0" dirty="0"/>
              <a:t> </a:t>
            </a:r>
            <a:r>
              <a:rPr lang="de-CH" sz="1200" baseline="0" dirty="0" err="1"/>
              <a:t>sold</a:t>
            </a:r>
            <a:r>
              <a:rPr lang="de-CH" sz="1200" baseline="0" dirty="0"/>
              <a:t> </a:t>
            </a:r>
            <a:r>
              <a:rPr lang="de-CH" sz="1200" baseline="0" dirty="0" err="1"/>
              <a:t>by</a:t>
            </a:r>
            <a:r>
              <a:rPr lang="de-CH" sz="1200" baseline="0" dirty="0"/>
              <a:t> </a:t>
            </a:r>
            <a:r>
              <a:rPr lang="de-CH" sz="1200" baseline="0" dirty="0" err="1"/>
              <a:t>Synthes</a:t>
            </a:r>
            <a:r>
              <a:rPr lang="de-CH" sz="1200" baseline="0" dirty="0"/>
              <a:t> in 2010)</a:t>
            </a:r>
          </a:p>
          <a:p>
            <a:pPr marL="0" marR="0" indent="0" algn="l" defTabSz="914400" rtl="0" eaLnBrk="0" fontAlgn="base" latinLnBrk="0" hangingPunct="0">
              <a:lnSpc>
                <a:spcPct val="100000"/>
              </a:lnSpc>
              <a:spcBef>
                <a:spcPct val="30000"/>
              </a:spcBef>
              <a:spcAft>
                <a:spcPct val="0"/>
              </a:spcAft>
              <a:buClrTx/>
              <a:buSzTx/>
              <a:buFontTx/>
              <a:buNone/>
              <a:tabLst/>
              <a:defRPr/>
            </a:pPr>
            <a:r>
              <a:rPr lang="de-CH" sz="1200" baseline="0" dirty="0" err="1"/>
              <a:t>cpTi</a:t>
            </a:r>
            <a:r>
              <a:rPr lang="de-CH" sz="1200" baseline="0" dirty="0"/>
              <a:t> P—</a:t>
            </a:r>
            <a:r>
              <a:rPr lang="de-CH" sz="1200" baseline="0" dirty="0" err="1"/>
              <a:t>commercially</a:t>
            </a:r>
            <a:r>
              <a:rPr lang="de-CH" sz="1200" baseline="0" dirty="0"/>
              <a:t> pure </a:t>
            </a:r>
            <a:r>
              <a:rPr lang="de-CH" sz="1200" baseline="0" dirty="0" err="1"/>
              <a:t>titanium</a:t>
            </a:r>
            <a:r>
              <a:rPr lang="de-CH" sz="1200" baseline="0" dirty="0"/>
              <a:t>, </a:t>
            </a:r>
            <a:r>
              <a:rPr lang="de-CH" sz="1200" baseline="0" dirty="0" err="1"/>
              <a:t>paste</a:t>
            </a:r>
            <a:r>
              <a:rPr lang="de-CH" sz="1200" baseline="0" dirty="0"/>
              <a:t> </a:t>
            </a:r>
            <a:r>
              <a:rPr lang="de-CH" sz="1200" baseline="0" dirty="0" err="1"/>
              <a:t>polished</a:t>
            </a:r>
            <a:r>
              <a:rPr lang="de-CH" sz="1200" baseline="0" dirty="0"/>
              <a:t> </a:t>
            </a:r>
            <a:r>
              <a:rPr lang="de-CH" sz="1200" b="1" baseline="0" dirty="0"/>
              <a:t>experimental</a:t>
            </a:r>
            <a:r>
              <a:rPr lang="de-CH" sz="1200" baseline="0" dirty="0"/>
              <a:t> </a:t>
            </a:r>
            <a:r>
              <a:rPr lang="de-CH" sz="1200" baseline="0" dirty="0" err="1"/>
              <a:t>surface</a:t>
            </a:r>
            <a:r>
              <a:rPr lang="de-CH" sz="1200" baseline="0" dirty="0"/>
              <a:t> </a:t>
            </a:r>
            <a:r>
              <a:rPr lang="de-CH" sz="1200" baseline="0" dirty="0" err="1"/>
              <a:t>with</a:t>
            </a:r>
            <a:r>
              <a:rPr lang="de-CH" sz="1200" baseline="0" dirty="0"/>
              <a:t> </a:t>
            </a:r>
            <a:r>
              <a:rPr lang="de-CH" sz="1200" baseline="0" dirty="0" err="1"/>
              <a:t>virtually</a:t>
            </a:r>
            <a:r>
              <a:rPr lang="de-CH" sz="1200" baseline="0" dirty="0"/>
              <a:t> </a:t>
            </a:r>
            <a:r>
              <a:rPr lang="de-CH" sz="1200" baseline="0" dirty="0" err="1"/>
              <a:t>no</a:t>
            </a:r>
            <a:r>
              <a:rPr lang="de-CH" sz="1200" baseline="0" dirty="0"/>
              <a:t> </a:t>
            </a:r>
            <a:r>
              <a:rPr lang="de-CH" sz="1200" baseline="0" dirty="0" err="1"/>
              <a:t>micro-roughness</a:t>
            </a:r>
            <a:r>
              <a:rPr lang="de-CH" sz="1200" baseline="0" dirty="0"/>
              <a:t>. </a:t>
            </a:r>
            <a:r>
              <a:rPr lang="de-CH" sz="1200" baseline="0" dirty="0" err="1"/>
              <a:t>Similar</a:t>
            </a:r>
            <a:r>
              <a:rPr lang="de-CH" sz="1200" baseline="0" dirty="0"/>
              <a:t> </a:t>
            </a:r>
            <a:r>
              <a:rPr lang="de-CH" sz="1200" baseline="0" dirty="0" err="1"/>
              <a:t>to</a:t>
            </a:r>
            <a:r>
              <a:rPr lang="de-CH" sz="1200" baseline="0" dirty="0"/>
              <a:t> </a:t>
            </a:r>
            <a:r>
              <a:rPr lang="de-CH" sz="1200" baseline="0" dirty="0" err="1"/>
              <a:t>surface</a:t>
            </a:r>
            <a:r>
              <a:rPr lang="de-CH" sz="1200" baseline="0" dirty="0"/>
              <a:t> </a:t>
            </a:r>
            <a:r>
              <a:rPr lang="de-CH" sz="1200" baseline="0" dirty="0" err="1"/>
              <a:t>of</a:t>
            </a:r>
            <a:r>
              <a:rPr lang="de-CH" sz="1200" baseline="0" dirty="0"/>
              <a:t> </a:t>
            </a:r>
            <a:r>
              <a:rPr lang="de-CH" sz="1200" baseline="0" dirty="0" err="1"/>
              <a:t>standard</a:t>
            </a:r>
            <a:r>
              <a:rPr lang="de-CH" sz="1200" baseline="0" dirty="0"/>
              <a:t> </a:t>
            </a:r>
            <a:r>
              <a:rPr lang="de-CH" sz="1200" baseline="0" dirty="0" err="1"/>
              <a:t>electro-polished</a:t>
            </a:r>
            <a:r>
              <a:rPr lang="de-CH" sz="1200" baseline="0" dirty="0"/>
              <a:t> </a:t>
            </a:r>
            <a:r>
              <a:rPr lang="de-CH" sz="1200" baseline="0" dirty="0" err="1"/>
              <a:t>stainless</a:t>
            </a:r>
            <a:r>
              <a:rPr lang="de-CH" sz="1200" baseline="0" dirty="0"/>
              <a:t> </a:t>
            </a:r>
            <a:r>
              <a:rPr lang="de-CH" sz="1200" baseline="0" dirty="0" err="1"/>
              <a:t>steel</a:t>
            </a:r>
            <a:r>
              <a:rPr lang="de-CH" sz="1200" baseline="0" dirty="0"/>
              <a:t> (</a:t>
            </a:r>
            <a:r>
              <a:rPr lang="de-CH" sz="1200" baseline="0" dirty="0" err="1"/>
              <a:t>sold</a:t>
            </a:r>
            <a:r>
              <a:rPr lang="de-CH" sz="1200" baseline="0" dirty="0"/>
              <a:t> </a:t>
            </a:r>
            <a:r>
              <a:rPr lang="de-CH" sz="1200" baseline="0" dirty="0" err="1"/>
              <a:t>by</a:t>
            </a:r>
            <a:r>
              <a:rPr lang="de-CH" sz="1200" baseline="0" dirty="0"/>
              <a:t> </a:t>
            </a:r>
            <a:r>
              <a:rPr lang="de-CH" sz="1200" baseline="0" dirty="0" err="1"/>
              <a:t>Synthes</a:t>
            </a:r>
            <a:r>
              <a:rPr lang="de-CH" sz="1200" baseline="0" dirty="0"/>
              <a:t> in 2010)</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Soft tissue-implant adhesion is often required for implant integration into the body; however, in some situations, the tissue is required to glide freely over an implant. In the case of distal radial fracture treatment, current literature describes how titanium and its alloys tend to lead to more intra-tendon inflammatory reactions compared with stainless steel. This leads to tendon-implant adhesion and damage possibly causing limited palmar flexion and even tendon rupture.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In the study referenced below, we analyzed the effect of different surface </a:t>
            </a:r>
            <a:r>
              <a:rPr lang="en-US" sz="1200" dirty="0" err="1"/>
              <a:t>polishings</a:t>
            </a:r>
            <a:r>
              <a:rPr lang="en-US" sz="1200" dirty="0"/>
              <a:t> of titanium on soft-tissue reactions in vivo, with the aim to prevent direct soft-tissue adhesion. Using a </a:t>
            </a:r>
            <a:r>
              <a:rPr lang="en-US" sz="1200" dirty="0" err="1"/>
              <a:t>nonfracture</a:t>
            </a:r>
            <a:r>
              <a:rPr lang="en-US" sz="1200" dirty="0"/>
              <a:t> model, to allow for study of the soft</a:t>
            </a:r>
            <a:r>
              <a:rPr lang="en-US" sz="1200" baseline="0" dirty="0"/>
              <a:t> </a:t>
            </a:r>
            <a:r>
              <a:rPr lang="en-US" sz="1200" dirty="0"/>
              <a:t>tissue-implant surface interactions only, six surface variants of the same plate design were implanted onto the tibia of 24 New Zealand white rabbits and left in situ for 12 weeks. Results indicate that paste polished commercially pure titanium had the least soft-tissue adhesion, with the concomitant development of a soft-tissue capsule.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Surface topography did not appear to influence the thickness of the connective tissue surrounding the plate. Therefore, suitable surface polishing could be applied to plates for clinical use, where free gliding of tissues is required. </a:t>
            </a:r>
            <a:r>
              <a:rPr lang="en-US" sz="1200" noProof="0" dirty="0"/>
              <a:t>This would prevent several of the soft-tissue complications and need for removal of polished</a:t>
            </a:r>
            <a:r>
              <a:rPr lang="en-US" sz="1200" baseline="0" noProof="0" dirty="0"/>
              <a:t> hand implants.</a:t>
            </a:r>
            <a:endParaRPr lang="en-US" sz="1200" noProof="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D</a:t>
            </a:r>
            <a:r>
              <a:rPr lang="en-GB" sz="1200" kern="1200" dirty="0" err="1">
                <a:solidFill>
                  <a:schemeClr val="tx1"/>
                </a:solidFill>
                <a:effectLst/>
                <a:latin typeface="Arial" charset="0"/>
                <a:ea typeface="+mn-ea"/>
                <a:cs typeface="+mn-cs"/>
              </a:rPr>
              <a:t>uring</a:t>
            </a:r>
            <a:r>
              <a:rPr lang="en-GB" sz="1200" kern="1200" dirty="0">
                <a:solidFill>
                  <a:schemeClr val="tx1"/>
                </a:solidFill>
                <a:effectLst/>
                <a:latin typeface="Arial" charset="0"/>
                <a:ea typeface="+mn-ea"/>
                <a:cs typeface="+mn-cs"/>
              </a:rPr>
              <a:t> fracture healing osteogenic cells, as a well as a variety of other cell populations involved in fracture healing, will migrate to the fracture site via a fibrin meshwork that forms during clot formation. However, concomitant with cell migration is the retraction of the hematoma. Therefore, the ability of a biomaterial surface to retain fibrin attachment during this retraction phase is crucial in determining if migrating cells will reach the device. It is suggested that the complexity of a micro-rough surface provides a three dimensional topography so that fibrin remains sufficiently attached to the implant to withstand retraction, allowing for cell migration, whereas fibrin</a:t>
            </a:r>
            <a:r>
              <a:rPr lang="en-GB" sz="1200" kern="1200" baseline="0" dirty="0">
                <a:solidFill>
                  <a:schemeClr val="tx1"/>
                </a:solidFill>
                <a:effectLst/>
                <a:latin typeface="Arial" charset="0"/>
                <a:ea typeface="+mn-ea"/>
                <a:cs typeface="+mn-cs"/>
              </a:rPr>
              <a:t> attached to a </a:t>
            </a:r>
            <a:r>
              <a:rPr lang="en-GB" sz="1200" kern="1200" dirty="0">
                <a:solidFill>
                  <a:schemeClr val="tx1"/>
                </a:solidFill>
                <a:effectLst/>
                <a:latin typeface="Arial" charset="0"/>
                <a:ea typeface="+mn-ea"/>
                <a:cs typeface="+mn-cs"/>
              </a:rPr>
              <a:t>smooth surface could not withstand this retraction.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References: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Hayes JS, </a:t>
            </a:r>
            <a:r>
              <a:rPr lang="en-GB" sz="1200" b="1" kern="1200" dirty="0" err="1">
                <a:solidFill>
                  <a:schemeClr val="tx1"/>
                </a:solidFill>
                <a:effectLst/>
                <a:latin typeface="Arial" charset="0"/>
                <a:ea typeface="+mn-ea"/>
                <a:cs typeface="+mn-cs"/>
              </a:rPr>
              <a:t>Welton</a:t>
            </a:r>
            <a:r>
              <a:rPr lang="en-GB" sz="1200" b="1" kern="1200" dirty="0">
                <a:solidFill>
                  <a:schemeClr val="tx1"/>
                </a:solidFill>
                <a:effectLst/>
                <a:latin typeface="Arial" charset="0"/>
                <a:ea typeface="+mn-ea"/>
                <a:cs typeface="+mn-cs"/>
              </a:rPr>
              <a:t> JL, </a:t>
            </a:r>
            <a:r>
              <a:rPr lang="en-GB" sz="1200" b="1" kern="1200" dirty="0" err="1">
                <a:solidFill>
                  <a:schemeClr val="tx1"/>
                </a:solidFill>
                <a:effectLst/>
                <a:latin typeface="Arial" charset="0"/>
                <a:ea typeface="+mn-ea"/>
                <a:cs typeface="+mn-cs"/>
              </a:rPr>
              <a:t>Wieling</a:t>
            </a:r>
            <a:r>
              <a:rPr lang="en-GB" sz="1200" b="1" kern="1200" dirty="0">
                <a:solidFill>
                  <a:schemeClr val="tx1"/>
                </a:solidFill>
                <a:effectLst/>
                <a:latin typeface="Arial" charset="0"/>
                <a:ea typeface="+mn-ea"/>
                <a:cs typeface="+mn-cs"/>
              </a:rPr>
              <a:t> R, Richards RG.</a:t>
            </a:r>
            <a:r>
              <a:rPr lang="en-GB" sz="1200" kern="1200" dirty="0">
                <a:solidFill>
                  <a:schemeClr val="tx1"/>
                </a:solidFill>
                <a:effectLst/>
                <a:latin typeface="Arial" charset="0"/>
                <a:ea typeface="+mn-ea"/>
                <a:cs typeface="+mn-cs"/>
              </a:rPr>
              <a:t> In vivo evaluation of defined polished titanium surfaces to prevent soft tissue adhesion. </a:t>
            </a:r>
            <a:r>
              <a:rPr lang="en-GB" sz="1200" i="1" kern="1200" dirty="0">
                <a:solidFill>
                  <a:schemeClr val="tx1"/>
                </a:solidFill>
                <a:effectLst/>
                <a:latin typeface="Arial" charset="0"/>
                <a:ea typeface="+mn-ea"/>
                <a:cs typeface="+mn-cs"/>
              </a:rPr>
              <a:t>J Biomed Mater Res</a:t>
            </a:r>
            <a:r>
              <a:rPr lang="en-GB" sz="1200" kern="1200" dirty="0">
                <a:solidFill>
                  <a:schemeClr val="tx1"/>
                </a:solidFill>
                <a:effectLst/>
                <a:latin typeface="Arial" charset="0"/>
                <a:ea typeface="+mn-ea"/>
                <a:cs typeface="+mn-cs"/>
              </a:rPr>
              <a:t> Part B 2012:100B:611–617.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66</a:t>
            </a:fld>
            <a:endParaRPr lang="de-CH"/>
          </a:p>
        </p:txBody>
      </p:sp>
    </p:spTree>
    <p:extLst>
      <p:ext uri="{BB962C8B-B14F-4D97-AF65-F5344CB8AC3E}">
        <p14:creationId xmlns:p14="http://schemas.microsoft.com/office/powerpoint/2010/main" val="3539314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The functional demands on internal fixator (IF) devices have changed over the years especially in light of the increased occurrence of these procedures in children. Thus a device is not only required to allow for fracture healing to occur by providing stability and anatomical re-alignment, but in a large percentage of patients it must also allow for its safe and habitual retrieval. However, this is where one of </a:t>
            </a:r>
            <a:r>
              <a:rPr lang="en-GB" sz="1200" kern="1200" dirty="0" err="1">
                <a:solidFill>
                  <a:schemeClr val="tx1"/>
                </a:solidFill>
                <a:effectLst/>
                <a:latin typeface="Arial" charset="0"/>
                <a:ea typeface="+mn-ea"/>
                <a:cs typeface="+mn-cs"/>
              </a:rPr>
              <a:t>orthopedics</a:t>
            </a:r>
            <a:r>
              <a:rPr lang="en-GB" sz="1200" kern="1200" dirty="0">
                <a:solidFill>
                  <a:schemeClr val="tx1"/>
                </a:solidFill>
                <a:effectLst/>
                <a:latin typeface="Arial" charset="0"/>
                <a:ea typeface="+mn-ea"/>
                <a:cs typeface="+mn-cs"/>
              </a:rPr>
              <a:t> biggest clinical challenges lies. Removal of an IF device can be complicated despite generally being considered as a ‘routine’ procedure. One of the main culprits of these complications has been identified as the occurrence of excessive bony on- and in-growth of a device. Indeed in children alone approximately 13% of complications encountered during scheduled IF removal are related to the occurrence of excessive bony over-growth on the device. When bone grows up through and between the “dead” empty spaces of a device, such as into a screw head or between the thread of a screw and a plate, the surgeon faces the risk of inducing a variety of iatrogenic consequences such as debris contamination, implant breakage, re-fracture, nerve damage, and excessive blood loss, to name a few.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 </a:t>
            </a:r>
            <a:endParaRPr lang="en-GB" b="1" dirty="0"/>
          </a:p>
          <a:p>
            <a:r>
              <a:rPr lang="en-GB" sz="1200" kern="1200" dirty="0">
                <a:solidFill>
                  <a:schemeClr val="tx1"/>
                </a:solidFill>
                <a:effectLst/>
                <a:latin typeface="Arial" charset="0"/>
                <a:ea typeface="+mn-ea"/>
                <a:cs typeface="+mn-cs"/>
              </a:rPr>
              <a:t>Given that the biological process of fracture healing cannot be mediated in terms of controlling </a:t>
            </a:r>
            <a:r>
              <a:rPr lang="en-GB" sz="1200" kern="1200" dirty="0" err="1">
                <a:solidFill>
                  <a:schemeClr val="tx1"/>
                </a:solidFill>
                <a:effectLst/>
                <a:latin typeface="Arial" charset="0"/>
                <a:ea typeface="+mn-ea"/>
                <a:cs typeface="+mn-cs"/>
              </a:rPr>
              <a:t>extraosseous</a:t>
            </a:r>
            <a:r>
              <a:rPr lang="en-GB" sz="1200" kern="1200" dirty="0">
                <a:solidFill>
                  <a:schemeClr val="tx1"/>
                </a:solidFill>
                <a:effectLst/>
                <a:latin typeface="Arial" charset="0"/>
                <a:ea typeface="+mn-ea"/>
                <a:cs typeface="+mn-cs"/>
              </a:rPr>
              <a:t> formation, focus has turned to controlling the type and extent of tissue interaction with a device. To this end, we and others have identified the </a:t>
            </a:r>
            <a:r>
              <a:rPr lang="en-GB" sz="1200" kern="1200" dirty="0" err="1">
                <a:solidFill>
                  <a:schemeClr val="tx1"/>
                </a:solidFill>
                <a:effectLst/>
                <a:latin typeface="Arial" charset="0"/>
                <a:ea typeface="+mn-ea"/>
                <a:cs typeface="+mn-cs"/>
              </a:rPr>
              <a:t>microtopography</a:t>
            </a:r>
            <a:r>
              <a:rPr lang="en-GB" sz="1200" kern="1200" dirty="0">
                <a:solidFill>
                  <a:schemeClr val="tx1"/>
                </a:solidFill>
                <a:effectLst/>
                <a:latin typeface="Arial" charset="0"/>
                <a:ea typeface="+mn-ea"/>
                <a:cs typeface="+mn-cs"/>
              </a:rPr>
              <a:t> of a metal implant surface as being a major determinant in the type and extent of tissue interaction with the implant. An additional consideration involves the distinct tissue response elicited by surface </a:t>
            </a:r>
            <a:r>
              <a:rPr lang="en-GB" sz="1200" kern="1200" dirty="0" err="1">
                <a:solidFill>
                  <a:schemeClr val="tx1"/>
                </a:solidFill>
                <a:effectLst/>
                <a:latin typeface="Arial" charset="0"/>
                <a:ea typeface="+mn-ea"/>
                <a:cs typeface="+mn-cs"/>
              </a:rPr>
              <a:t>microtopographical</a:t>
            </a:r>
            <a:r>
              <a:rPr lang="en-GB" sz="1200" kern="1200" dirty="0">
                <a:solidFill>
                  <a:schemeClr val="tx1"/>
                </a:solidFill>
                <a:effectLst/>
                <a:latin typeface="Arial" charset="0"/>
                <a:ea typeface="+mn-ea"/>
                <a:cs typeface="+mn-cs"/>
              </a:rPr>
              <a:t> changes depending on anatomical site of implantation. For instance, </a:t>
            </a:r>
            <a:r>
              <a:rPr lang="en-US" sz="1200" kern="1200" dirty="0">
                <a:solidFill>
                  <a:schemeClr val="tx1"/>
                </a:solidFill>
                <a:effectLst/>
                <a:latin typeface="Arial" charset="0"/>
                <a:ea typeface="+mn-ea"/>
                <a:cs typeface="+mn-cs"/>
              </a:rPr>
              <a:t>in hand applications the irritation of overlying free gliding tendons in contact with the plate is also of concern and we have shown that differences in material type and </a:t>
            </a:r>
            <a:r>
              <a:rPr lang="en-US" sz="1200" kern="1200" dirty="0" err="1">
                <a:solidFill>
                  <a:schemeClr val="tx1"/>
                </a:solidFill>
                <a:effectLst/>
                <a:latin typeface="Arial" charset="0"/>
                <a:ea typeface="+mn-ea"/>
                <a:cs typeface="+mn-cs"/>
              </a:rPr>
              <a:t>microtopography</a:t>
            </a:r>
            <a:r>
              <a:rPr lang="en-US" sz="1200" kern="1200" dirty="0">
                <a:solidFill>
                  <a:schemeClr val="tx1"/>
                </a:solidFill>
                <a:effectLst/>
                <a:latin typeface="Arial" charset="0"/>
                <a:ea typeface="+mn-ea"/>
                <a:cs typeface="+mn-cs"/>
              </a:rPr>
              <a:t> can govern tissue adhesion to help remedy these issues. </a:t>
            </a:r>
            <a:r>
              <a:rPr lang="en-GB" sz="1200" kern="1200" dirty="0">
                <a:solidFill>
                  <a:schemeClr val="tx1"/>
                </a:solidFill>
                <a:effectLst/>
                <a:latin typeface="Arial" charset="0"/>
                <a:ea typeface="+mn-ea"/>
                <a:cs typeface="+mn-cs"/>
              </a:rPr>
              <a:t>We look to offer </a:t>
            </a:r>
            <a:r>
              <a:rPr lang="en-GB" sz="1200" kern="1200" dirty="0" err="1">
                <a:solidFill>
                  <a:schemeClr val="tx1"/>
                </a:solidFill>
                <a:effectLst/>
                <a:latin typeface="Arial" charset="0"/>
                <a:ea typeface="+mn-ea"/>
                <a:cs typeface="+mn-cs"/>
              </a:rPr>
              <a:t>orthopedic</a:t>
            </a:r>
            <a:r>
              <a:rPr lang="en-GB" sz="1200" kern="1200" dirty="0">
                <a:solidFill>
                  <a:schemeClr val="tx1"/>
                </a:solidFill>
                <a:effectLst/>
                <a:latin typeface="Arial" charset="0"/>
                <a:ea typeface="+mn-ea"/>
                <a:cs typeface="+mn-cs"/>
              </a:rPr>
              <a:t> surgeons a choice regarding the material type and surface to be used in IF procedures not only depending on the desired function of an implant, but also based on the desired end result depending on whether a device is to be removed or retained.</a:t>
            </a:r>
          </a:p>
          <a:p>
            <a:endParaRPr lang="en-GB" sz="1200" b="1" kern="1200" dirty="0">
              <a:solidFill>
                <a:schemeClr val="tx1"/>
              </a:solidFill>
              <a:effectLst/>
              <a:latin typeface="Arial" charset="0"/>
              <a:ea typeface="+mn-ea"/>
              <a:cs typeface="+mn-cs"/>
            </a:endParaRPr>
          </a:p>
          <a:p>
            <a:r>
              <a:rPr lang="en-US" sz="1200" b="0" i="0" u="none" strike="noStrike" kern="1200" baseline="0" dirty="0">
                <a:solidFill>
                  <a:schemeClr val="tx1"/>
                </a:solidFill>
                <a:latin typeface="Arial" charset="0"/>
                <a:ea typeface="+mn-ea"/>
                <a:cs typeface="+mn-cs"/>
              </a:rPr>
              <a:t>Difficulty in removing implants used in trauma patients can be a complication, and increased bone-implant adhesion likely is a major contributing factor. In vitro studies have shown that surface morphology of implant materials has the ability to influence cellular responses, with polished surfaces decreasing the potential for mineralization. This study examined the effect of polishing commercially pure titanium (</a:t>
            </a:r>
            <a:r>
              <a:rPr lang="en-US" sz="1200" b="0" i="0" u="none" strike="noStrike" kern="1200" baseline="0" dirty="0" err="1">
                <a:solidFill>
                  <a:schemeClr val="tx1"/>
                </a:solidFill>
                <a:latin typeface="Arial" charset="0"/>
                <a:ea typeface="+mn-ea"/>
                <a:cs typeface="+mn-cs"/>
              </a:rPr>
              <a:t>cpTi</a:t>
            </a:r>
            <a:r>
              <a:rPr lang="en-US" sz="1200" b="0" i="0" u="none" strike="noStrike" kern="1200" baseline="0" dirty="0">
                <a:solidFill>
                  <a:schemeClr val="tx1"/>
                </a:solidFill>
                <a:latin typeface="Arial" charset="0"/>
                <a:ea typeface="+mn-ea"/>
                <a:cs typeface="+mn-cs"/>
              </a:rPr>
              <a:t>) and the titanium alloy TAN on the removal torque and percentage bone–implant contact in cortical and cancellous bone of sheep. Polishing had a significant effect on both removal torque and percentage bone–implant contact, with the polished implants demonstrating a lower removal torque in both cortical and cancellous bone. Polished </a:t>
            </a:r>
            <a:r>
              <a:rPr lang="en-US" sz="1200" b="0" i="0" u="none" strike="noStrike" kern="1200" baseline="0" dirty="0" err="1">
                <a:solidFill>
                  <a:schemeClr val="tx1"/>
                </a:solidFill>
                <a:latin typeface="Arial" charset="0"/>
                <a:ea typeface="+mn-ea"/>
                <a:cs typeface="+mn-cs"/>
              </a:rPr>
              <a:t>cpTi</a:t>
            </a:r>
            <a:r>
              <a:rPr lang="en-US" sz="1200" b="0" i="0" u="none" strike="noStrike" kern="1200" baseline="0" dirty="0">
                <a:solidFill>
                  <a:schemeClr val="tx1"/>
                </a:solidFill>
                <a:latin typeface="Arial" charset="0"/>
                <a:ea typeface="+mn-ea"/>
                <a:cs typeface="+mn-cs"/>
              </a:rPr>
              <a:t> and stainless steel were similar in terms of surface roughness and removal torque. However, polished TAN, which was not as smooth as polished </a:t>
            </a:r>
            <a:r>
              <a:rPr lang="en-US" sz="1200" b="0" i="0" u="none" strike="noStrike" kern="1200" baseline="0" dirty="0" err="1">
                <a:solidFill>
                  <a:schemeClr val="tx1"/>
                </a:solidFill>
                <a:latin typeface="Arial" charset="0"/>
                <a:ea typeface="+mn-ea"/>
                <a:cs typeface="+mn-cs"/>
              </a:rPr>
              <a:t>cpTi</a:t>
            </a:r>
            <a:r>
              <a:rPr lang="en-US" sz="1200" b="0" i="0" u="none" strike="noStrike" kern="1200" baseline="0" dirty="0">
                <a:solidFill>
                  <a:schemeClr val="tx1"/>
                </a:solidFill>
                <a:latin typeface="Arial" charset="0"/>
                <a:ea typeface="+mn-ea"/>
                <a:cs typeface="+mn-cs"/>
              </a:rPr>
              <a:t>, did not show the same low level for reducing removal torque. Improved polishing of TAN should reduce the removal torque further. The results of the study show that polishing is promising in improving the ease of implant removal after fracture fixation and repair.</a:t>
            </a:r>
          </a:p>
          <a:p>
            <a:endParaRPr lang="de-CH" sz="1200" b="0" i="0" u="none" strike="noStrike" kern="1200" baseline="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Pearce AI, Pearce SG, </a:t>
            </a:r>
            <a:r>
              <a:rPr lang="en-GB" sz="1200" b="1" kern="1200" dirty="0" err="1">
                <a:solidFill>
                  <a:schemeClr val="tx1"/>
                </a:solidFill>
                <a:effectLst/>
                <a:latin typeface="Arial" charset="0"/>
                <a:ea typeface="+mn-ea"/>
                <a:cs typeface="+mn-cs"/>
              </a:rPr>
              <a:t>Schwieger</a:t>
            </a:r>
            <a:r>
              <a:rPr lang="en-GB" sz="1200" b="1" kern="1200" dirty="0">
                <a:solidFill>
                  <a:schemeClr val="tx1"/>
                </a:solidFill>
                <a:effectLst/>
                <a:latin typeface="Arial" charset="0"/>
                <a:ea typeface="+mn-ea"/>
                <a:cs typeface="+mn-cs"/>
              </a:rPr>
              <a:t> K, </a:t>
            </a:r>
            <a:r>
              <a:rPr lang="en-GB" sz="1200" b="1" kern="1200" dirty="0" err="1">
                <a:solidFill>
                  <a:schemeClr val="tx1"/>
                </a:solidFill>
                <a:effectLst/>
                <a:latin typeface="Arial" charset="0"/>
                <a:ea typeface="+mn-ea"/>
                <a:cs typeface="+mn-cs"/>
              </a:rPr>
              <a:t>Milz</a:t>
            </a:r>
            <a:r>
              <a:rPr lang="en-GB" sz="1200" b="1" kern="1200" dirty="0">
                <a:solidFill>
                  <a:schemeClr val="tx1"/>
                </a:solidFill>
                <a:effectLst/>
                <a:latin typeface="Arial" charset="0"/>
                <a:ea typeface="+mn-ea"/>
                <a:cs typeface="+mn-cs"/>
              </a:rPr>
              <a:t> S, Schneider E, Archer CW, Richards RG.</a:t>
            </a:r>
            <a:r>
              <a:rPr lang="en-GB" sz="1200" kern="1200" dirty="0">
                <a:solidFill>
                  <a:schemeClr val="tx1"/>
                </a:solidFill>
                <a:effectLst/>
                <a:latin typeface="Arial" charset="0"/>
                <a:ea typeface="+mn-ea"/>
                <a:cs typeface="+mn-cs"/>
              </a:rPr>
              <a:t> Effect Of Surface Topography On Removal Of Cortical Bone Screws In A Novel Sheep Model. </a:t>
            </a:r>
            <a:r>
              <a:rPr lang="en-GB" sz="1200" i="1" kern="1200" dirty="0">
                <a:solidFill>
                  <a:schemeClr val="tx1"/>
                </a:solidFill>
                <a:effectLst/>
                <a:latin typeface="Arial" charset="0"/>
                <a:ea typeface="+mn-ea"/>
                <a:cs typeface="+mn-cs"/>
              </a:rPr>
              <a:t>J </a:t>
            </a:r>
            <a:r>
              <a:rPr lang="en-GB" sz="1200" i="1" kern="1200" dirty="0" err="1">
                <a:solidFill>
                  <a:schemeClr val="tx1"/>
                </a:solidFill>
                <a:effectLst/>
                <a:latin typeface="Arial" charset="0"/>
                <a:ea typeface="+mn-ea"/>
                <a:cs typeface="+mn-cs"/>
              </a:rPr>
              <a:t>Orthop</a:t>
            </a:r>
            <a:r>
              <a:rPr lang="en-GB" sz="1200" i="1" kern="1200" dirty="0">
                <a:solidFill>
                  <a:schemeClr val="tx1"/>
                </a:solidFill>
                <a:effectLst/>
                <a:latin typeface="Arial" charset="0"/>
                <a:ea typeface="+mn-ea"/>
                <a:cs typeface="+mn-cs"/>
              </a:rPr>
              <a:t> Res </a:t>
            </a:r>
            <a:r>
              <a:rPr lang="en-GB" sz="1200" kern="1200" dirty="0">
                <a:solidFill>
                  <a:schemeClr val="tx1"/>
                </a:solidFill>
                <a:effectLst/>
                <a:latin typeface="Arial" charset="0"/>
                <a:ea typeface="+mn-ea"/>
                <a:cs typeface="+mn-cs"/>
              </a:rPr>
              <a:t>26:1377–1383, 2008.</a:t>
            </a:r>
            <a:endParaRPr lang="en-US" sz="1200" kern="1200" dirty="0">
              <a:solidFill>
                <a:schemeClr val="tx1"/>
              </a:solidFill>
              <a:effectLst/>
              <a:latin typeface="Arial" charset="0"/>
              <a:ea typeface="+mn-ea"/>
              <a:cs typeface="+mn-cs"/>
            </a:endParaRPr>
          </a:p>
          <a:p>
            <a:endParaRPr lang="en-GB" b="1" dirty="0"/>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67</a:t>
            </a:fld>
            <a:endParaRPr lang="de-CH"/>
          </a:p>
        </p:txBody>
      </p:sp>
    </p:spTree>
    <p:extLst>
      <p:ext uri="{BB962C8B-B14F-4D97-AF65-F5344CB8AC3E}">
        <p14:creationId xmlns:p14="http://schemas.microsoft.com/office/powerpoint/2010/main" val="2707790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In trauma surgery the most common materials used for fracture fixation devices are: </a:t>
            </a:r>
          </a:p>
          <a:p>
            <a:pPr marL="171450" indent="-171450">
              <a:buFont typeface="Arial" panose="020B0604020202020204" pitchFamily="34" charset="0"/>
              <a:buChar char="•"/>
            </a:pPr>
            <a:r>
              <a:rPr lang="en-GB" sz="1200" kern="1200" dirty="0" err="1">
                <a:solidFill>
                  <a:schemeClr val="tx1"/>
                </a:solidFill>
                <a:effectLst/>
                <a:latin typeface="Arial" charset="0"/>
                <a:ea typeface="+mn-ea"/>
                <a:cs typeface="+mn-cs"/>
              </a:rPr>
              <a:t>Electropolished</a:t>
            </a:r>
            <a:r>
              <a:rPr lang="en-GB" sz="1200" kern="1200" dirty="0">
                <a:solidFill>
                  <a:schemeClr val="tx1"/>
                </a:solidFill>
                <a:effectLst/>
                <a:latin typeface="Arial" charset="0"/>
                <a:ea typeface="+mn-ea"/>
                <a:cs typeface="+mn-cs"/>
              </a:rPr>
              <a:t> stainless steel (EPSS) (ISO 5832-1) </a:t>
            </a:r>
          </a:p>
          <a:p>
            <a:pPr marL="171450" indent="-171450">
              <a:buFont typeface="Arial" panose="020B0604020202020204" pitchFamily="34" charset="0"/>
              <a:buChar char="•"/>
            </a:pPr>
            <a:r>
              <a:rPr lang="en-GB" sz="1200" kern="1200" dirty="0">
                <a:solidFill>
                  <a:schemeClr val="tx1"/>
                </a:solidFill>
                <a:effectLst/>
                <a:latin typeface="Arial" charset="0"/>
                <a:ea typeface="+mn-ea"/>
                <a:cs typeface="+mn-cs"/>
              </a:rPr>
              <a:t>Commercially pure titanium (</a:t>
            </a:r>
            <a:r>
              <a:rPr lang="en-GB" sz="1200" kern="1200" dirty="0" err="1">
                <a:solidFill>
                  <a:schemeClr val="tx1"/>
                </a:solidFill>
                <a:effectLst/>
                <a:latin typeface="Arial" charset="0"/>
                <a:ea typeface="+mn-ea"/>
                <a:cs typeface="+mn-cs"/>
              </a:rPr>
              <a:t>cpTi</a:t>
            </a:r>
            <a:r>
              <a:rPr lang="en-GB" sz="1200" kern="1200" dirty="0">
                <a:solidFill>
                  <a:schemeClr val="tx1"/>
                </a:solidFill>
                <a:effectLst/>
                <a:latin typeface="Arial" charset="0"/>
                <a:ea typeface="+mn-ea"/>
                <a:cs typeface="+mn-cs"/>
              </a:rPr>
              <a:t>) (ISO 5832-2), (as used for IF plates and screws)  </a:t>
            </a:r>
          </a:p>
          <a:p>
            <a:pPr marL="171450" indent="-171450">
              <a:buFont typeface="Arial" panose="020B0604020202020204" pitchFamily="34" charset="0"/>
              <a:buChar char="•"/>
            </a:pPr>
            <a:r>
              <a:rPr lang="en-GB" sz="1200" kern="1200" dirty="0">
                <a:solidFill>
                  <a:schemeClr val="tx1"/>
                </a:solidFill>
                <a:effectLst/>
                <a:latin typeface="Arial" charset="0"/>
                <a:ea typeface="+mn-ea"/>
                <a:cs typeface="+mn-cs"/>
              </a:rPr>
              <a:t>Titanium (6%) aluminium (7%) and niobium alloy (TAN) (ISO 5832-11) (as used for locking screws, intramedullary nails, and a few anatomical plates [not in hand surgery]) </a:t>
            </a:r>
          </a:p>
          <a:p>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Each metal has specific mechanical properties that determine their use, but their surface properties which affect the surrounding biology also need to be considered. Metals that may behave extremely well mechanically and biologically for fracture fixation in one anatomical area may cause biological problems in another. </a:t>
            </a:r>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68</a:t>
            </a:fld>
            <a:endParaRPr lang="de-CH"/>
          </a:p>
        </p:txBody>
      </p:sp>
    </p:spTree>
    <p:extLst>
      <p:ext uri="{BB962C8B-B14F-4D97-AF65-F5344CB8AC3E}">
        <p14:creationId xmlns:p14="http://schemas.microsoft.com/office/powerpoint/2010/main" val="10373008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In trauma surgery the most common materials used for fracture fixation devices are: </a:t>
            </a:r>
          </a:p>
          <a:p>
            <a:pPr marL="171450" indent="-171450">
              <a:buFont typeface="Arial" panose="020B0604020202020204" pitchFamily="34" charset="0"/>
              <a:buChar char="•"/>
            </a:pPr>
            <a:r>
              <a:rPr lang="en-GB" sz="1200" kern="1200" dirty="0" err="1">
                <a:solidFill>
                  <a:schemeClr val="tx1"/>
                </a:solidFill>
                <a:effectLst/>
                <a:latin typeface="Arial" charset="0"/>
                <a:ea typeface="+mn-ea"/>
                <a:cs typeface="+mn-cs"/>
              </a:rPr>
              <a:t>Electropolished</a:t>
            </a:r>
            <a:r>
              <a:rPr lang="en-GB" sz="1200" kern="1200" dirty="0">
                <a:solidFill>
                  <a:schemeClr val="tx1"/>
                </a:solidFill>
                <a:effectLst/>
                <a:latin typeface="Arial" charset="0"/>
                <a:ea typeface="+mn-ea"/>
                <a:cs typeface="+mn-cs"/>
              </a:rPr>
              <a:t> stainless steel (EPSS) (ISO 5832-1) </a:t>
            </a:r>
          </a:p>
          <a:p>
            <a:pPr marL="171450" indent="-171450">
              <a:buFont typeface="Arial" panose="020B0604020202020204" pitchFamily="34" charset="0"/>
              <a:buChar char="•"/>
            </a:pPr>
            <a:r>
              <a:rPr lang="en-GB" sz="1200" kern="1200" dirty="0">
                <a:solidFill>
                  <a:schemeClr val="tx1"/>
                </a:solidFill>
                <a:effectLst/>
                <a:latin typeface="Arial" charset="0"/>
                <a:ea typeface="+mn-ea"/>
                <a:cs typeface="+mn-cs"/>
              </a:rPr>
              <a:t>Commercially pure titanium (</a:t>
            </a:r>
            <a:r>
              <a:rPr lang="en-GB" sz="1200" kern="1200" dirty="0" err="1">
                <a:solidFill>
                  <a:schemeClr val="tx1"/>
                </a:solidFill>
                <a:effectLst/>
                <a:latin typeface="Arial" charset="0"/>
                <a:ea typeface="+mn-ea"/>
                <a:cs typeface="+mn-cs"/>
              </a:rPr>
              <a:t>cpTi</a:t>
            </a:r>
            <a:r>
              <a:rPr lang="en-GB" sz="1200" kern="1200" dirty="0">
                <a:solidFill>
                  <a:schemeClr val="tx1"/>
                </a:solidFill>
                <a:effectLst/>
                <a:latin typeface="Arial" charset="0"/>
                <a:ea typeface="+mn-ea"/>
                <a:cs typeface="+mn-cs"/>
              </a:rPr>
              <a:t>) (ISO 5832-2), (as used for IF plates and screws)  </a:t>
            </a:r>
          </a:p>
          <a:p>
            <a:pPr marL="171450" indent="-171450">
              <a:buFont typeface="Arial" panose="020B0604020202020204" pitchFamily="34" charset="0"/>
              <a:buChar char="•"/>
            </a:pPr>
            <a:r>
              <a:rPr lang="en-GB" sz="1200" kern="1200" dirty="0">
                <a:solidFill>
                  <a:schemeClr val="tx1"/>
                </a:solidFill>
                <a:effectLst/>
                <a:latin typeface="Arial" charset="0"/>
                <a:ea typeface="+mn-ea"/>
                <a:cs typeface="+mn-cs"/>
              </a:rPr>
              <a:t>Titanium (6%) aluminium (7%) and niobium alloy (TAN) (ISO 5832-11) (as used for locking screws, intramedullary nails, and a few anatomical plates [not in hand surgery]) </a:t>
            </a:r>
          </a:p>
          <a:p>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Each metal has specific mechanical properties that determine their use, but their surface properties which affect the surrounding biology also need to be considered. Metals that may behave extremely well mechanically and biologically for fracture fixation in one anatomical area may cause biological problems in another. </a:t>
            </a:r>
            <a:endParaRPr lang="en-US" dirty="0"/>
          </a:p>
          <a:p>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Current internal fracture fixation devices are fabricated for clinics with a “standard” micro-rough surface and no </a:t>
            </a:r>
            <a:r>
              <a:rPr lang="en-GB" sz="1200" kern="1200" dirty="0" err="1">
                <a:solidFill>
                  <a:schemeClr val="tx1"/>
                </a:solidFill>
                <a:effectLst/>
                <a:latin typeface="Arial" charset="0"/>
                <a:ea typeface="+mn-ea"/>
                <a:cs typeface="+mn-cs"/>
              </a:rPr>
              <a:t>cpTi</a:t>
            </a:r>
            <a:r>
              <a:rPr lang="en-GB" sz="1200" kern="1200" dirty="0">
                <a:solidFill>
                  <a:schemeClr val="tx1"/>
                </a:solidFill>
                <a:effectLst/>
                <a:latin typeface="Arial" charset="0"/>
                <a:ea typeface="+mn-ea"/>
                <a:cs typeface="+mn-cs"/>
              </a:rPr>
              <a:t> or titanium alloy currently reaches the smoothness attained by EPSS (0. 1</a:t>
            </a:r>
            <a:r>
              <a:rPr lang="en-GB" sz="1200" kern="1200" dirty="0">
                <a:solidFill>
                  <a:schemeClr val="tx1"/>
                </a:solidFill>
                <a:effectLst/>
                <a:latin typeface="Arial" charset="0"/>
                <a:ea typeface="+mn-ea"/>
                <a:cs typeface="+mn-cs"/>
                <a:sym typeface="Symbol"/>
              </a:rPr>
              <a:t></a:t>
            </a:r>
            <a:r>
              <a:rPr lang="en-GB" sz="1200" kern="1200" dirty="0">
                <a:solidFill>
                  <a:schemeClr val="tx1"/>
                </a:solidFill>
                <a:effectLst/>
                <a:latin typeface="Arial" charset="0"/>
                <a:ea typeface="+mn-ea"/>
                <a:cs typeface="+mn-cs"/>
              </a:rPr>
              <a:t>m). The morphology of these surfaces also differs dramatically between material types,  and current clinically available </a:t>
            </a:r>
            <a:r>
              <a:rPr lang="en-GB" sz="1200" kern="1200" dirty="0" err="1">
                <a:solidFill>
                  <a:schemeClr val="tx1"/>
                </a:solidFill>
                <a:effectLst/>
                <a:latin typeface="Arial" charset="0"/>
                <a:ea typeface="+mn-ea"/>
                <a:cs typeface="+mn-cs"/>
              </a:rPr>
              <a:t>cpTi</a:t>
            </a:r>
            <a:r>
              <a:rPr lang="en-GB" sz="1200" kern="1200" dirty="0">
                <a:solidFill>
                  <a:schemeClr val="tx1"/>
                </a:solidFill>
                <a:effectLst/>
                <a:latin typeface="Arial" charset="0"/>
                <a:ea typeface="+mn-ea"/>
                <a:cs typeface="+mn-cs"/>
              </a:rPr>
              <a:t>, and TAN surfaces have a roughness average of approximately 1</a:t>
            </a:r>
            <a:r>
              <a:rPr lang="en-GB" sz="1200" kern="1200" dirty="0">
                <a:solidFill>
                  <a:schemeClr val="tx1"/>
                </a:solidFill>
                <a:effectLst/>
                <a:latin typeface="Arial" charset="0"/>
                <a:ea typeface="+mn-ea"/>
                <a:cs typeface="+mn-cs"/>
                <a:sym typeface="Symbol"/>
              </a:rPr>
              <a:t></a:t>
            </a:r>
            <a:r>
              <a:rPr lang="en-GB" sz="1200" kern="1200" dirty="0">
                <a:solidFill>
                  <a:schemeClr val="tx1"/>
                </a:solidFill>
                <a:effectLst/>
                <a:latin typeface="Arial" charset="0"/>
                <a:ea typeface="+mn-ea"/>
                <a:cs typeface="+mn-cs"/>
              </a:rPr>
              <a:t>m. Consequently, osseointegration and </a:t>
            </a:r>
            <a:r>
              <a:rPr lang="en-GB" sz="1200" kern="1200" dirty="0" err="1">
                <a:solidFill>
                  <a:schemeClr val="tx1"/>
                </a:solidFill>
                <a:effectLst/>
                <a:latin typeface="Arial" charset="0"/>
                <a:ea typeface="+mn-ea"/>
                <a:cs typeface="+mn-cs"/>
              </a:rPr>
              <a:t>extraosseous</a:t>
            </a:r>
            <a:r>
              <a:rPr lang="en-GB" sz="1200" kern="1200" dirty="0">
                <a:solidFill>
                  <a:schemeClr val="tx1"/>
                </a:solidFill>
                <a:effectLst/>
                <a:latin typeface="Arial" charset="0"/>
                <a:ea typeface="+mn-ea"/>
                <a:cs typeface="+mn-cs"/>
              </a:rPr>
              <a:t> formation is enhanced under these conditions although this response is exaggerated depending also on surface morphology.</a:t>
            </a:r>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69</a:t>
            </a:fld>
            <a:endParaRPr lang="de-CH"/>
          </a:p>
        </p:txBody>
      </p:sp>
    </p:spTree>
    <p:extLst>
      <p:ext uri="{BB962C8B-B14F-4D97-AF65-F5344CB8AC3E}">
        <p14:creationId xmlns:p14="http://schemas.microsoft.com/office/powerpoint/2010/main" val="2718958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a:t>All proteins in the serum will bind to surfaces, some more than others. Different surfaces select different proteins more than others.</a:t>
            </a:r>
          </a:p>
          <a:p>
            <a:endParaRPr lang="de-CH" dirty="0"/>
          </a:p>
          <a:p>
            <a:r>
              <a:rPr lang="en-US" sz="1200" kern="1200" dirty="0">
                <a:solidFill>
                  <a:schemeClr val="tx1"/>
                </a:solidFill>
                <a:effectLst/>
                <a:latin typeface="Arial" charset="0"/>
                <a:ea typeface="+mn-ea"/>
                <a:cs typeface="+mn-cs"/>
              </a:rPr>
              <a:t>Medical device surfaces are widely recognized as critical determinants of the host’s biological response and ultimate implant performance. Surfaces are intrinsically reactive, actively and constantly seeking to minimize their reactivity through continuous processes of adsorption, restructuring, and chemical reactions that constantly change these surface properties. The surrounding host tissues and fluids are part of this surface environment. Deliberate modifications are made to medical device surfaces to: </a:t>
            </a:r>
          </a:p>
          <a:p>
            <a:pPr marL="228600" indent="-228600">
              <a:buAutoNum type="arabicParenR"/>
            </a:pPr>
            <a:r>
              <a:rPr lang="en-US" sz="1200" kern="1200" dirty="0">
                <a:solidFill>
                  <a:schemeClr val="tx1"/>
                </a:solidFill>
                <a:effectLst/>
                <a:latin typeface="Arial" charset="0"/>
                <a:ea typeface="+mn-ea"/>
                <a:cs typeface="+mn-cs"/>
              </a:rPr>
              <a:t>Benefit host tissue acute and chronic responses </a:t>
            </a:r>
          </a:p>
          <a:p>
            <a:pPr marL="228600" indent="-228600">
              <a:buAutoNum type="arabicParenR"/>
            </a:pPr>
            <a:r>
              <a:rPr lang="en-US" sz="1200" kern="1200" dirty="0">
                <a:solidFill>
                  <a:schemeClr val="tx1"/>
                </a:solidFill>
                <a:effectLst/>
                <a:latin typeface="Arial" charset="0"/>
                <a:ea typeface="+mn-ea"/>
                <a:cs typeface="+mn-cs"/>
              </a:rPr>
              <a:t>Reduce wound site inflammation </a:t>
            </a:r>
          </a:p>
          <a:p>
            <a:pPr marL="228600" indent="-228600">
              <a:buAutoNum type="arabicParenR"/>
            </a:pPr>
            <a:r>
              <a:rPr lang="en-US" sz="1200" kern="1200" dirty="0">
                <a:solidFill>
                  <a:schemeClr val="tx1"/>
                </a:solidFill>
                <a:effectLst/>
                <a:latin typeface="Arial" charset="0"/>
                <a:ea typeface="+mn-ea"/>
                <a:cs typeface="+mn-cs"/>
              </a:rPr>
              <a:t>Promote or prevent device-tissue integration </a:t>
            </a:r>
          </a:p>
          <a:p>
            <a:pPr marL="228600" indent="-228600">
              <a:buAutoNum type="arabicParenR"/>
            </a:pPr>
            <a:r>
              <a:rPr lang="en-US" sz="1200" kern="1200" dirty="0">
                <a:solidFill>
                  <a:schemeClr val="tx1"/>
                </a:solidFill>
                <a:effectLst/>
                <a:latin typeface="Arial" charset="0"/>
                <a:ea typeface="+mn-ea"/>
                <a:cs typeface="+mn-cs"/>
              </a:rPr>
              <a:t>Reduce infection risk </a:t>
            </a:r>
          </a:p>
          <a:p>
            <a:pPr marL="228600" indent="-228600">
              <a:buAutoNum type="arabicParenR"/>
            </a:pPr>
            <a:endParaRPr lang="en-US" sz="1200" kern="1200" dirty="0">
              <a:solidFill>
                <a:schemeClr val="tx1"/>
              </a:solidFill>
              <a:effectLst/>
              <a:latin typeface="Arial" charset="0"/>
              <a:ea typeface="+mn-ea"/>
              <a:cs typeface="+mn-cs"/>
            </a:endParaRPr>
          </a:p>
          <a:p>
            <a:pPr marL="0" indent="0">
              <a:buNone/>
            </a:pPr>
            <a:r>
              <a:rPr lang="en-US" sz="1200" kern="1200" dirty="0">
                <a:solidFill>
                  <a:schemeClr val="tx1"/>
                </a:solidFill>
                <a:effectLst/>
                <a:latin typeface="Arial" charset="0"/>
                <a:ea typeface="+mn-ea"/>
                <a:cs typeface="+mn-cs"/>
              </a:rPr>
              <a:t>All implant surfaces react continuously with their surroundings to influence the host biological response: ambient species (water, atmospheric </a:t>
            </a:r>
            <a:r>
              <a:rPr lang="en-US" sz="1200" kern="1200" dirty="0" err="1">
                <a:solidFill>
                  <a:schemeClr val="tx1"/>
                </a:solidFill>
                <a:effectLst/>
                <a:latin typeface="Arial" charset="0"/>
                <a:ea typeface="+mn-ea"/>
                <a:cs typeface="+mn-cs"/>
              </a:rPr>
              <a:t>adsorbates</a:t>
            </a:r>
            <a:r>
              <a:rPr lang="en-US" sz="1200" kern="1200" dirty="0">
                <a:solidFill>
                  <a:schemeClr val="tx1"/>
                </a:solidFill>
                <a:effectLst/>
                <a:latin typeface="Arial" charset="0"/>
                <a:ea typeface="+mn-ea"/>
                <a:cs typeface="+mn-cs"/>
              </a:rPr>
              <a:t> and particulates) prior to implantation; then with biological milieu upon implantation (salts, amino acids, small molecules, macromolecules like proteins, lipids, oligosaccharides); and finally various host cells (that never touch a bare implant surface, but the adsorbed layers). Hence, implant surfaces are complex to understand and control before and after implantation.</a:t>
            </a:r>
          </a:p>
          <a:p>
            <a:endParaRPr lang="de-CH"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Surface modification methods for medical devices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To better facilitate control of medical device surface reactions, eliminate undesired reactions (</a:t>
            </a:r>
            <a:r>
              <a:rPr lang="en-US" sz="1200" kern="1200" dirty="0" err="1">
                <a:solidFill>
                  <a:schemeClr val="tx1"/>
                </a:solidFill>
                <a:effectLst/>
                <a:latin typeface="Arial" charset="0"/>
                <a:ea typeface="+mn-ea"/>
                <a:cs typeface="+mn-cs"/>
              </a:rPr>
              <a:t>ie</a:t>
            </a:r>
            <a:r>
              <a:rPr lang="en-US" sz="1200" kern="1200" dirty="0">
                <a:solidFill>
                  <a:schemeClr val="tx1"/>
                </a:solidFill>
                <a:effectLst/>
                <a:latin typeface="Arial" charset="0"/>
                <a:ea typeface="+mn-ea"/>
                <a:cs typeface="+mn-cs"/>
              </a:rPr>
              <a:t>, corrosion, infection, coagulation, fibrosis, atrophic defects, bone integration or adhesion of free gliding soft tissues, </a:t>
            </a:r>
            <a:r>
              <a:rPr lang="en-US" sz="1200" kern="1200" dirty="0" err="1">
                <a:solidFill>
                  <a:schemeClr val="tx1"/>
                </a:solidFill>
                <a:effectLst/>
                <a:latin typeface="Arial" charset="0"/>
                <a:ea typeface="+mn-ea"/>
                <a:cs typeface="+mn-cs"/>
              </a:rPr>
              <a:t>eg</a:t>
            </a:r>
            <a:r>
              <a:rPr lang="en-US" sz="1200" kern="1200" dirty="0">
                <a:solidFill>
                  <a:schemeClr val="tx1"/>
                </a:solidFill>
                <a:effectLst/>
                <a:latin typeface="Arial" charset="0"/>
                <a:ea typeface="+mn-ea"/>
                <a:cs typeface="+mn-cs"/>
              </a:rPr>
              <a:t>, tendons), and also promote desired surface reactions upon implantation within host tissue (</a:t>
            </a:r>
            <a:r>
              <a:rPr lang="en-US" sz="1200" kern="1200" dirty="0" err="1">
                <a:solidFill>
                  <a:schemeClr val="tx1"/>
                </a:solidFill>
                <a:effectLst/>
                <a:latin typeface="Arial" charset="0"/>
                <a:ea typeface="+mn-ea"/>
                <a:cs typeface="+mn-cs"/>
              </a:rPr>
              <a:t>ie</a:t>
            </a:r>
            <a:r>
              <a:rPr lang="en-US" sz="1200" kern="1200" dirty="0">
                <a:solidFill>
                  <a:schemeClr val="tx1"/>
                </a:solidFill>
                <a:effectLst/>
                <a:latin typeface="Arial" charset="0"/>
                <a:ea typeface="+mn-ea"/>
                <a:cs typeface="+mn-cs"/>
              </a:rPr>
              <a:t>, acute phase inflammatory balance and control, recruitment of pro-healing cells, device-tissue integration), surface modifications are deliberately made to medical devices. Typical types of surface modifications include: </a:t>
            </a:r>
          </a:p>
          <a:p>
            <a:pPr marL="228600" indent="-228600">
              <a:buAutoNum type="arabicParenR"/>
            </a:pPr>
            <a:r>
              <a:rPr lang="en-US" sz="1200" kern="1200" dirty="0">
                <a:solidFill>
                  <a:schemeClr val="tx1"/>
                </a:solidFill>
                <a:effectLst/>
                <a:latin typeface="Arial" charset="0"/>
                <a:ea typeface="+mn-ea"/>
                <a:cs typeface="+mn-cs"/>
              </a:rPr>
              <a:t>Roughening or smoothing </a:t>
            </a:r>
          </a:p>
          <a:p>
            <a:pPr marL="228600" indent="-228600">
              <a:buAutoNum type="arabicParenR"/>
            </a:pPr>
            <a:r>
              <a:rPr lang="en-US" sz="1200" kern="1200" dirty="0">
                <a:solidFill>
                  <a:schemeClr val="tx1"/>
                </a:solidFill>
                <a:effectLst/>
                <a:latin typeface="Arial" charset="0"/>
                <a:ea typeface="+mn-ea"/>
                <a:cs typeface="+mn-cs"/>
              </a:rPr>
              <a:t>Coating with permanent overcoat materials (</a:t>
            </a:r>
            <a:r>
              <a:rPr lang="en-US" sz="1200" kern="1200" dirty="0" err="1">
                <a:solidFill>
                  <a:schemeClr val="tx1"/>
                </a:solidFill>
                <a:effectLst/>
                <a:latin typeface="Arial" charset="0"/>
                <a:ea typeface="+mn-ea"/>
                <a:cs typeface="+mn-cs"/>
              </a:rPr>
              <a:t>ie</a:t>
            </a:r>
            <a:r>
              <a:rPr lang="en-US" sz="1200" kern="1200" dirty="0">
                <a:solidFill>
                  <a:schemeClr val="tx1"/>
                </a:solidFill>
                <a:effectLst/>
                <a:latin typeface="Arial" charset="0"/>
                <a:ea typeface="+mn-ea"/>
                <a:cs typeface="+mn-cs"/>
              </a:rPr>
              <a:t>, to improve tribology, anti-corrosion, anti-thrombotic potential, cellular surface reactions, or deliver drugs) </a:t>
            </a:r>
          </a:p>
          <a:p>
            <a:pPr marL="228600" indent="-228600">
              <a:buAutoNum type="arabicParenR"/>
            </a:pPr>
            <a:r>
              <a:rPr lang="en-US" sz="1200" kern="1200" dirty="0">
                <a:solidFill>
                  <a:schemeClr val="tx1"/>
                </a:solidFill>
                <a:effectLst/>
                <a:latin typeface="Arial" charset="0"/>
                <a:ea typeface="+mn-ea"/>
                <a:cs typeface="+mn-cs"/>
              </a:rPr>
              <a:t>Coating with resorbable materials (</a:t>
            </a:r>
            <a:r>
              <a:rPr lang="en-US" sz="1200" kern="1200" dirty="0" err="1">
                <a:solidFill>
                  <a:schemeClr val="tx1"/>
                </a:solidFill>
                <a:effectLst/>
                <a:latin typeface="Arial" charset="0"/>
                <a:ea typeface="+mn-ea"/>
                <a:cs typeface="+mn-cs"/>
              </a:rPr>
              <a:t>ie</a:t>
            </a:r>
            <a:r>
              <a:rPr lang="en-US" sz="1200" kern="1200" dirty="0">
                <a:solidFill>
                  <a:schemeClr val="tx1"/>
                </a:solidFill>
                <a:effectLst/>
                <a:latin typeface="Arial" charset="0"/>
                <a:ea typeface="+mn-ea"/>
                <a:cs typeface="+mn-cs"/>
              </a:rPr>
              <a:t>, those meant to deliver bioactive agents locally then degrade away), chemically grafted polymers or drugs (ultrathin layers used to resist adsorption of proteins, coagulants and pathogens) </a:t>
            </a:r>
          </a:p>
          <a:p>
            <a:pPr marL="228600" indent="-228600">
              <a:buAutoNum type="arabicParenR"/>
            </a:pPr>
            <a:r>
              <a:rPr lang="en-US" sz="1200" kern="1200" dirty="0">
                <a:solidFill>
                  <a:schemeClr val="tx1"/>
                </a:solidFill>
                <a:effectLst/>
                <a:latin typeface="Arial" charset="0"/>
                <a:ea typeface="+mn-ea"/>
                <a:cs typeface="+mn-cs"/>
              </a:rPr>
              <a:t>Deliberate introduction of engineered topography with designed texture and porosity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References:</a:t>
            </a:r>
          </a:p>
          <a:p>
            <a:endParaRPr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Richards RG, Moriarty TF, </a:t>
            </a:r>
            <a:r>
              <a:rPr lang="en-GB" sz="1200" b="1" kern="1200" dirty="0" err="1">
                <a:solidFill>
                  <a:schemeClr val="tx1"/>
                </a:solidFill>
                <a:effectLst/>
                <a:latin typeface="Arial" charset="0"/>
                <a:ea typeface="+mn-ea"/>
                <a:cs typeface="+mn-cs"/>
              </a:rPr>
              <a:t>Miclau</a:t>
            </a:r>
            <a:r>
              <a:rPr lang="en-GB" sz="1200" b="1" kern="1200" dirty="0">
                <a:solidFill>
                  <a:schemeClr val="tx1"/>
                </a:solidFill>
                <a:effectLst/>
                <a:latin typeface="Arial" charset="0"/>
                <a:ea typeface="+mn-ea"/>
                <a:cs typeface="+mn-cs"/>
              </a:rPr>
              <a:t> T, et al</a:t>
            </a:r>
            <a:r>
              <a:rPr lang="en-GB" sz="1200" kern="1200" dirty="0">
                <a:solidFill>
                  <a:schemeClr val="tx1"/>
                </a:solidFill>
                <a:effectLst/>
                <a:latin typeface="Arial" charset="0"/>
                <a:ea typeface="+mn-ea"/>
                <a:cs typeface="+mn-cs"/>
              </a:rPr>
              <a:t>. Advances in Biomaterials and Surface Technologies. </a:t>
            </a:r>
            <a:r>
              <a:rPr lang="en-GB" sz="1200" i="1" kern="1200" dirty="0">
                <a:solidFill>
                  <a:schemeClr val="tx1"/>
                </a:solidFill>
                <a:effectLst/>
                <a:latin typeface="Arial" charset="0"/>
                <a:ea typeface="+mn-ea"/>
                <a:cs typeface="+mn-cs"/>
              </a:rPr>
              <a:t>Journal of Orthopaedic Trauma</a:t>
            </a:r>
            <a:r>
              <a:rPr lang="en-GB" sz="1200" kern="1200" dirty="0">
                <a:solidFill>
                  <a:schemeClr val="tx1"/>
                </a:solidFill>
                <a:effectLst/>
                <a:latin typeface="Arial" charset="0"/>
                <a:ea typeface="+mn-ea"/>
                <a:cs typeface="+mn-cs"/>
              </a:rPr>
              <a:t>, 2012 Dec;26(12):703-7. </a:t>
            </a:r>
            <a:r>
              <a:rPr lang="en-GB" sz="1200" kern="1200" dirty="0" err="1">
                <a:solidFill>
                  <a:schemeClr val="tx1"/>
                </a:solidFill>
                <a:effectLst/>
                <a:latin typeface="Arial" charset="0"/>
                <a:ea typeface="+mn-ea"/>
                <a:cs typeface="+mn-cs"/>
              </a:rPr>
              <a:t>doi</a:t>
            </a:r>
            <a:r>
              <a:rPr lang="en-GB" sz="1200" kern="1200" dirty="0">
                <a:solidFill>
                  <a:schemeClr val="tx1"/>
                </a:solidFill>
                <a:effectLst/>
                <a:latin typeface="Arial" charset="0"/>
                <a:ea typeface="+mn-ea"/>
                <a:cs typeface="+mn-cs"/>
              </a:rPr>
              <a:t>: 10.1097/BOT.0b013e31826e37a2. </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70</a:t>
            </a:fld>
            <a:endParaRPr lang="de-CH"/>
          </a:p>
        </p:txBody>
      </p:sp>
    </p:spTree>
    <p:extLst>
      <p:ext uri="{BB962C8B-B14F-4D97-AF65-F5344CB8AC3E}">
        <p14:creationId xmlns:p14="http://schemas.microsoft.com/office/powerpoint/2010/main" val="3203975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90527" eaLnBrk="0" hangingPunct="0">
              <a:defRPr sz="2000">
                <a:solidFill>
                  <a:schemeClr val="tx1"/>
                </a:solidFill>
                <a:latin typeface="Arial" charset="0"/>
              </a:defRPr>
            </a:lvl1pPr>
            <a:lvl2pPr marL="742894" indent="-285729" defTabSz="990527" eaLnBrk="0" hangingPunct="0">
              <a:defRPr sz="2000">
                <a:solidFill>
                  <a:schemeClr val="tx1"/>
                </a:solidFill>
                <a:latin typeface="Arial" charset="0"/>
              </a:defRPr>
            </a:lvl2pPr>
            <a:lvl3pPr marL="1142916" indent="-228583" defTabSz="990527" eaLnBrk="0" hangingPunct="0">
              <a:defRPr sz="2000">
                <a:solidFill>
                  <a:schemeClr val="tx1"/>
                </a:solidFill>
                <a:latin typeface="Arial" charset="0"/>
              </a:defRPr>
            </a:lvl3pPr>
            <a:lvl4pPr marL="1600081" indent="-228583" defTabSz="990527" eaLnBrk="0" hangingPunct="0">
              <a:defRPr sz="2000">
                <a:solidFill>
                  <a:schemeClr val="tx1"/>
                </a:solidFill>
                <a:latin typeface="Arial" charset="0"/>
              </a:defRPr>
            </a:lvl4pPr>
            <a:lvl5pPr marL="2057247" indent="-228583" defTabSz="990527" eaLnBrk="0" hangingPunct="0">
              <a:defRPr sz="2000">
                <a:solidFill>
                  <a:schemeClr val="tx1"/>
                </a:solidFill>
                <a:latin typeface="Arial" charset="0"/>
              </a:defRPr>
            </a:lvl5pPr>
            <a:lvl6pPr marL="2514414" indent="-228583" defTabSz="990527" eaLnBrk="0" fontAlgn="base" hangingPunct="0">
              <a:spcBef>
                <a:spcPct val="0"/>
              </a:spcBef>
              <a:spcAft>
                <a:spcPct val="0"/>
              </a:spcAft>
              <a:defRPr sz="2000">
                <a:solidFill>
                  <a:schemeClr val="tx1"/>
                </a:solidFill>
                <a:latin typeface="Arial" charset="0"/>
              </a:defRPr>
            </a:lvl6pPr>
            <a:lvl7pPr marL="2971580" indent="-228583" defTabSz="990527" eaLnBrk="0" fontAlgn="base" hangingPunct="0">
              <a:spcBef>
                <a:spcPct val="0"/>
              </a:spcBef>
              <a:spcAft>
                <a:spcPct val="0"/>
              </a:spcAft>
              <a:defRPr sz="2000">
                <a:solidFill>
                  <a:schemeClr val="tx1"/>
                </a:solidFill>
                <a:latin typeface="Arial" charset="0"/>
              </a:defRPr>
            </a:lvl7pPr>
            <a:lvl8pPr marL="3428746" indent="-228583" defTabSz="990527" eaLnBrk="0" fontAlgn="base" hangingPunct="0">
              <a:spcBef>
                <a:spcPct val="0"/>
              </a:spcBef>
              <a:spcAft>
                <a:spcPct val="0"/>
              </a:spcAft>
              <a:defRPr sz="2000">
                <a:solidFill>
                  <a:schemeClr val="tx1"/>
                </a:solidFill>
                <a:latin typeface="Arial" charset="0"/>
              </a:defRPr>
            </a:lvl8pPr>
            <a:lvl9pPr marL="3885912" indent="-228583" defTabSz="990527" eaLnBrk="0" fontAlgn="base" hangingPunct="0">
              <a:spcBef>
                <a:spcPct val="0"/>
              </a:spcBef>
              <a:spcAft>
                <a:spcPct val="0"/>
              </a:spcAft>
              <a:defRPr sz="2000">
                <a:solidFill>
                  <a:schemeClr val="tx1"/>
                </a:solidFill>
                <a:latin typeface="Arial" charset="0"/>
              </a:defRPr>
            </a:lvl9pPr>
          </a:lstStyle>
          <a:p>
            <a:pPr eaLnBrk="1" hangingPunct="1"/>
            <a:fld id="{E290C05D-167C-4A0A-97B7-1579F30C0F9F}" type="slidenum">
              <a:rPr lang="de-CH" sz="1300"/>
              <a:pPr eaLnBrk="1" hangingPunct="1"/>
              <a:t>72</a:t>
            </a:fld>
            <a:endParaRPr lang="de-CH" sz="1300"/>
          </a:p>
        </p:txBody>
      </p:sp>
      <p:sp>
        <p:nvSpPr>
          <p:cNvPr id="31747" name="Rectangle 2"/>
          <p:cNvSpPr>
            <a:spLocks noGrp="1" noRot="1" noChangeAspect="1" noChangeArrowheads="1" noTextEdit="1"/>
          </p:cNvSpPr>
          <p:nvPr>
            <p:ph type="sldImg"/>
          </p:nvPr>
        </p:nvSpPr>
        <p:spPr>
          <a:xfrm>
            <a:off x="141288" y="769938"/>
            <a:ext cx="6818312" cy="3835400"/>
          </a:xfrm>
          <a:ln/>
        </p:spPr>
      </p:sp>
      <p:sp>
        <p:nvSpPr>
          <p:cNvPr id="31748" name="Rectangle 3"/>
          <p:cNvSpPr>
            <a:spLocks noGrp="1" noChangeArrowheads="1"/>
          </p:cNvSpPr>
          <p:nvPr>
            <p:ph type="body" idx="1"/>
          </p:nvPr>
        </p:nvSpPr>
        <p:spPr>
          <a:noFill/>
        </p:spPr>
        <p:txBody>
          <a:bodyPr/>
          <a:lstStyle/>
          <a:p>
            <a:pPr eaLnBrk="1" hangingPunct="1"/>
            <a:r>
              <a:rPr lang="en-GB" dirty="0">
                <a:latin typeface="Arial" charset="0"/>
              </a:rPr>
              <a:t>References:</a:t>
            </a:r>
          </a:p>
          <a:p>
            <a:pPr eaLnBrk="1" hangingPunct="1"/>
            <a:endParaRPr lang="en-GB" dirty="0">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b="1" dirty="0" err="1">
                <a:latin typeface="Arial" charset="0"/>
              </a:rPr>
              <a:t>Sinicropi</a:t>
            </a:r>
            <a:r>
              <a:rPr lang="en-GB" b="1" dirty="0">
                <a:latin typeface="Arial" charset="0"/>
              </a:rPr>
              <a:t> SM, Su BW, </a:t>
            </a:r>
            <a:r>
              <a:rPr lang="en-GB" b="1" dirty="0" err="1">
                <a:latin typeface="Arial" charset="0"/>
              </a:rPr>
              <a:t>Raia</a:t>
            </a:r>
            <a:r>
              <a:rPr lang="en-GB" b="1" dirty="0">
                <a:latin typeface="Arial" charset="0"/>
              </a:rPr>
              <a:t> FJ, et al. </a:t>
            </a:r>
            <a:r>
              <a:rPr lang="en-GB" dirty="0">
                <a:latin typeface="Arial" charset="0"/>
              </a:rPr>
              <a:t>The effects of implant composition on extensor tenosynovitis in a canine distal radius fracture model. </a:t>
            </a:r>
            <a:r>
              <a:rPr lang="en-GB" i="1" dirty="0">
                <a:latin typeface="Arial" charset="0"/>
              </a:rPr>
              <a:t>J Hand </a:t>
            </a:r>
            <a:r>
              <a:rPr lang="en-GB" i="1" dirty="0" err="1">
                <a:latin typeface="Arial" charset="0"/>
              </a:rPr>
              <a:t>Surg</a:t>
            </a:r>
            <a:r>
              <a:rPr lang="en-GB" i="1" dirty="0">
                <a:latin typeface="Arial" charset="0"/>
              </a:rPr>
              <a:t> Am</a:t>
            </a:r>
            <a:r>
              <a:rPr lang="en-GB" dirty="0">
                <a:latin typeface="Arial" charset="0"/>
              </a:rPr>
              <a:t>. 2005 Mar;30(2):300-7.</a:t>
            </a:r>
          </a:p>
          <a:p>
            <a:pPr eaLnBrk="1" hangingPunct="1"/>
            <a:endParaRPr lang="en-GB" dirty="0">
              <a:latin typeface="Arial" charset="0"/>
            </a:endParaRPr>
          </a:p>
          <a:p>
            <a:pPr eaLnBrk="1" hangingPunct="1"/>
            <a:endParaRPr lang="en-GB" b="1" dirty="0">
              <a:latin typeface="Arial" charset="0"/>
            </a:endParaRPr>
          </a:p>
          <a:p>
            <a:pPr eaLnBrk="1" hangingPunct="1"/>
            <a:endParaRPr lang="en-GB" dirty="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Difficulties in removing temporary fracture fixation devices due to excessive bony on-growth results in extended surgical time leading to excessive blood loss, debris contamination, and potentially </a:t>
            </a:r>
            <a:r>
              <a:rPr lang="en-US" sz="1200" b="0" i="0" u="none" strike="noStrike" kern="1200" baseline="0" dirty="0" err="1">
                <a:solidFill>
                  <a:schemeClr val="tx1"/>
                </a:solidFill>
                <a:latin typeface="Arial" charset="0"/>
                <a:ea typeface="+mn-ea"/>
                <a:cs typeface="+mn-cs"/>
              </a:rPr>
              <a:t>refracture</a:t>
            </a:r>
            <a:r>
              <a:rPr lang="en-US" sz="1200" b="0" i="0" u="none" strike="noStrike" kern="1200" baseline="0" dirty="0">
                <a:solidFill>
                  <a:schemeClr val="tx1"/>
                </a:solidFill>
                <a:latin typeface="Arial" charset="0"/>
                <a:ea typeface="+mn-ea"/>
                <a:cs typeface="+mn-cs"/>
              </a:rPr>
              <a:t>. Commercially available locking plates and screws are manufactured for clinics with a micro-rough surface, which contributes to the excessive bony on-growth reported. We have applied polishing technology to </a:t>
            </a:r>
            <a:r>
              <a:rPr lang="en-US" sz="1200" b="0" i="0" u="none" strike="noStrike" kern="1200" baseline="0" dirty="0" err="1">
                <a:solidFill>
                  <a:schemeClr val="tx1"/>
                </a:solidFill>
                <a:latin typeface="Arial" charset="0"/>
                <a:ea typeface="+mn-ea"/>
                <a:cs typeface="+mn-cs"/>
              </a:rPr>
              <a:t>cpTi</a:t>
            </a:r>
            <a:r>
              <a:rPr lang="en-US" sz="1200" b="0" i="0" u="none" strike="noStrike" kern="1200" baseline="0" dirty="0">
                <a:solidFill>
                  <a:schemeClr val="tx1"/>
                </a:solidFill>
                <a:latin typeface="Arial" charset="0"/>
                <a:ea typeface="+mn-ea"/>
                <a:cs typeface="+mn-cs"/>
              </a:rPr>
              <a:t> locking compression plates (LCP) and TAN plates and screws to assess if it can alleviate problems with strong bony overgrowth. </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Samples were implanted for 6, 12, and 18 months in a bilateral sheep tibia </a:t>
            </a:r>
            <a:r>
              <a:rPr lang="en-US" sz="1200" b="0" i="0" u="none" strike="noStrike" kern="1200" baseline="0" dirty="0" err="1">
                <a:solidFill>
                  <a:schemeClr val="tx1"/>
                </a:solidFill>
                <a:latin typeface="Arial" charset="0"/>
                <a:ea typeface="+mn-ea"/>
                <a:cs typeface="+mn-cs"/>
              </a:rPr>
              <a:t>nonfracture</a:t>
            </a:r>
            <a:r>
              <a:rPr lang="en-US" sz="1200" b="0" i="0" u="none" strike="noStrike" kern="1200" baseline="0" dirty="0">
                <a:solidFill>
                  <a:schemeClr val="tx1"/>
                </a:solidFill>
                <a:latin typeface="Arial" charset="0"/>
                <a:ea typeface="+mn-ea"/>
                <a:cs typeface="+mn-cs"/>
              </a:rPr>
              <a:t> model and assessed for screw removal torque, percentage of bone contact and tissue-material response. Both </a:t>
            </a:r>
            <a:r>
              <a:rPr lang="en-US" sz="1200" b="0" i="0" u="none" strike="noStrike" kern="1200" baseline="0" dirty="0" err="1">
                <a:solidFill>
                  <a:schemeClr val="tx1"/>
                </a:solidFill>
                <a:latin typeface="Arial" charset="0"/>
                <a:ea typeface="+mn-ea"/>
                <a:cs typeface="+mn-cs"/>
              </a:rPr>
              <a:t>electropolishing</a:t>
            </a:r>
            <a:r>
              <a:rPr lang="en-US" sz="1200" b="0" i="0" u="none" strike="noStrike" kern="1200" baseline="0" dirty="0">
                <a:solidFill>
                  <a:schemeClr val="tx1"/>
                </a:solidFill>
                <a:latin typeface="Arial" charset="0"/>
                <a:ea typeface="+mn-ea"/>
                <a:cs typeface="+mn-cs"/>
              </a:rPr>
              <a:t> (</a:t>
            </a:r>
            <a:r>
              <a:rPr lang="en-US" sz="1200" b="0" i="1" u="none" strike="noStrike" kern="1200" baseline="0" dirty="0">
                <a:solidFill>
                  <a:schemeClr val="tx1"/>
                </a:solidFill>
                <a:latin typeface="Arial" charset="0"/>
                <a:ea typeface="+mn-ea"/>
                <a:cs typeface="+mn-cs"/>
              </a:rPr>
              <a:t>p</a:t>
            </a:r>
            <a:r>
              <a:rPr lang="en-US" sz="1200" b="0" i="0" u="none" strike="noStrike" kern="1200" baseline="0" dirty="0">
                <a:solidFill>
                  <a:schemeClr val="tx1"/>
                </a:solidFill>
                <a:latin typeface="Arial" charset="0"/>
                <a:ea typeface="+mn-ea"/>
                <a:cs typeface="+mn-cs"/>
              </a:rPr>
              <a:t>=0.001) and paste polishing (</a:t>
            </a:r>
            <a:r>
              <a:rPr lang="en-US" sz="1200" b="0" i="1" u="none" strike="noStrike" kern="1200" baseline="0" dirty="0">
                <a:solidFill>
                  <a:schemeClr val="tx1"/>
                </a:solidFill>
                <a:latin typeface="Arial" charset="0"/>
                <a:ea typeface="+mn-ea"/>
                <a:cs typeface="+mn-cs"/>
              </a:rPr>
              <a:t>p</a:t>
            </a:r>
            <a:r>
              <a:rPr lang="en-US" sz="1200" b="0" i="0" u="none" strike="noStrike" kern="1200" baseline="0" dirty="0">
                <a:solidFill>
                  <a:schemeClr val="tx1"/>
                </a:solidFill>
                <a:latin typeface="Arial" charset="0"/>
                <a:ea typeface="+mn-ea"/>
                <a:cs typeface="+mn-cs"/>
              </a:rPr>
              <a:t>=0.010) of TAN screws significantly reduced the mean torque required for removal compared to their micro-rough counterparts. This was accompanied by a trend for a lower percentage of bone contact for polished screws.</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This difference in bone contact was significant for paste-polished TAN screws (</a:t>
            </a:r>
            <a:r>
              <a:rPr lang="en-US" sz="1200" b="0" i="1" u="none" strike="noStrike" kern="1200" baseline="0" dirty="0">
                <a:solidFill>
                  <a:schemeClr val="tx1"/>
                </a:solidFill>
                <a:latin typeface="Arial" charset="0"/>
                <a:ea typeface="+mn-ea"/>
                <a:cs typeface="+mn-cs"/>
              </a:rPr>
              <a:t>p</a:t>
            </a:r>
            <a:r>
              <a:rPr lang="en-US" sz="1200" b="0" i="0" u="none" strike="noStrike" kern="1200" baseline="0" dirty="0">
                <a:solidFill>
                  <a:schemeClr val="tx1"/>
                </a:solidFill>
                <a:latin typeface="Arial" charset="0"/>
                <a:ea typeface="+mn-ea"/>
                <a:cs typeface="+mn-cs"/>
              </a:rPr>
              <a:t>&lt;0.001) but not </a:t>
            </a:r>
            <a:r>
              <a:rPr lang="en-US" sz="1200" b="0" i="0" u="none" strike="noStrike" kern="1200" baseline="0" dirty="0" err="1">
                <a:solidFill>
                  <a:schemeClr val="tx1"/>
                </a:solidFill>
                <a:latin typeface="Arial" charset="0"/>
                <a:ea typeface="+mn-ea"/>
                <a:cs typeface="+mn-cs"/>
              </a:rPr>
              <a:t>electropolished</a:t>
            </a:r>
            <a:r>
              <a:rPr lang="en-US" sz="1200" b="0" i="0" u="none" strike="noStrike" kern="1200" baseline="0" dirty="0">
                <a:solidFill>
                  <a:schemeClr val="tx1"/>
                </a:solidFill>
                <a:latin typeface="Arial" charset="0"/>
                <a:ea typeface="+mn-ea"/>
                <a:cs typeface="+mn-cs"/>
              </a:rPr>
              <a:t> TAN screws (</a:t>
            </a:r>
            <a:r>
              <a:rPr lang="en-US" sz="1200" b="0" i="1" u="none" strike="noStrike" kern="1200" baseline="0" dirty="0">
                <a:solidFill>
                  <a:schemeClr val="tx1"/>
                </a:solidFill>
                <a:latin typeface="Arial" charset="0"/>
                <a:ea typeface="+mn-ea"/>
                <a:cs typeface="+mn-cs"/>
              </a:rPr>
              <a:t>p</a:t>
            </a:r>
            <a:r>
              <a:rPr lang="en-US" sz="1200" b="0" i="0" u="none" strike="noStrike" kern="1200" baseline="0" dirty="0">
                <a:solidFill>
                  <a:schemeClr val="tx1"/>
                </a:solidFill>
                <a:latin typeface="Arial" charset="0"/>
                <a:ea typeface="+mn-ea"/>
                <a:cs typeface="+mn-cs"/>
              </a:rPr>
              <a:t>=0.066). </a:t>
            </a:r>
            <a:r>
              <a:rPr lang="en-US" sz="1200" b="0" i="1" u="none" strike="noStrike" kern="1200" baseline="0" dirty="0">
                <a:solidFill>
                  <a:schemeClr val="tx1"/>
                </a:solidFill>
                <a:latin typeface="Arial" charset="0"/>
                <a:ea typeface="+mn-ea"/>
                <a:cs typeface="+mn-cs"/>
              </a:rPr>
              <a:t>Ex vivo</a:t>
            </a:r>
            <a:r>
              <a:rPr lang="en-US" sz="1200" b="0" i="0" u="none" strike="noStrike" kern="1200" baseline="0" dirty="0">
                <a:solidFill>
                  <a:schemeClr val="tx1"/>
                </a:solidFill>
                <a:latin typeface="Arial" charset="0"/>
                <a:ea typeface="+mn-ea"/>
                <a:cs typeface="+mn-cs"/>
              </a:rPr>
              <a:t>, soft tissue removal was much easier (approximately 5 minutes) for polished constructs, which was difficult and at least four times longer for standard micro-rough constructs. We suggest that polishing of locked plate/screw systems will improve ease of removal and reduce implant related removal complications encountered due to excessive strong bony on-growth while maintaining biocompatibility and implant stability. </a:t>
            </a: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References:</a:t>
            </a:r>
            <a:endParaRPr lang="de-CH" dirty="0"/>
          </a:p>
          <a:p>
            <a:endParaRPr lang="de-CH"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Hayes JS, </a:t>
            </a:r>
            <a:r>
              <a:rPr lang="en-GB" sz="1200" b="1" kern="1200" dirty="0" err="1">
                <a:solidFill>
                  <a:schemeClr val="tx1"/>
                </a:solidFill>
                <a:effectLst/>
                <a:latin typeface="Arial" charset="0"/>
                <a:ea typeface="+mn-ea"/>
                <a:cs typeface="+mn-cs"/>
              </a:rPr>
              <a:t>Seidenglanz</a:t>
            </a:r>
            <a:r>
              <a:rPr lang="en-GB" sz="1200" b="1" kern="1200" dirty="0">
                <a:solidFill>
                  <a:schemeClr val="tx1"/>
                </a:solidFill>
                <a:effectLst/>
                <a:latin typeface="Arial" charset="0"/>
                <a:ea typeface="+mn-ea"/>
                <a:cs typeface="+mn-cs"/>
              </a:rPr>
              <a:t> U, Pearce AI, Pearce SG, Archer CW, Richards RG. </a:t>
            </a:r>
            <a:r>
              <a:rPr lang="en-GB" sz="1200" kern="1200" dirty="0">
                <a:solidFill>
                  <a:schemeClr val="tx1"/>
                </a:solidFill>
                <a:effectLst/>
                <a:latin typeface="Arial" charset="0"/>
                <a:ea typeface="+mn-ea"/>
                <a:cs typeface="+mn-cs"/>
              </a:rPr>
              <a:t>Surface Polishing Positively Influences Ease of Plate and Screw Removal. </a:t>
            </a:r>
            <a:r>
              <a:rPr lang="en-GB" sz="1200" i="1" kern="1200" dirty="0" err="1">
                <a:solidFill>
                  <a:schemeClr val="tx1"/>
                </a:solidFill>
                <a:effectLst/>
                <a:latin typeface="Arial" charset="0"/>
                <a:ea typeface="+mn-ea"/>
                <a:cs typeface="+mn-cs"/>
              </a:rPr>
              <a:t>Eur</a:t>
            </a:r>
            <a:r>
              <a:rPr lang="en-GB" sz="1200" i="1" kern="1200" dirty="0">
                <a:solidFill>
                  <a:schemeClr val="tx1"/>
                </a:solidFill>
                <a:effectLst/>
                <a:latin typeface="Arial" charset="0"/>
                <a:ea typeface="+mn-ea"/>
                <a:cs typeface="+mn-cs"/>
              </a:rPr>
              <a:t> Cell Mater</a:t>
            </a:r>
            <a:r>
              <a:rPr lang="en-GB" sz="1200" kern="1200" dirty="0">
                <a:solidFill>
                  <a:schemeClr val="tx1"/>
                </a:solidFill>
                <a:effectLst/>
                <a:latin typeface="Arial" charset="0"/>
                <a:ea typeface="+mn-ea"/>
                <a:cs typeface="+mn-cs"/>
              </a:rPr>
              <a:t>. 2010 19: 117-126.</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73</a:t>
            </a:fld>
            <a:endParaRPr lang="de-CH"/>
          </a:p>
        </p:txBody>
      </p:sp>
    </p:spTree>
    <p:extLst>
      <p:ext uri="{BB962C8B-B14F-4D97-AF65-F5344CB8AC3E}">
        <p14:creationId xmlns:p14="http://schemas.microsoft.com/office/powerpoint/2010/main" val="2332309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5</a:t>
            </a:fld>
            <a:endParaRPr lang="de-CH"/>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Fractures of the </a:t>
            </a:r>
            <a:r>
              <a:rPr lang="en-GB" sz="1200" kern="1200" dirty="0" err="1">
                <a:solidFill>
                  <a:schemeClr val="tx1"/>
                </a:solidFill>
                <a:effectLst/>
                <a:latin typeface="Arial" charset="0"/>
                <a:ea typeface="+mn-ea"/>
                <a:cs typeface="+mn-cs"/>
              </a:rPr>
              <a:t>tibial</a:t>
            </a:r>
            <a:r>
              <a:rPr lang="en-GB" sz="1200" kern="1200" dirty="0">
                <a:solidFill>
                  <a:schemeClr val="tx1"/>
                </a:solidFill>
                <a:effectLst/>
                <a:latin typeface="Arial" charset="0"/>
                <a:ea typeface="+mn-ea"/>
                <a:cs typeface="+mn-cs"/>
              </a:rPr>
              <a:t> and femoral diaphysis are commonly repaired by IM nailing. Currently IM nails are available as EPSS or TAN. TAN IM nails were introduced to clinics due to the demand for low stiffness and high fatigue strength to prevent implant failure, as well as providing superior biocompatibility compared to EPSS. Therefore, in our second </a:t>
            </a:r>
            <a:r>
              <a:rPr lang="en-GB" sz="1200" i="1" kern="1200" dirty="0">
                <a:solidFill>
                  <a:schemeClr val="tx1"/>
                </a:solidFill>
                <a:effectLst/>
                <a:latin typeface="Arial" charset="0"/>
                <a:ea typeface="+mn-ea"/>
                <a:cs typeface="+mn-cs"/>
              </a:rPr>
              <a:t>in vivo</a:t>
            </a:r>
            <a:r>
              <a:rPr lang="en-GB" sz="1200" kern="1200" dirty="0">
                <a:solidFill>
                  <a:schemeClr val="tx1"/>
                </a:solidFill>
                <a:effectLst/>
                <a:latin typeface="Arial" charset="0"/>
                <a:ea typeface="+mn-ea"/>
                <a:cs typeface="+mn-cs"/>
              </a:rPr>
              <a:t> model, IM nails fabricated from standard micro-rough TAN and paste-polished TAN were implanted in a bilateral, </a:t>
            </a:r>
            <a:r>
              <a:rPr lang="en-GB" sz="1200" kern="1200" dirty="0" err="1">
                <a:solidFill>
                  <a:schemeClr val="tx1"/>
                </a:solidFill>
                <a:effectLst/>
                <a:latin typeface="Arial" charset="0"/>
                <a:ea typeface="+mn-ea"/>
                <a:cs typeface="+mn-cs"/>
              </a:rPr>
              <a:t>nonfracture</a:t>
            </a:r>
            <a:r>
              <a:rPr lang="en-GB" sz="1200" kern="1200" dirty="0">
                <a:solidFill>
                  <a:schemeClr val="tx1"/>
                </a:solidFill>
                <a:effectLst/>
                <a:latin typeface="Arial" charset="0"/>
                <a:ea typeface="+mn-ea"/>
                <a:cs typeface="+mn-cs"/>
              </a:rPr>
              <a:t> sheep model for 12 months. Standard micro-rough TAN nails were compared to EPSS IM nails in a control group. Results indicated that surface polishing of TAN IM nails significantly reduced the pull out force required for extraction compared to standard micro-rough TAN IM nails. Histologically, standard IM nails had direct bone contact while paste-polished TAN nails induced a thin fibrous tissue interface between the nail and the bone. Our results showed that surface polishing of IM nails and interlocking screws will greatly help the surgeon and this technology should also pass onto nailing with TAN wires within the hand.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Histological observations from this study challenge the overall assumption that direct bony integration is required for implant stability. Indeed considering the lack of published data describing direct osseointegration for stainless steel implants this concept does not come as any great surprise. In fact we and others have published data that distinctly show that stainless steel implants support a thin fibrous shell between bone and the device (</a:t>
            </a:r>
            <a:r>
              <a:rPr lang="en-GB" sz="1200" b="1" kern="1200" dirty="0" err="1">
                <a:solidFill>
                  <a:schemeClr val="tx1"/>
                </a:solidFill>
                <a:effectLst/>
                <a:latin typeface="Arial" charset="0"/>
                <a:ea typeface="+mn-ea"/>
                <a:cs typeface="+mn-cs"/>
              </a:rPr>
              <a:t>Albrektsson</a:t>
            </a:r>
            <a:r>
              <a:rPr lang="en-GB" sz="1200" b="1" kern="1200" dirty="0">
                <a:solidFill>
                  <a:schemeClr val="tx1"/>
                </a:solidFill>
                <a:effectLst/>
                <a:latin typeface="Arial" charset="0"/>
                <a:ea typeface="+mn-ea"/>
                <a:cs typeface="+mn-cs"/>
              </a:rPr>
              <a:t> &amp; Hansson,</a:t>
            </a:r>
            <a:r>
              <a:rPr lang="en-GB" sz="1200" kern="1200" dirty="0">
                <a:solidFill>
                  <a:schemeClr val="tx1"/>
                </a:solidFill>
                <a:effectLst/>
                <a:latin typeface="Arial" charset="0"/>
                <a:ea typeface="+mn-ea"/>
                <a:cs typeface="+mn-cs"/>
              </a:rPr>
              <a:t> 1986). Furthermore despite this distinct lack of direct osseointegration for steel vast quantities of stainless steel implants are sold annually without a significantly higher number of failure rates compared to titanium. Throughout the 12-month implantation period no problems of instability were noted supporting the hypothesis that direct bony integration is not absolutely necessary for implant stability however this would have to be assessed in a fracture model to more accurately confirm this notion.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References: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Hayes JS, </a:t>
            </a:r>
            <a:r>
              <a:rPr lang="en-GB" sz="1200" b="1" kern="1200" dirty="0" err="1">
                <a:solidFill>
                  <a:schemeClr val="tx1"/>
                </a:solidFill>
                <a:effectLst/>
                <a:latin typeface="Arial" charset="0"/>
                <a:ea typeface="+mn-ea"/>
                <a:cs typeface="+mn-cs"/>
              </a:rPr>
              <a:t>Vos</a:t>
            </a:r>
            <a:r>
              <a:rPr lang="en-GB" sz="1200" b="1" kern="1200" dirty="0">
                <a:solidFill>
                  <a:schemeClr val="tx1"/>
                </a:solidFill>
                <a:effectLst/>
                <a:latin typeface="Arial" charset="0"/>
                <a:ea typeface="+mn-ea"/>
                <a:cs typeface="+mn-cs"/>
              </a:rPr>
              <a:t> DI,  Hahn J,  Pearce SG, Richards RG.</a:t>
            </a:r>
            <a:r>
              <a:rPr lang="en-GB" sz="1200" kern="1200" dirty="0">
                <a:solidFill>
                  <a:schemeClr val="tx1"/>
                </a:solidFill>
                <a:effectLst/>
                <a:latin typeface="Arial" charset="0"/>
                <a:ea typeface="+mn-ea"/>
                <a:cs typeface="+mn-cs"/>
              </a:rPr>
              <a:t> An in vivo evaluation of surface polishing of TAN intramedullary nails for ease of removal. </a:t>
            </a:r>
            <a:r>
              <a:rPr lang="en-GB" sz="1200" i="1" kern="1200" dirty="0">
                <a:solidFill>
                  <a:schemeClr val="tx1"/>
                </a:solidFill>
                <a:effectLst/>
                <a:latin typeface="Arial" charset="0"/>
                <a:ea typeface="+mn-ea"/>
                <a:cs typeface="+mn-cs"/>
              </a:rPr>
              <a:t>European cells &amp; materials </a:t>
            </a:r>
            <a:r>
              <a:rPr lang="en-GB" sz="1200" kern="1200" dirty="0">
                <a:solidFill>
                  <a:schemeClr val="tx1"/>
                </a:solidFill>
                <a:effectLst/>
                <a:latin typeface="Arial" charset="0"/>
                <a:ea typeface="+mn-ea"/>
                <a:cs typeface="+mn-cs"/>
              </a:rPr>
              <a:t>01/2009; 18:15-26.</a:t>
            </a:r>
            <a:endParaRPr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74</a:t>
            </a:fld>
            <a:endParaRPr lang="de-CH"/>
          </a:p>
        </p:txBody>
      </p:sp>
    </p:spTree>
    <p:extLst>
      <p:ext uri="{BB962C8B-B14F-4D97-AF65-F5344CB8AC3E}">
        <p14:creationId xmlns:p14="http://schemas.microsoft.com/office/powerpoint/2010/main" val="1160078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Fractures of the </a:t>
            </a:r>
            <a:r>
              <a:rPr lang="en-GB" sz="1200" kern="1200" dirty="0" err="1">
                <a:solidFill>
                  <a:schemeClr val="tx1"/>
                </a:solidFill>
                <a:effectLst/>
                <a:latin typeface="Arial" charset="0"/>
                <a:ea typeface="+mn-ea"/>
                <a:cs typeface="+mn-cs"/>
              </a:rPr>
              <a:t>tibial</a:t>
            </a:r>
            <a:r>
              <a:rPr lang="en-GB" sz="1200" kern="1200" dirty="0">
                <a:solidFill>
                  <a:schemeClr val="tx1"/>
                </a:solidFill>
                <a:effectLst/>
                <a:latin typeface="Arial" charset="0"/>
                <a:ea typeface="+mn-ea"/>
                <a:cs typeface="+mn-cs"/>
              </a:rPr>
              <a:t> and femoral diaphysis are commonly repaired by IM nailing. Currently IM nails are available as EPSS or TAN. TAN IM nails were introduced to clinics due to the demand for low stiffness and high fatigue strength to prevent implant failure, as well as providing superior biocompatibility compared to EPSS. Therefore, in our second </a:t>
            </a:r>
            <a:r>
              <a:rPr lang="en-GB" sz="1200" i="1" kern="1200" dirty="0">
                <a:solidFill>
                  <a:schemeClr val="tx1"/>
                </a:solidFill>
                <a:effectLst/>
                <a:latin typeface="Arial" charset="0"/>
                <a:ea typeface="+mn-ea"/>
                <a:cs typeface="+mn-cs"/>
              </a:rPr>
              <a:t>in vivo</a:t>
            </a:r>
            <a:r>
              <a:rPr lang="en-GB" sz="1200" kern="1200" dirty="0">
                <a:solidFill>
                  <a:schemeClr val="tx1"/>
                </a:solidFill>
                <a:effectLst/>
                <a:latin typeface="Arial" charset="0"/>
                <a:ea typeface="+mn-ea"/>
                <a:cs typeface="+mn-cs"/>
              </a:rPr>
              <a:t> model, IM nails fabricated from standard micro-rough TAN and paste-polished TAN were implanted in a bilateral, </a:t>
            </a:r>
            <a:r>
              <a:rPr lang="en-GB" sz="1200" kern="1200" dirty="0" err="1">
                <a:solidFill>
                  <a:schemeClr val="tx1"/>
                </a:solidFill>
                <a:effectLst/>
                <a:latin typeface="Arial" charset="0"/>
                <a:ea typeface="+mn-ea"/>
                <a:cs typeface="+mn-cs"/>
              </a:rPr>
              <a:t>nonfracture</a:t>
            </a:r>
            <a:r>
              <a:rPr lang="en-GB" sz="1200" kern="1200" dirty="0">
                <a:solidFill>
                  <a:schemeClr val="tx1"/>
                </a:solidFill>
                <a:effectLst/>
                <a:latin typeface="Arial" charset="0"/>
                <a:ea typeface="+mn-ea"/>
                <a:cs typeface="+mn-cs"/>
              </a:rPr>
              <a:t> sheep model for 12 months. Standard micro-rough TAN nails were compared to EPSS IM nails in a control group. Results indicated that surface polishing of TAN IM nails significantly reduced the pull out force required for extraction compared to standard micro-rough TAN IM nails. Histologically, standard IM nails had direct bone contact while paste-polished TAN nails induced a thin fibrous tissue interface between the nail and the bone. Our results showed that surface polishing of IM nails and interlocking screws will greatly help the surgeon and this technology should also pass onto nailing with TAN wires within the hand.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Histological observations from this study challenge the overall assumption that direct bony integration is required for implant stability. Indeed considering the lack of published data describing direct osseointegration for stainless steel implants this concept does not come as any great surprise. In fact we and others have published data that distinctly show that stainless steel implants support a thin fibrous shell between bone and the device (</a:t>
            </a:r>
            <a:r>
              <a:rPr lang="en-GB" sz="1200" b="1" kern="1200" dirty="0" err="1">
                <a:solidFill>
                  <a:schemeClr val="tx1"/>
                </a:solidFill>
                <a:effectLst/>
                <a:latin typeface="Arial" charset="0"/>
                <a:ea typeface="+mn-ea"/>
                <a:cs typeface="+mn-cs"/>
              </a:rPr>
              <a:t>Albrektsson</a:t>
            </a:r>
            <a:r>
              <a:rPr lang="en-GB" sz="1200" b="1" kern="1200" dirty="0">
                <a:solidFill>
                  <a:schemeClr val="tx1"/>
                </a:solidFill>
                <a:effectLst/>
                <a:latin typeface="Arial" charset="0"/>
                <a:ea typeface="+mn-ea"/>
                <a:cs typeface="+mn-cs"/>
              </a:rPr>
              <a:t> &amp; Hansson,</a:t>
            </a:r>
            <a:r>
              <a:rPr lang="en-GB" sz="1200" kern="1200" dirty="0">
                <a:solidFill>
                  <a:schemeClr val="tx1"/>
                </a:solidFill>
                <a:effectLst/>
                <a:latin typeface="Arial" charset="0"/>
                <a:ea typeface="+mn-ea"/>
                <a:cs typeface="+mn-cs"/>
              </a:rPr>
              <a:t> 1986). Furthermore despite this distinct lack of direct osseointegration for steel vast quantities of stainless steel implants are sold annually without a significantly higher number of failure rates compared to titanium. Throughout the 12-month implantation period no problems of instability were noted supporting the hypothesis that direct bony integration is not absolutely necessary for implant stability however this would have to be assessed in a fracture model to more accurately confirm this notion.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References: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Hayes JS, </a:t>
            </a:r>
            <a:r>
              <a:rPr lang="en-GB" sz="1200" b="1" kern="1200" dirty="0" err="1">
                <a:solidFill>
                  <a:schemeClr val="tx1"/>
                </a:solidFill>
                <a:effectLst/>
                <a:latin typeface="Arial" charset="0"/>
                <a:ea typeface="+mn-ea"/>
                <a:cs typeface="+mn-cs"/>
              </a:rPr>
              <a:t>Vos</a:t>
            </a:r>
            <a:r>
              <a:rPr lang="en-GB" sz="1200" b="1" kern="1200" dirty="0">
                <a:solidFill>
                  <a:schemeClr val="tx1"/>
                </a:solidFill>
                <a:effectLst/>
                <a:latin typeface="Arial" charset="0"/>
                <a:ea typeface="+mn-ea"/>
                <a:cs typeface="+mn-cs"/>
              </a:rPr>
              <a:t> DI,  Hahn J,  Pearce SG, Richards RG.</a:t>
            </a:r>
            <a:r>
              <a:rPr lang="en-GB" sz="1200" kern="1200" dirty="0">
                <a:solidFill>
                  <a:schemeClr val="tx1"/>
                </a:solidFill>
                <a:effectLst/>
                <a:latin typeface="Arial" charset="0"/>
                <a:ea typeface="+mn-ea"/>
                <a:cs typeface="+mn-cs"/>
              </a:rPr>
              <a:t> An in vivo evaluation of surface polishing of TAN intramedullary nails for ease of removal. </a:t>
            </a:r>
            <a:r>
              <a:rPr lang="en-GB" sz="1200" i="1" kern="1200" dirty="0">
                <a:solidFill>
                  <a:schemeClr val="tx1"/>
                </a:solidFill>
                <a:effectLst/>
                <a:latin typeface="Arial" charset="0"/>
                <a:ea typeface="+mn-ea"/>
                <a:cs typeface="+mn-cs"/>
              </a:rPr>
              <a:t>European cells &amp; materials </a:t>
            </a:r>
            <a:r>
              <a:rPr lang="en-GB" sz="1200" kern="1200" dirty="0">
                <a:solidFill>
                  <a:schemeClr val="tx1"/>
                </a:solidFill>
                <a:effectLst/>
                <a:latin typeface="Arial" charset="0"/>
                <a:ea typeface="+mn-ea"/>
                <a:cs typeface="+mn-cs"/>
              </a:rPr>
              <a:t>01/2009; 18:15-26.</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75</a:t>
            </a:fld>
            <a:endParaRPr lang="de-CH"/>
          </a:p>
        </p:txBody>
      </p:sp>
    </p:spTree>
    <p:extLst>
      <p:ext uri="{BB962C8B-B14F-4D97-AF65-F5344CB8AC3E}">
        <p14:creationId xmlns:p14="http://schemas.microsoft.com/office/powerpoint/2010/main" val="849231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Fractures of the </a:t>
            </a:r>
            <a:r>
              <a:rPr lang="en-GB" sz="1200" kern="1200" dirty="0" err="1">
                <a:solidFill>
                  <a:schemeClr val="tx1"/>
                </a:solidFill>
                <a:effectLst/>
                <a:latin typeface="Arial" charset="0"/>
                <a:ea typeface="+mn-ea"/>
                <a:cs typeface="+mn-cs"/>
              </a:rPr>
              <a:t>tibial</a:t>
            </a:r>
            <a:r>
              <a:rPr lang="en-GB" sz="1200" kern="1200" dirty="0">
                <a:solidFill>
                  <a:schemeClr val="tx1"/>
                </a:solidFill>
                <a:effectLst/>
                <a:latin typeface="Arial" charset="0"/>
                <a:ea typeface="+mn-ea"/>
                <a:cs typeface="+mn-cs"/>
              </a:rPr>
              <a:t> and femoral diaphysis are commonly repaired by IM nailing. Currently IM nails are available as EPSS or TAN. TAN IM nails were introduced to clinics due to the demand for low stiffness and high fatigue strength to prevent implant failure, as well as providing superior biocompatibility compared to EPSS. Therefore, in our second </a:t>
            </a:r>
            <a:r>
              <a:rPr lang="en-GB" sz="1200" i="1" kern="1200" dirty="0">
                <a:solidFill>
                  <a:schemeClr val="tx1"/>
                </a:solidFill>
                <a:effectLst/>
                <a:latin typeface="Arial" charset="0"/>
                <a:ea typeface="+mn-ea"/>
                <a:cs typeface="+mn-cs"/>
              </a:rPr>
              <a:t>in vivo</a:t>
            </a:r>
            <a:r>
              <a:rPr lang="en-GB" sz="1200" kern="1200" dirty="0">
                <a:solidFill>
                  <a:schemeClr val="tx1"/>
                </a:solidFill>
                <a:effectLst/>
                <a:latin typeface="Arial" charset="0"/>
                <a:ea typeface="+mn-ea"/>
                <a:cs typeface="+mn-cs"/>
              </a:rPr>
              <a:t> model, IM nails fabricated from standard micro-rough TAN and paste-polished TAN were implanted in a bilateral, </a:t>
            </a:r>
            <a:r>
              <a:rPr lang="en-GB" sz="1200" kern="1200" dirty="0" err="1">
                <a:solidFill>
                  <a:schemeClr val="tx1"/>
                </a:solidFill>
                <a:effectLst/>
                <a:latin typeface="Arial" charset="0"/>
                <a:ea typeface="+mn-ea"/>
                <a:cs typeface="+mn-cs"/>
              </a:rPr>
              <a:t>nonfracture</a:t>
            </a:r>
            <a:r>
              <a:rPr lang="en-GB" sz="1200" kern="1200" dirty="0">
                <a:solidFill>
                  <a:schemeClr val="tx1"/>
                </a:solidFill>
                <a:effectLst/>
                <a:latin typeface="Arial" charset="0"/>
                <a:ea typeface="+mn-ea"/>
                <a:cs typeface="+mn-cs"/>
              </a:rPr>
              <a:t> sheep model for 12 months. Standard micro-rough TAN nails were compared to EPSS IM nails in a control group. Results indicated that surface polishing of TAN IM nails significantly reduced the pull out force required for extraction compared to standard micro-rough TAN IM nails. Histologically, standard IM nails had direct bone contact while paste-polished TAN nails induced a thin fibrous tissue interface between the nail and the bone. Our results showed that surface polishing of IM nails and interlocking screws will greatly help the surgeon and this technology should also pass onto nailing with TAN wires within the hand.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Histological observations from this study challenge the overall assumption that direct bony integration is required for implant stability. Indeed considering the lack of published data describing direct </a:t>
            </a:r>
            <a:r>
              <a:rPr lang="en-GB" sz="1200" kern="1200" dirty="0" err="1">
                <a:solidFill>
                  <a:schemeClr val="tx1"/>
                </a:solidFill>
                <a:effectLst/>
                <a:latin typeface="Arial" charset="0"/>
                <a:ea typeface="+mn-ea"/>
                <a:cs typeface="+mn-cs"/>
              </a:rPr>
              <a:t>osseointegration</a:t>
            </a:r>
            <a:r>
              <a:rPr lang="en-GB" sz="1200" kern="1200" dirty="0">
                <a:solidFill>
                  <a:schemeClr val="tx1"/>
                </a:solidFill>
                <a:effectLst/>
                <a:latin typeface="Arial" charset="0"/>
                <a:ea typeface="+mn-ea"/>
                <a:cs typeface="+mn-cs"/>
              </a:rPr>
              <a:t> for stainless steel implants this concept does not come as any great surprise. In fact we and others have published data that distinctly show that stainless steel implants support a thin fibrous shell between bone and the device (</a:t>
            </a:r>
            <a:r>
              <a:rPr lang="en-GB" sz="1200" b="1" kern="1200" dirty="0" err="1">
                <a:solidFill>
                  <a:schemeClr val="tx1"/>
                </a:solidFill>
                <a:effectLst/>
                <a:latin typeface="Arial" charset="0"/>
                <a:ea typeface="+mn-ea"/>
                <a:cs typeface="+mn-cs"/>
              </a:rPr>
              <a:t>Albrektsson</a:t>
            </a:r>
            <a:r>
              <a:rPr lang="en-GB" sz="1200" b="1" kern="1200" dirty="0">
                <a:solidFill>
                  <a:schemeClr val="tx1"/>
                </a:solidFill>
                <a:effectLst/>
                <a:latin typeface="Arial" charset="0"/>
                <a:ea typeface="+mn-ea"/>
                <a:cs typeface="+mn-cs"/>
              </a:rPr>
              <a:t> &amp; Hansson,</a:t>
            </a:r>
            <a:r>
              <a:rPr lang="en-GB" sz="1200" kern="1200" dirty="0">
                <a:solidFill>
                  <a:schemeClr val="tx1"/>
                </a:solidFill>
                <a:effectLst/>
                <a:latin typeface="Arial" charset="0"/>
                <a:ea typeface="+mn-ea"/>
                <a:cs typeface="+mn-cs"/>
              </a:rPr>
              <a:t> 1986). Furthermore despite this distinct lack of direct </a:t>
            </a:r>
            <a:r>
              <a:rPr lang="en-GB" sz="1200" kern="1200" dirty="0" err="1">
                <a:solidFill>
                  <a:schemeClr val="tx1"/>
                </a:solidFill>
                <a:effectLst/>
                <a:latin typeface="Arial" charset="0"/>
                <a:ea typeface="+mn-ea"/>
                <a:cs typeface="+mn-cs"/>
              </a:rPr>
              <a:t>osseointegration</a:t>
            </a:r>
            <a:r>
              <a:rPr lang="en-GB" sz="1200" kern="1200" dirty="0">
                <a:solidFill>
                  <a:schemeClr val="tx1"/>
                </a:solidFill>
                <a:effectLst/>
                <a:latin typeface="Arial" charset="0"/>
                <a:ea typeface="+mn-ea"/>
                <a:cs typeface="+mn-cs"/>
              </a:rPr>
              <a:t> for steel vast quantities of stainless steel implants are sold annually without a significantly higher number of failure rates compared to titanium. Throughout the 12-month implantation period no problems of instability were noted supporting the hypothesis that direct bony integration is not absolutely necessary for implant stability however this would have to be assessed in a fracture model to more accurately confirm this notion.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References: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Hayes JS, </a:t>
            </a:r>
            <a:r>
              <a:rPr lang="en-GB" sz="1200" b="1" kern="1200" dirty="0" err="1">
                <a:solidFill>
                  <a:schemeClr val="tx1"/>
                </a:solidFill>
                <a:effectLst/>
                <a:latin typeface="Arial" charset="0"/>
                <a:ea typeface="+mn-ea"/>
                <a:cs typeface="+mn-cs"/>
              </a:rPr>
              <a:t>Vos</a:t>
            </a:r>
            <a:r>
              <a:rPr lang="en-GB" sz="1200" b="1" kern="1200" dirty="0">
                <a:solidFill>
                  <a:schemeClr val="tx1"/>
                </a:solidFill>
                <a:effectLst/>
                <a:latin typeface="Arial" charset="0"/>
                <a:ea typeface="+mn-ea"/>
                <a:cs typeface="+mn-cs"/>
              </a:rPr>
              <a:t> DI,  Hahn J,  Pearce SG, Richards RG.</a:t>
            </a:r>
            <a:r>
              <a:rPr lang="en-GB" sz="1200" kern="1200" dirty="0">
                <a:solidFill>
                  <a:schemeClr val="tx1"/>
                </a:solidFill>
                <a:effectLst/>
                <a:latin typeface="Arial" charset="0"/>
                <a:ea typeface="+mn-ea"/>
                <a:cs typeface="+mn-cs"/>
              </a:rPr>
              <a:t> An in vivo evaluation of surface polishing of TAN intramedullary nails for ease of removal. </a:t>
            </a:r>
            <a:r>
              <a:rPr lang="en-GB" sz="1200" i="1" kern="1200" dirty="0">
                <a:solidFill>
                  <a:schemeClr val="tx1"/>
                </a:solidFill>
                <a:effectLst/>
                <a:latin typeface="Arial" charset="0"/>
                <a:ea typeface="+mn-ea"/>
                <a:cs typeface="+mn-cs"/>
              </a:rPr>
              <a:t>European cells &amp; materials </a:t>
            </a:r>
            <a:r>
              <a:rPr lang="en-GB" sz="1200" kern="1200" dirty="0">
                <a:solidFill>
                  <a:schemeClr val="tx1"/>
                </a:solidFill>
                <a:effectLst/>
                <a:latin typeface="Arial" charset="0"/>
                <a:ea typeface="+mn-ea"/>
                <a:cs typeface="+mn-cs"/>
              </a:rPr>
              <a:t>01/2009; 18:15-26.</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76</a:t>
            </a:fld>
            <a:endParaRPr lang="de-CH"/>
          </a:p>
        </p:txBody>
      </p:sp>
    </p:spTree>
    <p:extLst>
      <p:ext uri="{BB962C8B-B14F-4D97-AF65-F5344CB8AC3E}">
        <p14:creationId xmlns:p14="http://schemas.microsoft.com/office/powerpoint/2010/main" val="667781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ABD0CE-30FB-4BAD-9C78-FC53E680AFDD}" type="slidenum">
              <a:rPr lang="de-CH"/>
              <a:pPr/>
              <a:t>77</a:t>
            </a:fld>
            <a:endParaRPr lang="de-CH"/>
          </a:p>
        </p:txBody>
      </p:sp>
      <p:sp>
        <p:nvSpPr>
          <p:cNvPr id="706562" name="Rectangle 2"/>
          <p:cNvSpPr>
            <a:spLocks noGrp="1" noRot="1" noChangeAspect="1" noChangeArrowheads="1" noTextEdit="1"/>
          </p:cNvSpPr>
          <p:nvPr>
            <p:ph type="sldImg"/>
          </p:nvPr>
        </p:nvSpPr>
        <p:spPr>
          <a:xfrm>
            <a:off x="139700" y="768350"/>
            <a:ext cx="6819900" cy="3836988"/>
          </a:xfrm>
          <a:ln/>
        </p:spPr>
      </p:sp>
      <p:sp>
        <p:nvSpPr>
          <p:cNvPr id="70656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6E85D-3D32-4A3C-8CB3-DD2CD4F925E3}" type="slidenum">
              <a:rPr lang="de-CH"/>
              <a:pPr/>
              <a:t>78</a:t>
            </a:fld>
            <a:endParaRPr lang="de-CH"/>
          </a:p>
        </p:txBody>
      </p:sp>
      <p:sp>
        <p:nvSpPr>
          <p:cNvPr id="708610" name="Rectangle 2"/>
          <p:cNvSpPr>
            <a:spLocks noGrp="1" noRot="1" noChangeAspect="1" noChangeArrowheads="1" noTextEdit="1"/>
          </p:cNvSpPr>
          <p:nvPr>
            <p:ph type="sldImg"/>
          </p:nvPr>
        </p:nvSpPr>
        <p:spPr>
          <a:xfrm>
            <a:off x="139700" y="768350"/>
            <a:ext cx="6819900" cy="3836988"/>
          </a:xfrm>
          <a:ln/>
        </p:spPr>
      </p:sp>
      <p:sp>
        <p:nvSpPr>
          <p:cNvPr id="70861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Interestingly, this effect of polishing does not appear to be purely mechanical. Our </a:t>
            </a:r>
            <a:r>
              <a:rPr lang="en-GB" sz="1200" i="1" kern="1200" dirty="0">
                <a:solidFill>
                  <a:schemeClr val="tx1"/>
                </a:solidFill>
                <a:effectLst/>
                <a:latin typeface="Arial" charset="0"/>
                <a:ea typeface="+mn-ea"/>
                <a:cs typeface="+mn-cs"/>
              </a:rPr>
              <a:t>in vitro</a:t>
            </a:r>
            <a:r>
              <a:rPr lang="en-GB" sz="1200" kern="1200" dirty="0">
                <a:solidFill>
                  <a:schemeClr val="tx1"/>
                </a:solidFill>
                <a:effectLst/>
                <a:latin typeface="Arial" charset="0"/>
                <a:ea typeface="+mn-ea"/>
                <a:cs typeface="+mn-cs"/>
              </a:rPr>
              <a:t> assessment of the same implant materials showed that surface polishing significantly reduces the rate of differentiation, maturation, and mineralization of rat </a:t>
            </a:r>
            <a:r>
              <a:rPr lang="en-GB" sz="1200" kern="1200" dirty="0" err="1">
                <a:solidFill>
                  <a:schemeClr val="tx1"/>
                </a:solidFill>
                <a:effectLst/>
                <a:latin typeface="Arial" charset="0"/>
                <a:ea typeface="+mn-ea"/>
                <a:cs typeface="+mn-cs"/>
              </a:rPr>
              <a:t>calvarial</a:t>
            </a:r>
            <a:r>
              <a:rPr lang="en-GB" sz="1200" kern="1200" dirty="0">
                <a:solidFill>
                  <a:schemeClr val="tx1"/>
                </a:solidFill>
                <a:effectLst/>
                <a:latin typeface="Arial" charset="0"/>
                <a:ea typeface="+mn-ea"/>
                <a:cs typeface="+mn-cs"/>
              </a:rPr>
              <a:t> osteoblasts compared to clinical standard micro-rough materials. </a:t>
            </a:r>
            <a:endParaRPr lang="en-US" dirty="0"/>
          </a:p>
          <a:p>
            <a:endParaRPr lang="en-US" dirty="0"/>
          </a:p>
          <a:p>
            <a:r>
              <a:rPr lang="en-US" dirty="0"/>
              <a:t>The </a:t>
            </a:r>
            <a:r>
              <a:rPr lang="en-US" dirty="0" err="1"/>
              <a:t>osteoinductive</a:t>
            </a:r>
            <a:r>
              <a:rPr lang="en-US" dirty="0"/>
              <a:t> and conductive capabilities of </a:t>
            </a:r>
            <a:r>
              <a:rPr lang="en-US" dirty="0" err="1"/>
              <a:t>cpTi</a:t>
            </a:r>
            <a:r>
              <a:rPr lang="en-US" dirty="0"/>
              <a:t> and its alloys is well documented, as is their ability to provide long-term stability for permanent implantable devices. Fracture fixation in pediatric and trauma patients generally requires transient fixation after which the implant becomes redundant and requires removal. Removal can be complicated due to excessive bony over-growth which is encouraged by the standard micro-rough implant surface. We have shown in vivo that removal related morbidity can be significantly reduced with surface polishing, a technique which reduces the micro-roughness of clinically available materials. However, tissue integration at the bone-implant interface requires activation of key regulatory pathways which influences osteoblastic differentiation and maturation therefore we do not believe this effect to be purely mechanical. To elucidate potential mechanisms by which surface polishing exerts its effect on bone regeneration this study assessed in vitro the effect of surface polishing </a:t>
            </a:r>
            <a:r>
              <a:rPr lang="en-US" dirty="0" err="1"/>
              <a:t>cpTi</a:t>
            </a:r>
            <a:r>
              <a:rPr lang="en-US" dirty="0"/>
              <a:t> on cell growth, morphology, and on the regulation of core binding factor 1, </a:t>
            </a:r>
            <a:r>
              <a:rPr lang="en-US" dirty="0" err="1"/>
              <a:t>osterix</a:t>
            </a:r>
            <a:r>
              <a:rPr lang="en-US" dirty="0"/>
              <a:t>, collagen I, alkaline phosphatase, bone </a:t>
            </a:r>
            <a:r>
              <a:rPr lang="en-US" dirty="0" err="1"/>
              <a:t>sialoprotein</a:t>
            </a:r>
            <a:r>
              <a:rPr lang="en-US" dirty="0"/>
              <a:t> and </a:t>
            </a:r>
            <a:r>
              <a:rPr lang="en-US" dirty="0" err="1"/>
              <a:t>osteocalcin</a:t>
            </a:r>
            <a:r>
              <a:rPr lang="en-US" dirty="0"/>
              <a:t> for primary rat </a:t>
            </a:r>
            <a:r>
              <a:rPr lang="en-US" dirty="0" err="1"/>
              <a:t>calvarial</a:t>
            </a:r>
            <a:r>
              <a:rPr lang="en-US" dirty="0"/>
              <a:t> osteoblasts. Results indicate that polishing differentially influences osteoblast differentiation in a surface dependent manner and that these changes are potentially linked to surface dependent morphology, but not to differences in cell proliferation.</a:t>
            </a:r>
          </a:p>
          <a:p>
            <a:endParaRPr lang="de-CH" dirty="0"/>
          </a:p>
          <a:p>
            <a:r>
              <a:rPr lang="de-CH" dirty="0"/>
              <a:t>References:</a:t>
            </a:r>
          </a:p>
          <a:p>
            <a:endParaRPr lang="de-CH"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Hayes JS, Kahn IM, Archer CW, Richards RG </a:t>
            </a:r>
            <a:r>
              <a:rPr lang="en-GB" sz="1200" kern="1200" dirty="0">
                <a:solidFill>
                  <a:schemeClr val="tx1"/>
                </a:solidFill>
                <a:effectLst/>
                <a:latin typeface="Arial" charset="0"/>
                <a:ea typeface="+mn-ea"/>
                <a:cs typeface="+mn-cs"/>
              </a:rPr>
              <a:t>The role of surface </a:t>
            </a:r>
            <a:r>
              <a:rPr lang="en-GB" sz="1200" kern="1200" dirty="0" err="1">
                <a:solidFill>
                  <a:schemeClr val="tx1"/>
                </a:solidFill>
                <a:effectLst/>
                <a:latin typeface="Arial" charset="0"/>
                <a:ea typeface="+mn-ea"/>
                <a:cs typeface="+mn-cs"/>
              </a:rPr>
              <a:t>microtopography</a:t>
            </a:r>
            <a:r>
              <a:rPr lang="en-GB" sz="1200" kern="1200" dirty="0">
                <a:solidFill>
                  <a:schemeClr val="tx1"/>
                </a:solidFill>
                <a:effectLst/>
                <a:latin typeface="Arial" charset="0"/>
                <a:ea typeface="+mn-ea"/>
                <a:cs typeface="+mn-cs"/>
              </a:rPr>
              <a:t> in the modulation of osteoblast differentiation. </a:t>
            </a:r>
            <a:r>
              <a:rPr lang="en-GB" sz="1200" i="1" kern="1200" dirty="0">
                <a:solidFill>
                  <a:schemeClr val="tx1"/>
                </a:solidFill>
                <a:effectLst/>
                <a:latin typeface="Arial" charset="0"/>
                <a:ea typeface="+mn-ea"/>
                <a:cs typeface="+mn-cs"/>
              </a:rPr>
              <a:t>European cells &amp; materials</a:t>
            </a:r>
            <a:r>
              <a:rPr lang="en-GB" sz="1200" kern="1200" dirty="0">
                <a:solidFill>
                  <a:schemeClr val="tx1"/>
                </a:solidFill>
                <a:effectLst/>
                <a:latin typeface="Arial" charset="0"/>
                <a:ea typeface="+mn-ea"/>
                <a:cs typeface="+mn-cs"/>
              </a:rPr>
              <a:t> </a:t>
            </a:r>
            <a:r>
              <a:rPr lang="en-US" dirty="0"/>
              <a:t>2010 Jul 21;20:98-108.</a:t>
            </a:r>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79</a:t>
            </a:fld>
            <a:endParaRPr lang="de-CH"/>
          </a:p>
        </p:txBody>
      </p:sp>
    </p:spTree>
    <p:extLst>
      <p:ext uri="{BB962C8B-B14F-4D97-AF65-F5344CB8AC3E}">
        <p14:creationId xmlns:p14="http://schemas.microsoft.com/office/powerpoint/2010/main" val="1897262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90527" eaLnBrk="0" hangingPunct="0">
              <a:defRPr sz="2000">
                <a:solidFill>
                  <a:schemeClr val="tx1"/>
                </a:solidFill>
                <a:latin typeface="Arial" charset="0"/>
              </a:defRPr>
            </a:lvl1pPr>
            <a:lvl2pPr marL="742894" indent="-285729" defTabSz="990527" eaLnBrk="0" hangingPunct="0">
              <a:defRPr sz="2000">
                <a:solidFill>
                  <a:schemeClr val="tx1"/>
                </a:solidFill>
                <a:latin typeface="Arial" charset="0"/>
              </a:defRPr>
            </a:lvl2pPr>
            <a:lvl3pPr marL="1142916" indent="-228583" defTabSz="990527" eaLnBrk="0" hangingPunct="0">
              <a:defRPr sz="2000">
                <a:solidFill>
                  <a:schemeClr val="tx1"/>
                </a:solidFill>
                <a:latin typeface="Arial" charset="0"/>
              </a:defRPr>
            </a:lvl3pPr>
            <a:lvl4pPr marL="1600081" indent="-228583" defTabSz="990527" eaLnBrk="0" hangingPunct="0">
              <a:defRPr sz="2000">
                <a:solidFill>
                  <a:schemeClr val="tx1"/>
                </a:solidFill>
                <a:latin typeface="Arial" charset="0"/>
              </a:defRPr>
            </a:lvl4pPr>
            <a:lvl5pPr marL="2057247" indent="-228583" defTabSz="990527" eaLnBrk="0" hangingPunct="0">
              <a:defRPr sz="2000">
                <a:solidFill>
                  <a:schemeClr val="tx1"/>
                </a:solidFill>
                <a:latin typeface="Arial" charset="0"/>
              </a:defRPr>
            </a:lvl5pPr>
            <a:lvl6pPr marL="2514414" indent="-228583" defTabSz="990527" eaLnBrk="0" fontAlgn="base" hangingPunct="0">
              <a:spcBef>
                <a:spcPct val="0"/>
              </a:spcBef>
              <a:spcAft>
                <a:spcPct val="0"/>
              </a:spcAft>
              <a:defRPr sz="2000">
                <a:solidFill>
                  <a:schemeClr val="tx1"/>
                </a:solidFill>
                <a:latin typeface="Arial" charset="0"/>
              </a:defRPr>
            </a:lvl6pPr>
            <a:lvl7pPr marL="2971580" indent="-228583" defTabSz="990527" eaLnBrk="0" fontAlgn="base" hangingPunct="0">
              <a:spcBef>
                <a:spcPct val="0"/>
              </a:spcBef>
              <a:spcAft>
                <a:spcPct val="0"/>
              </a:spcAft>
              <a:defRPr sz="2000">
                <a:solidFill>
                  <a:schemeClr val="tx1"/>
                </a:solidFill>
                <a:latin typeface="Arial" charset="0"/>
              </a:defRPr>
            </a:lvl7pPr>
            <a:lvl8pPr marL="3428746" indent="-228583" defTabSz="990527" eaLnBrk="0" fontAlgn="base" hangingPunct="0">
              <a:spcBef>
                <a:spcPct val="0"/>
              </a:spcBef>
              <a:spcAft>
                <a:spcPct val="0"/>
              </a:spcAft>
              <a:defRPr sz="2000">
                <a:solidFill>
                  <a:schemeClr val="tx1"/>
                </a:solidFill>
                <a:latin typeface="Arial" charset="0"/>
              </a:defRPr>
            </a:lvl8pPr>
            <a:lvl9pPr marL="3885912" indent="-228583" defTabSz="990527" eaLnBrk="0" fontAlgn="base" hangingPunct="0">
              <a:spcBef>
                <a:spcPct val="0"/>
              </a:spcBef>
              <a:spcAft>
                <a:spcPct val="0"/>
              </a:spcAft>
              <a:defRPr sz="2000">
                <a:solidFill>
                  <a:schemeClr val="tx1"/>
                </a:solidFill>
                <a:latin typeface="Arial" charset="0"/>
              </a:defRPr>
            </a:lvl9pPr>
          </a:lstStyle>
          <a:p>
            <a:pPr eaLnBrk="1" hangingPunct="1"/>
            <a:fld id="{609742B9-CF65-41F4-942F-D3EF2EC2E4D1}" type="slidenum">
              <a:rPr lang="de-CH" sz="1300"/>
              <a:pPr eaLnBrk="1" hangingPunct="1"/>
              <a:t>80</a:t>
            </a:fld>
            <a:endParaRPr lang="de-CH" sz="1300"/>
          </a:p>
        </p:txBody>
      </p:sp>
      <p:sp>
        <p:nvSpPr>
          <p:cNvPr id="38915" name="Rectangle 2"/>
          <p:cNvSpPr>
            <a:spLocks noGrp="1" noRot="1" noChangeAspect="1" noChangeArrowheads="1" noTextEdit="1"/>
          </p:cNvSpPr>
          <p:nvPr>
            <p:ph type="sldImg"/>
          </p:nvPr>
        </p:nvSpPr>
        <p:spPr>
          <a:xfrm>
            <a:off x="142875" y="769938"/>
            <a:ext cx="6816725" cy="3835400"/>
          </a:xfrm>
          <a:ln/>
        </p:spPr>
      </p:sp>
      <p:sp>
        <p:nvSpPr>
          <p:cNvPr id="38916" name="Rectangle 3"/>
          <p:cNvSpPr>
            <a:spLocks noGrp="1" noChangeArrowheads="1"/>
          </p:cNvSpPr>
          <p:nvPr>
            <p:ph type="body" idx="1"/>
          </p:nvPr>
        </p:nvSpPr>
        <p:spPr>
          <a:noFill/>
        </p:spPr>
        <p:txBody>
          <a:bodyPr/>
          <a:lstStyle/>
          <a:p>
            <a:pPr eaLnBrk="1" hangingPunct="1"/>
            <a:r>
              <a:rPr lang="en-IE" dirty="0">
                <a:latin typeface="Arial" charset="0"/>
              </a:rPr>
              <a:t>References:</a:t>
            </a:r>
          </a:p>
          <a:p>
            <a:pPr eaLnBrk="1" hangingPunct="1"/>
            <a:endParaRPr lang="en-IE" dirty="0">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b="1" dirty="0">
                <a:latin typeface="Arial" charset="0"/>
              </a:rPr>
              <a:t>Moriarty TF, </a:t>
            </a:r>
            <a:r>
              <a:rPr lang="en-IE" b="1" dirty="0" err="1">
                <a:latin typeface="Arial" charset="0"/>
              </a:rPr>
              <a:t>Debefve</a:t>
            </a:r>
            <a:r>
              <a:rPr lang="en-IE" b="1" dirty="0">
                <a:latin typeface="Arial" charset="0"/>
              </a:rPr>
              <a:t> L, </a:t>
            </a:r>
            <a:r>
              <a:rPr lang="en-IE" b="1" dirty="0" err="1">
                <a:latin typeface="Arial" charset="0"/>
              </a:rPr>
              <a:t>Boure</a:t>
            </a:r>
            <a:r>
              <a:rPr lang="en-IE" b="1" dirty="0">
                <a:latin typeface="Arial" charset="0"/>
              </a:rPr>
              <a:t>  et al</a:t>
            </a:r>
            <a:r>
              <a:rPr lang="en-IE" dirty="0">
                <a:latin typeface="Arial" charset="0"/>
              </a:rPr>
              <a:t>. </a:t>
            </a:r>
            <a:r>
              <a:rPr lang="en-US" b="0" dirty="0"/>
              <a:t>Influence of material and </a:t>
            </a:r>
            <a:r>
              <a:rPr lang="en-US" b="0" dirty="0" err="1"/>
              <a:t>microtopography</a:t>
            </a:r>
            <a:r>
              <a:rPr lang="en-US" b="0" dirty="0"/>
              <a:t> on the development of local infection in vivo: experimental investigation in rabbits.</a:t>
            </a:r>
          </a:p>
          <a:p>
            <a:pPr marL="0" marR="0" indent="0" algn="l" defTabSz="914400" rtl="0" eaLnBrk="1" fontAlgn="base" latinLnBrk="0" hangingPunct="1">
              <a:lnSpc>
                <a:spcPct val="100000"/>
              </a:lnSpc>
              <a:spcBef>
                <a:spcPct val="30000"/>
              </a:spcBef>
              <a:spcAft>
                <a:spcPct val="0"/>
              </a:spcAft>
              <a:buClrTx/>
              <a:buSzTx/>
              <a:buFontTx/>
              <a:buNone/>
              <a:tabLst/>
              <a:defRPr/>
            </a:pPr>
            <a:r>
              <a:rPr lang="de-CH" i="1" dirty="0" err="1"/>
              <a:t>Int</a:t>
            </a:r>
            <a:r>
              <a:rPr lang="de-CH" i="1" dirty="0"/>
              <a:t> J </a:t>
            </a:r>
            <a:r>
              <a:rPr lang="de-CH" i="1" dirty="0" err="1"/>
              <a:t>Artif</a:t>
            </a:r>
            <a:r>
              <a:rPr lang="de-CH" i="1" dirty="0"/>
              <a:t> Organs. </a:t>
            </a:r>
            <a:r>
              <a:rPr lang="de-CH" dirty="0"/>
              <a:t>2009 Sep;32(9):663-70.</a:t>
            </a:r>
          </a:p>
          <a:p>
            <a:pPr eaLnBrk="1" hangingPunct="1"/>
            <a:endParaRPr lang="en-IE" dirty="0">
              <a:latin typeface="Arial" charset="0"/>
            </a:endParaRPr>
          </a:p>
          <a:p>
            <a:pPr eaLnBrk="1" hangingPunct="1"/>
            <a:endParaRPr lang="en-IE" dirty="0">
              <a:latin typeface="Arial" charset="0"/>
            </a:endParaRPr>
          </a:p>
          <a:p>
            <a:pPr eaLnBrk="1" hangingPunct="1"/>
            <a:endParaRPr lang="en-IE" dirty="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39700" y="768350"/>
            <a:ext cx="6819900" cy="3836988"/>
          </a:xfrm>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39700" y="768350"/>
            <a:ext cx="6819900" cy="3836988"/>
          </a:xfrm>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References: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err="1"/>
              <a:t>Apivatthakakul</a:t>
            </a:r>
            <a:r>
              <a:rPr lang="en-US" b="1" dirty="0"/>
              <a:t> T, </a:t>
            </a:r>
            <a:r>
              <a:rPr lang="en-US" b="1" dirty="0" err="1"/>
              <a:t>Chiewchantanakit</a:t>
            </a:r>
            <a:r>
              <a:rPr lang="en-US" b="1" dirty="0"/>
              <a:t> S.</a:t>
            </a:r>
            <a:r>
              <a:rPr lang="en-US" b="1" baseline="0" dirty="0"/>
              <a:t> </a:t>
            </a:r>
            <a:r>
              <a:rPr lang="en-US" dirty="0"/>
              <a:t>Percutaneous removal of a bent intramedullary nail. </a:t>
            </a:r>
            <a:r>
              <a:rPr lang="en-US" i="1" dirty="0"/>
              <a:t>Injury</a:t>
            </a:r>
            <a:r>
              <a:rPr lang="en-US" dirty="0"/>
              <a:t>. 2001 Nov;32(9):725-6.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39700" y="768350"/>
            <a:ext cx="6819900" cy="3836988"/>
          </a:xfrm>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Tool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6</a:t>
            </a:fld>
            <a:endParaRPr lang="de-CH"/>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39700" y="768350"/>
            <a:ext cx="6819900" cy="3836988"/>
          </a:xfrm>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This is a commercially</a:t>
            </a:r>
            <a:r>
              <a:rPr lang="en-US" baseline="0" dirty="0"/>
              <a:t> available system to remove a broken solid nail. A reamer is used to ream the remaining distal fragment and then a special trephine opens the bone around the fragment. A device that will twist and grab the fragment is inserted and the fragment secured to it and then hammered out.</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sz="1200" dirty="0"/>
              <a:t>Courtesy of Chris Vander </a:t>
            </a:r>
            <a:r>
              <a:rPr lang="en-US" sz="1200" dirty="0" err="1"/>
              <a:t>Werken</a:t>
            </a:r>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96</a:t>
            </a:fld>
            <a:endParaRPr lang="de-CH"/>
          </a:p>
        </p:txBody>
      </p:sp>
    </p:spTree>
    <p:extLst>
      <p:ext uri="{BB962C8B-B14F-4D97-AF65-F5344CB8AC3E}">
        <p14:creationId xmlns:p14="http://schemas.microsoft.com/office/powerpoint/2010/main" val="33443993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sz="1200" dirty="0"/>
              <a:t>Courtesy of Chris Vander </a:t>
            </a:r>
            <a:r>
              <a:rPr lang="en-US" sz="1200" dirty="0" err="1"/>
              <a:t>Werken</a:t>
            </a:r>
            <a:endParaRPr lang="en-US" dirty="0"/>
          </a:p>
          <a:p>
            <a:endParaRPr lang="en-US" dirty="0"/>
          </a:p>
          <a:p>
            <a:r>
              <a:rPr lang="en-US" dirty="0"/>
              <a:t>Professor Vander Werken of the Netherlands has</a:t>
            </a:r>
            <a:r>
              <a:rPr lang="en-US" baseline="0" dirty="0"/>
              <a:t> developed this elegant and simple method of removing a broken fragment. A reamer is used to open the canal down to the fragment and then a larger locked nail with the distal tip removed leaving one open distal locking hole is passed over the fragment and the locking holes in the nail and fragment aligned with C-arm. A K-wire is passed through both holes and out the far cortex. Now the inserted nail is hammered out and the K Wire captures the fragment and removes it</a:t>
            </a:r>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97</a:t>
            </a:fld>
            <a:endParaRPr lang="de-CH"/>
          </a:p>
        </p:txBody>
      </p:sp>
    </p:spTree>
    <p:extLst>
      <p:ext uri="{BB962C8B-B14F-4D97-AF65-F5344CB8AC3E}">
        <p14:creationId xmlns:p14="http://schemas.microsoft.com/office/powerpoint/2010/main" val="5224173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101</a:t>
            </a:fld>
            <a:endParaRPr lang="de-CH"/>
          </a:p>
        </p:txBody>
      </p:sp>
    </p:spTree>
    <p:extLst>
      <p:ext uri="{BB962C8B-B14F-4D97-AF65-F5344CB8AC3E}">
        <p14:creationId xmlns:p14="http://schemas.microsoft.com/office/powerpoint/2010/main" val="12501293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39700" y="768350"/>
            <a:ext cx="6819900" cy="3836988"/>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39700" y="768350"/>
            <a:ext cx="6819900" cy="3836988"/>
          </a:xfrm>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39700" y="768350"/>
            <a:ext cx="6819900" cy="3836988"/>
          </a:xfrm>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107</a:t>
            </a:fld>
            <a:endParaRPr lang="de-CH"/>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39700" y="768350"/>
            <a:ext cx="6819900" cy="3836988"/>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7</a:t>
            </a:fld>
            <a:endParaRPr lang="de-CH"/>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39700" y="768350"/>
            <a:ext cx="6819900" cy="3836988"/>
          </a:xfrm>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References:</a:t>
            </a:r>
          </a:p>
          <a:p>
            <a:pPr marL="0" marR="0" indent="0" algn="l" defTabSz="914400" rtl="0" eaLnBrk="0" fontAlgn="base" latinLnBrk="0" hangingPunct="0">
              <a:lnSpc>
                <a:spcPct val="100000"/>
              </a:lnSpc>
              <a:spcBef>
                <a:spcPct val="30000"/>
              </a:spcBef>
              <a:spcAft>
                <a:spcPct val="0"/>
              </a:spcAft>
              <a:buClrTx/>
              <a:buSzTx/>
              <a:buFontTx/>
              <a:buNone/>
              <a:tabLst/>
              <a:defRPr/>
            </a:pPr>
            <a:r>
              <a:rPr lang="de-CH" b="1" dirty="0"/>
              <a:t>Keating JF, </a:t>
            </a:r>
            <a:r>
              <a:rPr lang="de-CH" b="1" dirty="0" err="1"/>
              <a:t>Orfaly</a:t>
            </a:r>
            <a:r>
              <a:rPr lang="de-CH" b="1" dirty="0"/>
              <a:t> R, O'Brien PJ.</a:t>
            </a:r>
            <a:r>
              <a:rPr lang="de-CH" b="1" baseline="0" dirty="0"/>
              <a:t> </a:t>
            </a:r>
            <a:r>
              <a:rPr lang="en-US" b="0" dirty="0"/>
              <a:t>Knee pain after </a:t>
            </a:r>
            <a:r>
              <a:rPr lang="en-US" b="0" dirty="0" err="1"/>
              <a:t>tibial</a:t>
            </a:r>
            <a:r>
              <a:rPr lang="en-US" b="0" dirty="0"/>
              <a:t> nailing.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J </a:t>
            </a:r>
            <a:r>
              <a:rPr lang="en-US" i="1" dirty="0" err="1"/>
              <a:t>Orthop</a:t>
            </a:r>
            <a:r>
              <a:rPr lang="en-US" i="1" dirty="0"/>
              <a:t> Trauma. </a:t>
            </a:r>
            <a:r>
              <a:rPr lang="en-US" dirty="0"/>
              <a:t>1997 Jan;11(1):10-3.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39700" y="768350"/>
            <a:ext cx="6819900" cy="3836988"/>
          </a:xfrm>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References: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err="1"/>
              <a:t>Mih</a:t>
            </a:r>
            <a:r>
              <a:rPr lang="en-US" b="1" dirty="0"/>
              <a:t> AD, Cooney WP, Idler RS et al. </a:t>
            </a:r>
            <a:r>
              <a:rPr lang="en-US" b="0" dirty="0"/>
              <a:t>Long-term follow-up of forearm bone </a:t>
            </a:r>
            <a:r>
              <a:rPr lang="en-US" b="0" dirty="0" err="1"/>
              <a:t>diaphyseal</a:t>
            </a:r>
            <a:r>
              <a:rPr lang="en-US" b="0" dirty="0"/>
              <a:t> plating.</a:t>
            </a:r>
          </a:p>
          <a:p>
            <a:pPr marL="0" marR="0" indent="0" algn="l" defTabSz="914400" rtl="0" eaLnBrk="0" fontAlgn="base" latinLnBrk="0" hangingPunct="0">
              <a:lnSpc>
                <a:spcPct val="100000"/>
              </a:lnSpc>
              <a:spcBef>
                <a:spcPct val="30000"/>
              </a:spcBef>
              <a:spcAft>
                <a:spcPct val="0"/>
              </a:spcAft>
              <a:buClrTx/>
              <a:buSzTx/>
              <a:buFontTx/>
              <a:buNone/>
              <a:tabLst/>
              <a:defRPr/>
            </a:pPr>
            <a:r>
              <a:rPr lang="de-CH" i="1" dirty="0" err="1"/>
              <a:t>Clin</a:t>
            </a:r>
            <a:r>
              <a:rPr lang="de-CH" i="1" dirty="0"/>
              <a:t> </a:t>
            </a:r>
            <a:r>
              <a:rPr lang="de-CH" i="1" dirty="0" err="1"/>
              <a:t>Orthop</a:t>
            </a:r>
            <a:r>
              <a:rPr lang="de-CH" i="1" dirty="0"/>
              <a:t> </a:t>
            </a:r>
            <a:r>
              <a:rPr lang="de-CH" i="1" dirty="0" err="1"/>
              <a:t>Relat</a:t>
            </a:r>
            <a:r>
              <a:rPr lang="de-CH" i="1" dirty="0"/>
              <a:t> Res. </a:t>
            </a:r>
            <a:r>
              <a:rPr lang="de-CH" b="0" dirty="0"/>
              <a:t>1994</a:t>
            </a:r>
            <a:r>
              <a:rPr lang="de-CH" dirty="0"/>
              <a:t> Feb;(299):256-8.</a:t>
            </a:r>
          </a:p>
          <a:p>
            <a:endParaRPr lang="en-US" sz="1200" dirty="0" err="1"/>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39700" y="768350"/>
            <a:ext cx="6819900" cy="3836988"/>
          </a:xfrm>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References:</a:t>
            </a:r>
          </a:p>
          <a:p>
            <a:endParaRPr lang="en-US" dirty="0"/>
          </a:p>
          <a:p>
            <a:r>
              <a:rPr lang="en-US" sz="1200" dirty="0"/>
              <a:t>Evers JBJS Br 2003</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39700" y="768350"/>
            <a:ext cx="6819900" cy="3836988"/>
          </a:xfrm>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References: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Evans NA, Evans RO.</a:t>
            </a:r>
            <a:r>
              <a:rPr lang="en-US" b="1" baseline="0" dirty="0"/>
              <a:t> </a:t>
            </a:r>
            <a:r>
              <a:rPr lang="en-US" dirty="0"/>
              <a:t>Playing with metal: fracture implants and contact sport.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Br J Sports Med</a:t>
            </a:r>
            <a:r>
              <a:rPr lang="en-US" dirty="0"/>
              <a:t>. 1997 Dec;31(4):319-21.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39700" y="768350"/>
            <a:ext cx="6819900" cy="3836988"/>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a:t>References: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de-CH" b="1" dirty="0"/>
              <a:t>Miller R, Renwick SE, </a:t>
            </a:r>
            <a:r>
              <a:rPr lang="de-CH" b="1" dirty="0" err="1"/>
              <a:t>DeCoster</a:t>
            </a:r>
            <a:r>
              <a:rPr lang="de-CH" b="1" dirty="0"/>
              <a:t> TA et al. </a:t>
            </a:r>
            <a:r>
              <a:rPr lang="en-US" b="0" dirty="0"/>
              <a:t>Removal of intramedullary rods after femoral shaft fracture.</a:t>
            </a:r>
          </a:p>
          <a:p>
            <a:pPr marL="0" marR="0" indent="0" algn="l" defTabSz="914400" rtl="0" eaLnBrk="0" fontAlgn="base" latinLnBrk="0" hangingPunct="0">
              <a:lnSpc>
                <a:spcPct val="100000"/>
              </a:lnSpc>
              <a:spcBef>
                <a:spcPct val="30000"/>
              </a:spcBef>
              <a:spcAft>
                <a:spcPct val="0"/>
              </a:spcAft>
              <a:buClrTx/>
              <a:buSzTx/>
              <a:buFontTx/>
              <a:buNone/>
              <a:tabLst/>
              <a:defRPr/>
            </a:pPr>
            <a:r>
              <a:rPr lang="de-CH" i="1" dirty="0"/>
              <a:t>J </a:t>
            </a:r>
            <a:r>
              <a:rPr lang="de-CH" i="1" dirty="0" err="1"/>
              <a:t>Orthop</a:t>
            </a:r>
            <a:r>
              <a:rPr lang="de-CH" i="1" dirty="0"/>
              <a:t> Trauma. </a:t>
            </a:r>
            <a:r>
              <a:rPr lang="de-CH" dirty="0"/>
              <a:t>1992;6(4):460-3.</a:t>
            </a:r>
          </a:p>
          <a:p>
            <a:endParaRPr lang="en-US" dirty="0"/>
          </a:p>
        </p:txBody>
      </p:sp>
      <p:sp>
        <p:nvSpPr>
          <p:cNvPr id="4" name="Slide Number Placeholder 3"/>
          <p:cNvSpPr>
            <a:spLocks noGrp="1"/>
          </p:cNvSpPr>
          <p:nvPr>
            <p:ph type="sldNum" sz="quarter" idx="10"/>
          </p:nvPr>
        </p:nvSpPr>
        <p:spPr/>
        <p:txBody>
          <a:bodyPr/>
          <a:lstStyle/>
          <a:p>
            <a:pPr>
              <a:defRPr/>
            </a:pPr>
            <a:fld id="{4936784D-337E-4C9C-925A-CBB0A1FCB704}" type="slidenum">
              <a:rPr lang="de-CH" smtClean="0"/>
              <a:pPr>
                <a:defRPr/>
              </a:pPr>
              <a:t>114</a:t>
            </a:fld>
            <a:endParaRPr lang="de-CH"/>
          </a:p>
        </p:txBody>
      </p:sp>
    </p:spTree>
    <p:extLst>
      <p:ext uri="{BB962C8B-B14F-4D97-AF65-F5344CB8AC3E}">
        <p14:creationId xmlns:p14="http://schemas.microsoft.com/office/powerpoint/2010/main" val="33470977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39700" y="768350"/>
            <a:ext cx="6819900" cy="3836988"/>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39700" y="768350"/>
            <a:ext cx="6819900" cy="3836988"/>
          </a:xfrm>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39700" y="768350"/>
            <a:ext cx="6819900" cy="3836988"/>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39700" y="768350"/>
            <a:ext cx="6819900" cy="3836988"/>
          </a:xfrm>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References: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de-CH" b="1" dirty="0"/>
              <a:t>Hamid N, </a:t>
            </a:r>
            <a:r>
              <a:rPr lang="de-CH" b="1" dirty="0" err="1"/>
              <a:t>Loeffler</a:t>
            </a:r>
            <a:r>
              <a:rPr lang="de-CH" b="1" dirty="0"/>
              <a:t> BJ, </a:t>
            </a:r>
            <a:r>
              <a:rPr lang="de-CH" b="1" dirty="0" err="1"/>
              <a:t>Braddy</a:t>
            </a:r>
            <a:r>
              <a:rPr lang="de-CH" b="1" dirty="0"/>
              <a:t> W et al. </a:t>
            </a:r>
            <a:r>
              <a:rPr lang="en-US" b="0" dirty="0"/>
              <a:t>Outcome after fixation of ankle fractures with an injury to the </a:t>
            </a:r>
            <a:r>
              <a:rPr lang="en-US" b="0" dirty="0" err="1"/>
              <a:t>syndesmosis</a:t>
            </a:r>
            <a:r>
              <a:rPr lang="en-US" b="0" dirty="0"/>
              <a:t>: the effect of the </a:t>
            </a:r>
            <a:r>
              <a:rPr lang="en-US" b="0" dirty="0" err="1"/>
              <a:t>syndesmosis</a:t>
            </a:r>
            <a:r>
              <a:rPr lang="en-US" b="0" dirty="0"/>
              <a:t> screw.</a:t>
            </a:r>
          </a:p>
          <a:p>
            <a:pPr marL="0" marR="0" indent="0" algn="l" defTabSz="914400" rtl="0" eaLnBrk="0" fontAlgn="base" latinLnBrk="0" hangingPunct="0">
              <a:lnSpc>
                <a:spcPct val="100000"/>
              </a:lnSpc>
              <a:spcBef>
                <a:spcPct val="30000"/>
              </a:spcBef>
              <a:spcAft>
                <a:spcPct val="0"/>
              </a:spcAft>
              <a:buClrTx/>
              <a:buSzTx/>
              <a:buFontTx/>
              <a:buNone/>
              <a:tabLst/>
              <a:defRPr/>
            </a:pPr>
            <a:r>
              <a:rPr lang="de-CH" i="1" dirty="0"/>
              <a:t>J </a:t>
            </a:r>
            <a:r>
              <a:rPr lang="de-CH" i="1" dirty="0" err="1"/>
              <a:t>Bone</a:t>
            </a:r>
            <a:r>
              <a:rPr lang="de-CH" i="1" dirty="0"/>
              <a:t> Joint </a:t>
            </a:r>
            <a:r>
              <a:rPr lang="de-CH" i="1" dirty="0" err="1"/>
              <a:t>Surg</a:t>
            </a:r>
            <a:r>
              <a:rPr lang="de-CH" i="1" dirty="0"/>
              <a:t> Br. </a:t>
            </a:r>
            <a:r>
              <a:rPr lang="de-CH" b="0" dirty="0"/>
              <a:t>2009 </a:t>
            </a:r>
            <a:r>
              <a:rPr lang="de-CH" dirty="0"/>
              <a:t>Aug;91(8):1069-73. </a:t>
            </a:r>
            <a:r>
              <a:rPr lang="de-CH" dirty="0" err="1"/>
              <a:t>doi</a:t>
            </a:r>
            <a:r>
              <a:rPr lang="de-CH" dirty="0"/>
              <a:t>: 10.1302/0301-620X.91B8.22430.</a:t>
            </a:r>
          </a:p>
          <a:p>
            <a:pPr marL="0" marR="0" indent="0" algn="l" defTabSz="914400" rtl="0" eaLnBrk="0" fontAlgn="base" latinLnBrk="0" hangingPunct="0">
              <a:lnSpc>
                <a:spcPct val="100000"/>
              </a:lnSpc>
              <a:spcBef>
                <a:spcPct val="30000"/>
              </a:spcBef>
              <a:spcAft>
                <a:spcPct val="0"/>
              </a:spcAft>
              <a:buClrTx/>
              <a:buSzTx/>
              <a:buFontTx/>
              <a:buNone/>
              <a:tabLst/>
              <a:defRPr/>
            </a:pPr>
            <a:endParaRPr lang="de-CH" dirty="0"/>
          </a:p>
          <a:p>
            <a:pPr marL="0" marR="0" indent="0" algn="l" defTabSz="914400" rtl="0" eaLnBrk="0" fontAlgn="base" latinLnBrk="0" hangingPunct="0">
              <a:lnSpc>
                <a:spcPct val="100000"/>
              </a:lnSpc>
              <a:spcBef>
                <a:spcPct val="30000"/>
              </a:spcBef>
              <a:spcAft>
                <a:spcPct val="0"/>
              </a:spcAft>
              <a:buClrTx/>
              <a:buSzTx/>
              <a:buFontTx/>
              <a:buNone/>
              <a:tabLst/>
              <a:defRPr/>
            </a:pPr>
            <a:r>
              <a:rPr lang="it-IT" b="1" dirty="0" err="1"/>
              <a:t>Kuo</a:t>
            </a:r>
            <a:r>
              <a:rPr lang="it-IT" b="1" dirty="0"/>
              <a:t> RS, </a:t>
            </a:r>
            <a:r>
              <a:rPr lang="it-IT" b="1" dirty="0" err="1"/>
              <a:t>Tejwani</a:t>
            </a:r>
            <a:r>
              <a:rPr lang="it-IT" b="1" dirty="0"/>
              <a:t> NC, </a:t>
            </a:r>
            <a:r>
              <a:rPr lang="it-IT" b="1" dirty="0" err="1"/>
              <a:t>Digiovanni</a:t>
            </a:r>
            <a:r>
              <a:rPr lang="it-IT" b="1" dirty="0"/>
              <a:t> CW et al. </a:t>
            </a:r>
            <a:r>
              <a:rPr lang="en-US" b="0" dirty="0"/>
              <a:t>Outcome after open reduction and internal fixation of </a:t>
            </a:r>
            <a:r>
              <a:rPr lang="en-US" b="0" dirty="0" err="1"/>
              <a:t>Lisfranc</a:t>
            </a:r>
            <a:r>
              <a:rPr lang="en-US" b="0" dirty="0"/>
              <a:t> joint injuries.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J Bone Joint </a:t>
            </a:r>
            <a:r>
              <a:rPr lang="en-US" i="1" dirty="0" err="1"/>
              <a:t>Surg</a:t>
            </a:r>
            <a:r>
              <a:rPr lang="en-US" i="1" dirty="0"/>
              <a:t> Am. </a:t>
            </a:r>
            <a:r>
              <a:rPr lang="en-US" b="0" dirty="0"/>
              <a:t>2000</a:t>
            </a:r>
            <a:r>
              <a:rPr lang="en-US" dirty="0"/>
              <a:t> Nov;82-A(11):1609-18.</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8</a:t>
            </a:fld>
            <a:endParaRPr lang="de-CH"/>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39700" y="768350"/>
            <a:ext cx="6819900" cy="3836988"/>
          </a:xfrm>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39700" y="768350"/>
            <a:ext cx="6819900" cy="3836988"/>
          </a:xfrm>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141288" y="769938"/>
            <a:ext cx="6816725" cy="3835400"/>
          </a:xfrm>
          <a:ln/>
        </p:spPr>
      </p:sp>
      <p:sp>
        <p:nvSpPr>
          <p:cNvPr id="17410" name="Notes Placeholder 2"/>
          <p:cNvSpPr>
            <a:spLocks noGrp="1"/>
          </p:cNvSpPr>
          <p:nvPr>
            <p:ph type="body" idx="1"/>
          </p:nvPr>
        </p:nvSpPr>
        <p:spPr>
          <a:noFill/>
          <a:ln/>
        </p:spPr>
        <p:txBody>
          <a:bodyPr/>
          <a:lstStyle/>
          <a:p>
            <a:endParaRPr lang="de-DE"/>
          </a:p>
        </p:txBody>
      </p:sp>
      <p:sp>
        <p:nvSpPr>
          <p:cNvPr id="17411" name="Slide Number Placeholder 3"/>
          <p:cNvSpPr>
            <a:spLocks noGrp="1"/>
          </p:cNvSpPr>
          <p:nvPr>
            <p:ph type="sldNum" sz="quarter" idx="5"/>
          </p:nvPr>
        </p:nvSpPr>
        <p:spPr>
          <a:noFill/>
        </p:spPr>
        <p:txBody>
          <a:bodyPr/>
          <a:lstStyle/>
          <a:p>
            <a:fld id="{6E7F8F72-485C-4D69-B3D9-508A00868B42}" type="slidenum">
              <a:rPr lang="de-CH" smtClean="0"/>
              <a:pPr/>
              <a:t>9</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O Trauma Title blu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0F3E695-641E-4973-8A80-9EF3BAE278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638D35A-86D7-4823-BC28-0DD441E0B26A}"/>
              </a:ext>
            </a:extLst>
          </p:cNvPr>
          <p:cNvSpPr>
            <a:spLocks noGrp="1"/>
          </p:cNvSpPr>
          <p:nvPr>
            <p:ph type="title"/>
          </p:nvPr>
        </p:nvSpPr>
        <p:spPr>
          <a:xfrm>
            <a:off x="670985" y="2214564"/>
            <a:ext cx="6756928" cy="2428875"/>
          </a:xfrm>
        </p:spPr>
        <p:txBody>
          <a:bodyPr/>
          <a:lstStyle>
            <a:lvl1pPr>
              <a:lnSpc>
                <a:spcPts val="3400"/>
              </a:lnSpc>
              <a:defRPr sz="3200">
                <a:solidFill>
                  <a:schemeClr val="bg1"/>
                </a:solidFill>
              </a:defRPr>
            </a:lvl1pPr>
          </a:lstStyle>
          <a:p>
            <a:r>
              <a:rPr lang="de-DE"/>
              <a:t>Mastertitelformat bearbeiten</a:t>
            </a:r>
            <a:endParaRPr lang="en-GB" dirty="0"/>
          </a:p>
        </p:txBody>
      </p:sp>
      <p:pic>
        <p:nvPicPr>
          <p:cNvPr id="15" name="Grafik 14">
            <a:extLst>
              <a:ext uri="{FF2B5EF4-FFF2-40B4-BE49-F238E27FC236}">
                <a16:creationId xmlns:a16="http://schemas.microsoft.com/office/drawing/2014/main" id="{58CCD93D-69CC-49D8-B552-21C1EAA4D9D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58813" y="260350"/>
            <a:ext cx="924560" cy="574548"/>
          </a:xfrm>
          <a:prstGeom prst="rect">
            <a:avLst/>
          </a:prstGeom>
        </p:spPr>
      </p:pic>
      <p:sp>
        <p:nvSpPr>
          <p:cNvPr id="17" name="Textplatzhalter 8">
            <a:extLst>
              <a:ext uri="{FF2B5EF4-FFF2-40B4-BE49-F238E27FC236}">
                <a16:creationId xmlns:a16="http://schemas.microsoft.com/office/drawing/2014/main" id="{F417FE74-FD57-428A-A97F-1415989BA4B4}"/>
              </a:ext>
            </a:extLst>
          </p:cNvPr>
          <p:cNvSpPr>
            <a:spLocks noGrp="1"/>
          </p:cNvSpPr>
          <p:nvPr>
            <p:ph type="body" sz="quarter" idx="10" hasCustomPrompt="1"/>
          </p:nvPr>
        </p:nvSpPr>
        <p:spPr>
          <a:xfrm>
            <a:off x="658813" y="5856290"/>
            <a:ext cx="3348037" cy="246062"/>
          </a:xfrm>
        </p:spPr>
        <p:txBody>
          <a:bodyPr/>
          <a:lstStyle>
            <a:lvl1pPr marL="0" indent="0">
              <a:buNone/>
              <a:defRPr sz="1500" b="1">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Presenter’s name</a:t>
            </a:r>
            <a:endParaRPr lang="en-GB" dirty="0"/>
          </a:p>
        </p:txBody>
      </p:sp>
      <p:sp>
        <p:nvSpPr>
          <p:cNvPr id="18" name="Textplatzhalter 8">
            <a:extLst>
              <a:ext uri="{FF2B5EF4-FFF2-40B4-BE49-F238E27FC236}">
                <a16:creationId xmlns:a16="http://schemas.microsoft.com/office/drawing/2014/main" id="{F36E2BEB-DC48-4034-84A8-A2C15433F59C}"/>
              </a:ext>
            </a:extLst>
          </p:cNvPr>
          <p:cNvSpPr>
            <a:spLocks noGrp="1"/>
          </p:cNvSpPr>
          <p:nvPr>
            <p:ph type="body" sz="quarter" idx="11" hasCustomPrompt="1"/>
          </p:nvPr>
        </p:nvSpPr>
        <p:spPr>
          <a:xfrm>
            <a:off x="658812" y="6102352"/>
            <a:ext cx="3348037" cy="206376"/>
          </a:xfrm>
        </p:spPr>
        <p:txBody>
          <a:bodyPr anchor="b" anchorCtr="0"/>
          <a:lstStyle>
            <a:lvl1pPr marL="0" indent="0">
              <a:buNone/>
              <a:defRPr sz="1500" b="0">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Presenter’s title </a:t>
            </a:r>
            <a:endParaRPr lang="en-GB" dirty="0"/>
          </a:p>
        </p:txBody>
      </p:sp>
      <p:sp>
        <p:nvSpPr>
          <p:cNvPr id="19" name="Textplatzhalter 8">
            <a:extLst>
              <a:ext uri="{FF2B5EF4-FFF2-40B4-BE49-F238E27FC236}">
                <a16:creationId xmlns:a16="http://schemas.microsoft.com/office/drawing/2014/main" id="{4EE4F08E-AE09-4E9E-8DB0-B86C5397D41A}"/>
              </a:ext>
            </a:extLst>
          </p:cNvPr>
          <p:cNvSpPr>
            <a:spLocks noGrp="1"/>
          </p:cNvSpPr>
          <p:nvPr>
            <p:ph type="body" sz="quarter" idx="12" hasCustomPrompt="1"/>
          </p:nvPr>
        </p:nvSpPr>
        <p:spPr>
          <a:xfrm>
            <a:off x="4079876" y="5861053"/>
            <a:ext cx="3348037" cy="246062"/>
          </a:xfrm>
        </p:spPr>
        <p:txBody>
          <a:bodyPr/>
          <a:lstStyle>
            <a:lvl1pPr marL="0" indent="0">
              <a:buNone/>
              <a:defRPr sz="1500" b="1">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Meeting</a:t>
            </a:r>
            <a:endParaRPr lang="en-GB" dirty="0"/>
          </a:p>
        </p:txBody>
      </p:sp>
      <p:sp>
        <p:nvSpPr>
          <p:cNvPr id="20" name="Textplatzhalter 8">
            <a:extLst>
              <a:ext uri="{FF2B5EF4-FFF2-40B4-BE49-F238E27FC236}">
                <a16:creationId xmlns:a16="http://schemas.microsoft.com/office/drawing/2014/main" id="{3C902887-437F-4817-8212-11F0C0B6E624}"/>
              </a:ext>
            </a:extLst>
          </p:cNvPr>
          <p:cNvSpPr>
            <a:spLocks noGrp="1"/>
          </p:cNvSpPr>
          <p:nvPr>
            <p:ph type="body" sz="quarter" idx="13" hasCustomPrompt="1"/>
          </p:nvPr>
        </p:nvSpPr>
        <p:spPr>
          <a:xfrm>
            <a:off x="4079875" y="6107115"/>
            <a:ext cx="3348037" cy="206376"/>
          </a:xfrm>
        </p:spPr>
        <p:txBody>
          <a:bodyPr anchor="b" anchorCtr="0"/>
          <a:lstStyle>
            <a:lvl1pPr marL="0" indent="0">
              <a:buNone/>
              <a:defRPr sz="1500" b="0">
                <a:solidFill>
                  <a:schemeClr val="bg1"/>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City, month day, year</a:t>
            </a:r>
            <a:endParaRPr lang="en-GB" dirty="0"/>
          </a:p>
        </p:txBody>
      </p:sp>
    </p:spTree>
    <p:extLst>
      <p:ext uri="{BB962C8B-B14F-4D97-AF65-F5344CB8AC3E}">
        <p14:creationId xmlns:p14="http://schemas.microsoft.com/office/powerpoint/2010/main" val="319138357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3" name="Datumsplatzhalter 2">
            <a:extLst>
              <a:ext uri="{FF2B5EF4-FFF2-40B4-BE49-F238E27FC236}">
                <a16:creationId xmlns:a16="http://schemas.microsoft.com/office/drawing/2014/main" id="{A4BFEA9B-0AC3-4FDA-B515-628787CBCC23}"/>
              </a:ext>
            </a:extLst>
          </p:cNvPr>
          <p:cNvSpPr>
            <a:spLocks noGrp="1"/>
          </p:cNvSpPr>
          <p:nvPr>
            <p:ph type="dt" sz="half" idx="10"/>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AA3F6-DE4D-4AC8-B7FE-4620B47E4CF1}"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ußzeilenplatzhalter 3">
            <a:extLst>
              <a:ext uri="{FF2B5EF4-FFF2-40B4-BE49-F238E27FC236}">
                <a16:creationId xmlns:a16="http://schemas.microsoft.com/office/drawing/2014/main" id="{1E561995-87A1-43C6-B92A-565E1F8AC57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Foliennummernplatzhalter 4">
            <a:extLst>
              <a:ext uri="{FF2B5EF4-FFF2-40B4-BE49-F238E27FC236}">
                <a16:creationId xmlns:a16="http://schemas.microsoft.com/office/drawing/2014/main" id="{7EA7F3F7-EB49-4EF3-9F56-DAEBCB9C115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49566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70984" y="1727201"/>
            <a:ext cx="5376333" cy="4127399"/>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7" name="Inhaltsplatzhalter 2">
            <a:extLst>
              <a:ext uri="{FF2B5EF4-FFF2-40B4-BE49-F238E27FC236}">
                <a16:creationId xmlns:a16="http://schemas.microsoft.com/office/drawing/2014/main" id="{97D9C311-8B53-41FB-9670-E91C65FBD152}"/>
              </a:ext>
            </a:extLst>
          </p:cNvPr>
          <p:cNvSpPr>
            <a:spLocks noGrp="1"/>
          </p:cNvSpPr>
          <p:nvPr>
            <p:ph idx="13"/>
          </p:nvPr>
        </p:nvSpPr>
        <p:spPr>
          <a:xfrm>
            <a:off x="6144686" y="1727200"/>
            <a:ext cx="5376333" cy="4127399"/>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8" name="Datumsplatzhalter 7">
            <a:extLst>
              <a:ext uri="{FF2B5EF4-FFF2-40B4-BE49-F238E27FC236}">
                <a16:creationId xmlns:a16="http://schemas.microsoft.com/office/drawing/2014/main" id="{20FA756D-46E8-4BA3-821D-68CE300CD2F8}"/>
              </a:ext>
            </a:extLst>
          </p:cNvPr>
          <p:cNvSpPr>
            <a:spLocks noGrp="1"/>
          </p:cNvSpPr>
          <p:nvPr>
            <p:ph type="dt" sz="half" idx="14"/>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2BDCD-FEC2-4B4F-BCD4-F30E4921E389}"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4FFE7727-47B8-4C41-AAF1-22FCEE7C2FB2}"/>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oliennummernplatzhalter 9">
            <a:extLst>
              <a:ext uri="{FF2B5EF4-FFF2-40B4-BE49-F238E27FC236}">
                <a16:creationId xmlns:a16="http://schemas.microsoft.com/office/drawing/2014/main" id="{CE008A41-AE8F-4A4F-B3C6-BB4BFEB16C2F}"/>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803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CBE14F4-57AD-46D0-BFE9-54BDB2AB37E8}"/>
              </a:ext>
            </a:extLst>
          </p:cNvPr>
          <p:cNvSpPr>
            <a:spLocks noGrp="1"/>
          </p:cNvSpPr>
          <p:nvPr>
            <p:ph type="dt" sz="half" idx="10"/>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64C8E-A162-477A-AF41-87035F299769}"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Fußzeilenplatzhalter 2">
            <a:extLst>
              <a:ext uri="{FF2B5EF4-FFF2-40B4-BE49-F238E27FC236}">
                <a16:creationId xmlns:a16="http://schemas.microsoft.com/office/drawing/2014/main" id="{18580697-5304-4ABE-87B6-A8B3EFC2A6D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Foliennummernplatzhalter 3">
            <a:extLst>
              <a:ext uri="{FF2B5EF4-FFF2-40B4-BE49-F238E27FC236}">
                <a16:creationId xmlns:a16="http://schemas.microsoft.com/office/drawing/2014/main" id="{B46CC588-B218-4249-97A2-31A5674F902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67857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Title blu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0661EB8-E752-4130-9038-A30A7E7E7B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638D35A-86D7-4823-BC28-0DD441E0B26A}"/>
              </a:ext>
            </a:extLst>
          </p:cNvPr>
          <p:cNvSpPr>
            <a:spLocks noGrp="1"/>
          </p:cNvSpPr>
          <p:nvPr>
            <p:ph type="title"/>
          </p:nvPr>
        </p:nvSpPr>
        <p:spPr>
          <a:xfrm>
            <a:off x="670984" y="2214564"/>
            <a:ext cx="6756929" cy="2428875"/>
          </a:xfrm>
        </p:spPr>
        <p:txBody>
          <a:bodyPr/>
          <a:lstStyle>
            <a:lvl1pPr>
              <a:lnSpc>
                <a:spcPts val="3400"/>
              </a:lnSpc>
              <a:defRPr sz="3200">
                <a:solidFill>
                  <a:schemeClr val="bg1"/>
                </a:solidFill>
              </a:defRPr>
            </a:lvl1pPr>
          </a:lstStyle>
          <a:p>
            <a:r>
              <a:rPr lang="de-DE"/>
              <a:t>Mastertitelformat bearbeiten</a:t>
            </a:r>
            <a:endParaRPr lang="en-GB" dirty="0"/>
          </a:p>
        </p:txBody>
      </p:sp>
      <p:pic>
        <p:nvPicPr>
          <p:cNvPr id="6" name="Grafik 5">
            <a:extLst>
              <a:ext uri="{FF2B5EF4-FFF2-40B4-BE49-F238E27FC236}">
                <a16:creationId xmlns:a16="http://schemas.microsoft.com/office/drawing/2014/main" id="{1F90A63A-E01E-6240-946D-1B58A7659B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79975" y="6312000"/>
            <a:ext cx="553212" cy="290576"/>
          </a:xfrm>
          <a:prstGeom prst="rect">
            <a:avLst/>
          </a:prstGeom>
        </p:spPr>
      </p:pic>
    </p:spTree>
    <p:extLst>
      <p:ext uri="{BB962C8B-B14F-4D97-AF65-F5344CB8AC3E}">
        <p14:creationId xmlns:p14="http://schemas.microsoft.com/office/powerpoint/2010/main" val="123910552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Title whit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2943CF1-B90D-49E7-A24F-43DF5011FA9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638D35A-86D7-4823-BC28-0DD441E0B26A}"/>
              </a:ext>
            </a:extLst>
          </p:cNvPr>
          <p:cNvSpPr>
            <a:spLocks noGrp="1"/>
          </p:cNvSpPr>
          <p:nvPr>
            <p:ph type="title"/>
          </p:nvPr>
        </p:nvSpPr>
        <p:spPr>
          <a:xfrm>
            <a:off x="670985" y="2214564"/>
            <a:ext cx="6756928" cy="2428875"/>
          </a:xfrm>
        </p:spPr>
        <p:txBody>
          <a:bodyPr/>
          <a:lstStyle>
            <a:lvl1pPr>
              <a:lnSpc>
                <a:spcPts val="3400"/>
              </a:lnSpc>
              <a:defRPr sz="3200">
                <a:solidFill>
                  <a:schemeClr val="tx2"/>
                </a:solidFill>
              </a:defRPr>
            </a:lvl1pPr>
          </a:lstStyle>
          <a:p>
            <a:r>
              <a:rPr lang="de-DE"/>
              <a:t>Mastertitelformat bearbeiten</a:t>
            </a:r>
            <a:endParaRPr lang="en-GB" dirty="0"/>
          </a:p>
        </p:txBody>
      </p:sp>
      <p:pic>
        <p:nvPicPr>
          <p:cNvPr id="6" name="Grafik 5">
            <a:extLst>
              <a:ext uri="{FF2B5EF4-FFF2-40B4-BE49-F238E27FC236}">
                <a16:creationId xmlns:a16="http://schemas.microsoft.com/office/drawing/2014/main" id="{4AAD32FA-B81C-49B2-936C-4DF1CEC1B5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79976" y="6312000"/>
            <a:ext cx="553212" cy="290576"/>
          </a:xfrm>
          <a:prstGeom prst="rect">
            <a:avLst/>
          </a:prstGeom>
        </p:spPr>
      </p:pic>
    </p:spTree>
    <p:extLst>
      <p:ext uri="{BB962C8B-B14F-4D97-AF65-F5344CB8AC3E}">
        <p14:creationId xmlns:p14="http://schemas.microsoft.com/office/powerpoint/2010/main" val="398110237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content-heav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816725" y="1728889"/>
            <a:ext cx="4032250" cy="4127399"/>
          </a:xfrm>
        </p:spPr>
        <p:txBody>
          <a:bodyPr/>
          <a:lstStyle>
            <a:lvl1pPr marL="180000" indent="-180000">
              <a:spcBef>
                <a:spcPts val="400"/>
              </a:spcBef>
              <a:defRPr sz="1200"/>
            </a:lvl1pPr>
            <a:lvl2pPr marL="360000" indent="-180000">
              <a:spcBef>
                <a:spcPts val="400"/>
              </a:spcBef>
              <a:defRPr sz="1200"/>
            </a:lvl2pPr>
            <a:lvl3pPr marL="540000" indent="-180000">
              <a:spcBef>
                <a:spcPts val="400"/>
              </a:spcBef>
              <a:defRPr sz="1200"/>
            </a:lvl3pPr>
            <a:lvl4pPr marL="720000" indent="-180000">
              <a:spcBef>
                <a:spcPts val="400"/>
              </a:spcBef>
              <a:defRPr sz="1200"/>
            </a:lvl4pPr>
            <a:lvl5pPr marL="900000" indent="-180000">
              <a:spcBef>
                <a:spcPts val="4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4" y="1727199"/>
            <a:ext cx="5376333" cy="3400426"/>
          </a:xfrm>
          <a:solidFill>
            <a:schemeClr val="bg2"/>
          </a:solidFill>
        </p:spPr>
        <p:txBody>
          <a:bodyPr/>
          <a:lstStyle>
            <a:lvl1pPr marL="0" indent="0">
              <a:buNone/>
              <a:defRPr/>
            </a:lvl1pPr>
          </a:lstStyle>
          <a:p>
            <a:r>
              <a:rPr lang="en-GB" dirty="0"/>
              <a:t>Picture</a:t>
            </a:r>
          </a:p>
        </p:txBody>
      </p:sp>
      <p:sp>
        <p:nvSpPr>
          <p:cNvPr id="7" name="Datumsplatzhalter 6">
            <a:extLst>
              <a:ext uri="{FF2B5EF4-FFF2-40B4-BE49-F238E27FC236}">
                <a16:creationId xmlns:a16="http://schemas.microsoft.com/office/drawing/2014/main" id="{25715339-5FFC-4332-9092-EF318CD0C7D9}"/>
              </a:ext>
            </a:extLst>
          </p:cNvPr>
          <p:cNvSpPr>
            <a:spLocks noGrp="1"/>
          </p:cNvSpPr>
          <p:nvPr>
            <p:ph type="dt" sz="half" idx="14"/>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5145C-031D-4996-B8CA-8800162F098C}"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2393908E-8E21-4408-A9B1-6A61E24E960C}"/>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oliennummernplatzhalter 9">
            <a:extLst>
              <a:ext uri="{FF2B5EF4-FFF2-40B4-BE49-F238E27FC236}">
                <a16:creationId xmlns:a16="http://schemas.microsoft.com/office/drawing/2014/main" id="{42A64B9B-7EC1-4FB7-8D85-6983564D0B66}"/>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76052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s, content-heav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4704290" cy="2916239"/>
          </a:xfrm>
          <a:solidFill>
            <a:schemeClr val="bg2"/>
          </a:solidFill>
        </p:spPr>
        <p:txBody>
          <a:bodyPr/>
          <a:lstStyle>
            <a:lvl1pPr marL="0" indent="0">
              <a:buNone/>
              <a:defRPr/>
            </a:lvl1pPr>
          </a:lstStyle>
          <a:p>
            <a:r>
              <a:rPr lang="en-GB" dirty="0"/>
              <a:t>Picture</a:t>
            </a:r>
          </a:p>
        </p:txBody>
      </p:sp>
      <p:sp>
        <p:nvSpPr>
          <p:cNvPr id="13" name="Bildplatzhalter 7">
            <a:extLst>
              <a:ext uri="{FF2B5EF4-FFF2-40B4-BE49-F238E27FC236}">
                <a16:creationId xmlns:a16="http://schemas.microsoft.com/office/drawing/2014/main" id="{333807CB-4C73-4E3B-A1D1-85D927EA6580}"/>
              </a:ext>
            </a:extLst>
          </p:cNvPr>
          <p:cNvSpPr>
            <a:spLocks noGrp="1"/>
          </p:cNvSpPr>
          <p:nvPr>
            <p:ph type="pic" sz="quarter" idx="15" hasCustomPrompt="1"/>
          </p:nvPr>
        </p:nvSpPr>
        <p:spPr>
          <a:xfrm>
            <a:off x="6144685" y="1727199"/>
            <a:ext cx="4704290" cy="2916239"/>
          </a:xfrm>
          <a:solidFill>
            <a:schemeClr val="bg2"/>
          </a:solidFill>
        </p:spPr>
        <p:txBody>
          <a:bodyPr/>
          <a:lstStyle>
            <a:lvl1pPr marL="0" indent="0">
              <a:buNone/>
              <a:defRPr/>
            </a:lvl1pPr>
          </a:lstStyle>
          <a:p>
            <a:r>
              <a:rPr lang="en-GB" dirty="0"/>
              <a:t>Picture</a:t>
            </a:r>
          </a:p>
        </p:txBody>
      </p:sp>
      <p:sp>
        <p:nvSpPr>
          <p:cNvPr id="10" name="Inhaltsplatzhalter 2">
            <a:extLst>
              <a:ext uri="{FF2B5EF4-FFF2-40B4-BE49-F238E27FC236}">
                <a16:creationId xmlns:a16="http://schemas.microsoft.com/office/drawing/2014/main" id="{D5B49FA7-2851-4256-80DA-96F998E80B12}"/>
              </a:ext>
            </a:extLst>
          </p:cNvPr>
          <p:cNvSpPr>
            <a:spLocks noGrp="1"/>
          </p:cNvSpPr>
          <p:nvPr>
            <p:ph idx="1"/>
          </p:nvPr>
        </p:nvSpPr>
        <p:spPr>
          <a:xfrm>
            <a:off x="670984" y="4884738"/>
            <a:ext cx="4704290" cy="971551"/>
          </a:xfrm>
        </p:spPr>
        <p:txBody>
          <a:bodyPr/>
          <a:lstStyle>
            <a:lvl1pPr marL="180000" indent="-180000">
              <a:spcBef>
                <a:spcPts val="400"/>
              </a:spcBef>
              <a:defRPr sz="1200"/>
            </a:lvl1pPr>
            <a:lvl2pPr marL="360000" indent="-180000">
              <a:spcBef>
                <a:spcPts val="400"/>
              </a:spcBef>
              <a:defRPr sz="1200"/>
            </a:lvl2pPr>
            <a:lvl3pPr marL="540000" indent="-180000">
              <a:spcBef>
                <a:spcPts val="400"/>
              </a:spcBef>
              <a:defRPr sz="1200"/>
            </a:lvl3pPr>
            <a:lvl4pPr marL="720000" indent="-180000">
              <a:spcBef>
                <a:spcPts val="400"/>
              </a:spcBef>
              <a:defRPr sz="1200"/>
            </a:lvl4pPr>
            <a:lvl5pPr marL="900000" indent="-180000">
              <a:spcBef>
                <a:spcPts val="400"/>
              </a:spcBef>
              <a:defRPr sz="12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11" name="Inhaltsplatzhalter 2">
            <a:extLst>
              <a:ext uri="{FF2B5EF4-FFF2-40B4-BE49-F238E27FC236}">
                <a16:creationId xmlns:a16="http://schemas.microsoft.com/office/drawing/2014/main" id="{7024A425-0357-4F09-9668-8136F53ABDD4}"/>
              </a:ext>
            </a:extLst>
          </p:cNvPr>
          <p:cNvSpPr>
            <a:spLocks noGrp="1"/>
          </p:cNvSpPr>
          <p:nvPr>
            <p:ph idx="16"/>
          </p:nvPr>
        </p:nvSpPr>
        <p:spPr>
          <a:xfrm>
            <a:off x="6144685" y="4884738"/>
            <a:ext cx="4704290" cy="971551"/>
          </a:xfrm>
        </p:spPr>
        <p:txBody>
          <a:bodyPr/>
          <a:lstStyle>
            <a:lvl1pPr marL="180000" indent="-180000">
              <a:spcBef>
                <a:spcPts val="400"/>
              </a:spcBef>
              <a:defRPr sz="1200"/>
            </a:lvl1pPr>
            <a:lvl2pPr marL="360000" indent="-180000">
              <a:spcBef>
                <a:spcPts val="400"/>
              </a:spcBef>
              <a:defRPr sz="1200"/>
            </a:lvl2pPr>
            <a:lvl3pPr marL="540000" indent="-180000">
              <a:spcBef>
                <a:spcPts val="400"/>
              </a:spcBef>
              <a:defRPr sz="1200"/>
            </a:lvl3pPr>
            <a:lvl4pPr marL="720000" indent="-180000">
              <a:spcBef>
                <a:spcPts val="400"/>
              </a:spcBef>
              <a:defRPr sz="1200"/>
            </a:lvl4pPr>
            <a:lvl5pPr marL="900000" indent="-180000">
              <a:spcBef>
                <a:spcPts val="4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3" name="Datumsplatzhalter 2">
            <a:extLst>
              <a:ext uri="{FF2B5EF4-FFF2-40B4-BE49-F238E27FC236}">
                <a16:creationId xmlns:a16="http://schemas.microsoft.com/office/drawing/2014/main" id="{16D05568-D33D-4D15-8F71-67A0EE672B2A}"/>
              </a:ext>
            </a:extLst>
          </p:cNvPr>
          <p:cNvSpPr>
            <a:spLocks noGrp="1"/>
          </p:cNvSpPr>
          <p:nvPr>
            <p:ph type="dt" sz="half" idx="17"/>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4EAC2-242A-4994-91A2-A6FE51C94DDA}"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ußzeilenplatzhalter 6">
            <a:extLst>
              <a:ext uri="{FF2B5EF4-FFF2-40B4-BE49-F238E27FC236}">
                <a16:creationId xmlns:a16="http://schemas.microsoft.com/office/drawing/2014/main" id="{D1633CD3-25BA-4E73-B170-E90F9028161B}"/>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oliennummernplatzhalter 8">
            <a:extLst>
              <a:ext uri="{FF2B5EF4-FFF2-40B4-BE49-F238E27FC236}">
                <a16:creationId xmlns:a16="http://schemas.microsoft.com/office/drawing/2014/main" id="{0F327AD2-7EBF-456F-A1FC-F23FF81BAFD3}"/>
              </a:ext>
            </a:extLst>
          </p:cNvPr>
          <p:cNvSpPr>
            <a:spLocks noGrp="1"/>
          </p:cNvSpPr>
          <p:nvPr>
            <p:ph type="sldNum"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8644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images, content-heav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1969028" cy="1455637"/>
          </a:xfrm>
          <a:solidFill>
            <a:schemeClr val="bg2"/>
          </a:solidFill>
        </p:spPr>
        <p:txBody>
          <a:bodyPr/>
          <a:lstStyle>
            <a:lvl1pPr marL="0" indent="0">
              <a:buNone/>
              <a:defRPr/>
            </a:lvl1pPr>
          </a:lstStyle>
          <a:p>
            <a:r>
              <a:rPr lang="en-GB" dirty="0"/>
              <a:t>Picture</a:t>
            </a:r>
          </a:p>
        </p:txBody>
      </p:sp>
      <p:sp>
        <p:nvSpPr>
          <p:cNvPr id="12" name="Inhaltsplatzhalter 2">
            <a:extLst>
              <a:ext uri="{FF2B5EF4-FFF2-40B4-BE49-F238E27FC236}">
                <a16:creationId xmlns:a16="http://schemas.microsoft.com/office/drawing/2014/main" id="{864EA44E-301B-46FC-8FDA-7E9D2B0EA8C1}"/>
              </a:ext>
            </a:extLst>
          </p:cNvPr>
          <p:cNvSpPr>
            <a:spLocks noGrp="1"/>
          </p:cNvSpPr>
          <p:nvPr>
            <p:ph idx="1"/>
          </p:nvPr>
        </p:nvSpPr>
        <p:spPr>
          <a:xfrm>
            <a:off x="670984" y="3432275"/>
            <a:ext cx="1969028" cy="2424014"/>
          </a:xfrm>
        </p:spPr>
        <p:txBody>
          <a:bodyPr/>
          <a:lstStyle>
            <a:lvl1pPr marL="180000" indent="-180000">
              <a:spcBef>
                <a:spcPts val="400"/>
              </a:spcBef>
              <a:defRPr sz="1200"/>
            </a:lvl1pPr>
            <a:lvl2pPr marL="360000" indent="-180000">
              <a:spcBef>
                <a:spcPts val="400"/>
              </a:spcBef>
              <a:defRPr sz="1200"/>
            </a:lvl2pPr>
            <a:lvl3pPr marL="540000" indent="-180000">
              <a:spcBef>
                <a:spcPts val="400"/>
              </a:spcBef>
              <a:defRPr sz="1200"/>
            </a:lvl3pPr>
            <a:lvl4pPr marL="720000" indent="-180000">
              <a:spcBef>
                <a:spcPts val="400"/>
              </a:spcBef>
              <a:defRPr sz="1200"/>
            </a:lvl4pPr>
            <a:lvl5pPr marL="900000" indent="-180000">
              <a:spcBef>
                <a:spcPts val="4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4" name="Bildplatzhalter 7">
            <a:extLst>
              <a:ext uri="{FF2B5EF4-FFF2-40B4-BE49-F238E27FC236}">
                <a16:creationId xmlns:a16="http://schemas.microsoft.com/office/drawing/2014/main" id="{58381F85-FBE0-4B87-965A-27986BB92251}"/>
              </a:ext>
            </a:extLst>
          </p:cNvPr>
          <p:cNvSpPr>
            <a:spLocks noGrp="1"/>
          </p:cNvSpPr>
          <p:nvPr>
            <p:ph type="pic" sz="quarter" idx="14" hasCustomPrompt="1"/>
          </p:nvPr>
        </p:nvSpPr>
        <p:spPr>
          <a:xfrm>
            <a:off x="3406247" y="1730476"/>
            <a:ext cx="1969028" cy="1455637"/>
          </a:xfrm>
          <a:solidFill>
            <a:schemeClr val="bg2"/>
          </a:solidFill>
        </p:spPr>
        <p:txBody>
          <a:bodyPr/>
          <a:lstStyle>
            <a:lvl1pPr marL="0" indent="0">
              <a:buNone/>
              <a:defRPr/>
            </a:lvl1pPr>
          </a:lstStyle>
          <a:p>
            <a:r>
              <a:rPr lang="en-GB" dirty="0"/>
              <a:t>Picture</a:t>
            </a:r>
          </a:p>
        </p:txBody>
      </p:sp>
      <p:sp>
        <p:nvSpPr>
          <p:cNvPr id="17" name="Inhaltsplatzhalter 2">
            <a:extLst>
              <a:ext uri="{FF2B5EF4-FFF2-40B4-BE49-F238E27FC236}">
                <a16:creationId xmlns:a16="http://schemas.microsoft.com/office/drawing/2014/main" id="{14709D8A-84EE-442A-AD77-03395E2ECC6F}"/>
              </a:ext>
            </a:extLst>
          </p:cNvPr>
          <p:cNvSpPr>
            <a:spLocks noGrp="1"/>
          </p:cNvSpPr>
          <p:nvPr>
            <p:ph idx="15"/>
          </p:nvPr>
        </p:nvSpPr>
        <p:spPr>
          <a:xfrm>
            <a:off x="3406246" y="3435552"/>
            <a:ext cx="1969028" cy="2424014"/>
          </a:xfrm>
        </p:spPr>
        <p:txBody>
          <a:bodyPr/>
          <a:lstStyle>
            <a:lvl1pPr marL="180000" indent="-180000">
              <a:spcBef>
                <a:spcPts val="400"/>
              </a:spcBef>
              <a:defRPr sz="1200"/>
            </a:lvl1pPr>
            <a:lvl2pPr marL="360000" indent="-180000">
              <a:spcBef>
                <a:spcPts val="400"/>
              </a:spcBef>
              <a:defRPr sz="1200"/>
            </a:lvl2pPr>
            <a:lvl3pPr marL="540000" indent="-180000">
              <a:spcBef>
                <a:spcPts val="400"/>
              </a:spcBef>
              <a:defRPr sz="1200"/>
            </a:lvl3pPr>
            <a:lvl4pPr marL="720000" indent="-180000">
              <a:spcBef>
                <a:spcPts val="400"/>
              </a:spcBef>
              <a:defRPr sz="1200"/>
            </a:lvl4pPr>
            <a:lvl5pPr marL="900000" indent="-180000">
              <a:spcBef>
                <a:spcPts val="4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8" name="Bildplatzhalter 7">
            <a:extLst>
              <a:ext uri="{FF2B5EF4-FFF2-40B4-BE49-F238E27FC236}">
                <a16:creationId xmlns:a16="http://schemas.microsoft.com/office/drawing/2014/main" id="{067CB5B5-A2BB-4518-91E2-6F979EEF6379}"/>
              </a:ext>
            </a:extLst>
          </p:cNvPr>
          <p:cNvSpPr>
            <a:spLocks noGrp="1"/>
          </p:cNvSpPr>
          <p:nvPr>
            <p:ph type="pic" sz="quarter" idx="16" hasCustomPrompt="1"/>
          </p:nvPr>
        </p:nvSpPr>
        <p:spPr>
          <a:xfrm>
            <a:off x="6143097" y="1730476"/>
            <a:ext cx="1969028" cy="1455637"/>
          </a:xfrm>
          <a:solidFill>
            <a:schemeClr val="bg2"/>
          </a:solidFill>
        </p:spPr>
        <p:txBody>
          <a:bodyPr/>
          <a:lstStyle>
            <a:lvl1pPr marL="0" indent="0">
              <a:buNone/>
              <a:defRPr/>
            </a:lvl1pPr>
          </a:lstStyle>
          <a:p>
            <a:r>
              <a:rPr lang="en-GB" dirty="0"/>
              <a:t>Picture</a:t>
            </a:r>
          </a:p>
        </p:txBody>
      </p:sp>
      <p:sp>
        <p:nvSpPr>
          <p:cNvPr id="19" name="Inhaltsplatzhalter 2">
            <a:extLst>
              <a:ext uri="{FF2B5EF4-FFF2-40B4-BE49-F238E27FC236}">
                <a16:creationId xmlns:a16="http://schemas.microsoft.com/office/drawing/2014/main" id="{76199B61-EE27-4DA9-BD7B-94CC7A86BEA3}"/>
              </a:ext>
            </a:extLst>
          </p:cNvPr>
          <p:cNvSpPr>
            <a:spLocks noGrp="1"/>
          </p:cNvSpPr>
          <p:nvPr>
            <p:ph idx="17"/>
          </p:nvPr>
        </p:nvSpPr>
        <p:spPr>
          <a:xfrm>
            <a:off x="6143096" y="3435552"/>
            <a:ext cx="1969028" cy="2424014"/>
          </a:xfrm>
        </p:spPr>
        <p:txBody>
          <a:bodyPr/>
          <a:lstStyle>
            <a:lvl1pPr marL="180000" indent="-180000">
              <a:spcBef>
                <a:spcPts val="400"/>
              </a:spcBef>
              <a:defRPr sz="1200"/>
            </a:lvl1pPr>
            <a:lvl2pPr marL="360000" indent="-180000">
              <a:spcBef>
                <a:spcPts val="400"/>
              </a:spcBef>
              <a:defRPr sz="1200"/>
            </a:lvl2pPr>
            <a:lvl3pPr marL="540000" indent="-180000">
              <a:spcBef>
                <a:spcPts val="400"/>
              </a:spcBef>
              <a:defRPr sz="1200"/>
            </a:lvl3pPr>
            <a:lvl4pPr marL="720000" indent="-180000">
              <a:spcBef>
                <a:spcPts val="400"/>
              </a:spcBef>
              <a:defRPr sz="1200"/>
            </a:lvl4pPr>
            <a:lvl5pPr marL="900000" indent="-180000">
              <a:spcBef>
                <a:spcPts val="4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0" name="Bildplatzhalter 7">
            <a:extLst>
              <a:ext uri="{FF2B5EF4-FFF2-40B4-BE49-F238E27FC236}">
                <a16:creationId xmlns:a16="http://schemas.microsoft.com/office/drawing/2014/main" id="{5F92465B-5CEE-4D10-87C1-44E75207F230}"/>
              </a:ext>
            </a:extLst>
          </p:cNvPr>
          <p:cNvSpPr>
            <a:spLocks noGrp="1"/>
          </p:cNvSpPr>
          <p:nvPr>
            <p:ph type="pic" sz="quarter" idx="18" hasCustomPrompt="1"/>
          </p:nvPr>
        </p:nvSpPr>
        <p:spPr>
          <a:xfrm>
            <a:off x="8867775" y="1727198"/>
            <a:ext cx="1969028" cy="1455637"/>
          </a:xfrm>
          <a:solidFill>
            <a:schemeClr val="bg2"/>
          </a:solidFill>
        </p:spPr>
        <p:txBody>
          <a:bodyPr/>
          <a:lstStyle>
            <a:lvl1pPr marL="0" indent="0">
              <a:buNone/>
              <a:defRPr/>
            </a:lvl1pPr>
          </a:lstStyle>
          <a:p>
            <a:r>
              <a:rPr lang="en-GB" dirty="0"/>
              <a:t>Picture</a:t>
            </a:r>
          </a:p>
        </p:txBody>
      </p:sp>
      <p:sp>
        <p:nvSpPr>
          <p:cNvPr id="21" name="Inhaltsplatzhalter 2">
            <a:extLst>
              <a:ext uri="{FF2B5EF4-FFF2-40B4-BE49-F238E27FC236}">
                <a16:creationId xmlns:a16="http://schemas.microsoft.com/office/drawing/2014/main" id="{492F6FA3-F76C-4FAD-82E2-FF04632B24A2}"/>
              </a:ext>
            </a:extLst>
          </p:cNvPr>
          <p:cNvSpPr>
            <a:spLocks noGrp="1"/>
          </p:cNvSpPr>
          <p:nvPr>
            <p:ph idx="19"/>
          </p:nvPr>
        </p:nvSpPr>
        <p:spPr>
          <a:xfrm>
            <a:off x="8867774" y="3432274"/>
            <a:ext cx="1969028" cy="2424014"/>
          </a:xfrm>
        </p:spPr>
        <p:txBody>
          <a:bodyPr/>
          <a:lstStyle>
            <a:lvl1pPr marL="180000" indent="-180000">
              <a:spcBef>
                <a:spcPts val="400"/>
              </a:spcBef>
              <a:defRPr sz="1200"/>
            </a:lvl1pPr>
            <a:lvl2pPr marL="360000" indent="-180000">
              <a:spcBef>
                <a:spcPts val="400"/>
              </a:spcBef>
              <a:defRPr sz="1200"/>
            </a:lvl2pPr>
            <a:lvl3pPr marL="540000" indent="-180000">
              <a:spcBef>
                <a:spcPts val="400"/>
              </a:spcBef>
              <a:defRPr sz="1200"/>
            </a:lvl3pPr>
            <a:lvl4pPr marL="720000" indent="-180000">
              <a:spcBef>
                <a:spcPts val="400"/>
              </a:spcBef>
              <a:defRPr sz="1200"/>
            </a:lvl4pPr>
            <a:lvl5pPr marL="900000" indent="-180000">
              <a:spcBef>
                <a:spcPts val="4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3" name="Datumsplatzhalter 2">
            <a:extLst>
              <a:ext uri="{FF2B5EF4-FFF2-40B4-BE49-F238E27FC236}">
                <a16:creationId xmlns:a16="http://schemas.microsoft.com/office/drawing/2014/main" id="{E1577CA3-498E-4EF0-B69B-0187E2044277}"/>
              </a:ext>
            </a:extLst>
          </p:cNvPr>
          <p:cNvSpPr>
            <a:spLocks noGrp="1"/>
          </p:cNvSpPr>
          <p:nvPr>
            <p:ph type="dt" sz="half" idx="20"/>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A297C8-0F50-4734-A1E1-A216ABC70CFF}"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ußzeilenplatzhalter 6">
            <a:extLst>
              <a:ext uri="{FF2B5EF4-FFF2-40B4-BE49-F238E27FC236}">
                <a16:creationId xmlns:a16="http://schemas.microsoft.com/office/drawing/2014/main" id="{635D2130-C416-4A10-9FCB-BEA5CD1798C5}"/>
              </a:ext>
            </a:extLst>
          </p:cNvPr>
          <p:cNvSpPr>
            <a:spLocks noGrp="1"/>
          </p:cNvSpPr>
          <p:nvPr>
            <p:ph type="ftr"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oliennummernplatzhalter 8">
            <a:extLst>
              <a:ext uri="{FF2B5EF4-FFF2-40B4-BE49-F238E27FC236}">
                <a16:creationId xmlns:a16="http://schemas.microsoft.com/office/drawing/2014/main" id="{7E789D94-2995-47CA-BD73-D68ADAD50282}"/>
              </a:ext>
            </a:extLst>
          </p:cNvPr>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73094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content heav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70985" y="1727201"/>
            <a:ext cx="8809566" cy="4127399"/>
          </a:xfrm>
        </p:spPr>
        <p:txBody>
          <a:bodyPr/>
          <a:lstStyle>
            <a:lvl1pPr marL="270000" indent="-270000">
              <a:spcBef>
                <a:spcPts val="900"/>
              </a:spcBef>
              <a:defRPr sz="1500"/>
            </a:lvl1pPr>
            <a:lvl2pPr marL="540000" indent="-270000">
              <a:spcBef>
                <a:spcPts val="900"/>
              </a:spcBef>
              <a:defRPr sz="1500"/>
            </a:lvl2pPr>
            <a:lvl3pPr marL="810000" indent="-270000">
              <a:spcBef>
                <a:spcPts val="900"/>
              </a:spcBef>
              <a:defRPr sz="1500"/>
            </a:lvl3pPr>
            <a:lvl4pPr marL="1080000" indent="-270000">
              <a:spcBef>
                <a:spcPts val="900"/>
              </a:spcBef>
              <a:defRPr sz="1500"/>
            </a:lvl4pPr>
            <a:lvl5pPr marL="1350000" indent="-270000">
              <a:spcBef>
                <a:spcPts val="900"/>
              </a:spcBef>
              <a:defRPr sz="15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7" name="Datumsplatzhalter 6">
            <a:extLst>
              <a:ext uri="{FF2B5EF4-FFF2-40B4-BE49-F238E27FC236}">
                <a16:creationId xmlns:a16="http://schemas.microsoft.com/office/drawing/2014/main" id="{B624785F-B696-4169-AC9A-1C516FE2597E}"/>
              </a:ext>
            </a:extLst>
          </p:cNvPr>
          <p:cNvSpPr>
            <a:spLocks noGrp="1"/>
          </p:cNvSpPr>
          <p:nvPr>
            <p:ph type="dt" sz="half" idx="10"/>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E6CE8-8BD8-4548-B4F5-6576A2FFEB83}"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ußzeilenplatzhalter 7">
            <a:extLst>
              <a:ext uri="{FF2B5EF4-FFF2-40B4-BE49-F238E27FC236}">
                <a16:creationId xmlns:a16="http://schemas.microsoft.com/office/drawing/2014/main" id="{9DC0577A-8D0E-460B-8741-8F7FB15B600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oliennummernplatzhalter 8">
            <a:extLst>
              <a:ext uri="{FF2B5EF4-FFF2-40B4-BE49-F238E27FC236}">
                <a16:creationId xmlns:a16="http://schemas.microsoft.com/office/drawing/2014/main" id="{F591B07B-135E-4905-B3C8-A928153F1C9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2195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content heav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70984" y="1727201"/>
            <a:ext cx="5376333" cy="4127399"/>
          </a:xfrm>
        </p:spPr>
        <p:txBody>
          <a:bodyPr/>
          <a:lstStyle>
            <a:lvl1pPr marL="270000" indent="-270000">
              <a:spcBef>
                <a:spcPts val="900"/>
              </a:spcBef>
              <a:defRPr sz="1500"/>
            </a:lvl1pPr>
            <a:lvl2pPr marL="540000" indent="-270000">
              <a:spcBef>
                <a:spcPts val="900"/>
              </a:spcBef>
              <a:defRPr sz="1500"/>
            </a:lvl2pPr>
            <a:lvl3pPr marL="810000" indent="-270000">
              <a:spcBef>
                <a:spcPts val="900"/>
              </a:spcBef>
              <a:defRPr sz="1500"/>
            </a:lvl3pPr>
            <a:lvl4pPr marL="1080000" indent="-270000">
              <a:spcBef>
                <a:spcPts val="900"/>
              </a:spcBef>
              <a:defRPr sz="1500"/>
            </a:lvl4pPr>
            <a:lvl5pPr marL="1350000" indent="-270000">
              <a:spcBef>
                <a:spcPts val="900"/>
              </a:spcBef>
              <a:defRPr sz="15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8" name="Inhaltsplatzhalter 2">
            <a:extLst>
              <a:ext uri="{FF2B5EF4-FFF2-40B4-BE49-F238E27FC236}">
                <a16:creationId xmlns:a16="http://schemas.microsoft.com/office/drawing/2014/main" id="{CC1D20DC-4B38-4B9B-8254-3066B60573C3}"/>
              </a:ext>
            </a:extLst>
          </p:cNvPr>
          <p:cNvSpPr>
            <a:spLocks noGrp="1"/>
          </p:cNvSpPr>
          <p:nvPr>
            <p:ph idx="13"/>
          </p:nvPr>
        </p:nvSpPr>
        <p:spPr>
          <a:xfrm>
            <a:off x="6144686" y="1727201"/>
            <a:ext cx="5376333" cy="4127399"/>
          </a:xfrm>
        </p:spPr>
        <p:txBody>
          <a:bodyPr/>
          <a:lstStyle>
            <a:lvl1pPr marL="270000" indent="-270000">
              <a:spcBef>
                <a:spcPts val="900"/>
              </a:spcBef>
              <a:defRPr sz="1500"/>
            </a:lvl1pPr>
            <a:lvl2pPr marL="540000" indent="-270000">
              <a:spcBef>
                <a:spcPts val="900"/>
              </a:spcBef>
              <a:defRPr sz="1500"/>
            </a:lvl2pPr>
            <a:lvl3pPr marL="810000" indent="-270000">
              <a:spcBef>
                <a:spcPts val="900"/>
              </a:spcBef>
              <a:defRPr sz="1500"/>
            </a:lvl3pPr>
            <a:lvl4pPr marL="1080000" indent="-270000">
              <a:spcBef>
                <a:spcPts val="900"/>
              </a:spcBef>
              <a:defRPr sz="1500"/>
            </a:lvl4pPr>
            <a:lvl5pPr marL="1350000" indent="-270000">
              <a:spcBef>
                <a:spcPts val="900"/>
              </a:spcBef>
              <a:defRPr sz="15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7" name="Datumsplatzhalter 6">
            <a:extLst>
              <a:ext uri="{FF2B5EF4-FFF2-40B4-BE49-F238E27FC236}">
                <a16:creationId xmlns:a16="http://schemas.microsoft.com/office/drawing/2014/main" id="{770087C9-71D2-4882-9FCB-6FD0A1FF557B}"/>
              </a:ext>
            </a:extLst>
          </p:cNvPr>
          <p:cNvSpPr>
            <a:spLocks noGrp="1"/>
          </p:cNvSpPr>
          <p:nvPr>
            <p:ph type="dt" sz="half" idx="14"/>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94A80-FC16-4D3D-A2F2-B62F583290E3}"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8DB1E52B-282F-4D83-809B-C4BF486C005A}"/>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oliennummernplatzhalter 9">
            <a:extLst>
              <a:ext uri="{FF2B5EF4-FFF2-40B4-BE49-F238E27FC236}">
                <a16:creationId xmlns:a16="http://schemas.microsoft.com/office/drawing/2014/main" id="{87CC9051-043C-4A8B-9E03-9F649DEA09EE}"/>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7433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O Trauma Title whit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D62554A-C59C-48FF-9E2C-4CBC612DA4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638D35A-86D7-4823-BC28-0DD441E0B26A}"/>
              </a:ext>
            </a:extLst>
          </p:cNvPr>
          <p:cNvSpPr>
            <a:spLocks noGrp="1"/>
          </p:cNvSpPr>
          <p:nvPr>
            <p:ph type="title"/>
          </p:nvPr>
        </p:nvSpPr>
        <p:spPr>
          <a:xfrm>
            <a:off x="670985" y="2214564"/>
            <a:ext cx="6756928" cy="2428875"/>
          </a:xfrm>
        </p:spPr>
        <p:txBody>
          <a:bodyPr/>
          <a:lstStyle>
            <a:lvl1pPr>
              <a:lnSpc>
                <a:spcPts val="3400"/>
              </a:lnSpc>
              <a:defRPr lang="de-DE" sz="3200" b="1" kern="1200" dirty="0">
                <a:solidFill>
                  <a:srgbClr val="042D98"/>
                </a:solidFill>
                <a:latin typeface="+mj-lt"/>
                <a:ea typeface="+mj-ea"/>
                <a:cs typeface="+mj-cs"/>
              </a:defRPr>
            </a:lvl1pPr>
          </a:lstStyle>
          <a:p>
            <a:r>
              <a:rPr lang="de-DE" dirty="0"/>
              <a:t>Mastertitelformat bearbeiten</a:t>
            </a:r>
            <a:endParaRPr lang="en-GB" dirty="0"/>
          </a:p>
        </p:txBody>
      </p:sp>
      <p:pic>
        <p:nvPicPr>
          <p:cNvPr id="16" name="Grafik 15">
            <a:extLst>
              <a:ext uri="{FF2B5EF4-FFF2-40B4-BE49-F238E27FC236}">
                <a16:creationId xmlns:a16="http://schemas.microsoft.com/office/drawing/2014/main" id="{5868CB66-B06D-41EC-9445-10E349674048}"/>
              </a:ext>
            </a:extLst>
          </p:cNvPr>
          <p:cNvPicPr>
            <a:picLocks noChangeAspect="1"/>
          </p:cNvPicPr>
          <p:nvPr userDrawn="1"/>
        </p:nvPicPr>
        <p:blipFill>
          <a:blip r:embed="rId3"/>
          <a:srcRect/>
          <a:stretch/>
        </p:blipFill>
        <p:spPr>
          <a:xfrm>
            <a:off x="658813" y="260350"/>
            <a:ext cx="913384" cy="574548"/>
          </a:xfrm>
          <a:prstGeom prst="rect">
            <a:avLst/>
          </a:prstGeom>
        </p:spPr>
      </p:pic>
      <p:sp>
        <p:nvSpPr>
          <p:cNvPr id="17" name="Textplatzhalter 8">
            <a:extLst>
              <a:ext uri="{FF2B5EF4-FFF2-40B4-BE49-F238E27FC236}">
                <a16:creationId xmlns:a16="http://schemas.microsoft.com/office/drawing/2014/main" id="{A87E86E7-60CA-4408-9B47-113E304B6DF0}"/>
              </a:ext>
            </a:extLst>
          </p:cNvPr>
          <p:cNvSpPr>
            <a:spLocks noGrp="1"/>
          </p:cNvSpPr>
          <p:nvPr>
            <p:ph type="body" sz="quarter" idx="10" hasCustomPrompt="1"/>
          </p:nvPr>
        </p:nvSpPr>
        <p:spPr>
          <a:xfrm>
            <a:off x="658813" y="5856290"/>
            <a:ext cx="3348037" cy="246062"/>
          </a:xfrm>
        </p:spPr>
        <p:txBody>
          <a:bodyPr/>
          <a:lstStyle>
            <a:lvl1pPr marL="0" indent="0">
              <a:buNone/>
              <a:defRPr sz="1500" b="1">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Presenter’s name</a:t>
            </a:r>
          </a:p>
        </p:txBody>
      </p:sp>
      <p:sp>
        <p:nvSpPr>
          <p:cNvPr id="18" name="Textplatzhalter 8">
            <a:extLst>
              <a:ext uri="{FF2B5EF4-FFF2-40B4-BE49-F238E27FC236}">
                <a16:creationId xmlns:a16="http://schemas.microsoft.com/office/drawing/2014/main" id="{E3A9DF70-683A-473B-AF67-D1D416EDC8BC}"/>
              </a:ext>
            </a:extLst>
          </p:cNvPr>
          <p:cNvSpPr>
            <a:spLocks noGrp="1"/>
          </p:cNvSpPr>
          <p:nvPr>
            <p:ph type="body" sz="quarter" idx="11" hasCustomPrompt="1"/>
          </p:nvPr>
        </p:nvSpPr>
        <p:spPr>
          <a:xfrm>
            <a:off x="658812" y="6102352"/>
            <a:ext cx="3348037" cy="206376"/>
          </a:xfrm>
        </p:spPr>
        <p:txBody>
          <a:bodyPr anchor="b" anchorCtr="0"/>
          <a:lstStyle>
            <a:lvl1pPr marL="0" indent="0">
              <a:buNone/>
              <a:defRPr sz="1500" b="0">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Presenter’s title </a:t>
            </a:r>
          </a:p>
        </p:txBody>
      </p:sp>
      <p:sp>
        <p:nvSpPr>
          <p:cNvPr id="19" name="Textplatzhalter 8">
            <a:extLst>
              <a:ext uri="{FF2B5EF4-FFF2-40B4-BE49-F238E27FC236}">
                <a16:creationId xmlns:a16="http://schemas.microsoft.com/office/drawing/2014/main" id="{DE9BD81A-2F12-4F62-839E-23264C1E86A5}"/>
              </a:ext>
            </a:extLst>
          </p:cNvPr>
          <p:cNvSpPr>
            <a:spLocks noGrp="1"/>
          </p:cNvSpPr>
          <p:nvPr>
            <p:ph type="body" sz="quarter" idx="12" hasCustomPrompt="1"/>
          </p:nvPr>
        </p:nvSpPr>
        <p:spPr>
          <a:xfrm>
            <a:off x="4079876" y="5861053"/>
            <a:ext cx="3348037" cy="246062"/>
          </a:xfrm>
        </p:spPr>
        <p:txBody>
          <a:bodyPr/>
          <a:lstStyle>
            <a:lvl1pPr marL="0" indent="0">
              <a:buNone/>
              <a:defRPr sz="1500" b="1">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dirty="0"/>
              <a:t>Meeting</a:t>
            </a:r>
          </a:p>
        </p:txBody>
      </p:sp>
      <p:sp>
        <p:nvSpPr>
          <p:cNvPr id="20" name="Textplatzhalter 8">
            <a:extLst>
              <a:ext uri="{FF2B5EF4-FFF2-40B4-BE49-F238E27FC236}">
                <a16:creationId xmlns:a16="http://schemas.microsoft.com/office/drawing/2014/main" id="{B84A87D1-3260-4695-8BD1-8C37173D8A11}"/>
              </a:ext>
            </a:extLst>
          </p:cNvPr>
          <p:cNvSpPr>
            <a:spLocks noGrp="1"/>
          </p:cNvSpPr>
          <p:nvPr>
            <p:ph type="body" sz="quarter" idx="13" hasCustomPrompt="1"/>
          </p:nvPr>
        </p:nvSpPr>
        <p:spPr>
          <a:xfrm>
            <a:off x="4079875" y="6107115"/>
            <a:ext cx="3348037" cy="206376"/>
          </a:xfrm>
        </p:spPr>
        <p:txBody>
          <a:bodyPr anchor="b" anchorCtr="0"/>
          <a:lstStyle>
            <a:lvl1pPr marL="0" indent="0">
              <a:buNone/>
              <a:defRPr sz="1500" b="0">
                <a:solidFill>
                  <a:schemeClr val="tx2"/>
                </a:solidFill>
              </a:defRPr>
            </a:lvl1pPr>
            <a:lvl2pPr marL="342000" indent="0">
              <a:buNone/>
              <a:defRPr sz="1500" b="1">
                <a:solidFill>
                  <a:schemeClr val="bg1"/>
                </a:solidFill>
              </a:defRPr>
            </a:lvl2pPr>
            <a:lvl3pPr marL="684000" indent="0">
              <a:buNone/>
              <a:defRPr sz="1500" b="1">
                <a:solidFill>
                  <a:schemeClr val="bg1"/>
                </a:solidFill>
              </a:defRPr>
            </a:lvl3pPr>
            <a:lvl4pPr marL="1026000" indent="0">
              <a:buNone/>
              <a:defRPr sz="1500" b="1">
                <a:solidFill>
                  <a:schemeClr val="bg1"/>
                </a:solidFill>
              </a:defRPr>
            </a:lvl4pPr>
            <a:lvl5pPr marL="1368000" indent="0">
              <a:buNone/>
              <a:defRPr sz="1500" b="1">
                <a:solidFill>
                  <a:schemeClr val="bg1"/>
                </a:solidFill>
              </a:defRPr>
            </a:lvl5pPr>
          </a:lstStyle>
          <a:p>
            <a:pPr lvl="0"/>
            <a:r>
              <a:rPr lang="en-GB"/>
              <a:t>City, month day, year</a:t>
            </a:r>
            <a:endParaRPr lang="en-GB" dirty="0"/>
          </a:p>
        </p:txBody>
      </p:sp>
    </p:spTree>
    <p:extLst>
      <p:ext uri="{BB962C8B-B14F-4D97-AF65-F5344CB8AC3E}">
        <p14:creationId xmlns:p14="http://schemas.microsoft.com/office/powerpoint/2010/main" val="87078351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AOT_BEAM_blu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184" y="857250"/>
            <a:ext cx="11707283"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2"/>
          <p:cNvSpPr>
            <a:spLocks noChangeArrowheads="1"/>
          </p:cNvSpPr>
          <p:nvPr/>
        </p:nvSpPr>
        <p:spPr bwMode="auto">
          <a:xfrm>
            <a:off x="5903384" y="1700213"/>
            <a:ext cx="5486400" cy="4343400"/>
          </a:xfrm>
          <a:prstGeom prst="rect">
            <a:avLst/>
          </a:prstGeom>
          <a:noFill/>
          <a:ln w="9525">
            <a:noFill/>
            <a:miter lim="800000"/>
            <a:headEnd/>
            <a:tailEnd/>
          </a:ln>
          <a:effectLst/>
        </p:spPr>
        <p:txBody>
          <a:bodyPr/>
          <a:lstStyle/>
          <a:p>
            <a:pPr algn="l">
              <a:spcBef>
                <a:spcPct val="20000"/>
              </a:spcBef>
              <a:buFontTx/>
              <a:buChar char="•"/>
              <a:defRPr/>
            </a:pPr>
            <a:endParaRPr lang="en-US" sz="2400"/>
          </a:p>
        </p:txBody>
      </p:sp>
      <p:pic>
        <p:nvPicPr>
          <p:cNvPr id="6" name="Picture 10" descr="AOT_LOGO_int_L_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384" y="236539"/>
            <a:ext cx="3359149"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Rectangle 2"/>
          <p:cNvSpPr>
            <a:spLocks noGrp="1" noChangeArrowheads="1"/>
          </p:cNvSpPr>
          <p:nvPr>
            <p:ph type="ctrTitle"/>
          </p:nvPr>
        </p:nvSpPr>
        <p:spPr>
          <a:xfrm>
            <a:off x="508001" y="1520826"/>
            <a:ext cx="11036300" cy="468313"/>
          </a:xfrm>
        </p:spPr>
        <p:txBody>
          <a:bodyPr/>
          <a:lstStyle>
            <a:lvl1pPr>
              <a:defRPr>
                <a:solidFill>
                  <a:srgbClr val="29529B"/>
                </a:solidFill>
              </a:defRPr>
            </a:lvl1pPr>
          </a:lstStyle>
          <a:p>
            <a:r>
              <a:rPr lang="en-US" noProof="0"/>
              <a:t>Click to edit Master title style</a:t>
            </a:r>
            <a:endParaRPr lang="en-US" noProof="0" dirty="0"/>
          </a:p>
        </p:txBody>
      </p:sp>
      <p:sp>
        <p:nvSpPr>
          <p:cNvPr id="29699" name="Rectangle 3"/>
          <p:cNvSpPr>
            <a:spLocks noGrp="1" noChangeArrowheads="1"/>
          </p:cNvSpPr>
          <p:nvPr>
            <p:ph type="subTitle" idx="1"/>
          </p:nvPr>
        </p:nvSpPr>
        <p:spPr>
          <a:xfrm>
            <a:off x="508001" y="1957388"/>
            <a:ext cx="11036300" cy="468312"/>
          </a:xfrm>
        </p:spPr>
        <p:txBody>
          <a:bodyPr lIns="0" tIns="0" rIns="0" bIns="0"/>
          <a:lstStyle>
            <a:lvl1pPr marL="0" indent="0">
              <a:lnSpc>
                <a:spcPts val="3400"/>
              </a:lnSpc>
              <a:buFontTx/>
              <a:buNone/>
              <a:defRPr sz="3200">
                <a:solidFill>
                  <a:srgbClr val="808080"/>
                </a:solidFill>
              </a:defRPr>
            </a:lvl1pPr>
          </a:lstStyle>
          <a:p>
            <a:r>
              <a:rPr lang="en-US" noProof="0"/>
              <a:t>Click to edit Master subtitle style</a:t>
            </a:r>
          </a:p>
        </p:txBody>
      </p:sp>
    </p:spTree>
    <p:extLst>
      <p:ext uri="{BB962C8B-B14F-4D97-AF65-F5344CB8AC3E}">
        <p14:creationId xmlns:p14="http://schemas.microsoft.com/office/powerpoint/2010/main" val="1238086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29529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BAB0EED-89E3-418D-A96E-1B436E8E7897}" type="slidenum">
              <a:rPr lang="de-CH"/>
              <a:pPr>
                <a:defRPr/>
              </a:pPr>
              <a:t>‹#›</a:t>
            </a:fld>
            <a:endParaRPr lang="de-CH"/>
          </a:p>
        </p:txBody>
      </p:sp>
    </p:spTree>
    <p:extLst>
      <p:ext uri="{BB962C8B-B14F-4D97-AF65-F5344CB8AC3E}">
        <p14:creationId xmlns:p14="http://schemas.microsoft.com/office/powerpoint/2010/main" val="457315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A117CB3-BCD5-4D20-94CC-55E82BD0FACF}" type="slidenum">
              <a:rPr lang="de-CH"/>
              <a:pPr>
                <a:defRPr/>
              </a:pPr>
              <a:t>‹#›</a:t>
            </a:fld>
            <a:endParaRPr lang="de-CH"/>
          </a:p>
        </p:txBody>
      </p:sp>
    </p:spTree>
    <p:extLst>
      <p:ext uri="{BB962C8B-B14F-4D97-AF65-F5344CB8AC3E}">
        <p14:creationId xmlns:p14="http://schemas.microsoft.com/office/powerpoint/2010/main" val="3672606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1" y="1520826"/>
            <a:ext cx="5416551"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20826"/>
            <a:ext cx="5416549" cy="4678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2B95105-7AA0-4530-88B4-EE9302295AE0}" type="slidenum">
              <a:rPr lang="de-CH"/>
              <a:pPr>
                <a:defRPr/>
              </a:pPr>
              <a:t>‹#›</a:t>
            </a:fld>
            <a:endParaRPr lang="de-CH"/>
          </a:p>
        </p:txBody>
      </p:sp>
    </p:spTree>
    <p:extLst>
      <p:ext uri="{BB962C8B-B14F-4D97-AF65-F5344CB8AC3E}">
        <p14:creationId xmlns:p14="http://schemas.microsoft.com/office/powerpoint/2010/main" val="2742073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E500BDB6-B9EF-4BE7-90BB-9378A72A3124}" type="slidenum">
              <a:rPr lang="de-CH"/>
              <a:pPr>
                <a:defRPr/>
              </a:pPr>
              <a:t>‹#›</a:t>
            </a:fld>
            <a:endParaRPr lang="de-CH"/>
          </a:p>
        </p:txBody>
      </p:sp>
    </p:spTree>
    <p:extLst>
      <p:ext uri="{BB962C8B-B14F-4D97-AF65-F5344CB8AC3E}">
        <p14:creationId xmlns:p14="http://schemas.microsoft.com/office/powerpoint/2010/main" val="897701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677FDFD0-8843-4AD6-9AD8-403C70641076}" type="slidenum">
              <a:rPr lang="de-CH"/>
              <a:pPr>
                <a:defRPr/>
              </a:pPr>
              <a:t>‹#›</a:t>
            </a:fld>
            <a:endParaRPr lang="de-CH"/>
          </a:p>
        </p:txBody>
      </p:sp>
    </p:spTree>
    <p:extLst>
      <p:ext uri="{BB962C8B-B14F-4D97-AF65-F5344CB8AC3E}">
        <p14:creationId xmlns:p14="http://schemas.microsoft.com/office/powerpoint/2010/main" val="4265078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66F02B3-60F3-4609-9D0F-9DB0350DEE7E}" type="slidenum">
              <a:rPr lang="de-CH"/>
              <a:pPr>
                <a:defRPr/>
              </a:pPr>
              <a:t>‹#›</a:t>
            </a:fld>
            <a:endParaRPr lang="de-CH"/>
          </a:p>
        </p:txBody>
      </p:sp>
    </p:spTree>
    <p:extLst>
      <p:ext uri="{BB962C8B-B14F-4D97-AF65-F5344CB8AC3E}">
        <p14:creationId xmlns:p14="http://schemas.microsoft.com/office/powerpoint/2010/main" val="3736808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84BB3F1-BECD-4CE9-8B64-EAC084F0AEDC}" type="slidenum">
              <a:rPr lang="de-CH"/>
              <a:pPr>
                <a:defRPr/>
              </a:pPr>
              <a:t>‹#›</a:t>
            </a:fld>
            <a:endParaRPr lang="de-CH"/>
          </a:p>
        </p:txBody>
      </p:sp>
    </p:spTree>
    <p:extLst>
      <p:ext uri="{BB962C8B-B14F-4D97-AF65-F5344CB8AC3E}">
        <p14:creationId xmlns:p14="http://schemas.microsoft.com/office/powerpoint/2010/main" val="477279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27F9CDD-61D9-4948-971D-74ED080EE545}" type="slidenum">
              <a:rPr lang="de-CH"/>
              <a:pPr>
                <a:defRPr/>
              </a:pPr>
              <a:t>‹#›</a:t>
            </a:fld>
            <a:endParaRPr lang="de-CH"/>
          </a:p>
        </p:txBody>
      </p:sp>
    </p:spTree>
    <p:extLst>
      <p:ext uri="{BB962C8B-B14F-4D97-AF65-F5344CB8AC3E}">
        <p14:creationId xmlns:p14="http://schemas.microsoft.com/office/powerpoint/2010/main" val="2452191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CE3F3A6-42C2-4121-AFDC-61550D567047}" type="slidenum">
              <a:rPr lang="de-CH"/>
              <a:pPr>
                <a:defRPr/>
              </a:pPr>
              <a:t>‹#›</a:t>
            </a:fld>
            <a:endParaRPr lang="de-CH"/>
          </a:p>
        </p:txBody>
      </p:sp>
    </p:spTree>
    <p:extLst>
      <p:ext uri="{BB962C8B-B14F-4D97-AF65-F5344CB8AC3E}">
        <p14:creationId xmlns:p14="http://schemas.microsoft.com/office/powerpoint/2010/main" val="196936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58814" y="1486001"/>
            <a:ext cx="10862203" cy="4127399"/>
          </a:xfrm>
        </p:spPr>
        <p:txBody>
          <a:bodyPr/>
          <a:lstStyle>
            <a:lvl1pPr>
              <a:spcBef>
                <a:spcPts val="1200"/>
              </a:spcBef>
              <a:defRPr sz="2800"/>
            </a:lvl1pPr>
            <a:lvl2pPr>
              <a:spcBef>
                <a:spcPts val="1200"/>
              </a:spcBef>
              <a:defRPr sz="2600"/>
            </a:lvl2pPr>
            <a:lvl3pPr marL="1026000" indent="-342000">
              <a:spcBef>
                <a:spcPts val="1200"/>
              </a:spcBef>
              <a:buFont typeface="Arial" panose="020B0604020202020204" pitchFamily="34" charset="0"/>
              <a:buChar char="•"/>
              <a:defRPr sz="2400"/>
            </a:lvl3pPr>
            <a:lvl4pPr>
              <a:spcBef>
                <a:spcPts val="1200"/>
              </a:spcBef>
              <a:defRPr sz="2800"/>
            </a:lvl4pPr>
            <a:lvl5pPr>
              <a:spcBef>
                <a:spcPts val="1200"/>
              </a:spcBef>
              <a:defRPr sz="2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Datumsplatzhalter 6">
            <a:extLst>
              <a:ext uri="{FF2B5EF4-FFF2-40B4-BE49-F238E27FC236}">
                <a16:creationId xmlns:a16="http://schemas.microsoft.com/office/drawing/2014/main" id="{B2B256EA-81AE-45B3-8DA4-285327505DAC}"/>
              </a:ext>
            </a:extLst>
          </p:cNvPr>
          <p:cNvSpPr>
            <a:spLocks noGrp="1"/>
          </p:cNvSpPr>
          <p:nvPr>
            <p:ph type="dt" sz="half" idx="10"/>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4274C-68F3-49F5-94E2-46B1A402810C}"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ußzeilenplatzhalter 7">
            <a:extLst>
              <a:ext uri="{FF2B5EF4-FFF2-40B4-BE49-F238E27FC236}">
                <a16:creationId xmlns:a16="http://schemas.microsoft.com/office/drawing/2014/main" id="{0616CA74-E45D-40A6-8379-8D4F021C475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oliennummernplatzhalter 8">
            <a:extLst>
              <a:ext uri="{FF2B5EF4-FFF2-40B4-BE49-F238E27FC236}">
                <a16:creationId xmlns:a16="http://schemas.microsoft.com/office/drawing/2014/main" id="{E329518C-D73A-4A70-9B27-70B301746A1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itel 1">
            <a:extLst>
              <a:ext uri="{FF2B5EF4-FFF2-40B4-BE49-F238E27FC236}">
                <a16:creationId xmlns:a16="http://schemas.microsoft.com/office/drawing/2014/main" id="{B575ACED-1ED6-F74A-BD98-0A0812E6F790}"/>
              </a:ext>
            </a:extLst>
          </p:cNvPr>
          <p:cNvSpPr>
            <a:spLocks noGrp="1"/>
          </p:cNvSpPr>
          <p:nvPr>
            <p:ph type="title"/>
          </p:nvPr>
        </p:nvSpPr>
        <p:spPr>
          <a:xfrm>
            <a:off x="670984" y="517526"/>
            <a:ext cx="10850033" cy="966788"/>
          </a:xfrm>
        </p:spPr>
        <p:txBody>
          <a:bodyPr/>
          <a:lstStyle/>
          <a:p>
            <a:r>
              <a:rPr lang="de-DE" dirty="0"/>
              <a:t>Mastertitelformat bearbeiten</a:t>
            </a:r>
            <a:endParaRPr lang="en-GB" dirty="0"/>
          </a:p>
        </p:txBody>
      </p:sp>
    </p:spTree>
    <p:extLst>
      <p:ext uri="{BB962C8B-B14F-4D97-AF65-F5344CB8AC3E}">
        <p14:creationId xmlns:p14="http://schemas.microsoft.com/office/powerpoint/2010/main" val="3774888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6284" y="381000"/>
            <a:ext cx="2758016" cy="5818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1" y="381000"/>
            <a:ext cx="8075084" cy="5818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EDF82C-9C4E-4BE8-A238-9D168423415B}" type="slidenum">
              <a:rPr lang="de-CH"/>
              <a:pPr>
                <a:defRPr/>
              </a:pPr>
              <a:t>‹#›</a:t>
            </a:fld>
            <a:endParaRPr lang="de-CH"/>
          </a:p>
        </p:txBody>
      </p:sp>
    </p:spTree>
    <p:extLst>
      <p:ext uri="{BB962C8B-B14F-4D97-AF65-F5344CB8AC3E}">
        <p14:creationId xmlns:p14="http://schemas.microsoft.com/office/powerpoint/2010/main" val="2469505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1" y="381001"/>
            <a:ext cx="11036300" cy="582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198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329980CA-C8AA-4CD4-B747-0537ACDFB4AC}" type="slidenum">
              <a:rPr lang="en-US"/>
              <a:pPr>
                <a:defRPr/>
              </a:pPr>
              <a:t>‹#›</a:t>
            </a:fld>
            <a:endParaRPr lang="en-US"/>
          </a:p>
        </p:txBody>
      </p:sp>
    </p:spTree>
    <p:extLst>
      <p:ext uri="{BB962C8B-B14F-4D97-AF65-F5344CB8AC3E}">
        <p14:creationId xmlns:p14="http://schemas.microsoft.com/office/powerpoint/2010/main" val="954849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014E4FE2-1738-499F-BEBC-64E0A466B79E}" type="slidenum">
              <a:rPr lang="en-US"/>
              <a:pPr/>
              <a:t>‹#›</a:t>
            </a:fld>
            <a:endParaRPr lang="en-US"/>
          </a:p>
        </p:txBody>
      </p:sp>
    </p:spTree>
    <p:extLst>
      <p:ext uri="{BB962C8B-B14F-4D97-AF65-F5344CB8AC3E}">
        <p14:creationId xmlns:p14="http://schemas.microsoft.com/office/powerpoint/2010/main" val="258533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816725" y="1733549"/>
            <a:ext cx="4032250" cy="412739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4" y="1727199"/>
            <a:ext cx="5376333" cy="3400426"/>
          </a:xfrm>
          <a:solidFill>
            <a:schemeClr val="bg2"/>
          </a:solidFill>
        </p:spPr>
        <p:txBody>
          <a:bodyPr/>
          <a:lstStyle>
            <a:lvl1pPr marL="0" indent="0">
              <a:buNone/>
              <a:defRPr/>
            </a:lvl1pPr>
          </a:lstStyle>
          <a:p>
            <a:r>
              <a:rPr lang="en-GB" dirty="0"/>
              <a:t>Picture</a:t>
            </a:r>
          </a:p>
        </p:txBody>
      </p:sp>
      <p:sp>
        <p:nvSpPr>
          <p:cNvPr id="7" name="Datumsplatzhalter 6">
            <a:extLst>
              <a:ext uri="{FF2B5EF4-FFF2-40B4-BE49-F238E27FC236}">
                <a16:creationId xmlns:a16="http://schemas.microsoft.com/office/drawing/2014/main" id="{147471FB-96A5-48A0-86D1-4371B67AFE9C}"/>
              </a:ext>
            </a:extLst>
          </p:cNvPr>
          <p:cNvSpPr>
            <a:spLocks noGrp="1"/>
          </p:cNvSpPr>
          <p:nvPr>
            <p:ph type="dt" sz="half" idx="14"/>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515A-F320-44A1-8D49-B473EA047095}"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4D3F4394-D553-4B55-A3A4-11E33E891861}"/>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oliennummernplatzhalter 9">
            <a:extLst>
              <a:ext uri="{FF2B5EF4-FFF2-40B4-BE49-F238E27FC236}">
                <a16:creationId xmlns:a16="http://schemas.microsoft.com/office/drawing/2014/main" id="{70DD2CDD-8E40-4FA1-BCE2-A0663B10DCBC}"/>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6206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70984" y="4884737"/>
            <a:ext cx="4704289" cy="969861"/>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4704290" cy="2916239"/>
          </a:xfrm>
          <a:solidFill>
            <a:schemeClr val="bg2"/>
          </a:solidFill>
        </p:spPr>
        <p:txBody>
          <a:bodyPr/>
          <a:lstStyle>
            <a:lvl1pPr marL="0" indent="0">
              <a:buNone/>
              <a:defRPr/>
            </a:lvl1pPr>
          </a:lstStyle>
          <a:p>
            <a:r>
              <a:rPr lang="en-GB" dirty="0"/>
              <a:t>Picture</a:t>
            </a:r>
          </a:p>
        </p:txBody>
      </p:sp>
      <p:sp>
        <p:nvSpPr>
          <p:cNvPr id="12" name="Inhaltsplatzhalter 2">
            <a:extLst>
              <a:ext uri="{FF2B5EF4-FFF2-40B4-BE49-F238E27FC236}">
                <a16:creationId xmlns:a16="http://schemas.microsoft.com/office/drawing/2014/main" id="{37D0A741-A793-4B42-8225-37550EA0E43A}"/>
              </a:ext>
            </a:extLst>
          </p:cNvPr>
          <p:cNvSpPr>
            <a:spLocks noGrp="1"/>
          </p:cNvSpPr>
          <p:nvPr>
            <p:ph idx="14"/>
          </p:nvPr>
        </p:nvSpPr>
        <p:spPr>
          <a:xfrm>
            <a:off x="6144685" y="4884737"/>
            <a:ext cx="4704288" cy="969861"/>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Bildplatzhalter 7">
            <a:extLst>
              <a:ext uri="{FF2B5EF4-FFF2-40B4-BE49-F238E27FC236}">
                <a16:creationId xmlns:a16="http://schemas.microsoft.com/office/drawing/2014/main" id="{333807CB-4C73-4E3B-A1D1-85D927EA6580}"/>
              </a:ext>
            </a:extLst>
          </p:cNvPr>
          <p:cNvSpPr>
            <a:spLocks noGrp="1"/>
          </p:cNvSpPr>
          <p:nvPr>
            <p:ph type="pic" sz="quarter" idx="15" hasCustomPrompt="1"/>
          </p:nvPr>
        </p:nvSpPr>
        <p:spPr>
          <a:xfrm>
            <a:off x="6144685" y="1727199"/>
            <a:ext cx="4704290" cy="2916239"/>
          </a:xfrm>
          <a:solidFill>
            <a:schemeClr val="bg2"/>
          </a:solidFill>
        </p:spPr>
        <p:txBody>
          <a:bodyPr/>
          <a:lstStyle>
            <a:lvl1pPr marL="0" indent="0">
              <a:buNone/>
              <a:defRPr/>
            </a:lvl1pPr>
          </a:lstStyle>
          <a:p>
            <a:r>
              <a:rPr lang="en-GB" dirty="0"/>
              <a:t>Picture</a:t>
            </a:r>
          </a:p>
        </p:txBody>
      </p:sp>
      <p:sp>
        <p:nvSpPr>
          <p:cNvPr id="7" name="Datumsplatzhalter 6">
            <a:extLst>
              <a:ext uri="{FF2B5EF4-FFF2-40B4-BE49-F238E27FC236}">
                <a16:creationId xmlns:a16="http://schemas.microsoft.com/office/drawing/2014/main" id="{B093A80E-599D-432B-8C41-54B2F6B6B52A}"/>
              </a:ext>
            </a:extLst>
          </p:cNvPr>
          <p:cNvSpPr>
            <a:spLocks noGrp="1"/>
          </p:cNvSpPr>
          <p:nvPr>
            <p:ph type="dt" sz="half" idx="16"/>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F9CF4-0B74-43E2-9788-AD064AC8A35A}"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0B25E341-8B9A-4644-AED5-D79F2731B8ED}"/>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oliennummernplatzhalter 9">
            <a:extLst>
              <a:ext uri="{FF2B5EF4-FFF2-40B4-BE49-F238E27FC236}">
                <a16:creationId xmlns:a16="http://schemas.microsoft.com/office/drawing/2014/main" id="{3E5951C6-963E-4674-91CC-8E8F1F645AFA}"/>
              </a:ext>
            </a:extLst>
          </p:cNvPr>
          <p:cNvSpPr>
            <a:spLocks noGrp="1"/>
          </p:cNvSpPr>
          <p:nvPr>
            <p:ph type="sldNum"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6347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70985" y="3430690"/>
            <a:ext cx="1969028" cy="242559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1969028" cy="1455637"/>
          </a:xfrm>
          <a:solidFill>
            <a:schemeClr val="bg2"/>
          </a:solidFill>
        </p:spPr>
        <p:txBody>
          <a:bodyPr/>
          <a:lstStyle>
            <a:lvl1pPr marL="0" indent="0">
              <a:buNone/>
              <a:defRPr/>
            </a:lvl1pPr>
          </a:lstStyle>
          <a:p>
            <a:r>
              <a:rPr lang="en-GB" dirty="0"/>
              <a:t>Picture</a:t>
            </a:r>
          </a:p>
        </p:txBody>
      </p:sp>
      <p:sp>
        <p:nvSpPr>
          <p:cNvPr id="12" name="Inhaltsplatzhalter 2">
            <a:extLst>
              <a:ext uri="{FF2B5EF4-FFF2-40B4-BE49-F238E27FC236}">
                <a16:creationId xmlns:a16="http://schemas.microsoft.com/office/drawing/2014/main" id="{0BC7BB4E-BF1F-4D9E-97F1-898AFD41A413}"/>
              </a:ext>
            </a:extLst>
          </p:cNvPr>
          <p:cNvSpPr>
            <a:spLocks noGrp="1"/>
          </p:cNvSpPr>
          <p:nvPr>
            <p:ph idx="14"/>
          </p:nvPr>
        </p:nvSpPr>
        <p:spPr>
          <a:xfrm>
            <a:off x="3406247" y="3433967"/>
            <a:ext cx="1969028" cy="242559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Bildplatzhalter 7">
            <a:extLst>
              <a:ext uri="{FF2B5EF4-FFF2-40B4-BE49-F238E27FC236}">
                <a16:creationId xmlns:a16="http://schemas.microsoft.com/office/drawing/2014/main" id="{E2CCE0D8-AC8D-4905-A013-7F31E747D1D4}"/>
              </a:ext>
            </a:extLst>
          </p:cNvPr>
          <p:cNvSpPr>
            <a:spLocks noGrp="1"/>
          </p:cNvSpPr>
          <p:nvPr>
            <p:ph type="pic" sz="quarter" idx="15" hasCustomPrompt="1"/>
          </p:nvPr>
        </p:nvSpPr>
        <p:spPr>
          <a:xfrm>
            <a:off x="3406247" y="1730476"/>
            <a:ext cx="1969028" cy="1455637"/>
          </a:xfrm>
          <a:solidFill>
            <a:schemeClr val="bg2"/>
          </a:solidFill>
        </p:spPr>
        <p:txBody>
          <a:bodyPr/>
          <a:lstStyle>
            <a:lvl1pPr marL="0" indent="0">
              <a:buNone/>
              <a:defRPr/>
            </a:lvl1pPr>
          </a:lstStyle>
          <a:p>
            <a:r>
              <a:rPr lang="en-GB" dirty="0"/>
              <a:t>Picture</a:t>
            </a:r>
          </a:p>
        </p:txBody>
      </p:sp>
      <p:sp>
        <p:nvSpPr>
          <p:cNvPr id="16" name="Inhaltsplatzhalter 2">
            <a:extLst>
              <a:ext uri="{FF2B5EF4-FFF2-40B4-BE49-F238E27FC236}">
                <a16:creationId xmlns:a16="http://schemas.microsoft.com/office/drawing/2014/main" id="{8186687C-479E-4FF8-8933-75FC36163FD1}"/>
              </a:ext>
            </a:extLst>
          </p:cNvPr>
          <p:cNvSpPr>
            <a:spLocks noGrp="1"/>
          </p:cNvSpPr>
          <p:nvPr>
            <p:ph idx="16"/>
          </p:nvPr>
        </p:nvSpPr>
        <p:spPr>
          <a:xfrm>
            <a:off x="6132513" y="3430689"/>
            <a:ext cx="1969028" cy="242559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7" name="Bildplatzhalter 7">
            <a:extLst>
              <a:ext uri="{FF2B5EF4-FFF2-40B4-BE49-F238E27FC236}">
                <a16:creationId xmlns:a16="http://schemas.microsoft.com/office/drawing/2014/main" id="{A257245C-F172-4383-8396-BCF83CC109F8}"/>
              </a:ext>
            </a:extLst>
          </p:cNvPr>
          <p:cNvSpPr>
            <a:spLocks noGrp="1"/>
          </p:cNvSpPr>
          <p:nvPr>
            <p:ph type="pic" sz="quarter" idx="17" hasCustomPrompt="1"/>
          </p:nvPr>
        </p:nvSpPr>
        <p:spPr>
          <a:xfrm>
            <a:off x="6132513" y="1727198"/>
            <a:ext cx="1969028" cy="1455637"/>
          </a:xfrm>
          <a:solidFill>
            <a:schemeClr val="bg2"/>
          </a:solidFill>
        </p:spPr>
        <p:txBody>
          <a:bodyPr/>
          <a:lstStyle>
            <a:lvl1pPr marL="0" indent="0">
              <a:buNone/>
              <a:defRPr/>
            </a:lvl1pPr>
          </a:lstStyle>
          <a:p>
            <a:r>
              <a:rPr lang="en-GB" dirty="0"/>
              <a:t>Picture</a:t>
            </a:r>
          </a:p>
        </p:txBody>
      </p:sp>
      <p:sp>
        <p:nvSpPr>
          <p:cNvPr id="18" name="Inhaltsplatzhalter 2">
            <a:extLst>
              <a:ext uri="{FF2B5EF4-FFF2-40B4-BE49-F238E27FC236}">
                <a16:creationId xmlns:a16="http://schemas.microsoft.com/office/drawing/2014/main" id="{861E2ECD-CB24-4B91-8A9B-259A67613C3F}"/>
              </a:ext>
            </a:extLst>
          </p:cNvPr>
          <p:cNvSpPr>
            <a:spLocks noGrp="1"/>
          </p:cNvSpPr>
          <p:nvPr>
            <p:ph idx="18"/>
          </p:nvPr>
        </p:nvSpPr>
        <p:spPr>
          <a:xfrm>
            <a:off x="8879418" y="3433967"/>
            <a:ext cx="1969028" cy="242559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9" name="Bildplatzhalter 7">
            <a:extLst>
              <a:ext uri="{FF2B5EF4-FFF2-40B4-BE49-F238E27FC236}">
                <a16:creationId xmlns:a16="http://schemas.microsoft.com/office/drawing/2014/main" id="{2803E856-D15C-4C2A-99FD-4D63E5C34E30}"/>
              </a:ext>
            </a:extLst>
          </p:cNvPr>
          <p:cNvSpPr>
            <a:spLocks noGrp="1"/>
          </p:cNvSpPr>
          <p:nvPr>
            <p:ph type="pic" sz="quarter" idx="19" hasCustomPrompt="1"/>
          </p:nvPr>
        </p:nvSpPr>
        <p:spPr>
          <a:xfrm>
            <a:off x="8879418" y="1730476"/>
            <a:ext cx="1969028" cy="1455637"/>
          </a:xfrm>
          <a:solidFill>
            <a:schemeClr val="bg2"/>
          </a:solidFill>
        </p:spPr>
        <p:txBody>
          <a:bodyPr/>
          <a:lstStyle>
            <a:lvl1pPr marL="0" indent="0">
              <a:buNone/>
              <a:defRPr/>
            </a:lvl1pPr>
          </a:lstStyle>
          <a:p>
            <a:r>
              <a:rPr lang="en-GB" dirty="0"/>
              <a:t>Picture</a:t>
            </a:r>
          </a:p>
        </p:txBody>
      </p:sp>
      <p:sp>
        <p:nvSpPr>
          <p:cNvPr id="7" name="Datumsplatzhalter 6">
            <a:extLst>
              <a:ext uri="{FF2B5EF4-FFF2-40B4-BE49-F238E27FC236}">
                <a16:creationId xmlns:a16="http://schemas.microsoft.com/office/drawing/2014/main" id="{FE2631A0-A48E-40DE-B345-040D1DFF065E}"/>
              </a:ext>
            </a:extLst>
          </p:cNvPr>
          <p:cNvSpPr>
            <a:spLocks noGrp="1"/>
          </p:cNvSpPr>
          <p:nvPr>
            <p:ph type="dt" sz="half" idx="20"/>
          </p:nvPr>
        </p:nvSpPr>
        <p:spPr>
          <a:xfrm>
            <a:off x="9545680" y="6492874"/>
            <a:ext cx="129698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0D0C-4C4E-4AF7-9447-A43862A463C7}"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FDB65DAD-51A4-460F-8628-5D55171F61AE}"/>
              </a:ext>
            </a:extLst>
          </p:cNvPr>
          <p:cNvSpPr>
            <a:spLocks noGrp="1"/>
          </p:cNvSpPr>
          <p:nvPr>
            <p:ph type="ftr"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Foliennummernplatzhalter 19">
            <a:extLst>
              <a:ext uri="{FF2B5EF4-FFF2-40B4-BE49-F238E27FC236}">
                <a16:creationId xmlns:a16="http://schemas.microsoft.com/office/drawing/2014/main" id="{ED650EED-FA23-43C6-8098-A702770AE51D}"/>
              </a:ext>
            </a:extLst>
          </p:cNvPr>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109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image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solidFill>
                  <a:schemeClr val="bg1"/>
                </a:solidFill>
              </a:defRPr>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816726" y="1727201"/>
            <a:ext cx="4704290" cy="4127399"/>
          </a:xfrm>
        </p:spPr>
        <p:txBody>
          <a:bodyPr/>
          <a:lstStyle>
            <a:lvl1pPr>
              <a:spcBef>
                <a:spcPts val="600"/>
              </a:spcBef>
              <a:defRPr>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4" y="1727199"/>
            <a:ext cx="5376333" cy="3400426"/>
          </a:xfrm>
          <a:solidFill>
            <a:schemeClr val="bg2"/>
          </a:solidFill>
        </p:spPr>
        <p:txBody>
          <a:bodyPr/>
          <a:lstStyle>
            <a:lvl1pPr marL="0" indent="0">
              <a:buNone/>
              <a:defRPr/>
            </a:lvl1pPr>
          </a:lstStyle>
          <a:p>
            <a:r>
              <a:rPr lang="en-GB" dirty="0"/>
              <a:t>Picture</a:t>
            </a:r>
          </a:p>
        </p:txBody>
      </p:sp>
      <p:pic>
        <p:nvPicPr>
          <p:cNvPr id="10" name="Grafik 9">
            <a:extLst>
              <a:ext uri="{FF2B5EF4-FFF2-40B4-BE49-F238E27FC236}">
                <a16:creationId xmlns:a16="http://schemas.microsoft.com/office/drawing/2014/main" id="{D6DFA43D-7EFC-4422-899F-A44536AFB7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7" name="Datumsplatzhalter 6">
            <a:extLst>
              <a:ext uri="{FF2B5EF4-FFF2-40B4-BE49-F238E27FC236}">
                <a16:creationId xmlns:a16="http://schemas.microsoft.com/office/drawing/2014/main" id="{86FFF1D7-DD78-419D-9512-13FB62436630}"/>
              </a:ext>
            </a:extLst>
          </p:cNvPr>
          <p:cNvSpPr>
            <a:spLocks noGrp="1"/>
          </p:cNvSpPr>
          <p:nvPr>
            <p:ph type="dt" sz="half" idx="14"/>
          </p:nvPr>
        </p:nvSpPr>
        <p:spPr>
          <a:xfrm>
            <a:off x="9545680" y="6492874"/>
            <a:ext cx="1296987" cy="365125"/>
          </a:xfrm>
          <a:prstGeom prst="rect">
            <a:avLst/>
          </a:prstGeo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550484-64C3-4F17-A8FE-73603E182376}" type="datetime1">
              <a:rPr kumimoji="0" lang="en-GB"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Fußzeilenplatzhalter 10">
            <a:extLst>
              <a:ext uri="{FF2B5EF4-FFF2-40B4-BE49-F238E27FC236}">
                <a16:creationId xmlns:a16="http://schemas.microsoft.com/office/drawing/2014/main" id="{1D3F4572-84C0-4894-8CEE-3EA3427DBCE3}"/>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Foliennummernplatzhalter 11">
            <a:extLst>
              <a:ext uri="{FF2B5EF4-FFF2-40B4-BE49-F238E27FC236}">
                <a16:creationId xmlns:a16="http://schemas.microsoft.com/office/drawing/2014/main" id="{C091CBB9-0ED2-447E-B3AA-D8BD16CC1C43}"/>
              </a:ext>
            </a:extLst>
          </p:cNvPr>
          <p:cNvSpPr>
            <a:spLocks noGrp="1"/>
          </p:cNvSpPr>
          <p:nvPr>
            <p:ph type="sldNum" sz="quarter" idx="16"/>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5058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rge images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solidFill>
                  <a:schemeClr val="bg1"/>
                </a:solidFill>
              </a:defRPr>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70984" y="4884737"/>
            <a:ext cx="4704289" cy="969861"/>
          </a:xfrm>
        </p:spPr>
        <p:txBody>
          <a:bodyPr/>
          <a:lstStyle>
            <a:lvl1pPr>
              <a:spcBef>
                <a:spcPts val="600"/>
              </a:spcBef>
              <a:defRPr>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4704290" cy="2916239"/>
          </a:xfrm>
          <a:solidFill>
            <a:schemeClr val="bg2"/>
          </a:solidFill>
        </p:spPr>
        <p:txBody>
          <a:bodyPr/>
          <a:lstStyle>
            <a:lvl1pPr marL="0" indent="0">
              <a:buNone/>
              <a:defRPr/>
            </a:lvl1pPr>
          </a:lstStyle>
          <a:p>
            <a:r>
              <a:rPr lang="en-GB" dirty="0"/>
              <a:t>Picture</a:t>
            </a:r>
          </a:p>
        </p:txBody>
      </p:sp>
      <p:sp>
        <p:nvSpPr>
          <p:cNvPr id="12" name="Inhaltsplatzhalter 2">
            <a:extLst>
              <a:ext uri="{FF2B5EF4-FFF2-40B4-BE49-F238E27FC236}">
                <a16:creationId xmlns:a16="http://schemas.microsoft.com/office/drawing/2014/main" id="{37D0A741-A793-4B42-8225-37550EA0E43A}"/>
              </a:ext>
            </a:extLst>
          </p:cNvPr>
          <p:cNvSpPr>
            <a:spLocks noGrp="1"/>
          </p:cNvSpPr>
          <p:nvPr>
            <p:ph idx="14"/>
          </p:nvPr>
        </p:nvSpPr>
        <p:spPr>
          <a:xfrm>
            <a:off x="6144684" y="4884737"/>
            <a:ext cx="4704289" cy="969861"/>
          </a:xfrm>
        </p:spPr>
        <p:txBody>
          <a:bodyPr/>
          <a:lstStyle>
            <a:lvl1pPr>
              <a:spcBef>
                <a:spcPts val="600"/>
              </a:spcBef>
              <a:defRPr>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Bildplatzhalter 7">
            <a:extLst>
              <a:ext uri="{FF2B5EF4-FFF2-40B4-BE49-F238E27FC236}">
                <a16:creationId xmlns:a16="http://schemas.microsoft.com/office/drawing/2014/main" id="{333807CB-4C73-4E3B-A1D1-85D927EA6580}"/>
              </a:ext>
            </a:extLst>
          </p:cNvPr>
          <p:cNvSpPr>
            <a:spLocks noGrp="1"/>
          </p:cNvSpPr>
          <p:nvPr>
            <p:ph type="pic" sz="quarter" idx="15" hasCustomPrompt="1"/>
          </p:nvPr>
        </p:nvSpPr>
        <p:spPr>
          <a:xfrm>
            <a:off x="6144685" y="1727199"/>
            <a:ext cx="4704290" cy="2916239"/>
          </a:xfrm>
          <a:solidFill>
            <a:schemeClr val="bg2"/>
          </a:solidFill>
        </p:spPr>
        <p:txBody>
          <a:bodyPr/>
          <a:lstStyle>
            <a:lvl1pPr marL="0" indent="0">
              <a:buNone/>
              <a:defRPr/>
            </a:lvl1pPr>
          </a:lstStyle>
          <a:p>
            <a:r>
              <a:rPr lang="en-GB" dirty="0"/>
              <a:t>Picture</a:t>
            </a:r>
          </a:p>
        </p:txBody>
      </p:sp>
      <p:pic>
        <p:nvPicPr>
          <p:cNvPr id="14" name="Grafik 13">
            <a:extLst>
              <a:ext uri="{FF2B5EF4-FFF2-40B4-BE49-F238E27FC236}">
                <a16:creationId xmlns:a16="http://schemas.microsoft.com/office/drawing/2014/main" id="{A351F687-0163-4967-B0F7-21FAF91DDD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7" name="Datumsplatzhalter 6">
            <a:extLst>
              <a:ext uri="{FF2B5EF4-FFF2-40B4-BE49-F238E27FC236}">
                <a16:creationId xmlns:a16="http://schemas.microsoft.com/office/drawing/2014/main" id="{174BE62D-A1E9-4187-B5E1-E34E2AA8A9CD}"/>
              </a:ext>
            </a:extLst>
          </p:cNvPr>
          <p:cNvSpPr>
            <a:spLocks noGrp="1"/>
          </p:cNvSpPr>
          <p:nvPr>
            <p:ph type="dt" sz="half" idx="16"/>
          </p:nvPr>
        </p:nvSpPr>
        <p:spPr>
          <a:xfrm>
            <a:off x="9545680" y="6492874"/>
            <a:ext cx="1296987" cy="365125"/>
          </a:xfrm>
          <a:prstGeom prst="rect">
            <a:avLst/>
          </a:prstGeo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88B498-0309-400C-B394-DB0B582E109B}" type="datetime1">
              <a:rPr kumimoji="0" lang="en-GB"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CAB0BA80-3CFB-4DE1-A654-57231F6E9202}"/>
              </a:ext>
            </a:extLst>
          </p:cNvPr>
          <p:cNvSpPr>
            <a:spLocks noGrp="1"/>
          </p:cNvSpPr>
          <p:nvPr>
            <p:ph type="ftr" sz="quarter" idx="17"/>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Foliennummernplatzhalter 9">
            <a:extLst>
              <a:ext uri="{FF2B5EF4-FFF2-40B4-BE49-F238E27FC236}">
                <a16:creationId xmlns:a16="http://schemas.microsoft.com/office/drawing/2014/main" id="{C5A7C55E-8985-4FE6-B0DD-6F886D99BB73}"/>
              </a:ext>
            </a:extLst>
          </p:cNvPr>
          <p:cNvSpPr>
            <a:spLocks noGrp="1"/>
          </p:cNvSpPr>
          <p:nvPr>
            <p:ph type="sldNum" sz="quarter" idx="18"/>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5719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mall images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000">
                <a:solidFill>
                  <a:schemeClr val="bg1"/>
                </a:solidFill>
              </a:defRPr>
            </a:lvl1pPr>
          </a:lstStyle>
          <a:p>
            <a:r>
              <a:rPr lang="de-DE"/>
              <a:t>Mastertitelformat bearbeiten</a:t>
            </a:r>
            <a:endParaRPr lang="en-GB"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a:xfrm>
            <a:off x="670985" y="3430690"/>
            <a:ext cx="1969028" cy="2425599"/>
          </a:xfrm>
        </p:spPr>
        <p:txBody>
          <a:bodyPr/>
          <a:lstStyle>
            <a:lvl1pPr>
              <a:spcBef>
                <a:spcPts val="600"/>
              </a:spcBef>
              <a:defRPr>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8" name="Bildplatzhalter 7">
            <a:extLst>
              <a:ext uri="{FF2B5EF4-FFF2-40B4-BE49-F238E27FC236}">
                <a16:creationId xmlns:a16="http://schemas.microsoft.com/office/drawing/2014/main" id="{70C9E6CA-E780-4BEA-AB33-52E77BE5A541}"/>
              </a:ext>
            </a:extLst>
          </p:cNvPr>
          <p:cNvSpPr>
            <a:spLocks noGrp="1"/>
          </p:cNvSpPr>
          <p:nvPr>
            <p:ph type="pic" sz="quarter" idx="13" hasCustomPrompt="1"/>
          </p:nvPr>
        </p:nvSpPr>
        <p:spPr>
          <a:xfrm>
            <a:off x="670985" y="1727199"/>
            <a:ext cx="1969028" cy="1455637"/>
          </a:xfrm>
          <a:solidFill>
            <a:schemeClr val="bg2"/>
          </a:solidFill>
        </p:spPr>
        <p:txBody>
          <a:bodyPr/>
          <a:lstStyle>
            <a:lvl1pPr marL="0" indent="0">
              <a:buNone/>
              <a:defRPr/>
            </a:lvl1pPr>
          </a:lstStyle>
          <a:p>
            <a:r>
              <a:rPr lang="en-GB" dirty="0"/>
              <a:t>Picture</a:t>
            </a:r>
          </a:p>
        </p:txBody>
      </p:sp>
      <p:pic>
        <p:nvPicPr>
          <p:cNvPr id="13" name="Grafik 12">
            <a:extLst>
              <a:ext uri="{FF2B5EF4-FFF2-40B4-BE49-F238E27FC236}">
                <a16:creationId xmlns:a16="http://schemas.microsoft.com/office/drawing/2014/main" id="{0CD2B63B-68A3-4168-A206-A98C3BECD5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9975" y="6312000"/>
            <a:ext cx="553212" cy="290576"/>
          </a:xfrm>
          <a:prstGeom prst="rect">
            <a:avLst/>
          </a:prstGeom>
        </p:spPr>
      </p:pic>
      <p:sp>
        <p:nvSpPr>
          <p:cNvPr id="16" name="Inhaltsplatzhalter 2">
            <a:extLst>
              <a:ext uri="{FF2B5EF4-FFF2-40B4-BE49-F238E27FC236}">
                <a16:creationId xmlns:a16="http://schemas.microsoft.com/office/drawing/2014/main" id="{56B16748-B25A-46BF-B96B-CEC2914CE52B}"/>
              </a:ext>
            </a:extLst>
          </p:cNvPr>
          <p:cNvSpPr>
            <a:spLocks noGrp="1"/>
          </p:cNvSpPr>
          <p:nvPr>
            <p:ph idx="14"/>
          </p:nvPr>
        </p:nvSpPr>
        <p:spPr>
          <a:xfrm>
            <a:off x="3406247" y="3433967"/>
            <a:ext cx="1969028" cy="2425599"/>
          </a:xfrm>
        </p:spPr>
        <p:txBody>
          <a:bodyPr/>
          <a:lstStyle>
            <a:lvl1pPr>
              <a:spcBef>
                <a:spcPts val="600"/>
              </a:spcBef>
              <a:defRPr>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7" name="Bildplatzhalter 7">
            <a:extLst>
              <a:ext uri="{FF2B5EF4-FFF2-40B4-BE49-F238E27FC236}">
                <a16:creationId xmlns:a16="http://schemas.microsoft.com/office/drawing/2014/main" id="{D1B91ADF-4A75-491E-BDF4-A068AC12192D}"/>
              </a:ext>
            </a:extLst>
          </p:cNvPr>
          <p:cNvSpPr>
            <a:spLocks noGrp="1"/>
          </p:cNvSpPr>
          <p:nvPr>
            <p:ph type="pic" sz="quarter" idx="15" hasCustomPrompt="1"/>
          </p:nvPr>
        </p:nvSpPr>
        <p:spPr>
          <a:xfrm>
            <a:off x="3406247" y="1730476"/>
            <a:ext cx="1969028" cy="1455637"/>
          </a:xfrm>
          <a:solidFill>
            <a:schemeClr val="bg2"/>
          </a:solidFill>
        </p:spPr>
        <p:txBody>
          <a:bodyPr/>
          <a:lstStyle>
            <a:lvl1pPr marL="0" indent="0">
              <a:buNone/>
              <a:defRPr/>
            </a:lvl1pPr>
          </a:lstStyle>
          <a:p>
            <a:r>
              <a:rPr lang="en-GB" dirty="0"/>
              <a:t>Picture</a:t>
            </a:r>
          </a:p>
        </p:txBody>
      </p:sp>
      <p:sp>
        <p:nvSpPr>
          <p:cNvPr id="18" name="Inhaltsplatzhalter 2">
            <a:extLst>
              <a:ext uri="{FF2B5EF4-FFF2-40B4-BE49-F238E27FC236}">
                <a16:creationId xmlns:a16="http://schemas.microsoft.com/office/drawing/2014/main" id="{06A15978-667A-44FC-B0D9-CF28A2D56635}"/>
              </a:ext>
            </a:extLst>
          </p:cNvPr>
          <p:cNvSpPr>
            <a:spLocks noGrp="1"/>
          </p:cNvSpPr>
          <p:nvPr>
            <p:ph idx="16"/>
          </p:nvPr>
        </p:nvSpPr>
        <p:spPr>
          <a:xfrm>
            <a:off x="6143097" y="3435454"/>
            <a:ext cx="1969028" cy="2425599"/>
          </a:xfrm>
        </p:spPr>
        <p:txBody>
          <a:bodyPr/>
          <a:lstStyle>
            <a:lvl1pPr>
              <a:spcBef>
                <a:spcPts val="600"/>
              </a:spcBef>
              <a:defRPr>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9" name="Bildplatzhalter 7">
            <a:extLst>
              <a:ext uri="{FF2B5EF4-FFF2-40B4-BE49-F238E27FC236}">
                <a16:creationId xmlns:a16="http://schemas.microsoft.com/office/drawing/2014/main" id="{5441D032-A3C9-4856-B748-678D2EB57064}"/>
              </a:ext>
            </a:extLst>
          </p:cNvPr>
          <p:cNvSpPr>
            <a:spLocks noGrp="1"/>
          </p:cNvSpPr>
          <p:nvPr>
            <p:ph type="pic" sz="quarter" idx="17" hasCustomPrompt="1"/>
          </p:nvPr>
        </p:nvSpPr>
        <p:spPr>
          <a:xfrm>
            <a:off x="6143097" y="1731963"/>
            <a:ext cx="1969028" cy="1455637"/>
          </a:xfrm>
          <a:solidFill>
            <a:schemeClr val="bg2"/>
          </a:solidFill>
        </p:spPr>
        <p:txBody>
          <a:bodyPr/>
          <a:lstStyle>
            <a:lvl1pPr marL="0" indent="0">
              <a:buNone/>
              <a:defRPr/>
            </a:lvl1pPr>
          </a:lstStyle>
          <a:p>
            <a:r>
              <a:rPr lang="en-GB" dirty="0"/>
              <a:t>Picture</a:t>
            </a:r>
          </a:p>
        </p:txBody>
      </p:sp>
      <p:sp>
        <p:nvSpPr>
          <p:cNvPr id="20" name="Inhaltsplatzhalter 2">
            <a:extLst>
              <a:ext uri="{FF2B5EF4-FFF2-40B4-BE49-F238E27FC236}">
                <a16:creationId xmlns:a16="http://schemas.microsoft.com/office/drawing/2014/main" id="{AF505952-06D7-417C-BB3A-93B6A7C4FF02}"/>
              </a:ext>
            </a:extLst>
          </p:cNvPr>
          <p:cNvSpPr>
            <a:spLocks noGrp="1"/>
          </p:cNvSpPr>
          <p:nvPr>
            <p:ph idx="18"/>
          </p:nvPr>
        </p:nvSpPr>
        <p:spPr>
          <a:xfrm>
            <a:off x="8879947" y="3430689"/>
            <a:ext cx="1969028" cy="2425599"/>
          </a:xfrm>
        </p:spPr>
        <p:txBody>
          <a:bodyPr/>
          <a:lstStyle>
            <a:lvl1pPr>
              <a:spcBef>
                <a:spcPts val="600"/>
              </a:spcBef>
              <a:defRPr>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21" name="Bildplatzhalter 7">
            <a:extLst>
              <a:ext uri="{FF2B5EF4-FFF2-40B4-BE49-F238E27FC236}">
                <a16:creationId xmlns:a16="http://schemas.microsoft.com/office/drawing/2014/main" id="{28C00620-91DA-4CD6-8288-576F86F2A7A1}"/>
              </a:ext>
            </a:extLst>
          </p:cNvPr>
          <p:cNvSpPr>
            <a:spLocks noGrp="1"/>
          </p:cNvSpPr>
          <p:nvPr>
            <p:ph type="pic" sz="quarter" idx="19" hasCustomPrompt="1"/>
          </p:nvPr>
        </p:nvSpPr>
        <p:spPr>
          <a:xfrm>
            <a:off x="8879947" y="1727198"/>
            <a:ext cx="1969028" cy="1455637"/>
          </a:xfrm>
          <a:solidFill>
            <a:schemeClr val="bg2"/>
          </a:solidFill>
        </p:spPr>
        <p:txBody>
          <a:bodyPr/>
          <a:lstStyle>
            <a:lvl1pPr marL="0" indent="0">
              <a:buNone/>
              <a:defRPr/>
            </a:lvl1pPr>
          </a:lstStyle>
          <a:p>
            <a:r>
              <a:rPr lang="en-GB" dirty="0"/>
              <a:t>Picture</a:t>
            </a:r>
          </a:p>
        </p:txBody>
      </p:sp>
      <p:sp>
        <p:nvSpPr>
          <p:cNvPr id="7" name="Datumsplatzhalter 6">
            <a:extLst>
              <a:ext uri="{FF2B5EF4-FFF2-40B4-BE49-F238E27FC236}">
                <a16:creationId xmlns:a16="http://schemas.microsoft.com/office/drawing/2014/main" id="{D5A772BD-79E8-4EFE-AEBE-F24899761B32}"/>
              </a:ext>
            </a:extLst>
          </p:cNvPr>
          <p:cNvSpPr>
            <a:spLocks noGrp="1"/>
          </p:cNvSpPr>
          <p:nvPr>
            <p:ph type="dt" sz="half" idx="20"/>
          </p:nvPr>
        </p:nvSpPr>
        <p:spPr>
          <a:xfrm>
            <a:off x="9545680" y="6492874"/>
            <a:ext cx="1296987" cy="365125"/>
          </a:xfrm>
          <a:prstGeom prst="rect">
            <a:avLst/>
          </a:prstGeo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707E52-9F22-4EDE-A56A-249D67EE4B33}" type="datetime1">
              <a:rPr kumimoji="0" lang="en-GB" sz="8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Fußzeilenplatzhalter 8">
            <a:extLst>
              <a:ext uri="{FF2B5EF4-FFF2-40B4-BE49-F238E27FC236}">
                <a16:creationId xmlns:a16="http://schemas.microsoft.com/office/drawing/2014/main" id="{3DC38ADB-4055-43AB-83C6-1EB9B768DE94}"/>
              </a:ext>
            </a:extLst>
          </p:cNvPr>
          <p:cNvSpPr>
            <a:spLocks noGrp="1"/>
          </p:cNvSpPr>
          <p:nvPr>
            <p:ph type="ftr" sz="quarter" idx="2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Foliennummernplatzhalter 21">
            <a:extLst>
              <a:ext uri="{FF2B5EF4-FFF2-40B4-BE49-F238E27FC236}">
                <a16:creationId xmlns:a16="http://schemas.microsoft.com/office/drawing/2014/main" id="{CD2B21FD-E62A-4E4C-B0CE-D79864A7ECCC}"/>
              </a:ext>
            </a:extLst>
          </p:cNvPr>
          <p:cNvSpPr>
            <a:spLocks noGrp="1"/>
          </p:cNvSpPr>
          <p:nvPr>
            <p:ph type="sldNum" sz="quarter" idx="22"/>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184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a:xfrm>
            <a:off x="670984" y="517526"/>
            <a:ext cx="10850033" cy="966788"/>
          </a:xfrm>
          <a:prstGeom prst="rect">
            <a:avLst/>
          </a:prstGeom>
        </p:spPr>
        <p:txBody>
          <a:bodyPr vert="horz" lIns="0" tIns="0" rIns="0" bIns="0" rtlCol="0" anchor="t" anchorCtr="0">
            <a:noAutofit/>
          </a:bodyPr>
          <a:lstStyle/>
          <a:p>
            <a:r>
              <a:rPr lang="en-GB" dirty="0" err="1"/>
              <a:t>Mastertitelformat</a:t>
            </a:r>
            <a:r>
              <a:rPr lang="en-GB" dirty="0"/>
              <a:t> </a:t>
            </a:r>
            <a:r>
              <a:rPr lang="en-GB" dirty="0" err="1"/>
              <a:t>bearbeiten</a:t>
            </a:r>
            <a:endParaRPr lang="en-GB" dirty="0"/>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a:xfrm>
            <a:off x="634472" y="1513610"/>
            <a:ext cx="10850032" cy="4127399"/>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a:t>
            </a:r>
            <a:endParaRPr lang="en-GB" dirty="0"/>
          </a:p>
        </p:txBody>
      </p:sp>
      <p:sp>
        <p:nvSpPr>
          <p:cNvPr id="11" name="Fußzeilenplatzhalter 4">
            <a:extLst>
              <a:ext uri="{FF2B5EF4-FFF2-40B4-BE49-F238E27FC236}">
                <a16:creationId xmlns:a16="http://schemas.microsoft.com/office/drawing/2014/main" id="{443887A6-C844-4D94-8093-8E7AB89B6812}"/>
              </a:ext>
            </a:extLst>
          </p:cNvPr>
          <p:cNvSpPr>
            <a:spLocks noGrp="1"/>
          </p:cNvSpPr>
          <p:nvPr>
            <p:ph type="ftr" sz="quarter" idx="3"/>
          </p:nvPr>
        </p:nvSpPr>
        <p:spPr>
          <a:xfrm>
            <a:off x="968375" y="6492873"/>
            <a:ext cx="3086100" cy="365125"/>
          </a:xfrm>
          <a:prstGeom prst="rect">
            <a:avLst/>
          </a:prstGeom>
        </p:spPr>
        <p:txBody>
          <a:bodyPr vert="horz" lIns="0" tIns="0" rIns="0" bIns="0" rtlCol="0" anchor="t" anchorCtr="0"/>
          <a:lstStyle>
            <a:lvl1pPr algn="l">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a:ea typeface="+mn-ea"/>
                <a:cs typeface="+mn-cs"/>
              </a:rPr>
              <a:t>Presentation title | City, month day, year</a:t>
            </a:r>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Foliennummernplatzhalter 5">
            <a:extLst>
              <a:ext uri="{FF2B5EF4-FFF2-40B4-BE49-F238E27FC236}">
                <a16:creationId xmlns:a16="http://schemas.microsoft.com/office/drawing/2014/main" id="{31DC6C07-C500-4D67-9BA5-BA0F2E32EE96}"/>
              </a:ext>
            </a:extLst>
          </p:cNvPr>
          <p:cNvSpPr>
            <a:spLocks noGrp="1"/>
          </p:cNvSpPr>
          <p:nvPr>
            <p:ph type="sldNum" sz="quarter" idx="4"/>
          </p:nvPr>
        </p:nvSpPr>
        <p:spPr>
          <a:xfrm>
            <a:off x="658813" y="6492875"/>
            <a:ext cx="309562" cy="365125"/>
          </a:xfrm>
          <a:prstGeom prst="rect">
            <a:avLst/>
          </a:prstGeom>
        </p:spPr>
        <p:txBody>
          <a:bodyPr vert="horz" lIns="0" tIns="0" rIns="0" bIns="0" rtlCol="0" anchor="t" anchorCtr="0"/>
          <a:lstStyle>
            <a:lvl1pPr algn="l">
              <a:defRPr sz="800" b="1">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6ABA92-B65E-42F5-BB28-73DA50746AED}"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a:ea typeface="+mn-ea"/>
              <a:cs typeface="+mn-cs"/>
            </a:endParaRPr>
          </a:p>
        </p:txBody>
      </p:sp>
      <p:sp>
        <p:nvSpPr>
          <p:cNvPr id="13" name="Datumsplatzhalter 3">
            <a:extLst>
              <a:ext uri="{FF2B5EF4-FFF2-40B4-BE49-F238E27FC236}">
                <a16:creationId xmlns:a16="http://schemas.microsoft.com/office/drawing/2014/main" id="{919E1EF3-8D79-42F7-9C5D-947436740B3C}"/>
              </a:ext>
            </a:extLst>
          </p:cNvPr>
          <p:cNvSpPr>
            <a:spLocks noGrp="1"/>
          </p:cNvSpPr>
          <p:nvPr>
            <p:ph type="dt" sz="half" idx="2"/>
          </p:nvPr>
        </p:nvSpPr>
        <p:spPr>
          <a:xfrm>
            <a:off x="9545680" y="6492874"/>
            <a:ext cx="1296987" cy="365125"/>
          </a:xfrm>
          <a:prstGeom prst="rect">
            <a:avLst/>
          </a:prstGeom>
        </p:spPr>
        <p:txBody>
          <a:bodyPr vert="horz" lIns="0" tIns="0" rIns="0" bIns="0" rtlCol="0" anchor="t" anchorCtr="0"/>
          <a:lstStyle>
            <a:lvl1pPr algn="r">
              <a:defRPr sz="8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2D9454-D2D0-411C-82C7-35A6F1456F20}" type="datetime1">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11/11/2019</a:t>
            </a:fld>
            <a:endParaRPr kumimoji="0" lang="en-GB"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4" name="Grafik 13">
            <a:extLst>
              <a:ext uri="{FF2B5EF4-FFF2-40B4-BE49-F238E27FC236}">
                <a16:creationId xmlns:a16="http://schemas.microsoft.com/office/drawing/2014/main" id="{93631EF1-8F73-4506-8C05-6646BB062A95}"/>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979976" y="6312000"/>
            <a:ext cx="553212" cy="290576"/>
          </a:xfrm>
          <a:prstGeom prst="rect">
            <a:avLst/>
          </a:prstGeom>
        </p:spPr>
      </p:pic>
    </p:spTree>
    <p:extLst>
      <p:ext uri="{BB962C8B-B14F-4D97-AF65-F5344CB8AC3E}">
        <p14:creationId xmlns:p14="http://schemas.microsoft.com/office/powerpoint/2010/main" val="181872715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Lst>
  <p:hf hdr="0" dt="0"/>
  <p:txStyles>
    <p:titleStyle>
      <a:lvl1pPr algn="l" defTabSz="914400" rtl="0" eaLnBrk="1" latinLnBrk="0" hangingPunct="1">
        <a:lnSpc>
          <a:spcPts val="2600"/>
        </a:lnSpc>
        <a:spcBef>
          <a:spcPct val="0"/>
        </a:spcBef>
        <a:buNone/>
        <a:defRPr sz="3200" b="1" kern="1200">
          <a:solidFill>
            <a:schemeClr val="tx2"/>
          </a:solidFill>
          <a:latin typeface="+mj-lt"/>
          <a:ea typeface="+mj-ea"/>
          <a:cs typeface="+mj-cs"/>
        </a:defRPr>
      </a:lvl1pPr>
    </p:titleStyle>
    <p:bodyStyle>
      <a:lvl1pPr marL="342000" indent="-342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684000" indent="-342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026000" indent="-342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1368000" indent="-342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710000" indent="-342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p15:clr>
            <a:srgbClr val="F26B43"/>
          </p15:clr>
        </p15:guide>
        <p15:guide id="2" pos="7265">
          <p15:clr>
            <a:srgbClr val="F26B43"/>
          </p15:clr>
        </p15:guide>
        <p15:guide id="3" orient="horz" pos="164">
          <p15:clr>
            <a:srgbClr val="F26B43"/>
          </p15:clr>
        </p15:guide>
        <p15:guide id="4" orient="horz" pos="326">
          <p15:clr>
            <a:srgbClr val="F26B43"/>
          </p15:clr>
        </p15:guide>
        <p15:guide id="5" orient="horz" pos="3974">
          <p15:clr>
            <a:srgbClr val="F26B43"/>
          </p15:clr>
        </p15:guide>
        <p15:guide id="6" orient="horz" pos="4156">
          <p15:clr>
            <a:srgbClr val="F26B43"/>
          </p15:clr>
        </p15:guide>
        <p15:guide id="7" pos="801">
          <p15:clr>
            <a:srgbClr val="F26B43"/>
          </p15:clr>
        </p15:guide>
        <p15:guide id="8" pos="846">
          <p15:clr>
            <a:srgbClr val="F26B43"/>
          </p15:clr>
        </p15:guide>
        <p15:guide id="9" pos="2094">
          <p15:clr>
            <a:srgbClr val="F26B43"/>
          </p15:clr>
        </p15:guide>
        <p15:guide id="10" pos="2139">
          <p15:clr>
            <a:srgbClr val="F26B43"/>
          </p15:clr>
        </p15:guide>
        <p15:guide id="11" pos="2525">
          <p15:clr>
            <a:srgbClr val="F26B43"/>
          </p15:clr>
        </p15:guide>
        <p15:guide id="12" pos="2570">
          <p15:clr>
            <a:srgbClr val="F26B43"/>
          </p15:clr>
        </p15:guide>
        <p15:guide id="13" pos="2955">
          <p15:clr>
            <a:srgbClr val="F26B43"/>
          </p15:clr>
        </p15:guide>
        <p15:guide id="14" pos="3001">
          <p15:clr>
            <a:srgbClr val="F26B43"/>
          </p15:clr>
        </p15:guide>
        <p15:guide id="15" pos="3386">
          <p15:clr>
            <a:srgbClr val="F26B43"/>
          </p15:clr>
        </p15:guide>
        <p15:guide id="16" pos="3432">
          <p15:clr>
            <a:srgbClr val="F26B43"/>
          </p15:clr>
        </p15:guide>
        <p15:guide id="17" pos="3817">
          <p15:clr>
            <a:srgbClr val="F26B43"/>
          </p15:clr>
        </p15:guide>
        <p15:guide id="18" pos="3863">
          <p15:clr>
            <a:srgbClr val="F26B43"/>
          </p15:clr>
        </p15:guide>
        <p15:guide id="19" pos="4248">
          <p15:clr>
            <a:srgbClr val="F26B43"/>
          </p15:clr>
        </p15:guide>
        <p15:guide id="20" pos="4294">
          <p15:clr>
            <a:srgbClr val="F26B43"/>
          </p15:clr>
        </p15:guide>
        <p15:guide id="21" pos="4679">
          <p15:clr>
            <a:srgbClr val="F26B43"/>
          </p15:clr>
        </p15:guide>
        <p15:guide id="22" pos="4725">
          <p15:clr>
            <a:srgbClr val="F26B43"/>
          </p15:clr>
        </p15:guide>
        <p15:guide id="23" pos="5110">
          <p15:clr>
            <a:srgbClr val="F26B43"/>
          </p15:clr>
        </p15:guide>
        <p15:guide id="24" pos="5155">
          <p15:clr>
            <a:srgbClr val="F26B43"/>
          </p15:clr>
        </p15:guide>
        <p15:guide id="25" pos="6403">
          <p15:clr>
            <a:srgbClr val="F26B43"/>
          </p15:clr>
        </p15:guide>
        <p15:guide id="26" pos="6017">
          <p15:clr>
            <a:srgbClr val="F26B43"/>
          </p15:clr>
        </p15:guide>
        <p15:guide id="27" pos="6834">
          <p15:clr>
            <a:srgbClr val="F26B43"/>
          </p15:clr>
        </p15:guide>
        <p15:guide id="28" pos="6879">
          <p15:clr>
            <a:srgbClr val="F26B43"/>
          </p15:clr>
        </p15:guide>
        <p15:guide id="29" orient="horz" pos="477">
          <p15:clr>
            <a:srgbClr val="F26B43"/>
          </p15:clr>
        </p15:guide>
        <p15:guide id="30" orient="horz" pos="630">
          <p15:clr>
            <a:srgbClr val="F26B43"/>
          </p15:clr>
        </p15:guide>
        <p15:guide id="31" orient="horz" pos="783">
          <p15:clr>
            <a:srgbClr val="F26B43"/>
          </p15:clr>
        </p15:guide>
        <p15:guide id="32" orient="horz" pos="935">
          <p15:clr>
            <a:srgbClr val="F26B43"/>
          </p15:clr>
        </p15:guide>
        <p15:guide id="33" orient="horz" pos="1241">
          <p15:clr>
            <a:srgbClr val="F26B43"/>
          </p15:clr>
        </p15:guide>
        <p15:guide id="34" orient="horz" pos="1395">
          <p15:clr>
            <a:srgbClr val="F26B43"/>
          </p15:clr>
        </p15:guide>
        <p15:guide id="35" orient="horz" pos="1548">
          <p15:clr>
            <a:srgbClr val="F26B43"/>
          </p15:clr>
        </p15:guide>
        <p15:guide id="36" orient="horz" pos="1701">
          <p15:clr>
            <a:srgbClr val="F26B43"/>
          </p15:clr>
        </p15:guide>
        <p15:guide id="37" orient="horz" pos="1854">
          <p15:clr>
            <a:srgbClr val="F26B43"/>
          </p15:clr>
        </p15:guide>
        <p15:guide id="38" orient="horz" pos="2007">
          <p15:clr>
            <a:srgbClr val="F26B43"/>
          </p15:clr>
        </p15:guide>
        <p15:guide id="39" orient="horz" pos="2160">
          <p15:clr>
            <a:srgbClr val="F26B43"/>
          </p15:clr>
        </p15:guide>
        <p15:guide id="40" orient="horz" pos="2312">
          <p15:clr>
            <a:srgbClr val="F26B43"/>
          </p15:clr>
        </p15:guide>
        <p15:guide id="41" orient="horz" pos="2465">
          <p15:clr>
            <a:srgbClr val="F26B43"/>
          </p15:clr>
        </p15:guide>
        <p15:guide id="42" orient="horz" pos="2618">
          <p15:clr>
            <a:srgbClr val="F26B43"/>
          </p15:clr>
        </p15:guide>
        <p15:guide id="43" orient="horz" pos="2771">
          <p15:clr>
            <a:srgbClr val="F26B43"/>
          </p15:clr>
        </p15:guide>
        <p15:guide id="44" orient="horz" pos="2925">
          <p15:clr>
            <a:srgbClr val="F26B43"/>
          </p15:clr>
        </p15:guide>
        <p15:guide id="45" orient="horz" pos="3077">
          <p15:clr>
            <a:srgbClr val="F26B43"/>
          </p15:clr>
        </p15:guide>
        <p15:guide id="46" orient="horz" pos="3230">
          <p15:clr>
            <a:srgbClr val="F26B43"/>
          </p15:clr>
        </p15:guide>
        <p15:guide id="47" orient="horz" pos="3383">
          <p15:clr>
            <a:srgbClr val="F26B43"/>
          </p15:clr>
        </p15:guide>
        <p15:guide id="48" orient="horz" pos="3536">
          <p15:clr>
            <a:srgbClr val="F26B43"/>
          </p15:clr>
        </p15:guide>
        <p15:guide id="49" orient="horz" pos="3689">
          <p15:clr>
            <a:srgbClr val="F26B43"/>
          </p15:clr>
        </p15:guide>
        <p15:guide id="50" orient="horz" pos="1088">
          <p15:clr>
            <a:srgbClr val="F26B43"/>
          </p15:clr>
        </p15:guide>
        <p15:guide id="51" pos="1708">
          <p15:clr>
            <a:srgbClr val="F26B43"/>
          </p15:clr>
        </p15:guide>
        <p15:guide id="52" pos="1663">
          <p15:clr>
            <a:srgbClr val="F26B43"/>
          </p15:clr>
        </p15:guide>
        <p15:guide id="53" pos="1277">
          <p15:clr>
            <a:srgbClr val="F26B43"/>
          </p15:clr>
        </p15:guide>
        <p15:guide id="54" pos="1232">
          <p15:clr>
            <a:srgbClr val="F26B43"/>
          </p15:clr>
        </p15:guide>
        <p15:guide id="55" pos="5541">
          <p15:clr>
            <a:srgbClr val="F26B43"/>
          </p15:clr>
        </p15:guide>
        <p15:guide id="56" pos="5586">
          <p15:clr>
            <a:srgbClr val="F26B43"/>
          </p15:clr>
        </p15:guide>
        <p15:guide id="57" pos="5972">
          <p15:clr>
            <a:srgbClr val="F26B43"/>
          </p15:clr>
        </p15:guide>
        <p15:guide id="58" pos="64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1" y="381000"/>
            <a:ext cx="110363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endParaRPr lang="de-CH" dirty="0"/>
          </a:p>
        </p:txBody>
      </p:sp>
      <p:sp>
        <p:nvSpPr>
          <p:cNvPr id="14342" name="Rectangle 6"/>
          <p:cNvSpPr>
            <a:spLocks noGrp="1" noChangeArrowheads="1"/>
          </p:cNvSpPr>
          <p:nvPr>
            <p:ph type="sldNum" sz="quarter" idx="4"/>
          </p:nvPr>
        </p:nvSpPr>
        <p:spPr bwMode="auto">
          <a:xfrm>
            <a:off x="508000" y="6602413"/>
            <a:ext cx="2844800" cy="215900"/>
          </a:xfrm>
          <a:prstGeom prst="rect">
            <a:avLst/>
          </a:prstGeom>
          <a:noFill/>
          <a:ln w="9525">
            <a:noFill/>
            <a:miter lim="800000"/>
            <a:headEnd/>
            <a:tailEnd/>
          </a:ln>
          <a:effectLst/>
        </p:spPr>
        <p:txBody>
          <a:bodyPr vert="horz" wrap="square" lIns="0" tIns="0" rIns="91440" bIns="0" numCol="1" anchor="t" anchorCtr="0" compatLnSpc="1">
            <a:prstTxWarp prst="textNoShape">
              <a:avLst/>
            </a:prstTxWarp>
          </a:bodyPr>
          <a:lstStyle>
            <a:lvl1pPr algn="l">
              <a:defRPr sz="800"/>
            </a:lvl1pPr>
          </a:lstStyle>
          <a:p>
            <a:pPr>
              <a:defRPr/>
            </a:pPr>
            <a:fld id="{24DF7D77-57CA-4064-A5D9-D77872708E38}" type="slidenum">
              <a:rPr lang="de-CH"/>
              <a:pPr>
                <a:defRPr/>
              </a:pPr>
              <a:t>‹#›</a:t>
            </a:fld>
            <a:endParaRPr lang="de-CH"/>
          </a:p>
        </p:txBody>
      </p:sp>
      <p:sp>
        <p:nvSpPr>
          <p:cNvPr id="1028" name="Rectangle 13"/>
          <p:cNvSpPr>
            <a:spLocks noGrp="1" noChangeArrowheads="1"/>
          </p:cNvSpPr>
          <p:nvPr>
            <p:ph type="body" idx="1"/>
          </p:nvPr>
        </p:nvSpPr>
        <p:spPr bwMode="auto">
          <a:xfrm>
            <a:off x="508001" y="1520826"/>
            <a:ext cx="11036300" cy="467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err="1"/>
              <a:t>Textmasterformate</a:t>
            </a:r>
            <a:r>
              <a:rPr lang="en-US" dirty="0"/>
              <a:t> </a:t>
            </a:r>
            <a:r>
              <a:rPr lang="en-US" dirty="0" err="1"/>
              <a:t>durch</a:t>
            </a:r>
            <a:r>
              <a:rPr lang="en-US" dirty="0"/>
              <a:t> </a:t>
            </a:r>
            <a:r>
              <a:rPr lang="en-US" dirty="0" err="1"/>
              <a:t>Klicken</a:t>
            </a:r>
            <a:r>
              <a:rPr lang="en-US" dirty="0"/>
              <a:t> </a:t>
            </a:r>
            <a:r>
              <a:rPr lang="en-US" dirty="0" err="1"/>
              <a:t>bearbeiten</a:t>
            </a:r>
            <a:endParaRPr lang="en-US" dirty="0"/>
          </a:p>
          <a:p>
            <a:pPr lvl="1"/>
            <a:r>
              <a:rPr lang="en-US" dirty="0"/>
              <a:t>2nd level</a:t>
            </a:r>
          </a:p>
          <a:p>
            <a:pPr lvl="2"/>
            <a:r>
              <a:rPr lang="en-US" dirty="0"/>
              <a:t>3rd level</a:t>
            </a:r>
          </a:p>
          <a:p>
            <a:pPr lvl="3"/>
            <a:r>
              <a:rPr lang="en-US" dirty="0"/>
              <a:t>4th level</a:t>
            </a:r>
          </a:p>
          <a:p>
            <a:pPr lvl="4"/>
            <a:r>
              <a:rPr lang="en-US" dirty="0"/>
              <a:t>5th level</a:t>
            </a:r>
          </a:p>
        </p:txBody>
      </p:sp>
      <p:pic>
        <p:nvPicPr>
          <p:cNvPr id="1029" name="Picture 8" descr="AOT_LOGO_int_M_rgb"/>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033001" y="6477001"/>
            <a:ext cx="2156884"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3"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4" r:id="rId12"/>
    <p:sldLayoutId id="2147483715" r:id="rId13"/>
    <p:sldLayoutId id="2147483716" r:id="rId14"/>
  </p:sldLayoutIdLst>
  <p:hf hdr="0" ftr="0" dt="0"/>
  <p:txStyles>
    <p:title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p:titleStyle>
    <p:body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2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218.png"/></Relationships>
</file>

<file path=ppt/slides/_rels/slide1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218.png"/><Relationship Id="rId4" Type="http://schemas.openxmlformats.org/officeDocument/2006/relationships/image" Target="../media/image219.png"/></Relationships>
</file>

<file path=ppt/slides/_rels/slide11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221.jpeg"/></Relationships>
</file>

<file path=ppt/slides/_rels/slide11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228.jpeg"/><Relationship Id="rId4" Type="http://schemas.openxmlformats.org/officeDocument/2006/relationships/image" Target="../media/image227.jpeg"/></Relationships>
</file>

<file path=ppt/slides/_rels/slide12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8.wmf"/></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80.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xml"/><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jpeg"/><Relationship Id="rId7" Type="http://schemas.microsoft.com/office/2007/relationships/hdphoto" Target="../media/hdphoto3.wdp"/><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116.jpeg"/></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19.jpeg"/><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6.jpeg"/></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s>
</file>

<file path=ppt/slides/_rels/slide67.xml.rels><?xml version="1.0" encoding="UTF-8" standalone="yes"?>
<Relationships xmlns="http://schemas.openxmlformats.org/package/2006/relationships"><Relationship Id="rId3" Type="http://schemas.openxmlformats.org/officeDocument/2006/relationships/image" Target="../media/image131.emf"/><Relationship Id="rId7" Type="http://schemas.openxmlformats.org/officeDocument/2006/relationships/image" Target="../media/image135.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emf"/></Relationships>
</file>

<file path=ppt/slides/_rels/slide6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png"/></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4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8" Type="http://schemas.openxmlformats.org/officeDocument/2006/relationships/image" Target="../media/image153.emf"/><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16.jpeg"/></Relationships>
</file>

<file path=ppt/slides/_rels/slide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19.jpeg"/></Relationships>
</file>

<file path=ppt/slides/_rels/slide7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60.png"/><Relationship Id="rId4" Type="http://schemas.openxmlformats.org/officeDocument/2006/relationships/image" Target="../media/image159.jpeg"/></Relationships>
</file>

<file path=ppt/slides/_rels/slide7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62.jpeg"/></Relationships>
</file>

<file path=ppt/slides/_rels/slide7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62.jpeg"/></Relationships>
</file>

<file path=ppt/slides/_rels/slide79.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6.jpeg"/><Relationship Id="rId7" Type="http://schemas.openxmlformats.org/officeDocument/2006/relationships/image" Target="../media/image157.jpe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54.jpeg"/><Relationship Id="rId9" Type="http://schemas.openxmlformats.org/officeDocument/2006/relationships/image" Target="../media/image166.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74.jpeg"/></Relationships>
</file>

<file path=ppt/slides/_rels/slide8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176.jpeg"/></Relationships>
</file>

<file path=ppt/slides/_rels/slide8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3.xml"/><Relationship Id="rId4" Type="http://schemas.openxmlformats.org/officeDocument/2006/relationships/image" Target="../media/image18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85.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87.jpeg"/><Relationship Id="rId4" Type="http://schemas.openxmlformats.org/officeDocument/2006/relationships/image" Target="../media/image186.jpeg"/></Relationships>
</file>

<file path=ppt/slides/_rels/slide9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93.png"/><Relationship Id="rId4" Type="http://schemas.openxmlformats.org/officeDocument/2006/relationships/image" Target="../media/image192.png"/></Relationships>
</file>

<file path=ppt/slides/_rels/slide9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96.jpeg"/><Relationship Id="rId4" Type="http://schemas.openxmlformats.org/officeDocument/2006/relationships/image" Target="../media/image195.jpeg"/></Relationships>
</file>

<file path=ppt/slides/_rels/slide9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9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3.xml"/><Relationship Id="rId5" Type="http://schemas.openxmlformats.org/officeDocument/2006/relationships/image" Target="../media/image205.png"/><Relationship Id="rId4" Type="http://schemas.openxmlformats.org/officeDocument/2006/relationships/image" Target="../media/image2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919536" y="5949280"/>
            <a:ext cx="4248472" cy="76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0" tIns="0" rIns="0" bIns="0"/>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l" eaLnBrk="1" hangingPunct="1">
              <a:lnSpc>
                <a:spcPts val="1800"/>
              </a:lnSpc>
            </a:pPr>
            <a:endParaRPr lang="en-US" sz="1800" dirty="0">
              <a:solidFill>
                <a:srgbClr val="29529B"/>
              </a:solidFill>
            </a:endParaRPr>
          </a:p>
        </p:txBody>
      </p:sp>
      <p:sp>
        <p:nvSpPr>
          <p:cNvPr id="3077" name="Rectangle 16"/>
          <p:cNvSpPr>
            <a:spLocks noGrp="1" noChangeArrowheads="1"/>
          </p:cNvSpPr>
          <p:nvPr>
            <p:ph type="title"/>
          </p:nvPr>
        </p:nvSpPr>
        <p:spPr/>
        <p:txBody>
          <a:bodyPr/>
          <a:lstStyle/>
          <a:p>
            <a:r>
              <a:rPr lang="en-US" noProof="0" dirty="0"/>
              <a:t>Implant removal</a:t>
            </a:r>
            <a:br>
              <a:rPr lang="en-US" noProof="0" dirty="0"/>
            </a:br>
            <a:r>
              <a:rPr lang="en-US" noProof="0" dirty="0"/>
              <a:t>Why, when and how?</a:t>
            </a:r>
          </a:p>
        </p:txBody>
      </p:sp>
      <p:sp>
        <p:nvSpPr>
          <p:cNvPr id="9" name="Text Placeholder 8">
            <a:extLst>
              <a:ext uri="{FF2B5EF4-FFF2-40B4-BE49-F238E27FC236}">
                <a16:creationId xmlns:a16="http://schemas.microsoft.com/office/drawing/2014/main" id="{FA913063-4AE4-4A8F-8582-C534296D978B}"/>
              </a:ext>
            </a:extLst>
          </p:cNvPr>
          <p:cNvSpPr>
            <a:spLocks noGrp="1"/>
          </p:cNvSpPr>
          <p:nvPr>
            <p:ph type="body" sz="quarter" idx="10"/>
          </p:nvPr>
        </p:nvSpPr>
        <p:spPr/>
        <p:txBody>
          <a:bodyPr/>
          <a:lstStyle/>
          <a:p>
            <a:endParaRPr lang="de-CH"/>
          </a:p>
        </p:txBody>
      </p:sp>
      <p:sp>
        <p:nvSpPr>
          <p:cNvPr id="10" name="Text Placeholder 9">
            <a:extLst>
              <a:ext uri="{FF2B5EF4-FFF2-40B4-BE49-F238E27FC236}">
                <a16:creationId xmlns:a16="http://schemas.microsoft.com/office/drawing/2014/main" id="{EB66A61C-F34D-4CA9-9A44-F6BA5A84D5ED}"/>
              </a:ext>
            </a:extLst>
          </p:cNvPr>
          <p:cNvSpPr>
            <a:spLocks noGrp="1"/>
          </p:cNvSpPr>
          <p:nvPr>
            <p:ph type="body" sz="quarter" idx="11"/>
          </p:nvPr>
        </p:nvSpPr>
        <p:spPr/>
        <p:txBody>
          <a:bodyPr/>
          <a:lstStyle/>
          <a:p>
            <a:endParaRPr lang="de-CH"/>
          </a:p>
        </p:txBody>
      </p:sp>
      <p:sp>
        <p:nvSpPr>
          <p:cNvPr id="11" name="Text Placeholder 10">
            <a:extLst>
              <a:ext uri="{FF2B5EF4-FFF2-40B4-BE49-F238E27FC236}">
                <a16:creationId xmlns:a16="http://schemas.microsoft.com/office/drawing/2014/main" id="{5626284C-567D-415B-A53B-9D1E2621687C}"/>
              </a:ext>
            </a:extLst>
          </p:cNvPr>
          <p:cNvSpPr>
            <a:spLocks noGrp="1"/>
          </p:cNvSpPr>
          <p:nvPr>
            <p:ph type="body" sz="quarter" idx="12"/>
          </p:nvPr>
        </p:nvSpPr>
        <p:spPr/>
        <p:txBody>
          <a:bodyPr/>
          <a:lstStyle/>
          <a:p>
            <a:r>
              <a:rPr lang="de-CH" dirty="0"/>
              <a:t>AO Trauma Basic </a:t>
            </a:r>
            <a:r>
              <a:rPr lang="de-CH" dirty="0" err="1"/>
              <a:t>Principles</a:t>
            </a:r>
            <a:r>
              <a:rPr lang="de-CH" dirty="0"/>
              <a:t> Course</a:t>
            </a:r>
          </a:p>
        </p:txBody>
      </p:sp>
      <p:sp>
        <p:nvSpPr>
          <p:cNvPr id="12" name="Text Placeholder 11">
            <a:extLst>
              <a:ext uri="{FF2B5EF4-FFF2-40B4-BE49-F238E27FC236}">
                <a16:creationId xmlns:a16="http://schemas.microsoft.com/office/drawing/2014/main" id="{4FEC85F2-97DB-43DC-97B1-AEE8A23150CF}"/>
              </a:ext>
            </a:extLst>
          </p:cNvPr>
          <p:cNvSpPr>
            <a:spLocks noGrp="1"/>
          </p:cNvSpPr>
          <p:nvPr>
            <p:ph type="body" sz="quarter" idx="13"/>
          </p:nvPr>
        </p:nvSpPr>
        <p:spPr/>
        <p:txBody>
          <a:bodyPr/>
          <a:lstStyle/>
          <a:p>
            <a:endParaRPr lang="de-CH"/>
          </a:p>
        </p:txBody>
      </p:sp>
      <p:pic>
        <p:nvPicPr>
          <p:cNvPr id="5" name="Picture 7" descr="5025350_101466682_1_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79976" y="1196752"/>
            <a:ext cx="2771775" cy="393292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5025350_101836220_1_1_1"/>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8744544" y="1196752"/>
            <a:ext cx="2744854" cy="393292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FA014D-0060-4193-97E7-649BD59D37E7}"/>
              </a:ext>
            </a:extLst>
          </p:cNvPr>
          <p:cNvSpPr>
            <a:spLocks noGrp="1"/>
          </p:cNvSpPr>
          <p:nvPr>
            <p:ph idx="1"/>
          </p:nvPr>
        </p:nvSpPr>
        <p:spPr/>
        <p:txBody>
          <a:bodyPr/>
          <a:lstStyle/>
          <a:p>
            <a:pPr>
              <a:lnSpc>
                <a:spcPct val="105000"/>
              </a:lnSpc>
              <a:spcBef>
                <a:spcPct val="20000"/>
              </a:spcBef>
            </a:pPr>
            <a:r>
              <a:rPr lang="en-US" sz="2800" noProof="0" dirty="0"/>
              <a:t>Implant related – </a:t>
            </a:r>
            <a:r>
              <a:rPr lang="en-US" sz="2800" noProof="0" dirty="0">
                <a:solidFill>
                  <a:srgbClr val="3366FF"/>
                </a:solidFill>
              </a:rPr>
              <a:t>less clear benefit </a:t>
            </a:r>
          </a:p>
          <a:p>
            <a:pPr marL="800100" lvl="1" indent="-342900">
              <a:spcBef>
                <a:spcPct val="20000"/>
              </a:spcBef>
              <a:buFontTx/>
              <a:buChar char="•"/>
            </a:pPr>
            <a:r>
              <a:rPr lang="en-US" sz="2600" noProof="0" dirty="0"/>
              <a:t>Interference with a joint</a:t>
            </a:r>
          </a:p>
          <a:p>
            <a:pPr lvl="1">
              <a:spcBef>
                <a:spcPct val="20000"/>
              </a:spcBef>
            </a:pPr>
            <a:endParaRPr lang="en-US" sz="2600" noProof="0" dirty="0"/>
          </a:p>
          <a:p>
            <a:pPr marL="800100" lvl="1" indent="-342900">
              <a:spcBef>
                <a:spcPct val="20000"/>
              </a:spcBef>
              <a:buFontTx/>
              <a:buChar char="•"/>
            </a:pPr>
            <a:r>
              <a:rPr lang="en-US" sz="2600" noProof="0" dirty="0"/>
              <a:t>Infected material</a:t>
            </a:r>
          </a:p>
          <a:p>
            <a:pPr marL="800100" lvl="1" indent="-342900">
              <a:lnSpc>
                <a:spcPct val="105000"/>
              </a:lnSpc>
              <a:spcBef>
                <a:spcPct val="20000"/>
              </a:spcBef>
              <a:buFontTx/>
              <a:buChar char="•"/>
            </a:pPr>
            <a:endParaRPr lang="en-US" noProof="0" dirty="0"/>
          </a:p>
          <a:p>
            <a:endParaRPr lang="en-US" noProof="0" dirty="0"/>
          </a:p>
        </p:txBody>
      </p:sp>
      <p:sp>
        <p:nvSpPr>
          <p:cNvPr id="4099" name="Rectangle 2"/>
          <p:cNvSpPr>
            <a:spLocks noGrp="1" noChangeArrowheads="1"/>
          </p:cNvSpPr>
          <p:nvPr>
            <p:ph type="title"/>
          </p:nvPr>
        </p:nvSpPr>
        <p:spPr/>
        <p:txBody>
          <a:bodyPr/>
          <a:lstStyle/>
          <a:p>
            <a:r>
              <a:rPr lang="en-US" noProof="0" dirty="0"/>
              <a:t> Indications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6883" t="13554" r="17297" b="3669"/>
          <a:stretch/>
        </p:blipFill>
        <p:spPr bwMode="auto">
          <a:xfrm rot="16200000">
            <a:off x="4678032" y="2197038"/>
            <a:ext cx="2823766" cy="5688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092656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noProof="0" dirty="0"/>
              <a:t>Special techniques</a:t>
            </a:r>
          </a:p>
        </p:txBody>
      </p:sp>
    </p:spTree>
    <p:extLst>
      <p:ext uri="{BB962C8B-B14F-4D97-AF65-F5344CB8AC3E}">
        <p14:creationId xmlns:p14="http://schemas.microsoft.com/office/powerpoint/2010/main" val="17187381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D534D0-74E8-4BA9-BB26-2A2AB268C8F9}"/>
              </a:ext>
            </a:extLst>
          </p:cNvPr>
          <p:cNvSpPr>
            <a:spLocks noGrp="1"/>
          </p:cNvSpPr>
          <p:nvPr>
            <p:ph idx="1"/>
          </p:nvPr>
        </p:nvSpPr>
        <p:spPr>
          <a:xfrm>
            <a:off x="658814" y="1486001"/>
            <a:ext cx="5473699" cy="4127399"/>
          </a:xfrm>
        </p:spPr>
        <p:txBody>
          <a:bodyPr/>
          <a:lstStyle/>
          <a:p>
            <a:pPr marL="285750" indent="-285750"/>
            <a:r>
              <a:rPr lang="en-US" sz="2400" noProof="0" dirty="0"/>
              <a:t>Using a larger drill bit, another hole is drilled immediately adjacent to the screw through the nonlocking portion of the combination hole </a:t>
            </a:r>
          </a:p>
          <a:p>
            <a:pPr marL="285750" indent="-285750"/>
            <a:r>
              <a:rPr lang="en-US" sz="2400" noProof="0" dirty="0"/>
              <a:t>Using an osteotome and a hammer, the plate is struck so as to move the stripped locking screw to the newly formed hole</a:t>
            </a:r>
          </a:p>
          <a:p>
            <a:pPr marL="285750" indent="-285750"/>
            <a:r>
              <a:rPr lang="en-US" sz="2400" noProof="0" dirty="0"/>
              <a:t>Using an elevator, leverage force is then applied to the plate </a:t>
            </a:r>
          </a:p>
          <a:p>
            <a:pPr marL="285750" indent="-285750"/>
            <a:r>
              <a:rPr lang="en-US" sz="2400" noProof="0" dirty="0"/>
              <a:t>The plate is then removed with the stripped screw attached </a:t>
            </a:r>
          </a:p>
          <a:p>
            <a:endParaRPr lang="en-US" sz="1800" noProof="0" dirty="0"/>
          </a:p>
        </p:txBody>
      </p:sp>
      <p:sp>
        <p:nvSpPr>
          <p:cNvPr id="2" name="Title 1"/>
          <p:cNvSpPr>
            <a:spLocks noGrp="1"/>
          </p:cNvSpPr>
          <p:nvPr>
            <p:ph type="title"/>
          </p:nvPr>
        </p:nvSpPr>
        <p:spPr/>
        <p:txBody>
          <a:bodyPr>
            <a:normAutofit/>
          </a:bodyPr>
          <a:lstStyle/>
          <a:p>
            <a:r>
              <a:rPr lang="en-US" noProof="0" dirty="0"/>
              <a:t>Locked plate with stripped screw(s)</a:t>
            </a:r>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0017" y="1366910"/>
            <a:ext cx="5508230" cy="4127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3999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phi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1" y="1676400"/>
            <a:ext cx="2445327" cy="3159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133600" y="5445224"/>
            <a:ext cx="8229600" cy="523220"/>
          </a:xfrm>
          <a:prstGeom prst="rect">
            <a:avLst/>
          </a:prstGeom>
          <a:noFill/>
        </p:spPr>
        <p:txBody>
          <a:bodyPr wrap="square" rtlCol="0">
            <a:spAutoFit/>
          </a:bodyPr>
          <a:lstStyle/>
          <a:p>
            <a:r>
              <a:rPr lang="en-US" sz="2800" dirty="0"/>
              <a:t>Use of a conical screw extraction device</a:t>
            </a:r>
          </a:p>
        </p:txBody>
      </p:sp>
      <p:sp>
        <p:nvSpPr>
          <p:cNvPr id="4" name="Title 3"/>
          <p:cNvSpPr>
            <a:spLocks noGrp="1"/>
          </p:cNvSpPr>
          <p:nvPr>
            <p:ph type="title"/>
          </p:nvPr>
        </p:nvSpPr>
        <p:spPr/>
        <p:txBody>
          <a:bodyPr/>
          <a:lstStyle/>
          <a:p>
            <a:r>
              <a:rPr lang="en-US" noProof="0" dirty="0"/>
              <a:t>Cannulated devices</a:t>
            </a:r>
          </a:p>
        </p:txBody>
      </p:sp>
      <p:pic>
        <p:nvPicPr>
          <p:cNvPr id="5" name="Picture 4" descr="Slide6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3992" y="908720"/>
            <a:ext cx="3864864" cy="4275676"/>
          </a:xfrm>
          <a:prstGeom prst="rect">
            <a:avLst/>
          </a:prstGeom>
        </p:spPr>
      </p:pic>
    </p:spTree>
    <p:extLst>
      <p:ext uri="{BB962C8B-B14F-4D97-AF65-F5344CB8AC3E}">
        <p14:creationId xmlns:p14="http://schemas.microsoft.com/office/powerpoint/2010/main" val="29535024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p:txBody>
          <a:bodyPr>
            <a:noAutofit/>
          </a:bodyPr>
          <a:lstStyle/>
          <a:p>
            <a:pPr>
              <a:lnSpc>
                <a:spcPct val="90000"/>
              </a:lnSpc>
              <a:spcBef>
                <a:spcPts val="600"/>
              </a:spcBef>
              <a:spcAft>
                <a:spcPts val="600"/>
              </a:spcAft>
            </a:pPr>
            <a:r>
              <a:rPr lang="en-US" noProof="0" dirty="0"/>
              <a:t>Over-drill with hollow mill</a:t>
            </a:r>
          </a:p>
          <a:p>
            <a:pPr lvl="1">
              <a:lnSpc>
                <a:spcPct val="90000"/>
              </a:lnSpc>
              <a:spcBef>
                <a:spcPts val="600"/>
              </a:spcBef>
              <a:spcAft>
                <a:spcPts val="600"/>
              </a:spcAft>
            </a:pPr>
            <a:r>
              <a:rPr lang="en-US" sz="2800" noProof="0" dirty="0"/>
              <a:t>Head of the screw</a:t>
            </a:r>
          </a:p>
          <a:p>
            <a:pPr lvl="1">
              <a:lnSpc>
                <a:spcPct val="90000"/>
              </a:lnSpc>
              <a:spcBef>
                <a:spcPts val="600"/>
              </a:spcBef>
              <a:spcAft>
                <a:spcPts val="600"/>
              </a:spcAft>
            </a:pPr>
            <a:r>
              <a:rPr lang="en-US" sz="2800" noProof="0" dirty="0"/>
              <a:t>Cortex</a:t>
            </a:r>
          </a:p>
          <a:p>
            <a:pPr lvl="1">
              <a:lnSpc>
                <a:spcPct val="90000"/>
              </a:lnSpc>
              <a:spcBef>
                <a:spcPts val="600"/>
              </a:spcBef>
              <a:spcAft>
                <a:spcPts val="600"/>
              </a:spcAft>
            </a:pPr>
            <a:r>
              <a:rPr lang="en-US" sz="2800" noProof="0" dirty="0"/>
              <a:t>Cancellous bone around screw threads</a:t>
            </a:r>
            <a:endParaRPr lang="en-US" noProof="0" dirty="0"/>
          </a:p>
          <a:p>
            <a:pPr>
              <a:lnSpc>
                <a:spcPct val="90000"/>
              </a:lnSpc>
              <a:spcBef>
                <a:spcPts val="600"/>
              </a:spcBef>
              <a:spcAft>
                <a:spcPts val="600"/>
              </a:spcAft>
            </a:pPr>
            <a:r>
              <a:rPr lang="en-US" noProof="0" dirty="0"/>
              <a:t>Fully-threaded cancellous screws may be easier to find and extract</a:t>
            </a:r>
          </a:p>
          <a:p>
            <a:pPr>
              <a:lnSpc>
                <a:spcPct val="90000"/>
              </a:lnSpc>
              <a:spcBef>
                <a:spcPts val="600"/>
              </a:spcBef>
              <a:spcAft>
                <a:spcPts val="600"/>
              </a:spcAft>
            </a:pPr>
            <a:endParaRPr lang="en-US" noProof="0" dirty="0"/>
          </a:p>
        </p:txBody>
      </p:sp>
      <p:sp>
        <p:nvSpPr>
          <p:cNvPr id="2" name="Title 1"/>
          <p:cNvSpPr>
            <a:spLocks noGrp="1"/>
          </p:cNvSpPr>
          <p:nvPr>
            <p:ph type="title"/>
          </p:nvPr>
        </p:nvSpPr>
        <p:spPr/>
        <p:txBody>
          <a:bodyPr/>
          <a:lstStyle/>
          <a:p>
            <a:r>
              <a:rPr lang="en-US" noProof="0" dirty="0"/>
              <a:t>Cancellous screw removal trick</a:t>
            </a:r>
          </a:p>
        </p:txBody>
      </p:sp>
      <p:pic>
        <p:nvPicPr>
          <p:cNvPr id="4403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5749" y="4437112"/>
            <a:ext cx="5101504"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47756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1029"/>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5372084" y="1253123"/>
            <a:ext cx="3604236" cy="5187558"/>
          </a:xfrm>
        </p:spPr>
      </p:pic>
      <p:sp>
        <p:nvSpPr>
          <p:cNvPr id="50178" name="Rectangle 1026"/>
          <p:cNvSpPr>
            <a:spLocks noGrp="1" noChangeArrowheads="1"/>
          </p:cNvSpPr>
          <p:nvPr>
            <p:ph type="title"/>
          </p:nvPr>
        </p:nvSpPr>
        <p:spPr/>
        <p:txBody>
          <a:bodyPr/>
          <a:lstStyle/>
          <a:p>
            <a:r>
              <a:rPr lang="en-US" noProof="0" dirty="0"/>
              <a:t>Removal of cannulated screws before THA</a:t>
            </a:r>
          </a:p>
        </p:txBody>
      </p:sp>
      <p:sp>
        <p:nvSpPr>
          <p:cNvPr id="45059" name="Rectangle 1027"/>
          <p:cNvSpPr>
            <a:spLocks noGrp="1" noChangeArrowheads="1"/>
          </p:cNvSpPr>
          <p:nvPr>
            <p:ph type="body" sz="half" idx="4294967295"/>
          </p:nvPr>
        </p:nvSpPr>
        <p:spPr>
          <a:xfrm>
            <a:off x="676556" y="1243013"/>
            <a:ext cx="4038600" cy="4525962"/>
          </a:xfrm>
        </p:spPr>
        <p:txBody>
          <a:bodyPr>
            <a:normAutofit/>
          </a:bodyPr>
          <a:lstStyle/>
          <a:p>
            <a:pPr eaLnBrk="1" hangingPunct="1"/>
            <a:r>
              <a:rPr lang="en-US" sz="2800" noProof="0" dirty="0"/>
              <a:t>Buried heads difficult to find</a:t>
            </a:r>
          </a:p>
          <a:p>
            <a:pPr eaLnBrk="1" hangingPunct="1"/>
            <a:r>
              <a:rPr lang="en-US" sz="2800" noProof="0" dirty="0"/>
              <a:t>Remove screws with visible heads first</a:t>
            </a:r>
          </a:p>
          <a:p>
            <a:pPr eaLnBrk="1" hangingPunct="1"/>
            <a:r>
              <a:rPr lang="en-US" sz="2800" noProof="0" dirty="0"/>
              <a:t>Dislocation of hip</a:t>
            </a:r>
          </a:p>
        </p:txBody>
      </p:sp>
    </p:spTree>
    <p:extLst>
      <p:ext uri="{BB962C8B-B14F-4D97-AF65-F5344CB8AC3E}">
        <p14:creationId xmlns:p14="http://schemas.microsoft.com/office/powerpoint/2010/main" val="10825731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658815" y="1486001"/>
            <a:ext cx="5437186" cy="4127399"/>
          </a:xfrm>
        </p:spPr>
        <p:txBody>
          <a:bodyPr/>
          <a:lstStyle/>
          <a:p>
            <a:pPr eaLnBrk="1" hangingPunct="1"/>
            <a:r>
              <a:rPr lang="en-US" noProof="0" dirty="0"/>
              <a:t>Removal of femoral head until screw tip found</a:t>
            </a:r>
          </a:p>
          <a:p>
            <a:pPr eaLnBrk="1" hangingPunct="1"/>
            <a:r>
              <a:rPr lang="en-US" noProof="0" dirty="0"/>
              <a:t>Retrograde drilling out lateral cortex</a:t>
            </a:r>
          </a:p>
          <a:p>
            <a:pPr eaLnBrk="1" hangingPunct="1"/>
            <a:r>
              <a:rPr lang="en-US" noProof="0" dirty="0"/>
              <a:t>Head easily found with minimal bone loss</a:t>
            </a:r>
          </a:p>
        </p:txBody>
      </p:sp>
      <p:sp>
        <p:nvSpPr>
          <p:cNvPr id="51202" name="Rectangle 2"/>
          <p:cNvSpPr>
            <a:spLocks noGrp="1" noChangeArrowheads="1"/>
          </p:cNvSpPr>
          <p:nvPr>
            <p:ph type="title"/>
          </p:nvPr>
        </p:nvSpPr>
        <p:spPr/>
        <p:txBody>
          <a:bodyPr>
            <a:normAutofit/>
          </a:bodyPr>
          <a:lstStyle/>
          <a:p>
            <a:pPr fontAlgn="auto">
              <a:spcAft>
                <a:spcPts val="0"/>
              </a:spcAft>
              <a:defRPr/>
            </a:pPr>
            <a:r>
              <a:rPr lang="en-US" noProof="0" dirty="0"/>
              <a:t>Removal of cannulated screws before THA</a:t>
            </a:r>
          </a:p>
        </p:txBody>
      </p:sp>
      <p:pic>
        <p:nvPicPr>
          <p:cNvPr id="3" name="Picture 2" descr="Slide7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7800" y="1340769"/>
            <a:ext cx="4248720" cy="5018913"/>
          </a:xfrm>
          <a:prstGeom prst="rect">
            <a:avLst/>
          </a:prstGeom>
        </p:spPr>
      </p:pic>
    </p:spTree>
    <p:extLst>
      <p:ext uri="{BB962C8B-B14F-4D97-AF65-F5344CB8AC3E}">
        <p14:creationId xmlns:p14="http://schemas.microsoft.com/office/powerpoint/2010/main" val="32040177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27848" y="877963"/>
            <a:ext cx="2736304" cy="5786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noProof="0" dirty="0"/>
              <a:t>Result</a:t>
            </a:r>
          </a:p>
        </p:txBody>
      </p:sp>
    </p:spTree>
    <p:extLst>
      <p:ext uri="{BB962C8B-B14F-4D97-AF65-F5344CB8AC3E}">
        <p14:creationId xmlns:p14="http://schemas.microsoft.com/office/powerpoint/2010/main" val="18016385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noProof="0" dirty="0"/>
              <a:t> Surgery related complications</a:t>
            </a:r>
          </a:p>
        </p:txBody>
      </p:sp>
      <p:graphicFrame>
        <p:nvGraphicFramePr>
          <p:cNvPr id="8" name="Tabel 7"/>
          <p:cNvGraphicFramePr>
            <a:graphicFrameLocks noGrp="1"/>
          </p:cNvGraphicFramePr>
          <p:nvPr>
            <p:extLst>
              <p:ext uri="{D42A27DB-BD31-4B8C-83A1-F6EECF244321}">
                <p14:modId xmlns:p14="http://schemas.microsoft.com/office/powerpoint/2010/main" val="2139207182"/>
              </p:ext>
            </p:extLst>
          </p:nvPr>
        </p:nvGraphicFramePr>
        <p:xfrm>
          <a:off x="1487488" y="1268760"/>
          <a:ext cx="9217024" cy="4721492"/>
        </p:xfrm>
        <a:graphic>
          <a:graphicData uri="http://schemas.openxmlformats.org/drawingml/2006/table">
            <a:tbl>
              <a:tblPr firstRow="1" bandRow="1">
                <a:tableStyleId>{17292A2E-F333-43FB-9621-5CBBE7FDCDCB}</a:tableStyleId>
              </a:tblPr>
              <a:tblGrid>
                <a:gridCol w="2468781">
                  <a:extLst>
                    <a:ext uri="{9D8B030D-6E8A-4147-A177-3AD203B41FA5}">
                      <a16:colId xmlns:a16="http://schemas.microsoft.com/office/drawing/2014/main" val="20000"/>
                    </a:ext>
                  </a:extLst>
                </a:gridCol>
                <a:gridCol w="2126846">
                  <a:extLst>
                    <a:ext uri="{9D8B030D-6E8A-4147-A177-3AD203B41FA5}">
                      <a16:colId xmlns:a16="http://schemas.microsoft.com/office/drawing/2014/main" val="20001"/>
                    </a:ext>
                  </a:extLst>
                </a:gridCol>
                <a:gridCol w="2317142">
                  <a:extLst>
                    <a:ext uri="{9D8B030D-6E8A-4147-A177-3AD203B41FA5}">
                      <a16:colId xmlns:a16="http://schemas.microsoft.com/office/drawing/2014/main" val="20002"/>
                    </a:ext>
                  </a:extLst>
                </a:gridCol>
                <a:gridCol w="2304255">
                  <a:extLst>
                    <a:ext uri="{9D8B030D-6E8A-4147-A177-3AD203B41FA5}">
                      <a16:colId xmlns:a16="http://schemas.microsoft.com/office/drawing/2014/main" val="20003"/>
                    </a:ext>
                  </a:extLst>
                </a:gridCol>
              </a:tblGrid>
              <a:tr h="814615">
                <a:tc rowSpan="2">
                  <a:txBody>
                    <a:bodyPr/>
                    <a:lstStyle/>
                    <a:p>
                      <a:pPr algn="l"/>
                      <a:endParaRPr lang="nl-NL" sz="2800" dirty="0"/>
                    </a:p>
                  </a:txBody>
                  <a:tcPr marL="91460" marR="91460" marT="45718" marB="45718" anchor="ct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3366FF"/>
                    </a:solidFill>
                  </a:tcPr>
                </a:tc>
                <a:tc rowSpan="2">
                  <a:txBody>
                    <a:bodyPr/>
                    <a:lstStyle/>
                    <a:p>
                      <a:pPr algn="ctr"/>
                      <a:r>
                        <a:rPr lang="nl-NL" sz="2800" b="0" dirty="0" err="1">
                          <a:solidFill>
                            <a:schemeClr val="bg1"/>
                          </a:solidFill>
                        </a:rPr>
                        <a:t>Literature</a:t>
                      </a:r>
                      <a:endParaRPr lang="nl-NL" sz="2800" b="0" dirty="0">
                        <a:solidFill>
                          <a:schemeClr val="bg1"/>
                        </a:solidFill>
                      </a:endParaRPr>
                    </a:p>
                  </a:txBody>
                  <a:tcPr marL="91460" marR="91460"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3366FF"/>
                    </a:solidFill>
                  </a:tcPr>
                </a:tc>
                <a:tc gridSpan="2">
                  <a:txBody>
                    <a:bodyPr/>
                    <a:lstStyle/>
                    <a:p>
                      <a:pPr algn="ctr"/>
                      <a:r>
                        <a:rPr lang="nl-NL" sz="2800" b="0" dirty="0" err="1"/>
                        <a:t>Prospective</a:t>
                      </a:r>
                      <a:r>
                        <a:rPr lang="nl-NL" sz="2800" b="0" dirty="0"/>
                        <a:t> </a:t>
                      </a:r>
                      <a:r>
                        <a:rPr lang="nl-NL" sz="2800" b="0" dirty="0" err="1"/>
                        <a:t>study</a:t>
                      </a:r>
                      <a:r>
                        <a:rPr lang="nl-NL" sz="2800" b="0" dirty="0"/>
                        <a:t> (</a:t>
                      </a:r>
                      <a:r>
                        <a:rPr lang="nl-NL" sz="2800" b="0" i="1" dirty="0"/>
                        <a:t>n</a:t>
                      </a:r>
                      <a:r>
                        <a:rPr lang="nl-NL" sz="2800" b="0" i="0" dirty="0"/>
                        <a:t>=300)</a:t>
                      </a:r>
                    </a:p>
                  </a:txBody>
                  <a:tcPr marL="91460" marR="91460" marT="45718" marB="45718" anchor="ctr">
                    <a:lnL w="12700" cap="flat" cmpd="sng" algn="ctr">
                      <a:solidFill>
                        <a:scrgbClr r="0" g="0" b="0"/>
                      </a:solidFill>
                      <a:prstDash val="solid"/>
                      <a:round/>
                      <a:headEnd type="none" w="med" len="med"/>
                      <a:tailEnd type="none" w="med" len="med"/>
                    </a:lnL>
                    <a:lnB w="9525" cap="flat" cmpd="sng" algn="ctr">
                      <a:noFill/>
                      <a:prstDash val="solid"/>
                    </a:lnB>
                    <a:solidFill>
                      <a:srgbClr val="3366FF"/>
                    </a:solidFill>
                  </a:tcPr>
                </a:tc>
                <a:tc hMerge="1">
                  <a:txBody>
                    <a:bodyPr/>
                    <a:lstStyle/>
                    <a:p>
                      <a:pPr algn="ctr"/>
                      <a:endParaRPr lang="nl-NL" sz="1800" dirty="0"/>
                    </a:p>
                  </a:txBody>
                  <a:tcPr marL="91460" marR="91460" marT="45718" marB="45718" anchor="ctr">
                    <a:solidFill>
                      <a:srgbClr val="3366FF"/>
                    </a:solidFill>
                  </a:tcPr>
                </a:tc>
                <a:extLst>
                  <a:ext uri="{0D108BD9-81ED-4DB2-BD59-A6C34878D82A}">
                    <a16:rowId xmlns:a16="http://schemas.microsoft.com/office/drawing/2014/main" val="10000"/>
                  </a:ext>
                </a:extLst>
              </a:tr>
              <a:tr h="463427">
                <a:tc vMerge="1">
                  <a:txBody>
                    <a:bodyPr/>
                    <a:lstStyle/>
                    <a:p>
                      <a:pPr algn="l"/>
                      <a:endParaRPr lang="nl-NL" sz="1800" dirty="0">
                        <a:solidFill>
                          <a:schemeClr val="bg1"/>
                        </a:solidFill>
                      </a:endParaRPr>
                    </a:p>
                  </a:txBody>
                  <a:tcPr marL="91460" marR="91460" marT="45718" marB="45718" anchor="ctr">
                    <a:solidFill>
                      <a:srgbClr val="3366FF"/>
                    </a:solidFill>
                  </a:tcPr>
                </a:tc>
                <a:tc vMerge="1">
                  <a:txBody>
                    <a:bodyPr/>
                    <a:lstStyle/>
                    <a:p>
                      <a:pPr algn="ctr"/>
                      <a:endParaRPr lang="nl-NL" sz="1800" b="1" dirty="0">
                        <a:solidFill>
                          <a:schemeClr val="bg1"/>
                        </a:solidFill>
                      </a:endParaRPr>
                    </a:p>
                  </a:txBody>
                  <a:tcPr marL="91460" marR="91460" marT="45718" marB="45718" anchor="ctr">
                    <a:solidFill>
                      <a:srgbClr val="3366FF"/>
                    </a:solidFill>
                  </a:tcPr>
                </a:tc>
                <a:tc>
                  <a:txBody>
                    <a:bodyPr/>
                    <a:lstStyle/>
                    <a:p>
                      <a:pPr algn="ctr"/>
                      <a:r>
                        <a:rPr lang="en-GB" sz="2800" b="0" dirty="0">
                          <a:solidFill>
                            <a:schemeClr val="bg1"/>
                          </a:solidFill>
                        </a:rPr>
                        <a:t>Upper limb</a:t>
                      </a:r>
                      <a:endParaRPr lang="nl-NL" sz="2800" b="0" dirty="0">
                        <a:solidFill>
                          <a:schemeClr val="bg1"/>
                        </a:solidFill>
                      </a:endParaRPr>
                    </a:p>
                  </a:txBody>
                  <a:tcPr marL="91460" marR="91460" marT="45718" marB="45718" anchor="ctr">
                    <a:lnL w="12700" cap="flat" cmpd="sng" algn="ctr">
                      <a:solidFill>
                        <a:scrgbClr r="0" g="0" b="0"/>
                      </a:solidFill>
                      <a:prstDash val="solid"/>
                      <a:round/>
                      <a:headEnd type="none" w="med" len="med"/>
                      <a:tailEnd type="none" w="med" len="med"/>
                    </a:lnL>
                    <a:lnT w="9525" cap="flat" cmpd="sng" algn="ctr">
                      <a:noFill/>
                      <a:prstDash val="solid"/>
                    </a:lnT>
                    <a:lnB w="12700" cap="flat" cmpd="sng" algn="ctr">
                      <a:solidFill>
                        <a:scrgbClr r="0" g="0" b="0"/>
                      </a:solidFill>
                      <a:prstDash val="solid"/>
                      <a:round/>
                      <a:headEnd type="none" w="med" len="med"/>
                      <a:tailEnd type="none" w="med" len="med"/>
                    </a:lnB>
                    <a:solidFill>
                      <a:srgbClr val="3366FF"/>
                    </a:solidFill>
                  </a:tcPr>
                </a:tc>
                <a:tc>
                  <a:txBody>
                    <a:bodyPr/>
                    <a:lstStyle/>
                    <a:p>
                      <a:pPr algn="ctr"/>
                      <a:r>
                        <a:rPr lang="en-GB" sz="2800" b="0" dirty="0">
                          <a:solidFill>
                            <a:schemeClr val="bg1"/>
                          </a:solidFill>
                        </a:rPr>
                        <a:t>Lower limb</a:t>
                      </a:r>
                      <a:endParaRPr lang="nl-NL" sz="2800" b="0" dirty="0">
                        <a:solidFill>
                          <a:schemeClr val="bg1"/>
                        </a:solidFill>
                      </a:endParaRPr>
                    </a:p>
                  </a:txBody>
                  <a:tcPr marL="91460" marR="91460" marT="45718" marB="45718" anchor="ctr">
                    <a:lnT w="9525" cap="flat" cmpd="sng" algn="ctr">
                      <a:noFill/>
                      <a:prstDash val="solid"/>
                    </a:lnT>
                    <a:lnB w="12700" cap="flat" cmpd="sng" algn="ctr">
                      <a:solidFill>
                        <a:scrgbClr r="0" g="0" b="0"/>
                      </a:solidFill>
                      <a:prstDash val="solid"/>
                      <a:round/>
                      <a:headEnd type="none" w="med" len="med"/>
                      <a:tailEnd type="none" w="med" len="med"/>
                    </a:lnB>
                    <a:solidFill>
                      <a:srgbClr val="3366FF"/>
                    </a:solidFill>
                  </a:tcPr>
                </a:tc>
                <a:extLst>
                  <a:ext uri="{0D108BD9-81ED-4DB2-BD59-A6C34878D82A}">
                    <a16:rowId xmlns:a16="http://schemas.microsoft.com/office/drawing/2014/main" val="10001"/>
                  </a:ext>
                </a:extLst>
              </a:tr>
              <a:tr h="814615">
                <a:tc>
                  <a:txBody>
                    <a:bodyPr/>
                    <a:lstStyle/>
                    <a:p>
                      <a:pPr algn="l"/>
                      <a:r>
                        <a:rPr lang="en-GB" sz="2800" dirty="0"/>
                        <a:t>Bleeding </a:t>
                      </a:r>
                      <a:endParaRPr lang="nl-NL" sz="2800" dirty="0"/>
                    </a:p>
                  </a:txBody>
                  <a:tcPr marL="91460" marR="91460" marT="45718" marB="45718"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GB" sz="2800" dirty="0"/>
                        <a:t>1-40%</a:t>
                      </a:r>
                      <a:endParaRPr lang="nl-NL" sz="2800" dirty="0"/>
                    </a:p>
                  </a:txBody>
                  <a:tcPr marL="91460" marR="91460"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nl-NL" sz="2800" dirty="0"/>
                        <a:t>4%</a:t>
                      </a:r>
                    </a:p>
                  </a:txBody>
                  <a:tcPr marL="91460" marR="91460" marT="45718" marB="45718"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nl-NL" sz="2800" dirty="0"/>
                        <a:t>19%</a:t>
                      </a:r>
                    </a:p>
                  </a:txBody>
                  <a:tcPr marL="91460" marR="91460" marT="45718" marB="45718" anchor="ct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2"/>
                  </a:ext>
                </a:extLst>
              </a:tr>
              <a:tr h="814615">
                <a:tc>
                  <a:txBody>
                    <a:bodyPr/>
                    <a:lstStyle/>
                    <a:p>
                      <a:pPr algn="l"/>
                      <a:r>
                        <a:rPr lang="en-GB" sz="2800" dirty="0"/>
                        <a:t>Wound infection </a:t>
                      </a:r>
                      <a:endParaRPr lang="nl-NL" sz="2800" dirty="0"/>
                    </a:p>
                  </a:txBody>
                  <a:tcPr marL="91460" marR="91460" marT="45718" marB="45718" anchor="ctr">
                    <a:lnR w="12700" cap="flat" cmpd="sng" algn="ctr">
                      <a:solidFill>
                        <a:scrgbClr r="0" g="0" b="0"/>
                      </a:solidFill>
                      <a:prstDash val="solid"/>
                      <a:round/>
                      <a:headEnd type="none" w="med" len="med"/>
                      <a:tailEnd type="none" w="med" len="med"/>
                    </a:lnR>
                  </a:tcPr>
                </a:tc>
                <a:tc>
                  <a:txBody>
                    <a:bodyPr/>
                    <a:lstStyle/>
                    <a:p>
                      <a:pPr algn="ctr"/>
                      <a:r>
                        <a:rPr lang="en-GB" sz="2800" dirty="0"/>
                        <a:t>0-15%</a:t>
                      </a:r>
                      <a:endParaRPr lang="nl-NL" sz="2800" dirty="0"/>
                    </a:p>
                  </a:txBody>
                  <a:tcPr marL="91460" marR="91460"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nl-NL" sz="2800" dirty="0"/>
                        <a:t>6%</a:t>
                      </a:r>
                    </a:p>
                  </a:txBody>
                  <a:tcPr marL="91460" marR="91460" marT="45718" marB="45718" anchor="ctr">
                    <a:lnL w="12700" cap="flat" cmpd="sng" algn="ctr">
                      <a:solidFill>
                        <a:scrgbClr r="0" g="0" b="0"/>
                      </a:solidFill>
                      <a:prstDash val="solid"/>
                      <a:round/>
                      <a:headEnd type="none" w="med" len="med"/>
                      <a:tailEnd type="none" w="med" len="med"/>
                    </a:lnL>
                  </a:tcPr>
                </a:tc>
                <a:tc>
                  <a:txBody>
                    <a:bodyPr/>
                    <a:lstStyle/>
                    <a:p>
                      <a:pPr algn="ctr"/>
                      <a:r>
                        <a:rPr lang="nl-NL" sz="2800" dirty="0"/>
                        <a:t>10%</a:t>
                      </a:r>
                    </a:p>
                  </a:txBody>
                  <a:tcPr marL="91460" marR="91460" marT="45718" marB="45718" anchor="ctr"/>
                </a:tc>
                <a:extLst>
                  <a:ext uri="{0D108BD9-81ED-4DB2-BD59-A6C34878D82A}">
                    <a16:rowId xmlns:a16="http://schemas.microsoft.com/office/drawing/2014/main" val="10003"/>
                  </a:ext>
                </a:extLst>
              </a:tr>
              <a:tr h="814615">
                <a:tc>
                  <a:txBody>
                    <a:bodyPr/>
                    <a:lstStyle/>
                    <a:p>
                      <a:pPr algn="l"/>
                      <a:r>
                        <a:rPr lang="en-GB" sz="2800" dirty="0"/>
                        <a:t>Nerve injury </a:t>
                      </a:r>
                      <a:endParaRPr lang="nl-NL" sz="2800" dirty="0"/>
                    </a:p>
                  </a:txBody>
                  <a:tcPr marL="91460" marR="91460" marT="45718" marB="45718" anchor="ctr">
                    <a:lnR w="12700" cap="flat" cmpd="sng" algn="ctr">
                      <a:solidFill>
                        <a:scrgbClr r="0" g="0" b="0"/>
                      </a:solidFill>
                      <a:prstDash val="solid"/>
                      <a:round/>
                      <a:headEnd type="none" w="med" len="med"/>
                      <a:tailEnd type="none" w="med" len="med"/>
                    </a:lnR>
                  </a:tcPr>
                </a:tc>
                <a:tc>
                  <a:txBody>
                    <a:bodyPr/>
                    <a:lstStyle/>
                    <a:p>
                      <a:pPr algn="ctr"/>
                      <a:r>
                        <a:rPr lang="en-GB" sz="2800" dirty="0"/>
                        <a:t>1-30%</a:t>
                      </a:r>
                      <a:endParaRPr lang="nl-NL" sz="2800" dirty="0"/>
                    </a:p>
                  </a:txBody>
                  <a:tcPr marL="91460" marR="91460"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nl-NL" sz="2800" dirty="0"/>
                        <a:t>6%</a:t>
                      </a:r>
                    </a:p>
                  </a:txBody>
                  <a:tcPr marL="91460" marR="91460" marT="45718" marB="45718" anchor="ctr">
                    <a:lnL w="12700" cap="flat" cmpd="sng" algn="ctr">
                      <a:solidFill>
                        <a:scrgbClr r="0" g="0" b="0"/>
                      </a:solidFill>
                      <a:prstDash val="solid"/>
                      <a:round/>
                      <a:headEnd type="none" w="med" len="med"/>
                      <a:tailEnd type="none" w="med" len="med"/>
                    </a:lnL>
                  </a:tcPr>
                </a:tc>
                <a:tc>
                  <a:txBody>
                    <a:bodyPr/>
                    <a:lstStyle/>
                    <a:p>
                      <a:pPr algn="ctr"/>
                      <a:r>
                        <a:rPr lang="nl-NL" sz="2800" dirty="0"/>
                        <a:t>7%</a:t>
                      </a:r>
                    </a:p>
                  </a:txBody>
                  <a:tcPr marL="91460" marR="91460" marT="45718" marB="45718" anchor="ctr"/>
                </a:tc>
                <a:extLst>
                  <a:ext uri="{0D108BD9-81ED-4DB2-BD59-A6C34878D82A}">
                    <a16:rowId xmlns:a16="http://schemas.microsoft.com/office/drawing/2014/main" val="10004"/>
                  </a:ext>
                </a:extLst>
              </a:tr>
              <a:tr h="814615">
                <a:tc>
                  <a:txBody>
                    <a:bodyPr/>
                    <a:lstStyle/>
                    <a:p>
                      <a:pPr algn="l"/>
                      <a:r>
                        <a:rPr lang="en-GB" sz="2800" dirty="0"/>
                        <a:t>Refracture</a:t>
                      </a:r>
                      <a:endParaRPr lang="nl-NL" sz="2800" dirty="0"/>
                    </a:p>
                  </a:txBody>
                  <a:tcPr marL="91460" marR="91460" marT="45718" marB="45718" anchor="ctr">
                    <a:lnR w="12700" cap="flat" cmpd="sng" algn="ctr">
                      <a:solidFill>
                        <a:scrgbClr r="0" g="0" b="0"/>
                      </a:solidFill>
                      <a:prstDash val="solid"/>
                      <a:round/>
                      <a:headEnd type="none" w="med" len="med"/>
                      <a:tailEnd type="none" w="med" len="med"/>
                    </a:lnR>
                  </a:tcPr>
                </a:tc>
                <a:tc>
                  <a:txBody>
                    <a:bodyPr/>
                    <a:lstStyle/>
                    <a:p>
                      <a:pPr algn="ctr"/>
                      <a:r>
                        <a:rPr lang="en-GB" sz="2800" dirty="0"/>
                        <a:t>1-30%</a:t>
                      </a:r>
                      <a:endParaRPr lang="nl-NL" sz="2800" dirty="0"/>
                    </a:p>
                  </a:txBody>
                  <a:tcPr marL="91460" marR="91460"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nl-NL" sz="2800" dirty="0"/>
                        <a:t>1%</a:t>
                      </a:r>
                    </a:p>
                  </a:txBody>
                  <a:tcPr marL="91460" marR="91460" marT="45718" marB="45718" anchor="ctr">
                    <a:lnL w="12700" cap="flat" cmpd="sng" algn="ctr">
                      <a:solidFill>
                        <a:scrgbClr r="0" g="0" b="0"/>
                      </a:solidFill>
                      <a:prstDash val="solid"/>
                      <a:round/>
                      <a:headEnd type="none" w="med" len="med"/>
                      <a:tailEnd type="none" w="med" len="med"/>
                    </a:lnL>
                  </a:tcPr>
                </a:tc>
                <a:tc>
                  <a:txBody>
                    <a:bodyPr/>
                    <a:lstStyle/>
                    <a:p>
                      <a:pPr algn="ctr"/>
                      <a:r>
                        <a:rPr lang="nl-NL" sz="2800" dirty="0"/>
                        <a:t>1%</a:t>
                      </a:r>
                    </a:p>
                  </a:txBody>
                  <a:tcPr marL="91460" marR="91460" marT="45718" marB="45718" anchor="ctr"/>
                </a:tc>
                <a:extLst>
                  <a:ext uri="{0D108BD9-81ED-4DB2-BD59-A6C34878D82A}">
                    <a16:rowId xmlns:a16="http://schemas.microsoft.com/office/drawing/2014/main" val="10005"/>
                  </a:ext>
                </a:extLst>
              </a:tr>
            </a:tbl>
          </a:graphicData>
        </a:graphic>
      </p:graphicFrame>
      <p:sp>
        <p:nvSpPr>
          <p:cNvPr id="7" name="Rechthoek 6"/>
          <p:cNvSpPr/>
          <p:nvPr/>
        </p:nvSpPr>
        <p:spPr>
          <a:xfrm>
            <a:off x="551384" y="6165304"/>
            <a:ext cx="8164681" cy="541174"/>
          </a:xfrm>
          <a:prstGeom prst="rect">
            <a:avLst/>
          </a:prstGeom>
        </p:spPr>
        <p:txBody>
          <a:bodyPr wrap="square">
            <a:spAutoFit/>
          </a:bodyPr>
          <a:lstStyle/>
          <a:p>
            <a:pPr lvl="0" algn="l">
              <a:lnSpc>
                <a:spcPct val="150000"/>
              </a:lnSpc>
            </a:pPr>
            <a:r>
              <a:rPr lang="de-DE" sz="1000" dirty="0" err="1"/>
              <a:t>Indications</a:t>
            </a:r>
            <a:r>
              <a:rPr lang="de-DE" sz="1000" dirty="0"/>
              <a:t> </a:t>
            </a:r>
            <a:r>
              <a:rPr lang="de-DE" sz="1000" dirty="0" err="1"/>
              <a:t>for</a:t>
            </a:r>
            <a:r>
              <a:rPr lang="de-DE" sz="1000" dirty="0"/>
              <a:t> </a:t>
            </a:r>
            <a:r>
              <a:rPr lang="de-DE" sz="1000" dirty="0" err="1"/>
              <a:t>implant</a:t>
            </a:r>
            <a:r>
              <a:rPr lang="de-DE" sz="1000" dirty="0"/>
              <a:t> </a:t>
            </a:r>
            <a:r>
              <a:rPr lang="de-DE" sz="1000" dirty="0" err="1"/>
              <a:t>removal</a:t>
            </a:r>
            <a:r>
              <a:rPr lang="de-DE" sz="1000" dirty="0"/>
              <a:t> after </a:t>
            </a:r>
            <a:r>
              <a:rPr lang="de-DE" sz="1000" dirty="0" err="1"/>
              <a:t>fracture</a:t>
            </a:r>
            <a:r>
              <a:rPr lang="de-DE" sz="1000" dirty="0"/>
              <a:t> </a:t>
            </a:r>
            <a:r>
              <a:rPr lang="de-DE" sz="1000" dirty="0" err="1"/>
              <a:t>healing</a:t>
            </a:r>
            <a:r>
              <a:rPr lang="de-DE" sz="1000" dirty="0"/>
              <a:t>. Vos DI, </a:t>
            </a:r>
            <a:r>
              <a:rPr lang="de-DE" sz="1000" dirty="0" err="1"/>
              <a:t>Verhofstad</a:t>
            </a:r>
            <a:r>
              <a:rPr lang="de-DE" sz="1000" dirty="0"/>
              <a:t> MHJ. </a:t>
            </a:r>
            <a:r>
              <a:rPr lang="de-DE" sz="1000" i="1" dirty="0" err="1"/>
              <a:t>Eur</a:t>
            </a:r>
            <a:r>
              <a:rPr lang="de-DE" sz="1000" i="1" dirty="0"/>
              <a:t> J Trauma </a:t>
            </a:r>
            <a:r>
              <a:rPr lang="de-DE" sz="1000" i="1" dirty="0" err="1"/>
              <a:t>Emerg</a:t>
            </a:r>
            <a:r>
              <a:rPr lang="de-DE" sz="1000" i="1" dirty="0"/>
              <a:t> </a:t>
            </a:r>
            <a:r>
              <a:rPr lang="de-DE" sz="1000" i="1" dirty="0" err="1"/>
              <a:t>Surg</a:t>
            </a:r>
            <a:r>
              <a:rPr lang="de-DE" sz="1000" i="1" dirty="0"/>
              <a:t> </a:t>
            </a:r>
            <a:r>
              <a:rPr lang="de-DE" sz="1000" dirty="0"/>
              <a:t>2013; 39: 327-37</a:t>
            </a:r>
          </a:p>
          <a:p>
            <a:pPr algn="l">
              <a:lnSpc>
                <a:spcPct val="150000"/>
              </a:lnSpc>
            </a:pPr>
            <a:r>
              <a:rPr lang="nl-NL" sz="1000" dirty="0" err="1">
                <a:solidFill>
                  <a:srgbClr val="000000"/>
                </a:solidFill>
              </a:rPr>
              <a:t>Clinical</a:t>
            </a:r>
            <a:r>
              <a:rPr lang="nl-NL" sz="1000" dirty="0">
                <a:solidFill>
                  <a:srgbClr val="000000"/>
                </a:solidFill>
              </a:rPr>
              <a:t> </a:t>
            </a:r>
            <a:r>
              <a:rPr lang="nl-NL" sz="1000" dirty="0" err="1">
                <a:solidFill>
                  <a:srgbClr val="000000"/>
                </a:solidFill>
              </a:rPr>
              <a:t>outcome</a:t>
            </a:r>
            <a:r>
              <a:rPr lang="nl-NL" sz="1000" dirty="0">
                <a:solidFill>
                  <a:srgbClr val="000000"/>
                </a:solidFill>
              </a:rPr>
              <a:t> of implant </a:t>
            </a:r>
            <a:r>
              <a:rPr lang="nl-NL" sz="1000" dirty="0" err="1">
                <a:solidFill>
                  <a:srgbClr val="000000"/>
                </a:solidFill>
              </a:rPr>
              <a:t>removal</a:t>
            </a:r>
            <a:r>
              <a:rPr lang="nl-NL" sz="1000" dirty="0">
                <a:solidFill>
                  <a:srgbClr val="000000"/>
                </a:solidFill>
              </a:rPr>
              <a:t>. </a:t>
            </a:r>
            <a:r>
              <a:rPr lang="nl-NL" sz="1000" dirty="0" err="1">
                <a:solidFill>
                  <a:srgbClr val="000000"/>
                </a:solidFill>
              </a:rPr>
              <a:t>Results</a:t>
            </a:r>
            <a:r>
              <a:rPr lang="nl-NL" sz="1000" dirty="0">
                <a:solidFill>
                  <a:srgbClr val="000000"/>
                </a:solidFill>
              </a:rPr>
              <a:t> of a </a:t>
            </a:r>
            <a:r>
              <a:rPr lang="nl-NL" sz="1000" dirty="0" err="1">
                <a:solidFill>
                  <a:srgbClr val="000000"/>
                </a:solidFill>
              </a:rPr>
              <a:t>prospective</a:t>
            </a:r>
            <a:r>
              <a:rPr lang="nl-NL" sz="1000" dirty="0">
                <a:solidFill>
                  <a:srgbClr val="000000"/>
                </a:solidFill>
              </a:rPr>
              <a:t> </a:t>
            </a:r>
            <a:r>
              <a:rPr lang="nl-NL" sz="1000" dirty="0" err="1">
                <a:solidFill>
                  <a:srgbClr val="000000"/>
                </a:solidFill>
              </a:rPr>
              <a:t>multicentre</a:t>
            </a:r>
            <a:r>
              <a:rPr lang="nl-NL" sz="1000" dirty="0">
                <a:solidFill>
                  <a:srgbClr val="000000"/>
                </a:solidFill>
              </a:rPr>
              <a:t> </a:t>
            </a:r>
            <a:r>
              <a:rPr lang="nl-NL" sz="1000" dirty="0" err="1">
                <a:solidFill>
                  <a:srgbClr val="000000"/>
                </a:solidFill>
              </a:rPr>
              <a:t>clinical</a:t>
            </a:r>
            <a:r>
              <a:rPr lang="nl-NL" sz="1000" dirty="0">
                <a:solidFill>
                  <a:srgbClr val="000000"/>
                </a:solidFill>
              </a:rPr>
              <a:t> cohort </a:t>
            </a:r>
            <a:r>
              <a:rPr lang="nl-NL" sz="1000" dirty="0" err="1">
                <a:solidFill>
                  <a:srgbClr val="000000"/>
                </a:solidFill>
              </a:rPr>
              <a:t>study</a:t>
            </a:r>
            <a:r>
              <a:rPr lang="nl-NL" sz="1000" dirty="0">
                <a:solidFill>
                  <a:srgbClr val="000000"/>
                </a:solidFill>
              </a:rPr>
              <a:t>. Vos DI </a:t>
            </a:r>
            <a:r>
              <a:rPr lang="nl-NL" sz="1000" i="1" dirty="0">
                <a:solidFill>
                  <a:srgbClr val="000000"/>
                </a:solidFill>
              </a:rPr>
              <a:t>et al. </a:t>
            </a:r>
            <a:endParaRPr lang="nl-NL" sz="1000" dirty="0">
              <a:solidFill>
                <a:srgbClr val="000000"/>
              </a:solidFill>
            </a:endParaRPr>
          </a:p>
        </p:txBody>
      </p:sp>
    </p:spTree>
    <p:extLst>
      <p:ext uri="{BB962C8B-B14F-4D97-AF65-F5344CB8AC3E}">
        <p14:creationId xmlns:p14="http://schemas.microsoft.com/office/powerpoint/2010/main" val="13989191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p:cNvSpPr>
            <a:spLocks noGrp="1"/>
          </p:cNvSpPr>
          <p:nvPr>
            <p:ph idx="1"/>
          </p:nvPr>
        </p:nvSpPr>
        <p:spPr/>
        <p:txBody>
          <a:bodyPr/>
          <a:lstStyle/>
          <a:p>
            <a:r>
              <a:rPr lang="en-US" noProof="0" dirty="0"/>
              <a:t>Not universally</a:t>
            </a:r>
          </a:p>
          <a:p>
            <a:endParaRPr lang="en-US" noProof="0" dirty="0"/>
          </a:p>
          <a:p>
            <a:r>
              <a:rPr lang="en-US" noProof="0" dirty="0"/>
              <a:t>Ankle—improvement with lateral hardware removal 50% of patients</a:t>
            </a:r>
          </a:p>
          <a:p>
            <a:endParaRPr lang="en-US" noProof="0" dirty="0"/>
          </a:p>
          <a:p>
            <a:r>
              <a:rPr lang="en-US" noProof="0" dirty="0"/>
              <a:t>Femoral nail—78% experienced improvement with removal</a:t>
            </a:r>
          </a:p>
          <a:p>
            <a:endParaRPr lang="en-US" noProof="0" dirty="0"/>
          </a:p>
          <a:p>
            <a:r>
              <a:rPr lang="en-US" noProof="0" dirty="0"/>
              <a:t>Deep pain relief is less reliable </a:t>
            </a:r>
          </a:p>
        </p:txBody>
      </p:sp>
      <p:sp>
        <p:nvSpPr>
          <p:cNvPr id="2" name="Title 1"/>
          <p:cNvSpPr>
            <a:spLocks noGrp="1"/>
          </p:cNvSpPr>
          <p:nvPr>
            <p:ph type="title"/>
          </p:nvPr>
        </p:nvSpPr>
        <p:spPr/>
        <p:txBody>
          <a:bodyPr/>
          <a:lstStyle/>
          <a:p>
            <a:r>
              <a:rPr lang="en-US" noProof="0" dirty="0"/>
              <a:t>Does removal help?</a:t>
            </a:r>
          </a:p>
        </p:txBody>
      </p:sp>
    </p:spTree>
    <p:extLst>
      <p:ext uri="{BB962C8B-B14F-4D97-AF65-F5344CB8AC3E}">
        <p14:creationId xmlns:p14="http://schemas.microsoft.com/office/powerpoint/2010/main" val="36967326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idx="1"/>
          </p:nvPr>
        </p:nvSpPr>
        <p:spPr>
          <a:xfrm>
            <a:off x="658815" y="1486001"/>
            <a:ext cx="6084886" cy="4127399"/>
          </a:xfrm>
        </p:spPr>
        <p:txBody>
          <a:bodyPr/>
          <a:lstStyle/>
          <a:p>
            <a:pPr lvl="1"/>
            <a:r>
              <a:rPr lang="en-US" sz="2800" noProof="0" dirty="0"/>
              <a:t>Anterior knee pain in about 57%</a:t>
            </a:r>
          </a:p>
          <a:p>
            <a:pPr lvl="1"/>
            <a:r>
              <a:rPr lang="en-US" sz="2800" noProof="0" dirty="0"/>
              <a:t>45% rate of complete relief of knee pain with removal</a:t>
            </a:r>
          </a:p>
          <a:p>
            <a:pPr lvl="1"/>
            <a:r>
              <a:rPr lang="en-US" sz="2800" noProof="0" dirty="0"/>
              <a:t>35% partial relief</a:t>
            </a:r>
          </a:p>
          <a:p>
            <a:pPr lvl="1"/>
            <a:r>
              <a:rPr lang="en-US" sz="2800" noProof="0" dirty="0"/>
              <a:t>20%, no relief </a:t>
            </a:r>
          </a:p>
          <a:p>
            <a:pPr lvl="1"/>
            <a:r>
              <a:rPr lang="en-US" sz="2800" noProof="0" dirty="0"/>
              <a:t>3–17% of patients experienced increased knee pain in other studies</a:t>
            </a:r>
          </a:p>
          <a:p>
            <a:pPr lvl="1"/>
            <a:endParaRPr lang="en-US" sz="2800" noProof="0" dirty="0"/>
          </a:p>
        </p:txBody>
      </p:sp>
      <p:sp>
        <p:nvSpPr>
          <p:cNvPr id="2" name="Title 1"/>
          <p:cNvSpPr>
            <a:spLocks noGrp="1"/>
          </p:cNvSpPr>
          <p:nvPr>
            <p:ph type="title"/>
          </p:nvPr>
        </p:nvSpPr>
        <p:spPr/>
        <p:txBody>
          <a:bodyPr/>
          <a:lstStyle/>
          <a:p>
            <a:r>
              <a:rPr lang="en-US" noProof="0" dirty="0"/>
              <a:t>Tibial nail</a:t>
            </a:r>
          </a:p>
        </p:txBody>
      </p:sp>
      <p:grpSp>
        <p:nvGrpSpPr>
          <p:cNvPr id="3" name="Group 2"/>
          <p:cNvGrpSpPr/>
          <p:nvPr/>
        </p:nvGrpSpPr>
        <p:grpSpPr>
          <a:xfrm>
            <a:off x="6755870" y="1412776"/>
            <a:ext cx="3948642" cy="5040560"/>
            <a:chOff x="5637998" y="1666775"/>
            <a:chExt cx="3201202" cy="4353025"/>
          </a:xfrm>
        </p:grpSpPr>
        <p:pic>
          <p:nvPicPr>
            <p:cNvPr id="30724" name="Picture 6" descr="nail-fig1"/>
            <p:cNvPicPr>
              <a:picLocks noChangeAspect="1" noChangeArrowheads="1"/>
            </p:cNvPicPr>
            <p:nvPr/>
          </p:nvPicPr>
          <p:blipFill rotWithShape="1">
            <a:blip r:embed="rId3" cstate="screen">
              <a:grayscl/>
              <a:extLst>
                <a:ext uri="{28A0092B-C50C-407E-A947-70E740481C1C}">
                  <a14:useLocalDpi xmlns:a14="http://schemas.microsoft.com/office/drawing/2010/main"/>
                </a:ext>
              </a:extLst>
            </a:blip>
            <a:srcRect/>
            <a:stretch/>
          </p:blipFill>
          <p:spPr bwMode="auto">
            <a:xfrm>
              <a:off x="5637998" y="1679378"/>
              <a:ext cx="1608251" cy="4340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nail-fig1"/>
            <p:cNvPicPr>
              <a:picLocks noChangeAspect="1" noChangeArrowheads="1"/>
            </p:cNvPicPr>
            <p:nvPr/>
          </p:nvPicPr>
          <p:blipFill rotWithShape="1">
            <a:blip r:embed="rId4" cstate="screen">
              <a:grayscl/>
              <a:extLst>
                <a:ext uri="{28A0092B-C50C-407E-A947-70E740481C1C}">
                  <a14:useLocalDpi xmlns:a14="http://schemas.microsoft.com/office/drawing/2010/main"/>
                </a:ext>
              </a:extLst>
            </a:blip>
            <a:srcRect/>
            <a:stretch/>
          </p:blipFill>
          <p:spPr bwMode="auto">
            <a:xfrm>
              <a:off x="7114222" y="1666775"/>
              <a:ext cx="1724978" cy="4340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629699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EBFB56-0DF3-40B8-9D94-DCEFC9433E81}"/>
              </a:ext>
            </a:extLst>
          </p:cNvPr>
          <p:cNvSpPr>
            <a:spLocks noGrp="1"/>
          </p:cNvSpPr>
          <p:nvPr>
            <p:ph idx="1"/>
          </p:nvPr>
        </p:nvSpPr>
        <p:spPr/>
        <p:txBody>
          <a:bodyPr/>
          <a:lstStyle/>
          <a:p>
            <a:pPr>
              <a:lnSpc>
                <a:spcPct val="105000"/>
              </a:lnSpc>
              <a:spcBef>
                <a:spcPct val="20000"/>
              </a:spcBef>
            </a:pPr>
            <a:r>
              <a:rPr lang="en-US" sz="2800" noProof="0" dirty="0"/>
              <a:t>Potential long term problems – </a:t>
            </a:r>
            <a:r>
              <a:rPr lang="en-US" sz="2800" noProof="0" dirty="0">
                <a:solidFill>
                  <a:srgbClr val="3366FF"/>
                </a:solidFill>
              </a:rPr>
              <a:t>much less clear benefit</a:t>
            </a:r>
          </a:p>
          <a:p>
            <a:pPr marL="342900" indent="-342900">
              <a:lnSpc>
                <a:spcPct val="105000"/>
              </a:lnSpc>
              <a:spcBef>
                <a:spcPct val="20000"/>
              </a:spcBef>
              <a:buFontTx/>
              <a:buChar char="•"/>
            </a:pPr>
            <a:endParaRPr lang="en-US" sz="1000" noProof="0" dirty="0"/>
          </a:p>
          <a:p>
            <a:pPr marL="800100" lvl="1" indent="-342900">
              <a:lnSpc>
                <a:spcPct val="105000"/>
              </a:lnSpc>
              <a:spcBef>
                <a:spcPct val="20000"/>
              </a:spcBef>
              <a:buFontTx/>
              <a:buChar char="•"/>
            </a:pPr>
            <a:r>
              <a:rPr lang="en-US" sz="2600" noProof="0" dirty="0"/>
              <a:t>Risk corrosion, infection, allergies, hypersensitivity</a:t>
            </a:r>
          </a:p>
          <a:p>
            <a:pPr marL="1142100" lvl="2" indent="-342900">
              <a:lnSpc>
                <a:spcPct val="105000"/>
              </a:lnSpc>
              <a:spcBef>
                <a:spcPct val="20000"/>
              </a:spcBef>
              <a:buFontTx/>
              <a:buChar char="•"/>
            </a:pPr>
            <a:r>
              <a:rPr lang="en-US" sz="2600" noProof="0" dirty="0"/>
              <a:t>Theoretical risks</a:t>
            </a:r>
          </a:p>
          <a:p>
            <a:pPr marL="1142100" lvl="2" indent="-342900">
              <a:lnSpc>
                <a:spcPct val="105000"/>
              </a:lnSpc>
              <a:spcBef>
                <a:spcPct val="20000"/>
              </a:spcBef>
              <a:buFontTx/>
              <a:buChar char="•"/>
            </a:pPr>
            <a:r>
              <a:rPr lang="en-US" sz="2600" noProof="0" dirty="0"/>
              <a:t>Literature: lack of proof</a:t>
            </a:r>
          </a:p>
          <a:p>
            <a:pPr marL="800100" lvl="1" indent="-342900">
              <a:lnSpc>
                <a:spcPct val="105000"/>
              </a:lnSpc>
              <a:spcBef>
                <a:spcPct val="20000"/>
              </a:spcBef>
              <a:buFontTx/>
              <a:buChar char="•"/>
            </a:pPr>
            <a:endParaRPr lang="en-US" sz="2800" noProof="0" dirty="0"/>
          </a:p>
          <a:p>
            <a:endParaRPr lang="en-US" noProof="0" dirty="0"/>
          </a:p>
        </p:txBody>
      </p:sp>
      <p:sp>
        <p:nvSpPr>
          <p:cNvPr id="4099" name="Rectangle 2"/>
          <p:cNvSpPr>
            <a:spLocks noGrp="1" noChangeArrowheads="1"/>
          </p:cNvSpPr>
          <p:nvPr>
            <p:ph type="title"/>
          </p:nvPr>
        </p:nvSpPr>
        <p:spPr/>
        <p:txBody>
          <a:bodyPr/>
          <a:lstStyle/>
          <a:p>
            <a:r>
              <a:rPr lang="en-US" noProof="0" dirty="0"/>
              <a:t> Indications</a:t>
            </a:r>
          </a:p>
        </p:txBody>
      </p:sp>
      <p:pic>
        <p:nvPicPr>
          <p:cNvPr id="7"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961046" y="2222790"/>
            <a:ext cx="2623443" cy="5693632"/>
          </a:xfrm>
          <a:prstGeom prst="rect">
            <a:avLst/>
          </a:prstGeom>
        </p:spPr>
      </p:pic>
    </p:spTree>
    <p:extLst>
      <p:ext uri="{BB962C8B-B14F-4D97-AF65-F5344CB8AC3E}">
        <p14:creationId xmlns:p14="http://schemas.microsoft.com/office/powerpoint/2010/main" val="744741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a:xfrm>
            <a:off x="658814" y="1486001"/>
            <a:ext cx="7524749" cy="4127399"/>
          </a:xfrm>
        </p:spPr>
        <p:txBody>
          <a:bodyPr/>
          <a:lstStyle/>
          <a:p>
            <a:r>
              <a:rPr lang="en-US" noProof="0" dirty="0"/>
              <a:t>Removal of plates from the adult forearm is quoted to have a higher incidence of complications than retention </a:t>
            </a:r>
          </a:p>
          <a:p>
            <a:pPr lvl="1"/>
            <a:r>
              <a:rPr lang="en-US" noProof="0" dirty="0"/>
              <a:t>Retention: 4% plate fracture, loosening, infection</a:t>
            </a:r>
          </a:p>
          <a:p>
            <a:pPr lvl="1"/>
            <a:r>
              <a:rPr lang="en-US" noProof="0" dirty="0"/>
              <a:t>Removal: 16% refracture at an average of 6 months 	</a:t>
            </a:r>
          </a:p>
          <a:p>
            <a:pPr lvl="1"/>
            <a:r>
              <a:rPr lang="en-US" noProof="0" dirty="0"/>
              <a:t>One series of 29 cases of pediatric forearm plate removal had no cases of refracture</a:t>
            </a:r>
          </a:p>
          <a:p>
            <a:endParaRPr lang="en-US" noProof="0" dirty="0"/>
          </a:p>
        </p:txBody>
      </p:sp>
      <p:sp>
        <p:nvSpPr>
          <p:cNvPr id="2" name="Title 1"/>
          <p:cNvSpPr>
            <a:spLocks noGrp="1"/>
          </p:cNvSpPr>
          <p:nvPr>
            <p:ph type="title"/>
          </p:nvPr>
        </p:nvSpPr>
        <p:spPr/>
        <p:txBody>
          <a:bodyPr/>
          <a:lstStyle/>
          <a:p>
            <a:r>
              <a:rPr lang="en-US" noProof="0" dirty="0"/>
              <a:t>Risk/benefit—forearm</a:t>
            </a:r>
          </a:p>
        </p:txBody>
      </p:sp>
      <p:pic>
        <p:nvPicPr>
          <p:cNvPr id="3174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44272" y="1628800"/>
            <a:ext cx="1944216" cy="4602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87578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p:txBody>
          <a:bodyPr/>
          <a:lstStyle/>
          <a:p>
            <a:pPr lvl="1"/>
            <a:r>
              <a:rPr lang="en-US" noProof="0" dirty="0"/>
              <a:t>Meta-analysis of 635 cases</a:t>
            </a:r>
          </a:p>
          <a:p>
            <a:pPr lvl="1"/>
            <a:r>
              <a:rPr lang="en-US" noProof="0" dirty="0"/>
              <a:t>24% overall complication rate</a:t>
            </a:r>
          </a:p>
          <a:p>
            <a:pPr lvl="1"/>
            <a:r>
              <a:rPr lang="en-US" noProof="0" dirty="0"/>
              <a:t>Iatrogenic nerve injury 11%</a:t>
            </a:r>
          </a:p>
          <a:p>
            <a:pPr lvl="1"/>
            <a:r>
              <a:rPr lang="en-US" noProof="0" dirty="0"/>
              <a:t>Wound infection 6.8%</a:t>
            </a:r>
          </a:p>
          <a:p>
            <a:pPr lvl="1"/>
            <a:r>
              <a:rPr lang="en-US" noProof="0" dirty="0"/>
              <a:t>Refracture 7.7%</a:t>
            </a:r>
          </a:p>
          <a:p>
            <a:pPr lvl="1"/>
            <a:r>
              <a:rPr lang="en-US" noProof="0" dirty="0"/>
              <a:t>Refracture was associated with:</a:t>
            </a:r>
          </a:p>
          <a:p>
            <a:pPr lvl="2"/>
            <a:r>
              <a:rPr lang="en-US" noProof="0" dirty="0"/>
              <a:t>4.5 plate removal </a:t>
            </a:r>
          </a:p>
          <a:p>
            <a:pPr lvl="2"/>
            <a:r>
              <a:rPr lang="en-US" noProof="0" dirty="0"/>
              <a:t>Less than anatomical reduction</a:t>
            </a:r>
          </a:p>
          <a:p>
            <a:pPr lvl="1"/>
            <a:r>
              <a:rPr lang="en-US" noProof="0" dirty="0"/>
              <a:t>Conclusion: can be done with acceptable risk</a:t>
            </a:r>
          </a:p>
        </p:txBody>
      </p:sp>
      <p:sp>
        <p:nvSpPr>
          <p:cNvPr id="6" name="Title 1"/>
          <p:cNvSpPr>
            <a:spLocks noGrp="1"/>
          </p:cNvSpPr>
          <p:nvPr>
            <p:ph type="title"/>
          </p:nvPr>
        </p:nvSpPr>
        <p:spPr/>
        <p:txBody>
          <a:bodyPr/>
          <a:lstStyle/>
          <a:p>
            <a:r>
              <a:rPr lang="en-US" noProof="0" dirty="0"/>
              <a:t>Risk/benefit—forearm</a:t>
            </a:r>
          </a:p>
        </p:txBody>
      </p:sp>
      <p:pic>
        <p:nvPicPr>
          <p:cNvPr id="3174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94650" y="1701209"/>
            <a:ext cx="1965845" cy="469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72311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658814" y="1486001"/>
            <a:ext cx="10862203" cy="4127399"/>
          </a:xfrm>
        </p:spPr>
        <p:txBody>
          <a:bodyPr/>
          <a:lstStyle/>
          <a:p>
            <a:r>
              <a:rPr lang="en-US" noProof="0" dirty="0"/>
              <a:t>13/15 professional rugby players returned to full participation with a variety of implants</a:t>
            </a:r>
          </a:p>
          <a:p>
            <a:r>
              <a:rPr lang="en-US" noProof="0" dirty="0"/>
              <a:t>Symptomatic patella tension band</a:t>
            </a:r>
          </a:p>
          <a:p>
            <a:r>
              <a:rPr lang="en-US" noProof="0" dirty="0"/>
              <a:t>Peri-implant fracture at both-bone forearm ORIF</a:t>
            </a:r>
          </a:p>
          <a:p>
            <a:r>
              <a:rPr lang="en-US" noProof="0" dirty="0"/>
              <a:t>Recommended allowing early return to competitive sports with retained implants because the minimal risk is offset by competitive and financial rewards</a:t>
            </a:r>
          </a:p>
        </p:txBody>
      </p:sp>
      <p:sp>
        <p:nvSpPr>
          <p:cNvPr id="2" name="Title 1"/>
          <p:cNvSpPr>
            <a:spLocks noGrp="1"/>
          </p:cNvSpPr>
          <p:nvPr>
            <p:ph type="title"/>
          </p:nvPr>
        </p:nvSpPr>
        <p:spPr/>
        <p:txBody>
          <a:bodyPr/>
          <a:lstStyle/>
          <a:p>
            <a:r>
              <a:rPr lang="en-US" noProof="0" dirty="0"/>
              <a:t>Return to sport</a:t>
            </a:r>
          </a:p>
        </p:txBody>
      </p:sp>
      <p:pic>
        <p:nvPicPr>
          <p:cNvPr id="3379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877" t="16102" r="15552" b="8256"/>
          <a:stretch/>
        </p:blipFill>
        <p:spPr bwMode="auto">
          <a:xfrm>
            <a:off x="4691063" y="4495800"/>
            <a:ext cx="4882289"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93004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p:txBody>
          <a:bodyPr/>
          <a:lstStyle/>
          <a:p>
            <a:r>
              <a:rPr lang="en-US" noProof="0" dirty="0"/>
              <a:t>Case series only describe results of implant removal</a:t>
            </a:r>
          </a:p>
          <a:p>
            <a:r>
              <a:rPr lang="en-US" noProof="0" dirty="0"/>
              <a:t>No longitudinal studies that follow retained implants</a:t>
            </a:r>
          </a:p>
          <a:p>
            <a:r>
              <a:rPr lang="en-US" noProof="0" dirty="0"/>
              <a:t>Overall 10% complication </a:t>
            </a:r>
          </a:p>
          <a:p>
            <a:r>
              <a:rPr lang="en-US" noProof="0" dirty="0"/>
              <a:t>Complications: fracture, infection, hematoma, wound problems, failure of removal</a:t>
            </a:r>
          </a:p>
          <a:p>
            <a:endParaRPr lang="en-US" noProof="0" dirty="0"/>
          </a:p>
          <a:p>
            <a:pPr lvl="4"/>
            <a:endParaRPr lang="en-US" noProof="0" dirty="0"/>
          </a:p>
          <a:p>
            <a:endParaRPr lang="en-US" noProof="0" dirty="0"/>
          </a:p>
          <a:p>
            <a:endParaRPr lang="en-US" noProof="0" dirty="0"/>
          </a:p>
        </p:txBody>
      </p:sp>
      <p:sp>
        <p:nvSpPr>
          <p:cNvPr id="7170" name="Rectangle 2"/>
          <p:cNvSpPr>
            <a:spLocks noGrp="1" noChangeArrowheads="1"/>
          </p:cNvSpPr>
          <p:nvPr>
            <p:ph type="title"/>
          </p:nvPr>
        </p:nvSpPr>
        <p:spPr/>
        <p:txBody>
          <a:bodyPr/>
          <a:lstStyle/>
          <a:p>
            <a:r>
              <a:rPr lang="en-US" noProof="0" dirty="0"/>
              <a:t>No evidence for or against routine pediatric implant removal</a:t>
            </a:r>
          </a:p>
        </p:txBody>
      </p:sp>
    </p:spTree>
    <p:extLst>
      <p:ext uri="{BB962C8B-B14F-4D97-AF65-F5344CB8AC3E}">
        <p14:creationId xmlns:p14="http://schemas.microsoft.com/office/powerpoint/2010/main" val="4036779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noProof="0" dirty="0"/>
              <a:t>60 IM nails removed</a:t>
            </a:r>
          </a:p>
          <a:p>
            <a:pPr lvl="1"/>
            <a:r>
              <a:rPr lang="en-US" noProof="0" dirty="0"/>
              <a:t>34 asymptomatic</a:t>
            </a:r>
          </a:p>
          <a:p>
            <a:r>
              <a:rPr lang="en-US" noProof="0" dirty="0"/>
              <a:t>5 broken rods, one not known preoperatively</a:t>
            </a:r>
          </a:p>
          <a:p>
            <a:r>
              <a:rPr lang="en-US" noProof="0" dirty="0"/>
              <a:t>6 postoperative hematomas (10%)</a:t>
            </a:r>
          </a:p>
          <a:p>
            <a:pPr lvl="1"/>
            <a:r>
              <a:rPr lang="en-US" noProof="0" dirty="0"/>
              <a:t>40% of the ones with HO developed hematoma</a:t>
            </a:r>
          </a:p>
          <a:p>
            <a:r>
              <a:rPr lang="en-US" noProof="0" dirty="0"/>
              <a:t>No refractures</a:t>
            </a:r>
          </a:p>
          <a:p>
            <a:pPr marL="0" indent="0">
              <a:buNone/>
            </a:pPr>
            <a:r>
              <a:rPr lang="en-US" noProof="0" dirty="0"/>
              <a:t>		</a:t>
            </a:r>
          </a:p>
          <a:p>
            <a:endParaRPr lang="en-US" noProof="0" dirty="0"/>
          </a:p>
        </p:txBody>
      </p:sp>
      <p:sp>
        <p:nvSpPr>
          <p:cNvPr id="4" name="Title 3"/>
          <p:cNvSpPr>
            <a:spLocks noGrp="1"/>
          </p:cNvSpPr>
          <p:nvPr>
            <p:ph type="title"/>
          </p:nvPr>
        </p:nvSpPr>
        <p:spPr/>
        <p:txBody>
          <a:bodyPr/>
          <a:lstStyle/>
          <a:p>
            <a:r>
              <a:rPr lang="en-US" noProof="0" dirty="0"/>
              <a:t>Femoral nail removal</a:t>
            </a:r>
          </a:p>
        </p:txBody>
      </p:sp>
    </p:spTree>
    <p:extLst>
      <p:ext uri="{BB962C8B-B14F-4D97-AF65-F5344CB8AC3E}">
        <p14:creationId xmlns:p14="http://schemas.microsoft.com/office/powerpoint/2010/main" val="3480659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Indications</a:t>
            </a:r>
          </a:p>
        </p:txBody>
      </p:sp>
    </p:spTree>
    <p:extLst>
      <p:ext uri="{BB962C8B-B14F-4D97-AF65-F5344CB8AC3E}">
        <p14:creationId xmlns:p14="http://schemas.microsoft.com/office/powerpoint/2010/main" val="17735295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14258" y="2564904"/>
            <a:ext cx="1782142"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 name="Rectangle 3"/>
          <p:cNvSpPr txBox="1">
            <a:spLocks noChangeArrowheads="1"/>
          </p:cNvSpPr>
          <p:nvPr/>
        </p:nvSpPr>
        <p:spPr bwMode="auto">
          <a:xfrm>
            <a:off x="1990726" y="1477962"/>
            <a:ext cx="8353747" cy="4408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33400" indent="-533400" algn="l" rtl="0" eaLnBrk="0" fontAlgn="base" hangingPunct="0">
              <a:spcBef>
                <a:spcPct val="20000"/>
              </a:spcBef>
              <a:spcAft>
                <a:spcPct val="0"/>
              </a:spcAft>
              <a:buChar char="•"/>
              <a:defRPr sz="2800">
                <a:solidFill>
                  <a:schemeClr val="tx1"/>
                </a:solidFill>
                <a:latin typeface="+mn-lt"/>
                <a:ea typeface="+mn-ea"/>
                <a:cs typeface="+mn-cs"/>
              </a:defRPr>
            </a:lvl1pPr>
            <a:lvl2pPr marL="952500" indent="-428625" algn="l" rtl="0" eaLnBrk="0" fontAlgn="base" hangingPunct="0">
              <a:spcBef>
                <a:spcPct val="20000"/>
              </a:spcBef>
              <a:spcAft>
                <a:spcPct val="0"/>
              </a:spcAft>
              <a:buChar char="•"/>
              <a:defRPr sz="2600">
                <a:solidFill>
                  <a:schemeClr val="tx1"/>
                </a:solidFill>
                <a:latin typeface="+mn-lt"/>
              </a:defRPr>
            </a:lvl2pPr>
            <a:lvl3pPr marL="1371600" indent="-409575" algn="l" rtl="0" eaLnBrk="0" fontAlgn="base" hangingPunct="0">
              <a:spcBef>
                <a:spcPct val="20000"/>
              </a:spcBef>
              <a:spcAft>
                <a:spcPct val="0"/>
              </a:spcAft>
              <a:buChar char="•"/>
              <a:defRPr sz="2400">
                <a:solidFill>
                  <a:schemeClr val="tx1"/>
                </a:solidFill>
                <a:latin typeface="+mn-lt"/>
              </a:defRPr>
            </a:lvl3pPr>
            <a:lvl4pPr marL="1752600" indent="-361950" algn="l" rtl="0" eaLnBrk="0" fontAlgn="base" hangingPunct="0">
              <a:spcBef>
                <a:spcPct val="20000"/>
              </a:spcBef>
              <a:spcAft>
                <a:spcPct val="0"/>
              </a:spcAft>
              <a:buChar char="•"/>
              <a:defRPr sz="2000">
                <a:solidFill>
                  <a:schemeClr val="tx1"/>
                </a:solidFill>
                <a:latin typeface="+mn-lt"/>
              </a:defRPr>
            </a:lvl4pPr>
            <a:lvl5pPr marL="2209800" indent="-463550" algn="l" rtl="0" eaLnBrk="0" fontAlgn="base" hangingPunct="0">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eaLnBrk="1" hangingPunct="1">
              <a:lnSpc>
                <a:spcPct val="150000"/>
              </a:lnSpc>
              <a:buNone/>
              <a:defRPr/>
            </a:pPr>
            <a:r>
              <a:rPr lang="en-US" dirty="0"/>
              <a:t>A screw shaft can be left in the bone, unless…</a:t>
            </a:r>
          </a:p>
          <a:p>
            <a:pPr marL="0" indent="0" eaLnBrk="1" hangingPunct="1">
              <a:buNone/>
              <a:defRPr/>
            </a:pPr>
            <a:endParaRPr lang="en-US" dirty="0">
              <a:solidFill>
                <a:schemeClr val="accent6">
                  <a:lumMod val="75000"/>
                </a:schemeClr>
              </a:solidFill>
            </a:endParaRPr>
          </a:p>
        </p:txBody>
      </p:sp>
      <p:sp>
        <p:nvSpPr>
          <p:cNvPr id="6" name="Rectangle 2"/>
          <p:cNvSpPr>
            <a:spLocks noGrp="1" noChangeArrowheads="1"/>
          </p:cNvSpPr>
          <p:nvPr>
            <p:ph type="title"/>
          </p:nvPr>
        </p:nvSpPr>
        <p:spPr/>
        <p:txBody>
          <a:bodyPr>
            <a:normAutofit/>
          </a:bodyPr>
          <a:lstStyle/>
          <a:p>
            <a:pPr eaLnBrk="1" hangingPunct="1">
              <a:defRPr/>
            </a:pPr>
            <a:r>
              <a:rPr lang="en-US" noProof="0" dirty="0">
                <a:solidFill>
                  <a:schemeClr val="accent6">
                    <a:lumMod val="75000"/>
                  </a:schemeClr>
                </a:solidFill>
              </a:rPr>
              <a:t> </a:t>
            </a:r>
            <a:r>
              <a:rPr lang="en-US" noProof="0" dirty="0"/>
              <a:t>Broken screw heads, what about the shaft?</a:t>
            </a:r>
          </a:p>
        </p:txBody>
      </p:sp>
      <p:pic>
        <p:nvPicPr>
          <p:cNvPr id="24"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146942" y="2564437"/>
            <a:ext cx="1782142"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083802" y="2564437"/>
            <a:ext cx="1799668"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28019" y="2562125"/>
            <a:ext cx="1733027" cy="2666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3" name="Rechte verbindingslijn met pijl 2"/>
          <p:cNvCxnSpPr/>
          <p:nvPr/>
        </p:nvCxnSpPr>
        <p:spPr bwMode="auto">
          <a:xfrm flipH="1">
            <a:off x="7896200" y="3861048"/>
            <a:ext cx="360040" cy="144016"/>
          </a:xfrm>
          <a:prstGeom prst="straightConnector1">
            <a:avLst/>
          </a:prstGeom>
          <a:solidFill>
            <a:srgbClr val="C0C0C0"/>
          </a:solidFill>
          <a:ln w="38100" cap="flat" cmpd="sng" algn="ctr">
            <a:solidFill>
              <a:srgbClr val="00FFFF"/>
            </a:solidFill>
            <a:prstDash val="solid"/>
            <a:round/>
            <a:headEnd type="none" w="med" len="med"/>
            <a:tailEnd type="triangle"/>
          </a:ln>
          <a:effectLst/>
        </p:spPr>
      </p:cxnSp>
      <p:cxnSp>
        <p:nvCxnSpPr>
          <p:cNvPr id="12" name="Rechte verbindingslijn met pijl 11"/>
          <p:cNvCxnSpPr/>
          <p:nvPr/>
        </p:nvCxnSpPr>
        <p:spPr bwMode="auto">
          <a:xfrm flipV="1">
            <a:off x="9264352" y="3861048"/>
            <a:ext cx="360040" cy="80392"/>
          </a:xfrm>
          <a:prstGeom prst="straightConnector1">
            <a:avLst/>
          </a:prstGeom>
          <a:solidFill>
            <a:srgbClr val="C0C0C0"/>
          </a:solidFill>
          <a:ln w="38100" cap="flat" cmpd="sng" algn="ctr">
            <a:solidFill>
              <a:srgbClr val="00FFFF"/>
            </a:solidFill>
            <a:prstDash val="solid"/>
            <a:round/>
            <a:headEnd type="none" w="med" len="med"/>
            <a:tailEnd type="triangle"/>
          </a:ln>
          <a:effectLst/>
        </p:spPr>
      </p:cxnSp>
      <p:cxnSp>
        <p:nvCxnSpPr>
          <p:cNvPr id="18" name="Rechte verbindingslijn met pijl 17"/>
          <p:cNvCxnSpPr/>
          <p:nvPr/>
        </p:nvCxnSpPr>
        <p:spPr bwMode="auto">
          <a:xfrm flipV="1">
            <a:off x="9336360" y="3573016"/>
            <a:ext cx="360040" cy="80392"/>
          </a:xfrm>
          <a:prstGeom prst="straightConnector1">
            <a:avLst/>
          </a:prstGeom>
          <a:solidFill>
            <a:srgbClr val="C0C0C0"/>
          </a:solidFill>
          <a:ln w="38100" cap="flat" cmpd="sng" algn="ctr">
            <a:solidFill>
              <a:srgbClr val="00FFFF"/>
            </a:solidFill>
            <a:prstDash val="solid"/>
            <a:round/>
            <a:headEnd type="none" w="med" len="med"/>
            <a:tailEnd type="triangle"/>
          </a:ln>
          <a:effectLst/>
        </p:spPr>
      </p:cxnSp>
      <p:cxnSp>
        <p:nvCxnSpPr>
          <p:cNvPr id="19" name="Rechte verbindingslijn met pijl 18"/>
          <p:cNvCxnSpPr/>
          <p:nvPr/>
        </p:nvCxnSpPr>
        <p:spPr bwMode="auto">
          <a:xfrm flipV="1">
            <a:off x="9264352" y="3068960"/>
            <a:ext cx="360040" cy="80392"/>
          </a:xfrm>
          <a:prstGeom prst="straightConnector1">
            <a:avLst/>
          </a:prstGeom>
          <a:solidFill>
            <a:srgbClr val="C0C0C0"/>
          </a:solidFill>
          <a:ln w="38100" cap="flat" cmpd="sng" algn="ctr">
            <a:solidFill>
              <a:srgbClr val="00FFFF"/>
            </a:solidFill>
            <a:prstDash val="solid"/>
            <a:round/>
            <a:headEnd type="none" w="med" len="med"/>
            <a:tailEnd type="triangle"/>
          </a:ln>
          <a:effectLst/>
        </p:spPr>
      </p:cxnSp>
    </p:spTree>
    <p:extLst>
      <p:ext uri="{BB962C8B-B14F-4D97-AF65-F5344CB8AC3E}">
        <p14:creationId xmlns:p14="http://schemas.microsoft.com/office/powerpoint/2010/main" val="564167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bwMode="auto">
          <a:xfrm>
            <a:off x="1990726" y="1477962"/>
            <a:ext cx="8353747" cy="4408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33400" indent="-533400" algn="l" rtl="0" eaLnBrk="0" fontAlgn="base" hangingPunct="0">
              <a:spcBef>
                <a:spcPct val="20000"/>
              </a:spcBef>
              <a:spcAft>
                <a:spcPct val="0"/>
              </a:spcAft>
              <a:buChar char="•"/>
              <a:defRPr sz="2800">
                <a:solidFill>
                  <a:schemeClr val="tx1"/>
                </a:solidFill>
                <a:latin typeface="+mn-lt"/>
                <a:ea typeface="+mn-ea"/>
                <a:cs typeface="+mn-cs"/>
              </a:defRPr>
            </a:lvl1pPr>
            <a:lvl2pPr marL="952500" indent="-428625" algn="l" rtl="0" eaLnBrk="0" fontAlgn="base" hangingPunct="0">
              <a:spcBef>
                <a:spcPct val="20000"/>
              </a:spcBef>
              <a:spcAft>
                <a:spcPct val="0"/>
              </a:spcAft>
              <a:buChar char="•"/>
              <a:defRPr sz="2600">
                <a:solidFill>
                  <a:schemeClr val="tx1"/>
                </a:solidFill>
                <a:latin typeface="+mn-lt"/>
              </a:defRPr>
            </a:lvl2pPr>
            <a:lvl3pPr marL="1371600" indent="-409575" algn="l" rtl="0" eaLnBrk="0" fontAlgn="base" hangingPunct="0">
              <a:spcBef>
                <a:spcPct val="20000"/>
              </a:spcBef>
              <a:spcAft>
                <a:spcPct val="0"/>
              </a:spcAft>
              <a:buChar char="•"/>
              <a:defRPr sz="2400">
                <a:solidFill>
                  <a:schemeClr val="tx1"/>
                </a:solidFill>
                <a:latin typeface="+mn-lt"/>
              </a:defRPr>
            </a:lvl3pPr>
            <a:lvl4pPr marL="1752600" indent="-361950" algn="l" rtl="0" eaLnBrk="0" fontAlgn="base" hangingPunct="0">
              <a:spcBef>
                <a:spcPct val="20000"/>
              </a:spcBef>
              <a:spcAft>
                <a:spcPct val="0"/>
              </a:spcAft>
              <a:buChar char="•"/>
              <a:defRPr sz="2000">
                <a:solidFill>
                  <a:schemeClr val="tx1"/>
                </a:solidFill>
                <a:latin typeface="+mn-lt"/>
              </a:defRPr>
            </a:lvl4pPr>
            <a:lvl5pPr marL="2209800" indent="-463550" algn="l" rtl="0" eaLnBrk="0" fontAlgn="base" hangingPunct="0">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eaLnBrk="1" hangingPunct="1">
              <a:lnSpc>
                <a:spcPct val="150000"/>
              </a:lnSpc>
              <a:buNone/>
              <a:defRPr/>
            </a:pPr>
            <a:r>
              <a:rPr lang="en-US" dirty="0"/>
              <a:t>A screw shaft can be left in the bone, unless…</a:t>
            </a:r>
          </a:p>
          <a:p>
            <a:pPr marL="0" indent="0" eaLnBrk="1" hangingPunct="1">
              <a:buNone/>
              <a:defRPr/>
            </a:pPr>
            <a:endParaRPr lang="en-US" dirty="0">
              <a:solidFill>
                <a:schemeClr val="accent6">
                  <a:lumMod val="75000"/>
                </a:schemeClr>
              </a:solidFill>
            </a:endParaRPr>
          </a:p>
        </p:txBody>
      </p:sp>
      <p:sp>
        <p:nvSpPr>
          <p:cNvPr id="6" name="Rectangle 2"/>
          <p:cNvSpPr>
            <a:spLocks noGrp="1" noChangeArrowheads="1"/>
          </p:cNvSpPr>
          <p:nvPr>
            <p:ph type="title"/>
          </p:nvPr>
        </p:nvSpPr>
        <p:spPr/>
        <p:txBody>
          <a:bodyPr>
            <a:normAutofit/>
          </a:bodyPr>
          <a:lstStyle/>
          <a:p>
            <a:pPr eaLnBrk="1" hangingPunct="1">
              <a:defRPr/>
            </a:pPr>
            <a:r>
              <a:rPr lang="en-US" noProof="0" dirty="0">
                <a:solidFill>
                  <a:schemeClr val="accent6">
                    <a:lumMod val="75000"/>
                  </a:schemeClr>
                </a:solidFill>
              </a:rPr>
              <a:t> </a:t>
            </a:r>
            <a:r>
              <a:rPr lang="en-US" noProof="0" dirty="0"/>
              <a:t>Broken screw heads, what about the shaft?</a:t>
            </a:r>
          </a:p>
        </p:txBody>
      </p:sp>
      <p:pic>
        <p:nvPicPr>
          <p:cNvPr id="24"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146942" y="2564437"/>
            <a:ext cx="1782142"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083802" y="2564437"/>
            <a:ext cx="1799668" cy="2664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900226" y="2564438"/>
            <a:ext cx="1796174" cy="2664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28019" y="2562125"/>
            <a:ext cx="1733027" cy="2666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907658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p:txBody>
          <a:bodyPr/>
          <a:lstStyle/>
          <a:p>
            <a:r>
              <a:rPr lang="en-US" noProof="0" dirty="0"/>
              <a:t>Implant issues </a:t>
            </a:r>
          </a:p>
          <a:p>
            <a:pPr lvl="1"/>
            <a:r>
              <a:rPr lang="en-US" noProof="0" dirty="0"/>
              <a:t>Is the implant in the way?</a:t>
            </a:r>
          </a:p>
          <a:p>
            <a:pPr lvl="1"/>
            <a:r>
              <a:rPr lang="en-US" noProof="0" dirty="0"/>
              <a:t>Did the implant fail?</a:t>
            </a:r>
          </a:p>
          <a:p>
            <a:endParaRPr lang="en-US" noProof="0" dirty="0"/>
          </a:p>
          <a:p>
            <a:endParaRPr lang="en-US" noProof="0" dirty="0"/>
          </a:p>
        </p:txBody>
      </p:sp>
      <p:sp>
        <p:nvSpPr>
          <p:cNvPr id="2" name="Title 1"/>
          <p:cNvSpPr>
            <a:spLocks noGrp="1"/>
          </p:cNvSpPr>
          <p:nvPr>
            <p:ph type="title"/>
          </p:nvPr>
        </p:nvSpPr>
        <p:spPr/>
        <p:txBody>
          <a:bodyPr/>
          <a:lstStyle/>
          <a:p>
            <a:r>
              <a:rPr lang="en-US" noProof="0" dirty="0"/>
              <a:t>Indications for removal</a:t>
            </a:r>
          </a:p>
        </p:txBody>
      </p:sp>
      <p:pic>
        <p:nvPicPr>
          <p:cNvPr id="4" name="Picture 4" descr="hil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08169" y="626283"/>
            <a:ext cx="2389274" cy="5737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13"/>
          <p:cNvGrpSpPr>
            <a:grpSpLocks/>
          </p:cNvGrpSpPr>
          <p:nvPr/>
        </p:nvGrpSpPr>
        <p:grpSpPr bwMode="auto">
          <a:xfrm>
            <a:off x="2743201" y="3212977"/>
            <a:ext cx="3136775" cy="3354972"/>
            <a:chOff x="2894" y="1104"/>
            <a:chExt cx="2866" cy="3529"/>
          </a:xfrm>
        </p:grpSpPr>
        <p:pic>
          <p:nvPicPr>
            <p:cNvPr id="7" name="Picture 9" descr="broken p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4" y="1104"/>
              <a:ext cx="2866" cy="3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1"/>
            <p:cNvSpPr txBox="1">
              <a:spLocks noChangeArrowheads="1"/>
            </p:cNvSpPr>
            <p:nvPr/>
          </p:nvSpPr>
          <p:spPr bwMode="auto">
            <a:xfrm>
              <a:off x="3664" y="3874"/>
              <a:ext cx="219" cy="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sz="3200">
                <a:solidFill>
                  <a:srgbClr val="FFFFFF"/>
                </a:solidFill>
                <a:latin typeface="Times New Roman" pitchFamily="1" charset="0"/>
              </a:endParaRPr>
            </a:p>
          </p:txBody>
        </p:sp>
      </p:grpSp>
    </p:spTree>
    <p:extLst>
      <p:ext uri="{BB962C8B-B14F-4D97-AF65-F5344CB8AC3E}">
        <p14:creationId xmlns:p14="http://schemas.microsoft.com/office/powerpoint/2010/main" val="65139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669164" y="1000125"/>
            <a:ext cx="6146916" cy="4127399"/>
          </a:xfrm>
        </p:spPr>
        <p:txBody>
          <a:bodyPr/>
          <a:lstStyle/>
          <a:p>
            <a:pPr>
              <a:spcBef>
                <a:spcPts val="0"/>
              </a:spcBef>
            </a:pPr>
            <a:r>
              <a:rPr lang="en-US" noProof="0" dirty="0"/>
              <a:t>Special consideration—growth</a:t>
            </a:r>
          </a:p>
          <a:p>
            <a:pPr>
              <a:spcBef>
                <a:spcPts val="0"/>
              </a:spcBef>
            </a:pPr>
            <a:r>
              <a:rPr lang="en-US" noProof="0" dirty="0"/>
              <a:t>Generally accepted practice by pediatric orthopedic surgeons</a:t>
            </a:r>
          </a:p>
          <a:p>
            <a:pPr lvl="1">
              <a:spcBef>
                <a:spcPts val="0"/>
              </a:spcBef>
            </a:pPr>
            <a:r>
              <a:rPr lang="en-US" sz="2800" noProof="0" dirty="0"/>
              <a:t>Uncomplicated healing</a:t>
            </a:r>
          </a:p>
          <a:p>
            <a:pPr lvl="1">
              <a:spcBef>
                <a:spcPts val="0"/>
              </a:spcBef>
            </a:pPr>
            <a:r>
              <a:rPr lang="en-US" sz="2800" noProof="0" dirty="0"/>
              <a:t>Prevention of pain</a:t>
            </a:r>
          </a:p>
          <a:p>
            <a:pPr lvl="1">
              <a:spcBef>
                <a:spcPts val="0"/>
              </a:spcBef>
            </a:pPr>
            <a:r>
              <a:rPr lang="en-US" sz="2800" noProof="0" dirty="0"/>
              <a:t>Prominence of implant</a:t>
            </a:r>
          </a:p>
          <a:p>
            <a:pPr lvl="1">
              <a:spcBef>
                <a:spcPts val="0"/>
              </a:spcBef>
            </a:pPr>
            <a:r>
              <a:rPr lang="en-US" sz="2800" noProof="0" dirty="0"/>
              <a:t>Late infection</a:t>
            </a:r>
          </a:p>
          <a:p>
            <a:pPr lvl="1">
              <a:spcBef>
                <a:spcPts val="0"/>
              </a:spcBef>
            </a:pPr>
            <a:r>
              <a:rPr lang="en-US" sz="2800" noProof="0" dirty="0"/>
              <a:t>Fracture from stress shielding</a:t>
            </a:r>
          </a:p>
          <a:p>
            <a:pPr lvl="1">
              <a:spcBef>
                <a:spcPts val="0"/>
              </a:spcBef>
            </a:pPr>
            <a:r>
              <a:rPr lang="en-US" sz="2800" noProof="0" dirty="0"/>
              <a:t>Malignancy possibility</a:t>
            </a:r>
          </a:p>
          <a:p>
            <a:pPr lvl="1">
              <a:spcBef>
                <a:spcPts val="0"/>
              </a:spcBef>
            </a:pPr>
            <a:r>
              <a:rPr lang="en-US" sz="2800" noProof="0" dirty="0"/>
              <a:t>Bone growth effects</a:t>
            </a:r>
          </a:p>
          <a:p>
            <a:pPr lvl="1">
              <a:spcBef>
                <a:spcPts val="0"/>
              </a:spcBef>
            </a:pPr>
            <a:r>
              <a:rPr lang="en-US" sz="2800" noProof="0" dirty="0"/>
              <a:t>Potential future surgery/injury</a:t>
            </a:r>
          </a:p>
          <a:p>
            <a:pPr>
              <a:spcBef>
                <a:spcPts val="0"/>
              </a:spcBef>
            </a:pPr>
            <a:r>
              <a:rPr lang="en-US" noProof="0" dirty="0"/>
              <a:t>Must be weighed against risks and costs</a:t>
            </a:r>
          </a:p>
          <a:p>
            <a:pPr>
              <a:spcBef>
                <a:spcPts val="0"/>
              </a:spcBef>
            </a:pPr>
            <a:endParaRPr lang="en-US" noProof="0" dirty="0"/>
          </a:p>
          <a:p>
            <a:pPr>
              <a:spcBef>
                <a:spcPts val="0"/>
              </a:spcBef>
            </a:pPr>
            <a:endParaRPr lang="en-US" noProof="0" dirty="0"/>
          </a:p>
          <a:p>
            <a:pPr>
              <a:spcBef>
                <a:spcPts val="0"/>
              </a:spcBef>
            </a:pPr>
            <a:endParaRPr lang="en-US" noProof="0" dirty="0"/>
          </a:p>
          <a:p>
            <a:pPr>
              <a:spcBef>
                <a:spcPts val="0"/>
              </a:spcBef>
            </a:pPr>
            <a:endParaRPr lang="en-US" noProof="0" dirty="0"/>
          </a:p>
        </p:txBody>
      </p:sp>
      <p:sp>
        <p:nvSpPr>
          <p:cNvPr id="3" name="Title 2"/>
          <p:cNvSpPr>
            <a:spLocks noGrp="1"/>
          </p:cNvSpPr>
          <p:nvPr>
            <p:ph type="title"/>
          </p:nvPr>
        </p:nvSpPr>
        <p:spPr/>
        <p:txBody>
          <a:bodyPr/>
          <a:lstStyle/>
          <a:p>
            <a:r>
              <a:rPr lang="en-US" noProof="0" dirty="0"/>
              <a:t> Implant removal in children</a:t>
            </a:r>
          </a:p>
        </p:txBody>
      </p:sp>
      <p:pic>
        <p:nvPicPr>
          <p:cNvPr id="3584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80702" y="1125677"/>
            <a:ext cx="1088810" cy="238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913" t="3622" r="7892"/>
          <a:stretch/>
        </p:blipFill>
        <p:spPr bwMode="auto">
          <a:xfrm>
            <a:off x="6847714" y="1124744"/>
            <a:ext cx="1480533" cy="2372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47715" y="3645024"/>
            <a:ext cx="1393746" cy="2961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849147" y="3645024"/>
            <a:ext cx="1266993" cy="2942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25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3F1D53D-6F43-4B0D-97CB-A8909B44984E}"/>
              </a:ext>
            </a:extLst>
          </p:cNvPr>
          <p:cNvSpPr>
            <a:spLocks noGrp="1"/>
          </p:cNvSpPr>
          <p:nvPr>
            <p:ph idx="1"/>
          </p:nvPr>
        </p:nvSpPr>
        <p:spPr/>
        <p:txBody>
          <a:bodyPr/>
          <a:lstStyle/>
          <a:p>
            <a:pPr>
              <a:lnSpc>
                <a:spcPct val="105000"/>
              </a:lnSpc>
              <a:spcBef>
                <a:spcPct val="20000"/>
              </a:spcBef>
            </a:pPr>
            <a:r>
              <a:rPr lang="en-US" sz="2800" noProof="0" dirty="0"/>
              <a:t>Potential long term problems – </a:t>
            </a:r>
            <a:r>
              <a:rPr lang="en-US" sz="2800" noProof="0" dirty="0">
                <a:solidFill>
                  <a:srgbClr val="3366FF"/>
                </a:solidFill>
              </a:rPr>
              <a:t>much less clear benefit</a:t>
            </a:r>
          </a:p>
          <a:p>
            <a:pPr marL="342900" indent="-342900">
              <a:lnSpc>
                <a:spcPct val="105000"/>
              </a:lnSpc>
              <a:spcBef>
                <a:spcPct val="20000"/>
              </a:spcBef>
              <a:buFontTx/>
              <a:buChar char="•"/>
            </a:pPr>
            <a:endParaRPr lang="en-US" sz="1000" noProof="0" dirty="0"/>
          </a:p>
          <a:p>
            <a:pPr marL="800100" lvl="1" indent="-342900">
              <a:lnSpc>
                <a:spcPct val="105000"/>
              </a:lnSpc>
              <a:spcBef>
                <a:spcPct val="20000"/>
              </a:spcBef>
              <a:buFontTx/>
              <a:buChar char="•"/>
            </a:pPr>
            <a:r>
              <a:rPr lang="en-US" sz="2600" noProof="0" dirty="0"/>
              <a:t>In children (growth)</a:t>
            </a:r>
          </a:p>
          <a:p>
            <a:pPr marL="1142100" lvl="2" indent="-342900">
              <a:lnSpc>
                <a:spcPct val="105000"/>
              </a:lnSpc>
              <a:spcBef>
                <a:spcPct val="20000"/>
              </a:spcBef>
              <a:buFontTx/>
              <a:buChar char="•"/>
            </a:pPr>
            <a:r>
              <a:rPr lang="en-US" dirty="0"/>
              <a:t>C</a:t>
            </a:r>
            <a:r>
              <a:rPr lang="en-US" noProof="0" dirty="0" err="1"/>
              <a:t>ommon</a:t>
            </a:r>
            <a:r>
              <a:rPr lang="en-US" noProof="0" dirty="0"/>
              <a:t> practice</a:t>
            </a:r>
          </a:p>
          <a:p>
            <a:pPr marL="1142100" lvl="2" indent="-342900">
              <a:lnSpc>
                <a:spcPct val="105000"/>
              </a:lnSpc>
              <a:spcBef>
                <a:spcPct val="20000"/>
              </a:spcBef>
              <a:buFontTx/>
              <a:buChar char="•"/>
            </a:pPr>
            <a:r>
              <a:rPr lang="en-US" dirty="0"/>
              <a:t>H</a:t>
            </a:r>
            <a:r>
              <a:rPr lang="en-US" noProof="0" dirty="0" err="1"/>
              <a:t>ardly</a:t>
            </a:r>
            <a:r>
              <a:rPr lang="en-US" noProof="0" dirty="0"/>
              <a:t> any evidence</a:t>
            </a:r>
          </a:p>
          <a:p>
            <a:endParaRPr lang="en-US" noProof="0" dirty="0"/>
          </a:p>
        </p:txBody>
      </p:sp>
      <p:sp>
        <p:nvSpPr>
          <p:cNvPr id="4099" name="Rectangle 2"/>
          <p:cNvSpPr>
            <a:spLocks noGrp="1" noChangeArrowheads="1"/>
          </p:cNvSpPr>
          <p:nvPr>
            <p:ph type="title"/>
          </p:nvPr>
        </p:nvSpPr>
        <p:spPr/>
        <p:txBody>
          <a:bodyPr/>
          <a:lstStyle/>
          <a:p>
            <a:r>
              <a:rPr lang="en-US" noProof="0" dirty="0"/>
              <a:t> Indications</a:t>
            </a:r>
          </a:p>
        </p:txBody>
      </p:sp>
      <p:sp>
        <p:nvSpPr>
          <p:cNvPr id="6" name="Rectangle 5"/>
          <p:cNvSpPr>
            <a:spLocks noChangeArrowheads="1"/>
          </p:cNvSpPr>
          <p:nvPr/>
        </p:nvSpPr>
        <p:spPr bwMode="auto">
          <a:xfrm>
            <a:off x="1847528" y="1340768"/>
            <a:ext cx="8820472" cy="30243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lnSpc>
                <a:spcPct val="105000"/>
              </a:lnSpc>
              <a:spcBef>
                <a:spcPct val="20000"/>
              </a:spcBef>
            </a:pPr>
            <a:endParaRPr lang="en-GB" sz="2800" dirty="0"/>
          </a:p>
        </p:txBody>
      </p:sp>
      <p:sp>
        <p:nvSpPr>
          <p:cNvPr id="2" name="Rechthoek 1"/>
          <p:cNvSpPr/>
          <p:nvPr/>
        </p:nvSpPr>
        <p:spPr>
          <a:xfrm>
            <a:off x="551383" y="6237312"/>
            <a:ext cx="10297591" cy="523220"/>
          </a:xfrm>
          <a:prstGeom prst="rect">
            <a:avLst/>
          </a:prstGeom>
        </p:spPr>
        <p:txBody>
          <a:bodyPr wrap="square">
            <a:spAutoFit/>
          </a:bodyPr>
          <a:lstStyle/>
          <a:p>
            <a:pPr algn="l" fontAlgn="ctr"/>
            <a:r>
              <a:rPr kumimoji="1" lang="en-GB" dirty="0" err="1"/>
              <a:t>Loder</a:t>
            </a:r>
            <a:r>
              <a:rPr kumimoji="1" lang="en-GB" dirty="0"/>
              <a:t> et al, </a:t>
            </a:r>
            <a:r>
              <a:rPr kumimoji="1" lang="en-GB" i="1" dirty="0"/>
              <a:t>J </a:t>
            </a:r>
            <a:r>
              <a:rPr kumimoji="1" lang="en-GB" i="1" dirty="0" err="1"/>
              <a:t>Pediatr</a:t>
            </a:r>
            <a:r>
              <a:rPr kumimoji="1" lang="en-GB" i="1" dirty="0"/>
              <a:t> Orthop 2006, </a:t>
            </a:r>
            <a:r>
              <a:rPr kumimoji="1" lang="en-GB" dirty="0"/>
              <a:t>Orthopaedic Implants in Children: Survey Results regarding routine removal by the </a:t>
            </a:r>
            <a:r>
              <a:rPr kumimoji="1" lang="en-GB" dirty="0" err="1"/>
              <a:t>pediatric</a:t>
            </a:r>
            <a:r>
              <a:rPr kumimoji="1" lang="en-GB" dirty="0"/>
              <a:t> and </a:t>
            </a:r>
            <a:r>
              <a:rPr kumimoji="1" lang="en-GB" dirty="0" err="1"/>
              <a:t>nonpediatric</a:t>
            </a:r>
            <a:r>
              <a:rPr kumimoji="1" lang="en-GB" dirty="0"/>
              <a:t> specialists.</a:t>
            </a:r>
          </a:p>
        </p:txBody>
      </p:sp>
      <p:sp>
        <p:nvSpPr>
          <p:cNvPr id="3" name="TextBox 2"/>
          <p:cNvSpPr txBox="1"/>
          <p:nvPr/>
        </p:nvSpPr>
        <p:spPr>
          <a:xfrm>
            <a:off x="551384" y="4115510"/>
            <a:ext cx="10487227" cy="1384995"/>
          </a:xfrm>
          <a:prstGeom prst="rect">
            <a:avLst/>
          </a:prstGeom>
          <a:noFill/>
        </p:spPr>
        <p:txBody>
          <a:bodyPr wrap="square" rtlCol="0">
            <a:spAutoFit/>
          </a:bodyPr>
          <a:lstStyle/>
          <a:p>
            <a:pPr fontAlgn="ctr"/>
            <a:r>
              <a:rPr kumimoji="1" lang="en-GB" sz="2800" dirty="0"/>
              <a:t>372 expert paediatric specialist opinions in USA</a:t>
            </a:r>
            <a:endParaRPr lang="en-GB" sz="2800" dirty="0"/>
          </a:p>
          <a:p>
            <a:pPr fontAlgn="ctr"/>
            <a:r>
              <a:rPr kumimoji="1" lang="en-GB" sz="2800" dirty="0"/>
              <a:t>41% remove all, 36% sometimes, 22% never</a:t>
            </a:r>
            <a:endParaRPr lang="en-GB" sz="2800" dirty="0"/>
          </a:p>
          <a:p>
            <a:pPr fontAlgn="ctr"/>
            <a:r>
              <a:rPr kumimoji="1" lang="en-GB" sz="2800" dirty="0"/>
              <a:t>More experienced surgeons advise to remove more</a:t>
            </a:r>
            <a:endParaRPr lang="en-US" sz="2800" dirty="0"/>
          </a:p>
        </p:txBody>
      </p:sp>
    </p:spTree>
    <p:extLst>
      <p:ext uri="{BB962C8B-B14F-4D97-AF65-F5344CB8AC3E}">
        <p14:creationId xmlns:p14="http://schemas.microsoft.com/office/powerpoint/2010/main" val="35285656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6301525"/>
            <a:ext cx="7086600" cy="369332"/>
          </a:xfrm>
          <a:prstGeom prst="rect">
            <a:avLst/>
          </a:prstGeom>
        </p:spPr>
        <p:txBody>
          <a:bodyPr wrap="square">
            <a:spAutoFit/>
          </a:bodyPr>
          <a:lstStyle/>
          <a:p>
            <a:r>
              <a:rPr lang="en-US" sz="1800" b="1" dirty="0">
                <a:cs typeface="Arial" charset="0"/>
              </a:rPr>
              <a:t>Pediatric Specialist </a:t>
            </a:r>
            <a:r>
              <a:rPr lang="en-US" sz="1800" dirty="0"/>
              <a:t>Evidence-Based Analysis J. </a:t>
            </a:r>
            <a:r>
              <a:rPr lang="en-US" sz="1800" dirty="0" err="1"/>
              <a:t>Ped</a:t>
            </a:r>
            <a:r>
              <a:rPr lang="en-US" sz="1800" dirty="0"/>
              <a:t> </a:t>
            </a:r>
            <a:r>
              <a:rPr lang="en-US" sz="1800" dirty="0" err="1"/>
              <a:t>Orthop</a:t>
            </a:r>
            <a:r>
              <a:rPr lang="en-US" sz="1800" dirty="0"/>
              <a:t> 2008</a:t>
            </a:r>
          </a:p>
        </p:txBody>
      </p:sp>
      <p:sp>
        <p:nvSpPr>
          <p:cNvPr id="3" name="Title 2"/>
          <p:cNvSpPr>
            <a:spLocks noGrp="1"/>
          </p:cNvSpPr>
          <p:nvPr>
            <p:ph type="title"/>
          </p:nvPr>
        </p:nvSpPr>
        <p:spPr>
          <a:xfrm>
            <a:off x="670984" y="517526"/>
            <a:ext cx="10850033" cy="966788"/>
          </a:xfrm>
        </p:spPr>
        <p:txBody>
          <a:bodyPr/>
          <a:lstStyle/>
          <a:p>
            <a:r>
              <a:rPr lang="en-US" noProof="0" dirty="0">
                <a:solidFill>
                  <a:srgbClr val="042D98"/>
                </a:solidFill>
              </a:rPr>
              <a:t>Location and type of implant and age of the patient influence decision-making</a:t>
            </a:r>
          </a:p>
        </p:txBody>
      </p:sp>
      <p:graphicFrame>
        <p:nvGraphicFramePr>
          <p:cNvPr id="8" name="Group 61">
            <a:extLst>
              <a:ext uri="{FF2B5EF4-FFF2-40B4-BE49-F238E27FC236}">
                <a16:creationId xmlns:a16="http://schemas.microsoft.com/office/drawing/2014/main" id="{897596A6-DB70-4490-9CF6-8741B18DC6D8}"/>
              </a:ext>
            </a:extLst>
          </p:cNvPr>
          <p:cNvGraphicFramePr>
            <a:graphicFrameLocks/>
          </p:cNvGraphicFramePr>
          <p:nvPr>
            <p:extLst>
              <p:ext uri="{D42A27DB-BD31-4B8C-83A1-F6EECF244321}">
                <p14:modId xmlns:p14="http://schemas.microsoft.com/office/powerpoint/2010/main" val="2780587810"/>
              </p:ext>
            </p:extLst>
          </p:nvPr>
        </p:nvGraphicFramePr>
        <p:xfrm>
          <a:off x="670983" y="1340768"/>
          <a:ext cx="9791338" cy="4729289"/>
        </p:xfrm>
        <a:graphic>
          <a:graphicData uri="http://schemas.openxmlformats.org/drawingml/2006/table">
            <a:tbl>
              <a:tblPr firstRow="1" bandRow="1">
                <a:gradFill rotWithShape="1">
                  <a:gsLst>
                    <a:gs pos="0">
                      <a:srgbClr val="333399">
                        <a:tint val="50000"/>
                        <a:satMod val="300000"/>
                      </a:srgbClr>
                    </a:gs>
                    <a:gs pos="35000">
                      <a:srgbClr val="333399">
                        <a:tint val="37000"/>
                        <a:satMod val="300000"/>
                      </a:srgbClr>
                    </a:gs>
                    <a:gs pos="100000">
                      <a:srgbClr val="333399">
                        <a:tint val="15000"/>
                        <a:satMod val="350000"/>
                      </a:srgbClr>
                    </a:gs>
                  </a:gsLst>
                  <a:lin ang="16200000" scaled="1"/>
                </a:gradFill>
                <a:effectLst>
                  <a:outerShdw blurRad="40000" dist="20000" dir="5400000" rotWithShape="0">
                    <a:srgbClr val="000000">
                      <a:alpha val="38000"/>
                    </a:srgbClr>
                  </a:outerShdw>
                </a:effectLst>
              </a:tblPr>
              <a:tblGrid>
                <a:gridCol w="3621717">
                  <a:extLst>
                    <a:ext uri="{9D8B030D-6E8A-4147-A177-3AD203B41FA5}">
                      <a16:colId xmlns:a16="http://schemas.microsoft.com/office/drawing/2014/main" val="20000"/>
                    </a:ext>
                  </a:extLst>
                </a:gridCol>
                <a:gridCol w="3198350">
                  <a:extLst>
                    <a:ext uri="{9D8B030D-6E8A-4147-A177-3AD203B41FA5}">
                      <a16:colId xmlns:a16="http://schemas.microsoft.com/office/drawing/2014/main" val="20001"/>
                    </a:ext>
                  </a:extLst>
                </a:gridCol>
                <a:gridCol w="2971271">
                  <a:extLst>
                    <a:ext uri="{9D8B030D-6E8A-4147-A177-3AD203B41FA5}">
                      <a16:colId xmlns:a16="http://schemas.microsoft.com/office/drawing/2014/main" val="20002"/>
                    </a:ext>
                  </a:extLst>
                </a:gridCol>
              </a:tblGrid>
              <a:tr h="42889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a:noFill/>
                    </a:lnR>
                    <a:lnT w="9525" cap="flat" cmpd="sng" algn="ctr">
                      <a:solidFill>
                        <a:srgbClr val="333399">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lang="en-US" sz="2000" baseline="0" dirty="0"/>
                        <a:t> Pediatric</a:t>
                      </a:r>
                      <a:endParaRPr kumimoji="0" lang="en-US" sz="2000" b="1" i="0" u="none" strike="noStrike" cap="none" normalizeH="0" baseline="0" dirty="0">
                        <a:ln>
                          <a:noFill/>
                        </a:ln>
                        <a:solidFill>
                          <a:schemeClr val="tx1"/>
                        </a:solidFill>
                        <a:effectLst/>
                        <a:latin typeface="Arial" charset="0"/>
                      </a:endParaRPr>
                    </a:p>
                  </a:txBody>
                  <a:tcPr anchor="b" horzOverflow="overflow">
                    <a:lnL>
                      <a:noFill/>
                    </a:lnL>
                    <a:lnR>
                      <a:noFill/>
                    </a:lnR>
                    <a:lnT w="9525" cap="flat" cmpd="sng" algn="ctr">
                      <a:solidFill>
                        <a:srgbClr val="333399">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Non-pediatric</a:t>
                      </a:r>
                      <a:endParaRPr kumimoji="0" lang="en-US" sz="2000" b="0" i="0" u="none" strike="noStrike" cap="none" normalizeH="0" baseline="0" dirty="0">
                        <a:ln>
                          <a:noFill/>
                        </a:ln>
                        <a:solidFill>
                          <a:schemeClr val="tx1"/>
                        </a:solidFill>
                        <a:effectLst/>
                        <a:latin typeface="Arial" charset="0"/>
                      </a:endParaRPr>
                    </a:p>
                  </a:txBody>
                  <a:tcPr anchor="b" horzOverflow="overflow">
                    <a:lnL>
                      <a:noFill/>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25400" cap="flat" cmpd="sng" algn="ctr">
                      <a:solidFill>
                        <a:srgbClr val="FFFFFF"/>
                      </a:solidFill>
                      <a:prstDash val="solid"/>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10000"/>
                  </a:ext>
                </a:extLst>
              </a:tr>
              <a:tr h="6035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Hip screw in older child</a:t>
                      </a:r>
                      <a:endParaRPr kumimoji="0" lang="en-US" sz="2000" b="0" i="0" u="none" strike="noStrike" cap="none" normalizeH="0" baseline="0" dirty="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25400" cap="flat" cmpd="sng" algn="ctr">
                      <a:solidFill>
                        <a:srgbClr val="FFFFFF"/>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Do not remove (78%)</a:t>
                      </a:r>
                      <a:endParaRPr kumimoji="0" lang="en-US" sz="2000" b="0" i="0" u="none" strike="noStrike" cap="none" normalizeH="0" baseline="0" dirty="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25400" cap="flat" cmpd="sng" algn="ctr">
                      <a:solidFill>
                        <a:srgbClr val="FFFFFF"/>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Split</a:t>
                      </a:r>
                      <a:endParaRPr kumimoji="0" lang="en-US" sz="2000" b="0" i="0" u="none" strike="noStrike" cap="none" normalizeH="0" baseline="0" dirty="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25400" cap="flat" cmpd="sng" algn="ctr">
                      <a:solidFill>
                        <a:srgbClr val="FFFFFF"/>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extLst>
                  <a:ext uri="{0D108BD9-81ED-4DB2-BD59-A6C34878D82A}">
                    <a16:rowId xmlns:a16="http://schemas.microsoft.com/office/drawing/2014/main" val="10001"/>
                  </a:ext>
                </a:extLst>
              </a:tr>
              <a:tr h="595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Pelvis fixation</a:t>
                      </a:r>
                      <a:endParaRPr kumimoji="0" lang="en-US" sz="2000" b="0" i="0" u="none" strike="noStrike" cap="none" normalizeH="0" baseline="0" dirty="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Do not remove (87%)</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Do not remove (82%)</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588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Large hip implant in young child</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Remove (72%)</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Remove 73%</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extLst>
                  <a:ext uri="{0D108BD9-81ED-4DB2-BD59-A6C34878D82A}">
                    <a16:rowId xmlns:a16="http://schemas.microsoft.com/office/drawing/2014/main" val="10003"/>
                  </a:ext>
                </a:extLst>
              </a:tr>
              <a:tr h="7588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Large hip implant in older child</a:t>
                      </a:r>
                      <a:endParaRPr kumimoji="0" lang="en-US" sz="2000" b="0" i="0" u="none" strike="noStrike" cap="none" normalizeH="0" baseline="0" dirty="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Split</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Remove 59%</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588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Upper extremity plate in older child</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Do not remove (64%)</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Do not remove (60%)</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solidFill>
                      <a:srgbClr val="333399">
                        <a:alpha val="40000"/>
                      </a:srgbClr>
                    </a:solidFill>
                  </a:tcPr>
                </a:tc>
                <a:extLst>
                  <a:ext uri="{0D108BD9-81ED-4DB2-BD59-A6C34878D82A}">
                    <a16:rowId xmlns:a16="http://schemas.microsoft.com/office/drawing/2014/main" val="10005"/>
                  </a:ext>
                </a:extLst>
              </a:tr>
              <a:tr h="82458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Femoral shaft implant in older child</a:t>
                      </a:r>
                      <a:endParaRPr kumimoji="0" lang="en-US" sz="2000" b="0" i="0" u="none" strike="noStrike" cap="none" normalizeH="0" baseline="0" dirty="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Split</a:t>
                      </a:r>
                      <a:endParaRPr kumimoji="0" lang="en-US" sz="2000" b="0" i="0" u="none" strike="noStrike" cap="none" normalizeH="0" baseline="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Split</a:t>
                      </a:r>
                      <a:endParaRPr kumimoji="0" lang="en-US" sz="2000" b="0" i="0" u="none" strike="noStrike" cap="none" normalizeH="0" baseline="0" dirty="0">
                        <a:ln>
                          <a:noFill/>
                        </a:ln>
                        <a:solidFill>
                          <a:schemeClr val="tx1"/>
                        </a:solidFill>
                        <a:effectLst/>
                        <a:latin typeface="Arial" charset="0"/>
                      </a:endParaRPr>
                    </a:p>
                  </a:txBody>
                  <a:tcPr anchor="b" horzOverflow="overflow">
                    <a:lnL w="9525" cap="flat" cmpd="sng" algn="ctr">
                      <a:solidFill>
                        <a:srgbClr val="333399">
                          <a:shade val="95000"/>
                          <a:satMod val="105000"/>
                        </a:srgbClr>
                      </a:solidFill>
                      <a:prstDash val="solid"/>
                    </a:lnL>
                    <a:lnR w="9525" cap="flat" cmpd="sng" algn="ctr">
                      <a:solidFill>
                        <a:srgbClr val="333399">
                          <a:shade val="95000"/>
                          <a:satMod val="105000"/>
                        </a:srgbClr>
                      </a:solidFill>
                      <a:prstDash val="solid"/>
                    </a:lnR>
                    <a:lnT w="9525" cap="flat" cmpd="sng" algn="ctr">
                      <a:solidFill>
                        <a:srgbClr val="333399">
                          <a:shade val="95000"/>
                          <a:satMod val="105000"/>
                        </a:srgbClr>
                      </a:solidFill>
                      <a:prstDash val="solid"/>
                    </a:lnT>
                    <a:lnB w="9525" cap="flat" cmpd="sng" algn="ctr">
                      <a:solidFill>
                        <a:srgbClr val="333399">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058403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p:txBody>
          <a:bodyPr/>
          <a:lstStyle/>
          <a:p>
            <a:r>
              <a:rPr lang="en-US" noProof="0" dirty="0"/>
              <a:t>Concern regarding pain and hardware failure across joints</a:t>
            </a:r>
          </a:p>
          <a:p>
            <a:pPr lvl="1"/>
            <a:r>
              <a:rPr lang="en-US" noProof="0" dirty="0"/>
              <a:t>Syndesmosis—overall no difference if the syndesmotic screw was left in place or removed (Hamid et al, JBJS 2009)	</a:t>
            </a:r>
          </a:p>
          <a:p>
            <a:pPr lvl="1"/>
            <a:r>
              <a:rPr lang="en-US" noProof="0" dirty="0"/>
              <a:t>Lisfranc—only removed symptomatic hardware in 28 of 48 patients (</a:t>
            </a:r>
            <a:r>
              <a:rPr lang="en-US" noProof="0" dirty="0" err="1"/>
              <a:t>Kuo</a:t>
            </a:r>
            <a:r>
              <a:rPr lang="en-US" noProof="0" dirty="0"/>
              <a:t> et al, JBJS 2000)</a:t>
            </a:r>
          </a:p>
          <a:p>
            <a:pPr lvl="1"/>
            <a:r>
              <a:rPr lang="en-US" noProof="0" dirty="0"/>
              <a:t>Data to support whatever you want to do</a:t>
            </a:r>
          </a:p>
        </p:txBody>
      </p:sp>
      <p:sp>
        <p:nvSpPr>
          <p:cNvPr id="2" name="Title 1"/>
          <p:cNvSpPr>
            <a:spLocks noGrp="1"/>
          </p:cNvSpPr>
          <p:nvPr>
            <p:ph type="title"/>
          </p:nvPr>
        </p:nvSpPr>
        <p:spPr/>
        <p:txBody>
          <a:bodyPr/>
          <a:lstStyle/>
          <a:p>
            <a:r>
              <a:rPr lang="en-US" noProof="0" dirty="0"/>
              <a:t>Fixation across joints</a:t>
            </a:r>
          </a:p>
        </p:txBody>
      </p:sp>
    </p:spTree>
    <p:extLst>
      <p:ext uri="{BB962C8B-B14F-4D97-AF65-F5344CB8AC3E}">
        <p14:creationId xmlns:p14="http://schemas.microsoft.com/office/powerpoint/2010/main" val="21043174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p:txBody>
          <a:bodyPr/>
          <a:lstStyle/>
          <a:p>
            <a:r>
              <a:rPr lang="en-US" noProof="0" dirty="0"/>
              <a:t>Stress shielding</a:t>
            </a:r>
          </a:p>
          <a:p>
            <a:r>
              <a:rPr lang="en-US" noProof="0" dirty="0" err="1"/>
              <a:t>Periimplant</a:t>
            </a:r>
            <a:r>
              <a:rPr lang="en-US" noProof="0" dirty="0"/>
              <a:t> fracture</a:t>
            </a:r>
          </a:p>
          <a:p>
            <a:pPr lvl="1"/>
            <a:r>
              <a:rPr lang="en-US" noProof="0" dirty="0"/>
              <a:t>Stress riser</a:t>
            </a:r>
          </a:p>
          <a:p>
            <a:r>
              <a:rPr lang="en-US" noProof="0" dirty="0"/>
              <a:t>More difficult future surgery</a:t>
            </a:r>
          </a:p>
          <a:p>
            <a:r>
              <a:rPr lang="en-US" noProof="0" dirty="0"/>
              <a:t>Intraarticular implants</a:t>
            </a:r>
          </a:p>
        </p:txBody>
      </p:sp>
      <p:sp>
        <p:nvSpPr>
          <p:cNvPr id="3" name="Title 2"/>
          <p:cNvSpPr>
            <a:spLocks noGrp="1"/>
          </p:cNvSpPr>
          <p:nvPr>
            <p:ph type="title"/>
          </p:nvPr>
        </p:nvSpPr>
        <p:spPr/>
        <p:txBody>
          <a:bodyPr/>
          <a:lstStyle/>
          <a:p>
            <a:r>
              <a:rPr lang="en-US" noProof="0" dirty="0"/>
              <a:t>Risks of retained implants</a:t>
            </a:r>
          </a:p>
        </p:txBody>
      </p:sp>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54948" y="1196752"/>
            <a:ext cx="3460653"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1"/>
          <p:cNvGrpSpPr/>
          <p:nvPr/>
        </p:nvGrpSpPr>
        <p:grpSpPr>
          <a:xfrm>
            <a:off x="7010400" y="3330352"/>
            <a:ext cx="3505200" cy="2895600"/>
            <a:chOff x="5486400" y="3581400"/>
            <a:chExt cx="3505200" cy="2895600"/>
          </a:xfrm>
        </p:grpSpPr>
        <p:pic>
          <p:nvPicPr>
            <p:cNvPr id="614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86400" y="3581400"/>
              <a:ext cx="1687004"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98428" y="3614056"/>
              <a:ext cx="1893172" cy="2862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532170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p:txBody>
          <a:bodyPr/>
          <a:lstStyle/>
          <a:p>
            <a:r>
              <a:rPr lang="en-US" noProof="0" dirty="0"/>
              <a:t>Hypersensitivity—metal allergy</a:t>
            </a:r>
          </a:p>
          <a:p>
            <a:r>
              <a:rPr lang="en-US" noProof="0" dirty="0"/>
              <a:t>Corrosion </a:t>
            </a:r>
          </a:p>
          <a:p>
            <a:pPr lvl="1"/>
            <a:r>
              <a:rPr lang="en-US" noProof="0" dirty="0"/>
              <a:t>Allergy</a:t>
            </a:r>
          </a:p>
          <a:p>
            <a:pPr lvl="1"/>
            <a:r>
              <a:rPr lang="en-US" noProof="0" dirty="0"/>
              <a:t>Toxicity</a:t>
            </a:r>
          </a:p>
          <a:p>
            <a:pPr lvl="1"/>
            <a:r>
              <a:rPr lang="en-US" noProof="0" dirty="0"/>
              <a:t>Carcinogenicity (only 30 reported cases)</a:t>
            </a:r>
          </a:p>
          <a:p>
            <a:pPr lvl="1"/>
            <a:r>
              <a:rPr lang="en-US" noProof="0" dirty="0"/>
              <a:t>Mostly theoretical risks</a:t>
            </a:r>
          </a:p>
          <a:p>
            <a:endParaRPr lang="en-US" noProof="0" dirty="0"/>
          </a:p>
        </p:txBody>
      </p:sp>
      <p:sp>
        <p:nvSpPr>
          <p:cNvPr id="4" name="Title 3"/>
          <p:cNvSpPr>
            <a:spLocks noGrp="1"/>
          </p:cNvSpPr>
          <p:nvPr>
            <p:ph type="title"/>
          </p:nvPr>
        </p:nvSpPr>
        <p:spPr/>
        <p:txBody>
          <a:bodyPr/>
          <a:lstStyle/>
          <a:p>
            <a:r>
              <a:rPr lang="en-US" noProof="0" dirty="0"/>
              <a:t>Risks of retained implants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1399" y="1244600"/>
            <a:ext cx="2305591" cy="5003800"/>
          </a:xfrm>
          <a:prstGeom prst="rect">
            <a:avLst/>
          </a:prstGeom>
        </p:spPr>
      </p:pic>
      <p:sp>
        <p:nvSpPr>
          <p:cNvPr id="3" name="TextBox 2"/>
          <p:cNvSpPr txBox="1"/>
          <p:nvPr/>
        </p:nvSpPr>
        <p:spPr>
          <a:xfrm>
            <a:off x="7391400" y="5929536"/>
            <a:ext cx="2282184" cy="307777"/>
          </a:xfrm>
          <a:prstGeom prst="rect">
            <a:avLst/>
          </a:prstGeom>
          <a:solidFill>
            <a:schemeClr val="tx1"/>
          </a:solidFill>
        </p:spPr>
        <p:txBody>
          <a:bodyPr wrap="square" rtlCol="0">
            <a:spAutoFit/>
          </a:bodyPr>
          <a:lstStyle/>
          <a:p>
            <a:r>
              <a:rPr lang="en-US" dirty="0">
                <a:solidFill>
                  <a:srgbClr val="FFFF00"/>
                </a:solidFill>
              </a:rPr>
              <a:t>Courtesy of D </a:t>
            </a:r>
            <a:r>
              <a:rPr lang="en-US" dirty="0" err="1">
                <a:solidFill>
                  <a:srgbClr val="FFFF00"/>
                </a:solidFill>
              </a:rPr>
              <a:t>Vos</a:t>
            </a:r>
            <a:endParaRPr lang="en-US" dirty="0">
              <a:solidFill>
                <a:srgbClr val="FFFF00"/>
              </a:solidFill>
            </a:endParaRPr>
          </a:p>
        </p:txBody>
      </p:sp>
    </p:spTree>
    <p:extLst>
      <p:ext uri="{BB962C8B-B14F-4D97-AF65-F5344CB8AC3E}">
        <p14:creationId xmlns:p14="http://schemas.microsoft.com/office/powerpoint/2010/main" val="394075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776A811-7E0C-412A-892B-A40E391A6AFE}"/>
              </a:ext>
            </a:extLst>
          </p:cNvPr>
          <p:cNvSpPr>
            <a:spLocks noGrp="1"/>
          </p:cNvSpPr>
          <p:nvPr>
            <p:ph idx="1"/>
          </p:nvPr>
        </p:nvSpPr>
        <p:spPr>
          <a:xfrm>
            <a:off x="658815" y="1486001"/>
            <a:ext cx="5437186" cy="4127399"/>
          </a:xfrm>
        </p:spPr>
        <p:txBody>
          <a:bodyPr/>
          <a:lstStyle/>
          <a:p>
            <a:pPr>
              <a:lnSpc>
                <a:spcPct val="120000"/>
              </a:lnSpc>
              <a:spcBef>
                <a:spcPct val="20000"/>
              </a:spcBef>
            </a:pPr>
            <a:r>
              <a:rPr lang="en-US" sz="2800" noProof="0" dirty="0"/>
              <a:t>Patient related</a:t>
            </a:r>
          </a:p>
          <a:p>
            <a:pPr marL="717550" indent="-355600">
              <a:lnSpc>
                <a:spcPct val="120000"/>
              </a:lnSpc>
              <a:spcBef>
                <a:spcPct val="20000"/>
              </a:spcBef>
              <a:buFontTx/>
              <a:buChar char="•"/>
            </a:pPr>
            <a:r>
              <a:rPr lang="en-US" sz="2600" noProof="0" dirty="0"/>
              <a:t>Another operation</a:t>
            </a:r>
          </a:p>
          <a:p>
            <a:pPr marL="717550" indent="-355600">
              <a:lnSpc>
                <a:spcPct val="120000"/>
              </a:lnSpc>
              <a:spcBef>
                <a:spcPct val="20000"/>
              </a:spcBef>
              <a:buFontTx/>
              <a:buChar char="•"/>
            </a:pPr>
            <a:r>
              <a:rPr lang="en-US" sz="2600" noProof="0" dirty="0"/>
              <a:t>New period of rehabilitation</a:t>
            </a:r>
          </a:p>
          <a:p>
            <a:pPr marL="717550" indent="-355600">
              <a:lnSpc>
                <a:spcPct val="120000"/>
              </a:lnSpc>
              <a:spcBef>
                <a:spcPct val="20000"/>
              </a:spcBef>
              <a:buFontTx/>
              <a:buChar char="•"/>
            </a:pPr>
            <a:r>
              <a:rPr lang="en-US" sz="2600" noProof="0" dirty="0"/>
              <a:t>A larger and more unpleasant scar</a:t>
            </a:r>
          </a:p>
          <a:p>
            <a:pPr marL="717550" indent="-355600">
              <a:lnSpc>
                <a:spcPct val="120000"/>
              </a:lnSpc>
              <a:spcBef>
                <a:spcPct val="20000"/>
              </a:spcBef>
              <a:buFontTx/>
              <a:buChar char="•"/>
            </a:pPr>
            <a:r>
              <a:rPr lang="en-US" sz="2600" noProof="0" dirty="0"/>
              <a:t>Complaints may not disappear</a:t>
            </a:r>
          </a:p>
          <a:p>
            <a:pPr marL="717550" indent="-355600">
              <a:lnSpc>
                <a:spcPct val="120000"/>
              </a:lnSpc>
              <a:spcBef>
                <a:spcPct val="20000"/>
              </a:spcBef>
              <a:buFontTx/>
              <a:buChar char="•"/>
            </a:pPr>
            <a:r>
              <a:rPr lang="en-US" sz="2600" noProof="0" dirty="0"/>
              <a:t>Complications with temporary or permanent effects</a:t>
            </a:r>
          </a:p>
          <a:p>
            <a:endParaRPr lang="en-US" noProof="0" dirty="0"/>
          </a:p>
        </p:txBody>
      </p:sp>
      <p:sp>
        <p:nvSpPr>
          <p:cNvPr id="4099" name="Rectangle 2"/>
          <p:cNvSpPr>
            <a:spLocks noGrp="1" noChangeArrowheads="1"/>
          </p:cNvSpPr>
          <p:nvPr>
            <p:ph type="title"/>
          </p:nvPr>
        </p:nvSpPr>
        <p:spPr/>
        <p:txBody>
          <a:bodyPr/>
          <a:lstStyle/>
          <a:p>
            <a:r>
              <a:rPr lang="en-US" noProof="0" dirty="0"/>
              <a:t> Concerns with removal</a:t>
            </a:r>
          </a:p>
        </p:txBody>
      </p:sp>
      <p:pic>
        <p:nvPicPr>
          <p:cNvPr id="5" name="Picture 10" descr="DSC0518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06851" y="1196752"/>
            <a:ext cx="3247551" cy="243566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DSC0518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86149" y="3776431"/>
            <a:ext cx="4992270" cy="2457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0600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40216" y="1700808"/>
            <a:ext cx="3804166" cy="4392488"/>
            <a:chOff x="2272664" y="5517232"/>
            <a:chExt cx="3804166" cy="4392488"/>
          </a:xfrm>
        </p:grpSpPr>
        <p:pic>
          <p:nvPicPr>
            <p:cNvPr id="10" name="Picture 14" descr="CIMG0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3886" y="7763040"/>
              <a:ext cx="3802944" cy="214668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15" descr="BERNLIEGER Gerald  UK 012915 06  M  23y 2006-04-26 R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807" t="18903" r="10644" b="12596"/>
            <a:stretch/>
          </p:blipFill>
          <p:spPr bwMode="auto">
            <a:xfrm>
              <a:off x="2272664" y="5517232"/>
              <a:ext cx="3123535" cy="2146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6"/>
            <p:cNvSpPr>
              <a:spLocks noChangeArrowheads="1"/>
            </p:cNvSpPr>
            <p:nvPr/>
          </p:nvSpPr>
          <p:spPr bwMode="auto">
            <a:xfrm>
              <a:off x="4265645" y="6453336"/>
              <a:ext cx="18473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endParaRPr lang="en-GB" dirty="0">
                <a:solidFill>
                  <a:srgbClr val="FFFF00"/>
                </a:solidFill>
              </a:endParaRPr>
            </a:p>
          </p:txBody>
        </p:sp>
      </p:grpSp>
      <p:sp>
        <p:nvSpPr>
          <p:cNvPr id="13" name="Rectangle 2"/>
          <p:cNvSpPr txBox="1">
            <a:spLocks noChangeArrowheads="1"/>
          </p:cNvSpPr>
          <p:nvPr/>
        </p:nvSpPr>
        <p:spPr bwMode="auto">
          <a:xfrm>
            <a:off x="1919288" y="116632"/>
            <a:ext cx="874871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ct val="90000"/>
              </a:lnSpc>
              <a:spcBef>
                <a:spcPct val="0"/>
              </a:spcBef>
              <a:spcAft>
                <a:spcPct val="0"/>
              </a:spcAft>
              <a:defRPr sz="3200" b="1" baseline="0">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pPr>
              <a:defRPr/>
            </a:pPr>
            <a:endParaRPr lang="en-US" sz="5400" dirty="0"/>
          </a:p>
        </p:txBody>
      </p:sp>
      <p:sp>
        <p:nvSpPr>
          <p:cNvPr id="7" name="Content Placeholder 6">
            <a:extLst>
              <a:ext uri="{FF2B5EF4-FFF2-40B4-BE49-F238E27FC236}">
                <a16:creationId xmlns:a16="http://schemas.microsoft.com/office/drawing/2014/main" id="{2C49F051-61DB-4469-A738-3DFD74F30DF7}"/>
              </a:ext>
            </a:extLst>
          </p:cNvPr>
          <p:cNvSpPr>
            <a:spLocks noGrp="1"/>
          </p:cNvSpPr>
          <p:nvPr>
            <p:ph idx="1"/>
          </p:nvPr>
        </p:nvSpPr>
        <p:spPr>
          <a:xfrm>
            <a:off x="658814" y="1486001"/>
            <a:ext cx="7309394" cy="4127399"/>
          </a:xfrm>
        </p:spPr>
        <p:txBody>
          <a:bodyPr/>
          <a:lstStyle/>
          <a:p>
            <a:pPr>
              <a:lnSpc>
                <a:spcPct val="120000"/>
              </a:lnSpc>
              <a:spcBef>
                <a:spcPct val="20000"/>
              </a:spcBef>
            </a:pPr>
            <a:r>
              <a:rPr lang="en-US" sz="2800" noProof="0" dirty="0"/>
              <a:t>Surgeon related</a:t>
            </a:r>
          </a:p>
          <a:p>
            <a:pPr marL="704850" indent="-342900">
              <a:lnSpc>
                <a:spcPct val="120000"/>
              </a:lnSpc>
              <a:spcBef>
                <a:spcPct val="20000"/>
              </a:spcBef>
              <a:buFont typeface="Arial"/>
              <a:buChar char="•"/>
            </a:pPr>
            <a:r>
              <a:rPr lang="en-US" sz="2600" noProof="0" dirty="0"/>
              <a:t>Minimal invasive in </a:t>
            </a:r>
            <a:r>
              <a:rPr lang="en-US" sz="2600" noProof="0" dirty="0">
                <a:ea typeface="Wingdings"/>
                <a:cs typeface="Wingdings"/>
                <a:sym typeface="Wingdings"/>
              </a:rPr>
              <a:t></a:t>
            </a:r>
            <a:r>
              <a:rPr lang="en-US" sz="2600" noProof="0" dirty="0"/>
              <a:t> maximal invasive out</a:t>
            </a:r>
          </a:p>
          <a:p>
            <a:pPr marL="704850" indent="-342900">
              <a:lnSpc>
                <a:spcPct val="120000"/>
              </a:lnSpc>
              <a:spcBef>
                <a:spcPct val="20000"/>
              </a:spcBef>
              <a:buFont typeface="Arial"/>
              <a:buChar char="•"/>
            </a:pPr>
            <a:r>
              <a:rPr lang="en-US" sz="2600" noProof="0" dirty="0"/>
              <a:t>OR time &amp; costs</a:t>
            </a:r>
          </a:p>
          <a:p>
            <a:pPr marL="704850" indent="-342900">
              <a:lnSpc>
                <a:spcPct val="120000"/>
              </a:lnSpc>
              <a:spcBef>
                <a:spcPct val="20000"/>
              </a:spcBef>
              <a:buFont typeface="Arial"/>
              <a:buChar char="•"/>
            </a:pPr>
            <a:r>
              <a:rPr lang="en-US" sz="2600" noProof="0" dirty="0"/>
              <a:t>Modern materials can be difficult to remove</a:t>
            </a:r>
          </a:p>
          <a:p>
            <a:pPr marL="704850" indent="-342900">
              <a:lnSpc>
                <a:spcPct val="120000"/>
              </a:lnSpc>
              <a:spcBef>
                <a:spcPct val="20000"/>
              </a:spcBef>
              <a:buFont typeface="Arial"/>
              <a:buChar char="•"/>
            </a:pPr>
            <a:r>
              <a:rPr lang="en-US" sz="2600" noProof="0" dirty="0"/>
              <a:t>Intra/postoperative complications</a:t>
            </a:r>
          </a:p>
          <a:p>
            <a:pPr marL="704850" indent="-342900">
              <a:lnSpc>
                <a:spcPct val="120000"/>
              </a:lnSpc>
              <a:spcBef>
                <a:spcPct val="20000"/>
              </a:spcBef>
              <a:buFont typeface="Arial"/>
              <a:buChar char="•"/>
            </a:pPr>
            <a:r>
              <a:rPr lang="en-US" sz="2600" noProof="0" dirty="0"/>
              <a:t>Surgeon frustration or failure to accomplish </a:t>
            </a:r>
            <a:r>
              <a:rPr lang="en-US" sz="2600" noProof="0" dirty="0">
                <a:cs typeface="Arial"/>
              </a:rPr>
              <a:t>resulting in: </a:t>
            </a:r>
          </a:p>
          <a:p>
            <a:pPr marL="1162050" lvl="1" indent="-342900">
              <a:lnSpc>
                <a:spcPct val="120000"/>
              </a:lnSpc>
              <a:spcBef>
                <a:spcPct val="20000"/>
              </a:spcBef>
              <a:buFont typeface="Arial"/>
              <a:buChar char="•"/>
            </a:pPr>
            <a:r>
              <a:rPr lang="en-US" noProof="0" dirty="0">
                <a:cs typeface="Arial"/>
              </a:rPr>
              <a:t>Broken implants and retrieval equipment</a:t>
            </a:r>
          </a:p>
          <a:p>
            <a:pPr marL="1162050" lvl="1" indent="-342900">
              <a:lnSpc>
                <a:spcPct val="120000"/>
              </a:lnSpc>
              <a:spcBef>
                <a:spcPct val="20000"/>
              </a:spcBef>
              <a:buFont typeface="Arial"/>
              <a:buChar char="•"/>
            </a:pPr>
            <a:r>
              <a:rPr lang="en-US" noProof="0" dirty="0">
                <a:cs typeface="Arial"/>
              </a:rPr>
              <a:t>Prolonged surgical times</a:t>
            </a:r>
          </a:p>
          <a:p>
            <a:pPr marL="361950" indent="0">
              <a:lnSpc>
                <a:spcPct val="120000"/>
              </a:lnSpc>
              <a:spcBef>
                <a:spcPct val="20000"/>
              </a:spcBef>
              <a:buNone/>
            </a:pPr>
            <a:endParaRPr lang="en-US" noProof="0" dirty="0"/>
          </a:p>
        </p:txBody>
      </p:sp>
      <p:sp>
        <p:nvSpPr>
          <p:cNvPr id="5" name="Title 4">
            <a:extLst>
              <a:ext uri="{FF2B5EF4-FFF2-40B4-BE49-F238E27FC236}">
                <a16:creationId xmlns:a16="http://schemas.microsoft.com/office/drawing/2014/main" id="{4796E2E4-6EF7-41CF-81CB-EB78B8ACB200}"/>
              </a:ext>
            </a:extLst>
          </p:cNvPr>
          <p:cNvSpPr>
            <a:spLocks noGrp="1"/>
          </p:cNvSpPr>
          <p:nvPr>
            <p:ph type="title"/>
          </p:nvPr>
        </p:nvSpPr>
        <p:spPr/>
        <p:txBody>
          <a:bodyPr/>
          <a:lstStyle/>
          <a:p>
            <a:r>
              <a:rPr lang="en-US" noProof="0" dirty="0">
                <a:solidFill>
                  <a:schemeClr val="accent6">
                    <a:lumMod val="75000"/>
                  </a:schemeClr>
                </a:solidFill>
              </a:rPr>
              <a:t> </a:t>
            </a:r>
            <a:r>
              <a:rPr lang="en-US" noProof="0" dirty="0"/>
              <a:t>Concerns with removal</a:t>
            </a:r>
            <a:br>
              <a:rPr lang="en-US" noProof="0" dirty="0"/>
            </a:br>
            <a:endParaRPr lang="en-US" noProof="0" dirty="0"/>
          </a:p>
        </p:txBody>
      </p:sp>
    </p:spTree>
    <p:extLst>
      <p:ext uri="{BB962C8B-B14F-4D97-AF65-F5344CB8AC3E}">
        <p14:creationId xmlns:p14="http://schemas.microsoft.com/office/powerpoint/2010/main" val="1541037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idx="1"/>
          </p:nvPr>
        </p:nvSpPr>
        <p:spPr>
          <a:xfrm>
            <a:off x="658814" y="1196752"/>
            <a:ext cx="10862203" cy="4127399"/>
          </a:xfrm>
        </p:spPr>
        <p:txBody>
          <a:bodyPr/>
          <a:lstStyle/>
          <a:p>
            <a:r>
              <a:rPr lang="en-US" sz="2800" noProof="0" dirty="0"/>
              <a:t>In case of elective surgery:</a:t>
            </a:r>
          </a:p>
          <a:p>
            <a:pPr lvl="1"/>
            <a:r>
              <a:rPr lang="en-US" noProof="0" dirty="0"/>
              <a:t>Plate removal: cortex</a:t>
            </a:r>
          </a:p>
          <a:p>
            <a:pPr lvl="2">
              <a:buFont typeface="Arial" panose="020B0604020202020204" pitchFamily="34" charset="0"/>
              <a:buChar char="•"/>
            </a:pPr>
            <a:r>
              <a:rPr lang="en-US" noProof="0" dirty="0"/>
              <a:t>≥ 24 months in adults (medullary canal restored)</a:t>
            </a:r>
          </a:p>
          <a:p>
            <a:pPr lvl="2">
              <a:buFont typeface="Arial" panose="020B0604020202020204" pitchFamily="34" charset="0"/>
              <a:buChar char="•"/>
            </a:pPr>
            <a:r>
              <a:rPr lang="en-US" noProof="0" dirty="0"/>
              <a:t>≥ 6 months in children (&lt; 18 years old)</a:t>
            </a:r>
          </a:p>
          <a:p>
            <a:pPr lvl="1"/>
            <a:r>
              <a:rPr lang="en-US" noProof="0" dirty="0"/>
              <a:t>Plate removal: cancellous bone, metaphysis</a:t>
            </a:r>
          </a:p>
          <a:p>
            <a:pPr lvl="2">
              <a:buFont typeface="Arial" panose="020B0604020202020204" pitchFamily="34" charset="0"/>
              <a:buChar char="•"/>
            </a:pPr>
            <a:r>
              <a:rPr lang="en-US" noProof="0" dirty="0"/>
              <a:t>≥ 6 months</a:t>
            </a:r>
          </a:p>
          <a:p>
            <a:pPr lvl="1"/>
            <a:r>
              <a:rPr lang="en-US" noProof="0" dirty="0"/>
              <a:t>IM nail removal</a:t>
            </a:r>
          </a:p>
          <a:p>
            <a:pPr lvl="2">
              <a:buFont typeface="Arial" panose="020B0604020202020204" pitchFamily="34" charset="0"/>
              <a:buChar char="•"/>
            </a:pPr>
            <a:r>
              <a:rPr lang="en-US" noProof="0" dirty="0"/>
              <a:t>≥ 12–24 months in adults</a:t>
            </a:r>
          </a:p>
          <a:p>
            <a:pPr lvl="2">
              <a:buFont typeface="Arial" panose="020B0604020202020204" pitchFamily="34" charset="0"/>
              <a:buChar char="•"/>
            </a:pPr>
            <a:r>
              <a:rPr lang="en-US" noProof="0" dirty="0"/>
              <a:t>≥ 6–12 months in children</a:t>
            </a:r>
          </a:p>
        </p:txBody>
      </p:sp>
      <p:sp>
        <p:nvSpPr>
          <p:cNvPr id="5" name="Rectangle 2"/>
          <p:cNvSpPr>
            <a:spLocks noGrp="1" noChangeArrowheads="1"/>
          </p:cNvSpPr>
          <p:nvPr>
            <p:ph type="title"/>
          </p:nvPr>
        </p:nvSpPr>
        <p:spPr/>
        <p:txBody>
          <a:bodyPr/>
          <a:lstStyle/>
          <a:p>
            <a:r>
              <a:rPr lang="en-US" noProof="0" dirty="0"/>
              <a:t> Timing of removal</a:t>
            </a:r>
          </a:p>
        </p:txBody>
      </p:sp>
      <p:sp>
        <p:nvSpPr>
          <p:cNvPr id="2" name="Rectangle 1"/>
          <p:cNvSpPr/>
          <p:nvPr/>
        </p:nvSpPr>
        <p:spPr>
          <a:xfrm>
            <a:off x="1559496" y="5986531"/>
            <a:ext cx="8892480" cy="707886"/>
          </a:xfrm>
          <a:prstGeom prst="rect">
            <a:avLst/>
          </a:prstGeom>
        </p:spPr>
        <p:txBody>
          <a:bodyPr wrap="square">
            <a:spAutoFit/>
          </a:bodyPr>
          <a:lstStyle/>
          <a:p>
            <a:pPr marL="0" lvl="1"/>
            <a:r>
              <a:rPr lang="en-US" sz="4000" b="1" u="sng" dirty="0">
                <a:solidFill>
                  <a:srgbClr val="FF0000"/>
                </a:solidFill>
              </a:rPr>
              <a:t>Make sure the fracture has healed!</a:t>
            </a:r>
            <a:endParaRPr lang="en-US" sz="4000" u="sng" dirty="0">
              <a:solidFill>
                <a:srgbClr val="FF0000"/>
              </a:solidFill>
            </a:endParaRPr>
          </a:p>
        </p:txBody>
      </p:sp>
    </p:spTree>
    <p:extLst>
      <p:ext uri="{BB962C8B-B14F-4D97-AF65-F5344CB8AC3E}">
        <p14:creationId xmlns:p14="http://schemas.microsoft.com/office/powerpoint/2010/main" val="18076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8">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81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1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18">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Results</a:t>
            </a:r>
          </a:p>
        </p:txBody>
      </p:sp>
      <p:sp>
        <p:nvSpPr>
          <p:cNvPr id="6" name="Rectangle 5"/>
          <p:cNvSpPr/>
          <p:nvPr/>
        </p:nvSpPr>
        <p:spPr>
          <a:xfrm>
            <a:off x="639543" y="1243013"/>
            <a:ext cx="9601480" cy="1200328"/>
          </a:xfrm>
          <a:prstGeom prst="rect">
            <a:avLst/>
          </a:prstGeom>
        </p:spPr>
        <p:txBody>
          <a:bodyPr wrap="square">
            <a:spAutoFit/>
          </a:bodyPr>
          <a:lstStyle/>
          <a:p>
            <a:pPr marL="342900" lvl="0" indent="-342900" algn="l">
              <a:buFont typeface="Arial" panose="020B0604020202020204" pitchFamily="34" charset="0"/>
              <a:buChar char="•"/>
            </a:pPr>
            <a:r>
              <a:rPr lang="en-GB" sz="2400" dirty="0">
                <a:solidFill>
                  <a:srgbClr val="000000"/>
                </a:solidFill>
                <a:ea typeface="ÇlÇr ñæí©" charset="0"/>
              </a:rPr>
              <a:t>In children, general removal is advised - safe procedure </a:t>
            </a:r>
          </a:p>
          <a:p>
            <a:pPr marL="342900" lvl="0" indent="-342900" algn="l">
              <a:buFont typeface="Arial" panose="020B0604020202020204" pitchFamily="34" charset="0"/>
              <a:buChar char="•"/>
            </a:pPr>
            <a:r>
              <a:rPr lang="en-GB" sz="2400" dirty="0">
                <a:solidFill>
                  <a:srgbClr val="000000"/>
                </a:solidFill>
                <a:ea typeface="ÇlÇr ñæí©" charset="0"/>
              </a:rPr>
              <a:t>Minor complication rate ± 10%</a:t>
            </a:r>
          </a:p>
          <a:p>
            <a:pPr marL="342900" lvl="0" indent="-342900" algn="l">
              <a:buFont typeface="Arial" panose="020B0604020202020204" pitchFamily="34" charset="0"/>
              <a:buChar char="•"/>
            </a:pPr>
            <a:r>
              <a:rPr lang="en-GB" sz="2400" dirty="0">
                <a:solidFill>
                  <a:srgbClr val="000000"/>
                </a:solidFill>
                <a:ea typeface="ÇlÇr ñæí©" charset="0"/>
              </a:rPr>
              <a:t>Refracture risk 1%</a:t>
            </a:r>
            <a:endParaRPr lang="nl-NL" sz="2400" dirty="0">
              <a:solidFill>
                <a:srgbClr val="000000"/>
              </a:solidFill>
              <a:ea typeface="ＭＳ Ｐゴシック" charset="0"/>
            </a:endParaRPr>
          </a:p>
        </p:txBody>
      </p:sp>
      <p:sp>
        <p:nvSpPr>
          <p:cNvPr id="7" name="Rectangle 6"/>
          <p:cNvSpPr/>
          <p:nvPr/>
        </p:nvSpPr>
        <p:spPr>
          <a:xfrm>
            <a:off x="639542" y="2708920"/>
            <a:ext cx="10497017" cy="1569660"/>
          </a:xfrm>
          <a:prstGeom prst="rect">
            <a:avLst/>
          </a:prstGeom>
        </p:spPr>
        <p:txBody>
          <a:bodyPr wrap="square">
            <a:spAutoFit/>
          </a:bodyPr>
          <a:lstStyle/>
          <a:p>
            <a:pPr marL="342900" lvl="0" indent="-342900" algn="l">
              <a:buFont typeface="Arial" panose="020B0604020202020204" pitchFamily="34" charset="0"/>
              <a:buChar char="•"/>
            </a:pPr>
            <a:r>
              <a:rPr lang="en-GB" sz="2400" dirty="0">
                <a:solidFill>
                  <a:srgbClr val="000000"/>
                </a:solidFill>
                <a:ea typeface="ÇlÇr ñæí©" charset="0"/>
              </a:rPr>
              <a:t>In adults in the upper extremity at an advised time of removal ≥ 8 months</a:t>
            </a:r>
          </a:p>
          <a:p>
            <a:pPr marL="342900" lvl="0" indent="-342900" algn="l">
              <a:buFont typeface="Arial" panose="020B0604020202020204" pitchFamily="34" charset="0"/>
              <a:buChar char="•"/>
            </a:pPr>
            <a:r>
              <a:rPr lang="en-GB" sz="2400" dirty="0">
                <a:solidFill>
                  <a:srgbClr val="000000"/>
                </a:solidFill>
                <a:ea typeface="ÇlÇr ñæí©" charset="0"/>
              </a:rPr>
              <a:t>Overall complication rate 22%</a:t>
            </a:r>
          </a:p>
          <a:p>
            <a:pPr marL="342900" lvl="0" indent="-342900" algn="l">
              <a:buFont typeface="Arial" panose="020B0604020202020204" pitchFamily="34" charset="0"/>
              <a:buChar char="•"/>
            </a:pPr>
            <a:r>
              <a:rPr lang="en-GB" sz="2400" dirty="0">
                <a:solidFill>
                  <a:srgbClr val="000000"/>
                </a:solidFill>
                <a:ea typeface="ÇlÇr ñæí©" charset="0"/>
              </a:rPr>
              <a:t>Low risk of </a:t>
            </a:r>
            <a:r>
              <a:rPr lang="en-GB" sz="2400" dirty="0" err="1">
                <a:solidFill>
                  <a:srgbClr val="000000"/>
                </a:solidFill>
                <a:ea typeface="ÇlÇr ñæí©" charset="0"/>
              </a:rPr>
              <a:t>refracture</a:t>
            </a:r>
            <a:endParaRPr lang="en-GB" sz="2400" dirty="0">
              <a:solidFill>
                <a:srgbClr val="000000"/>
              </a:solidFill>
              <a:ea typeface="ÇlÇr ñæí©" charset="0"/>
            </a:endParaRPr>
          </a:p>
          <a:p>
            <a:pPr marL="342900" lvl="0" indent="-342900" algn="l">
              <a:buFont typeface="Arial" panose="020B0604020202020204" pitchFamily="34" charset="0"/>
              <a:buChar char="•"/>
            </a:pPr>
            <a:r>
              <a:rPr lang="en-GB" sz="2400" dirty="0">
                <a:solidFill>
                  <a:srgbClr val="000000"/>
                </a:solidFill>
                <a:ea typeface="ÇlÇr ñæí©" charset="0"/>
              </a:rPr>
              <a:t>Good clinical outcome</a:t>
            </a:r>
            <a:endParaRPr lang="en-US" sz="2400" dirty="0"/>
          </a:p>
        </p:txBody>
      </p:sp>
      <p:sp>
        <p:nvSpPr>
          <p:cNvPr id="8" name="Rectangle 7"/>
          <p:cNvSpPr/>
          <p:nvPr/>
        </p:nvSpPr>
        <p:spPr>
          <a:xfrm>
            <a:off x="639543" y="4470013"/>
            <a:ext cx="10594737" cy="2308324"/>
          </a:xfrm>
          <a:prstGeom prst="rect">
            <a:avLst/>
          </a:prstGeom>
        </p:spPr>
        <p:txBody>
          <a:bodyPr wrap="square">
            <a:spAutoFit/>
          </a:bodyPr>
          <a:lstStyle/>
          <a:p>
            <a:pPr marL="342900" lvl="0" indent="-342900" algn="l">
              <a:buFont typeface="Arial" panose="020B0604020202020204" pitchFamily="34" charset="0"/>
              <a:buChar char="•"/>
            </a:pPr>
            <a:r>
              <a:rPr lang="en-GB" sz="2400" dirty="0">
                <a:solidFill>
                  <a:srgbClr val="000000"/>
                </a:solidFill>
                <a:ea typeface="ÇlÇr ñæí©" charset="0"/>
              </a:rPr>
              <a:t>In adults in the lower extremity at an advised time of removal ≥ 12 months</a:t>
            </a:r>
          </a:p>
          <a:p>
            <a:pPr marL="342900" lvl="0" indent="-342900" algn="l">
              <a:buFont typeface="Arial" panose="020B0604020202020204" pitchFamily="34" charset="0"/>
              <a:buChar char="•"/>
            </a:pPr>
            <a:r>
              <a:rPr lang="en-GB" sz="2400" dirty="0">
                <a:solidFill>
                  <a:srgbClr val="000000"/>
                </a:solidFill>
                <a:ea typeface="ÇlÇr ñæí©" charset="0"/>
              </a:rPr>
              <a:t>Overall complication rate = 37% (especially nail removal)</a:t>
            </a:r>
          </a:p>
          <a:p>
            <a:pPr marL="342900" lvl="0" indent="-342900" algn="l">
              <a:buFont typeface="Arial" panose="020B0604020202020204" pitchFamily="34" charset="0"/>
              <a:buChar char="•"/>
            </a:pPr>
            <a:r>
              <a:rPr lang="en-GB" sz="2400" dirty="0">
                <a:solidFill>
                  <a:srgbClr val="000000"/>
                </a:solidFill>
                <a:ea typeface="ÇlÇr ñæí©" charset="0"/>
              </a:rPr>
              <a:t>Low risk of </a:t>
            </a:r>
            <a:r>
              <a:rPr lang="en-GB" sz="2400" dirty="0" err="1">
                <a:solidFill>
                  <a:srgbClr val="000000"/>
                </a:solidFill>
                <a:ea typeface="ÇlÇr ñæí©" charset="0"/>
              </a:rPr>
              <a:t>refracture</a:t>
            </a:r>
            <a:endParaRPr lang="en-GB" sz="2400" dirty="0">
              <a:solidFill>
                <a:srgbClr val="000000"/>
              </a:solidFill>
              <a:ea typeface="ÇlÇr ñæí©" charset="0"/>
            </a:endParaRPr>
          </a:p>
          <a:p>
            <a:pPr marL="342900" lvl="0" indent="-342900" algn="l">
              <a:buFont typeface="Arial" panose="020B0604020202020204" pitchFamily="34" charset="0"/>
              <a:buChar char="•"/>
            </a:pPr>
            <a:r>
              <a:rPr lang="en-GB" sz="2400" dirty="0">
                <a:solidFill>
                  <a:srgbClr val="000000"/>
                </a:solidFill>
                <a:ea typeface="ÇlÇr ñæí©" charset="0"/>
              </a:rPr>
              <a:t>Good clinical outcome </a:t>
            </a:r>
          </a:p>
          <a:p>
            <a:pPr marL="342900" lvl="0" indent="-342900" algn="l">
              <a:buFont typeface="Arial" panose="020B0604020202020204" pitchFamily="34" charset="0"/>
              <a:buChar char="•"/>
            </a:pPr>
            <a:r>
              <a:rPr lang="en-GB" sz="2400" dirty="0">
                <a:solidFill>
                  <a:srgbClr val="000000"/>
                </a:solidFill>
                <a:ea typeface="ÇlÇr ñæí©" charset="0"/>
              </a:rPr>
              <a:t>≥ 95%</a:t>
            </a:r>
          </a:p>
          <a:p>
            <a:pPr marL="342900" lvl="0" indent="-342900" algn="l">
              <a:buFont typeface="Arial" panose="020B0604020202020204" pitchFamily="34" charset="0"/>
              <a:buChar char="•"/>
            </a:pPr>
            <a:endParaRPr lang="nl-NL" sz="2400" dirty="0">
              <a:solidFill>
                <a:srgbClr val="000000"/>
              </a:solidFill>
              <a:ea typeface="ＭＳ Ｐゴシック" charset="0"/>
            </a:endParaRPr>
          </a:p>
        </p:txBody>
      </p:sp>
    </p:spTree>
    <p:extLst>
      <p:ext uri="{BB962C8B-B14F-4D97-AF65-F5344CB8AC3E}">
        <p14:creationId xmlns:p14="http://schemas.microsoft.com/office/powerpoint/2010/main" val="225677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lgn="ctr">
              <a:buNone/>
            </a:pPr>
            <a:r>
              <a:rPr lang="en-US" sz="2800" noProof="0" dirty="0"/>
              <a:t>Preoperative planning is essential!!</a:t>
            </a:r>
          </a:p>
          <a:p>
            <a:endParaRPr lang="en-US" noProof="0" dirty="0"/>
          </a:p>
          <a:p>
            <a:pPr marL="0" indent="0">
              <a:buNone/>
            </a:pPr>
            <a:endParaRPr lang="en-US" noProof="0" dirty="0"/>
          </a:p>
        </p:txBody>
      </p:sp>
      <p:sp>
        <p:nvSpPr>
          <p:cNvPr id="12" name="Rectangle 2"/>
          <p:cNvSpPr>
            <a:spLocks noGrp="1" noChangeArrowheads="1"/>
          </p:cNvSpPr>
          <p:nvPr>
            <p:ph type="title"/>
          </p:nvPr>
        </p:nvSpPr>
        <p:spPr/>
        <p:txBody>
          <a:bodyPr/>
          <a:lstStyle/>
          <a:p>
            <a:r>
              <a:rPr lang="en-US" noProof="0" dirty="0"/>
              <a:t> Preparation for surgery</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41" y="4653136"/>
            <a:ext cx="2354107"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603612" y="1982658"/>
            <a:ext cx="1416706" cy="19503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4172" y="2054665"/>
            <a:ext cx="1980220"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7568" y="4653136"/>
            <a:ext cx="1777698"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9877" y="2126674"/>
            <a:ext cx="2051081" cy="1701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176" y="4509121"/>
            <a:ext cx="2603274" cy="1949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Rectangle 1"/>
          <p:cNvSpPr/>
          <p:nvPr/>
        </p:nvSpPr>
        <p:spPr>
          <a:xfrm>
            <a:off x="3140347" y="3894762"/>
            <a:ext cx="5984331" cy="658835"/>
          </a:xfrm>
          <a:prstGeom prst="rect">
            <a:avLst/>
          </a:prstGeom>
        </p:spPr>
        <p:txBody>
          <a:bodyPr wrap="none">
            <a:spAutoFit/>
          </a:bodyPr>
          <a:lstStyle/>
          <a:p>
            <a:pPr>
              <a:lnSpc>
                <a:spcPct val="150000"/>
              </a:lnSpc>
            </a:pPr>
            <a:r>
              <a:rPr lang="en-US" sz="2800" dirty="0"/>
              <a:t>Be prepared: expect the unexpected</a:t>
            </a:r>
          </a:p>
        </p:txBody>
      </p:sp>
    </p:spTree>
    <p:extLst>
      <p:ext uri="{BB962C8B-B14F-4D97-AF65-F5344CB8AC3E}">
        <p14:creationId xmlns:p14="http://schemas.microsoft.com/office/powerpoint/2010/main" val="140738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C79210-48A9-4B54-B5B8-08A73A230410}"/>
              </a:ext>
            </a:extLst>
          </p:cNvPr>
          <p:cNvSpPr>
            <a:spLocks noGrp="1"/>
          </p:cNvSpPr>
          <p:nvPr>
            <p:ph idx="1"/>
          </p:nvPr>
        </p:nvSpPr>
        <p:spPr/>
        <p:txBody>
          <a:bodyPr/>
          <a:lstStyle/>
          <a:p>
            <a:r>
              <a:rPr lang="en-US" noProof="0" dirty="0"/>
              <a:t>Know what has happened</a:t>
            </a:r>
            <a:r>
              <a:rPr lang="en-US" dirty="0"/>
              <a:t>—</a:t>
            </a:r>
            <a:r>
              <a:rPr lang="en-US" noProof="0" dirty="0"/>
              <a:t>history</a:t>
            </a:r>
          </a:p>
          <a:p>
            <a:pPr lvl="1"/>
            <a:r>
              <a:rPr lang="en-US" noProof="0" dirty="0"/>
              <a:t>Infection, stripped screws</a:t>
            </a:r>
          </a:p>
          <a:p>
            <a:r>
              <a:rPr lang="en-US" noProof="0" dirty="0"/>
              <a:t>Know the implant</a:t>
            </a:r>
            <a:r>
              <a:rPr lang="en-US" dirty="0"/>
              <a:t>—</a:t>
            </a:r>
            <a:r>
              <a:rPr lang="en-US" noProof="0" dirty="0"/>
              <a:t>type, manufacturer</a:t>
            </a:r>
          </a:p>
          <a:p>
            <a:r>
              <a:rPr lang="en-US" noProof="0" dirty="0"/>
              <a:t>Know the limb</a:t>
            </a:r>
            <a:r>
              <a:rPr lang="en-US" dirty="0"/>
              <a:t>—</a:t>
            </a:r>
            <a:r>
              <a:rPr lang="en-US" noProof="0" dirty="0"/>
              <a:t>incisions, scarring, flap pedicles ski grafts, sinuses</a:t>
            </a:r>
          </a:p>
          <a:p>
            <a:r>
              <a:rPr lang="en-US" noProof="0" dirty="0"/>
              <a:t>Make sure the fracture has healed</a:t>
            </a:r>
            <a:r>
              <a:rPr lang="en-US" dirty="0"/>
              <a:t>—</a:t>
            </a:r>
            <a:r>
              <a:rPr lang="en-US" noProof="0" dirty="0"/>
              <a:t>CT if in doubt</a:t>
            </a:r>
          </a:p>
          <a:p>
            <a:pPr lvl="1"/>
            <a:r>
              <a:rPr lang="en-US" noProof="0" dirty="0"/>
              <a:t>Examination under anesthesia in OR</a:t>
            </a:r>
          </a:p>
          <a:p>
            <a:r>
              <a:rPr lang="en-US" noProof="0" dirty="0"/>
              <a:t>Positioning of the patient</a:t>
            </a:r>
          </a:p>
          <a:p>
            <a:endParaRPr lang="en-US" noProof="0" dirty="0"/>
          </a:p>
        </p:txBody>
      </p:sp>
      <p:sp>
        <p:nvSpPr>
          <p:cNvPr id="4099" name="Rectangle 2"/>
          <p:cNvSpPr>
            <a:spLocks noGrp="1" noChangeArrowheads="1"/>
          </p:cNvSpPr>
          <p:nvPr>
            <p:ph type="title"/>
          </p:nvPr>
        </p:nvSpPr>
        <p:spPr/>
        <p:txBody>
          <a:bodyPr/>
          <a:lstStyle/>
          <a:p>
            <a:r>
              <a:rPr lang="en-US" noProof="0" dirty="0"/>
              <a:t> Preparation for surgery</a:t>
            </a:r>
          </a:p>
        </p:txBody>
      </p:sp>
    </p:spTree>
    <p:extLst>
      <p:ext uri="{BB962C8B-B14F-4D97-AF65-F5344CB8AC3E}">
        <p14:creationId xmlns:p14="http://schemas.microsoft.com/office/powerpoint/2010/main" val="3732868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C9067-E1E4-4533-A63F-61AD13DECFB9}"/>
              </a:ext>
            </a:extLst>
          </p:cNvPr>
          <p:cNvSpPr>
            <a:spLocks noGrp="1"/>
          </p:cNvSpPr>
          <p:nvPr>
            <p:ph idx="1"/>
          </p:nvPr>
        </p:nvSpPr>
        <p:spPr/>
        <p:txBody>
          <a:bodyPr/>
          <a:lstStyle/>
          <a:p>
            <a:pPr marL="0" indent="0">
              <a:buNone/>
            </a:pPr>
            <a:r>
              <a:rPr lang="en-US" noProof="0" dirty="0"/>
              <a:t>General preparations</a:t>
            </a:r>
          </a:p>
          <a:p>
            <a:r>
              <a:rPr lang="en-US" noProof="0" dirty="0"/>
              <a:t>Planning for removal starts when treating the initial fracture</a:t>
            </a:r>
          </a:p>
          <a:p>
            <a:r>
              <a:rPr lang="en-US" noProof="0" dirty="0"/>
              <a:t>Have your OR sets complete </a:t>
            </a:r>
          </a:p>
          <a:p>
            <a:r>
              <a:rPr lang="en-US" noProof="0" dirty="0"/>
              <a:t>Have your instruments in perfect shape</a:t>
            </a:r>
          </a:p>
          <a:p>
            <a:r>
              <a:rPr lang="en-US" noProof="0" dirty="0"/>
              <a:t>Know and check your instruments regularly!</a:t>
            </a:r>
          </a:p>
          <a:p>
            <a:r>
              <a:rPr lang="en-US" noProof="0" dirty="0"/>
              <a:t>Know what you have or not!</a:t>
            </a:r>
          </a:p>
          <a:p>
            <a:endParaRPr lang="en-US" noProof="0" dirty="0"/>
          </a:p>
        </p:txBody>
      </p:sp>
      <p:sp>
        <p:nvSpPr>
          <p:cNvPr id="5" name="Rectangle 2"/>
          <p:cNvSpPr>
            <a:spLocks noGrp="1" noChangeArrowheads="1"/>
          </p:cNvSpPr>
          <p:nvPr>
            <p:ph type="title"/>
          </p:nvPr>
        </p:nvSpPr>
        <p:spPr/>
        <p:txBody>
          <a:bodyPr/>
          <a:lstStyle/>
          <a:p>
            <a:r>
              <a:rPr lang="en-US" noProof="0" dirty="0"/>
              <a:t> Preparation for surgery</a:t>
            </a:r>
          </a:p>
        </p:txBody>
      </p:sp>
    </p:spTree>
    <p:extLst>
      <p:ext uri="{BB962C8B-B14F-4D97-AF65-F5344CB8AC3E}">
        <p14:creationId xmlns:p14="http://schemas.microsoft.com/office/powerpoint/2010/main" val="4045271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noProof="0" dirty="0"/>
              <a:t>Summarize the indications for implant removal</a:t>
            </a:r>
          </a:p>
          <a:p>
            <a:r>
              <a:rPr lang="en-US" noProof="0" dirty="0"/>
              <a:t>Understand when to remove implants</a:t>
            </a:r>
          </a:p>
          <a:p>
            <a:r>
              <a:rPr lang="en-US" noProof="0" dirty="0"/>
              <a:t>Describe the different removal techniques</a:t>
            </a:r>
          </a:p>
        </p:txBody>
      </p:sp>
      <p:sp>
        <p:nvSpPr>
          <p:cNvPr id="5" name="Rectangle 2"/>
          <p:cNvSpPr>
            <a:spLocks noGrp="1" noChangeArrowheads="1"/>
          </p:cNvSpPr>
          <p:nvPr>
            <p:ph type="title"/>
          </p:nvPr>
        </p:nvSpPr>
        <p:spPr/>
        <p:txBody>
          <a:bodyPr/>
          <a:lstStyle/>
          <a:p>
            <a:r>
              <a:rPr lang="en-US" noProof="0" dirty="0"/>
              <a:t> Learning outcomes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D82A0F-C07C-4568-B91A-A4616D651009}"/>
              </a:ext>
            </a:extLst>
          </p:cNvPr>
          <p:cNvSpPr>
            <a:spLocks noGrp="1"/>
          </p:cNvSpPr>
          <p:nvPr>
            <p:ph idx="1"/>
          </p:nvPr>
        </p:nvSpPr>
        <p:spPr>
          <a:xfrm>
            <a:off x="658815" y="1486001"/>
            <a:ext cx="5797226" cy="4127399"/>
          </a:xfrm>
        </p:spPr>
        <p:txBody>
          <a:bodyPr/>
          <a:lstStyle/>
          <a:p>
            <a:r>
              <a:rPr lang="en-US" noProof="0" dirty="0"/>
              <a:t>Problems you need to plan for</a:t>
            </a:r>
          </a:p>
          <a:p>
            <a:r>
              <a:rPr lang="en-US" noProof="0" dirty="0"/>
              <a:t>Larger incisions</a:t>
            </a:r>
          </a:p>
          <a:p>
            <a:r>
              <a:rPr lang="en-US" noProof="0" dirty="0"/>
              <a:t>Failure to remove</a:t>
            </a:r>
          </a:p>
          <a:p>
            <a:r>
              <a:rPr lang="en-US" noProof="0" dirty="0"/>
              <a:t>Breakage</a:t>
            </a:r>
          </a:p>
          <a:p>
            <a:r>
              <a:rPr lang="en-US" noProof="0" dirty="0"/>
              <a:t>Risk of complications</a:t>
            </a:r>
          </a:p>
          <a:p>
            <a:r>
              <a:rPr lang="en-US" noProof="0" dirty="0"/>
              <a:t>No relief of complaints</a:t>
            </a:r>
          </a:p>
          <a:p>
            <a:endParaRPr lang="en-US" noProof="0" dirty="0"/>
          </a:p>
          <a:p>
            <a:pPr marL="0" indent="0">
              <a:buNone/>
            </a:pPr>
            <a:r>
              <a:rPr lang="en-US" noProof="0" dirty="0">
                <a:solidFill>
                  <a:srgbClr val="FF0000"/>
                </a:solidFill>
              </a:rPr>
              <a:t>Be prepared: expect the unexpected</a:t>
            </a:r>
          </a:p>
          <a:p>
            <a:endParaRPr lang="en-US" noProof="0" dirty="0"/>
          </a:p>
          <a:p>
            <a:endParaRPr lang="en-US" noProof="0" dirty="0"/>
          </a:p>
        </p:txBody>
      </p:sp>
      <p:sp>
        <p:nvSpPr>
          <p:cNvPr id="2" name="Title 1">
            <a:extLst>
              <a:ext uri="{FF2B5EF4-FFF2-40B4-BE49-F238E27FC236}">
                <a16:creationId xmlns:a16="http://schemas.microsoft.com/office/drawing/2014/main" id="{07CC3CC3-3186-4AAE-9141-7147117F57B3}"/>
              </a:ext>
            </a:extLst>
          </p:cNvPr>
          <p:cNvSpPr>
            <a:spLocks noGrp="1"/>
          </p:cNvSpPr>
          <p:nvPr>
            <p:ph type="title"/>
          </p:nvPr>
        </p:nvSpPr>
        <p:spPr/>
        <p:txBody>
          <a:bodyPr/>
          <a:lstStyle/>
          <a:p>
            <a:r>
              <a:rPr lang="en-US" noProof="0" dirty="0"/>
              <a:t> Preparation for surgery</a:t>
            </a:r>
            <a:br>
              <a:rPr lang="en-US" noProof="0" dirty="0"/>
            </a:br>
            <a:endParaRPr lang="en-US" noProof="0"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9634" t="16506" r="24130" b="23207"/>
          <a:stretch/>
        </p:blipFill>
        <p:spPr bwMode="auto">
          <a:xfrm>
            <a:off x="6816080" y="1555074"/>
            <a:ext cx="4419840" cy="43221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54233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6E60E2-6DB6-4F63-BED5-FF341F13862F}"/>
              </a:ext>
            </a:extLst>
          </p:cNvPr>
          <p:cNvSpPr>
            <a:spLocks noGrp="1"/>
          </p:cNvSpPr>
          <p:nvPr>
            <p:ph idx="1"/>
          </p:nvPr>
        </p:nvSpPr>
        <p:spPr/>
        <p:txBody>
          <a:bodyPr/>
          <a:lstStyle/>
          <a:p>
            <a:r>
              <a:rPr lang="en-US" noProof="0" dirty="0"/>
              <a:t>Always have fluoroscopy</a:t>
            </a:r>
          </a:p>
          <a:p>
            <a:endParaRPr lang="en-US" noProof="0" dirty="0"/>
          </a:p>
        </p:txBody>
      </p:sp>
      <p:sp>
        <p:nvSpPr>
          <p:cNvPr id="3" name="Title 2">
            <a:extLst>
              <a:ext uri="{FF2B5EF4-FFF2-40B4-BE49-F238E27FC236}">
                <a16:creationId xmlns:a16="http://schemas.microsoft.com/office/drawing/2014/main" id="{981967D6-CBF4-4B7A-95CF-6179CA0546AF}"/>
              </a:ext>
            </a:extLst>
          </p:cNvPr>
          <p:cNvSpPr>
            <a:spLocks noGrp="1"/>
          </p:cNvSpPr>
          <p:nvPr>
            <p:ph type="title"/>
          </p:nvPr>
        </p:nvSpPr>
        <p:spPr/>
        <p:txBody>
          <a:bodyPr/>
          <a:lstStyle/>
          <a:p>
            <a:r>
              <a:rPr lang="en-US" noProof="0" dirty="0"/>
              <a:t> Preparation for surgery</a:t>
            </a:r>
            <a:br>
              <a:rPr lang="en-US" noProof="0" dirty="0"/>
            </a:br>
            <a:endParaRPr lang="en-US" noProof="0" dirty="0"/>
          </a:p>
        </p:txBody>
      </p:sp>
      <p:grpSp>
        <p:nvGrpSpPr>
          <p:cNvPr id="7" name="Group 6">
            <a:extLst>
              <a:ext uri="{FF2B5EF4-FFF2-40B4-BE49-F238E27FC236}">
                <a16:creationId xmlns:a16="http://schemas.microsoft.com/office/drawing/2014/main" id="{F21F72A9-C43D-9643-8318-EBBD45AAFE42}"/>
              </a:ext>
            </a:extLst>
          </p:cNvPr>
          <p:cNvGrpSpPr>
            <a:grpSpLocks noChangeAspect="1"/>
          </p:cNvGrpSpPr>
          <p:nvPr/>
        </p:nvGrpSpPr>
        <p:grpSpPr>
          <a:xfrm>
            <a:off x="3161087" y="2204864"/>
            <a:ext cx="5503197" cy="4127398"/>
            <a:chOff x="3161087" y="2204864"/>
            <a:chExt cx="5503197" cy="4127398"/>
          </a:xfrm>
        </p:grpSpPr>
        <p:pic>
          <p:nvPicPr>
            <p:cNvPr id="2" name="Afbeelding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1087" y="2204864"/>
              <a:ext cx="5503197" cy="4127398"/>
            </a:xfrm>
            <a:prstGeom prst="rect">
              <a:avLst/>
            </a:prstGeom>
          </p:spPr>
        </p:pic>
        <p:sp>
          <p:nvSpPr>
            <p:cNvPr id="5" name="Rectangle 4">
              <a:extLst>
                <a:ext uri="{FF2B5EF4-FFF2-40B4-BE49-F238E27FC236}">
                  <a16:creationId xmlns:a16="http://schemas.microsoft.com/office/drawing/2014/main" id="{D3E9640E-AB13-B747-B2DC-5C2FDD3ADC5E}"/>
                </a:ext>
              </a:extLst>
            </p:cNvPr>
            <p:cNvSpPr/>
            <p:nvPr/>
          </p:nvSpPr>
          <p:spPr>
            <a:xfrm>
              <a:off x="4151784" y="4869160"/>
              <a:ext cx="360040" cy="144016"/>
            </a:xfrm>
            <a:prstGeom prst="rect">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FD7A72-626C-9E42-956D-E1A48143307A}"/>
                </a:ext>
              </a:extLst>
            </p:cNvPr>
            <p:cNvSpPr/>
            <p:nvPr/>
          </p:nvSpPr>
          <p:spPr>
            <a:xfrm>
              <a:off x="3947882" y="5063664"/>
              <a:ext cx="760004" cy="350384"/>
            </a:xfrm>
            <a:prstGeom prst="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8965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146CECC-DC13-41BF-B8F9-752C8405C7AB}"/>
              </a:ext>
            </a:extLst>
          </p:cNvPr>
          <p:cNvSpPr>
            <a:spLocks noGrp="1"/>
          </p:cNvSpPr>
          <p:nvPr>
            <p:ph idx="1"/>
          </p:nvPr>
        </p:nvSpPr>
        <p:spPr/>
        <p:txBody>
          <a:bodyPr/>
          <a:lstStyle/>
          <a:p>
            <a:r>
              <a:rPr lang="en-US" noProof="0" dirty="0"/>
              <a:t>Know the generic removal sets</a:t>
            </a:r>
          </a:p>
          <a:p>
            <a:endParaRPr lang="en-US" noProof="0" dirty="0"/>
          </a:p>
        </p:txBody>
      </p:sp>
      <p:sp>
        <p:nvSpPr>
          <p:cNvPr id="14" name="Rectangle 2"/>
          <p:cNvSpPr>
            <a:spLocks noGrp="1" noChangeArrowheads="1"/>
          </p:cNvSpPr>
          <p:nvPr>
            <p:ph type="title"/>
          </p:nvPr>
        </p:nvSpPr>
        <p:spPr/>
        <p:txBody>
          <a:bodyPr/>
          <a:lstStyle/>
          <a:p>
            <a:r>
              <a:rPr lang="en-US" noProof="0" dirty="0"/>
              <a:t> Preparation for surgery</a:t>
            </a:r>
          </a:p>
        </p:txBody>
      </p:sp>
      <p:pic>
        <p:nvPicPr>
          <p:cNvPr id="2" name="Afbeelding 1" descr="Schermafbeelding 2015-07-01 om 12.06.05.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59917" y="2348881"/>
            <a:ext cx="2297568" cy="2808312"/>
          </a:xfrm>
          <a:prstGeom prst="rect">
            <a:avLst/>
          </a:prstGeom>
        </p:spPr>
      </p:pic>
      <p:grpSp>
        <p:nvGrpSpPr>
          <p:cNvPr id="6" name="Groeperen 5"/>
          <p:cNvGrpSpPr>
            <a:grpSpLocks noChangeAspect="1"/>
          </p:cNvGrpSpPr>
          <p:nvPr/>
        </p:nvGrpSpPr>
        <p:grpSpPr>
          <a:xfrm>
            <a:off x="4583832" y="2367921"/>
            <a:ext cx="3240360" cy="2789270"/>
            <a:chOff x="4135884" y="2204864"/>
            <a:chExt cx="4684588" cy="4032448"/>
          </a:xfrm>
        </p:grpSpPr>
        <p:pic>
          <p:nvPicPr>
            <p:cNvPr id="4" name="Afbeelding 3" descr="Schermafbeelding 2015-07-01 om 12.07.50.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7602141" y="4869160"/>
              <a:ext cx="1151705" cy="1368152"/>
            </a:xfrm>
            <a:prstGeom prst="rect">
              <a:avLst/>
            </a:prstGeom>
          </p:spPr>
        </p:pic>
        <p:pic>
          <p:nvPicPr>
            <p:cNvPr id="8" name="Afbeelding 7" descr="Schermafbeelding 2015-07-01 om 12.07.50.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21844" y="2204864"/>
              <a:ext cx="1136300" cy="1512164"/>
            </a:xfrm>
            <a:prstGeom prst="rect">
              <a:avLst/>
            </a:prstGeom>
          </p:spPr>
        </p:pic>
        <p:pic>
          <p:nvPicPr>
            <p:cNvPr id="9" name="Afbeelding 8" descr="Schermafbeelding 2015-07-01 om 12.07.50.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44229" y="3573016"/>
              <a:ext cx="372187" cy="1290674"/>
            </a:xfrm>
            <a:prstGeom prst="rect">
              <a:avLst/>
            </a:prstGeom>
          </p:spPr>
        </p:pic>
        <p:sp>
          <p:nvSpPr>
            <p:cNvPr id="5" name="Rechthoek 4"/>
            <p:cNvSpPr/>
            <p:nvPr/>
          </p:nvSpPr>
          <p:spPr bwMode="auto">
            <a:xfrm>
              <a:off x="4135884" y="2204864"/>
              <a:ext cx="4684588" cy="4032448"/>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nl-NL"/>
            </a:p>
          </p:txBody>
        </p:sp>
      </p:grpSp>
      <p:pic>
        <p:nvPicPr>
          <p:cNvPr id="3" name="Afbeelding 2" descr="Schermafbeelding 2015-07-01 om 12.07.35.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83832" y="2367922"/>
            <a:ext cx="2265076" cy="2789271"/>
          </a:xfrm>
          <a:prstGeom prst="rect">
            <a:avLst/>
          </a:prstGeom>
        </p:spPr>
      </p:pic>
      <p:pic>
        <p:nvPicPr>
          <p:cNvPr id="7" name="Afbeelding 6" descr="Schermafbeelding 2015-07-01 om 12.08.16.png"/>
          <p:cNvPicPr>
            <a:picLocks noChangeAspect="1"/>
          </p:cNvPicPr>
          <p:nvPr/>
        </p:nvPicPr>
        <p:blipFill rotWithShape="1">
          <a:blip r:embed="rId8" cstate="print">
            <a:extLst>
              <a:ext uri="{28A0092B-C50C-407E-A947-70E740481C1C}">
                <a14:useLocalDpi xmlns:a14="http://schemas.microsoft.com/office/drawing/2010/main"/>
              </a:ext>
            </a:extLst>
          </a:blip>
          <a:srcRect t="5128"/>
          <a:stretch/>
        </p:blipFill>
        <p:spPr>
          <a:xfrm>
            <a:off x="8040215" y="2367921"/>
            <a:ext cx="2448643" cy="2789271"/>
          </a:xfrm>
          <a:prstGeom prst="rect">
            <a:avLst/>
          </a:prstGeom>
        </p:spPr>
      </p:pic>
    </p:spTree>
    <p:extLst>
      <p:ext uri="{BB962C8B-B14F-4D97-AF65-F5344CB8AC3E}">
        <p14:creationId xmlns:p14="http://schemas.microsoft.com/office/powerpoint/2010/main" val="2629982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1" name="Rectangle 7"/>
          <p:cNvSpPr>
            <a:spLocks noGrp="1" noChangeArrowheads="1"/>
          </p:cNvSpPr>
          <p:nvPr>
            <p:ph idx="1"/>
          </p:nvPr>
        </p:nvSpPr>
        <p:spPr/>
        <p:txBody>
          <a:bodyPr/>
          <a:lstStyle/>
          <a:p>
            <a:r>
              <a:rPr lang="en-US" noProof="0" dirty="0"/>
              <a:t> </a:t>
            </a:r>
            <a:r>
              <a:rPr lang="en-US" noProof="0" dirty="0">
                <a:solidFill>
                  <a:srgbClr val="FF0000"/>
                </a:solidFill>
              </a:rPr>
              <a:t>Expect the unexpected !!</a:t>
            </a:r>
          </a:p>
        </p:txBody>
      </p:sp>
      <p:sp>
        <p:nvSpPr>
          <p:cNvPr id="8" name="Rectangle 2"/>
          <p:cNvSpPr>
            <a:spLocks noGrp="1" noChangeArrowheads="1"/>
          </p:cNvSpPr>
          <p:nvPr>
            <p:ph type="title"/>
          </p:nvPr>
        </p:nvSpPr>
        <p:spPr/>
        <p:txBody>
          <a:bodyPr/>
          <a:lstStyle/>
          <a:p>
            <a:r>
              <a:rPr lang="en-US" noProof="0" dirty="0"/>
              <a:t> Preparation for surgery</a:t>
            </a:r>
          </a:p>
        </p:txBody>
      </p:sp>
      <p:pic>
        <p:nvPicPr>
          <p:cNvPr id="195593" name="Picture 9" descr="pp broken screw 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51984" y="2105157"/>
            <a:ext cx="2519164" cy="4132155"/>
          </a:xfrm>
          <a:prstGeom prst="rect">
            <a:avLst/>
          </a:prstGeom>
          <a:noFill/>
          <a:extLst>
            <a:ext uri="{909E8E84-426E-40dd-AFC4-6F175D3DCCD1}">
              <a14:hiddenFill xmlns:a14="http://schemas.microsoft.com/office/drawing/2010/main" xmlns="">
                <a:solidFill>
                  <a:srgbClr val="FFFFFF"/>
                </a:solidFill>
              </a14:hiddenFill>
            </a:ext>
          </a:extLst>
        </p:spPr>
      </p:pic>
      <p:pic>
        <p:nvPicPr>
          <p:cNvPr id="195594" name="Picture 10" descr="pp 05 feb 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95663" y="2100232"/>
            <a:ext cx="2342228" cy="4137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552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658815" y="1486001"/>
            <a:ext cx="5221161" cy="4127399"/>
          </a:xfrm>
        </p:spPr>
        <p:txBody>
          <a:bodyPr/>
          <a:lstStyle/>
          <a:p>
            <a:r>
              <a:rPr lang="en-US" sz="2800" b="1" noProof="0" dirty="0"/>
              <a:t>Take time to clear out the insertion site</a:t>
            </a:r>
          </a:p>
          <a:p>
            <a:r>
              <a:rPr lang="en-US" sz="2800" noProof="0" dirty="0"/>
              <a:t>Do not strip the threads</a:t>
            </a:r>
          </a:p>
          <a:p>
            <a:r>
              <a:rPr lang="en-US" sz="2800" noProof="0" dirty="0"/>
              <a:t>Attach implant-specific insertion bolt</a:t>
            </a:r>
          </a:p>
          <a:p>
            <a:r>
              <a:rPr lang="en-US" sz="2800" noProof="0" dirty="0"/>
              <a:t>Universal sets are available</a:t>
            </a:r>
          </a:p>
        </p:txBody>
      </p:sp>
      <p:sp>
        <p:nvSpPr>
          <p:cNvPr id="6" name="Rectangle 2"/>
          <p:cNvSpPr>
            <a:spLocks noGrp="1" noChangeArrowheads="1"/>
          </p:cNvSpPr>
          <p:nvPr>
            <p:ph type="title"/>
          </p:nvPr>
        </p:nvSpPr>
        <p:spPr/>
        <p:txBody>
          <a:bodyPr/>
          <a:lstStyle/>
          <a:p>
            <a:r>
              <a:rPr lang="en-US" noProof="0" dirty="0"/>
              <a:t> Specific problems: IM nails</a:t>
            </a:r>
          </a:p>
        </p:txBody>
      </p:sp>
      <p:pic>
        <p:nvPicPr>
          <p:cNvPr id="48132" name="Picture 6" descr="screw removal set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6915" y="1483580"/>
            <a:ext cx="5290185" cy="374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1148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58815" y="1486001"/>
            <a:ext cx="6517305" cy="4127399"/>
          </a:xfrm>
        </p:spPr>
        <p:txBody>
          <a:bodyPr/>
          <a:lstStyle/>
          <a:p>
            <a:r>
              <a:rPr lang="en-US" sz="2800" noProof="0" dirty="0"/>
              <a:t>Difficult to remove IM nails, especially in young, due to bone overgrowth</a:t>
            </a:r>
          </a:p>
          <a:p>
            <a:r>
              <a:rPr lang="en-US" sz="2800" noProof="0" dirty="0"/>
              <a:t>Increased operative time with TAN nails (~30%)</a:t>
            </a:r>
          </a:p>
          <a:p>
            <a:r>
              <a:rPr lang="en-US" sz="2800" noProof="0" dirty="0"/>
              <a:t>Increased blood loss during surgery (~14%)</a:t>
            </a:r>
          </a:p>
          <a:p>
            <a:r>
              <a:rPr lang="en-US" sz="2800" noProof="0" dirty="0"/>
              <a:t>Longer hospital stay with TAN nails (~20%) </a:t>
            </a:r>
          </a:p>
          <a:p>
            <a:r>
              <a:rPr lang="en-US" sz="2800" noProof="0" dirty="0"/>
              <a:t>Wound infection (12–40%) and nerve damage (2–29%)</a:t>
            </a:r>
          </a:p>
        </p:txBody>
      </p:sp>
      <p:sp>
        <p:nvSpPr>
          <p:cNvPr id="2" name="Title 1">
            <a:extLst>
              <a:ext uri="{FF2B5EF4-FFF2-40B4-BE49-F238E27FC236}">
                <a16:creationId xmlns:a16="http://schemas.microsoft.com/office/drawing/2014/main" id="{55B5CAED-405F-41A7-B155-7207170C3DEA}"/>
              </a:ext>
            </a:extLst>
          </p:cNvPr>
          <p:cNvSpPr>
            <a:spLocks noGrp="1"/>
          </p:cNvSpPr>
          <p:nvPr>
            <p:ph type="title"/>
          </p:nvPr>
        </p:nvSpPr>
        <p:spPr/>
        <p:txBody>
          <a:bodyPr/>
          <a:lstStyle/>
          <a:p>
            <a:r>
              <a:rPr lang="en-US" noProof="0" dirty="0"/>
              <a:t> Specific problems: IM nails</a:t>
            </a:r>
            <a:br>
              <a:rPr lang="en-US" noProof="0" dirty="0"/>
            </a:br>
            <a:endParaRPr lang="en-US" noProof="0" dirty="0"/>
          </a:p>
        </p:txBody>
      </p:sp>
      <p:pic>
        <p:nvPicPr>
          <p:cNvPr id="7" name="Picture 4"/>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85136" y="1517351"/>
            <a:ext cx="2086618" cy="32027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descr="EM_T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44994" y="1533377"/>
            <a:ext cx="2091366" cy="32351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7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ECE6-087C-4A9C-AB65-E4E4F5061FBB}"/>
              </a:ext>
            </a:extLst>
          </p:cNvPr>
          <p:cNvSpPr>
            <a:spLocks noGrp="1"/>
          </p:cNvSpPr>
          <p:nvPr>
            <p:ph type="title"/>
          </p:nvPr>
        </p:nvSpPr>
        <p:spPr>
          <a:xfrm>
            <a:off x="670984" y="517526"/>
            <a:ext cx="10850033" cy="966788"/>
          </a:xfrm>
        </p:spPr>
        <p:txBody>
          <a:bodyPr/>
          <a:lstStyle/>
          <a:p>
            <a:r>
              <a:rPr lang="en-US" noProof="0" dirty="0">
                <a:solidFill>
                  <a:schemeClr val="accent6">
                    <a:lumMod val="75000"/>
                  </a:schemeClr>
                </a:solidFill>
              </a:rPr>
              <a:t> </a:t>
            </a:r>
            <a:r>
              <a:rPr lang="en-US" noProof="0" dirty="0"/>
              <a:t>Specific problems: IM nails</a:t>
            </a:r>
          </a:p>
        </p:txBody>
      </p:sp>
      <p:sp>
        <p:nvSpPr>
          <p:cNvPr id="207874" name="Text Box 4"/>
          <p:cNvSpPr txBox="1">
            <a:spLocks noChangeArrowheads="1"/>
          </p:cNvSpPr>
          <p:nvPr/>
        </p:nvSpPr>
        <p:spPr bwMode="auto">
          <a:xfrm>
            <a:off x="4572001" y="5257801"/>
            <a:ext cx="3140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endParaRPr lang="en-US" sz="2000">
              <a:latin typeface="Arial" charset="0"/>
            </a:endParaRPr>
          </a:p>
        </p:txBody>
      </p:sp>
      <p:pic>
        <p:nvPicPr>
          <p:cNvPr id="207875" name="Picture 7"/>
          <p:cNvPicPr>
            <a:picLocks noChangeAspect="1" noChangeArrowheads="1"/>
          </p:cNvPicPr>
          <p:nvPr/>
        </p:nvPicPr>
        <p:blipFill>
          <a:blip r:embed="rId3">
            <a:extLst>
              <a:ext uri="{28A0092B-C50C-407E-A947-70E740481C1C}">
                <a14:useLocalDpi xmlns:a14="http://schemas.microsoft.com/office/drawing/2010/main" val="0"/>
              </a:ext>
            </a:extLst>
          </a:blip>
          <a:srcRect l="5000" t="11250" b="5000"/>
          <a:stretch>
            <a:fillRect/>
          </a:stretch>
        </p:blipFill>
        <p:spPr bwMode="auto">
          <a:xfrm>
            <a:off x="4151785" y="1916833"/>
            <a:ext cx="3140111" cy="184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6" name="Line 8"/>
          <p:cNvSpPr>
            <a:spLocks noChangeShapeType="1"/>
          </p:cNvSpPr>
          <p:nvPr/>
        </p:nvSpPr>
        <p:spPr bwMode="auto">
          <a:xfrm>
            <a:off x="3719736" y="2204864"/>
            <a:ext cx="2286000" cy="0"/>
          </a:xfrm>
          <a:prstGeom prst="line">
            <a:avLst/>
          </a:prstGeom>
          <a:noFill/>
          <a:ln w="76200">
            <a:solidFill>
              <a:srgbClr val="FF3300"/>
            </a:solidFill>
            <a:round/>
            <a:headEnd/>
            <a:tailEnd type="triangle" w="lg" len="lg"/>
          </a:ln>
          <a:extLst>
            <a:ext uri="{909E8E84-426E-40dd-AFC4-6F175D3DCCD1}">
              <a14:hiddenFill xmlns:a14="http://schemas.microsoft.com/office/drawing/2010/main" xmlns="">
                <a:noFill/>
              </a14:hiddenFill>
            </a:ext>
          </a:extLst>
        </p:spPr>
        <p:txBody>
          <a:bodyPr/>
          <a:lstStyle/>
          <a:p>
            <a:endParaRPr lang="nl-NL"/>
          </a:p>
        </p:txBody>
      </p:sp>
      <p:sp>
        <p:nvSpPr>
          <p:cNvPr id="207878" name="Rectangle 6"/>
          <p:cNvSpPr>
            <a:spLocks noChangeArrowheads="1"/>
          </p:cNvSpPr>
          <p:nvPr/>
        </p:nvSpPr>
        <p:spPr bwMode="auto">
          <a:xfrm>
            <a:off x="670984" y="6206536"/>
            <a:ext cx="866537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lgn="l"/>
            <a:r>
              <a:rPr lang="en-US" dirty="0"/>
              <a:t>An in vivo evaluation of surface polishing of TAN </a:t>
            </a:r>
            <a:r>
              <a:rPr lang="en-US" dirty="0" err="1"/>
              <a:t>intermedullary</a:t>
            </a:r>
            <a:r>
              <a:rPr lang="en-US" dirty="0"/>
              <a:t> nails for ease of removal.</a:t>
            </a:r>
          </a:p>
          <a:p>
            <a:pPr algn="l"/>
            <a:r>
              <a:rPr lang="en-US" dirty="0"/>
              <a:t>Hayes JS, Vos DI, Hahn J, Pearce SG, Richards RG. </a:t>
            </a:r>
            <a:r>
              <a:rPr lang="en-US" dirty="0" err="1"/>
              <a:t>Eur</a:t>
            </a:r>
            <a:r>
              <a:rPr lang="en-US" dirty="0"/>
              <a:t> Cell Mater. 2009 21;18:15-26.</a:t>
            </a:r>
            <a:endParaRPr lang="de-DE" dirty="0"/>
          </a:p>
        </p:txBody>
      </p:sp>
      <p:sp>
        <p:nvSpPr>
          <p:cNvPr id="7" name="Rectangle 2"/>
          <p:cNvSpPr txBox="1">
            <a:spLocks noChangeArrowheads="1"/>
          </p:cNvSpPr>
          <p:nvPr/>
        </p:nvSpPr>
        <p:spPr>
          <a:xfrm>
            <a:off x="1524000" y="1124744"/>
            <a:ext cx="9144000" cy="431800"/>
          </a:xfrm>
          <a:prstGeom prst="rect">
            <a:avLst/>
          </a:prstGeom>
        </p:spPr>
        <p:txBody>
          <a:bodyPr vert="horz" lIns="0" tIns="0" rIns="0" bIns="0" rtlCol="0" anchor="t" anchorCtr="0">
            <a:noAutofit/>
          </a:bodyPr>
          <a:lstStyle>
            <a:lvl1pPr algn="l" defTabSz="914400" eaLnBrk="1" latinLnBrk="0" hangingPunct="1">
              <a:lnSpc>
                <a:spcPts val="2600"/>
              </a:lnSpc>
              <a:buNone/>
              <a:defRPr sz="3200" b="1">
                <a:solidFill>
                  <a:schemeClr val="accent6">
                    <a:lumMod val="75000"/>
                  </a:schemeClr>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r>
              <a:rPr lang="en-US" dirty="0">
                <a:solidFill>
                  <a:schemeClr val="tx1"/>
                </a:solidFill>
              </a:rPr>
              <a:t>     </a:t>
            </a:r>
            <a:r>
              <a:rPr lang="en-US" sz="2800" b="0" dirty="0">
                <a:solidFill>
                  <a:schemeClr val="tx1"/>
                </a:solidFill>
              </a:rPr>
              <a:t>Bone overgrowth – osseointegration – rough surface</a:t>
            </a:r>
            <a:endParaRPr lang="en-US" b="0" dirty="0">
              <a:solidFill>
                <a:schemeClr val="tx1"/>
              </a:solidFill>
            </a:endParaRPr>
          </a:p>
        </p:txBody>
      </p:sp>
      <p:sp>
        <p:nvSpPr>
          <p:cNvPr id="9" name="Rectangle 2"/>
          <p:cNvSpPr txBox="1">
            <a:spLocks noChangeArrowheads="1"/>
          </p:cNvSpPr>
          <p:nvPr/>
        </p:nvSpPr>
        <p:spPr>
          <a:xfrm>
            <a:off x="1019436" y="3916243"/>
            <a:ext cx="10080104" cy="477325"/>
          </a:xfrm>
          <a:prstGeom prst="rect">
            <a:avLst/>
          </a:prstGeom>
        </p:spPr>
        <p:txBody>
          <a:bodyPr>
            <a:normAutofit fontScale="45000" lnSpcReduction="20000"/>
          </a:bodyPr>
          <a:lst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pPr algn="ctr">
              <a:defRPr/>
            </a:pPr>
            <a:r>
              <a:rPr lang="en-US" dirty="0">
                <a:solidFill>
                  <a:schemeClr val="tx1"/>
                </a:solidFill>
              </a:rPr>
              <a:t>     </a:t>
            </a:r>
            <a:r>
              <a:rPr lang="en-US" sz="6200" b="0" dirty="0">
                <a:solidFill>
                  <a:schemeClr val="tx1"/>
                </a:solidFill>
              </a:rPr>
              <a:t>Bone overgrowth – no osseointegration – polished surface</a:t>
            </a:r>
            <a:endParaRPr lang="en-US" sz="5300" b="0" dirty="0">
              <a:solidFill>
                <a:schemeClr val="tx1"/>
              </a:solidFill>
            </a:endParaRPr>
          </a:p>
        </p:txBody>
      </p:sp>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l="11765" t="6694" r="17647" b="26283"/>
          <a:stretch>
            <a:fillRect/>
          </a:stretch>
        </p:blipFill>
        <p:spPr bwMode="auto">
          <a:xfrm>
            <a:off x="3059145" y="4365104"/>
            <a:ext cx="2439801"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t="18889" b="7777"/>
          <a:stretch>
            <a:fillRect/>
          </a:stretch>
        </p:blipFill>
        <p:spPr bwMode="auto">
          <a:xfrm>
            <a:off x="5519937" y="4365104"/>
            <a:ext cx="3079597" cy="1693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Line 8"/>
          <p:cNvSpPr>
            <a:spLocks noChangeShapeType="1"/>
          </p:cNvSpPr>
          <p:nvPr/>
        </p:nvSpPr>
        <p:spPr bwMode="auto">
          <a:xfrm>
            <a:off x="5447928" y="4941168"/>
            <a:ext cx="1584176" cy="0"/>
          </a:xfrm>
          <a:prstGeom prst="line">
            <a:avLst/>
          </a:prstGeom>
          <a:noFill/>
          <a:ln w="76200">
            <a:solidFill>
              <a:srgbClr val="FF3300"/>
            </a:solidFill>
            <a:round/>
            <a:headEnd/>
            <a:tailEnd type="triangle" w="lg" len="lg"/>
          </a:ln>
          <a:extLst>
            <a:ext uri="{909E8E84-426E-40dd-AFC4-6F175D3DCCD1}">
              <a14:hiddenFill xmlns:a14="http://schemas.microsoft.com/office/drawing/2010/main" xmlns="">
                <a:noFill/>
              </a14:hiddenFill>
            </a:ext>
          </a:extLst>
        </p:spPr>
        <p:txBody>
          <a:bodyPr/>
          <a:lstStyle/>
          <a:p>
            <a:endParaRPr lang="nl-NL"/>
          </a:p>
        </p:txBody>
      </p:sp>
    </p:spTree>
    <p:extLst>
      <p:ext uri="{BB962C8B-B14F-4D97-AF65-F5344CB8AC3E}">
        <p14:creationId xmlns:p14="http://schemas.microsoft.com/office/powerpoint/2010/main" val="394086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p:txBody>
          <a:bodyPr/>
          <a:lstStyle/>
          <a:p>
            <a:r>
              <a:rPr lang="en-US" sz="2800" noProof="0" dirty="0"/>
              <a:t>Screw is removed when torque on screw head &gt; resistance pitch-bone interface</a:t>
            </a:r>
          </a:p>
          <a:p>
            <a:endParaRPr lang="en-US" sz="2800" noProof="0" dirty="0"/>
          </a:p>
          <a:p>
            <a:r>
              <a:rPr lang="en-US" sz="2800" noProof="0" dirty="0"/>
              <a:t>Usually easy </a:t>
            </a:r>
            <a:r>
              <a:rPr lang="en-US" sz="2800" noProof="0" dirty="0">
                <a:solidFill>
                  <a:srgbClr val="FF0000"/>
                </a:solidFill>
              </a:rPr>
              <a:t>but</a:t>
            </a:r>
          </a:p>
          <a:p>
            <a:endParaRPr lang="en-US" sz="2800" noProof="0" dirty="0"/>
          </a:p>
          <a:p>
            <a:r>
              <a:rPr lang="en-US" sz="2800" noProof="0" dirty="0"/>
              <a:t>Always be ready for a problem</a:t>
            </a:r>
          </a:p>
          <a:p>
            <a:endParaRPr lang="en-US" sz="2800" noProof="0" dirty="0"/>
          </a:p>
          <a:p>
            <a:r>
              <a:rPr lang="en-US" sz="2800" noProof="0" dirty="0"/>
              <a:t>Especially with </a:t>
            </a:r>
            <a:r>
              <a:rPr lang="en-US" sz="2800" noProof="0" dirty="0" err="1"/>
              <a:t>Ti</a:t>
            </a:r>
            <a:r>
              <a:rPr lang="en-US" sz="2800" noProof="0" dirty="0"/>
              <a:t> and </a:t>
            </a:r>
            <a:r>
              <a:rPr lang="en-US" sz="2800" noProof="0" dirty="0" err="1"/>
              <a:t>Ti</a:t>
            </a:r>
            <a:r>
              <a:rPr lang="en-US" sz="2800" noProof="0" dirty="0"/>
              <a:t> alloy (TAN)</a:t>
            </a:r>
          </a:p>
          <a:p>
            <a:endParaRPr lang="en-US" sz="2800" noProof="0" dirty="0"/>
          </a:p>
        </p:txBody>
      </p:sp>
      <p:sp>
        <p:nvSpPr>
          <p:cNvPr id="7" name="Rectangle 2"/>
          <p:cNvSpPr>
            <a:spLocks noGrp="1" noChangeArrowheads="1"/>
          </p:cNvSpPr>
          <p:nvPr>
            <p:ph type="title"/>
          </p:nvPr>
        </p:nvSpPr>
        <p:spPr/>
        <p:txBody>
          <a:bodyPr/>
          <a:lstStyle/>
          <a:p>
            <a:r>
              <a:rPr lang="en-US" noProof="0" dirty="0"/>
              <a:t> Screw and plate removal</a:t>
            </a:r>
          </a:p>
        </p:txBody>
      </p:sp>
    </p:spTree>
    <p:extLst>
      <p:ext uri="{BB962C8B-B14F-4D97-AF65-F5344CB8AC3E}">
        <p14:creationId xmlns:p14="http://schemas.microsoft.com/office/powerpoint/2010/main" val="1923001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sz="2800" noProof="0" dirty="0"/>
              <a:t>Drive recess type</a:t>
            </a:r>
          </a:p>
          <a:p>
            <a:endParaRPr lang="en-US" noProof="0" dirty="0"/>
          </a:p>
        </p:txBody>
      </p:sp>
      <p:sp>
        <p:nvSpPr>
          <p:cNvPr id="6" name="Rectangle 2"/>
          <p:cNvSpPr>
            <a:spLocks noGrp="1" noChangeArrowheads="1"/>
          </p:cNvSpPr>
          <p:nvPr>
            <p:ph type="title"/>
          </p:nvPr>
        </p:nvSpPr>
        <p:spPr>
          <a:xfrm>
            <a:off x="670984" y="517526"/>
            <a:ext cx="10850033" cy="966788"/>
          </a:xfrm>
        </p:spPr>
        <p:txBody>
          <a:bodyPr/>
          <a:lstStyle/>
          <a:p>
            <a:r>
              <a:rPr lang="en-US" noProof="0" dirty="0"/>
              <a:t>Screw removal: factors</a:t>
            </a: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503713" y="2996953"/>
            <a:ext cx="917737" cy="3656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Rechte verbindingslijn met pijl 4"/>
          <p:cNvCxnSpPr/>
          <p:nvPr/>
        </p:nvCxnSpPr>
        <p:spPr bwMode="auto">
          <a:xfrm>
            <a:off x="3935760" y="2276872"/>
            <a:ext cx="0" cy="576064"/>
          </a:xfrm>
          <a:prstGeom prst="straightConnector1">
            <a:avLst/>
          </a:prstGeom>
          <a:solidFill>
            <a:srgbClr val="C0C0C0"/>
          </a:solidFill>
          <a:ln w="76200" cap="flat" cmpd="sng" algn="ctr">
            <a:solidFill>
              <a:srgbClr val="3366FF"/>
            </a:solidFill>
            <a:prstDash val="solid"/>
            <a:round/>
            <a:headEnd type="none" w="med" len="med"/>
            <a:tailEnd type="triangle"/>
          </a:ln>
          <a:effectLst/>
        </p:spPr>
      </p:cxnSp>
      <p:pic>
        <p:nvPicPr>
          <p:cNvPr id="8" name="Afbeelding 2" descr="Schermafbeelding 2015-06-26 om 13.14.23.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76320" y="2420888"/>
            <a:ext cx="1306946" cy="1296144"/>
          </a:xfrm>
          <a:prstGeom prst="rect">
            <a:avLst/>
          </a:prstGeom>
        </p:spPr>
      </p:pic>
      <p:pic>
        <p:nvPicPr>
          <p:cNvPr id="10" name="Afbeelding 6" descr="Schermafbeelding 2015-06-26 om 13.14.23.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76320" y="3861048"/>
            <a:ext cx="1296144" cy="1307036"/>
          </a:xfrm>
          <a:prstGeom prst="rect">
            <a:avLst/>
          </a:prstGeom>
        </p:spPr>
      </p:pic>
      <p:pic>
        <p:nvPicPr>
          <p:cNvPr id="11" name="Afbeelding 7" descr="Schermafbeelding 2015-06-26 om 13.14.23.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6321" y="5157192"/>
            <a:ext cx="1283181" cy="1296144"/>
          </a:xfrm>
          <a:prstGeom prst="rect">
            <a:avLst/>
          </a:prstGeom>
        </p:spPr>
      </p:pic>
      <p:sp>
        <p:nvSpPr>
          <p:cNvPr id="12" name="Rectangle 3"/>
          <p:cNvSpPr txBox="1">
            <a:spLocks noChangeArrowheads="1"/>
          </p:cNvSpPr>
          <p:nvPr/>
        </p:nvSpPr>
        <p:spPr bwMode="auto">
          <a:xfrm>
            <a:off x="5519936" y="2310358"/>
            <a:ext cx="3456384" cy="4408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3400" indent="-533400" algn="l" rtl="0" eaLnBrk="1" fontAlgn="base" hangingPunct="1">
              <a:spcBef>
                <a:spcPct val="20000"/>
              </a:spcBef>
              <a:spcAft>
                <a:spcPct val="0"/>
              </a:spcAft>
              <a:buChar char="•"/>
              <a:defRPr sz="2800">
                <a:solidFill>
                  <a:schemeClr val="tx1"/>
                </a:solidFill>
                <a:latin typeface="+mn-lt"/>
                <a:ea typeface="+mn-ea"/>
                <a:cs typeface="+mn-cs"/>
              </a:defRPr>
            </a:lvl1pPr>
            <a:lvl2pPr marL="952500" indent="-428625" algn="l" rtl="0" eaLnBrk="1" fontAlgn="base" hangingPunct="1">
              <a:spcBef>
                <a:spcPct val="20000"/>
              </a:spcBef>
              <a:spcAft>
                <a:spcPct val="0"/>
              </a:spcAft>
              <a:buChar char="•"/>
              <a:defRPr sz="2600">
                <a:solidFill>
                  <a:schemeClr val="tx1"/>
                </a:solidFill>
                <a:latin typeface="+mn-lt"/>
              </a:defRPr>
            </a:lvl2pPr>
            <a:lvl3pPr marL="1371600" indent="-409575" algn="l" rtl="0" eaLnBrk="1" fontAlgn="base" hangingPunct="1">
              <a:spcBef>
                <a:spcPct val="20000"/>
              </a:spcBef>
              <a:spcAft>
                <a:spcPct val="0"/>
              </a:spcAft>
              <a:buChar char="•"/>
              <a:defRPr sz="2400">
                <a:solidFill>
                  <a:schemeClr val="tx1"/>
                </a:solidFill>
                <a:latin typeface="+mn-lt"/>
              </a:defRPr>
            </a:lvl3pPr>
            <a:lvl4pPr marL="1752600" indent="-361950" algn="l" rtl="0" eaLnBrk="1" fontAlgn="base" hangingPunct="1">
              <a:spcBef>
                <a:spcPct val="20000"/>
              </a:spcBef>
              <a:spcAft>
                <a:spcPct val="0"/>
              </a:spcAft>
              <a:buChar char="•"/>
              <a:defRPr sz="2000">
                <a:solidFill>
                  <a:schemeClr val="tx1"/>
                </a:solidFill>
                <a:latin typeface="+mn-lt"/>
              </a:defRPr>
            </a:lvl4pPr>
            <a:lvl5pPr marL="2209800" indent="-463550" algn="l" rtl="0" eaLnBrk="1" fontAlgn="base" hangingPunct="1">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a:lnSpc>
                <a:spcPct val="150000"/>
              </a:lnSpc>
              <a:defRPr/>
            </a:pPr>
            <a:r>
              <a:rPr lang="en-US" dirty="0"/>
              <a:t>Hexagonal</a:t>
            </a:r>
          </a:p>
          <a:p>
            <a:pPr>
              <a:lnSpc>
                <a:spcPct val="150000"/>
              </a:lnSpc>
              <a:defRPr/>
            </a:pPr>
            <a:endParaRPr lang="en-US" dirty="0"/>
          </a:p>
          <a:p>
            <a:pPr>
              <a:lnSpc>
                <a:spcPct val="150000"/>
              </a:lnSpc>
              <a:defRPr/>
            </a:pPr>
            <a:r>
              <a:rPr lang="en-US" dirty="0" err="1"/>
              <a:t>Stardrive</a:t>
            </a:r>
            <a:endParaRPr lang="en-US" dirty="0"/>
          </a:p>
          <a:p>
            <a:pPr>
              <a:lnSpc>
                <a:spcPct val="150000"/>
              </a:lnSpc>
              <a:defRPr/>
            </a:pPr>
            <a:endParaRPr lang="en-US" dirty="0"/>
          </a:p>
          <a:p>
            <a:pPr>
              <a:lnSpc>
                <a:spcPct val="150000"/>
              </a:lnSpc>
              <a:defRPr/>
            </a:pPr>
            <a:r>
              <a:rPr lang="en-US" dirty="0"/>
              <a:t>Cruciform</a:t>
            </a:r>
          </a:p>
          <a:p>
            <a:pPr marL="0" indent="0">
              <a:buNone/>
              <a:defRPr/>
            </a:pPr>
            <a:endParaRPr lang="en-US" sz="2400" dirty="0">
              <a:solidFill>
                <a:schemeClr val="accent6">
                  <a:lumMod val="75000"/>
                </a:schemeClr>
              </a:solidFill>
            </a:endParaRPr>
          </a:p>
        </p:txBody>
      </p:sp>
    </p:spTree>
    <p:extLst>
      <p:ext uri="{BB962C8B-B14F-4D97-AF65-F5344CB8AC3E}">
        <p14:creationId xmlns:p14="http://schemas.microsoft.com/office/powerpoint/2010/main" val="78085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sz="2800" noProof="0" dirty="0">
                <a:solidFill>
                  <a:schemeClr val="bg1">
                    <a:lumMod val="65000"/>
                  </a:schemeClr>
                </a:solidFill>
              </a:rPr>
              <a:t>Drive recess type</a:t>
            </a:r>
          </a:p>
          <a:p>
            <a:r>
              <a:rPr lang="en-US" sz="2800" noProof="0" dirty="0"/>
              <a:t>Core diameter</a:t>
            </a:r>
          </a:p>
        </p:txBody>
      </p:sp>
      <p:sp>
        <p:nvSpPr>
          <p:cNvPr id="7" name="Rectangle 2"/>
          <p:cNvSpPr>
            <a:spLocks noGrp="1" noChangeArrowheads="1"/>
          </p:cNvSpPr>
          <p:nvPr>
            <p:ph type="title"/>
          </p:nvPr>
        </p:nvSpPr>
        <p:spPr/>
        <p:txBody>
          <a:bodyPr/>
          <a:lstStyle/>
          <a:p>
            <a:r>
              <a:rPr lang="en-US" noProof="0" dirty="0"/>
              <a:t>Screw removal: factors</a:t>
            </a: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608169" y="1628801"/>
            <a:ext cx="917737" cy="3656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16" name="Rechte verbindingslijn met pijl 15"/>
          <p:cNvCxnSpPr/>
          <p:nvPr/>
        </p:nvCxnSpPr>
        <p:spPr bwMode="auto">
          <a:xfrm>
            <a:off x="8067037" y="2204864"/>
            <a:ext cx="0" cy="2880320"/>
          </a:xfrm>
          <a:prstGeom prst="straightConnector1">
            <a:avLst/>
          </a:prstGeom>
          <a:solidFill>
            <a:srgbClr val="C0C0C0"/>
          </a:solidFill>
          <a:ln w="177800" cap="flat" cmpd="sng" algn="ctr">
            <a:solidFill>
              <a:srgbClr val="3366FF"/>
            </a:solidFill>
            <a:prstDash val="solid"/>
            <a:round/>
            <a:headEnd type="none" w="med" len="med"/>
            <a:tailEnd type="none"/>
          </a:ln>
          <a:effectLst/>
        </p:spPr>
      </p:cxnSp>
    </p:spTree>
    <p:extLst>
      <p:ext uri="{BB962C8B-B14F-4D97-AF65-F5344CB8AC3E}">
        <p14:creationId xmlns:p14="http://schemas.microsoft.com/office/powerpoint/2010/main" val="2539397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noProof="0" dirty="0"/>
              <a:t>No evidence based guidelines</a:t>
            </a:r>
          </a:p>
          <a:p>
            <a:pPr lvl="0"/>
            <a:r>
              <a:rPr lang="en-US" noProof="0" dirty="0"/>
              <a:t>Indication not well defined</a:t>
            </a:r>
          </a:p>
          <a:p>
            <a:pPr lvl="0"/>
            <a:r>
              <a:rPr lang="en-US" noProof="0" dirty="0"/>
              <a:t>Many different policies</a:t>
            </a:r>
          </a:p>
          <a:p>
            <a:r>
              <a:rPr lang="en-US" noProof="0" dirty="0"/>
              <a:t>Implant removal starts at implantation</a:t>
            </a:r>
          </a:p>
        </p:txBody>
      </p:sp>
      <p:sp>
        <p:nvSpPr>
          <p:cNvPr id="4099" name="Rectangle 2"/>
          <p:cNvSpPr>
            <a:spLocks noGrp="1" noChangeArrowheads="1"/>
          </p:cNvSpPr>
          <p:nvPr>
            <p:ph type="title"/>
          </p:nvPr>
        </p:nvSpPr>
        <p:spPr/>
        <p:txBody>
          <a:bodyPr/>
          <a:lstStyle/>
          <a:p>
            <a:r>
              <a:rPr lang="en-US" noProof="0" dirty="0"/>
              <a:t> In general</a:t>
            </a:r>
          </a:p>
        </p:txBody>
      </p:sp>
    </p:spTree>
    <p:extLst>
      <p:ext uri="{BB962C8B-B14F-4D97-AF65-F5344CB8AC3E}">
        <p14:creationId xmlns:p14="http://schemas.microsoft.com/office/powerpoint/2010/main" val="3423741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noProof="0" dirty="0">
                <a:solidFill>
                  <a:schemeClr val="bg1">
                    <a:lumMod val="65000"/>
                  </a:schemeClr>
                </a:solidFill>
              </a:rPr>
              <a:t>Drive recess type</a:t>
            </a:r>
          </a:p>
          <a:p>
            <a:r>
              <a:rPr lang="en-US" noProof="0" dirty="0">
                <a:solidFill>
                  <a:schemeClr val="bg1">
                    <a:lumMod val="65000"/>
                  </a:schemeClr>
                </a:solidFill>
              </a:rPr>
              <a:t>Core diameter</a:t>
            </a:r>
          </a:p>
          <a:p>
            <a:r>
              <a:rPr lang="en-US" noProof="0" dirty="0"/>
              <a:t>Total pitch surface</a:t>
            </a:r>
          </a:p>
        </p:txBody>
      </p:sp>
      <p:sp>
        <p:nvSpPr>
          <p:cNvPr id="23" name="Rectangle 2"/>
          <p:cNvSpPr>
            <a:spLocks noGrp="1" noChangeArrowheads="1"/>
          </p:cNvSpPr>
          <p:nvPr>
            <p:ph type="title"/>
          </p:nvPr>
        </p:nvSpPr>
        <p:spPr/>
        <p:txBody>
          <a:bodyPr/>
          <a:lstStyle/>
          <a:p>
            <a:r>
              <a:rPr lang="en-US" noProof="0" dirty="0"/>
              <a:t>Screw removal: factors</a:t>
            </a:r>
          </a:p>
        </p:txBody>
      </p:sp>
      <p:grpSp>
        <p:nvGrpSpPr>
          <p:cNvPr id="2" name="Group 1">
            <a:extLst>
              <a:ext uri="{FF2B5EF4-FFF2-40B4-BE49-F238E27FC236}">
                <a16:creationId xmlns:a16="http://schemas.microsoft.com/office/drawing/2014/main" id="{C80786CA-E915-4A16-B559-BB483EE37276}"/>
              </a:ext>
            </a:extLst>
          </p:cNvPr>
          <p:cNvGrpSpPr/>
          <p:nvPr/>
        </p:nvGrpSpPr>
        <p:grpSpPr>
          <a:xfrm>
            <a:off x="7608168" y="1600939"/>
            <a:ext cx="917737" cy="3656121"/>
            <a:chOff x="7086330" y="2708921"/>
            <a:chExt cx="917737" cy="3656121"/>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086330" y="2708921"/>
              <a:ext cx="917737" cy="3656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22" name="Rechte verbindingslijn met pijl 21"/>
            <p:cNvCxnSpPr/>
            <p:nvPr/>
          </p:nvCxnSpPr>
          <p:spPr bwMode="auto">
            <a:xfrm flipH="1">
              <a:off x="7320136" y="3356992"/>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25" name="Rechte verbindingslijn met pijl 24"/>
            <p:cNvCxnSpPr/>
            <p:nvPr/>
          </p:nvCxnSpPr>
          <p:spPr bwMode="auto">
            <a:xfrm flipH="1">
              <a:off x="7320136" y="3564632"/>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26" name="Rechte verbindingslijn met pijl 25"/>
            <p:cNvCxnSpPr/>
            <p:nvPr/>
          </p:nvCxnSpPr>
          <p:spPr bwMode="auto">
            <a:xfrm flipH="1">
              <a:off x="7320136" y="3717032"/>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27" name="Rechte verbindingslijn met pijl 26"/>
            <p:cNvCxnSpPr/>
            <p:nvPr/>
          </p:nvCxnSpPr>
          <p:spPr bwMode="auto">
            <a:xfrm flipH="1">
              <a:off x="7320136" y="3869432"/>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0" name="Rechte verbindingslijn met pijl 29"/>
            <p:cNvCxnSpPr/>
            <p:nvPr/>
          </p:nvCxnSpPr>
          <p:spPr bwMode="auto">
            <a:xfrm flipH="1">
              <a:off x="7320136" y="4021832"/>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1" name="Rechte verbindingslijn met pijl 30"/>
            <p:cNvCxnSpPr/>
            <p:nvPr/>
          </p:nvCxnSpPr>
          <p:spPr bwMode="auto">
            <a:xfrm flipH="1">
              <a:off x="7320136" y="4186800"/>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2" name="Rechte verbindingslijn met pijl 31"/>
            <p:cNvCxnSpPr/>
            <p:nvPr/>
          </p:nvCxnSpPr>
          <p:spPr bwMode="auto">
            <a:xfrm flipH="1">
              <a:off x="7320136" y="4345200"/>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3" name="Rechte verbindingslijn met pijl 32"/>
            <p:cNvCxnSpPr/>
            <p:nvPr/>
          </p:nvCxnSpPr>
          <p:spPr bwMode="auto">
            <a:xfrm flipH="1">
              <a:off x="7320136" y="4500736"/>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4" name="Rechte verbindingslijn met pijl 33"/>
            <p:cNvCxnSpPr/>
            <p:nvPr/>
          </p:nvCxnSpPr>
          <p:spPr bwMode="auto">
            <a:xfrm flipH="1">
              <a:off x="7320136" y="4680000"/>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5" name="Rechte verbindingslijn met pijl 34"/>
            <p:cNvCxnSpPr/>
            <p:nvPr/>
          </p:nvCxnSpPr>
          <p:spPr bwMode="auto">
            <a:xfrm flipH="1">
              <a:off x="7320136" y="4860776"/>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6" name="Rechte verbindingslijn met pijl 35"/>
            <p:cNvCxnSpPr/>
            <p:nvPr/>
          </p:nvCxnSpPr>
          <p:spPr bwMode="auto">
            <a:xfrm flipH="1">
              <a:off x="7320136" y="5013176"/>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7" name="Rechte verbindingslijn met pijl 36"/>
            <p:cNvCxnSpPr/>
            <p:nvPr/>
          </p:nvCxnSpPr>
          <p:spPr bwMode="auto">
            <a:xfrm flipH="1">
              <a:off x="7320136" y="5176800"/>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8" name="Rechte verbindingslijn met pijl 37"/>
            <p:cNvCxnSpPr/>
            <p:nvPr/>
          </p:nvCxnSpPr>
          <p:spPr bwMode="auto">
            <a:xfrm flipH="1">
              <a:off x="7320136" y="5364832"/>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39" name="Rechte verbindingslijn met pijl 38"/>
            <p:cNvCxnSpPr/>
            <p:nvPr/>
          </p:nvCxnSpPr>
          <p:spPr bwMode="auto">
            <a:xfrm flipH="1">
              <a:off x="7320136" y="5508848"/>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40" name="Rechte verbindingslijn met pijl 39"/>
            <p:cNvCxnSpPr/>
            <p:nvPr/>
          </p:nvCxnSpPr>
          <p:spPr bwMode="auto">
            <a:xfrm flipH="1">
              <a:off x="7320136" y="5661248"/>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41" name="Rechte verbindingslijn met pijl 40"/>
            <p:cNvCxnSpPr/>
            <p:nvPr/>
          </p:nvCxnSpPr>
          <p:spPr bwMode="auto">
            <a:xfrm flipH="1">
              <a:off x="7320136" y="5813648"/>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cxnSp>
          <p:nvCxnSpPr>
            <p:cNvPr id="42" name="Rechte verbindingslijn met pijl 41"/>
            <p:cNvCxnSpPr/>
            <p:nvPr/>
          </p:nvCxnSpPr>
          <p:spPr bwMode="auto">
            <a:xfrm flipH="1">
              <a:off x="7320136" y="6012904"/>
              <a:ext cx="432048" cy="80392"/>
            </a:xfrm>
            <a:prstGeom prst="straightConnector1">
              <a:avLst/>
            </a:prstGeom>
            <a:solidFill>
              <a:srgbClr val="C0C0C0"/>
            </a:solidFill>
            <a:ln w="50800" cap="flat" cmpd="sng" algn="ctr">
              <a:solidFill>
                <a:srgbClr val="3366FF"/>
              </a:solidFill>
              <a:prstDash val="solid"/>
              <a:round/>
              <a:headEnd type="none" w="med" len="med"/>
              <a:tailEnd type="none"/>
            </a:ln>
            <a:effectLst/>
          </p:spPr>
        </p:cxnSp>
      </p:grpSp>
    </p:spTree>
    <p:extLst>
      <p:ext uri="{BB962C8B-B14F-4D97-AF65-F5344CB8AC3E}">
        <p14:creationId xmlns:p14="http://schemas.microsoft.com/office/powerpoint/2010/main" val="2588267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noProof="0" dirty="0">
                <a:solidFill>
                  <a:schemeClr val="bg1">
                    <a:lumMod val="65000"/>
                  </a:schemeClr>
                </a:solidFill>
              </a:rPr>
              <a:t>Drive recess type</a:t>
            </a:r>
          </a:p>
          <a:p>
            <a:r>
              <a:rPr lang="en-US" noProof="0" dirty="0">
                <a:solidFill>
                  <a:schemeClr val="bg1">
                    <a:lumMod val="65000"/>
                  </a:schemeClr>
                </a:solidFill>
              </a:rPr>
              <a:t>Core diameter</a:t>
            </a:r>
          </a:p>
          <a:p>
            <a:r>
              <a:rPr lang="en-US" noProof="0" dirty="0">
                <a:solidFill>
                  <a:schemeClr val="bg1">
                    <a:lumMod val="65000"/>
                  </a:schemeClr>
                </a:solidFill>
              </a:rPr>
              <a:t>Total pitch surface</a:t>
            </a:r>
          </a:p>
          <a:p>
            <a:r>
              <a:rPr lang="en-US" noProof="0" dirty="0"/>
              <a:t>Metal roughness</a:t>
            </a:r>
          </a:p>
          <a:p>
            <a:pPr lvl="1"/>
            <a:r>
              <a:rPr lang="en-US" noProof="0" dirty="0"/>
              <a:t>Bone ingrowth</a:t>
            </a:r>
          </a:p>
          <a:p>
            <a:endParaRPr lang="en-US" noProof="0" dirty="0"/>
          </a:p>
        </p:txBody>
      </p:sp>
      <p:sp>
        <p:nvSpPr>
          <p:cNvPr id="7" name="Rectangle 2"/>
          <p:cNvSpPr>
            <a:spLocks noGrp="1" noChangeArrowheads="1"/>
          </p:cNvSpPr>
          <p:nvPr>
            <p:ph type="title"/>
          </p:nvPr>
        </p:nvSpPr>
        <p:spPr/>
        <p:txBody>
          <a:bodyPr/>
          <a:lstStyle/>
          <a:p>
            <a:r>
              <a:rPr lang="en-US" noProof="0" dirty="0"/>
              <a:t>Screw removal: factors</a:t>
            </a: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608168" y="1573079"/>
            <a:ext cx="917737" cy="3656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66080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noProof="0" dirty="0">
                <a:solidFill>
                  <a:schemeClr val="bg1">
                    <a:lumMod val="65000"/>
                  </a:schemeClr>
                </a:solidFill>
              </a:rPr>
              <a:t>Drive recess type</a:t>
            </a:r>
          </a:p>
          <a:p>
            <a:r>
              <a:rPr lang="en-US" noProof="0" dirty="0">
                <a:solidFill>
                  <a:schemeClr val="bg1">
                    <a:lumMod val="65000"/>
                  </a:schemeClr>
                </a:solidFill>
              </a:rPr>
              <a:t>Core diameter</a:t>
            </a:r>
          </a:p>
          <a:p>
            <a:r>
              <a:rPr lang="en-US" noProof="0" dirty="0">
                <a:solidFill>
                  <a:schemeClr val="bg1">
                    <a:lumMod val="65000"/>
                  </a:schemeClr>
                </a:solidFill>
              </a:rPr>
              <a:t>Total pitch surface</a:t>
            </a:r>
          </a:p>
          <a:p>
            <a:r>
              <a:rPr lang="en-US" noProof="0" dirty="0">
                <a:solidFill>
                  <a:schemeClr val="bg1">
                    <a:lumMod val="65000"/>
                  </a:schemeClr>
                </a:solidFill>
              </a:rPr>
              <a:t>Metal roughness</a:t>
            </a:r>
          </a:p>
          <a:p>
            <a:r>
              <a:rPr lang="en-US" noProof="0" dirty="0"/>
              <a:t>Density of bone</a:t>
            </a:r>
          </a:p>
          <a:p>
            <a:endParaRPr lang="en-US" noProof="0" dirty="0"/>
          </a:p>
        </p:txBody>
      </p:sp>
      <p:sp>
        <p:nvSpPr>
          <p:cNvPr id="7" name="Rectangle 2"/>
          <p:cNvSpPr>
            <a:spLocks noGrp="1" noChangeArrowheads="1"/>
          </p:cNvSpPr>
          <p:nvPr>
            <p:ph type="title"/>
          </p:nvPr>
        </p:nvSpPr>
        <p:spPr/>
        <p:txBody>
          <a:bodyPr/>
          <a:lstStyle/>
          <a:p>
            <a:r>
              <a:rPr lang="en-US" noProof="0" dirty="0"/>
              <a:t>Screw removal: factors</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5277" y="1336671"/>
            <a:ext cx="7240709" cy="49726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59781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B6BD9D-D3B6-394A-8A65-23F155915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2264" y="269792"/>
            <a:ext cx="2176282" cy="6070682"/>
          </a:xfrm>
          <a:prstGeom prst="rect">
            <a:avLst/>
          </a:prstGeom>
        </p:spPr>
      </p:pic>
      <p:sp>
        <p:nvSpPr>
          <p:cNvPr id="4100" name="Rectangle 3"/>
          <p:cNvSpPr>
            <a:spLocks noGrp="1" noChangeArrowheads="1"/>
          </p:cNvSpPr>
          <p:nvPr>
            <p:ph idx="1"/>
          </p:nvPr>
        </p:nvSpPr>
        <p:spPr/>
        <p:txBody>
          <a:bodyPr/>
          <a:lstStyle/>
          <a:p>
            <a:r>
              <a:rPr lang="en-US" noProof="0" dirty="0">
                <a:solidFill>
                  <a:schemeClr val="bg1">
                    <a:lumMod val="65000"/>
                  </a:schemeClr>
                </a:solidFill>
              </a:rPr>
              <a:t>Drive recess type</a:t>
            </a:r>
          </a:p>
          <a:p>
            <a:r>
              <a:rPr lang="en-US" noProof="0" dirty="0">
                <a:solidFill>
                  <a:schemeClr val="bg1">
                    <a:lumMod val="65000"/>
                  </a:schemeClr>
                </a:solidFill>
              </a:rPr>
              <a:t>Core diameter</a:t>
            </a:r>
          </a:p>
          <a:p>
            <a:r>
              <a:rPr lang="en-US" noProof="0" dirty="0">
                <a:solidFill>
                  <a:schemeClr val="bg1">
                    <a:lumMod val="65000"/>
                  </a:schemeClr>
                </a:solidFill>
              </a:rPr>
              <a:t>Total pitch surface</a:t>
            </a:r>
          </a:p>
          <a:p>
            <a:r>
              <a:rPr lang="en-US" noProof="0" dirty="0">
                <a:solidFill>
                  <a:schemeClr val="bg1">
                    <a:lumMod val="65000"/>
                  </a:schemeClr>
                </a:solidFill>
              </a:rPr>
              <a:t>Metal roughness</a:t>
            </a:r>
          </a:p>
          <a:p>
            <a:r>
              <a:rPr lang="en-US" noProof="0" dirty="0">
                <a:solidFill>
                  <a:schemeClr val="bg1">
                    <a:lumMod val="65000"/>
                  </a:schemeClr>
                </a:solidFill>
              </a:rPr>
              <a:t>Density of bone</a:t>
            </a:r>
          </a:p>
          <a:p>
            <a:r>
              <a:rPr lang="en-US" noProof="0" dirty="0"/>
              <a:t>Resistance plate-screw head—locking screws</a:t>
            </a:r>
          </a:p>
          <a:p>
            <a:endParaRPr lang="en-US" noProof="0" dirty="0"/>
          </a:p>
        </p:txBody>
      </p:sp>
      <p:sp>
        <p:nvSpPr>
          <p:cNvPr id="9" name="Rectangle 2"/>
          <p:cNvSpPr>
            <a:spLocks noGrp="1" noChangeArrowheads="1"/>
          </p:cNvSpPr>
          <p:nvPr>
            <p:ph type="title"/>
          </p:nvPr>
        </p:nvSpPr>
        <p:spPr/>
        <p:txBody>
          <a:bodyPr/>
          <a:lstStyle/>
          <a:p>
            <a:r>
              <a:rPr lang="en-US" noProof="0" dirty="0"/>
              <a:t>Screw removal: factors</a:t>
            </a:r>
          </a:p>
        </p:txBody>
      </p:sp>
      <p:pic>
        <p:nvPicPr>
          <p:cNvPr id="7" name="Picture 1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432704" y="1342352"/>
            <a:ext cx="952500" cy="365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14A5A716-9B0A-5B47-847F-56CC442C41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8248" y="134224"/>
            <a:ext cx="2176282" cy="6070682"/>
          </a:xfrm>
          <a:prstGeom prst="rect">
            <a:avLst/>
          </a:prstGeom>
        </p:spPr>
      </p:pic>
      <p:pic>
        <p:nvPicPr>
          <p:cNvPr id="8" name="Picture 7">
            <a:extLst>
              <a:ext uri="{FF2B5EF4-FFF2-40B4-BE49-F238E27FC236}">
                <a16:creationId xmlns:a16="http://schemas.microsoft.com/office/drawing/2014/main" id="{8E1DAD1D-AF46-AD4A-A02C-6F7868CD9E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2579" y="269792"/>
            <a:ext cx="2176282" cy="6070682"/>
          </a:xfrm>
          <a:prstGeom prst="rect">
            <a:avLst/>
          </a:prstGeom>
        </p:spPr>
      </p:pic>
    </p:spTree>
    <p:extLst>
      <p:ext uri="{BB962C8B-B14F-4D97-AF65-F5344CB8AC3E}">
        <p14:creationId xmlns:p14="http://schemas.microsoft.com/office/powerpoint/2010/main" val="2600102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r>
              <a:rPr lang="en-US" noProof="0" dirty="0"/>
              <a:t>Assure that the screw head recess is clear of all tissue</a:t>
            </a:r>
          </a:p>
          <a:p>
            <a:pPr lvl="3">
              <a:buFont typeface="Arial" panose="020B0604020202020204" pitchFamily="34" charset="0"/>
              <a:buChar char="•"/>
            </a:pPr>
            <a:r>
              <a:rPr lang="en-US" sz="2600" noProof="0" dirty="0"/>
              <a:t>Soft tissue</a:t>
            </a:r>
          </a:p>
          <a:p>
            <a:pPr lvl="3">
              <a:buFont typeface="Arial" panose="020B0604020202020204" pitchFamily="34" charset="0"/>
              <a:buChar char="•"/>
            </a:pPr>
            <a:r>
              <a:rPr lang="en-US" sz="2600" noProof="0" dirty="0"/>
              <a:t>Bone</a:t>
            </a:r>
          </a:p>
          <a:p>
            <a:endParaRPr lang="en-US" noProof="0" dirty="0"/>
          </a:p>
          <a:p>
            <a:endParaRPr lang="en-US" noProof="0" dirty="0"/>
          </a:p>
        </p:txBody>
      </p:sp>
      <p:sp>
        <p:nvSpPr>
          <p:cNvPr id="6" name="Rectangle 2"/>
          <p:cNvSpPr>
            <a:spLocks noGrp="1" noChangeArrowheads="1"/>
          </p:cNvSpPr>
          <p:nvPr>
            <p:ph type="title"/>
          </p:nvPr>
        </p:nvSpPr>
        <p:spPr/>
        <p:txBody>
          <a:bodyPr/>
          <a:lstStyle/>
          <a:p>
            <a:r>
              <a:rPr lang="en-US" noProof="0" dirty="0"/>
              <a:t> Screw removal techniques</a:t>
            </a:r>
          </a:p>
        </p:txBody>
      </p:sp>
      <p:pic>
        <p:nvPicPr>
          <p:cNvPr id="5" name="Picture 4" descr="Slide61ab.png"/>
          <p:cNvPicPr>
            <a:picLocks noChangeAspect="1"/>
          </p:cNvPicPr>
          <p:nvPr/>
        </p:nvPicPr>
        <p:blipFill rotWithShape="1">
          <a:blip r:embed="rId2" cstate="screen">
            <a:extLst>
              <a:ext uri="{28A0092B-C50C-407E-A947-70E740481C1C}">
                <a14:useLocalDpi xmlns:a14="http://schemas.microsoft.com/office/drawing/2010/main"/>
              </a:ext>
            </a:extLst>
          </a:blip>
          <a:srcRect l="-703" t="55074" r="-1"/>
          <a:stretch/>
        </p:blipFill>
        <p:spPr>
          <a:xfrm>
            <a:off x="8566739" y="3073593"/>
            <a:ext cx="2664296" cy="2984848"/>
          </a:xfrm>
          <a:prstGeom prst="rect">
            <a:avLst/>
          </a:prstGeom>
        </p:spPr>
      </p:pic>
      <p:pic>
        <p:nvPicPr>
          <p:cNvPr id="7" name="Afbeelding 6" descr="Schermafbeelding 2015-06-30 om 22.21.24.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1864" y="3658007"/>
            <a:ext cx="3488982" cy="2285360"/>
          </a:xfrm>
          <a:prstGeom prst="rect">
            <a:avLst/>
          </a:prstGeom>
        </p:spPr>
      </p:pic>
      <p:pic>
        <p:nvPicPr>
          <p:cNvPr id="8" name="Afbeelding 7" descr="Schermafbeelding 2015-06-30 om 22.21.24.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06532" y="3658007"/>
            <a:ext cx="3584531" cy="2360204"/>
          </a:xfrm>
          <a:prstGeom prst="rect">
            <a:avLst/>
          </a:prstGeom>
        </p:spPr>
      </p:pic>
    </p:spTree>
    <p:extLst>
      <p:ext uri="{BB962C8B-B14F-4D97-AF65-F5344CB8AC3E}">
        <p14:creationId xmlns:p14="http://schemas.microsoft.com/office/powerpoint/2010/main" val="3560336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658815" y="1486001"/>
            <a:ext cx="6229274" cy="4127399"/>
          </a:xfrm>
        </p:spPr>
        <p:txBody>
          <a:bodyPr/>
          <a:lstStyle/>
          <a:p>
            <a:r>
              <a:rPr lang="en-US" noProof="0" dirty="0"/>
              <a:t>Need maximum force to start screw turning</a:t>
            </a:r>
          </a:p>
          <a:p>
            <a:r>
              <a:rPr lang="en-US" noProof="0" dirty="0"/>
              <a:t>The screw driver </a:t>
            </a:r>
          </a:p>
          <a:p>
            <a:pPr lvl="1"/>
            <a:r>
              <a:rPr lang="en-US" noProof="0" dirty="0"/>
              <a:t>Must be exactly in line to the screw</a:t>
            </a:r>
          </a:p>
          <a:p>
            <a:pPr lvl="1"/>
            <a:r>
              <a:rPr lang="en-US" noProof="0" dirty="0"/>
              <a:t>Fully engaged in the drive recess</a:t>
            </a:r>
          </a:p>
          <a:p>
            <a:endParaRPr lang="en-US" noProof="0" dirty="0"/>
          </a:p>
          <a:p>
            <a:r>
              <a:rPr lang="en-US" noProof="0" dirty="0"/>
              <a:t>Failure deforms the drive recess </a:t>
            </a:r>
          </a:p>
          <a:p>
            <a:pPr lvl="1"/>
            <a:r>
              <a:rPr lang="en-US" noProof="0" dirty="0"/>
              <a:t>Resulting in a lower applied maximum force </a:t>
            </a:r>
          </a:p>
          <a:p>
            <a:endParaRPr lang="en-US" noProof="0" dirty="0"/>
          </a:p>
        </p:txBody>
      </p:sp>
      <p:sp>
        <p:nvSpPr>
          <p:cNvPr id="20" name="Rectangle 2"/>
          <p:cNvSpPr>
            <a:spLocks noGrp="1" noChangeArrowheads="1"/>
          </p:cNvSpPr>
          <p:nvPr>
            <p:ph type="title"/>
          </p:nvPr>
        </p:nvSpPr>
        <p:spPr/>
        <p:txBody>
          <a:bodyPr/>
          <a:lstStyle/>
          <a:p>
            <a:r>
              <a:rPr lang="en-US" noProof="0" dirty="0"/>
              <a:t> Screw removal techniques</a:t>
            </a:r>
          </a:p>
        </p:txBody>
      </p:sp>
      <p:grpSp>
        <p:nvGrpSpPr>
          <p:cNvPr id="4" name="Group 3"/>
          <p:cNvGrpSpPr/>
          <p:nvPr/>
        </p:nvGrpSpPr>
        <p:grpSpPr>
          <a:xfrm>
            <a:off x="12163400" y="1245444"/>
            <a:ext cx="3384389" cy="4608512"/>
            <a:chOff x="7221058" y="2276872"/>
            <a:chExt cx="1887446" cy="3312368"/>
          </a:xfrm>
        </p:grpSpPr>
        <p:grpSp>
          <p:nvGrpSpPr>
            <p:cNvPr id="9" name="Groeperen 8"/>
            <p:cNvGrpSpPr>
              <a:grpSpLocks noChangeAspect="1"/>
            </p:cNvGrpSpPr>
            <p:nvPr/>
          </p:nvGrpSpPr>
          <p:grpSpPr>
            <a:xfrm flipH="1">
              <a:off x="8548072" y="2278684"/>
              <a:ext cx="560432" cy="3310556"/>
              <a:chOff x="4070928" y="2137890"/>
              <a:chExt cx="762188" cy="4598420"/>
            </a:xfrm>
          </p:grpSpPr>
          <p:pic>
            <p:nvPicPr>
              <p:cNvPr id="5" name="Afbeelding 4" descr="Schermafbeelding 2015-06-30 om 22.02.18.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20886148">
                <a:off x="4070928" y="2137890"/>
                <a:ext cx="576064" cy="2445755"/>
              </a:xfrm>
              <a:prstGeom prst="rect">
                <a:avLst/>
              </a:prstGeom>
            </p:spPr>
          </p:pic>
          <p:pic>
            <p:nvPicPr>
              <p:cNvPr id="10" name="Afbeelding 9" descr="Schermafbeelding 2015-06-30 om 21.58.09.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9467" y="4509120"/>
                <a:ext cx="463649" cy="2227190"/>
              </a:xfrm>
              <a:prstGeom prst="rect">
                <a:avLst/>
              </a:prstGeom>
            </p:spPr>
          </p:pic>
        </p:grpSp>
        <p:grpSp>
          <p:nvGrpSpPr>
            <p:cNvPr id="14" name="Groeperen 13"/>
            <p:cNvGrpSpPr>
              <a:grpSpLocks noChangeAspect="1"/>
            </p:cNvGrpSpPr>
            <p:nvPr/>
          </p:nvGrpSpPr>
          <p:grpSpPr>
            <a:xfrm flipH="1">
              <a:off x="7892840" y="2276872"/>
              <a:ext cx="423576" cy="3312368"/>
              <a:chOff x="4329060" y="2135373"/>
              <a:chExt cx="576064" cy="4600937"/>
            </a:xfrm>
          </p:grpSpPr>
          <p:pic>
            <p:nvPicPr>
              <p:cNvPr id="15" name="Afbeelding 14" descr="Schermafbeelding 2015-06-30 om 22.02.18.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9060" y="2135373"/>
                <a:ext cx="576064" cy="2445755"/>
              </a:xfrm>
              <a:prstGeom prst="rect">
                <a:avLst/>
              </a:prstGeom>
            </p:spPr>
          </p:pic>
          <p:pic>
            <p:nvPicPr>
              <p:cNvPr id="16" name="Afbeelding 15" descr="Schermafbeelding 2015-06-30 om 21.58.09.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9467" y="4509120"/>
                <a:ext cx="463649" cy="2227190"/>
              </a:xfrm>
              <a:prstGeom prst="rect">
                <a:avLst/>
              </a:prstGeom>
            </p:spPr>
          </p:pic>
        </p:grpSp>
        <p:grpSp>
          <p:nvGrpSpPr>
            <p:cNvPr id="17" name="Groeperen 16"/>
            <p:cNvGrpSpPr>
              <a:grpSpLocks noChangeAspect="1"/>
            </p:cNvGrpSpPr>
            <p:nvPr/>
          </p:nvGrpSpPr>
          <p:grpSpPr>
            <a:xfrm flipH="1">
              <a:off x="7316776" y="2328713"/>
              <a:ext cx="423576" cy="3260527"/>
              <a:chOff x="4329060" y="2207381"/>
              <a:chExt cx="576064" cy="4528929"/>
            </a:xfrm>
          </p:grpSpPr>
          <p:pic>
            <p:nvPicPr>
              <p:cNvPr id="18" name="Afbeelding 17" descr="Schermafbeelding 2015-06-30 om 22.02.18.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9060" y="2207381"/>
                <a:ext cx="576064" cy="2445755"/>
              </a:xfrm>
              <a:prstGeom prst="rect">
                <a:avLst/>
              </a:prstGeom>
            </p:spPr>
          </p:pic>
          <p:pic>
            <p:nvPicPr>
              <p:cNvPr id="19" name="Afbeelding 18" descr="Schermafbeelding 2015-06-30 om 21.58.09.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9467" y="4509120"/>
                <a:ext cx="463649" cy="2227190"/>
              </a:xfrm>
              <a:prstGeom prst="rect">
                <a:avLst/>
              </a:prstGeom>
            </p:spPr>
          </p:pic>
        </p:grpSp>
        <p:sp>
          <p:nvSpPr>
            <p:cNvPr id="12" name="Tekstvak 11"/>
            <p:cNvSpPr txBox="1"/>
            <p:nvPr/>
          </p:nvSpPr>
          <p:spPr>
            <a:xfrm flipH="1">
              <a:off x="8438834" y="4085869"/>
              <a:ext cx="582418" cy="1200329"/>
            </a:xfrm>
            <a:prstGeom prst="rect">
              <a:avLst/>
            </a:prstGeom>
            <a:noFill/>
          </p:spPr>
          <p:txBody>
            <a:bodyPr wrap="square" rtlCol="0">
              <a:spAutoFit/>
            </a:bodyPr>
            <a:lstStyle/>
            <a:p>
              <a:pPr algn="ctr"/>
              <a:r>
                <a:rPr lang="nl-NL" sz="7200" dirty="0">
                  <a:solidFill>
                    <a:srgbClr val="FF0000"/>
                  </a:solidFill>
                  <a:latin typeface="Wingdings"/>
                  <a:ea typeface="Wingdings"/>
                  <a:cs typeface="Wingdings"/>
                  <a:sym typeface="Wingdings"/>
                </a:rPr>
                <a:t></a:t>
              </a:r>
              <a:endParaRPr lang="nl-NL" sz="7200" dirty="0">
                <a:solidFill>
                  <a:srgbClr val="FF0000"/>
                </a:solidFill>
              </a:endParaRPr>
            </a:p>
          </p:txBody>
        </p:sp>
        <p:sp>
          <p:nvSpPr>
            <p:cNvPr id="21" name="Tekstvak 20"/>
            <p:cNvSpPr txBox="1"/>
            <p:nvPr/>
          </p:nvSpPr>
          <p:spPr>
            <a:xfrm flipH="1">
              <a:off x="7856416" y="4085869"/>
              <a:ext cx="582418" cy="1200329"/>
            </a:xfrm>
            <a:prstGeom prst="rect">
              <a:avLst/>
            </a:prstGeom>
            <a:noFill/>
          </p:spPr>
          <p:txBody>
            <a:bodyPr wrap="square" rtlCol="0">
              <a:spAutoFit/>
            </a:bodyPr>
            <a:lstStyle/>
            <a:p>
              <a:pPr algn="ctr"/>
              <a:r>
                <a:rPr lang="nl-NL" sz="7200" dirty="0">
                  <a:solidFill>
                    <a:srgbClr val="FF0000"/>
                  </a:solidFill>
                  <a:latin typeface="Wingdings"/>
                  <a:ea typeface="Wingdings"/>
                  <a:cs typeface="Wingdings"/>
                  <a:sym typeface="Wingdings"/>
                </a:rPr>
                <a:t></a:t>
              </a:r>
              <a:endParaRPr lang="nl-NL" sz="7200" dirty="0">
                <a:solidFill>
                  <a:srgbClr val="FF0000"/>
                </a:solidFill>
              </a:endParaRPr>
            </a:p>
          </p:txBody>
        </p:sp>
        <p:sp>
          <p:nvSpPr>
            <p:cNvPr id="22" name="Tekstvak 21"/>
            <p:cNvSpPr txBox="1"/>
            <p:nvPr/>
          </p:nvSpPr>
          <p:spPr>
            <a:xfrm flipH="1">
              <a:off x="7221058" y="4085869"/>
              <a:ext cx="635365" cy="1200329"/>
            </a:xfrm>
            <a:prstGeom prst="rect">
              <a:avLst/>
            </a:prstGeom>
            <a:noFill/>
          </p:spPr>
          <p:txBody>
            <a:bodyPr wrap="square" rtlCol="0">
              <a:spAutoFit/>
            </a:bodyPr>
            <a:lstStyle/>
            <a:p>
              <a:pPr algn="ctr"/>
              <a:r>
                <a:rPr lang="nl-NL" sz="7200" dirty="0">
                  <a:solidFill>
                    <a:srgbClr val="3FFF2F"/>
                  </a:solidFill>
                  <a:latin typeface="Wingdings"/>
                  <a:ea typeface="Wingdings"/>
                  <a:cs typeface="Wingdings"/>
                  <a:sym typeface="Wingdings"/>
                </a:rPr>
                <a:t></a:t>
              </a:r>
              <a:endParaRPr lang="nl-NL" sz="7200" dirty="0">
                <a:solidFill>
                  <a:srgbClr val="3FFF2F"/>
                </a:solidFill>
              </a:endParaRPr>
            </a:p>
          </p:txBody>
        </p:sp>
      </p:grpSp>
      <p:pic>
        <p:nvPicPr>
          <p:cNvPr id="3" name="Picture 2">
            <a:extLst>
              <a:ext uri="{FF2B5EF4-FFF2-40B4-BE49-F238E27FC236}">
                <a16:creationId xmlns:a16="http://schemas.microsoft.com/office/drawing/2014/main" id="{8095D8B0-1654-EB4F-BDAC-F22E5E9BDC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12" r="15512"/>
          <a:stretch/>
        </p:blipFill>
        <p:spPr>
          <a:xfrm>
            <a:off x="6814919" y="1244600"/>
            <a:ext cx="4103610" cy="4319420"/>
          </a:xfrm>
          <a:prstGeom prst="rect">
            <a:avLst/>
          </a:prstGeom>
        </p:spPr>
      </p:pic>
    </p:spTree>
    <p:extLst>
      <p:ext uri="{BB962C8B-B14F-4D97-AF65-F5344CB8AC3E}">
        <p14:creationId xmlns:p14="http://schemas.microsoft.com/office/powerpoint/2010/main" val="4113310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B55293-603E-2544-AF9E-7544A70380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8368" y="889425"/>
            <a:ext cx="3356024" cy="4996328"/>
          </a:xfrm>
          <a:prstGeom prst="rect">
            <a:avLst/>
          </a:prstGeom>
        </p:spPr>
      </p:pic>
      <p:sp>
        <p:nvSpPr>
          <p:cNvPr id="4100" name="Rectangle 3"/>
          <p:cNvSpPr>
            <a:spLocks noGrp="1" noChangeArrowheads="1"/>
          </p:cNvSpPr>
          <p:nvPr>
            <p:ph idx="1"/>
          </p:nvPr>
        </p:nvSpPr>
        <p:spPr>
          <a:xfrm>
            <a:off x="658815" y="1486001"/>
            <a:ext cx="5437186" cy="4127399"/>
          </a:xfrm>
        </p:spPr>
        <p:txBody>
          <a:bodyPr/>
          <a:lstStyle/>
          <a:p>
            <a:r>
              <a:rPr lang="en-US" noProof="0" dirty="0"/>
              <a:t>Start with a small clockwise turn to get the screw driver firmly settled…</a:t>
            </a:r>
          </a:p>
        </p:txBody>
      </p:sp>
      <p:sp>
        <p:nvSpPr>
          <p:cNvPr id="3" name="Title 2">
            <a:extLst>
              <a:ext uri="{FF2B5EF4-FFF2-40B4-BE49-F238E27FC236}">
                <a16:creationId xmlns:a16="http://schemas.microsoft.com/office/drawing/2014/main" id="{88971307-9BA3-498C-B0F1-3EF77B6477B7}"/>
              </a:ext>
            </a:extLst>
          </p:cNvPr>
          <p:cNvSpPr>
            <a:spLocks noGrp="1"/>
          </p:cNvSpPr>
          <p:nvPr>
            <p:ph type="title"/>
          </p:nvPr>
        </p:nvSpPr>
        <p:spPr/>
        <p:txBody>
          <a:bodyPr/>
          <a:lstStyle/>
          <a:p>
            <a:r>
              <a:rPr lang="en-US" noProof="0" dirty="0"/>
              <a:t>Screw removal techniques</a:t>
            </a:r>
          </a:p>
        </p:txBody>
      </p:sp>
      <p:grpSp>
        <p:nvGrpSpPr>
          <p:cNvPr id="8" name="Group 7"/>
          <p:cNvGrpSpPr/>
          <p:nvPr/>
        </p:nvGrpSpPr>
        <p:grpSpPr>
          <a:xfrm>
            <a:off x="12576720" y="908720"/>
            <a:ext cx="2232248" cy="4458511"/>
            <a:chOff x="2915816" y="2695515"/>
            <a:chExt cx="1566660" cy="3685813"/>
          </a:xfrm>
        </p:grpSpPr>
        <p:grpSp>
          <p:nvGrpSpPr>
            <p:cNvPr id="17" name="Groeperen 16"/>
            <p:cNvGrpSpPr>
              <a:grpSpLocks noChangeAspect="1"/>
            </p:cNvGrpSpPr>
            <p:nvPr/>
          </p:nvGrpSpPr>
          <p:grpSpPr>
            <a:xfrm flipH="1">
              <a:off x="3052047" y="2695515"/>
              <a:ext cx="544925" cy="3685813"/>
              <a:chOff x="4329060" y="2207381"/>
              <a:chExt cx="576064" cy="4528929"/>
            </a:xfrm>
          </p:grpSpPr>
          <p:pic>
            <p:nvPicPr>
              <p:cNvPr id="18" name="Afbeelding 17" descr="Schermafbeelding 2015-06-30 om 22.02.18.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9060" y="2207381"/>
                <a:ext cx="576064" cy="2445755"/>
              </a:xfrm>
              <a:prstGeom prst="rect">
                <a:avLst/>
              </a:prstGeom>
            </p:spPr>
          </p:pic>
          <p:pic>
            <p:nvPicPr>
              <p:cNvPr id="19" name="Afbeelding 18" descr="Schermafbeelding 2015-06-30 om 21.58.09.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69467" y="4509120"/>
                <a:ext cx="463649" cy="2227190"/>
              </a:xfrm>
              <a:prstGeom prst="rect">
                <a:avLst/>
              </a:prstGeom>
            </p:spPr>
          </p:pic>
        </p:grpSp>
        <p:sp>
          <p:nvSpPr>
            <p:cNvPr id="21" name="Tekstvak 20"/>
            <p:cNvSpPr txBox="1"/>
            <p:nvPr/>
          </p:nvSpPr>
          <p:spPr>
            <a:xfrm flipH="1">
              <a:off x="3733204" y="4681866"/>
              <a:ext cx="749272" cy="1200329"/>
            </a:xfrm>
            <a:prstGeom prst="rect">
              <a:avLst/>
            </a:prstGeom>
            <a:noFill/>
          </p:spPr>
          <p:txBody>
            <a:bodyPr wrap="square" rtlCol="0">
              <a:spAutoFit/>
            </a:bodyPr>
            <a:lstStyle/>
            <a:p>
              <a:pPr algn="ctr"/>
              <a:endParaRPr lang="nl-NL" sz="7200" dirty="0">
                <a:solidFill>
                  <a:srgbClr val="FF0000"/>
                </a:solidFill>
              </a:endParaRPr>
            </a:p>
          </p:txBody>
        </p:sp>
        <p:sp>
          <p:nvSpPr>
            <p:cNvPr id="22" name="Tekstvak 21"/>
            <p:cNvSpPr txBox="1"/>
            <p:nvPr/>
          </p:nvSpPr>
          <p:spPr>
            <a:xfrm flipH="1">
              <a:off x="2915816" y="4681866"/>
              <a:ext cx="817388" cy="1200329"/>
            </a:xfrm>
            <a:prstGeom prst="rect">
              <a:avLst/>
            </a:prstGeom>
            <a:noFill/>
          </p:spPr>
          <p:txBody>
            <a:bodyPr wrap="square" rtlCol="0">
              <a:spAutoFit/>
            </a:bodyPr>
            <a:lstStyle/>
            <a:p>
              <a:pPr algn="ctr"/>
              <a:r>
                <a:rPr lang="nl-NL" sz="7200" dirty="0">
                  <a:solidFill>
                    <a:srgbClr val="3FFF2F"/>
                  </a:solidFill>
                  <a:latin typeface="Wingdings"/>
                  <a:ea typeface="Wingdings"/>
                  <a:cs typeface="Wingdings"/>
                  <a:sym typeface="Wingdings"/>
                </a:rPr>
                <a:t></a:t>
              </a:r>
              <a:endParaRPr lang="nl-NL" sz="7200" dirty="0">
                <a:solidFill>
                  <a:srgbClr val="3FFF2F"/>
                </a:solidFill>
              </a:endParaRPr>
            </a:p>
          </p:txBody>
        </p:sp>
        <p:sp>
          <p:nvSpPr>
            <p:cNvPr id="2" name="Gekromde pijl rechts 1"/>
            <p:cNvSpPr/>
            <p:nvPr/>
          </p:nvSpPr>
          <p:spPr bwMode="auto">
            <a:xfrm flipH="1">
              <a:off x="3120163" y="3574557"/>
              <a:ext cx="681157" cy="527425"/>
            </a:xfrm>
            <a:prstGeom prst="curvedRightArrow">
              <a:avLst>
                <a:gd name="adj1" fmla="val 25272"/>
                <a:gd name="adj2" fmla="val 49427"/>
                <a:gd name="adj3" fmla="val 4204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nl-NL"/>
            </a:p>
          </p:txBody>
        </p:sp>
        <p:pic>
          <p:nvPicPr>
            <p:cNvPr id="20" name="Afbeelding 19" descr="Schermafbeelding 2015-06-30 om 22.02.18.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88279" y="3013712"/>
              <a:ext cx="318578" cy="736653"/>
            </a:xfrm>
            <a:prstGeom prst="rect">
              <a:avLst/>
            </a:prstGeom>
          </p:spPr>
        </p:pic>
      </p:grpSp>
    </p:spTree>
    <p:extLst>
      <p:ext uri="{BB962C8B-B14F-4D97-AF65-F5344CB8AC3E}">
        <p14:creationId xmlns:p14="http://schemas.microsoft.com/office/powerpoint/2010/main" val="3609615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658815" y="1486001"/>
            <a:ext cx="5437186" cy="4127399"/>
          </a:xfrm>
        </p:spPr>
        <p:txBody>
          <a:bodyPr/>
          <a:lstStyle/>
          <a:p>
            <a:r>
              <a:rPr lang="en-US" noProof="0" dirty="0"/>
              <a:t>…and then counterclockwise!...</a:t>
            </a:r>
          </a:p>
          <a:p>
            <a:pPr marL="0" indent="0">
              <a:buNone/>
            </a:pPr>
            <a:r>
              <a:rPr lang="en-US" noProof="0" dirty="0"/>
              <a:t>		</a:t>
            </a:r>
          </a:p>
        </p:txBody>
      </p:sp>
      <p:sp>
        <p:nvSpPr>
          <p:cNvPr id="5" name="Title 4">
            <a:extLst>
              <a:ext uri="{FF2B5EF4-FFF2-40B4-BE49-F238E27FC236}">
                <a16:creationId xmlns:a16="http://schemas.microsoft.com/office/drawing/2014/main" id="{26D07F85-D9B1-4D5F-A73F-D3BFD5E06FD2}"/>
              </a:ext>
            </a:extLst>
          </p:cNvPr>
          <p:cNvSpPr>
            <a:spLocks noGrp="1"/>
          </p:cNvSpPr>
          <p:nvPr>
            <p:ph type="title"/>
          </p:nvPr>
        </p:nvSpPr>
        <p:spPr/>
        <p:txBody>
          <a:bodyPr/>
          <a:lstStyle/>
          <a:p>
            <a:r>
              <a:rPr lang="en-US" noProof="0" dirty="0"/>
              <a:t>Screw removal techniques</a:t>
            </a:r>
            <a:br>
              <a:rPr lang="en-US" noProof="0" dirty="0"/>
            </a:br>
            <a:endParaRPr lang="en-US" noProof="0" dirty="0"/>
          </a:p>
        </p:txBody>
      </p:sp>
      <p:sp>
        <p:nvSpPr>
          <p:cNvPr id="21" name="Tekstvak 20"/>
          <p:cNvSpPr txBox="1"/>
          <p:nvPr/>
        </p:nvSpPr>
        <p:spPr>
          <a:xfrm flipH="1">
            <a:off x="6491072" y="4825883"/>
            <a:ext cx="685049" cy="1200329"/>
          </a:xfrm>
          <a:prstGeom prst="rect">
            <a:avLst/>
          </a:prstGeom>
          <a:noFill/>
        </p:spPr>
        <p:txBody>
          <a:bodyPr wrap="square" rtlCol="0">
            <a:spAutoFit/>
          </a:bodyPr>
          <a:lstStyle/>
          <a:p>
            <a:pPr algn="ctr"/>
            <a:endParaRPr lang="nl-NL" sz="7200" dirty="0">
              <a:solidFill>
                <a:srgbClr val="FF0000"/>
              </a:solidFill>
            </a:endParaRPr>
          </a:p>
        </p:txBody>
      </p:sp>
      <p:grpSp>
        <p:nvGrpSpPr>
          <p:cNvPr id="3" name="Group 2">
            <a:extLst>
              <a:ext uri="{FF2B5EF4-FFF2-40B4-BE49-F238E27FC236}">
                <a16:creationId xmlns:a16="http://schemas.microsoft.com/office/drawing/2014/main" id="{7648CFE2-D7EC-47A8-92AB-D7606C69CA1C}"/>
              </a:ext>
            </a:extLst>
          </p:cNvPr>
          <p:cNvGrpSpPr/>
          <p:nvPr/>
        </p:nvGrpSpPr>
        <p:grpSpPr>
          <a:xfrm>
            <a:off x="12864752" y="1484314"/>
            <a:ext cx="1224136" cy="4254172"/>
            <a:chOff x="5743745" y="2839532"/>
            <a:chExt cx="747326" cy="3685813"/>
          </a:xfrm>
        </p:grpSpPr>
        <p:grpSp>
          <p:nvGrpSpPr>
            <p:cNvPr id="17" name="Groeperen 16"/>
            <p:cNvGrpSpPr>
              <a:grpSpLocks noChangeAspect="1"/>
            </p:cNvGrpSpPr>
            <p:nvPr/>
          </p:nvGrpSpPr>
          <p:grpSpPr>
            <a:xfrm flipH="1">
              <a:off x="5868299" y="2839532"/>
              <a:ext cx="498218" cy="3685813"/>
              <a:chOff x="4329060" y="2207381"/>
              <a:chExt cx="576064" cy="4528929"/>
            </a:xfrm>
          </p:grpSpPr>
          <p:pic>
            <p:nvPicPr>
              <p:cNvPr id="18" name="Afbeelding 17" descr="Schermafbeelding 2015-06-30 om 22.02.18.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9060" y="2207381"/>
                <a:ext cx="576064" cy="2445755"/>
              </a:xfrm>
              <a:prstGeom prst="rect">
                <a:avLst/>
              </a:prstGeom>
            </p:spPr>
          </p:pic>
          <p:pic>
            <p:nvPicPr>
              <p:cNvPr id="19" name="Afbeelding 18" descr="Schermafbeelding 2015-06-30 om 21.58.09.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9467" y="4509120"/>
                <a:ext cx="463649" cy="2227190"/>
              </a:xfrm>
              <a:prstGeom prst="rect">
                <a:avLst/>
              </a:prstGeom>
            </p:spPr>
          </p:pic>
        </p:grpSp>
        <p:sp>
          <p:nvSpPr>
            <p:cNvPr id="22" name="Tekstvak 21"/>
            <p:cNvSpPr txBox="1"/>
            <p:nvPr/>
          </p:nvSpPr>
          <p:spPr>
            <a:xfrm flipH="1">
              <a:off x="5743745" y="4825883"/>
              <a:ext cx="747326" cy="1200329"/>
            </a:xfrm>
            <a:prstGeom prst="rect">
              <a:avLst/>
            </a:prstGeom>
            <a:noFill/>
          </p:spPr>
          <p:txBody>
            <a:bodyPr wrap="square" rtlCol="0">
              <a:spAutoFit/>
            </a:bodyPr>
            <a:lstStyle/>
            <a:p>
              <a:pPr algn="ctr"/>
              <a:r>
                <a:rPr lang="nl-NL" sz="7200" dirty="0">
                  <a:solidFill>
                    <a:srgbClr val="3FFF2F"/>
                  </a:solidFill>
                  <a:latin typeface="Wingdings"/>
                  <a:ea typeface="Wingdings"/>
                  <a:cs typeface="Wingdings"/>
                  <a:sym typeface="Wingdings"/>
                </a:rPr>
                <a:t></a:t>
              </a:r>
              <a:endParaRPr lang="nl-NL" sz="7200" dirty="0">
                <a:solidFill>
                  <a:srgbClr val="3FFF2F"/>
                </a:solidFill>
              </a:endParaRPr>
            </a:p>
          </p:txBody>
        </p:sp>
        <p:sp>
          <p:nvSpPr>
            <p:cNvPr id="2" name="Gekromde pijl rechts 1"/>
            <p:cNvSpPr/>
            <p:nvPr/>
          </p:nvSpPr>
          <p:spPr bwMode="auto">
            <a:xfrm>
              <a:off x="5743745" y="3366957"/>
              <a:ext cx="622772" cy="527425"/>
            </a:xfrm>
            <a:prstGeom prst="curvedRightArrow">
              <a:avLst>
                <a:gd name="adj1" fmla="val 25272"/>
                <a:gd name="adj2" fmla="val 49427"/>
                <a:gd name="adj3" fmla="val 4204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nl-NL"/>
            </a:p>
          </p:txBody>
        </p:sp>
        <p:pic>
          <p:nvPicPr>
            <p:cNvPr id="20" name="Afbeelding 19" descr="Schermafbeelding 2015-06-30 om 22.02.18.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012970" y="2839533"/>
              <a:ext cx="291271" cy="736653"/>
            </a:xfrm>
            <a:prstGeom prst="rect">
              <a:avLst/>
            </a:prstGeom>
          </p:spPr>
        </p:pic>
      </p:grpSp>
      <p:pic>
        <p:nvPicPr>
          <p:cNvPr id="6" name="Picture 5">
            <a:extLst>
              <a:ext uri="{FF2B5EF4-FFF2-40B4-BE49-F238E27FC236}">
                <a16:creationId xmlns:a16="http://schemas.microsoft.com/office/drawing/2014/main" id="{1EBAF8FE-2566-4B4A-8DCD-FF95DD6E96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8704" y="908720"/>
            <a:ext cx="3345688" cy="4980940"/>
          </a:xfrm>
          <a:prstGeom prst="rect">
            <a:avLst/>
          </a:prstGeom>
        </p:spPr>
      </p:pic>
    </p:spTree>
    <p:extLst>
      <p:ext uri="{BB962C8B-B14F-4D97-AF65-F5344CB8AC3E}">
        <p14:creationId xmlns:p14="http://schemas.microsoft.com/office/powerpoint/2010/main" val="870286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658815" y="1486001"/>
            <a:ext cx="5437186" cy="4127399"/>
          </a:xfrm>
        </p:spPr>
        <p:txBody>
          <a:bodyPr/>
          <a:lstStyle/>
          <a:p>
            <a:r>
              <a:rPr lang="en-US" noProof="0" dirty="0"/>
              <a:t>or use a hammer with gentle blows to seat screwdriver</a:t>
            </a:r>
          </a:p>
        </p:txBody>
      </p:sp>
      <p:grpSp>
        <p:nvGrpSpPr>
          <p:cNvPr id="2" name="Group 1">
            <a:extLst>
              <a:ext uri="{FF2B5EF4-FFF2-40B4-BE49-F238E27FC236}">
                <a16:creationId xmlns:a16="http://schemas.microsoft.com/office/drawing/2014/main" id="{F125FA6B-2DCD-448D-A841-71B316FE30A4}"/>
              </a:ext>
            </a:extLst>
          </p:cNvPr>
          <p:cNvGrpSpPr/>
          <p:nvPr/>
        </p:nvGrpSpPr>
        <p:grpSpPr>
          <a:xfrm>
            <a:off x="6096000" y="1585413"/>
            <a:ext cx="4320480" cy="4867923"/>
            <a:chOff x="4655840" y="2564905"/>
            <a:chExt cx="2779366" cy="3744417"/>
          </a:xfrm>
        </p:grpSpPr>
        <p:pic>
          <p:nvPicPr>
            <p:cNvPr id="23" name="Tijdelijke aanduiding voor inhoud 3" descr="IMG_1779.JP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3336" b="13336"/>
            <a:stretch>
              <a:fillRect/>
            </a:stretch>
          </p:blipFill>
          <p:spPr>
            <a:xfrm rot="5400000">
              <a:off x="4533355" y="3407471"/>
              <a:ext cx="3744417" cy="2059285"/>
            </a:xfrm>
            <a:prstGeom prst="rect">
              <a:avLst/>
            </a:prstGeom>
          </p:spPr>
        </p:pic>
        <p:sp>
          <p:nvSpPr>
            <p:cNvPr id="24" name="Line 4"/>
            <p:cNvSpPr>
              <a:spLocks noChangeShapeType="1"/>
            </p:cNvSpPr>
            <p:nvPr/>
          </p:nvSpPr>
          <p:spPr bwMode="auto">
            <a:xfrm flipH="1">
              <a:off x="4655840" y="3212976"/>
              <a:ext cx="1065122" cy="0"/>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nl-NL"/>
            </a:p>
          </p:txBody>
        </p:sp>
      </p:grpSp>
      <p:sp>
        <p:nvSpPr>
          <p:cNvPr id="15" name="Title 4">
            <a:extLst>
              <a:ext uri="{FF2B5EF4-FFF2-40B4-BE49-F238E27FC236}">
                <a16:creationId xmlns:a16="http://schemas.microsoft.com/office/drawing/2014/main" id="{BAB1E09D-D3F6-44E1-A463-89B68D1D5CB7}"/>
              </a:ext>
            </a:extLst>
          </p:cNvPr>
          <p:cNvSpPr>
            <a:spLocks noGrp="1"/>
          </p:cNvSpPr>
          <p:nvPr>
            <p:ph type="title"/>
          </p:nvPr>
        </p:nvSpPr>
        <p:spPr>
          <a:xfrm>
            <a:off x="670984" y="517526"/>
            <a:ext cx="10850033" cy="966788"/>
          </a:xfrm>
        </p:spPr>
        <p:txBody>
          <a:bodyPr/>
          <a:lstStyle/>
          <a:p>
            <a:r>
              <a:rPr lang="en-US" noProof="0" dirty="0"/>
              <a:t>Screw removal techniques</a:t>
            </a:r>
            <a:br>
              <a:rPr lang="en-US" noProof="0" dirty="0"/>
            </a:br>
            <a:endParaRPr lang="en-US" noProof="0" dirty="0"/>
          </a:p>
        </p:txBody>
      </p:sp>
    </p:spTree>
    <p:extLst>
      <p:ext uri="{BB962C8B-B14F-4D97-AF65-F5344CB8AC3E}">
        <p14:creationId xmlns:p14="http://schemas.microsoft.com/office/powerpoint/2010/main" val="2848922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2AC95F4-12EA-4A78-A25C-AF91ABD47837}"/>
              </a:ext>
            </a:extLst>
          </p:cNvPr>
          <p:cNvSpPr>
            <a:spLocks noGrp="1"/>
          </p:cNvSpPr>
          <p:nvPr>
            <p:ph idx="1"/>
          </p:nvPr>
        </p:nvSpPr>
        <p:spPr>
          <a:xfrm>
            <a:off x="658815" y="1486001"/>
            <a:ext cx="6229274" cy="4127399"/>
          </a:xfrm>
        </p:spPr>
        <p:txBody>
          <a:bodyPr/>
          <a:lstStyle/>
          <a:p>
            <a:pPr>
              <a:spcBef>
                <a:spcPct val="50000"/>
              </a:spcBef>
              <a:spcAft>
                <a:spcPct val="0"/>
              </a:spcAft>
            </a:pPr>
            <a:r>
              <a:rPr lang="en-US" noProof="0" dirty="0"/>
              <a:t>Stripping screw head, ‘cold-welding’</a:t>
            </a:r>
          </a:p>
          <a:p>
            <a:pPr>
              <a:spcBef>
                <a:spcPct val="50000"/>
              </a:spcBef>
              <a:spcAft>
                <a:spcPct val="0"/>
              </a:spcAft>
            </a:pPr>
            <a:r>
              <a:rPr lang="en-US" noProof="0" dirty="0"/>
              <a:t>Damage of the screw hole  </a:t>
            </a:r>
          </a:p>
          <a:p>
            <a:endParaRPr lang="en-US" noProof="0" dirty="0"/>
          </a:p>
        </p:txBody>
      </p:sp>
      <p:grpSp>
        <p:nvGrpSpPr>
          <p:cNvPr id="3" name="Group 2">
            <a:extLst>
              <a:ext uri="{FF2B5EF4-FFF2-40B4-BE49-F238E27FC236}">
                <a16:creationId xmlns:a16="http://schemas.microsoft.com/office/drawing/2014/main" id="{D6E7342C-09CC-4660-ABA0-B1204036FE86}"/>
              </a:ext>
            </a:extLst>
          </p:cNvPr>
          <p:cNvGrpSpPr/>
          <p:nvPr/>
        </p:nvGrpSpPr>
        <p:grpSpPr>
          <a:xfrm>
            <a:off x="5519936" y="2902894"/>
            <a:ext cx="4680520" cy="3478434"/>
            <a:chOff x="6240016" y="3645025"/>
            <a:chExt cx="3548116" cy="2614337"/>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r="10570"/>
            <a:stretch>
              <a:fillRect/>
            </a:stretch>
          </p:blipFill>
          <p:spPr bwMode="auto">
            <a:xfrm>
              <a:off x="6240016" y="3645025"/>
              <a:ext cx="3548116" cy="2614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 name="Line 4"/>
            <p:cNvSpPr>
              <a:spLocks noChangeShapeType="1"/>
            </p:cNvSpPr>
            <p:nvPr/>
          </p:nvSpPr>
          <p:spPr bwMode="auto">
            <a:xfrm>
              <a:off x="7320136" y="4293096"/>
              <a:ext cx="609600" cy="0"/>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nl-NL"/>
            </a:p>
          </p:txBody>
        </p:sp>
      </p:grpSp>
      <p:grpSp>
        <p:nvGrpSpPr>
          <p:cNvPr id="2" name="Group 1">
            <a:extLst>
              <a:ext uri="{FF2B5EF4-FFF2-40B4-BE49-F238E27FC236}">
                <a16:creationId xmlns:a16="http://schemas.microsoft.com/office/drawing/2014/main" id="{D66FC04B-F0F8-4BCE-BBD4-BE71712C6F75}"/>
              </a:ext>
            </a:extLst>
          </p:cNvPr>
          <p:cNvGrpSpPr/>
          <p:nvPr/>
        </p:nvGrpSpPr>
        <p:grpSpPr>
          <a:xfrm>
            <a:off x="2351584" y="2830886"/>
            <a:ext cx="2577494" cy="3478434"/>
            <a:chOff x="3071664" y="3573017"/>
            <a:chExt cx="1953896" cy="2614337"/>
          </a:xfrm>
        </p:grpSpPr>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1664" y="3573017"/>
              <a:ext cx="1953896" cy="2614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 name="Freeform 5"/>
            <p:cNvSpPr>
              <a:spLocks/>
            </p:cNvSpPr>
            <p:nvPr/>
          </p:nvSpPr>
          <p:spPr bwMode="auto">
            <a:xfrm>
              <a:off x="4367808" y="5445224"/>
              <a:ext cx="573768" cy="429986"/>
            </a:xfrm>
            <a:custGeom>
              <a:avLst/>
              <a:gdLst>
                <a:gd name="T0" fmla="*/ 443 w 443"/>
                <a:gd name="T1" fmla="*/ 357 h 357"/>
                <a:gd name="T2" fmla="*/ 0 w 443"/>
                <a:gd name="T3" fmla="*/ 0 h 357"/>
              </a:gdLst>
              <a:ahLst/>
              <a:cxnLst>
                <a:cxn ang="0">
                  <a:pos x="T0" y="T1"/>
                </a:cxn>
                <a:cxn ang="0">
                  <a:pos x="T2" y="T3"/>
                </a:cxn>
              </a:cxnLst>
              <a:rect l="0" t="0" r="r" b="b"/>
              <a:pathLst>
                <a:path w="443" h="357">
                  <a:moveTo>
                    <a:pt x="443" y="357"/>
                  </a:moveTo>
                  <a:lnTo>
                    <a:pt x="0" y="0"/>
                  </a:lnTo>
                </a:path>
              </a:pathLst>
            </a:custGeom>
            <a:noFill/>
            <a:ln w="127000">
              <a:solidFill>
                <a:srgbClr val="FF0000"/>
              </a:solidFill>
              <a:round/>
              <a:headEnd type="none" w="med" len="me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nl-NL"/>
            </a:p>
          </p:txBody>
        </p:sp>
      </p:grpSp>
      <p:sp>
        <p:nvSpPr>
          <p:cNvPr id="13" name="Rectangle 2"/>
          <p:cNvSpPr>
            <a:spLocks noGrp="1" noChangeArrowheads="1"/>
          </p:cNvSpPr>
          <p:nvPr>
            <p:ph type="title"/>
          </p:nvPr>
        </p:nvSpPr>
        <p:spPr/>
        <p:txBody>
          <a:bodyPr/>
          <a:lstStyle/>
          <a:p>
            <a:r>
              <a:rPr lang="en-US" noProof="0" dirty="0"/>
              <a:t> Pitfalls</a:t>
            </a:r>
          </a:p>
        </p:txBody>
      </p:sp>
    </p:spTree>
    <p:extLst>
      <p:ext uri="{BB962C8B-B14F-4D97-AF65-F5344CB8AC3E}">
        <p14:creationId xmlns:p14="http://schemas.microsoft.com/office/powerpoint/2010/main" val="405667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658815" y="1486001"/>
            <a:ext cx="5400674" cy="4127399"/>
          </a:xfrm>
        </p:spPr>
        <p:txBody>
          <a:bodyPr/>
          <a:lstStyle/>
          <a:p>
            <a:r>
              <a:rPr lang="en-US" noProof="0" dirty="0"/>
              <a:t>After fracture healing the implant no longer has a function</a:t>
            </a:r>
          </a:p>
          <a:p>
            <a:r>
              <a:rPr lang="en-US" noProof="0" dirty="0"/>
              <a:t>What might we expect from removal?</a:t>
            </a:r>
          </a:p>
          <a:p>
            <a:pPr lvl="0"/>
            <a:r>
              <a:rPr lang="en-US" noProof="0" dirty="0"/>
              <a:t>Pain relief?</a:t>
            </a:r>
          </a:p>
          <a:p>
            <a:pPr lvl="0"/>
            <a:r>
              <a:rPr lang="en-US" noProof="0" dirty="0"/>
              <a:t>Functional improvement?</a:t>
            </a:r>
          </a:p>
          <a:p>
            <a:pPr lvl="0"/>
            <a:r>
              <a:rPr lang="en-US" noProof="0" dirty="0"/>
              <a:t>Reduce swelling?</a:t>
            </a:r>
          </a:p>
          <a:p>
            <a:pPr lvl="0"/>
            <a:r>
              <a:rPr lang="en-US" noProof="0" dirty="0"/>
              <a:t>Solve problems of daily living?</a:t>
            </a:r>
          </a:p>
        </p:txBody>
      </p:sp>
      <p:sp>
        <p:nvSpPr>
          <p:cNvPr id="4099" name="Rectangle 2"/>
          <p:cNvSpPr>
            <a:spLocks noGrp="1" noChangeArrowheads="1"/>
          </p:cNvSpPr>
          <p:nvPr>
            <p:ph type="title"/>
          </p:nvPr>
        </p:nvSpPr>
        <p:spPr/>
        <p:txBody>
          <a:bodyPr/>
          <a:lstStyle/>
          <a:p>
            <a:r>
              <a:rPr lang="en-US" noProof="0" dirty="0"/>
              <a:t> Effects of implant removal</a:t>
            </a:r>
          </a:p>
        </p:txBody>
      </p:sp>
      <p:grpSp>
        <p:nvGrpSpPr>
          <p:cNvPr id="4" name="Groeperen 3"/>
          <p:cNvGrpSpPr>
            <a:grpSpLocks noChangeAspect="1"/>
          </p:cNvGrpSpPr>
          <p:nvPr/>
        </p:nvGrpSpPr>
        <p:grpSpPr>
          <a:xfrm>
            <a:off x="6508844" y="1321844"/>
            <a:ext cx="4987515" cy="4092140"/>
            <a:chOff x="5148064" y="3284984"/>
            <a:chExt cx="3570287" cy="2929337"/>
          </a:xfrm>
        </p:grpSpPr>
        <p:pic>
          <p:nvPicPr>
            <p:cNvPr id="8" name="Afbeelding 7" descr="cartoon medisch contact oktober 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8064" y="3356992"/>
              <a:ext cx="3570287" cy="2846834"/>
            </a:xfrm>
            <a:prstGeom prst="rect">
              <a:avLst/>
            </a:prstGeom>
          </p:spPr>
        </p:pic>
        <p:sp>
          <p:nvSpPr>
            <p:cNvPr id="2" name="Ovale toelichting 1"/>
            <p:cNvSpPr/>
            <p:nvPr/>
          </p:nvSpPr>
          <p:spPr bwMode="auto">
            <a:xfrm>
              <a:off x="6012160" y="3284984"/>
              <a:ext cx="1872208" cy="792088"/>
            </a:xfrm>
            <a:prstGeom prst="wedgeEllipseCallout">
              <a:avLst>
                <a:gd name="adj1" fmla="val -15584"/>
                <a:gd name="adj2" fmla="val 7299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dirty="0">
                  <a:latin typeface="Comic Sans MS"/>
                  <a:cs typeface="Comic Sans MS"/>
                </a:rPr>
                <a:t>During the surgery, </a:t>
              </a:r>
            </a:p>
            <a:p>
              <a:r>
                <a:rPr lang="en-US" dirty="0">
                  <a:latin typeface="Comic Sans MS"/>
                  <a:cs typeface="Comic Sans MS"/>
                </a:rPr>
                <a:t>we finally decided that </a:t>
              </a:r>
            </a:p>
            <a:p>
              <a:r>
                <a:rPr lang="en-US" dirty="0">
                  <a:latin typeface="Comic Sans MS"/>
                  <a:cs typeface="Comic Sans MS"/>
                </a:rPr>
                <a:t>future removal </a:t>
              </a:r>
            </a:p>
            <a:p>
              <a:r>
                <a:rPr lang="en-US" dirty="0">
                  <a:latin typeface="Comic Sans MS"/>
                  <a:cs typeface="Comic Sans MS"/>
                </a:rPr>
                <a:t>is still an option</a:t>
              </a:r>
            </a:p>
          </p:txBody>
        </p:sp>
        <p:sp>
          <p:nvSpPr>
            <p:cNvPr id="3" name="Tekstvak 2"/>
            <p:cNvSpPr txBox="1"/>
            <p:nvPr/>
          </p:nvSpPr>
          <p:spPr>
            <a:xfrm>
              <a:off x="5220072" y="5994000"/>
              <a:ext cx="3384376" cy="220321"/>
            </a:xfrm>
            <a:prstGeom prst="rect">
              <a:avLst/>
            </a:prstGeom>
            <a:solidFill>
              <a:schemeClr val="bg1"/>
            </a:solidFill>
          </p:spPr>
          <p:txBody>
            <a:bodyPr wrap="square" rtlCol="0">
              <a:spAutoFit/>
            </a:bodyPr>
            <a:lstStyle/>
            <a:p>
              <a:pPr algn="ctr"/>
              <a:r>
                <a:rPr lang="en-US">
                  <a:latin typeface="Comic Sans MS"/>
                  <a:cs typeface="Comic Sans MS"/>
                </a:rPr>
                <a:t>If bone implants result in complaints</a:t>
              </a:r>
            </a:p>
          </p:txBody>
        </p:sp>
      </p:grpSp>
    </p:spTree>
    <p:extLst>
      <p:ext uri="{BB962C8B-B14F-4D97-AF65-F5344CB8AC3E}">
        <p14:creationId xmlns:p14="http://schemas.microsoft.com/office/powerpoint/2010/main" val="181083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50EDDA-9715-4E0C-B014-3494DC7CEBB0}"/>
              </a:ext>
            </a:extLst>
          </p:cNvPr>
          <p:cNvSpPr>
            <a:spLocks noGrp="1"/>
          </p:cNvSpPr>
          <p:nvPr>
            <p:ph idx="1"/>
          </p:nvPr>
        </p:nvSpPr>
        <p:spPr/>
        <p:txBody>
          <a:bodyPr/>
          <a:lstStyle/>
          <a:p>
            <a:r>
              <a:rPr lang="en-US" noProof="0" dirty="0"/>
              <a:t>Removal of jammed locking screws is difficult</a:t>
            </a:r>
          </a:p>
          <a:p>
            <a:endParaRPr lang="en-US" noProof="0" dirty="0"/>
          </a:p>
        </p:txBody>
      </p:sp>
      <p:sp>
        <p:nvSpPr>
          <p:cNvPr id="13" name="Rectangle 2"/>
          <p:cNvSpPr>
            <a:spLocks noGrp="1" noChangeArrowheads="1"/>
          </p:cNvSpPr>
          <p:nvPr>
            <p:ph type="title"/>
          </p:nvPr>
        </p:nvSpPr>
        <p:spPr/>
        <p:txBody>
          <a:bodyPr/>
          <a:lstStyle/>
          <a:p>
            <a:r>
              <a:rPr lang="en-US" noProof="0" dirty="0"/>
              <a:t> Pitfalls</a:t>
            </a:r>
          </a:p>
        </p:txBody>
      </p:sp>
      <p:pic>
        <p:nvPicPr>
          <p:cNvPr id="1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2420888"/>
            <a:ext cx="2088232" cy="2114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012" y="2492897"/>
            <a:ext cx="2448900" cy="20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4"/>
          <p:cNvPicPr>
            <a:picLocks noChangeAspect="1" noChangeArrowheads="1"/>
          </p:cNvPicPr>
          <p:nvPr/>
        </p:nvPicPr>
        <p:blipFill rotWithShape="1">
          <a:blip r:embed="rId5">
            <a:extLst>
              <a:ext uri="{28A0092B-C50C-407E-A947-70E740481C1C}">
                <a14:useLocalDpi xmlns:a14="http://schemas.microsoft.com/office/drawing/2010/main" val="0"/>
              </a:ext>
            </a:extLst>
          </a:blip>
          <a:srcRect l="13876" t="6625" r="24794" b="7919"/>
          <a:stretch/>
        </p:blipFill>
        <p:spPr bwMode="auto">
          <a:xfrm>
            <a:off x="7680176" y="2492895"/>
            <a:ext cx="2249726" cy="2058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3003597" y="4693836"/>
            <a:ext cx="6769175" cy="1728192"/>
            <a:chOff x="755650" y="3213100"/>
            <a:chExt cx="7561263" cy="2265363"/>
          </a:xfrm>
        </p:grpSpPr>
        <p:pic>
          <p:nvPicPr>
            <p:cNvPr id="9" name="Picture 4" descr="Corte_C_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3213100"/>
              <a:ext cx="273685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3213100"/>
              <a:ext cx="259715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3213100"/>
              <a:ext cx="208915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57482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CF4B816-FDE9-45E8-8E53-744CED353DB2}"/>
              </a:ext>
            </a:extLst>
          </p:cNvPr>
          <p:cNvSpPr>
            <a:spLocks noGrp="1"/>
          </p:cNvSpPr>
          <p:nvPr>
            <p:ph idx="1"/>
          </p:nvPr>
        </p:nvSpPr>
        <p:spPr/>
        <p:txBody>
          <a:bodyPr/>
          <a:lstStyle/>
          <a:p>
            <a:r>
              <a:rPr lang="en-US" noProof="0" dirty="0"/>
              <a:t>“Galling’ is mechanical and increases the force needed to turn the screw in the recess</a:t>
            </a:r>
          </a:p>
          <a:p>
            <a:endParaRPr lang="en-US" noProof="0" dirty="0"/>
          </a:p>
        </p:txBody>
      </p:sp>
      <p:sp>
        <p:nvSpPr>
          <p:cNvPr id="4" name="Title 3">
            <a:extLst>
              <a:ext uri="{FF2B5EF4-FFF2-40B4-BE49-F238E27FC236}">
                <a16:creationId xmlns:a16="http://schemas.microsoft.com/office/drawing/2014/main" id="{2E976ECE-36FE-4F0C-B259-6F012D33157F}"/>
              </a:ext>
            </a:extLst>
          </p:cNvPr>
          <p:cNvSpPr>
            <a:spLocks noGrp="1"/>
          </p:cNvSpPr>
          <p:nvPr>
            <p:ph type="title"/>
          </p:nvPr>
        </p:nvSpPr>
        <p:spPr/>
        <p:txBody>
          <a:bodyPr/>
          <a:lstStyle/>
          <a:p>
            <a:r>
              <a:rPr lang="en-US" noProof="0" dirty="0"/>
              <a:t>Damaged recess—“cold weld”</a:t>
            </a:r>
            <a:br>
              <a:rPr lang="en-US" noProof="0" dirty="0"/>
            </a:br>
            <a:endParaRPr lang="en-US" noProof="0"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9172" y="2739767"/>
            <a:ext cx="5443804" cy="3528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6370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bwMode="auto">
          <a:xfrm>
            <a:off x="1990726" y="1477962"/>
            <a:ext cx="8353747" cy="4408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33400" indent="-533400" algn="l" rtl="0" eaLnBrk="0" fontAlgn="base" hangingPunct="0">
              <a:spcBef>
                <a:spcPct val="20000"/>
              </a:spcBef>
              <a:spcAft>
                <a:spcPct val="0"/>
              </a:spcAft>
              <a:buChar char="•"/>
              <a:defRPr sz="2800">
                <a:solidFill>
                  <a:schemeClr val="tx1"/>
                </a:solidFill>
                <a:latin typeface="+mn-lt"/>
                <a:ea typeface="+mn-ea"/>
                <a:cs typeface="+mn-cs"/>
              </a:defRPr>
            </a:lvl1pPr>
            <a:lvl2pPr marL="952500" indent="-428625" algn="l" rtl="0" eaLnBrk="0" fontAlgn="base" hangingPunct="0">
              <a:spcBef>
                <a:spcPct val="20000"/>
              </a:spcBef>
              <a:spcAft>
                <a:spcPct val="0"/>
              </a:spcAft>
              <a:buChar char="•"/>
              <a:defRPr sz="2600">
                <a:solidFill>
                  <a:schemeClr val="tx1"/>
                </a:solidFill>
                <a:latin typeface="+mn-lt"/>
              </a:defRPr>
            </a:lvl2pPr>
            <a:lvl3pPr marL="1371600" indent="-409575" algn="l" rtl="0" eaLnBrk="0" fontAlgn="base" hangingPunct="0">
              <a:spcBef>
                <a:spcPct val="20000"/>
              </a:spcBef>
              <a:spcAft>
                <a:spcPct val="0"/>
              </a:spcAft>
              <a:buChar char="•"/>
              <a:defRPr sz="2400">
                <a:solidFill>
                  <a:schemeClr val="tx1"/>
                </a:solidFill>
                <a:latin typeface="+mn-lt"/>
              </a:defRPr>
            </a:lvl3pPr>
            <a:lvl4pPr marL="1752600" indent="-361950" algn="l" rtl="0" eaLnBrk="0" fontAlgn="base" hangingPunct="0">
              <a:spcBef>
                <a:spcPct val="20000"/>
              </a:spcBef>
              <a:spcAft>
                <a:spcPct val="0"/>
              </a:spcAft>
              <a:buChar char="•"/>
              <a:defRPr sz="2000">
                <a:solidFill>
                  <a:schemeClr val="tx1"/>
                </a:solidFill>
                <a:latin typeface="+mn-lt"/>
              </a:defRPr>
            </a:lvl4pPr>
            <a:lvl5pPr marL="2209800" indent="-463550" algn="l" rtl="0" eaLnBrk="0" fontAlgn="base" hangingPunct="0">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eaLnBrk="1" hangingPunct="1">
              <a:lnSpc>
                <a:spcPct val="150000"/>
              </a:lnSpc>
              <a:buNone/>
              <a:defRPr/>
            </a:pPr>
            <a:endParaRPr lang="en-US" sz="2400" dirty="0">
              <a:solidFill>
                <a:schemeClr val="accent6">
                  <a:lumMod val="75000"/>
                </a:schemeClr>
              </a:solidFill>
            </a:endParaRPr>
          </a:p>
        </p:txBody>
      </p:sp>
      <p:sp>
        <p:nvSpPr>
          <p:cNvPr id="4" name="Content Placeholder 3">
            <a:extLst>
              <a:ext uri="{FF2B5EF4-FFF2-40B4-BE49-F238E27FC236}">
                <a16:creationId xmlns:a16="http://schemas.microsoft.com/office/drawing/2014/main" id="{153D1635-F3D4-4940-9132-31568C25ABC8}"/>
              </a:ext>
            </a:extLst>
          </p:cNvPr>
          <p:cNvSpPr>
            <a:spLocks noGrp="1"/>
          </p:cNvSpPr>
          <p:nvPr>
            <p:ph idx="1"/>
          </p:nvPr>
        </p:nvSpPr>
        <p:spPr/>
        <p:txBody>
          <a:bodyPr/>
          <a:lstStyle/>
          <a:p>
            <a:r>
              <a:rPr lang="en-US" noProof="0" dirty="0">
                <a:solidFill>
                  <a:srgbClr val="000000"/>
                </a:solidFill>
              </a:rPr>
              <a:t>Welding is a chemical process related to heating which results in melting separate particles into one</a:t>
            </a:r>
          </a:p>
          <a:p>
            <a:endParaRPr lang="en-US" noProof="0" dirty="0"/>
          </a:p>
        </p:txBody>
      </p:sp>
      <p:sp>
        <p:nvSpPr>
          <p:cNvPr id="6" name="Rectangle 2"/>
          <p:cNvSpPr>
            <a:spLocks noGrp="1" noChangeArrowheads="1"/>
          </p:cNvSpPr>
          <p:nvPr>
            <p:ph type="title"/>
          </p:nvPr>
        </p:nvSpPr>
        <p:spPr/>
        <p:txBody>
          <a:bodyPr/>
          <a:lstStyle/>
          <a:p>
            <a:r>
              <a:rPr lang="en-US" noProof="0" dirty="0"/>
              <a:t>Damaged recess—“cold weld”</a:t>
            </a:r>
          </a:p>
        </p:txBody>
      </p:sp>
      <p:pic>
        <p:nvPicPr>
          <p:cNvPr id="9" name="Picture 3"/>
          <p:cNvPicPr>
            <a:picLocks noChangeAspect="1" noChangeArrowheads="1"/>
          </p:cNvPicPr>
          <p:nvPr/>
        </p:nvPicPr>
        <p:blipFill rotWithShape="1">
          <a:blip r:embed="rId2">
            <a:extLst>
              <a:ext uri="{28A0092B-C50C-407E-A947-70E740481C1C}">
                <a14:useLocalDpi xmlns:a14="http://schemas.microsoft.com/office/drawing/2010/main"/>
              </a:ext>
            </a:extLst>
          </a:blip>
          <a:srcRect l="10163" t="1408" r="20989" b="7512"/>
          <a:stretch/>
        </p:blipFill>
        <p:spPr bwMode="auto">
          <a:xfrm>
            <a:off x="3872834" y="2564904"/>
            <a:ext cx="4519358" cy="38735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5409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1"/>
          <p:cNvSpPr>
            <a:spLocks noGrp="1"/>
          </p:cNvSpPr>
          <p:nvPr>
            <p:ph idx="1"/>
          </p:nvPr>
        </p:nvSpPr>
        <p:spPr/>
        <p:txBody>
          <a:bodyPr/>
          <a:lstStyle/>
          <a:p>
            <a:r>
              <a:rPr lang="en-US" noProof="0" dirty="0"/>
              <a:t>Use the “Easy Out” special devices</a:t>
            </a:r>
          </a:p>
          <a:p>
            <a:r>
              <a:rPr lang="en-US" noProof="0" dirty="0"/>
              <a:t>Conical extraction screw cuts thread in recess and works counterclockwise to allow removal once threaded into recess</a:t>
            </a:r>
          </a:p>
          <a:p>
            <a:r>
              <a:rPr lang="en-US" noProof="0" dirty="0"/>
              <a:t>Use largest diameter</a:t>
            </a:r>
          </a:p>
        </p:txBody>
      </p:sp>
      <p:sp>
        <p:nvSpPr>
          <p:cNvPr id="8" name="Rectangle 2"/>
          <p:cNvSpPr>
            <a:spLocks noGrp="1" noChangeArrowheads="1"/>
          </p:cNvSpPr>
          <p:nvPr>
            <p:ph type="title"/>
          </p:nvPr>
        </p:nvSpPr>
        <p:spPr/>
        <p:txBody>
          <a:bodyPr/>
          <a:lstStyle/>
          <a:p>
            <a:r>
              <a:rPr lang="en-US" noProof="0" dirty="0"/>
              <a:t> Screws with damaged recess—removal</a:t>
            </a:r>
          </a:p>
        </p:txBody>
      </p:sp>
      <p:pic>
        <p:nvPicPr>
          <p:cNvPr id="3" name="Picture 2" descr="Slide19a.png"/>
          <p:cNvPicPr>
            <a:picLocks noChangeAspect="1"/>
          </p:cNvPicPr>
          <p:nvPr/>
        </p:nvPicPr>
        <p:blipFill rotWithShape="1">
          <a:blip r:embed="rId4" cstate="screen">
            <a:extLst>
              <a:ext uri="{28A0092B-C50C-407E-A947-70E740481C1C}">
                <a14:useLocalDpi xmlns:a14="http://schemas.microsoft.com/office/drawing/2010/main"/>
              </a:ext>
            </a:extLst>
          </a:blip>
          <a:srcRect l="-454" t="17213"/>
          <a:stretch/>
        </p:blipFill>
        <p:spPr>
          <a:xfrm>
            <a:off x="5010580" y="3642515"/>
            <a:ext cx="2021525" cy="2896156"/>
          </a:xfrm>
          <a:prstGeom prst="rect">
            <a:avLst/>
          </a:prstGeom>
        </p:spPr>
      </p:pic>
      <p:pic>
        <p:nvPicPr>
          <p:cNvPr id="4" name="Picture 3" descr="Slide19b.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2430" y="3714523"/>
            <a:ext cx="2373971" cy="2880320"/>
          </a:xfrm>
          <a:prstGeom prst="rect">
            <a:avLst/>
          </a:prstGeom>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509893" y="4988262"/>
            <a:ext cx="2907519" cy="360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r="1942"/>
          <a:stretch>
            <a:fillRect/>
          </a:stretch>
        </p:blipFill>
        <p:spPr bwMode="auto">
          <a:xfrm rot="5400000" flipV="1">
            <a:off x="695076" y="5010992"/>
            <a:ext cx="3098853" cy="3618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12" name="Object 9"/>
          <p:cNvGraphicFramePr>
            <a:graphicFrameLocks noChangeAspect="1"/>
          </p:cNvGraphicFramePr>
          <p:nvPr>
            <p:extLst>
              <p:ext uri="{D42A27DB-BD31-4B8C-83A1-F6EECF244321}">
                <p14:modId xmlns:p14="http://schemas.microsoft.com/office/powerpoint/2010/main" val="2330143870"/>
              </p:ext>
            </p:extLst>
          </p:nvPr>
        </p:nvGraphicFramePr>
        <p:xfrm>
          <a:off x="3503713" y="4074563"/>
          <a:ext cx="893813" cy="1944216"/>
        </p:xfrm>
        <a:graphic>
          <a:graphicData uri="http://schemas.openxmlformats.org/presentationml/2006/ole">
            <mc:AlternateContent xmlns:mc="http://schemas.openxmlformats.org/markup-compatibility/2006">
              <mc:Choice xmlns:v="urn:schemas-microsoft-com:vml" Requires="v">
                <p:oleObj spid="_x0000_s3166" name="CorelPhotoPaint.Image.8" r:id="rId8" imgW="1523272" imgH="2895238" progId="CorelPhotoPaint.Image.8">
                  <p:embed/>
                </p:oleObj>
              </mc:Choice>
              <mc:Fallback>
                <p:oleObj name="CorelPhotoPaint.Image.8" r:id="rId8" imgW="1523272" imgH="2895238" progId="CorelPhotoPaint.Imag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3713" y="4074563"/>
                        <a:ext cx="893813" cy="194421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62880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0515C0B-1677-4E37-B5AB-2594E35D5A81}"/>
              </a:ext>
            </a:extLst>
          </p:cNvPr>
          <p:cNvSpPr>
            <a:spLocks noGrp="1"/>
          </p:cNvSpPr>
          <p:nvPr>
            <p:ph idx="1"/>
          </p:nvPr>
        </p:nvSpPr>
        <p:spPr/>
        <p:txBody>
          <a:bodyPr/>
          <a:lstStyle/>
          <a:p>
            <a:r>
              <a:rPr lang="en-US" noProof="0" dirty="0"/>
              <a:t>In case of LCP</a:t>
            </a:r>
          </a:p>
          <a:p>
            <a:pPr marL="514350" indent="-514350">
              <a:buFont typeface="+mj-lt"/>
              <a:buAutoNum type="arabicPeriod"/>
            </a:pPr>
            <a:r>
              <a:rPr lang="en-US" noProof="0" dirty="0"/>
              <a:t>Use empty part of </a:t>
            </a:r>
            <a:r>
              <a:rPr lang="en-US" noProof="0" dirty="0" err="1"/>
              <a:t>combihole</a:t>
            </a:r>
            <a:r>
              <a:rPr lang="en-US" noProof="0" dirty="0"/>
              <a:t> to drill an additional canal in bone (same size as thread diameter)</a:t>
            </a:r>
          </a:p>
          <a:p>
            <a:pPr marL="514350" indent="-514350">
              <a:buFont typeface="+mj-lt"/>
              <a:buAutoNum type="arabicPeriod"/>
            </a:pPr>
            <a:r>
              <a:rPr lang="en-US" noProof="0" dirty="0"/>
              <a:t>Use blunt instrument to drive screw into empty drill hole</a:t>
            </a:r>
          </a:p>
          <a:p>
            <a:pPr marL="514350" indent="-514350">
              <a:buFont typeface="+mj-lt"/>
              <a:buAutoNum type="arabicPeriod"/>
            </a:pPr>
            <a:r>
              <a:rPr lang="en-US" noProof="0" dirty="0"/>
              <a:t>Pry plate off bone as threads have no purchase</a:t>
            </a:r>
          </a:p>
          <a:p>
            <a:endParaRPr lang="en-US" noProof="0" dirty="0"/>
          </a:p>
        </p:txBody>
      </p:sp>
      <p:sp>
        <p:nvSpPr>
          <p:cNvPr id="9" name="Rectangle 2"/>
          <p:cNvSpPr>
            <a:spLocks noGrp="1" noChangeArrowheads="1"/>
          </p:cNvSpPr>
          <p:nvPr>
            <p:ph type="title"/>
          </p:nvPr>
        </p:nvSpPr>
        <p:spPr/>
        <p:txBody>
          <a:bodyPr/>
          <a:lstStyle/>
          <a:p>
            <a:r>
              <a:rPr lang="en-US" noProof="0" dirty="0"/>
              <a:t> Screws with damaged recess—removal</a:t>
            </a:r>
          </a:p>
        </p:txBody>
      </p:sp>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096000" y="4365104"/>
            <a:ext cx="2785203" cy="1760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78950" y="4365105"/>
            <a:ext cx="2877690" cy="1760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287688" y="4365104"/>
            <a:ext cx="2785203" cy="1760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31274" y="4365104"/>
            <a:ext cx="2684406" cy="1760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736244" y="6125234"/>
            <a:ext cx="327308" cy="400110"/>
          </a:xfrm>
          <a:prstGeom prst="rect">
            <a:avLst/>
          </a:prstGeom>
          <a:noFill/>
        </p:spPr>
        <p:txBody>
          <a:bodyPr wrap="none" rtlCol="0">
            <a:spAutoFit/>
          </a:bodyPr>
          <a:lstStyle/>
          <a:p>
            <a:r>
              <a:rPr lang="en-US" sz="2000" dirty="0"/>
              <a:t>1</a:t>
            </a:r>
          </a:p>
        </p:txBody>
      </p:sp>
      <p:sp>
        <p:nvSpPr>
          <p:cNvPr id="4" name="TextBox 3"/>
          <p:cNvSpPr txBox="1"/>
          <p:nvPr/>
        </p:nvSpPr>
        <p:spPr>
          <a:xfrm>
            <a:off x="4512512" y="6125234"/>
            <a:ext cx="287344" cy="400110"/>
          </a:xfrm>
          <a:prstGeom prst="rect">
            <a:avLst/>
          </a:prstGeom>
          <a:noFill/>
        </p:spPr>
        <p:txBody>
          <a:bodyPr wrap="square" rtlCol="0">
            <a:spAutoFit/>
          </a:bodyPr>
          <a:lstStyle/>
          <a:p>
            <a:r>
              <a:rPr lang="en-US" sz="2000" dirty="0"/>
              <a:t>2</a:t>
            </a:r>
          </a:p>
        </p:txBody>
      </p:sp>
      <p:sp>
        <p:nvSpPr>
          <p:cNvPr id="5" name="TextBox 4"/>
          <p:cNvSpPr txBox="1"/>
          <p:nvPr/>
        </p:nvSpPr>
        <p:spPr>
          <a:xfrm>
            <a:off x="7320136" y="6125234"/>
            <a:ext cx="327308" cy="400110"/>
          </a:xfrm>
          <a:prstGeom prst="rect">
            <a:avLst/>
          </a:prstGeom>
          <a:noFill/>
        </p:spPr>
        <p:txBody>
          <a:bodyPr wrap="none" rtlCol="0">
            <a:spAutoFit/>
          </a:bodyPr>
          <a:lstStyle/>
          <a:p>
            <a:r>
              <a:rPr lang="en-US" sz="2000" dirty="0"/>
              <a:t>3</a:t>
            </a:r>
          </a:p>
        </p:txBody>
      </p:sp>
    </p:spTree>
    <p:extLst>
      <p:ext uri="{BB962C8B-B14F-4D97-AF65-F5344CB8AC3E}">
        <p14:creationId xmlns:p14="http://schemas.microsoft.com/office/powerpoint/2010/main" val="1403256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B00BEBE-4B85-4389-886E-842B95288E56}"/>
              </a:ext>
            </a:extLst>
          </p:cNvPr>
          <p:cNvSpPr>
            <a:spLocks noGrp="1"/>
          </p:cNvSpPr>
          <p:nvPr>
            <p:ph idx="1"/>
          </p:nvPr>
        </p:nvSpPr>
        <p:spPr>
          <a:xfrm>
            <a:off x="658814" y="1486001"/>
            <a:ext cx="7453311" cy="4127399"/>
          </a:xfrm>
        </p:spPr>
        <p:txBody>
          <a:bodyPr/>
          <a:lstStyle/>
          <a:p>
            <a:pPr marL="0" indent="0">
              <a:buNone/>
              <a:defRPr/>
            </a:pPr>
            <a:r>
              <a:rPr lang="en-US" noProof="0" dirty="0"/>
              <a:t>A screw shaft can be left in the bone, unless…</a:t>
            </a:r>
          </a:p>
          <a:p>
            <a:pPr>
              <a:defRPr/>
            </a:pPr>
            <a:r>
              <a:rPr lang="en-US" noProof="0" dirty="0"/>
              <a:t>Interacts with surrounding tissues to decrease function</a:t>
            </a:r>
          </a:p>
          <a:p>
            <a:pPr>
              <a:defRPr/>
            </a:pPr>
            <a:r>
              <a:rPr lang="en-US" noProof="0" dirty="0"/>
              <a:t>Improve diagnostics (MRI)</a:t>
            </a:r>
          </a:p>
          <a:p>
            <a:pPr>
              <a:defRPr/>
            </a:pPr>
            <a:r>
              <a:rPr lang="en-US" noProof="0" dirty="0">
                <a:solidFill>
                  <a:srgbClr val="042D98"/>
                </a:solidFill>
              </a:rPr>
              <a:t>Is infected</a:t>
            </a:r>
          </a:p>
          <a:p>
            <a:pPr>
              <a:defRPr/>
            </a:pPr>
            <a:r>
              <a:rPr lang="en-US" noProof="0" dirty="0">
                <a:solidFill>
                  <a:srgbClr val="042D98"/>
                </a:solidFill>
              </a:rPr>
              <a:t>Obstructs new metal works</a:t>
            </a:r>
          </a:p>
          <a:p>
            <a:pPr>
              <a:defRPr/>
            </a:pPr>
            <a:r>
              <a:rPr lang="en-US" noProof="0" dirty="0">
                <a:solidFill>
                  <a:srgbClr val="042D98"/>
                </a:solidFill>
              </a:rPr>
              <a:t>Is destroying a structure</a:t>
            </a:r>
          </a:p>
          <a:p>
            <a:endParaRPr lang="en-US" noProof="0" dirty="0"/>
          </a:p>
        </p:txBody>
      </p:sp>
      <p:sp>
        <p:nvSpPr>
          <p:cNvPr id="6" name="Rectangle 2"/>
          <p:cNvSpPr>
            <a:spLocks noGrp="1" noChangeArrowheads="1"/>
          </p:cNvSpPr>
          <p:nvPr>
            <p:ph type="title"/>
          </p:nvPr>
        </p:nvSpPr>
        <p:spPr/>
        <p:txBody>
          <a:bodyPr/>
          <a:lstStyle/>
          <a:p>
            <a:r>
              <a:rPr lang="en-US" noProof="0" dirty="0"/>
              <a:t>Broken shaft?</a:t>
            </a:r>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400256" y="1135031"/>
            <a:ext cx="2304256" cy="3374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 t="14979" r="701" b="29568"/>
          <a:stretch/>
        </p:blipFill>
        <p:spPr bwMode="auto">
          <a:xfrm>
            <a:off x="8400256" y="4562168"/>
            <a:ext cx="2304256" cy="18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3713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marL="0" indent="0">
              <a:buNone/>
            </a:pPr>
            <a:r>
              <a:rPr lang="en-US" noProof="0" dirty="0"/>
              <a:t>Step 1: using a gouge to open the cortex 5–8 mm</a:t>
            </a:r>
          </a:p>
          <a:p>
            <a:pPr marL="514350" indent="-514350">
              <a:buFont typeface="+mj-lt"/>
              <a:buAutoNum type="arabicPeriod"/>
            </a:pPr>
            <a:endParaRPr lang="en-US" noProof="0" dirty="0"/>
          </a:p>
          <a:p>
            <a:pPr marL="514350" indent="-514350">
              <a:buFont typeface="+mj-lt"/>
              <a:buAutoNum type="arabicPeriod"/>
            </a:pPr>
            <a:endParaRPr lang="en-US" noProof="0" dirty="0"/>
          </a:p>
          <a:p>
            <a:pPr marL="514350" indent="-514350">
              <a:buFont typeface="+mj-lt"/>
              <a:buAutoNum type="arabicPeriod"/>
            </a:pPr>
            <a:endParaRPr lang="en-US" noProof="0" dirty="0"/>
          </a:p>
          <a:p>
            <a:pPr marL="0" indent="0">
              <a:buNone/>
            </a:pPr>
            <a:endParaRPr lang="en-US" noProof="0" dirty="0"/>
          </a:p>
          <a:p>
            <a:pPr marL="0" indent="0">
              <a:buNone/>
            </a:pPr>
            <a:r>
              <a:rPr lang="en-US" noProof="0" dirty="0"/>
              <a:t>Step 2: screw removal by turning counterclockwise with pliers</a:t>
            </a:r>
          </a:p>
        </p:txBody>
      </p:sp>
      <p:sp>
        <p:nvSpPr>
          <p:cNvPr id="9" name="Rectangle 2"/>
          <p:cNvSpPr>
            <a:spLocks noGrp="1" noChangeArrowheads="1"/>
          </p:cNvSpPr>
          <p:nvPr>
            <p:ph type="title"/>
          </p:nvPr>
        </p:nvSpPr>
        <p:spPr/>
        <p:txBody>
          <a:bodyPr/>
          <a:lstStyle/>
          <a:p>
            <a:r>
              <a:rPr lang="en-US" noProof="0" dirty="0"/>
              <a:t>Screw shaft removal</a:t>
            </a:r>
          </a:p>
        </p:txBody>
      </p:sp>
      <p:pic>
        <p:nvPicPr>
          <p:cNvPr id="41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V="1">
            <a:off x="1775520" y="2636912"/>
            <a:ext cx="4576726"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V="1">
            <a:off x="1919536" y="5066975"/>
            <a:ext cx="4343400" cy="1223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descr="Slide17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6081" y="2204864"/>
            <a:ext cx="1973485" cy="1728192"/>
          </a:xfrm>
          <a:prstGeom prst="rect">
            <a:avLst/>
          </a:prstGeom>
        </p:spPr>
      </p:pic>
      <p:pic>
        <p:nvPicPr>
          <p:cNvPr id="5" name="Picture 4" descr="Slide17b.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72064" y="4922958"/>
            <a:ext cx="2118976" cy="1674394"/>
          </a:xfrm>
          <a:prstGeom prst="rect">
            <a:avLst/>
          </a:prstGeom>
        </p:spPr>
      </p:pic>
      <p:sp>
        <p:nvSpPr>
          <p:cNvPr id="4" name="Curved Right Arrow 3"/>
          <p:cNvSpPr/>
          <p:nvPr/>
        </p:nvSpPr>
        <p:spPr bwMode="auto">
          <a:xfrm>
            <a:off x="7104112" y="5571030"/>
            <a:ext cx="432048" cy="936104"/>
          </a:xfrm>
          <a:prstGeom prst="curv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Tree>
    <p:extLst>
      <p:ext uri="{BB962C8B-B14F-4D97-AF65-F5344CB8AC3E}">
        <p14:creationId xmlns:p14="http://schemas.microsoft.com/office/powerpoint/2010/main" val="11033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idx="1"/>
          </p:nvPr>
        </p:nvSpPr>
        <p:spPr>
          <a:xfrm>
            <a:off x="658814" y="1486001"/>
            <a:ext cx="11533186" cy="4127399"/>
          </a:xfrm>
        </p:spPr>
        <p:txBody>
          <a:bodyPr/>
          <a:lstStyle/>
          <a:p>
            <a:pPr marL="0" indent="0">
              <a:buNone/>
            </a:pPr>
            <a:r>
              <a:rPr lang="en-US" noProof="0" dirty="0"/>
              <a:t>Step 1: use hollow reamer to “expose” the screw threads</a:t>
            </a:r>
          </a:p>
          <a:p>
            <a:pPr marL="0" indent="0">
              <a:buNone/>
            </a:pPr>
            <a:endParaRPr lang="en-US" noProof="0" dirty="0"/>
          </a:p>
          <a:p>
            <a:pPr marL="0" indent="0">
              <a:buNone/>
            </a:pPr>
            <a:endParaRPr lang="en-US" noProof="0" dirty="0"/>
          </a:p>
          <a:p>
            <a:pPr marL="0" indent="0">
              <a:buNone/>
            </a:pPr>
            <a:endParaRPr lang="en-US" noProof="0" dirty="0"/>
          </a:p>
          <a:p>
            <a:pPr marL="0" indent="0">
              <a:buNone/>
            </a:pPr>
            <a:endParaRPr lang="en-US" noProof="0" dirty="0"/>
          </a:p>
          <a:p>
            <a:pPr marL="0" indent="0">
              <a:buNone/>
            </a:pPr>
            <a:r>
              <a:rPr lang="en-US" noProof="0" dirty="0"/>
              <a:t>Step 2: attach special extraction bolt and remove (counterclockwise)</a:t>
            </a:r>
          </a:p>
        </p:txBody>
      </p:sp>
      <p:sp>
        <p:nvSpPr>
          <p:cNvPr id="6" name="Rectangle 2"/>
          <p:cNvSpPr>
            <a:spLocks noGrp="1" noChangeArrowheads="1"/>
          </p:cNvSpPr>
          <p:nvPr>
            <p:ph type="title"/>
          </p:nvPr>
        </p:nvSpPr>
        <p:spPr/>
        <p:txBody>
          <a:bodyPr/>
          <a:lstStyle/>
          <a:p>
            <a:r>
              <a:rPr lang="en-US" noProof="0" dirty="0"/>
              <a:t> Screw shaft removal</a:t>
            </a:r>
          </a:p>
        </p:txBody>
      </p:sp>
      <p:pic>
        <p:nvPicPr>
          <p:cNvPr id="8" name="Picture 1" descr="Slide18.png"/>
          <p:cNvPicPr>
            <a:picLocks noChangeAspect="1"/>
          </p:cNvPicPr>
          <p:nvPr/>
        </p:nvPicPr>
        <p:blipFill rotWithShape="1">
          <a:blip r:embed="rId3" cstate="screen">
            <a:extLst>
              <a:ext uri="{28A0092B-C50C-407E-A947-70E740481C1C}">
                <a14:useLocalDpi xmlns:a14="http://schemas.microsoft.com/office/drawing/2010/main"/>
              </a:ext>
            </a:extLst>
          </a:blip>
          <a:srcRect l="54595" t="55617" r="4437" b="-35"/>
          <a:stretch/>
        </p:blipFill>
        <p:spPr>
          <a:xfrm>
            <a:off x="5231905" y="4891269"/>
            <a:ext cx="1130858" cy="1994771"/>
          </a:xfrm>
          <a:prstGeom prst="rect">
            <a:avLst/>
          </a:prstGeom>
        </p:spPr>
      </p:pic>
      <p:pic>
        <p:nvPicPr>
          <p:cNvPr id="9" name="Picture 1" descr="Slide18.png"/>
          <p:cNvPicPr>
            <a:picLocks noChangeAspect="1"/>
          </p:cNvPicPr>
          <p:nvPr/>
        </p:nvPicPr>
        <p:blipFill rotWithShape="1">
          <a:blip r:embed="rId3" cstate="screen">
            <a:extLst>
              <a:ext uri="{28A0092B-C50C-407E-A947-70E740481C1C}">
                <a14:useLocalDpi xmlns:a14="http://schemas.microsoft.com/office/drawing/2010/main"/>
              </a:ext>
            </a:extLst>
          </a:blip>
          <a:srcRect l="3459" t="60120" r="58001" b="-2189"/>
          <a:stretch/>
        </p:blipFill>
        <p:spPr>
          <a:xfrm>
            <a:off x="5159897" y="2261925"/>
            <a:ext cx="1141650" cy="1994771"/>
          </a:xfrm>
          <a:prstGeom prst="rect">
            <a:avLst/>
          </a:prstGeom>
        </p:spPr>
      </p:pic>
    </p:spTree>
    <p:extLst>
      <p:ext uri="{BB962C8B-B14F-4D97-AF65-F5344CB8AC3E}">
        <p14:creationId xmlns:p14="http://schemas.microsoft.com/office/powerpoint/2010/main" val="9142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idx="1"/>
          </p:nvPr>
        </p:nvSpPr>
        <p:spPr/>
        <p:txBody>
          <a:bodyPr/>
          <a:lstStyle/>
          <a:p>
            <a:pPr marL="0" indent="0">
              <a:buNone/>
            </a:pPr>
            <a:r>
              <a:rPr lang="en-US" noProof="0" dirty="0"/>
              <a:t>Step 3: open cortex with countersink if possible (clockwise)</a:t>
            </a:r>
          </a:p>
          <a:p>
            <a:endParaRPr lang="en-US" noProof="0" dirty="0"/>
          </a:p>
          <a:p>
            <a:endParaRPr lang="en-US" noProof="0" dirty="0"/>
          </a:p>
          <a:p>
            <a:endParaRPr lang="en-US" noProof="0" dirty="0"/>
          </a:p>
          <a:p>
            <a:pPr marL="0" indent="0">
              <a:buNone/>
            </a:pPr>
            <a:r>
              <a:rPr lang="en-US" noProof="0" dirty="0"/>
              <a:t>Step 4: use hollow reamer to “expose” the screw threads (clockwise)</a:t>
            </a:r>
          </a:p>
          <a:p>
            <a:endParaRPr lang="en-US" noProof="0" dirty="0"/>
          </a:p>
        </p:txBody>
      </p:sp>
      <p:sp>
        <p:nvSpPr>
          <p:cNvPr id="6" name="Rectangle 2"/>
          <p:cNvSpPr>
            <a:spLocks noGrp="1" noChangeArrowheads="1"/>
          </p:cNvSpPr>
          <p:nvPr>
            <p:ph type="title"/>
          </p:nvPr>
        </p:nvSpPr>
        <p:spPr>
          <a:xfrm>
            <a:off x="670984" y="517526"/>
            <a:ext cx="10850033" cy="966788"/>
          </a:xfrm>
        </p:spPr>
        <p:txBody>
          <a:bodyPr/>
          <a:lstStyle/>
          <a:p>
            <a:r>
              <a:rPr lang="en-US" noProof="0" dirty="0"/>
              <a:t> Screw shaft removal</a:t>
            </a:r>
          </a:p>
        </p:txBody>
      </p:sp>
      <p:pic>
        <p:nvPicPr>
          <p:cNvPr id="11" name="Picture 1" descr="Slide18.png"/>
          <p:cNvPicPr>
            <a:picLocks noChangeAspect="1"/>
          </p:cNvPicPr>
          <p:nvPr/>
        </p:nvPicPr>
        <p:blipFill rotWithShape="1">
          <a:blip r:embed="rId3" cstate="screen">
            <a:extLst>
              <a:ext uri="{28A0092B-C50C-407E-A947-70E740481C1C}">
                <a14:useLocalDpi xmlns:a14="http://schemas.microsoft.com/office/drawing/2010/main"/>
              </a:ext>
            </a:extLst>
          </a:blip>
          <a:srcRect l="5377" t="7347" r="58680" b="53808"/>
          <a:stretch/>
        </p:blipFill>
        <p:spPr>
          <a:xfrm>
            <a:off x="5151435" y="2060848"/>
            <a:ext cx="1023825" cy="1800200"/>
          </a:xfrm>
          <a:prstGeom prst="rect">
            <a:avLst/>
          </a:prstGeom>
        </p:spPr>
      </p:pic>
      <p:pic>
        <p:nvPicPr>
          <p:cNvPr id="9" name="Picture 1" descr="Slide18.png"/>
          <p:cNvPicPr>
            <a:picLocks noChangeAspect="1"/>
          </p:cNvPicPr>
          <p:nvPr/>
        </p:nvPicPr>
        <p:blipFill rotWithShape="1">
          <a:blip r:embed="rId3" cstate="screen">
            <a:extLst>
              <a:ext uri="{28A0092B-C50C-407E-A947-70E740481C1C}">
                <a14:useLocalDpi xmlns:a14="http://schemas.microsoft.com/office/drawing/2010/main"/>
              </a:ext>
            </a:extLst>
          </a:blip>
          <a:srcRect l="55794" t="794" r="4785" b="53601"/>
          <a:stretch/>
        </p:blipFill>
        <p:spPr>
          <a:xfrm>
            <a:off x="5159897" y="4653136"/>
            <a:ext cx="956469" cy="1800200"/>
          </a:xfrm>
          <a:prstGeom prst="rect">
            <a:avLst/>
          </a:prstGeom>
        </p:spPr>
      </p:pic>
    </p:spTree>
    <p:extLst>
      <p:ext uri="{BB962C8B-B14F-4D97-AF65-F5344CB8AC3E}">
        <p14:creationId xmlns:p14="http://schemas.microsoft.com/office/powerpoint/2010/main" val="41842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9" name="Rectangle 5"/>
          <p:cNvSpPr>
            <a:spLocks noChangeArrowheads="1"/>
          </p:cNvSpPr>
          <p:nvPr/>
        </p:nvSpPr>
        <p:spPr bwMode="auto">
          <a:xfrm>
            <a:off x="672688" y="1243013"/>
            <a:ext cx="9144000"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l"/>
            <a:r>
              <a:rPr lang="en-US" sz="3200" dirty="0">
                <a:ea typeface="ヒラギノ角ゴ Pro W6" charset="0"/>
                <a:cs typeface="ヒラギノ角ゴ Pro W6" charset="0"/>
              </a:rPr>
              <a:t>In case the extraction screw doesn’t work </a:t>
            </a:r>
          </a:p>
        </p:txBody>
      </p:sp>
      <p:sp>
        <p:nvSpPr>
          <p:cNvPr id="239620" name="Text Box 6"/>
          <p:cNvSpPr txBox="1">
            <a:spLocks noChangeArrowheads="1"/>
          </p:cNvSpPr>
          <p:nvPr/>
        </p:nvSpPr>
        <p:spPr bwMode="auto">
          <a:xfrm>
            <a:off x="658813" y="1991640"/>
            <a:ext cx="10642302" cy="354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pPr marL="342900" indent="-342900" algn="l" eaLnBrk="0" hangingPunct="0">
              <a:buFont typeface="Arial"/>
              <a:buChar char="•"/>
            </a:pPr>
            <a:r>
              <a:rPr kumimoji="0" lang="nl-NL" sz="2800" dirty="0">
                <a:latin typeface="Arial" charset="0"/>
              </a:rPr>
              <a:t>Use a high speed steel (HSS) drill bit (2.5, 3.5, 4.8 mm) or a carbide drill bit (4, 6 mm) to drill out the head</a:t>
            </a:r>
          </a:p>
          <a:p>
            <a:pPr marL="342900" indent="-342900" algn="l" eaLnBrk="0" hangingPunct="0">
              <a:buFont typeface="Arial"/>
              <a:buChar char="•"/>
            </a:pPr>
            <a:endParaRPr kumimoji="0" lang="nl-NL" sz="2800" dirty="0">
              <a:latin typeface="Arial" charset="0"/>
            </a:endParaRPr>
          </a:p>
          <a:p>
            <a:pPr marL="342900" indent="-342900" algn="l" eaLnBrk="0" hangingPunct="0">
              <a:buFont typeface="Arial"/>
              <a:buChar char="•"/>
            </a:pPr>
            <a:endParaRPr kumimoji="0" lang="nl-NL" sz="2800" dirty="0">
              <a:latin typeface="Arial" charset="0"/>
            </a:endParaRPr>
          </a:p>
          <a:p>
            <a:pPr marL="342900" indent="-342900" algn="l" eaLnBrk="0" hangingPunct="0">
              <a:buFont typeface="Arial"/>
              <a:buChar char="•"/>
            </a:pPr>
            <a:endParaRPr kumimoji="0" lang="nl-NL" sz="2800" dirty="0">
              <a:latin typeface="Arial" charset="0"/>
            </a:endParaRPr>
          </a:p>
          <a:p>
            <a:pPr marL="342900" indent="-342900" algn="l" eaLnBrk="0" hangingPunct="0">
              <a:buFont typeface="Arial"/>
              <a:buChar char="•"/>
            </a:pPr>
            <a:endParaRPr kumimoji="0" lang="en-US" sz="2800" dirty="0">
              <a:latin typeface="Arial" charset="0"/>
            </a:endParaRPr>
          </a:p>
          <a:p>
            <a:pPr marL="342900" indent="-342900" algn="l" eaLnBrk="0" hangingPunct="0">
              <a:buFont typeface="Arial"/>
              <a:buChar char="•"/>
            </a:pPr>
            <a:r>
              <a:rPr kumimoji="0" lang="en-US" sz="2800" dirty="0">
                <a:latin typeface="Arial" charset="0"/>
              </a:rPr>
              <a:t>Uncouples screw head from plate </a:t>
            </a:r>
          </a:p>
          <a:p>
            <a:pPr marL="342900" indent="-342900" algn="l" eaLnBrk="0" hangingPunct="0">
              <a:buFont typeface="Arial"/>
              <a:buChar char="•"/>
            </a:pPr>
            <a:r>
              <a:rPr kumimoji="0" lang="en-US" sz="2800" dirty="0">
                <a:latin typeface="Arial" charset="0"/>
              </a:rPr>
              <a:t>Need a lot of drill bits</a:t>
            </a:r>
            <a:endParaRPr kumimoji="0" lang="nl-NL" sz="2800" dirty="0">
              <a:latin typeface="Arial" charset="0"/>
            </a:endParaRPr>
          </a:p>
        </p:txBody>
      </p:sp>
      <p:pic>
        <p:nvPicPr>
          <p:cNvPr id="2396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869" y="2999752"/>
            <a:ext cx="4285484"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2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332" y="2927744"/>
            <a:ext cx="4185821" cy="91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25" name="Rectangle 11"/>
          <p:cNvSpPr>
            <a:spLocks noChangeArrowheads="1"/>
          </p:cNvSpPr>
          <p:nvPr/>
        </p:nvSpPr>
        <p:spPr bwMode="auto">
          <a:xfrm>
            <a:off x="3615730" y="5626964"/>
            <a:ext cx="4038600" cy="914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GB" sz="3200" b="1" i="1" dirty="0">
                <a:solidFill>
                  <a:srgbClr val="FF3300"/>
                </a:solidFill>
              </a:rPr>
              <a:t>Dull quickly</a:t>
            </a:r>
          </a:p>
          <a:p>
            <a:pPr algn="ctr"/>
            <a:r>
              <a:rPr lang="en-GB" sz="3200" b="1" i="1" dirty="0">
                <a:solidFill>
                  <a:srgbClr val="FF3300"/>
                </a:solidFill>
              </a:rPr>
              <a:t>Single use only!</a:t>
            </a:r>
            <a:endParaRPr lang="en-US" sz="3200" b="1" i="1" dirty="0">
              <a:solidFill>
                <a:srgbClr val="FF3300"/>
              </a:solidFill>
            </a:endParaRPr>
          </a:p>
        </p:txBody>
      </p:sp>
      <p:sp>
        <p:nvSpPr>
          <p:cNvPr id="2" name="TextBox 1"/>
          <p:cNvSpPr txBox="1"/>
          <p:nvPr/>
        </p:nvSpPr>
        <p:spPr>
          <a:xfrm>
            <a:off x="1850022" y="3791839"/>
            <a:ext cx="2373770" cy="523220"/>
          </a:xfrm>
          <a:prstGeom prst="rect">
            <a:avLst/>
          </a:prstGeom>
          <a:noFill/>
        </p:spPr>
        <p:txBody>
          <a:bodyPr wrap="square" rtlCol="0">
            <a:spAutoFit/>
          </a:bodyPr>
          <a:lstStyle/>
          <a:p>
            <a:r>
              <a:rPr lang="en-US" sz="2800" dirty="0"/>
              <a:t>HSS drills</a:t>
            </a:r>
          </a:p>
        </p:txBody>
      </p:sp>
      <p:sp>
        <p:nvSpPr>
          <p:cNvPr id="3" name="TextBox 2"/>
          <p:cNvSpPr txBox="1"/>
          <p:nvPr/>
        </p:nvSpPr>
        <p:spPr>
          <a:xfrm>
            <a:off x="6197060" y="3863847"/>
            <a:ext cx="2851268" cy="523220"/>
          </a:xfrm>
          <a:prstGeom prst="rect">
            <a:avLst/>
          </a:prstGeom>
          <a:noFill/>
        </p:spPr>
        <p:txBody>
          <a:bodyPr wrap="square" rtlCol="0">
            <a:spAutoFit/>
          </a:bodyPr>
          <a:lstStyle/>
          <a:p>
            <a:r>
              <a:rPr lang="en-US" sz="2800" dirty="0"/>
              <a:t>Carbide drills</a:t>
            </a:r>
          </a:p>
        </p:txBody>
      </p:sp>
      <p:sp>
        <p:nvSpPr>
          <p:cNvPr id="6" name="Title 5">
            <a:extLst>
              <a:ext uri="{FF2B5EF4-FFF2-40B4-BE49-F238E27FC236}">
                <a16:creationId xmlns:a16="http://schemas.microsoft.com/office/drawing/2014/main" id="{19DA6AB6-B80C-4EC6-80F0-0B33C1FD933E}"/>
              </a:ext>
            </a:extLst>
          </p:cNvPr>
          <p:cNvSpPr>
            <a:spLocks noGrp="1"/>
          </p:cNvSpPr>
          <p:nvPr>
            <p:ph type="title"/>
          </p:nvPr>
        </p:nvSpPr>
        <p:spPr>
          <a:xfrm>
            <a:off x="670984" y="517526"/>
            <a:ext cx="10850033" cy="528639"/>
          </a:xfrm>
        </p:spPr>
        <p:txBody>
          <a:bodyPr/>
          <a:lstStyle/>
          <a:p>
            <a:r>
              <a:rPr lang="en-US" noProof="0" dirty="0">
                <a:solidFill>
                  <a:schemeClr val="accent6">
                    <a:lumMod val="75000"/>
                  </a:schemeClr>
                </a:solidFill>
              </a:rPr>
              <a:t> </a:t>
            </a:r>
            <a:r>
              <a:rPr lang="en-US" noProof="0" dirty="0"/>
              <a:t>Screws with damaged recess—removal</a:t>
            </a:r>
          </a:p>
        </p:txBody>
      </p:sp>
    </p:spTree>
    <p:extLst>
      <p:ext uri="{BB962C8B-B14F-4D97-AF65-F5344CB8AC3E}">
        <p14:creationId xmlns:p14="http://schemas.microsoft.com/office/powerpoint/2010/main" val="220608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noProof="0" dirty="0"/>
              <a:t>Indications are very heterogeneous</a:t>
            </a:r>
          </a:p>
        </p:txBody>
      </p:sp>
      <p:sp>
        <p:nvSpPr>
          <p:cNvPr id="4099" name="Rectangle 2"/>
          <p:cNvSpPr>
            <a:spLocks noGrp="1" noChangeArrowheads="1"/>
          </p:cNvSpPr>
          <p:nvPr>
            <p:ph type="title"/>
          </p:nvPr>
        </p:nvSpPr>
        <p:spPr/>
        <p:txBody>
          <a:bodyPr/>
          <a:lstStyle/>
          <a:p>
            <a:r>
              <a:rPr lang="en-US" noProof="0" dirty="0"/>
              <a:t> Indications</a:t>
            </a:r>
          </a:p>
        </p:txBody>
      </p:sp>
      <p:pic>
        <p:nvPicPr>
          <p:cNvPr id="7" name="Tijdelijke aanduiding voor inhoud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487488" y="4097440"/>
            <a:ext cx="9144000"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ekstvak 1"/>
          <p:cNvSpPr txBox="1"/>
          <p:nvPr/>
        </p:nvSpPr>
        <p:spPr>
          <a:xfrm>
            <a:off x="1460005" y="5759412"/>
            <a:ext cx="9144000" cy="584775"/>
          </a:xfrm>
          <a:prstGeom prst="rect">
            <a:avLst/>
          </a:prstGeom>
          <a:noFill/>
        </p:spPr>
        <p:txBody>
          <a:bodyPr wrap="square" rtlCol="0">
            <a:spAutoFit/>
          </a:bodyPr>
          <a:lstStyle/>
          <a:p>
            <a:pPr algn="ctr"/>
            <a:r>
              <a:rPr lang="nl-NL" sz="3200" b="1" dirty="0"/>
              <a:t>But is </a:t>
            </a:r>
            <a:r>
              <a:rPr lang="nl-NL" sz="3200" b="1" dirty="0" err="1"/>
              <a:t>that</a:t>
            </a:r>
            <a:r>
              <a:rPr lang="nl-NL" sz="3200" b="1" dirty="0"/>
              <a:t> </a:t>
            </a:r>
            <a:r>
              <a:rPr lang="nl-NL" sz="3200" b="1" dirty="0" err="1"/>
              <a:t>true</a:t>
            </a:r>
            <a:r>
              <a:rPr lang="nl-NL" sz="3200" b="1" dirty="0"/>
              <a:t>?</a:t>
            </a:r>
          </a:p>
        </p:txBody>
      </p:sp>
      <p:sp>
        <p:nvSpPr>
          <p:cNvPr id="4" name="TextBox 3"/>
          <p:cNvSpPr txBox="1"/>
          <p:nvPr/>
        </p:nvSpPr>
        <p:spPr>
          <a:xfrm>
            <a:off x="3060679" y="2348880"/>
            <a:ext cx="5942652" cy="1384995"/>
          </a:xfrm>
          <a:prstGeom prst="rect">
            <a:avLst/>
          </a:prstGeom>
          <a:noFill/>
        </p:spPr>
        <p:txBody>
          <a:bodyPr wrap="none" rtlCol="0">
            <a:spAutoFit/>
          </a:bodyPr>
          <a:lstStyle/>
          <a:p>
            <a:r>
              <a:rPr lang="en-US" sz="2800" dirty="0"/>
              <a:t>89% of Dutch surgeons agreed that </a:t>
            </a:r>
          </a:p>
          <a:p>
            <a:r>
              <a:rPr lang="en-US" sz="2800" dirty="0"/>
              <a:t>implant removal is useful </a:t>
            </a:r>
          </a:p>
          <a:p>
            <a:r>
              <a:rPr lang="en-US" sz="2800" dirty="0"/>
              <a:t>for pain or functional deficits</a:t>
            </a:r>
          </a:p>
        </p:txBody>
      </p:sp>
    </p:spTree>
    <p:extLst>
      <p:ext uri="{BB962C8B-B14F-4D97-AF65-F5344CB8AC3E}">
        <p14:creationId xmlns:p14="http://schemas.microsoft.com/office/powerpoint/2010/main" val="845701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1"/>
          <p:cNvSpPr>
            <a:spLocks noGrp="1"/>
          </p:cNvSpPr>
          <p:nvPr>
            <p:ph idx="1"/>
          </p:nvPr>
        </p:nvSpPr>
        <p:spPr/>
        <p:txBody>
          <a:bodyPr/>
          <a:lstStyle/>
          <a:p>
            <a:r>
              <a:rPr lang="en-US" noProof="0" dirty="0"/>
              <a:t>Recess rounded and deformed</a:t>
            </a:r>
          </a:p>
          <a:p>
            <a:r>
              <a:rPr lang="en-US" noProof="0" dirty="0"/>
              <a:t>Drill recess to deepen</a:t>
            </a:r>
          </a:p>
          <a:p>
            <a:endParaRPr lang="en-US" noProof="0" dirty="0"/>
          </a:p>
          <a:p>
            <a:endParaRPr lang="en-US" noProof="0" dirty="0"/>
          </a:p>
          <a:p>
            <a:r>
              <a:rPr lang="en-US" noProof="0" dirty="0"/>
              <a:t>Apply conical extraction bolt</a:t>
            </a:r>
          </a:p>
          <a:p>
            <a:r>
              <a:rPr lang="en-US" noProof="0" dirty="0"/>
              <a:t>Remove</a:t>
            </a:r>
          </a:p>
        </p:txBody>
      </p:sp>
      <p:sp>
        <p:nvSpPr>
          <p:cNvPr id="5" name="Title 4"/>
          <p:cNvSpPr>
            <a:spLocks noGrp="1"/>
          </p:cNvSpPr>
          <p:nvPr>
            <p:ph type="title"/>
          </p:nvPr>
        </p:nvSpPr>
        <p:spPr/>
        <p:txBody>
          <a:bodyPr/>
          <a:lstStyle/>
          <a:p>
            <a:r>
              <a:rPr lang="en-US" noProof="0" dirty="0"/>
              <a:t>Stripped screws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r="-1541"/>
          <a:stretch/>
        </p:blipFill>
        <p:spPr>
          <a:xfrm>
            <a:off x="6248401" y="4038600"/>
            <a:ext cx="2295871" cy="2475754"/>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00765" y="4038599"/>
            <a:ext cx="1872891" cy="2475753"/>
          </a:xfrm>
          <a:prstGeom prst="rect">
            <a:avLst/>
          </a:prstGeom>
        </p:spPr>
      </p:pic>
      <p:pic>
        <p:nvPicPr>
          <p:cNvPr id="3" name="Picture 2" descr="Slide6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0017" y="1340769"/>
            <a:ext cx="4584788" cy="2376263"/>
          </a:xfrm>
          <a:prstGeom prst="rect">
            <a:avLst/>
          </a:prstGeom>
        </p:spPr>
      </p:pic>
    </p:spTree>
    <p:extLst>
      <p:ext uri="{BB962C8B-B14F-4D97-AF65-F5344CB8AC3E}">
        <p14:creationId xmlns:p14="http://schemas.microsoft.com/office/powerpoint/2010/main" val="1618498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p:txBody>
          <a:bodyPr/>
          <a:lstStyle/>
          <a:p>
            <a:r>
              <a:rPr lang="en-US" noProof="0" dirty="0"/>
              <a:t>Drill the screw head off</a:t>
            </a:r>
          </a:p>
          <a:p>
            <a:pPr lvl="1"/>
            <a:r>
              <a:rPr lang="en-US" noProof="0" dirty="0"/>
              <a:t>Protect soft tissues</a:t>
            </a:r>
          </a:p>
          <a:p>
            <a:pPr lvl="1"/>
            <a:r>
              <a:rPr lang="en-US" noProof="0" dirty="0"/>
              <a:t>Irrigate</a:t>
            </a:r>
          </a:p>
          <a:p>
            <a:pPr lvl="1"/>
            <a:r>
              <a:rPr lang="en-US" noProof="0" dirty="0"/>
              <a:t>Collect debris</a:t>
            </a:r>
          </a:p>
          <a:p>
            <a:pPr lvl="1"/>
            <a:endParaRPr lang="en-US" noProof="0" dirty="0"/>
          </a:p>
          <a:p>
            <a:r>
              <a:rPr lang="en-US" noProof="0" dirty="0"/>
              <a:t>Remove the plate</a:t>
            </a:r>
          </a:p>
          <a:p>
            <a:endParaRPr lang="en-US" noProof="0" dirty="0"/>
          </a:p>
          <a:p>
            <a:endParaRPr lang="en-US" noProof="0" dirty="0"/>
          </a:p>
        </p:txBody>
      </p:sp>
      <p:sp>
        <p:nvSpPr>
          <p:cNvPr id="2" name="Title 1"/>
          <p:cNvSpPr>
            <a:spLocks noGrp="1"/>
          </p:cNvSpPr>
          <p:nvPr>
            <p:ph type="title"/>
          </p:nvPr>
        </p:nvSpPr>
        <p:spPr/>
        <p:txBody>
          <a:bodyPr/>
          <a:lstStyle/>
          <a:p>
            <a:r>
              <a:rPr lang="en-US" noProof="0" dirty="0"/>
              <a:t>Stripped screws</a:t>
            </a:r>
          </a:p>
        </p:txBody>
      </p:sp>
      <p:sp>
        <p:nvSpPr>
          <p:cNvPr id="57351" name="Rectangle 15"/>
          <p:cNvSpPr>
            <a:spLocks noChangeArrowheads="1"/>
          </p:cNvSpPr>
          <p:nvPr/>
        </p:nvSpPr>
        <p:spPr bwMode="auto">
          <a:xfrm>
            <a:off x="5457536" y="4872039"/>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pic>
        <p:nvPicPr>
          <p:cNvPr id="5" name="Picture 4" descr="Slide63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9735" y="4077073"/>
            <a:ext cx="2568417" cy="2455958"/>
          </a:xfrm>
          <a:prstGeom prst="rect">
            <a:avLst/>
          </a:prstGeom>
        </p:spPr>
      </p:pic>
      <p:pic>
        <p:nvPicPr>
          <p:cNvPr id="13" name="Picture 12" descr="Slide63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0096" y="1124743"/>
            <a:ext cx="1368152" cy="2818477"/>
          </a:xfrm>
          <a:prstGeom prst="rect">
            <a:avLst/>
          </a:prstGeom>
        </p:spPr>
      </p:pic>
    </p:spTree>
    <p:extLst>
      <p:ext uri="{BB962C8B-B14F-4D97-AF65-F5344CB8AC3E}">
        <p14:creationId xmlns:p14="http://schemas.microsoft.com/office/powerpoint/2010/main" val="263600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a:xfrm>
            <a:off x="658815" y="1486001"/>
            <a:ext cx="5437186" cy="4127399"/>
          </a:xfrm>
        </p:spPr>
        <p:txBody>
          <a:bodyPr/>
          <a:lstStyle/>
          <a:p>
            <a:r>
              <a:rPr lang="en-US" noProof="0" dirty="0"/>
              <a:t>Using gouge expose the screw</a:t>
            </a:r>
          </a:p>
          <a:p>
            <a:endParaRPr lang="en-US" noProof="0" dirty="0"/>
          </a:p>
          <a:p>
            <a:endParaRPr lang="en-US" noProof="0" dirty="0"/>
          </a:p>
          <a:p>
            <a:endParaRPr lang="en-US" noProof="0" dirty="0"/>
          </a:p>
          <a:p>
            <a:r>
              <a:rPr lang="en-US" noProof="0" dirty="0"/>
              <a:t>Get the screw using the pliers</a:t>
            </a:r>
          </a:p>
          <a:p>
            <a:endParaRPr lang="en-US" noProof="0" dirty="0"/>
          </a:p>
        </p:txBody>
      </p:sp>
      <p:sp>
        <p:nvSpPr>
          <p:cNvPr id="2" name="Title 1"/>
          <p:cNvSpPr>
            <a:spLocks noGrp="1"/>
          </p:cNvSpPr>
          <p:nvPr>
            <p:ph type="title"/>
          </p:nvPr>
        </p:nvSpPr>
        <p:spPr/>
        <p:txBody>
          <a:bodyPr/>
          <a:lstStyle/>
          <a:p>
            <a:r>
              <a:rPr lang="en-US" noProof="0" dirty="0"/>
              <a:t>Stripped screws</a:t>
            </a:r>
          </a:p>
        </p:txBody>
      </p:sp>
      <p:sp>
        <p:nvSpPr>
          <p:cNvPr id="57351" name="Rectangle 15"/>
          <p:cNvSpPr>
            <a:spLocks noChangeArrowheads="1"/>
          </p:cNvSpPr>
          <p:nvPr/>
        </p:nvSpPr>
        <p:spPr bwMode="auto">
          <a:xfrm>
            <a:off x="5457536" y="4872039"/>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pic>
        <p:nvPicPr>
          <p:cNvPr id="6" name="Picture 5" descr="Slide63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4112" y="836712"/>
            <a:ext cx="2814722" cy="2468845"/>
          </a:xfrm>
          <a:prstGeom prst="rect">
            <a:avLst/>
          </a:prstGeom>
        </p:spPr>
      </p:pic>
      <p:pic>
        <p:nvPicPr>
          <p:cNvPr id="7" name="Picture 6" descr="Slide63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1529" y="3933056"/>
            <a:ext cx="3003479" cy="2304256"/>
          </a:xfrm>
          <a:prstGeom prst="rect">
            <a:avLst/>
          </a:prstGeom>
        </p:spPr>
      </p:pic>
    </p:spTree>
    <p:extLst>
      <p:ext uri="{BB962C8B-B14F-4D97-AF65-F5344CB8AC3E}">
        <p14:creationId xmlns:p14="http://schemas.microsoft.com/office/powerpoint/2010/main" val="16635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Text Box 4"/>
          <p:cNvSpPr txBox="1">
            <a:spLocks noChangeArrowheads="1"/>
          </p:cNvSpPr>
          <p:nvPr/>
        </p:nvSpPr>
        <p:spPr bwMode="auto">
          <a:xfrm>
            <a:off x="4572001" y="5257801"/>
            <a:ext cx="3140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endParaRPr lang="en-US" sz="2000">
              <a:latin typeface="Arial" charset="0"/>
            </a:endParaRPr>
          </a:p>
        </p:txBody>
      </p:sp>
      <p:sp>
        <p:nvSpPr>
          <p:cNvPr id="6" name="Rectangle 2"/>
          <p:cNvSpPr txBox="1">
            <a:spLocks noChangeArrowheads="1"/>
          </p:cNvSpPr>
          <p:nvPr/>
        </p:nvSpPr>
        <p:spPr>
          <a:xfrm>
            <a:off x="1981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chemeClr val="accent6">
                    <a:lumMod val="75000"/>
                  </a:schemeClr>
                </a:solidFill>
              </a:rPr>
              <a:t> </a:t>
            </a:r>
            <a:endParaRPr lang="en-US" dirty="0"/>
          </a:p>
        </p:txBody>
      </p:sp>
      <p:sp>
        <p:nvSpPr>
          <p:cNvPr id="10" name="Rectangle 2"/>
          <p:cNvSpPr txBox="1">
            <a:spLocks noChangeArrowheads="1"/>
          </p:cNvSpPr>
          <p:nvPr/>
        </p:nvSpPr>
        <p:spPr>
          <a:xfrm>
            <a:off x="2133600" y="989856"/>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400" dirty="0">
                <a:solidFill>
                  <a:schemeClr val="accent6">
                    <a:lumMod val="75000"/>
                  </a:schemeClr>
                </a:solidFill>
              </a:rPr>
              <a:t> </a:t>
            </a:r>
          </a:p>
        </p:txBody>
      </p:sp>
      <p:sp>
        <p:nvSpPr>
          <p:cNvPr id="3" name="TextBox 2"/>
          <p:cNvSpPr txBox="1"/>
          <p:nvPr/>
        </p:nvSpPr>
        <p:spPr>
          <a:xfrm>
            <a:off x="492409" y="1223364"/>
            <a:ext cx="9084539" cy="523220"/>
          </a:xfrm>
          <a:prstGeom prst="rect">
            <a:avLst/>
          </a:prstGeom>
          <a:noFill/>
        </p:spPr>
        <p:txBody>
          <a:bodyPr wrap="none" rtlCol="0">
            <a:spAutoFit/>
          </a:bodyPr>
          <a:lstStyle/>
          <a:p>
            <a:pPr marL="457200" indent="-457200">
              <a:buFont typeface="Arial"/>
              <a:buChar char="•"/>
            </a:pPr>
            <a:r>
              <a:rPr lang="en-US" sz="2800" dirty="0"/>
              <a:t>Make sure drill bit is larger enough to remove screw  </a:t>
            </a:r>
          </a:p>
        </p:txBody>
      </p:sp>
      <p:grpSp>
        <p:nvGrpSpPr>
          <p:cNvPr id="11" name="Group 10"/>
          <p:cNvGrpSpPr/>
          <p:nvPr/>
        </p:nvGrpSpPr>
        <p:grpSpPr>
          <a:xfrm>
            <a:off x="3215680" y="1916832"/>
            <a:ext cx="5760640" cy="2448272"/>
            <a:chOff x="250825" y="2205038"/>
            <a:chExt cx="8499475" cy="3113087"/>
          </a:xfrm>
        </p:grpSpPr>
        <p:pic>
          <p:nvPicPr>
            <p:cNvPr id="12" name="Picture 3" descr="IMG_38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239963"/>
              <a:ext cx="4105275" cy="307816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IMG_38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2205038"/>
              <a:ext cx="4106862" cy="308133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 name="TextBox 1"/>
          <p:cNvSpPr txBox="1"/>
          <p:nvPr/>
        </p:nvSpPr>
        <p:spPr>
          <a:xfrm>
            <a:off x="706996" y="4521077"/>
            <a:ext cx="6745757" cy="658835"/>
          </a:xfrm>
          <a:prstGeom prst="rect">
            <a:avLst/>
          </a:prstGeom>
          <a:noFill/>
        </p:spPr>
        <p:txBody>
          <a:bodyPr wrap="none" rtlCol="0">
            <a:spAutoFit/>
          </a:bodyPr>
          <a:lstStyle/>
          <a:p>
            <a:pPr eaLnBrk="1" hangingPunct="1">
              <a:lnSpc>
                <a:spcPct val="150000"/>
              </a:lnSpc>
              <a:buFont typeface="Arial"/>
              <a:buChar char="•"/>
              <a:defRPr/>
            </a:pPr>
            <a:r>
              <a:rPr lang="en-US" sz="2800" dirty="0"/>
              <a:t>   Must drill the complete screw head out</a:t>
            </a:r>
          </a:p>
        </p:txBody>
      </p:sp>
      <p:sp>
        <p:nvSpPr>
          <p:cNvPr id="16" name="Rectangle 3"/>
          <p:cNvSpPr txBox="1">
            <a:spLocks noChangeArrowheads="1"/>
          </p:cNvSpPr>
          <p:nvPr/>
        </p:nvSpPr>
        <p:spPr bwMode="auto">
          <a:xfrm>
            <a:off x="1271588" y="5139702"/>
            <a:ext cx="5264968" cy="3113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33400" indent="-533400" algn="l" rtl="0" eaLnBrk="0" fontAlgn="base" hangingPunct="0">
              <a:spcBef>
                <a:spcPct val="20000"/>
              </a:spcBef>
              <a:spcAft>
                <a:spcPct val="0"/>
              </a:spcAft>
              <a:buChar char="•"/>
              <a:defRPr sz="2800">
                <a:solidFill>
                  <a:schemeClr val="tx1"/>
                </a:solidFill>
                <a:latin typeface="+mn-lt"/>
                <a:ea typeface="+mn-ea"/>
                <a:cs typeface="+mn-cs"/>
              </a:defRPr>
            </a:lvl1pPr>
            <a:lvl2pPr marL="952500" indent="-428625" algn="l" rtl="0" eaLnBrk="0" fontAlgn="base" hangingPunct="0">
              <a:spcBef>
                <a:spcPct val="20000"/>
              </a:spcBef>
              <a:spcAft>
                <a:spcPct val="0"/>
              </a:spcAft>
              <a:buChar char="•"/>
              <a:defRPr sz="2600">
                <a:solidFill>
                  <a:schemeClr val="tx1"/>
                </a:solidFill>
                <a:latin typeface="+mn-lt"/>
              </a:defRPr>
            </a:lvl2pPr>
            <a:lvl3pPr marL="1371600" indent="-409575" algn="l" rtl="0" eaLnBrk="0" fontAlgn="base" hangingPunct="0">
              <a:spcBef>
                <a:spcPct val="20000"/>
              </a:spcBef>
              <a:spcAft>
                <a:spcPct val="0"/>
              </a:spcAft>
              <a:buChar char="•"/>
              <a:defRPr sz="2400">
                <a:solidFill>
                  <a:schemeClr val="tx1"/>
                </a:solidFill>
                <a:latin typeface="+mn-lt"/>
              </a:defRPr>
            </a:lvl3pPr>
            <a:lvl4pPr marL="1752600" indent="-361950" algn="l" rtl="0" eaLnBrk="0" fontAlgn="base" hangingPunct="0">
              <a:spcBef>
                <a:spcPct val="20000"/>
              </a:spcBef>
              <a:spcAft>
                <a:spcPct val="0"/>
              </a:spcAft>
              <a:buChar char="•"/>
              <a:defRPr sz="2000">
                <a:solidFill>
                  <a:schemeClr val="tx1"/>
                </a:solidFill>
                <a:latin typeface="+mn-lt"/>
              </a:defRPr>
            </a:lvl4pPr>
            <a:lvl5pPr marL="2209800" indent="-463550" algn="l" rtl="0" eaLnBrk="0" fontAlgn="base" hangingPunct="0">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eaLnBrk="1" hangingPunct="1">
              <a:lnSpc>
                <a:spcPct val="150000"/>
              </a:lnSpc>
              <a:defRPr/>
            </a:pPr>
            <a:r>
              <a:rPr lang="en-US" sz="2400" dirty="0">
                <a:solidFill>
                  <a:srgbClr val="000000"/>
                </a:solidFill>
              </a:rPr>
              <a:t>The screw comes out - good</a:t>
            </a:r>
          </a:p>
          <a:p>
            <a:pPr eaLnBrk="1" hangingPunct="1">
              <a:lnSpc>
                <a:spcPct val="150000"/>
              </a:lnSpc>
              <a:defRPr/>
            </a:pPr>
            <a:r>
              <a:rPr lang="en-US" sz="2400" dirty="0">
                <a:solidFill>
                  <a:srgbClr val="000000"/>
                </a:solidFill>
              </a:rPr>
              <a:t>The conical screw fractures…</a:t>
            </a:r>
          </a:p>
          <a:p>
            <a:pPr marL="269875" indent="268288" eaLnBrk="1" hangingPunct="1">
              <a:lnSpc>
                <a:spcPct val="150000"/>
              </a:lnSpc>
              <a:buFontTx/>
              <a:buChar char="-"/>
              <a:defRPr/>
            </a:pPr>
            <a:endParaRPr lang="en-US" sz="2400" dirty="0">
              <a:solidFill>
                <a:srgbClr val="000000"/>
              </a:solidFill>
            </a:endParaRPr>
          </a:p>
        </p:txBody>
      </p:sp>
      <p:sp>
        <p:nvSpPr>
          <p:cNvPr id="4" name="Title 3">
            <a:extLst>
              <a:ext uri="{FF2B5EF4-FFF2-40B4-BE49-F238E27FC236}">
                <a16:creationId xmlns:a16="http://schemas.microsoft.com/office/drawing/2014/main" id="{AACAD401-9749-4AC5-8497-3BCD68016AAA}"/>
              </a:ext>
            </a:extLst>
          </p:cNvPr>
          <p:cNvSpPr>
            <a:spLocks noGrp="1"/>
          </p:cNvSpPr>
          <p:nvPr>
            <p:ph type="title"/>
          </p:nvPr>
        </p:nvSpPr>
        <p:spPr/>
        <p:txBody>
          <a:bodyPr/>
          <a:lstStyle/>
          <a:p>
            <a:r>
              <a:rPr lang="en-US" noProof="0" dirty="0"/>
              <a:t>Screws with damaged recess—removal</a:t>
            </a:r>
            <a:br>
              <a:rPr lang="en-US" noProof="0" dirty="0"/>
            </a:br>
            <a:endParaRPr lang="en-US" noProof="0" dirty="0"/>
          </a:p>
        </p:txBody>
      </p:sp>
    </p:spTree>
    <p:extLst>
      <p:ext uri="{BB962C8B-B14F-4D97-AF65-F5344CB8AC3E}">
        <p14:creationId xmlns:p14="http://schemas.microsoft.com/office/powerpoint/2010/main" val="1837497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Text Box 4"/>
          <p:cNvSpPr txBox="1">
            <a:spLocks noChangeArrowheads="1"/>
          </p:cNvSpPr>
          <p:nvPr/>
        </p:nvSpPr>
        <p:spPr bwMode="auto">
          <a:xfrm>
            <a:off x="4572001" y="5257801"/>
            <a:ext cx="3140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endParaRPr lang="en-US" sz="2000">
              <a:latin typeface="Arial" charset="0"/>
            </a:endParaRPr>
          </a:p>
        </p:txBody>
      </p:sp>
      <p:pic>
        <p:nvPicPr>
          <p:cNvPr id="243715"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t="11413" r="4588" b="24592"/>
          <a:stretch/>
        </p:blipFill>
        <p:spPr bwMode="auto">
          <a:xfrm>
            <a:off x="5088489" y="2348880"/>
            <a:ext cx="1662825" cy="179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371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850" y="2416455"/>
            <a:ext cx="2893990" cy="1584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a:xfrm>
            <a:off x="1981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chemeClr val="accent6">
                    <a:lumMod val="75000"/>
                  </a:schemeClr>
                </a:solidFill>
              </a:rPr>
              <a:t> </a:t>
            </a:r>
            <a:endParaRPr lang="en-US" dirty="0"/>
          </a:p>
        </p:txBody>
      </p:sp>
      <p:sp>
        <p:nvSpPr>
          <p:cNvPr id="9" name="Rectangle 2"/>
          <p:cNvSpPr txBox="1">
            <a:spLocks noChangeArrowheads="1"/>
          </p:cNvSpPr>
          <p:nvPr/>
        </p:nvSpPr>
        <p:spPr>
          <a:xfrm>
            <a:off x="742361" y="1224918"/>
            <a:ext cx="10538215" cy="431800"/>
          </a:xfrm>
          <a:prstGeom prst="rect">
            <a:avLst/>
          </a:prstGeom>
        </p:spPr>
        <p:txBody>
          <a:bodyPr>
            <a:noAutofit/>
          </a:bodyPr>
          <a:lst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pPr marL="457200" indent="-457200">
              <a:buFont typeface="Arial" panose="020B0604020202020204" pitchFamily="34" charset="0"/>
              <a:buChar char="•"/>
              <a:defRPr/>
            </a:pPr>
            <a:r>
              <a:rPr lang="en-US" sz="2800" b="0" dirty="0">
                <a:solidFill>
                  <a:schemeClr val="tx1"/>
                </a:solidFill>
              </a:rPr>
              <a:t>Be</a:t>
            </a:r>
            <a:r>
              <a:rPr lang="en-US" sz="2800" dirty="0">
                <a:solidFill>
                  <a:schemeClr val="tx1"/>
                </a:solidFill>
              </a:rPr>
              <a:t> </a:t>
            </a:r>
            <a:r>
              <a:rPr lang="en-US" sz="2800" b="0" dirty="0">
                <a:solidFill>
                  <a:schemeClr val="tx1"/>
                </a:solidFill>
              </a:rPr>
              <a:t>aware of metal debris</a:t>
            </a:r>
          </a:p>
          <a:p>
            <a:pPr marL="457200" indent="-457200">
              <a:buFont typeface="Arial" panose="020B0604020202020204" pitchFamily="34" charset="0"/>
              <a:buChar char="•"/>
              <a:defRPr/>
            </a:pPr>
            <a:r>
              <a:rPr lang="en-US" sz="2800" b="0" dirty="0">
                <a:solidFill>
                  <a:schemeClr val="tx1"/>
                </a:solidFill>
              </a:rPr>
              <a:t>Use damp towels or sponges around the area to hold debris</a:t>
            </a:r>
          </a:p>
        </p:txBody>
      </p:sp>
      <p:sp>
        <p:nvSpPr>
          <p:cNvPr id="10" name="Rectangle 2"/>
          <p:cNvSpPr txBox="1">
            <a:spLocks noChangeArrowheads="1"/>
          </p:cNvSpPr>
          <p:nvPr/>
        </p:nvSpPr>
        <p:spPr>
          <a:xfrm>
            <a:off x="2133600" y="989856"/>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400" dirty="0">
                <a:solidFill>
                  <a:schemeClr val="accent6">
                    <a:lumMod val="75000"/>
                  </a:schemeClr>
                </a:solidFill>
              </a:rPr>
              <a:t> </a:t>
            </a:r>
          </a:p>
        </p:txBody>
      </p:sp>
      <p:sp>
        <p:nvSpPr>
          <p:cNvPr id="8" name="Rectangle 2"/>
          <p:cNvSpPr txBox="1">
            <a:spLocks noChangeArrowheads="1"/>
          </p:cNvSpPr>
          <p:nvPr/>
        </p:nvSpPr>
        <p:spPr>
          <a:xfrm>
            <a:off x="1631504" y="188640"/>
            <a:ext cx="8928992" cy="431800"/>
          </a:xfrm>
          <a:prstGeom prst="rect">
            <a:avLst/>
          </a:prstGeom>
        </p:spPr>
        <p:txBody>
          <a:bodyPr>
            <a:noAutofit/>
          </a:bodyPr>
          <a:lst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pPr>
              <a:defRPr/>
            </a:pPr>
            <a:endParaRPr lang="en-US" sz="3600" dirty="0"/>
          </a:p>
        </p:txBody>
      </p:sp>
      <p:sp>
        <p:nvSpPr>
          <p:cNvPr id="3" name="TextBox 2"/>
          <p:cNvSpPr txBox="1"/>
          <p:nvPr/>
        </p:nvSpPr>
        <p:spPr>
          <a:xfrm>
            <a:off x="742361" y="4203085"/>
            <a:ext cx="5724547" cy="954107"/>
          </a:xfrm>
          <a:prstGeom prst="rect">
            <a:avLst/>
          </a:prstGeom>
          <a:noFill/>
        </p:spPr>
        <p:txBody>
          <a:bodyPr wrap="square" rtlCol="0">
            <a:spAutoFit/>
          </a:bodyPr>
          <a:lstStyle/>
          <a:p>
            <a:pPr marL="457200" indent="-457200" algn="l" eaLnBrk="1" hangingPunct="1">
              <a:buFont typeface="Arial" panose="020B0604020202020204" pitchFamily="34" charset="0"/>
              <a:buChar char="•"/>
              <a:defRPr/>
            </a:pPr>
            <a:r>
              <a:rPr lang="en-US" sz="2800" dirty="0">
                <a:solidFill>
                  <a:srgbClr val="000000"/>
                </a:solidFill>
              </a:rPr>
              <a:t>Cool the bit and aspirate the metal particles!</a:t>
            </a:r>
          </a:p>
        </p:txBody>
      </p:sp>
      <p:pic>
        <p:nvPicPr>
          <p:cNvPr id="14" name="Afbeelding 7" descr="IMG_5775_1024.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83396" y="2348880"/>
            <a:ext cx="1992924" cy="2370721"/>
          </a:xfrm>
          <a:prstGeom prst="rect">
            <a:avLst/>
          </a:prstGeom>
        </p:spPr>
      </p:pic>
      <p:sp>
        <p:nvSpPr>
          <p:cNvPr id="15" name="Tekstvak 9"/>
          <p:cNvSpPr txBox="1"/>
          <p:nvPr/>
        </p:nvSpPr>
        <p:spPr>
          <a:xfrm>
            <a:off x="8590620" y="2677400"/>
            <a:ext cx="3240360" cy="707886"/>
          </a:xfrm>
          <a:prstGeom prst="rect">
            <a:avLst/>
          </a:prstGeom>
          <a:noFill/>
        </p:spPr>
        <p:txBody>
          <a:bodyPr wrap="square" rtlCol="0">
            <a:spAutoFit/>
          </a:bodyPr>
          <a:lstStyle/>
          <a:p>
            <a:pPr algn="ctr"/>
            <a:r>
              <a:rPr lang="nl-NL" sz="2000" dirty="0" err="1"/>
              <a:t>Bone</a:t>
            </a:r>
            <a:r>
              <a:rPr lang="nl-NL" sz="2000" dirty="0"/>
              <a:t> wax </a:t>
            </a:r>
            <a:r>
              <a:rPr lang="nl-NL" sz="2000" dirty="0" err="1"/>
              <a:t>will</a:t>
            </a:r>
            <a:r>
              <a:rPr lang="nl-NL" sz="2000" dirty="0"/>
              <a:t> </a:t>
            </a:r>
            <a:r>
              <a:rPr lang="nl-NL" sz="2000" dirty="0" err="1"/>
              <a:t>also</a:t>
            </a:r>
            <a:r>
              <a:rPr lang="nl-NL" sz="2000" dirty="0"/>
              <a:t> </a:t>
            </a:r>
          </a:p>
          <a:p>
            <a:pPr algn="ctr"/>
            <a:r>
              <a:rPr lang="nl-NL" sz="2000" dirty="0" err="1"/>
              <a:t>hold</a:t>
            </a:r>
            <a:r>
              <a:rPr lang="nl-NL" sz="2000" dirty="0"/>
              <a:t> metal </a:t>
            </a:r>
            <a:r>
              <a:rPr lang="nl-NL" sz="2000" dirty="0" err="1"/>
              <a:t>debris</a:t>
            </a:r>
            <a:endParaRPr lang="nl-NL" sz="2000" dirty="0"/>
          </a:p>
        </p:txBody>
      </p:sp>
      <p:pic>
        <p:nvPicPr>
          <p:cNvPr id="17" name="Afbeelding 6" descr="IMG_5865_1024.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rcRect/>
          <a:stretch/>
        </p:blipFill>
        <p:spPr>
          <a:xfrm>
            <a:off x="3947341" y="4797151"/>
            <a:ext cx="1662824" cy="1802815"/>
          </a:xfrm>
          <a:prstGeom prst="rect">
            <a:avLst/>
          </a:prstGeom>
        </p:spPr>
      </p:pic>
      <p:pic>
        <p:nvPicPr>
          <p:cNvPr id="18" name="Afbeelding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26158" y="5664544"/>
            <a:ext cx="1515437" cy="788793"/>
          </a:xfrm>
          <a:prstGeom prst="rect">
            <a:avLst/>
          </a:prstGeom>
        </p:spPr>
      </p:pic>
      <p:sp>
        <p:nvSpPr>
          <p:cNvPr id="5" name="Title 4">
            <a:extLst>
              <a:ext uri="{FF2B5EF4-FFF2-40B4-BE49-F238E27FC236}">
                <a16:creationId xmlns:a16="http://schemas.microsoft.com/office/drawing/2014/main" id="{12F350A0-3B51-4184-B339-EF058D9422F2}"/>
              </a:ext>
            </a:extLst>
          </p:cNvPr>
          <p:cNvSpPr>
            <a:spLocks noGrp="1"/>
          </p:cNvSpPr>
          <p:nvPr>
            <p:ph type="title"/>
          </p:nvPr>
        </p:nvSpPr>
        <p:spPr/>
        <p:txBody>
          <a:bodyPr/>
          <a:lstStyle/>
          <a:p>
            <a:r>
              <a:rPr lang="en-US" noProof="0" dirty="0">
                <a:solidFill>
                  <a:schemeClr val="accent6">
                    <a:lumMod val="75000"/>
                  </a:schemeClr>
                </a:solidFill>
              </a:rPr>
              <a:t> </a:t>
            </a:r>
            <a:r>
              <a:rPr lang="en-US" noProof="0" dirty="0"/>
              <a:t>Screws with damaged recess—removal</a:t>
            </a:r>
            <a:br>
              <a:rPr lang="en-US" noProof="0" dirty="0"/>
            </a:br>
            <a:endParaRPr lang="en-US" noProof="0" dirty="0"/>
          </a:p>
        </p:txBody>
      </p:sp>
    </p:spTree>
    <p:extLst>
      <p:ext uri="{BB962C8B-B14F-4D97-AF65-F5344CB8AC3E}">
        <p14:creationId xmlns:p14="http://schemas.microsoft.com/office/powerpoint/2010/main" val="2224008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thumb_IMG_5793_102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83632" y="2680662"/>
            <a:ext cx="2592288" cy="3996192"/>
          </a:xfrm>
          <a:prstGeom prst="rect">
            <a:avLst/>
          </a:prstGeom>
        </p:spPr>
      </p:pic>
      <p:sp>
        <p:nvSpPr>
          <p:cNvPr id="3" name="Content Placeholder 2">
            <a:extLst>
              <a:ext uri="{FF2B5EF4-FFF2-40B4-BE49-F238E27FC236}">
                <a16:creationId xmlns:a16="http://schemas.microsoft.com/office/drawing/2014/main" id="{DD0A01C4-4524-42E3-9492-FF0C8429BE5F}"/>
              </a:ext>
            </a:extLst>
          </p:cNvPr>
          <p:cNvSpPr>
            <a:spLocks noGrp="1"/>
          </p:cNvSpPr>
          <p:nvPr>
            <p:ph idx="1"/>
          </p:nvPr>
        </p:nvSpPr>
        <p:spPr/>
        <p:txBody>
          <a:bodyPr/>
          <a:lstStyle/>
          <a:p>
            <a:r>
              <a:rPr lang="en-US" noProof="0" dirty="0"/>
              <a:t>Diamond saws Midas Rex, </a:t>
            </a:r>
            <a:r>
              <a:rPr lang="en-US" noProof="0" dirty="0" err="1"/>
              <a:t>Anspach</a:t>
            </a:r>
            <a:r>
              <a:rPr lang="en-US" noProof="0" dirty="0"/>
              <a:t> drills and saws</a:t>
            </a:r>
          </a:p>
          <a:p>
            <a:r>
              <a:rPr lang="en-US" noProof="0" dirty="0"/>
              <a:t>Cut into plate holes</a:t>
            </a:r>
          </a:p>
          <a:p>
            <a:endParaRPr lang="en-US" noProof="0" dirty="0"/>
          </a:p>
        </p:txBody>
      </p:sp>
      <p:sp>
        <p:nvSpPr>
          <p:cNvPr id="6" name="Rectangle 2"/>
          <p:cNvSpPr>
            <a:spLocks noGrp="1" noChangeArrowheads="1"/>
          </p:cNvSpPr>
          <p:nvPr>
            <p:ph type="title"/>
          </p:nvPr>
        </p:nvSpPr>
        <p:spPr/>
        <p:txBody>
          <a:bodyPr/>
          <a:lstStyle/>
          <a:p>
            <a:r>
              <a:rPr lang="en-US" noProof="0" dirty="0"/>
              <a:t>Screws with damaged recess—removal</a:t>
            </a:r>
          </a:p>
        </p:txBody>
      </p:sp>
      <p:pic>
        <p:nvPicPr>
          <p:cNvPr id="5" name="Afbeelding 4" descr="thumb_IMG_5799_102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63952" y="2708920"/>
            <a:ext cx="3740972" cy="2805729"/>
          </a:xfrm>
          <a:prstGeom prst="rect">
            <a:avLst/>
          </a:prstGeom>
        </p:spPr>
      </p:pic>
    </p:spTree>
    <p:extLst>
      <p:ext uri="{BB962C8B-B14F-4D97-AF65-F5344CB8AC3E}">
        <p14:creationId xmlns:p14="http://schemas.microsoft.com/office/powerpoint/2010/main" val="1910621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idx="1"/>
          </p:nvPr>
        </p:nvSpPr>
        <p:spPr>
          <a:xfrm>
            <a:off x="658814" y="1486001"/>
            <a:ext cx="5473699" cy="4127399"/>
          </a:xfrm>
        </p:spPr>
        <p:txBody>
          <a:bodyPr/>
          <a:lstStyle/>
          <a:p>
            <a:r>
              <a:rPr lang="en-US" noProof="0" dirty="0"/>
              <a:t>High-speed burr</a:t>
            </a:r>
          </a:p>
          <a:p>
            <a:r>
              <a:rPr lang="en-US" noProof="0" dirty="0"/>
              <a:t>Split the plate</a:t>
            </a:r>
          </a:p>
          <a:p>
            <a:endParaRPr lang="en-US" noProof="0" dirty="0"/>
          </a:p>
          <a:p>
            <a:endParaRPr lang="en-US" noProof="0" dirty="0"/>
          </a:p>
          <a:p>
            <a:endParaRPr lang="en-US" noProof="0" dirty="0"/>
          </a:p>
          <a:p>
            <a:r>
              <a:rPr lang="en-US" noProof="0" dirty="0"/>
              <a:t>Cut the plate and use it to turn the screw out with pliers</a:t>
            </a:r>
          </a:p>
          <a:p>
            <a:endParaRPr lang="en-US" noProof="0" dirty="0"/>
          </a:p>
          <a:p>
            <a:endParaRPr lang="en-US" noProof="0" dirty="0"/>
          </a:p>
          <a:p>
            <a:endParaRPr lang="en-US" noProof="0" dirty="0"/>
          </a:p>
        </p:txBody>
      </p:sp>
      <p:sp>
        <p:nvSpPr>
          <p:cNvPr id="2" name="Title 1"/>
          <p:cNvSpPr>
            <a:spLocks noGrp="1"/>
          </p:cNvSpPr>
          <p:nvPr>
            <p:ph type="title"/>
          </p:nvPr>
        </p:nvSpPr>
        <p:spPr/>
        <p:txBody>
          <a:bodyPr/>
          <a:lstStyle/>
          <a:p>
            <a:r>
              <a:rPr lang="en-US" noProof="0" dirty="0"/>
              <a:t>Galled/stripped screws</a:t>
            </a:r>
          </a:p>
        </p:txBody>
      </p:sp>
      <p:pic>
        <p:nvPicPr>
          <p:cNvPr id="3" name="Picture 2" descr="Slide64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8089" y="1340768"/>
            <a:ext cx="3616053" cy="2376264"/>
          </a:xfrm>
          <a:prstGeom prst="rect">
            <a:avLst/>
          </a:prstGeom>
        </p:spPr>
      </p:pic>
      <p:pic>
        <p:nvPicPr>
          <p:cNvPr id="4" name="Picture 3" descr="Slide64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6081" y="4077072"/>
            <a:ext cx="3612491" cy="2112630"/>
          </a:xfrm>
          <a:prstGeom prst="rect">
            <a:avLst/>
          </a:prstGeom>
        </p:spPr>
      </p:pic>
    </p:spTree>
    <p:extLst>
      <p:ext uri="{BB962C8B-B14F-4D97-AF65-F5344CB8AC3E}">
        <p14:creationId xmlns:p14="http://schemas.microsoft.com/office/powerpoint/2010/main" val="2286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81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chemeClr val="accent6">
                    <a:lumMod val="75000"/>
                  </a:schemeClr>
                </a:solidFill>
              </a:rPr>
              <a:t> </a:t>
            </a:r>
            <a:endParaRPr lang="en-US" dirty="0"/>
          </a:p>
        </p:txBody>
      </p:sp>
      <p:pic>
        <p:nvPicPr>
          <p:cNvPr id="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038" y="2475443"/>
            <a:ext cx="3820679" cy="347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2"/>
          <p:cNvPicPr>
            <a:picLocks noChangeAspect="1" noChangeArrowheads="1"/>
          </p:cNvPicPr>
          <p:nvPr/>
        </p:nvPicPr>
        <p:blipFill>
          <a:blip r:embed="rId3">
            <a:extLst>
              <a:ext uri="{28A0092B-C50C-407E-A947-70E740481C1C}">
                <a14:useLocalDpi xmlns:a14="http://schemas.microsoft.com/office/drawing/2010/main" val="0"/>
              </a:ext>
            </a:extLst>
          </a:blip>
          <a:srcRect r="61"/>
          <a:stretch>
            <a:fillRect/>
          </a:stretch>
        </p:blipFill>
        <p:spPr bwMode="auto">
          <a:xfrm>
            <a:off x="6027943" y="2470104"/>
            <a:ext cx="4545191" cy="3481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2133600" y="989856"/>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600" dirty="0">
                <a:solidFill>
                  <a:schemeClr val="accent6">
                    <a:lumMod val="75000"/>
                  </a:schemeClr>
                </a:solidFill>
              </a:rPr>
              <a:t> </a:t>
            </a:r>
          </a:p>
          <a:p>
            <a:pPr algn="l">
              <a:defRPr/>
            </a:pPr>
            <a:r>
              <a:rPr lang="en-US" sz="3600" dirty="0"/>
              <a:t>Damage to the soft tissue and bone…</a:t>
            </a:r>
          </a:p>
        </p:txBody>
      </p:sp>
      <p:sp>
        <p:nvSpPr>
          <p:cNvPr id="10" name="Rectangle 2"/>
          <p:cNvSpPr txBox="1">
            <a:spLocks noChangeArrowheads="1"/>
          </p:cNvSpPr>
          <p:nvPr/>
        </p:nvSpPr>
        <p:spPr>
          <a:xfrm>
            <a:off x="1775521" y="188640"/>
            <a:ext cx="8277225" cy="431800"/>
          </a:xfrm>
          <a:prstGeom prst="rect">
            <a:avLst/>
          </a:prstGeom>
        </p:spPr>
        <p:txBody>
          <a:bodyPr>
            <a:noAutofit/>
          </a:bodyPr>
          <a:lst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pPr>
              <a:defRPr/>
            </a:pPr>
            <a:endParaRPr lang="en-US" sz="5400" dirty="0">
              <a:solidFill>
                <a:srgbClr val="000090"/>
              </a:solidFill>
            </a:endParaRPr>
          </a:p>
        </p:txBody>
      </p:sp>
      <p:sp>
        <p:nvSpPr>
          <p:cNvPr id="2" name="Title 1">
            <a:extLst>
              <a:ext uri="{FF2B5EF4-FFF2-40B4-BE49-F238E27FC236}">
                <a16:creationId xmlns:a16="http://schemas.microsoft.com/office/drawing/2014/main" id="{D562F3EB-7531-4D4C-AE0F-82DA21047F86}"/>
              </a:ext>
            </a:extLst>
          </p:cNvPr>
          <p:cNvSpPr>
            <a:spLocks noGrp="1"/>
          </p:cNvSpPr>
          <p:nvPr>
            <p:ph type="title"/>
          </p:nvPr>
        </p:nvSpPr>
        <p:spPr/>
        <p:txBody>
          <a:bodyPr/>
          <a:lstStyle/>
          <a:p>
            <a:r>
              <a:rPr lang="en-US" noProof="0" dirty="0">
                <a:solidFill>
                  <a:srgbClr val="000090"/>
                </a:solidFill>
              </a:rPr>
              <a:t> But be aware of</a:t>
            </a:r>
            <a:br>
              <a:rPr lang="en-US" noProof="0" dirty="0">
                <a:solidFill>
                  <a:srgbClr val="000090"/>
                </a:solidFill>
              </a:rPr>
            </a:br>
            <a:endParaRPr lang="en-US" noProof="0" dirty="0"/>
          </a:p>
        </p:txBody>
      </p:sp>
    </p:spTree>
    <p:extLst>
      <p:ext uri="{BB962C8B-B14F-4D97-AF65-F5344CB8AC3E}">
        <p14:creationId xmlns:p14="http://schemas.microsoft.com/office/powerpoint/2010/main" val="492544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noProof="0" dirty="0"/>
              <a:t>Screw holes</a:t>
            </a:r>
          </a:p>
          <a:p>
            <a:pPr lvl="1"/>
            <a:r>
              <a:rPr lang="en-US" noProof="0" dirty="0"/>
              <a:t>Human absorptiometry data leads to a recommendation of return of strength in 4 months</a:t>
            </a:r>
          </a:p>
          <a:p>
            <a:r>
              <a:rPr lang="en-US" noProof="0" dirty="0"/>
              <a:t>Allow return to work when incision is healed for all except heavy laborers </a:t>
            </a:r>
          </a:p>
          <a:p>
            <a:r>
              <a:rPr lang="en-US" noProof="0" dirty="0"/>
              <a:t>Recommend against high stress activities for 3 to 4 months </a:t>
            </a:r>
          </a:p>
          <a:p>
            <a:endParaRPr lang="en-US" noProof="0" dirty="0"/>
          </a:p>
        </p:txBody>
      </p:sp>
      <p:sp>
        <p:nvSpPr>
          <p:cNvPr id="4" name="Title 3"/>
          <p:cNvSpPr>
            <a:spLocks noGrp="1"/>
          </p:cNvSpPr>
          <p:nvPr>
            <p:ph type="title"/>
          </p:nvPr>
        </p:nvSpPr>
        <p:spPr/>
        <p:txBody>
          <a:bodyPr/>
          <a:lstStyle/>
          <a:p>
            <a:r>
              <a:rPr lang="en-US" noProof="0" dirty="0"/>
              <a:t>Postoperative care</a:t>
            </a:r>
          </a:p>
        </p:txBody>
      </p:sp>
    </p:spTree>
    <p:extLst>
      <p:ext uri="{BB962C8B-B14F-4D97-AF65-F5344CB8AC3E}">
        <p14:creationId xmlns:p14="http://schemas.microsoft.com/office/powerpoint/2010/main" val="3059845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lstStyle/>
          <a:p>
            <a:r>
              <a:rPr lang="en-US" noProof="0" dirty="0"/>
              <a:t>Indications for hardware removal based on risk/benefit of retention vs removal</a:t>
            </a:r>
          </a:p>
          <a:p>
            <a:r>
              <a:rPr lang="en-US" noProof="0" dirty="0"/>
              <a:t>Understand specific anatomical locations, implants, and patient demands</a:t>
            </a:r>
          </a:p>
          <a:p>
            <a:r>
              <a:rPr lang="en-US" noProof="0" dirty="0"/>
              <a:t>Try to decrease complications with careful preparation</a:t>
            </a:r>
          </a:p>
          <a:p>
            <a:r>
              <a:rPr lang="en-US" noProof="0" dirty="0">
                <a:solidFill>
                  <a:srgbClr val="FF0000"/>
                </a:solidFill>
              </a:rPr>
              <a:t>Implant removal starts at implantation</a:t>
            </a:r>
          </a:p>
          <a:p>
            <a:endParaRPr lang="en-US" noProof="0" dirty="0"/>
          </a:p>
          <a:p>
            <a:pPr lvl="0"/>
            <a:endParaRPr lang="en-US" noProof="0" dirty="0"/>
          </a:p>
        </p:txBody>
      </p:sp>
      <p:sp>
        <p:nvSpPr>
          <p:cNvPr id="4099" name="Rectangle 2"/>
          <p:cNvSpPr>
            <a:spLocks noGrp="1" noChangeArrowheads="1"/>
          </p:cNvSpPr>
          <p:nvPr>
            <p:ph type="title"/>
          </p:nvPr>
        </p:nvSpPr>
        <p:spPr/>
        <p:txBody>
          <a:bodyPr/>
          <a:lstStyle/>
          <a:p>
            <a:r>
              <a:rPr lang="en-US" noProof="0" dirty="0"/>
              <a:t> Take-home messages</a:t>
            </a:r>
          </a:p>
        </p:txBody>
      </p:sp>
    </p:spTree>
    <p:extLst>
      <p:ext uri="{BB962C8B-B14F-4D97-AF65-F5344CB8AC3E}">
        <p14:creationId xmlns:p14="http://schemas.microsoft.com/office/powerpoint/2010/main" val="3109611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F3FF61-C5B0-40E3-AF4A-C853CAD6F30E}"/>
              </a:ext>
            </a:extLst>
          </p:cNvPr>
          <p:cNvSpPr>
            <a:spLocks noGrp="1"/>
          </p:cNvSpPr>
          <p:nvPr>
            <p:ph idx="1"/>
          </p:nvPr>
        </p:nvSpPr>
        <p:spPr>
          <a:xfrm>
            <a:off x="658815" y="1486001"/>
            <a:ext cx="5437186" cy="4127399"/>
          </a:xfrm>
        </p:spPr>
        <p:txBody>
          <a:bodyPr/>
          <a:lstStyle/>
          <a:p>
            <a:pPr>
              <a:lnSpc>
                <a:spcPct val="105000"/>
              </a:lnSpc>
              <a:spcBef>
                <a:spcPct val="20000"/>
              </a:spcBef>
            </a:pPr>
            <a:r>
              <a:rPr lang="en-US" sz="3200" noProof="0" dirty="0"/>
              <a:t>Patient related – </a:t>
            </a:r>
            <a:r>
              <a:rPr lang="en-US" sz="3200" noProof="0" dirty="0">
                <a:solidFill>
                  <a:srgbClr val="3366FF"/>
                </a:solidFill>
              </a:rPr>
              <a:t>clear expected benefit</a:t>
            </a:r>
          </a:p>
          <a:p>
            <a:pPr marL="342900" indent="-342900">
              <a:lnSpc>
                <a:spcPct val="105000"/>
              </a:lnSpc>
              <a:spcBef>
                <a:spcPct val="20000"/>
              </a:spcBef>
              <a:buFontTx/>
              <a:buChar char="•"/>
            </a:pPr>
            <a:r>
              <a:rPr lang="en-US" sz="3200" noProof="0" dirty="0"/>
              <a:t>Pain</a:t>
            </a:r>
          </a:p>
          <a:p>
            <a:pPr lvl="1">
              <a:spcBef>
                <a:spcPct val="20000"/>
              </a:spcBef>
            </a:pPr>
            <a:r>
              <a:rPr lang="en-US" sz="2600" noProof="0" dirty="0"/>
              <a:t>Difficult indication</a:t>
            </a:r>
          </a:p>
          <a:p>
            <a:pPr lvl="1">
              <a:spcBef>
                <a:spcPct val="20000"/>
              </a:spcBef>
            </a:pPr>
            <a:r>
              <a:rPr lang="en-US" sz="2600" noProof="0" dirty="0"/>
              <a:t>Best result if very specific and localized to the implant</a:t>
            </a:r>
          </a:p>
          <a:p>
            <a:pPr>
              <a:spcBef>
                <a:spcPct val="20000"/>
              </a:spcBef>
            </a:pPr>
            <a:endParaRPr lang="en-US" sz="1100" noProof="0" dirty="0"/>
          </a:p>
          <a:p>
            <a:pPr marL="342900" indent="-342900">
              <a:spcBef>
                <a:spcPct val="20000"/>
              </a:spcBef>
              <a:buFontTx/>
              <a:buChar char="•"/>
            </a:pPr>
            <a:r>
              <a:rPr lang="en-US" sz="3200" noProof="0" dirty="0"/>
              <a:t>Soft tissue compromise</a:t>
            </a:r>
          </a:p>
          <a:p>
            <a:pPr lvl="1">
              <a:spcBef>
                <a:spcPct val="20000"/>
              </a:spcBef>
            </a:pPr>
            <a:r>
              <a:rPr lang="en-US" sz="2600" noProof="0" dirty="0"/>
              <a:t>Bulky implants in subcutaneous areas</a:t>
            </a:r>
          </a:p>
          <a:p>
            <a:pPr marL="800100" lvl="1" indent="-342900">
              <a:lnSpc>
                <a:spcPct val="105000"/>
              </a:lnSpc>
              <a:spcBef>
                <a:spcPct val="20000"/>
              </a:spcBef>
              <a:buFontTx/>
              <a:buChar char="•"/>
            </a:pPr>
            <a:endParaRPr lang="en-US" sz="3200" noProof="0" dirty="0"/>
          </a:p>
          <a:p>
            <a:pPr marL="800100" lvl="1" indent="-342900">
              <a:lnSpc>
                <a:spcPct val="105000"/>
              </a:lnSpc>
              <a:spcBef>
                <a:spcPct val="20000"/>
              </a:spcBef>
              <a:buFontTx/>
              <a:buChar char="•"/>
            </a:pPr>
            <a:endParaRPr lang="en-US" sz="3200" noProof="0" dirty="0"/>
          </a:p>
          <a:p>
            <a:endParaRPr lang="en-US" noProof="0" dirty="0"/>
          </a:p>
        </p:txBody>
      </p:sp>
      <p:sp>
        <p:nvSpPr>
          <p:cNvPr id="4099" name="Rectangle 2"/>
          <p:cNvSpPr>
            <a:spLocks noGrp="1" noChangeArrowheads="1"/>
          </p:cNvSpPr>
          <p:nvPr>
            <p:ph type="title"/>
          </p:nvPr>
        </p:nvSpPr>
        <p:spPr/>
        <p:txBody>
          <a:bodyPr/>
          <a:lstStyle/>
          <a:p>
            <a:r>
              <a:rPr lang="en-US" noProof="0" dirty="0"/>
              <a:t> Indications</a:t>
            </a:r>
          </a:p>
        </p:txBody>
      </p:sp>
      <p:pic>
        <p:nvPicPr>
          <p:cNvPr id="2" name="Afbeelding 1" descr="DSCF000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1556792"/>
            <a:ext cx="5782592" cy="3024336"/>
          </a:xfrm>
          <a:prstGeom prst="rect">
            <a:avLst/>
          </a:prstGeom>
        </p:spPr>
      </p:pic>
    </p:spTree>
    <p:extLst>
      <p:ext uri="{BB962C8B-B14F-4D97-AF65-F5344CB8AC3E}">
        <p14:creationId xmlns:p14="http://schemas.microsoft.com/office/powerpoint/2010/main" val="2736507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IMG_38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0763" y="1502813"/>
            <a:ext cx="4422785" cy="331682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2"/>
          <p:cNvSpPr txBox="1">
            <a:spLocks noChangeArrowheads="1"/>
          </p:cNvSpPr>
          <p:nvPr/>
        </p:nvSpPr>
        <p:spPr>
          <a:xfrm>
            <a:off x="1981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chemeClr val="accent6">
                    <a:lumMod val="75000"/>
                  </a:schemeClr>
                </a:solidFill>
              </a:rPr>
              <a:t> </a:t>
            </a:r>
            <a:endParaRPr lang="en-US" dirty="0"/>
          </a:p>
        </p:txBody>
      </p:sp>
      <p:sp>
        <p:nvSpPr>
          <p:cNvPr id="7" name="Tijdelijke aanduiding voor inhoud 2"/>
          <p:cNvSpPr txBox="1">
            <a:spLocks/>
          </p:cNvSpPr>
          <p:nvPr/>
        </p:nvSpPr>
        <p:spPr bwMode="auto">
          <a:xfrm>
            <a:off x="1991545" y="5138181"/>
            <a:ext cx="8190681" cy="1656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533400" indent="-533400" algn="l" rtl="0" eaLnBrk="0" fontAlgn="base" hangingPunct="0">
              <a:spcBef>
                <a:spcPct val="20000"/>
              </a:spcBef>
              <a:spcAft>
                <a:spcPct val="0"/>
              </a:spcAft>
              <a:buChar char="•"/>
              <a:defRPr sz="2800">
                <a:solidFill>
                  <a:schemeClr val="tx1"/>
                </a:solidFill>
                <a:latin typeface="+mn-lt"/>
                <a:ea typeface="+mn-ea"/>
                <a:cs typeface="+mn-cs"/>
              </a:defRPr>
            </a:lvl1pPr>
            <a:lvl2pPr marL="952500" indent="-428625" algn="l" rtl="0" eaLnBrk="0" fontAlgn="base" hangingPunct="0">
              <a:spcBef>
                <a:spcPct val="20000"/>
              </a:spcBef>
              <a:spcAft>
                <a:spcPct val="0"/>
              </a:spcAft>
              <a:buChar char="•"/>
              <a:defRPr sz="2600">
                <a:solidFill>
                  <a:schemeClr val="tx1"/>
                </a:solidFill>
                <a:latin typeface="+mn-lt"/>
              </a:defRPr>
            </a:lvl2pPr>
            <a:lvl3pPr marL="1371600" indent="-409575" algn="l" rtl="0" eaLnBrk="0" fontAlgn="base" hangingPunct="0">
              <a:spcBef>
                <a:spcPct val="20000"/>
              </a:spcBef>
              <a:spcAft>
                <a:spcPct val="0"/>
              </a:spcAft>
              <a:buChar char="•"/>
              <a:defRPr sz="2400">
                <a:solidFill>
                  <a:schemeClr val="tx1"/>
                </a:solidFill>
                <a:latin typeface="+mn-lt"/>
              </a:defRPr>
            </a:lvl3pPr>
            <a:lvl4pPr marL="1752600" indent="-361950" algn="l" rtl="0" eaLnBrk="0" fontAlgn="base" hangingPunct="0">
              <a:spcBef>
                <a:spcPct val="20000"/>
              </a:spcBef>
              <a:spcAft>
                <a:spcPct val="0"/>
              </a:spcAft>
              <a:buChar char="•"/>
              <a:defRPr sz="2000">
                <a:solidFill>
                  <a:schemeClr val="tx1"/>
                </a:solidFill>
                <a:latin typeface="+mn-lt"/>
              </a:defRPr>
            </a:lvl4pPr>
            <a:lvl5pPr marL="2209800" indent="-463550" algn="l" rtl="0" eaLnBrk="0" fontAlgn="base" hangingPunct="0">
              <a:spcBef>
                <a:spcPct val="20000"/>
              </a:spcBef>
              <a:spcAft>
                <a:spcPct val="0"/>
              </a:spcAft>
              <a:buChar char="•"/>
              <a:defRPr sz="2000">
                <a:solidFill>
                  <a:schemeClr val="tx1"/>
                </a:solidFill>
                <a:latin typeface="+mn-lt"/>
              </a:defRPr>
            </a:lvl5pPr>
            <a:lvl6pPr marL="2667000" indent="-381000" algn="l" rtl="0" eaLnBrk="1" fontAlgn="base" hangingPunct="1">
              <a:spcBef>
                <a:spcPct val="20000"/>
              </a:spcBef>
              <a:spcAft>
                <a:spcPct val="0"/>
              </a:spcAft>
              <a:buChar char="•"/>
              <a:defRPr sz="2000">
                <a:solidFill>
                  <a:schemeClr val="tx1"/>
                </a:solidFill>
                <a:latin typeface="+mn-lt"/>
              </a:defRPr>
            </a:lvl6pPr>
            <a:lvl7pPr marL="3124200" indent="-381000" algn="l" rtl="0" eaLnBrk="1" fontAlgn="base" hangingPunct="1">
              <a:spcBef>
                <a:spcPct val="20000"/>
              </a:spcBef>
              <a:spcAft>
                <a:spcPct val="0"/>
              </a:spcAft>
              <a:buChar char="•"/>
              <a:defRPr sz="2000">
                <a:solidFill>
                  <a:schemeClr val="tx1"/>
                </a:solidFill>
                <a:latin typeface="+mn-lt"/>
              </a:defRPr>
            </a:lvl7pPr>
            <a:lvl8pPr marL="3581400" indent="-381000" algn="l" rtl="0" eaLnBrk="1" fontAlgn="base" hangingPunct="1">
              <a:spcBef>
                <a:spcPct val="20000"/>
              </a:spcBef>
              <a:spcAft>
                <a:spcPct val="0"/>
              </a:spcAft>
              <a:buChar char="•"/>
              <a:defRPr sz="2000">
                <a:solidFill>
                  <a:schemeClr val="tx1"/>
                </a:solidFill>
                <a:latin typeface="+mn-lt"/>
              </a:defRPr>
            </a:lvl8pPr>
            <a:lvl9pPr marL="4038600" indent="-3810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400" i="1" dirty="0">
                <a:solidFill>
                  <a:srgbClr val="000000"/>
                </a:solidFill>
              </a:rPr>
              <a:t>“Attempts at hardware removal often result in broken implants and retrieval equipment, prolonged surgical times, and frustrated, humbled surgeons”</a:t>
            </a:r>
          </a:p>
          <a:p>
            <a:pPr marL="0" indent="0" algn="ctr">
              <a:buNone/>
            </a:pPr>
            <a:r>
              <a:rPr lang="en-US" sz="1800" dirty="0">
                <a:solidFill>
                  <a:srgbClr val="000000"/>
                </a:solidFill>
              </a:rPr>
              <a:t>James Kellam</a:t>
            </a:r>
          </a:p>
          <a:p>
            <a:pPr marL="0" indent="0" algn="ctr">
              <a:buNone/>
            </a:pPr>
            <a:endParaRPr lang="en-GB" sz="2400" dirty="0">
              <a:latin typeface="+mj-lt"/>
            </a:endParaRPr>
          </a:p>
        </p:txBody>
      </p:sp>
      <p:sp>
        <p:nvSpPr>
          <p:cNvPr id="5" name="Rectangle 2"/>
          <p:cNvSpPr txBox="1">
            <a:spLocks noChangeArrowheads="1"/>
          </p:cNvSpPr>
          <p:nvPr/>
        </p:nvSpPr>
        <p:spPr>
          <a:xfrm>
            <a:off x="2133600" y="4270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chemeClr val="accent6">
                    <a:lumMod val="75000"/>
                  </a:schemeClr>
                </a:solidFill>
              </a:rPr>
              <a:t> </a:t>
            </a:r>
            <a:r>
              <a:rPr lang="en-US" dirty="0"/>
              <a:t>…and remember…</a:t>
            </a:r>
          </a:p>
        </p:txBody>
      </p:sp>
    </p:spTree>
    <p:extLst>
      <p:ext uri="{BB962C8B-B14F-4D97-AF65-F5344CB8AC3E}">
        <p14:creationId xmlns:p14="http://schemas.microsoft.com/office/powerpoint/2010/main" val="2407620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nSpc>
                <a:spcPts val="2600"/>
              </a:lnSpc>
            </a:pPr>
            <a:r>
              <a:rPr lang="en-US" noProof="0" dirty="0"/>
              <a:t>Optional slides</a:t>
            </a:r>
          </a:p>
        </p:txBody>
      </p:sp>
    </p:spTree>
    <p:extLst>
      <p:ext uri="{BB962C8B-B14F-4D97-AF65-F5344CB8AC3E}">
        <p14:creationId xmlns:p14="http://schemas.microsoft.com/office/powerpoint/2010/main" val="3397234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600"/>
              </a:lnSpc>
            </a:pPr>
            <a:r>
              <a:rPr lang="en-US" noProof="0" dirty="0"/>
              <a:t>Science</a:t>
            </a:r>
          </a:p>
        </p:txBody>
      </p:sp>
      <p:sp>
        <p:nvSpPr>
          <p:cNvPr id="3" name="Subtitle 2"/>
          <p:cNvSpPr>
            <a:spLocks noGrp="1"/>
          </p:cNvSpPr>
          <p:nvPr>
            <p:ph type="body" sz="quarter" idx="10"/>
          </p:nvPr>
        </p:nvSpPr>
        <p:spPr>
          <a:xfrm>
            <a:off x="658811" y="2723093"/>
            <a:ext cx="3348037" cy="246062"/>
          </a:xfrm>
        </p:spPr>
        <p:txBody>
          <a:bodyPr/>
          <a:lstStyle/>
          <a:p>
            <a:r>
              <a:rPr lang="en-US" sz="1800" noProof="0" dirty="0">
                <a:solidFill>
                  <a:schemeClr val="bg1">
                    <a:lumMod val="50000"/>
                  </a:schemeClr>
                </a:solidFill>
              </a:rPr>
              <a:t> Surfaces - </a:t>
            </a:r>
            <a:r>
              <a:rPr lang="en-US" sz="1800" noProof="0" dirty="0" err="1">
                <a:solidFill>
                  <a:schemeClr val="bg1">
                    <a:lumMod val="50000"/>
                  </a:schemeClr>
                </a:solidFill>
              </a:rPr>
              <a:t>osseousintegration</a:t>
            </a:r>
            <a:endParaRPr lang="en-US" sz="1800" noProof="0" dirty="0">
              <a:solidFill>
                <a:schemeClr val="bg1">
                  <a:lumMod val="50000"/>
                </a:schemeClr>
              </a:solidFill>
            </a:endParaRPr>
          </a:p>
        </p:txBody>
      </p:sp>
    </p:spTree>
    <p:extLst>
      <p:ext uri="{BB962C8B-B14F-4D97-AF65-F5344CB8AC3E}">
        <p14:creationId xmlns:p14="http://schemas.microsoft.com/office/powerpoint/2010/main" val="3620246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4" name="Text Box 4"/>
          <p:cNvSpPr txBox="1">
            <a:spLocks noChangeArrowheads="1"/>
          </p:cNvSpPr>
          <p:nvPr/>
        </p:nvSpPr>
        <p:spPr bwMode="auto">
          <a:xfrm>
            <a:off x="4572001" y="5257801"/>
            <a:ext cx="3140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endParaRPr lang="en-US" sz="2000">
              <a:latin typeface="Arial" charset="0"/>
            </a:endParaRPr>
          </a:p>
        </p:txBody>
      </p:sp>
      <p:sp>
        <p:nvSpPr>
          <p:cNvPr id="207878" name="Rectangle 6"/>
          <p:cNvSpPr>
            <a:spLocks noChangeArrowheads="1"/>
          </p:cNvSpPr>
          <p:nvPr/>
        </p:nvSpPr>
        <p:spPr bwMode="auto">
          <a:xfrm>
            <a:off x="670984" y="6367775"/>
            <a:ext cx="735273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lgn="l"/>
            <a:r>
              <a:rPr lang="en-US" sz="1000" dirty="0"/>
              <a:t>An in vivo evaluation of surface polishing of TAN </a:t>
            </a:r>
            <a:r>
              <a:rPr lang="en-US" sz="1000" dirty="0" err="1"/>
              <a:t>intermedullary</a:t>
            </a:r>
            <a:r>
              <a:rPr lang="en-US" sz="1000" dirty="0"/>
              <a:t> nails for ease of removal.</a:t>
            </a:r>
          </a:p>
          <a:p>
            <a:pPr algn="l"/>
            <a:r>
              <a:rPr lang="en-US" sz="1000" dirty="0"/>
              <a:t>Hayes JS, Vos DI, Hahn J, Pearce SG, Richards RG. </a:t>
            </a:r>
            <a:r>
              <a:rPr lang="en-US" sz="1000" dirty="0" err="1"/>
              <a:t>Eur</a:t>
            </a:r>
            <a:r>
              <a:rPr lang="en-US" sz="1000" dirty="0"/>
              <a:t> Cell Mater. 2009 21;18:15-26.</a:t>
            </a:r>
            <a:endParaRPr lang="de-DE" sz="1000" dirty="0"/>
          </a:p>
        </p:txBody>
      </p:sp>
      <p:pic>
        <p:nvPicPr>
          <p:cNvPr id="7" name="Picture 2" descr="NS21299_A_mer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120" y="1349276"/>
            <a:ext cx="5638800" cy="464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NS21299_A_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3711476"/>
            <a:ext cx="2916238" cy="2309813"/>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5000" t="11250" b="5000"/>
          <a:stretch>
            <a:fillRect/>
          </a:stretch>
        </p:blipFill>
        <p:spPr bwMode="auto">
          <a:xfrm>
            <a:off x="8839200" y="1058118"/>
            <a:ext cx="1828800" cy="107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5"/>
          <p:cNvSpPr>
            <a:spLocks noChangeArrowheads="1"/>
          </p:cNvSpPr>
          <p:nvPr/>
        </p:nvSpPr>
        <p:spPr bwMode="auto">
          <a:xfrm>
            <a:off x="8328720" y="4016276"/>
            <a:ext cx="534988" cy="385763"/>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spcAft>
                <a:spcPct val="0"/>
              </a:spcAft>
            </a:pPr>
            <a:endParaRPr lang="en-US" sz="1800">
              <a:ea typeface="Osaka" charset="0"/>
              <a:cs typeface="Osaka" charset="0"/>
            </a:endParaRPr>
          </a:p>
        </p:txBody>
      </p:sp>
      <p:sp>
        <p:nvSpPr>
          <p:cNvPr id="11" name="Line 6"/>
          <p:cNvSpPr>
            <a:spLocks noChangeShapeType="1"/>
          </p:cNvSpPr>
          <p:nvPr/>
        </p:nvSpPr>
        <p:spPr bwMode="auto">
          <a:xfrm flipH="1" flipV="1">
            <a:off x="2766120" y="3711475"/>
            <a:ext cx="5562600" cy="30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nl-NL"/>
          </a:p>
        </p:txBody>
      </p:sp>
      <p:sp>
        <p:nvSpPr>
          <p:cNvPr id="12" name="Line 7"/>
          <p:cNvSpPr>
            <a:spLocks noChangeShapeType="1"/>
          </p:cNvSpPr>
          <p:nvPr/>
        </p:nvSpPr>
        <p:spPr bwMode="auto">
          <a:xfrm flipV="1">
            <a:off x="4671120" y="4397275"/>
            <a:ext cx="3733800" cy="16002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nl-NL"/>
          </a:p>
        </p:txBody>
      </p:sp>
      <p:sp>
        <p:nvSpPr>
          <p:cNvPr id="13" name="Rectangle 2"/>
          <p:cNvSpPr txBox="1">
            <a:spLocks noChangeArrowheads="1"/>
          </p:cNvSpPr>
          <p:nvPr/>
        </p:nvSpPr>
        <p:spPr>
          <a:xfrm>
            <a:off x="1524000" y="260648"/>
            <a:ext cx="9144000" cy="431800"/>
          </a:xfrm>
          <a:prstGeom prst="rect">
            <a:avLst/>
          </a:prstGeom>
        </p:spPr>
        <p:txBody>
          <a:bodyPr>
            <a:normAutofit fontScale="90000" lnSpcReduction="20000"/>
          </a:bodyPr>
          <a:lst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pPr>
              <a:defRPr/>
            </a:pPr>
            <a:endParaRPr lang="en-US" dirty="0">
              <a:solidFill>
                <a:srgbClr val="000090"/>
              </a:solidFill>
            </a:endParaRPr>
          </a:p>
        </p:txBody>
      </p:sp>
      <p:sp>
        <p:nvSpPr>
          <p:cNvPr id="2" name="Title 1">
            <a:extLst>
              <a:ext uri="{FF2B5EF4-FFF2-40B4-BE49-F238E27FC236}">
                <a16:creationId xmlns:a16="http://schemas.microsoft.com/office/drawing/2014/main" id="{069CE36E-EB86-41C5-8505-621B24EA93C2}"/>
              </a:ext>
            </a:extLst>
          </p:cNvPr>
          <p:cNvSpPr>
            <a:spLocks noGrp="1"/>
          </p:cNvSpPr>
          <p:nvPr>
            <p:ph type="title"/>
          </p:nvPr>
        </p:nvSpPr>
        <p:spPr/>
        <p:txBody>
          <a:bodyPr/>
          <a:lstStyle/>
          <a:p>
            <a:r>
              <a:rPr lang="en-US" noProof="0" dirty="0">
                <a:solidFill>
                  <a:srgbClr val="042D98"/>
                </a:solidFill>
              </a:rPr>
              <a:t>Bone overgrowth – osseointegration – rough surface</a:t>
            </a:r>
          </a:p>
        </p:txBody>
      </p:sp>
    </p:spTree>
    <p:extLst>
      <p:ext uri="{BB962C8B-B14F-4D97-AF65-F5344CB8AC3E}">
        <p14:creationId xmlns:p14="http://schemas.microsoft.com/office/powerpoint/2010/main" val="35739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4" name="Text Box 4"/>
          <p:cNvSpPr txBox="1">
            <a:spLocks noChangeArrowheads="1"/>
          </p:cNvSpPr>
          <p:nvPr/>
        </p:nvSpPr>
        <p:spPr bwMode="auto">
          <a:xfrm>
            <a:off x="4572001" y="5257801"/>
            <a:ext cx="3140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0"/>
                <a:cs typeface="Osaka" charset="0"/>
              </a:defRPr>
            </a:lvl1pPr>
            <a:lvl2pPr marL="742950" indent="-285750">
              <a:defRPr kumimoji="1" sz="2400">
                <a:solidFill>
                  <a:schemeClr val="tx1"/>
                </a:solidFill>
                <a:latin typeface="Times" charset="0"/>
                <a:ea typeface="Osaka" charset="0"/>
                <a:cs typeface="Osaka" charset="0"/>
              </a:defRPr>
            </a:lvl2pPr>
            <a:lvl3pPr marL="1143000" indent="-228600">
              <a:defRPr kumimoji="1" sz="2400">
                <a:solidFill>
                  <a:schemeClr val="tx1"/>
                </a:solidFill>
                <a:latin typeface="Times" charset="0"/>
                <a:ea typeface="Osaka" charset="0"/>
                <a:cs typeface="Osaka" charset="0"/>
              </a:defRPr>
            </a:lvl3pPr>
            <a:lvl4pPr marL="1600200" indent="-228600">
              <a:defRPr kumimoji="1" sz="2400">
                <a:solidFill>
                  <a:schemeClr val="tx1"/>
                </a:solidFill>
                <a:latin typeface="Times" charset="0"/>
                <a:ea typeface="Osaka" charset="0"/>
                <a:cs typeface="Osaka" charset="0"/>
              </a:defRPr>
            </a:lvl4pPr>
            <a:lvl5pPr marL="2057400" indent="-228600">
              <a:defRPr kumimoji="1" sz="2400">
                <a:solidFill>
                  <a:schemeClr val="tx1"/>
                </a:solidFill>
                <a:latin typeface="Times" charset="0"/>
                <a:ea typeface="Osaka" charset="0"/>
                <a:cs typeface="Osaka" charset="0"/>
              </a:defRPr>
            </a:lvl5pPr>
            <a:lvl6pPr marL="2514600" indent="-228600" fontAlgn="base">
              <a:spcBef>
                <a:spcPct val="0"/>
              </a:spcBef>
              <a:spcAft>
                <a:spcPct val="0"/>
              </a:spcAft>
              <a:defRPr kumimoji="1" sz="2400">
                <a:solidFill>
                  <a:schemeClr val="tx1"/>
                </a:solidFill>
                <a:latin typeface="Times" charset="0"/>
                <a:ea typeface="Osaka" charset="0"/>
                <a:cs typeface="Osaka" charset="0"/>
              </a:defRPr>
            </a:lvl6pPr>
            <a:lvl7pPr marL="2971800" indent="-228600" fontAlgn="base">
              <a:spcBef>
                <a:spcPct val="0"/>
              </a:spcBef>
              <a:spcAft>
                <a:spcPct val="0"/>
              </a:spcAft>
              <a:defRPr kumimoji="1" sz="2400">
                <a:solidFill>
                  <a:schemeClr val="tx1"/>
                </a:solidFill>
                <a:latin typeface="Times" charset="0"/>
                <a:ea typeface="Osaka" charset="0"/>
                <a:cs typeface="Osaka" charset="0"/>
              </a:defRPr>
            </a:lvl7pPr>
            <a:lvl8pPr marL="3429000" indent="-228600" fontAlgn="base">
              <a:spcBef>
                <a:spcPct val="0"/>
              </a:spcBef>
              <a:spcAft>
                <a:spcPct val="0"/>
              </a:spcAft>
              <a:defRPr kumimoji="1" sz="2400">
                <a:solidFill>
                  <a:schemeClr val="tx1"/>
                </a:solidFill>
                <a:latin typeface="Times" charset="0"/>
                <a:ea typeface="Osaka" charset="0"/>
                <a:cs typeface="Osaka" charset="0"/>
              </a:defRPr>
            </a:lvl8pPr>
            <a:lvl9pPr marL="3886200" indent="-228600" fontAlgn="base">
              <a:spcBef>
                <a:spcPct val="0"/>
              </a:spcBef>
              <a:spcAft>
                <a:spcPct val="0"/>
              </a:spcAft>
              <a:defRPr kumimoji="1" sz="2400">
                <a:solidFill>
                  <a:schemeClr val="tx1"/>
                </a:solidFill>
                <a:latin typeface="Times" charset="0"/>
                <a:ea typeface="Osaka" charset="0"/>
                <a:cs typeface="Osaka" charset="0"/>
              </a:defRPr>
            </a:lvl9pPr>
          </a:lstStyle>
          <a:p>
            <a:endParaRPr lang="en-US" sz="2000">
              <a:latin typeface="Arial" charset="0"/>
            </a:endParaRPr>
          </a:p>
        </p:txBody>
      </p:sp>
      <p:sp>
        <p:nvSpPr>
          <p:cNvPr id="207878" name="Rectangle 6"/>
          <p:cNvSpPr>
            <a:spLocks noChangeArrowheads="1"/>
          </p:cNvSpPr>
          <p:nvPr/>
        </p:nvSpPr>
        <p:spPr bwMode="auto">
          <a:xfrm>
            <a:off x="658813" y="6328313"/>
            <a:ext cx="735273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lgn="l"/>
            <a:r>
              <a:rPr lang="en-US" sz="1000" dirty="0"/>
              <a:t>An in vivo evaluation of surface polishing of TAN </a:t>
            </a:r>
            <a:r>
              <a:rPr lang="en-US" sz="1000" dirty="0" err="1"/>
              <a:t>intermedullary</a:t>
            </a:r>
            <a:r>
              <a:rPr lang="en-US" sz="1000" dirty="0"/>
              <a:t> nails for ease of removal.</a:t>
            </a:r>
          </a:p>
          <a:p>
            <a:pPr algn="l"/>
            <a:r>
              <a:rPr lang="en-US" sz="1000" dirty="0"/>
              <a:t>Hayes JS, Vos DI, Hahn J, Pearce SG, Richards RG. </a:t>
            </a:r>
            <a:r>
              <a:rPr lang="en-US" sz="1000" dirty="0" err="1"/>
              <a:t>Eur</a:t>
            </a:r>
            <a:r>
              <a:rPr lang="en-US" sz="1000" dirty="0"/>
              <a:t> Cell Mater. 2009 21;18:15-26.</a:t>
            </a:r>
            <a:endParaRPr lang="de-DE" sz="1000" dirty="0"/>
          </a:p>
        </p:txBody>
      </p:sp>
      <p:pic>
        <p:nvPicPr>
          <p:cNvPr id="10" name="Picture 2" descr="NP21507_Comb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70" y="1196752"/>
            <a:ext cx="5507290" cy="4937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descr="Fig4 side by 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952500"/>
            <a:ext cx="18288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 descr="NP21507_A_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160" y="3161621"/>
            <a:ext cx="2173288" cy="2743200"/>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13" name="Rectangle 5"/>
          <p:cNvSpPr>
            <a:spLocks noChangeArrowheads="1"/>
          </p:cNvSpPr>
          <p:nvPr/>
        </p:nvSpPr>
        <p:spPr bwMode="auto">
          <a:xfrm>
            <a:off x="5831161" y="4224786"/>
            <a:ext cx="449263" cy="596900"/>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p>
        </p:txBody>
      </p:sp>
      <p:sp>
        <p:nvSpPr>
          <p:cNvPr id="14" name="Line 6"/>
          <p:cNvSpPr>
            <a:spLocks noChangeShapeType="1"/>
          </p:cNvSpPr>
          <p:nvPr/>
        </p:nvSpPr>
        <p:spPr bwMode="auto">
          <a:xfrm flipH="1" flipV="1">
            <a:off x="3773760" y="3161621"/>
            <a:ext cx="2057400" cy="106316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nl-NL"/>
          </a:p>
        </p:txBody>
      </p:sp>
      <p:sp>
        <p:nvSpPr>
          <p:cNvPr id="15" name="Line 7"/>
          <p:cNvSpPr>
            <a:spLocks noChangeShapeType="1"/>
          </p:cNvSpPr>
          <p:nvPr/>
        </p:nvSpPr>
        <p:spPr bwMode="auto">
          <a:xfrm flipV="1">
            <a:off x="3849960" y="4821686"/>
            <a:ext cx="1981200" cy="108313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nl-NL"/>
          </a:p>
        </p:txBody>
      </p:sp>
      <p:sp>
        <p:nvSpPr>
          <p:cNvPr id="16" name="Rectangle 2"/>
          <p:cNvSpPr txBox="1">
            <a:spLocks noChangeArrowheads="1"/>
          </p:cNvSpPr>
          <p:nvPr/>
        </p:nvSpPr>
        <p:spPr>
          <a:xfrm>
            <a:off x="1524000" y="116632"/>
            <a:ext cx="9144000" cy="431800"/>
          </a:xfrm>
          <a:prstGeom prst="rect">
            <a:avLst/>
          </a:prstGeom>
        </p:spPr>
        <p:txBody>
          <a:bodyPr>
            <a:noAutofit/>
          </a:bodyPr>
          <a:lst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pPr>
              <a:defRPr/>
            </a:pPr>
            <a:endParaRPr lang="en-US" sz="2400" dirty="0">
              <a:solidFill>
                <a:srgbClr val="000090"/>
              </a:solidFill>
            </a:endParaRPr>
          </a:p>
        </p:txBody>
      </p:sp>
      <p:sp>
        <p:nvSpPr>
          <p:cNvPr id="2" name="Title 1">
            <a:extLst>
              <a:ext uri="{FF2B5EF4-FFF2-40B4-BE49-F238E27FC236}">
                <a16:creationId xmlns:a16="http://schemas.microsoft.com/office/drawing/2014/main" id="{6C340D4B-3725-49E9-98B3-CD4B0CA1240A}"/>
              </a:ext>
            </a:extLst>
          </p:cNvPr>
          <p:cNvSpPr>
            <a:spLocks noGrp="1"/>
          </p:cNvSpPr>
          <p:nvPr>
            <p:ph type="title"/>
          </p:nvPr>
        </p:nvSpPr>
        <p:spPr/>
        <p:txBody>
          <a:bodyPr/>
          <a:lstStyle/>
          <a:p>
            <a:r>
              <a:rPr lang="en-US" noProof="0" dirty="0">
                <a:solidFill>
                  <a:srgbClr val="042D98"/>
                </a:solidFill>
              </a:rPr>
              <a:t>Bone overgrowth—no osseointegration—polished surface</a:t>
            </a:r>
          </a:p>
        </p:txBody>
      </p:sp>
    </p:spTree>
    <p:extLst>
      <p:ext uri="{BB962C8B-B14F-4D97-AF65-F5344CB8AC3E}">
        <p14:creationId xmlns:p14="http://schemas.microsoft.com/office/powerpoint/2010/main" val="316652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chorCtr="0">
            <a:noAutofit/>
          </a:bodyPr>
          <a:lstStyle/>
          <a:p>
            <a:r>
              <a:rPr lang="en-US" noProof="0" dirty="0">
                <a:solidFill>
                  <a:srgbClr val="042D98"/>
                </a:solidFill>
              </a:rPr>
              <a:t>Soft-tissue reaction</a:t>
            </a:r>
          </a:p>
        </p:txBody>
      </p:sp>
      <p:grpSp>
        <p:nvGrpSpPr>
          <p:cNvPr id="7" name="Group 2"/>
          <p:cNvGrpSpPr>
            <a:grpSpLocks/>
          </p:cNvGrpSpPr>
          <p:nvPr/>
        </p:nvGrpSpPr>
        <p:grpSpPr bwMode="auto">
          <a:xfrm>
            <a:off x="1630891" y="2900364"/>
            <a:ext cx="7430039" cy="1848306"/>
            <a:chOff x="63" y="284"/>
            <a:chExt cx="4904" cy="1286"/>
          </a:xfrm>
        </p:grpSpPr>
        <p:pic>
          <p:nvPicPr>
            <p:cNvPr id="8" name="Picture 3" descr="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38" y="291"/>
              <a:ext cx="2129" cy="1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descr="t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0" y="284"/>
              <a:ext cx="1710" cy="1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5"/>
            <p:cNvSpPr txBox="1">
              <a:spLocks noChangeArrowheads="1"/>
            </p:cNvSpPr>
            <p:nvPr/>
          </p:nvSpPr>
          <p:spPr bwMode="auto">
            <a:xfrm>
              <a:off x="63" y="802"/>
              <a:ext cx="723" cy="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800" dirty="0"/>
                <a:t>Steel</a:t>
              </a:r>
              <a:br>
                <a:rPr lang="en-GB" sz="1800" dirty="0"/>
              </a:br>
              <a:r>
                <a:rPr lang="en-GB" sz="1800" dirty="0"/>
                <a:t>(smooth)</a:t>
              </a:r>
            </a:p>
          </p:txBody>
        </p:sp>
      </p:grpSp>
      <p:grpSp>
        <p:nvGrpSpPr>
          <p:cNvPr id="11" name="Group 6"/>
          <p:cNvGrpSpPr>
            <a:grpSpLocks/>
          </p:cNvGrpSpPr>
          <p:nvPr/>
        </p:nvGrpSpPr>
        <p:grpSpPr bwMode="auto">
          <a:xfrm>
            <a:off x="1343342" y="4986338"/>
            <a:ext cx="7776996" cy="1683022"/>
            <a:chOff x="-119" y="3141"/>
            <a:chExt cx="5133" cy="1171"/>
          </a:xfrm>
        </p:grpSpPr>
        <p:pic>
          <p:nvPicPr>
            <p:cNvPr id="12" name="Picture 7" descr="tes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38" y="3141"/>
              <a:ext cx="2176" cy="1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8" descr="te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3" y="3141"/>
              <a:ext cx="1705" cy="11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 name="Text Box 9"/>
            <p:cNvSpPr txBox="1">
              <a:spLocks noChangeArrowheads="1"/>
            </p:cNvSpPr>
            <p:nvPr/>
          </p:nvSpPr>
          <p:spPr bwMode="auto">
            <a:xfrm>
              <a:off x="-119" y="3415"/>
              <a:ext cx="1036" cy="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800" dirty="0"/>
                <a:t>Steel</a:t>
              </a:r>
              <a:br>
                <a:rPr lang="en-GB" sz="1800" dirty="0"/>
              </a:br>
              <a:r>
                <a:rPr lang="en-GB" sz="1800" dirty="0"/>
                <a:t>(micro-rough)</a:t>
              </a:r>
            </a:p>
          </p:txBody>
        </p:sp>
      </p:grpSp>
      <p:grpSp>
        <p:nvGrpSpPr>
          <p:cNvPr id="15" name="Group 10"/>
          <p:cNvGrpSpPr>
            <a:grpSpLocks/>
          </p:cNvGrpSpPr>
          <p:nvPr/>
        </p:nvGrpSpPr>
        <p:grpSpPr bwMode="auto">
          <a:xfrm>
            <a:off x="1343339" y="811214"/>
            <a:ext cx="7714878" cy="1848306"/>
            <a:chOff x="-119" y="1690"/>
            <a:chExt cx="5092" cy="1286"/>
          </a:xfrm>
        </p:grpSpPr>
        <p:pic>
          <p:nvPicPr>
            <p:cNvPr id="16" name="Picture 11" descr="tes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39" y="1739"/>
              <a:ext cx="2134" cy="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2" descr="tes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30" y="1690"/>
              <a:ext cx="1710" cy="1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3"/>
            <p:cNvSpPr txBox="1">
              <a:spLocks noChangeArrowheads="1"/>
            </p:cNvSpPr>
            <p:nvPr/>
          </p:nvSpPr>
          <p:spPr bwMode="auto">
            <a:xfrm>
              <a:off x="-119" y="2160"/>
              <a:ext cx="1036" cy="6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800" dirty="0"/>
                <a:t>Titanium </a:t>
              </a:r>
            </a:p>
            <a:p>
              <a:pPr eaLnBrk="1" hangingPunct="1"/>
              <a:r>
                <a:rPr lang="en-GB" sz="1800" dirty="0"/>
                <a:t>(</a:t>
              </a:r>
              <a:r>
                <a:rPr lang="en-GB" sz="1800" dirty="0" err="1"/>
                <a:t>cpTi</a:t>
              </a:r>
              <a:r>
                <a:rPr lang="en-GB" sz="1800" dirty="0"/>
                <a:t>)</a:t>
              </a:r>
              <a:br>
                <a:rPr lang="en-GB" sz="1800" dirty="0"/>
              </a:br>
              <a:r>
                <a:rPr lang="en-GB" sz="1800" dirty="0"/>
                <a:t>(micro-rough)</a:t>
              </a:r>
            </a:p>
          </p:txBody>
        </p:sp>
      </p:grpSp>
      <p:pic>
        <p:nvPicPr>
          <p:cNvPr id="19" name="Picture 15" descr="test"/>
          <p:cNvPicPr>
            <a:picLocks noChangeAspect="1" noChangeArrowheads="1"/>
          </p:cNvPicPr>
          <p:nvPr/>
        </p:nvPicPr>
        <p:blipFill>
          <a:blip r:embed="rId9">
            <a:lum contrast="12000"/>
            <a:extLst>
              <a:ext uri="{28A0092B-C50C-407E-A947-70E740481C1C}">
                <a14:useLocalDpi xmlns:a14="http://schemas.microsoft.com/office/drawing/2010/main"/>
              </a:ext>
            </a:extLst>
          </a:blip>
          <a:srcRect/>
          <a:stretch>
            <a:fillRect/>
          </a:stretch>
        </p:blipFill>
        <p:spPr bwMode="auto">
          <a:xfrm rot="5400000">
            <a:off x="8843664" y="1349914"/>
            <a:ext cx="19812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91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Soft-tissue reaction—titanium (</a:t>
            </a:r>
            <a:r>
              <a:rPr lang="en-US" noProof="0" dirty="0" err="1"/>
              <a:t>Ti</a:t>
            </a:r>
            <a:r>
              <a:rPr lang="en-US" noProof="0" dirty="0"/>
              <a:t>) surfaces</a:t>
            </a:r>
          </a:p>
        </p:txBody>
      </p:sp>
      <p:grpSp>
        <p:nvGrpSpPr>
          <p:cNvPr id="6" name="Group 2"/>
          <p:cNvGrpSpPr>
            <a:grpSpLocks/>
          </p:cNvGrpSpPr>
          <p:nvPr/>
        </p:nvGrpSpPr>
        <p:grpSpPr bwMode="auto">
          <a:xfrm>
            <a:off x="1849174" y="1727523"/>
            <a:ext cx="3503173" cy="2688869"/>
            <a:chOff x="-54" y="1602"/>
            <a:chExt cx="3440" cy="2718"/>
          </a:xfrm>
        </p:grpSpPr>
        <p:grpSp>
          <p:nvGrpSpPr>
            <p:cNvPr id="7" name="Group 3"/>
            <p:cNvGrpSpPr>
              <a:grpSpLocks/>
            </p:cNvGrpSpPr>
            <p:nvPr/>
          </p:nvGrpSpPr>
          <p:grpSpPr bwMode="auto">
            <a:xfrm>
              <a:off x="-16" y="1624"/>
              <a:ext cx="3402" cy="2696"/>
              <a:chOff x="1136" y="663"/>
              <a:chExt cx="3402" cy="2696"/>
            </a:xfrm>
          </p:grpSpPr>
          <p:pic>
            <p:nvPicPr>
              <p:cNvPr id="9" name="Picture 4" descr="2dsd4b4_mma_cpti_s_32ms_f6,6_x10_linear"/>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a:stretch>
                <a:fillRect/>
              </a:stretch>
            </p:blipFill>
            <p:spPr bwMode="auto">
              <a:xfrm>
                <a:off x="1136" y="663"/>
                <a:ext cx="3402" cy="2696"/>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Text Box 5"/>
              <p:cNvSpPr txBox="1">
                <a:spLocks noChangeArrowheads="1"/>
              </p:cNvSpPr>
              <p:nvPr/>
            </p:nvSpPr>
            <p:spPr bwMode="auto">
              <a:xfrm>
                <a:off x="2477" y="936"/>
                <a:ext cx="720" cy="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dirty="0">
                    <a:solidFill>
                      <a:schemeClr val="bg1"/>
                    </a:solidFill>
                  </a:rPr>
                  <a:t>Implant</a:t>
                </a:r>
                <a:endParaRPr lang="de-CH" sz="1200" b="1" dirty="0">
                  <a:solidFill>
                    <a:schemeClr val="bg1"/>
                  </a:solidFill>
                </a:endParaRPr>
              </a:p>
            </p:txBody>
          </p:sp>
          <p:sp>
            <p:nvSpPr>
              <p:cNvPr id="11" name="Text Box 6"/>
              <p:cNvSpPr txBox="1">
                <a:spLocks noChangeArrowheads="1"/>
              </p:cNvSpPr>
              <p:nvPr/>
            </p:nvSpPr>
            <p:spPr bwMode="auto">
              <a:xfrm>
                <a:off x="2671" y="1888"/>
                <a:ext cx="650" cy="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dirty="0"/>
                  <a:t>Fascia</a:t>
                </a:r>
                <a:endParaRPr lang="de-CH" sz="1200" b="1" dirty="0"/>
              </a:p>
            </p:txBody>
          </p:sp>
          <p:sp>
            <p:nvSpPr>
              <p:cNvPr id="12" name="Text Box 7"/>
              <p:cNvSpPr txBox="1">
                <a:spLocks noChangeArrowheads="1"/>
              </p:cNvSpPr>
              <p:nvPr/>
            </p:nvSpPr>
            <p:spPr bwMode="auto">
              <a:xfrm>
                <a:off x="2222" y="2795"/>
                <a:ext cx="693" cy="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a:t>Muscle</a:t>
                </a:r>
                <a:endParaRPr lang="de-CH" sz="1200" b="1"/>
              </a:p>
            </p:txBody>
          </p:sp>
          <p:sp>
            <p:nvSpPr>
              <p:cNvPr id="13" name="Text Box 8"/>
              <p:cNvSpPr txBox="1">
                <a:spLocks noChangeArrowheads="1"/>
              </p:cNvSpPr>
              <p:nvPr/>
            </p:nvSpPr>
            <p:spPr bwMode="auto">
              <a:xfrm>
                <a:off x="1165" y="1662"/>
                <a:ext cx="1936" cy="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dirty="0">
                    <a:solidFill>
                      <a:schemeClr val="bg1"/>
                    </a:solidFill>
                  </a:rPr>
                  <a:t>Loose connective tissue</a:t>
                </a:r>
                <a:endParaRPr lang="de-CH" sz="1200" b="1" dirty="0">
                  <a:solidFill>
                    <a:schemeClr val="bg1"/>
                  </a:solidFill>
                </a:endParaRPr>
              </a:p>
            </p:txBody>
          </p:sp>
          <p:sp>
            <p:nvSpPr>
              <p:cNvPr id="14" name="Line 9"/>
              <p:cNvSpPr>
                <a:spLocks noChangeShapeType="1"/>
              </p:cNvSpPr>
              <p:nvPr/>
            </p:nvSpPr>
            <p:spPr bwMode="auto">
              <a:xfrm flipV="1">
                <a:off x="3401" y="1278"/>
                <a:ext cx="291" cy="231"/>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CH"/>
              </a:p>
            </p:txBody>
          </p:sp>
          <p:sp>
            <p:nvSpPr>
              <p:cNvPr id="15" name="Text Box 10"/>
              <p:cNvSpPr txBox="1">
                <a:spLocks noChangeArrowheads="1"/>
              </p:cNvSpPr>
              <p:nvPr/>
            </p:nvSpPr>
            <p:spPr bwMode="auto">
              <a:xfrm>
                <a:off x="3470" y="890"/>
                <a:ext cx="1056" cy="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en-GB" sz="1200" b="1" dirty="0">
                    <a:solidFill>
                      <a:srgbClr val="FFFF00"/>
                    </a:solidFill>
                  </a:rPr>
                  <a:t>Parallel connective tissue</a:t>
                </a:r>
                <a:endParaRPr lang="de-CH" sz="1200" b="1" dirty="0">
                  <a:solidFill>
                    <a:srgbClr val="FFFF00"/>
                  </a:solidFill>
                </a:endParaRPr>
              </a:p>
            </p:txBody>
          </p:sp>
          <p:sp>
            <p:nvSpPr>
              <p:cNvPr id="16" name="Line 11"/>
              <p:cNvSpPr>
                <a:spLocks noChangeShapeType="1"/>
              </p:cNvSpPr>
              <p:nvPr/>
            </p:nvSpPr>
            <p:spPr bwMode="auto">
              <a:xfrm flipV="1">
                <a:off x="1576" y="1162"/>
                <a:ext cx="125" cy="233"/>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CH"/>
              </a:p>
            </p:txBody>
          </p:sp>
          <p:sp>
            <p:nvSpPr>
              <p:cNvPr id="17" name="Text Box 12"/>
              <p:cNvSpPr txBox="1">
                <a:spLocks noChangeArrowheads="1"/>
              </p:cNvSpPr>
              <p:nvPr/>
            </p:nvSpPr>
            <p:spPr bwMode="auto">
              <a:xfrm>
                <a:off x="1380" y="1026"/>
                <a:ext cx="709" cy="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dirty="0" err="1">
                    <a:solidFill>
                      <a:srgbClr val="FFFF00"/>
                    </a:solidFill>
                  </a:rPr>
                  <a:t>Artifact</a:t>
                </a:r>
                <a:endParaRPr lang="de-CH" sz="1200" b="1" dirty="0">
                  <a:solidFill>
                    <a:srgbClr val="FFFF00"/>
                  </a:solidFill>
                </a:endParaRPr>
              </a:p>
            </p:txBody>
          </p:sp>
        </p:grpSp>
        <p:sp>
          <p:nvSpPr>
            <p:cNvPr id="8" name="Text Box 13"/>
            <p:cNvSpPr txBox="1">
              <a:spLocks noChangeArrowheads="1"/>
            </p:cNvSpPr>
            <p:nvPr/>
          </p:nvSpPr>
          <p:spPr bwMode="auto">
            <a:xfrm>
              <a:off x="-54" y="1602"/>
              <a:ext cx="1081" cy="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2400" b="1" dirty="0" err="1">
                  <a:solidFill>
                    <a:schemeClr val="bg1"/>
                  </a:solidFill>
                </a:rPr>
                <a:t>cpTi</a:t>
              </a:r>
              <a:r>
                <a:rPr lang="en-GB" sz="2400" b="1" dirty="0">
                  <a:solidFill>
                    <a:schemeClr val="bg1"/>
                  </a:solidFill>
                </a:rPr>
                <a:t> S</a:t>
              </a:r>
              <a:endParaRPr lang="en-US" sz="2400" b="1" dirty="0">
                <a:solidFill>
                  <a:schemeClr val="bg1"/>
                </a:solidFill>
              </a:endParaRPr>
            </a:p>
          </p:txBody>
        </p:sp>
      </p:grpSp>
      <p:grpSp>
        <p:nvGrpSpPr>
          <p:cNvPr id="18" name="Group 14"/>
          <p:cNvGrpSpPr>
            <a:grpSpLocks/>
          </p:cNvGrpSpPr>
          <p:nvPr/>
        </p:nvGrpSpPr>
        <p:grpSpPr bwMode="auto">
          <a:xfrm>
            <a:off x="6375793" y="1686495"/>
            <a:ext cx="3586745" cy="2744911"/>
            <a:chOff x="2302" y="-55"/>
            <a:chExt cx="3507" cy="2751"/>
          </a:xfrm>
        </p:grpSpPr>
        <p:grpSp>
          <p:nvGrpSpPr>
            <p:cNvPr id="19" name="Group 15"/>
            <p:cNvGrpSpPr>
              <a:grpSpLocks/>
            </p:cNvGrpSpPr>
            <p:nvPr/>
          </p:nvGrpSpPr>
          <p:grpSpPr bwMode="auto">
            <a:xfrm>
              <a:off x="2358" y="0"/>
              <a:ext cx="3451" cy="2696"/>
              <a:chOff x="1156" y="618"/>
              <a:chExt cx="3451" cy="2696"/>
            </a:xfrm>
          </p:grpSpPr>
          <p:pic>
            <p:nvPicPr>
              <p:cNvPr id="21" name="Picture 16" descr="2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6" y="618"/>
                <a:ext cx="3402" cy="2696"/>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2" name="Text Box 17"/>
              <p:cNvSpPr txBox="1">
                <a:spLocks noChangeArrowheads="1"/>
              </p:cNvSpPr>
              <p:nvPr/>
            </p:nvSpPr>
            <p:spPr bwMode="auto">
              <a:xfrm>
                <a:off x="2479" y="936"/>
                <a:ext cx="717"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a:solidFill>
                      <a:schemeClr val="bg1"/>
                    </a:solidFill>
                  </a:rPr>
                  <a:t>Implant</a:t>
                </a:r>
                <a:endParaRPr lang="de-CH" sz="1200" b="1">
                  <a:solidFill>
                    <a:schemeClr val="bg1"/>
                  </a:solidFill>
                </a:endParaRPr>
              </a:p>
            </p:txBody>
          </p:sp>
          <p:sp>
            <p:nvSpPr>
              <p:cNvPr id="23" name="Text Box 18"/>
              <p:cNvSpPr txBox="1">
                <a:spLocks noChangeArrowheads="1"/>
              </p:cNvSpPr>
              <p:nvPr/>
            </p:nvSpPr>
            <p:spPr bwMode="auto">
              <a:xfrm>
                <a:off x="2990" y="2796"/>
                <a:ext cx="648"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a:t>Fascia</a:t>
                </a:r>
                <a:endParaRPr lang="de-CH" sz="1200" b="1"/>
              </a:p>
            </p:txBody>
          </p:sp>
          <p:sp>
            <p:nvSpPr>
              <p:cNvPr id="24" name="Text Box 19"/>
              <p:cNvSpPr txBox="1">
                <a:spLocks noChangeArrowheads="1"/>
              </p:cNvSpPr>
              <p:nvPr/>
            </p:nvSpPr>
            <p:spPr bwMode="auto">
              <a:xfrm>
                <a:off x="1214" y="2932"/>
                <a:ext cx="690"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a:t>Muscle</a:t>
                </a:r>
                <a:endParaRPr lang="de-CH" sz="1200" b="1"/>
              </a:p>
            </p:txBody>
          </p:sp>
          <p:sp>
            <p:nvSpPr>
              <p:cNvPr id="25" name="Text Box 20"/>
              <p:cNvSpPr txBox="1">
                <a:spLocks noChangeArrowheads="1"/>
              </p:cNvSpPr>
              <p:nvPr/>
            </p:nvSpPr>
            <p:spPr bwMode="auto">
              <a:xfrm>
                <a:off x="1295" y="1798"/>
                <a:ext cx="782"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dirty="0"/>
                  <a:t>Fat cells</a:t>
                </a:r>
                <a:endParaRPr lang="de-CH" sz="1200" b="1" dirty="0"/>
              </a:p>
            </p:txBody>
          </p:sp>
          <p:sp>
            <p:nvSpPr>
              <p:cNvPr id="26" name="Line 21"/>
              <p:cNvSpPr>
                <a:spLocks noChangeShapeType="1"/>
              </p:cNvSpPr>
              <p:nvPr/>
            </p:nvSpPr>
            <p:spPr bwMode="auto">
              <a:xfrm flipV="1">
                <a:off x="3401" y="1189"/>
                <a:ext cx="345" cy="321"/>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CH"/>
              </a:p>
            </p:txBody>
          </p:sp>
          <p:sp>
            <p:nvSpPr>
              <p:cNvPr id="27" name="Text Box 22"/>
              <p:cNvSpPr txBox="1">
                <a:spLocks noChangeArrowheads="1"/>
              </p:cNvSpPr>
              <p:nvPr/>
            </p:nvSpPr>
            <p:spPr bwMode="auto">
              <a:xfrm>
                <a:off x="3551" y="792"/>
                <a:ext cx="1056" cy="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en-GB" sz="1200" b="1" dirty="0">
                    <a:solidFill>
                      <a:srgbClr val="FFFF00"/>
                    </a:solidFill>
                  </a:rPr>
                  <a:t>Parallel connective tissue</a:t>
                </a:r>
                <a:endParaRPr lang="de-CH" sz="1200" b="1" dirty="0">
                  <a:solidFill>
                    <a:srgbClr val="FFFF00"/>
                  </a:solidFill>
                </a:endParaRPr>
              </a:p>
            </p:txBody>
          </p:sp>
          <p:sp>
            <p:nvSpPr>
              <p:cNvPr id="28" name="Line 23"/>
              <p:cNvSpPr>
                <a:spLocks noChangeShapeType="1"/>
              </p:cNvSpPr>
              <p:nvPr/>
            </p:nvSpPr>
            <p:spPr bwMode="auto">
              <a:xfrm>
                <a:off x="2200" y="1389"/>
                <a:ext cx="226" cy="27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CH"/>
              </a:p>
            </p:txBody>
          </p:sp>
          <p:sp>
            <p:nvSpPr>
              <p:cNvPr id="29" name="Text Box 24"/>
              <p:cNvSpPr txBox="1">
                <a:spLocks noChangeArrowheads="1"/>
              </p:cNvSpPr>
              <p:nvPr/>
            </p:nvSpPr>
            <p:spPr bwMode="auto">
              <a:xfrm>
                <a:off x="1970" y="1616"/>
                <a:ext cx="1383"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dirty="0"/>
                  <a:t>Liquid filled void</a:t>
                </a:r>
                <a:endParaRPr lang="de-CH" sz="1200" b="1" dirty="0"/>
              </a:p>
            </p:txBody>
          </p:sp>
          <p:sp>
            <p:nvSpPr>
              <p:cNvPr id="30" name="Line 25"/>
              <p:cNvSpPr>
                <a:spLocks noChangeShapeType="1"/>
              </p:cNvSpPr>
              <p:nvPr/>
            </p:nvSpPr>
            <p:spPr bwMode="auto">
              <a:xfrm flipV="1">
                <a:off x="1576" y="1071"/>
                <a:ext cx="125" cy="233"/>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CH"/>
              </a:p>
            </p:txBody>
          </p:sp>
          <p:sp>
            <p:nvSpPr>
              <p:cNvPr id="31" name="Text Box 26"/>
              <p:cNvSpPr txBox="1">
                <a:spLocks noChangeArrowheads="1"/>
              </p:cNvSpPr>
              <p:nvPr/>
            </p:nvSpPr>
            <p:spPr bwMode="auto">
              <a:xfrm>
                <a:off x="1347" y="903"/>
                <a:ext cx="706"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dirty="0" err="1">
                    <a:solidFill>
                      <a:srgbClr val="FFFF00"/>
                    </a:solidFill>
                  </a:rPr>
                  <a:t>Artifact</a:t>
                </a:r>
                <a:endParaRPr lang="de-CH" sz="1200" b="1" dirty="0">
                  <a:solidFill>
                    <a:srgbClr val="FFFF00"/>
                  </a:solidFill>
                </a:endParaRPr>
              </a:p>
            </p:txBody>
          </p:sp>
          <p:sp>
            <p:nvSpPr>
              <p:cNvPr id="32" name="Text Box 27"/>
              <p:cNvSpPr txBox="1">
                <a:spLocks noChangeArrowheads="1"/>
              </p:cNvSpPr>
              <p:nvPr/>
            </p:nvSpPr>
            <p:spPr bwMode="auto">
              <a:xfrm>
                <a:off x="2145" y="2069"/>
                <a:ext cx="1928"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b="1" dirty="0"/>
                  <a:t>Loose connective tissue</a:t>
                </a:r>
                <a:endParaRPr lang="de-CH" sz="1200" b="1" dirty="0"/>
              </a:p>
            </p:txBody>
          </p:sp>
        </p:grpSp>
        <p:sp>
          <p:nvSpPr>
            <p:cNvPr id="20" name="Text Box 28"/>
            <p:cNvSpPr txBox="1">
              <a:spLocks noChangeArrowheads="1"/>
            </p:cNvSpPr>
            <p:nvPr/>
          </p:nvSpPr>
          <p:spPr bwMode="auto">
            <a:xfrm>
              <a:off x="2302" y="-55"/>
              <a:ext cx="1076" cy="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2400" b="1" dirty="0" err="1">
                  <a:solidFill>
                    <a:schemeClr val="bg1"/>
                  </a:solidFill>
                </a:rPr>
                <a:t>cpTi</a:t>
              </a:r>
              <a:r>
                <a:rPr lang="en-GB" sz="2400" b="1" dirty="0">
                  <a:solidFill>
                    <a:schemeClr val="bg1"/>
                  </a:solidFill>
                </a:rPr>
                <a:t> P</a:t>
              </a:r>
              <a:endParaRPr lang="en-US" sz="2400" b="1" dirty="0">
                <a:solidFill>
                  <a:schemeClr val="bg1"/>
                </a:solidFill>
              </a:endParaRPr>
            </a:p>
          </p:txBody>
        </p:sp>
      </p:grpSp>
      <p:pic>
        <p:nvPicPr>
          <p:cNvPr id="3" name="Picture 2" descr="Slide7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1544" y="4941168"/>
            <a:ext cx="3599808" cy="1316780"/>
          </a:xfrm>
          <a:prstGeom prst="rect">
            <a:avLst/>
          </a:prstGeom>
        </p:spPr>
      </p:pic>
      <p:pic>
        <p:nvPicPr>
          <p:cNvPr id="4" name="Picture 3" descr="Slide7b.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4032" y="4869160"/>
            <a:ext cx="3596760" cy="1316780"/>
          </a:xfrm>
          <a:prstGeom prst="rect">
            <a:avLst/>
          </a:prstGeom>
        </p:spPr>
      </p:pic>
    </p:spTree>
    <p:extLst>
      <p:ext uri="{BB962C8B-B14F-4D97-AF65-F5344CB8AC3E}">
        <p14:creationId xmlns:p14="http://schemas.microsoft.com/office/powerpoint/2010/main" val="214979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2B95105-7AA0-4530-88B4-EE9302295AE0}" type="slidenum">
              <a:rPr lang="de-CH" smtClean="0"/>
              <a:pPr/>
              <a:t>67</a:t>
            </a:fld>
            <a:endParaRPr lang="de-CH"/>
          </a:p>
        </p:txBody>
      </p:sp>
      <p:sp>
        <p:nvSpPr>
          <p:cNvPr id="2" name="Title 1"/>
          <p:cNvSpPr>
            <a:spLocks noGrp="1"/>
          </p:cNvSpPr>
          <p:nvPr>
            <p:ph type="title"/>
          </p:nvPr>
        </p:nvSpPr>
        <p:spPr/>
        <p:txBody>
          <a:bodyPr/>
          <a:lstStyle/>
          <a:p>
            <a:r>
              <a:rPr lang="en-US" noProof="0" dirty="0"/>
              <a:t> Effect of surface on screw removal</a:t>
            </a:r>
          </a:p>
        </p:txBody>
      </p:sp>
      <p:sp>
        <p:nvSpPr>
          <p:cNvPr id="7" name="Text Box 8"/>
          <p:cNvSpPr txBox="1">
            <a:spLocks noChangeArrowheads="1"/>
          </p:cNvSpPr>
          <p:nvPr/>
        </p:nvSpPr>
        <p:spPr bwMode="auto">
          <a:xfrm>
            <a:off x="1847851" y="5905435"/>
            <a:ext cx="856932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pPr>
            <a:r>
              <a:rPr lang="en-GB" sz="2400" dirty="0">
                <a:latin typeface="+mn-lt"/>
              </a:rPr>
              <a:t>Polishing significantly reduces the torque required for screw removal in both </a:t>
            </a:r>
            <a:r>
              <a:rPr lang="en-GB" sz="2400" dirty="0" err="1">
                <a:latin typeface="+mn-lt"/>
              </a:rPr>
              <a:t>cancellous</a:t>
            </a:r>
            <a:r>
              <a:rPr lang="en-GB" sz="2400" dirty="0">
                <a:latin typeface="+mn-lt"/>
              </a:rPr>
              <a:t> and cortical bone</a:t>
            </a:r>
          </a:p>
        </p:txBody>
      </p:sp>
      <p:grpSp>
        <p:nvGrpSpPr>
          <p:cNvPr id="8" name="Group 43"/>
          <p:cNvGrpSpPr>
            <a:grpSpLocks/>
          </p:cNvGrpSpPr>
          <p:nvPr/>
        </p:nvGrpSpPr>
        <p:grpSpPr bwMode="auto">
          <a:xfrm>
            <a:off x="1703389" y="3063477"/>
            <a:ext cx="8785225" cy="2736850"/>
            <a:chOff x="113" y="799"/>
            <a:chExt cx="5534" cy="1724"/>
          </a:xfrm>
        </p:grpSpPr>
        <p:grpSp>
          <p:nvGrpSpPr>
            <p:cNvPr id="9" name="Group 40"/>
            <p:cNvGrpSpPr>
              <a:grpSpLocks/>
            </p:cNvGrpSpPr>
            <p:nvPr/>
          </p:nvGrpSpPr>
          <p:grpSpPr bwMode="auto">
            <a:xfrm>
              <a:off x="113" y="799"/>
              <a:ext cx="5534" cy="1724"/>
              <a:chOff x="113" y="799"/>
              <a:chExt cx="5534" cy="1724"/>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 y="799"/>
                <a:ext cx="2767" cy="1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0" y="799"/>
                <a:ext cx="2767" cy="1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 Box 38"/>
              <p:cNvSpPr txBox="1">
                <a:spLocks noChangeArrowheads="1"/>
              </p:cNvSpPr>
              <p:nvPr/>
            </p:nvSpPr>
            <p:spPr bwMode="auto">
              <a:xfrm>
                <a:off x="204" y="845"/>
                <a:ext cx="2631" cy="213"/>
              </a:xfrm>
              <a:prstGeom prst="rect">
                <a:avLst/>
              </a:prstGeom>
              <a:solidFill>
                <a:schemeClr val="bg1"/>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sz="1600" b="1" dirty="0"/>
                  <a:t> Mean peak removal torque—rib</a:t>
                </a:r>
              </a:p>
            </p:txBody>
          </p:sp>
          <p:sp>
            <p:nvSpPr>
              <p:cNvPr id="14" name="Text Box 39"/>
              <p:cNvSpPr txBox="1">
                <a:spLocks noChangeArrowheads="1"/>
              </p:cNvSpPr>
              <p:nvPr/>
            </p:nvSpPr>
            <p:spPr bwMode="auto">
              <a:xfrm>
                <a:off x="3198" y="845"/>
                <a:ext cx="2404" cy="213"/>
              </a:xfrm>
              <a:prstGeom prst="rect">
                <a:avLst/>
              </a:prstGeom>
              <a:solidFill>
                <a:schemeClr val="bg1"/>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sz="1600" b="1" dirty="0"/>
                  <a:t>    Mean peak removal torque—tibia</a:t>
                </a:r>
              </a:p>
            </p:txBody>
          </p:sp>
        </p:grpSp>
        <p:sp>
          <p:nvSpPr>
            <p:cNvPr id="10" name="Text Box 41"/>
            <p:cNvSpPr txBox="1">
              <a:spLocks noChangeArrowheads="1"/>
            </p:cNvSpPr>
            <p:nvPr/>
          </p:nvSpPr>
          <p:spPr bwMode="auto">
            <a:xfrm>
              <a:off x="431" y="2251"/>
              <a:ext cx="2268" cy="213"/>
            </a:xfrm>
            <a:prstGeom prst="rect">
              <a:avLst/>
            </a:prstGeom>
            <a:solidFill>
              <a:schemeClr val="bg1"/>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sz="1600" b="1" dirty="0"/>
                <a:t>6 weeks	  12 weeks       18 weeks</a:t>
              </a:r>
            </a:p>
          </p:txBody>
        </p:sp>
      </p:grpSp>
      <p:sp>
        <p:nvSpPr>
          <p:cNvPr id="15" name="Text Box 41"/>
          <p:cNvSpPr txBox="1">
            <a:spLocks noChangeArrowheads="1"/>
          </p:cNvSpPr>
          <p:nvPr/>
        </p:nvSpPr>
        <p:spPr bwMode="auto">
          <a:xfrm>
            <a:off x="6672014" y="5368279"/>
            <a:ext cx="3600450" cy="338138"/>
          </a:xfrm>
          <a:prstGeom prst="rect">
            <a:avLst/>
          </a:prstGeom>
          <a:solidFill>
            <a:schemeClr val="bg1"/>
          </a:solid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GB" sz="1600" b="1" dirty="0"/>
              <a:t>6 weeks	  12 weeks       18 weeks</a:t>
            </a:r>
          </a:p>
        </p:txBody>
      </p:sp>
      <p:pic>
        <p:nvPicPr>
          <p:cNvPr id="16" name="Picture 60" descr="TestEmScanatron-2700-1979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8531358" y="1064095"/>
            <a:ext cx="1254040" cy="2517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38" descr="TestEmScanatron-2706-19797"/>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6200000">
            <a:off x="2349491" y="829683"/>
            <a:ext cx="1519612" cy="266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C:\Temp\Preclinical Facility_surgery_2011 07 14 (3).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16076" y="1400395"/>
            <a:ext cx="2467103" cy="1641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1862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Biological reaction to bone—</a:t>
            </a:r>
            <a:r>
              <a:rPr lang="en-US" noProof="0" dirty="0" err="1"/>
              <a:t>Ti</a:t>
            </a:r>
            <a:r>
              <a:rPr lang="en-US" noProof="0" dirty="0"/>
              <a:t> and titanium aluminum niobium alloy (TAN) </a:t>
            </a:r>
          </a:p>
        </p:txBody>
      </p:sp>
      <p:pic>
        <p:nvPicPr>
          <p:cNvPr id="7" name="Picture 2" descr="TA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9376" y="1318144"/>
            <a:ext cx="2923971" cy="3695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3"/>
          <p:cNvSpPr txBox="1">
            <a:spLocks noChangeArrowheads="1"/>
          </p:cNvSpPr>
          <p:nvPr/>
        </p:nvSpPr>
        <p:spPr bwMode="auto">
          <a:xfrm>
            <a:off x="8083347" y="2133601"/>
            <a:ext cx="2584654" cy="830997"/>
          </a:xfrm>
          <a:prstGeom prst="rect">
            <a:avLst/>
          </a:prstGeom>
          <a:noFill/>
          <a:ln>
            <a:no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ts val="0"/>
              </a:spcBef>
            </a:pPr>
            <a:r>
              <a:rPr lang="en-GB" sz="2400" dirty="0"/>
              <a:t>Direct </a:t>
            </a:r>
          </a:p>
          <a:p>
            <a:pPr eaLnBrk="1" hangingPunct="1">
              <a:spcBef>
                <a:spcPts val="0"/>
              </a:spcBef>
            </a:pPr>
            <a:r>
              <a:rPr lang="en-GB" sz="2400" dirty="0" err="1"/>
              <a:t>osseointegration</a:t>
            </a:r>
            <a:endParaRPr lang="en-GB" sz="2400" dirty="0"/>
          </a:p>
        </p:txBody>
      </p:sp>
      <p:pic>
        <p:nvPicPr>
          <p:cNvPr id="9" name="Picture 4" descr="TS_ORS"/>
          <p:cNvPicPr>
            <a:picLocks noChangeAspect="1" noChangeArrowheads="1"/>
          </p:cNvPicPr>
          <p:nvPr/>
        </p:nvPicPr>
        <p:blipFill>
          <a:blip r:embed="rId4" cstate="screen">
            <a:lum bright="4000"/>
            <a:extLst>
              <a:ext uri="{28A0092B-C50C-407E-A947-70E740481C1C}">
                <a14:useLocalDpi xmlns:a14="http://schemas.microsoft.com/office/drawing/2010/main"/>
              </a:ext>
            </a:extLst>
          </a:blip>
          <a:srcRect/>
          <a:stretch>
            <a:fillRect/>
          </a:stretch>
        </p:blipFill>
        <p:spPr bwMode="auto">
          <a:xfrm>
            <a:off x="1992315" y="1353988"/>
            <a:ext cx="2217543" cy="3077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6" descr="TS06_37008GE31_25a_37_C0_Z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92314" y="4720605"/>
            <a:ext cx="2879725" cy="208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7" descr="TS06_37008GE31_25a_37_C0_Z01_cro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87939" y="5152405"/>
            <a:ext cx="3671887"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8"/>
          <p:cNvSpPr>
            <a:spLocks noChangeArrowheads="1"/>
          </p:cNvSpPr>
          <p:nvPr/>
        </p:nvSpPr>
        <p:spPr bwMode="auto">
          <a:xfrm>
            <a:off x="3217715" y="5655643"/>
            <a:ext cx="51623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solidFill>
                  <a:schemeClr val="bg1"/>
                </a:solidFill>
              </a:rPr>
              <a:t>cpTi</a:t>
            </a:r>
            <a:endParaRPr lang="en-US">
              <a:solidFill>
                <a:schemeClr val="bg1"/>
              </a:solidFill>
            </a:endParaRPr>
          </a:p>
        </p:txBody>
      </p:sp>
      <p:sp>
        <p:nvSpPr>
          <p:cNvPr id="13" name="Rectangle 9"/>
          <p:cNvSpPr>
            <a:spLocks noChangeArrowheads="1"/>
          </p:cNvSpPr>
          <p:nvPr/>
        </p:nvSpPr>
        <p:spPr bwMode="auto">
          <a:xfrm>
            <a:off x="6602265" y="5296868"/>
            <a:ext cx="51623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solidFill>
                  <a:schemeClr val="bg1"/>
                </a:solidFill>
              </a:rPr>
              <a:t>cpTi</a:t>
            </a:r>
            <a:endParaRPr lang="en-US">
              <a:solidFill>
                <a:schemeClr val="bg1"/>
              </a:solidFill>
            </a:endParaRPr>
          </a:p>
        </p:txBody>
      </p:sp>
      <p:sp>
        <p:nvSpPr>
          <p:cNvPr id="14" name="Rectangle 10"/>
          <p:cNvSpPr>
            <a:spLocks noChangeArrowheads="1"/>
          </p:cNvSpPr>
          <p:nvPr/>
        </p:nvSpPr>
        <p:spPr bwMode="auto">
          <a:xfrm>
            <a:off x="6538030" y="2528070"/>
            <a:ext cx="53040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solidFill>
                  <a:schemeClr val="bg1"/>
                </a:solidFill>
              </a:rPr>
              <a:t>TAN</a:t>
            </a:r>
            <a:endParaRPr lang="en-US">
              <a:solidFill>
                <a:schemeClr val="bg1"/>
              </a:solidFill>
            </a:endParaRPr>
          </a:p>
        </p:txBody>
      </p:sp>
      <p:sp>
        <p:nvSpPr>
          <p:cNvPr id="15" name="Rectangle 11"/>
          <p:cNvSpPr>
            <a:spLocks noChangeArrowheads="1"/>
          </p:cNvSpPr>
          <p:nvPr/>
        </p:nvSpPr>
        <p:spPr bwMode="auto">
          <a:xfrm>
            <a:off x="5306369" y="1339504"/>
            <a:ext cx="51623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solidFill>
                  <a:schemeClr val="bg1"/>
                </a:solidFill>
              </a:rPr>
              <a:t>cpTi</a:t>
            </a:r>
            <a:endParaRPr lang="en-US">
              <a:solidFill>
                <a:schemeClr val="bg1"/>
              </a:solidFill>
            </a:endParaRPr>
          </a:p>
        </p:txBody>
      </p:sp>
      <p:sp>
        <p:nvSpPr>
          <p:cNvPr id="16" name="Rectangle 12"/>
          <p:cNvSpPr>
            <a:spLocks noChangeArrowheads="1"/>
          </p:cNvSpPr>
          <p:nvPr/>
        </p:nvSpPr>
        <p:spPr bwMode="auto">
          <a:xfrm>
            <a:off x="7611419" y="1410941"/>
            <a:ext cx="51623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solidFill>
                  <a:schemeClr val="bg1"/>
                </a:solidFill>
              </a:rPr>
              <a:t>cpTi</a:t>
            </a:r>
            <a:endParaRPr lang="en-US">
              <a:solidFill>
                <a:schemeClr val="bg1"/>
              </a:solidFill>
            </a:endParaRPr>
          </a:p>
        </p:txBody>
      </p:sp>
    </p:spTree>
    <p:extLst>
      <p:ext uri="{BB962C8B-B14F-4D97-AF65-F5344CB8AC3E}">
        <p14:creationId xmlns:p14="http://schemas.microsoft.com/office/powerpoint/2010/main" val="188948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Biological reaction to bone—electropolished stainless steel (EPSS)</a:t>
            </a:r>
          </a:p>
        </p:txBody>
      </p:sp>
      <p:pic>
        <p:nvPicPr>
          <p:cNvPr id="6" name="Picture 2" descr="EPSS_hist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1226" y="1413694"/>
            <a:ext cx="2858325" cy="3599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3"/>
          <p:cNvSpPr txBox="1">
            <a:spLocks noChangeArrowheads="1"/>
          </p:cNvSpPr>
          <p:nvPr/>
        </p:nvSpPr>
        <p:spPr bwMode="auto">
          <a:xfrm>
            <a:off x="7579550" y="1421437"/>
            <a:ext cx="3773034" cy="1015663"/>
          </a:xfrm>
          <a:prstGeom prst="rect">
            <a:avLst/>
          </a:prstGeom>
          <a:noFill/>
          <a:ln>
            <a:noFill/>
          </a:ln>
          <a:effectLst/>
          <a:extLst>
            <a:ext uri="{909E8E84-426E-40dd-AFC4-6F175D3DCCD1}">
              <a14:hiddenFill xmlns:a14="http://schemas.microsoft.com/office/drawing/2010/main" xmlns="">
                <a:solidFill>
                  <a:srgbClr val="C0C0C0"/>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342900" indent="-342900" algn="l" eaLnBrk="1" hangingPunct="1">
              <a:spcBef>
                <a:spcPct val="50000"/>
              </a:spcBef>
              <a:buFont typeface="Arial" panose="020B0604020202020204" pitchFamily="34" charset="0"/>
              <a:buChar char="•"/>
            </a:pPr>
            <a:r>
              <a:rPr lang="en-GB" sz="2400" dirty="0"/>
              <a:t>Fibro-</a:t>
            </a:r>
            <a:r>
              <a:rPr lang="en-GB" sz="2400" dirty="0" err="1"/>
              <a:t>osseointegration</a:t>
            </a:r>
            <a:endParaRPr lang="en-GB" sz="2400" dirty="0"/>
          </a:p>
          <a:p>
            <a:pPr marL="342900" indent="-342900" algn="l" eaLnBrk="1" hangingPunct="1">
              <a:spcBef>
                <a:spcPct val="50000"/>
              </a:spcBef>
              <a:buFont typeface="Arial" panose="020B0604020202020204" pitchFamily="34" charset="0"/>
              <a:buChar char="•"/>
            </a:pPr>
            <a:r>
              <a:rPr lang="en-GB" sz="2400" dirty="0"/>
              <a:t>No issues with stability!</a:t>
            </a:r>
          </a:p>
        </p:txBody>
      </p:sp>
      <p:pic>
        <p:nvPicPr>
          <p:cNvPr id="8" name="Picture 4" descr="Ss_O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6076" y="1341884"/>
            <a:ext cx="2142850" cy="309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descr="SS18_76605GE31_25a_21_C0_Z01"/>
          <p:cNvPicPr>
            <a:picLocks noChangeAspect="1" noChangeArrowheads="1"/>
          </p:cNvPicPr>
          <p:nvPr/>
        </p:nvPicPr>
        <p:blipFill>
          <a:blip r:embed="rId5" cstate="screen">
            <a:extLst>
              <a:ext uri="{28A0092B-C50C-407E-A947-70E740481C1C}">
                <a14:useLocalDpi xmlns:a14="http://schemas.microsoft.com/office/drawing/2010/main"/>
              </a:ext>
            </a:extLst>
          </a:blip>
          <a:srcRect b="-9"/>
          <a:stretch>
            <a:fillRect/>
          </a:stretch>
        </p:blipFill>
        <p:spPr bwMode="auto">
          <a:xfrm>
            <a:off x="1631950" y="4753372"/>
            <a:ext cx="3024188" cy="213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descr="SS18_76605GE31_25a_21_C0_Z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21225" y="5229623"/>
            <a:ext cx="3671888" cy="150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00"/>
                </a:solidFill>
                <a:miter lim="800000"/>
                <a:headEnd/>
                <a:tailEnd/>
              </a14:hiddenLine>
            </a:ext>
          </a:extLst>
        </p:spPr>
      </p:pic>
    </p:spTree>
    <p:extLst>
      <p:ext uri="{BB962C8B-B14F-4D97-AF65-F5344CB8AC3E}">
        <p14:creationId xmlns:p14="http://schemas.microsoft.com/office/powerpoint/2010/main" val="10314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522508C-1E1F-4DF1-9FF4-EE0605EDF031}"/>
              </a:ext>
            </a:extLst>
          </p:cNvPr>
          <p:cNvSpPr>
            <a:spLocks noGrp="1"/>
          </p:cNvSpPr>
          <p:nvPr>
            <p:ph idx="1"/>
          </p:nvPr>
        </p:nvSpPr>
        <p:spPr/>
        <p:txBody>
          <a:bodyPr/>
          <a:lstStyle/>
          <a:p>
            <a:pPr>
              <a:lnSpc>
                <a:spcPct val="105000"/>
              </a:lnSpc>
              <a:spcBef>
                <a:spcPct val="20000"/>
              </a:spcBef>
            </a:pPr>
            <a:r>
              <a:rPr lang="en-US" sz="3200" noProof="0" dirty="0"/>
              <a:t>Patient related – </a:t>
            </a:r>
            <a:r>
              <a:rPr lang="en-US" sz="3200" noProof="0" dirty="0">
                <a:solidFill>
                  <a:srgbClr val="3366FF"/>
                </a:solidFill>
              </a:rPr>
              <a:t>much less clear benefit</a:t>
            </a:r>
          </a:p>
          <a:p>
            <a:pPr marL="342900" indent="-342900">
              <a:lnSpc>
                <a:spcPct val="105000"/>
              </a:lnSpc>
              <a:spcBef>
                <a:spcPct val="20000"/>
              </a:spcBef>
              <a:buFontTx/>
              <a:buChar char="•"/>
            </a:pPr>
            <a:endParaRPr lang="en-US" sz="1000" noProof="0" dirty="0"/>
          </a:p>
          <a:p>
            <a:pPr marL="800100" lvl="1" indent="-342900">
              <a:spcBef>
                <a:spcPct val="20000"/>
              </a:spcBef>
              <a:buFontTx/>
              <a:buChar char="•"/>
            </a:pPr>
            <a:r>
              <a:rPr lang="en-US" sz="2800" noProof="0" dirty="0"/>
              <a:t>Loss of strength or joint motion</a:t>
            </a:r>
          </a:p>
          <a:p>
            <a:pPr marL="800100" lvl="1" indent="-342900">
              <a:spcBef>
                <a:spcPct val="20000"/>
              </a:spcBef>
              <a:buFontTx/>
              <a:buChar char="•"/>
            </a:pPr>
            <a:endParaRPr lang="en-US" sz="1050" noProof="0" dirty="0"/>
          </a:p>
          <a:p>
            <a:pPr marL="800100" lvl="1" indent="-342900">
              <a:spcBef>
                <a:spcPct val="20000"/>
              </a:spcBef>
              <a:buFontTx/>
              <a:buChar char="•"/>
            </a:pPr>
            <a:r>
              <a:rPr lang="en-US" sz="2800" noProof="0" dirty="0" err="1"/>
              <a:t>Paraesthesia</a:t>
            </a:r>
            <a:endParaRPr lang="en-US" sz="2800" noProof="0" dirty="0"/>
          </a:p>
          <a:p>
            <a:pPr marL="800100" lvl="1" indent="-342900">
              <a:spcBef>
                <a:spcPct val="20000"/>
              </a:spcBef>
              <a:buFontTx/>
              <a:buChar char="•"/>
            </a:pPr>
            <a:endParaRPr lang="en-US" sz="1050" noProof="0" dirty="0"/>
          </a:p>
          <a:p>
            <a:pPr marL="800100" lvl="1" indent="-342900">
              <a:spcBef>
                <a:spcPct val="20000"/>
              </a:spcBef>
              <a:buFontTx/>
              <a:buChar char="•"/>
            </a:pPr>
            <a:r>
              <a:rPr lang="en-US" sz="2800" noProof="0" dirty="0"/>
              <a:t>Problems in daily living (insurance, work)</a:t>
            </a:r>
          </a:p>
          <a:p>
            <a:pPr marL="800100" lvl="1" indent="-342900">
              <a:spcBef>
                <a:spcPct val="20000"/>
              </a:spcBef>
              <a:buFontTx/>
              <a:buChar char="•"/>
            </a:pPr>
            <a:endParaRPr lang="en-US" sz="1050" noProof="0" dirty="0"/>
          </a:p>
          <a:p>
            <a:pPr marL="800100" lvl="1" indent="-342900">
              <a:spcBef>
                <a:spcPct val="20000"/>
              </a:spcBef>
              <a:buFontTx/>
              <a:buChar char="•"/>
            </a:pPr>
            <a:r>
              <a:rPr lang="en-US" sz="2800" noProof="0" dirty="0"/>
              <a:t>Request: “I just want to get it out”</a:t>
            </a:r>
          </a:p>
          <a:p>
            <a:pPr marL="800100" lvl="1" indent="-342900">
              <a:lnSpc>
                <a:spcPct val="105000"/>
              </a:lnSpc>
              <a:spcBef>
                <a:spcPct val="20000"/>
              </a:spcBef>
              <a:buFontTx/>
              <a:buChar char="•"/>
            </a:pPr>
            <a:endParaRPr lang="en-US" noProof="0" dirty="0"/>
          </a:p>
          <a:p>
            <a:pPr lvl="1">
              <a:lnSpc>
                <a:spcPct val="105000"/>
              </a:lnSpc>
              <a:spcBef>
                <a:spcPct val="20000"/>
              </a:spcBef>
            </a:pPr>
            <a:endParaRPr lang="en-US" sz="3600" noProof="0" dirty="0">
              <a:solidFill>
                <a:srgbClr val="FF0000"/>
              </a:solidFill>
            </a:endParaRPr>
          </a:p>
          <a:p>
            <a:endParaRPr lang="en-US" noProof="0" dirty="0"/>
          </a:p>
        </p:txBody>
      </p:sp>
      <p:sp>
        <p:nvSpPr>
          <p:cNvPr id="4099" name="Rectangle 2"/>
          <p:cNvSpPr>
            <a:spLocks noGrp="1" noChangeArrowheads="1"/>
          </p:cNvSpPr>
          <p:nvPr>
            <p:ph type="title"/>
          </p:nvPr>
        </p:nvSpPr>
        <p:spPr/>
        <p:txBody>
          <a:bodyPr/>
          <a:lstStyle/>
          <a:p>
            <a:r>
              <a:rPr lang="en-US" noProof="0" dirty="0"/>
              <a:t> Indications</a:t>
            </a:r>
          </a:p>
        </p:txBody>
      </p:sp>
      <p:sp>
        <p:nvSpPr>
          <p:cNvPr id="4" name="TextBox 3"/>
          <p:cNvSpPr txBox="1"/>
          <p:nvPr/>
        </p:nvSpPr>
        <p:spPr>
          <a:xfrm>
            <a:off x="1487488" y="5733256"/>
            <a:ext cx="8940269" cy="707886"/>
          </a:xfrm>
          <a:prstGeom prst="rect">
            <a:avLst/>
          </a:prstGeom>
          <a:noFill/>
          <a:ln w="76200" cmpd="sng">
            <a:solidFill>
              <a:srgbClr val="FF0000"/>
            </a:solidFill>
          </a:ln>
        </p:spPr>
        <p:txBody>
          <a:bodyPr wrap="none" rtlCol="0">
            <a:spAutoFit/>
          </a:bodyPr>
          <a:lstStyle/>
          <a:p>
            <a:r>
              <a:rPr lang="en-US" sz="4000" b="1" dirty="0">
                <a:solidFill>
                  <a:srgbClr val="FF0000"/>
                </a:solidFill>
              </a:rPr>
              <a:t>Make sure the fracture has healed!!</a:t>
            </a:r>
            <a:endParaRPr lang="en-US" sz="4000" dirty="0"/>
          </a:p>
        </p:txBody>
      </p:sp>
    </p:spTree>
    <p:extLst>
      <p:ext uri="{BB962C8B-B14F-4D97-AF65-F5344CB8AC3E}">
        <p14:creationId xmlns:p14="http://schemas.microsoft.com/office/powerpoint/2010/main" val="10573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7AF122-701C-0748-B2C9-CE7ECF083D88}"/>
              </a:ext>
            </a:extLst>
          </p:cNvPr>
          <p:cNvPicPr>
            <a:picLocks noChangeAspect="1"/>
          </p:cNvPicPr>
          <p:nvPr/>
        </p:nvPicPr>
        <p:blipFill rotWithShape="1">
          <a:blip r:embed="rId3">
            <a:extLst>
              <a:ext uri="{28A0092B-C50C-407E-A947-70E740481C1C}">
                <a14:useLocalDpi xmlns:a14="http://schemas.microsoft.com/office/drawing/2010/main" val="0"/>
              </a:ext>
            </a:extLst>
          </a:blip>
          <a:srcRect l="6301" t="12134" r="6684" b="9476"/>
          <a:stretch/>
        </p:blipFill>
        <p:spPr>
          <a:xfrm>
            <a:off x="629816" y="1028194"/>
            <a:ext cx="8319400" cy="4921086"/>
          </a:xfrm>
          <a:prstGeom prst="rect">
            <a:avLst/>
          </a:prstGeom>
        </p:spPr>
      </p:pic>
      <p:sp>
        <p:nvSpPr>
          <p:cNvPr id="5" name="Slide Number Placeholder 4"/>
          <p:cNvSpPr>
            <a:spLocks noGrp="1"/>
          </p:cNvSpPr>
          <p:nvPr>
            <p:ph type="sldNum" sz="quarter" idx="12"/>
          </p:nvPr>
        </p:nvSpPr>
        <p:spPr/>
        <p:txBody>
          <a:bodyPr/>
          <a:lstStyle/>
          <a:p>
            <a:fld id="{02B95105-7AA0-4530-88B4-EE9302295AE0}" type="slidenum">
              <a:rPr lang="de-CH" smtClean="0"/>
              <a:pPr/>
              <a:t>70</a:t>
            </a:fld>
            <a:endParaRPr lang="de-CH"/>
          </a:p>
        </p:txBody>
      </p:sp>
      <p:sp>
        <p:nvSpPr>
          <p:cNvPr id="2" name="Title 1"/>
          <p:cNvSpPr>
            <a:spLocks noGrp="1"/>
          </p:cNvSpPr>
          <p:nvPr>
            <p:ph type="title"/>
          </p:nvPr>
        </p:nvSpPr>
        <p:spPr/>
        <p:txBody>
          <a:bodyPr/>
          <a:lstStyle/>
          <a:p>
            <a:r>
              <a:rPr lang="en-US" noProof="0" dirty="0"/>
              <a:t>Molecular-level events at implant surface</a:t>
            </a:r>
          </a:p>
        </p:txBody>
      </p:sp>
      <p:pic>
        <p:nvPicPr>
          <p:cNvPr id="32"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0689" y="1292209"/>
            <a:ext cx="2592387" cy="24288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 name="Group 2">
            <a:extLst>
              <a:ext uri="{FF2B5EF4-FFF2-40B4-BE49-F238E27FC236}">
                <a16:creationId xmlns:a16="http://schemas.microsoft.com/office/drawing/2014/main" id="{4705588D-4B69-4441-BF75-C4F0BD0EBD28}"/>
              </a:ext>
            </a:extLst>
          </p:cNvPr>
          <p:cNvGrpSpPr/>
          <p:nvPr/>
        </p:nvGrpSpPr>
        <p:grpSpPr>
          <a:xfrm>
            <a:off x="1271464" y="-5040820"/>
            <a:ext cx="7561262" cy="4465638"/>
            <a:chOff x="1703389" y="1483643"/>
            <a:chExt cx="7561262" cy="4465638"/>
          </a:xfrm>
        </p:grpSpPr>
        <p:sp>
          <p:nvSpPr>
            <p:cNvPr id="7" name="Rectangle 2"/>
            <p:cNvSpPr>
              <a:spLocks noChangeArrowheads="1"/>
            </p:cNvSpPr>
            <p:nvPr/>
          </p:nvSpPr>
          <p:spPr bwMode="auto">
            <a:xfrm>
              <a:off x="1703389" y="1483643"/>
              <a:ext cx="1387475" cy="4464050"/>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8" name="Rectangle 3"/>
            <p:cNvSpPr>
              <a:spLocks noChangeArrowheads="1"/>
            </p:cNvSpPr>
            <p:nvPr/>
          </p:nvSpPr>
          <p:spPr bwMode="auto">
            <a:xfrm>
              <a:off x="2836864" y="1483643"/>
              <a:ext cx="1387475" cy="4464050"/>
            </a:xfrm>
            <a:prstGeom prst="rect">
              <a:avLst/>
            </a:prstGeom>
            <a:solidFill>
              <a:srgbClr val="FFCC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Freeform 4"/>
            <p:cNvSpPr>
              <a:spLocks/>
            </p:cNvSpPr>
            <p:nvPr/>
          </p:nvSpPr>
          <p:spPr bwMode="auto">
            <a:xfrm>
              <a:off x="3927476" y="1483643"/>
              <a:ext cx="296863" cy="4464050"/>
            </a:xfrm>
            <a:custGeom>
              <a:avLst/>
              <a:gdLst>
                <a:gd name="T0" fmla="*/ 107 w 107"/>
                <a:gd name="T1" fmla="*/ 0 h 2585"/>
                <a:gd name="T2" fmla="*/ 107 w 107"/>
                <a:gd name="T3" fmla="*/ 2585 h 2585"/>
                <a:gd name="T4" fmla="*/ 17 w 107"/>
                <a:gd name="T5" fmla="*/ 2404 h 2585"/>
                <a:gd name="T6" fmla="*/ 40 w 107"/>
                <a:gd name="T7" fmla="*/ 2194 h 2585"/>
                <a:gd name="T8" fmla="*/ 4 w 107"/>
                <a:gd name="T9" fmla="*/ 2121 h 2585"/>
                <a:gd name="T10" fmla="*/ 22 w 107"/>
                <a:gd name="T11" fmla="*/ 1984 h 2585"/>
                <a:gd name="T12" fmla="*/ 49 w 107"/>
                <a:gd name="T13" fmla="*/ 1974 h 2585"/>
                <a:gd name="T14" fmla="*/ 68 w 107"/>
                <a:gd name="T15" fmla="*/ 1920 h 2585"/>
                <a:gd name="T16" fmla="*/ 77 w 107"/>
                <a:gd name="T17" fmla="*/ 1856 h 2585"/>
                <a:gd name="T18" fmla="*/ 86 w 107"/>
                <a:gd name="T19" fmla="*/ 1828 h 2585"/>
                <a:gd name="T20" fmla="*/ 31 w 107"/>
                <a:gd name="T21" fmla="*/ 1709 h 2585"/>
                <a:gd name="T22" fmla="*/ 95 w 107"/>
                <a:gd name="T23" fmla="*/ 1462 h 2585"/>
                <a:gd name="T24" fmla="*/ 68 w 107"/>
                <a:gd name="T25" fmla="*/ 1398 h 2585"/>
                <a:gd name="T26" fmla="*/ 22 w 107"/>
                <a:gd name="T27" fmla="*/ 1353 h 2585"/>
                <a:gd name="T28" fmla="*/ 4 w 107"/>
                <a:gd name="T29" fmla="*/ 1334 h 2585"/>
                <a:gd name="T30" fmla="*/ 13 w 107"/>
                <a:gd name="T31" fmla="*/ 1188 h 2585"/>
                <a:gd name="T32" fmla="*/ 58 w 107"/>
                <a:gd name="T33" fmla="*/ 1142 h 2585"/>
                <a:gd name="T34" fmla="*/ 22 w 107"/>
                <a:gd name="T35" fmla="*/ 978 h 2585"/>
                <a:gd name="T36" fmla="*/ 40 w 107"/>
                <a:gd name="T37" fmla="*/ 694 h 2585"/>
                <a:gd name="T38" fmla="*/ 22 w 107"/>
                <a:gd name="T39" fmla="*/ 484 h 2585"/>
                <a:gd name="T40" fmla="*/ 68 w 107"/>
                <a:gd name="T41" fmla="*/ 347 h 2585"/>
                <a:gd name="T42" fmla="*/ 77 w 107"/>
                <a:gd name="T43" fmla="*/ 246 h 2585"/>
                <a:gd name="T44" fmla="*/ 58 w 107"/>
                <a:gd name="T45" fmla="*/ 109 h 2585"/>
                <a:gd name="T46" fmla="*/ 107 w 107"/>
                <a:gd name="T47" fmla="*/ 0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2585">
                  <a:moveTo>
                    <a:pt x="107" y="0"/>
                  </a:moveTo>
                  <a:lnTo>
                    <a:pt x="107" y="2585"/>
                  </a:lnTo>
                  <a:lnTo>
                    <a:pt x="17" y="2404"/>
                  </a:lnTo>
                  <a:cubicBezTo>
                    <a:pt x="75" y="2229"/>
                    <a:pt x="73" y="2322"/>
                    <a:pt x="40" y="2194"/>
                  </a:cubicBezTo>
                  <a:cubicBezTo>
                    <a:pt x="24" y="2131"/>
                    <a:pt x="46" y="2163"/>
                    <a:pt x="4" y="2121"/>
                  </a:cubicBezTo>
                  <a:cubicBezTo>
                    <a:pt x="10" y="2075"/>
                    <a:pt x="9" y="2028"/>
                    <a:pt x="22" y="1984"/>
                  </a:cubicBezTo>
                  <a:cubicBezTo>
                    <a:pt x="25" y="1975"/>
                    <a:pt x="43" y="1982"/>
                    <a:pt x="49" y="1974"/>
                  </a:cubicBezTo>
                  <a:cubicBezTo>
                    <a:pt x="60" y="1959"/>
                    <a:pt x="68" y="1920"/>
                    <a:pt x="68" y="1920"/>
                  </a:cubicBezTo>
                  <a:cubicBezTo>
                    <a:pt x="71" y="1899"/>
                    <a:pt x="73" y="1877"/>
                    <a:pt x="77" y="1856"/>
                  </a:cubicBezTo>
                  <a:cubicBezTo>
                    <a:pt x="79" y="1846"/>
                    <a:pt x="87" y="1838"/>
                    <a:pt x="86" y="1828"/>
                  </a:cubicBezTo>
                  <a:cubicBezTo>
                    <a:pt x="84" y="1813"/>
                    <a:pt x="42" y="1721"/>
                    <a:pt x="31" y="1709"/>
                  </a:cubicBezTo>
                  <a:cubicBezTo>
                    <a:pt x="40" y="1594"/>
                    <a:pt x="48" y="1558"/>
                    <a:pt x="95" y="1462"/>
                  </a:cubicBezTo>
                  <a:cubicBezTo>
                    <a:pt x="85" y="1441"/>
                    <a:pt x="82" y="1416"/>
                    <a:pt x="68" y="1398"/>
                  </a:cubicBezTo>
                  <a:cubicBezTo>
                    <a:pt x="55" y="1381"/>
                    <a:pt x="37" y="1368"/>
                    <a:pt x="22" y="1353"/>
                  </a:cubicBezTo>
                  <a:cubicBezTo>
                    <a:pt x="16" y="1347"/>
                    <a:pt x="4" y="1334"/>
                    <a:pt x="4" y="1334"/>
                  </a:cubicBezTo>
                  <a:cubicBezTo>
                    <a:pt x="7" y="1285"/>
                    <a:pt x="0" y="1235"/>
                    <a:pt x="13" y="1188"/>
                  </a:cubicBezTo>
                  <a:cubicBezTo>
                    <a:pt x="19" y="1167"/>
                    <a:pt x="58" y="1142"/>
                    <a:pt x="58" y="1142"/>
                  </a:cubicBezTo>
                  <a:cubicBezTo>
                    <a:pt x="49" y="1043"/>
                    <a:pt x="47" y="1053"/>
                    <a:pt x="22" y="978"/>
                  </a:cubicBezTo>
                  <a:cubicBezTo>
                    <a:pt x="30" y="887"/>
                    <a:pt x="55" y="786"/>
                    <a:pt x="40" y="694"/>
                  </a:cubicBezTo>
                  <a:cubicBezTo>
                    <a:pt x="35" y="624"/>
                    <a:pt x="22" y="554"/>
                    <a:pt x="22" y="484"/>
                  </a:cubicBezTo>
                  <a:cubicBezTo>
                    <a:pt x="22" y="460"/>
                    <a:pt x="61" y="381"/>
                    <a:pt x="68" y="347"/>
                  </a:cubicBezTo>
                  <a:cubicBezTo>
                    <a:pt x="41" y="224"/>
                    <a:pt x="68" y="387"/>
                    <a:pt x="77" y="246"/>
                  </a:cubicBezTo>
                  <a:cubicBezTo>
                    <a:pt x="82" y="168"/>
                    <a:pt x="76" y="160"/>
                    <a:pt x="58" y="109"/>
                  </a:cubicBezTo>
                  <a:cubicBezTo>
                    <a:pt x="71" y="25"/>
                    <a:pt x="54" y="61"/>
                    <a:pt x="107" y="0"/>
                  </a:cubicBezTo>
                  <a:close/>
                </a:path>
              </a:pathLst>
            </a:custGeom>
            <a:solidFill>
              <a:srgbClr val="DDDDDD"/>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Rectangle 5" descr="10%"/>
            <p:cNvSpPr>
              <a:spLocks noChangeArrowheads="1"/>
            </p:cNvSpPr>
            <p:nvPr/>
          </p:nvSpPr>
          <p:spPr bwMode="auto">
            <a:xfrm>
              <a:off x="2495550" y="1483644"/>
              <a:ext cx="431800" cy="4465637"/>
            </a:xfrm>
            <a:prstGeom prst="rect">
              <a:avLst/>
            </a:prstGeom>
            <a:pattFill prst="pct10">
              <a:fgClr>
                <a:srgbClr val="B2B2B2"/>
              </a:fgClr>
              <a:bgClr>
                <a:srgbClr val="808080"/>
              </a:bgClr>
            </a:patt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Rectangle 6" descr="5%"/>
            <p:cNvSpPr>
              <a:spLocks noChangeArrowheads="1"/>
            </p:cNvSpPr>
            <p:nvPr/>
          </p:nvSpPr>
          <p:spPr bwMode="auto">
            <a:xfrm>
              <a:off x="2495550" y="1483644"/>
              <a:ext cx="215900" cy="4465637"/>
            </a:xfrm>
            <a:prstGeom prst="rect">
              <a:avLst/>
            </a:prstGeom>
            <a:pattFill prst="pct5">
              <a:fgClr>
                <a:srgbClr val="B2B2B2"/>
              </a:fgClr>
              <a:bgClr>
                <a:srgbClr val="808080"/>
              </a:bgClr>
            </a:patt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12" name="Group 8"/>
            <p:cNvGrpSpPr>
              <a:grpSpLocks/>
            </p:cNvGrpSpPr>
            <p:nvPr/>
          </p:nvGrpSpPr>
          <p:grpSpPr bwMode="auto">
            <a:xfrm>
              <a:off x="4079876" y="4076031"/>
              <a:ext cx="5184775" cy="709613"/>
              <a:chOff x="1610" y="2704"/>
              <a:chExt cx="3266" cy="447"/>
            </a:xfrm>
          </p:grpSpPr>
          <p:sp>
            <p:nvSpPr>
              <p:cNvPr id="13" name="Freeform 9"/>
              <p:cNvSpPr>
                <a:spLocks/>
              </p:cNvSpPr>
              <p:nvPr/>
            </p:nvSpPr>
            <p:spPr bwMode="auto">
              <a:xfrm>
                <a:off x="2182" y="2704"/>
                <a:ext cx="380" cy="447"/>
              </a:xfrm>
              <a:custGeom>
                <a:avLst/>
                <a:gdLst>
                  <a:gd name="T0" fmla="*/ 87 w 380"/>
                  <a:gd name="T1" fmla="*/ 119 h 447"/>
                  <a:gd name="T2" fmla="*/ 151 w 380"/>
                  <a:gd name="T3" fmla="*/ 183 h 447"/>
                  <a:gd name="T4" fmla="*/ 160 w 380"/>
                  <a:gd name="T5" fmla="*/ 0 h 447"/>
                  <a:gd name="T6" fmla="*/ 133 w 380"/>
                  <a:gd name="T7" fmla="*/ 375 h 447"/>
                  <a:gd name="T8" fmla="*/ 151 w 380"/>
                  <a:gd name="T9" fmla="*/ 421 h 447"/>
                  <a:gd name="T10" fmla="*/ 179 w 380"/>
                  <a:gd name="T11" fmla="*/ 439 h 447"/>
                  <a:gd name="T12" fmla="*/ 142 w 380"/>
                  <a:gd name="T13" fmla="*/ 411 h 447"/>
                  <a:gd name="T14" fmla="*/ 105 w 380"/>
                  <a:gd name="T15" fmla="*/ 302 h 447"/>
                  <a:gd name="T16" fmla="*/ 151 w 380"/>
                  <a:gd name="T17" fmla="*/ 238 h 447"/>
                  <a:gd name="T18" fmla="*/ 188 w 380"/>
                  <a:gd name="T19" fmla="*/ 347 h 447"/>
                  <a:gd name="T20" fmla="*/ 133 w 380"/>
                  <a:gd name="T21" fmla="*/ 302 h 447"/>
                  <a:gd name="T22" fmla="*/ 96 w 380"/>
                  <a:gd name="T23" fmla="*/ 265 h 447"/>
                  <a:gd name="T24" fmla="*/ 87 w 380"/>
                  <a:gd name="T25" fmla="*/ 238 h 447"/>
                  <a:gd name="T26" fmla="*/ 206 w 380"/>
                  <a:gd name="T27" fmla="*/ 265 h 447"/>
                  <a:gd name="T28" fmla="*/ 233 w 380"/>
                  <a:gd name="T29" fmla="*/ 283 h 447"/>
                  <a:gd name="T30" fmla="*/ 243 w 380"/>
                  <a:gd name="T31" fmla="*/ 247 h 447"/>
                  <a:gd name="T32" fmla="*/ 188 w 380"/>
                  <a:gd name="T33" fmla="*/ 146 h 447"/>
                  <a:gd name="T34" fmla="*/ 69 w 380"/>
                  <a:gd name="T35" fmla="*/ 201 h 447"/>
                  <a:gd name="T36" fmla="*/ 51 w 380"/>
                  <a:gd name="T37" fmla="*/ 293 h 447"/>
                  <a:gd name="T38" fmla="*/ 142 w 380"/>
                  <a:gd name="T39" fmla="*/ 402 h 447"/>
                  <a:gd name="T40" fmla="*/ 233 w 380"/>
                  <a:gd name="T41" fmla="*/ 393 h 447"/>
                  <a:gd name="T42" fmla="*/ 380 w 380"/>
                  <a:gd name="T43" fmla="*/ 128 h 447"/>
                  <a:gd name="T44" fmla="*/ 142 w 380"/>
                  <a:gd name="T45" fmla="*/ 155 h 447"/>
                  <a:gd name="T46" fmla="*/ 78 w 380"/>
                  <a:gd name="T47" fmla="*/ 146 h 447"/>
                  <a:gd name="T48" fmla="*/ 60 w 380"/>
                  <a:gd name="T49" fmla="*/ 91 h 447"/>
                  <a:gd name="T50" fmla="*/ 32 w 380"/>
                  <a:gd name="T51" fmla="*/ 82 h 447"/>
                  <a:gd name="T52" fmla="*/ 5 w 380"/>
                  <a:gd name="T53" fmla="*/ 91 h 447"/>
                  <a:gd name="T54" fmla="*/ 14 w 380"/>
                  <a:gd name="T55" fmla="*/ 146 h 447"/>
                  <a:gd name="T56" fmla="*/ 23 w 380"/>
                  <a:gd name="T57" fmla="*/ 174 h 447"/>
                  <a:gd name="T58" fmla="*/ 51 w 380"/>
                  <a:gd name="T59" fmla="*/ 183 h 447"/>
                  <a:gd name="T60" fmla="*/ 105 w 380"/>
                  <a:gd name="T61" fmla="*/ 229 h 447"/>
                  <a:gd name="T62" fmla="*/ 169 w 380"/>
                  <a:gd name="T63" fmla="*/ 283 h 447"/>
                  <a:gd name="T64" fmla="*/ 215 w 380"/>
                  <a:gd name="T65" fmla="*/ 320 h 447"/>
                  <a:gd name="T66" fmla="*/ 224 w 380"/>
                  <a:gd name="T67" fmla="*/ 274 h 447"/>
                  <a:gd name="T68" fmla="*/ 252 w 380"/>
                  <a:gd name="T69" fmla="*/ 256 h 447"/>
                  <a:gd name="T70" fmla="*/ 279 w 380"/>
                  <a:gd name="T71" fmla="*/ 265 h 447"/>
                  <a:gd name="T72" fmla="*/ 270 w 380"/>
                  <a:gd name="T73" fmla="*/ 165 h 447"/>
                  <a:gd name="T74" fmla="*/ 252 w 380"/>
                  <a:gd name="T75" fmla="*/ 201 h 447"/>
                  <a:gd name="T76" fmla="*/ 243 w 380"/>
                  <a:gd name="T77" fmla="*/ 238 h 447"/>
                  <a:gd name="T78" fmla="*/ 215 w 380"/>
                  <a:gd name="T79" fmla="*/ 229 h 447"/>
                  <a:gd name="T80" fmla="*/ 188 w 380"/>
                  <a:gd name="T81" fmla="*/ 210 h 447"/>
                  <a:gd name="T82" fmla="*/ 142 w 380"/>
                  <a:gd name="T83" fmla="*/ 137 h 447"/>
                  <a:gd name="T84" fmla="*/ 124 w 380"/>
                  <a:gd name="T85" fmla="*/ 174 h 447"/>
                  <a:gd name="T86" fmla="*/ 115 w 380"/>
                  <a:gd name="T87" fmla="*/ 137 h 447"/>
                  <a:gd name="T88" fmla="*/ 96 w 380"/>
                  <a:gd name="T89" fmla="*/ 82 h 447"/>
                  <a:gd name="T90" fmla="*/ 124 w 380"/>
                  <a:gd name="T91" fmla="*/ 91 h 447"/>
                  <a:gd name="T92" fmla="*/ 233 w 380"/>
                  <a:gd name="T93" fmla="*/ 137 h 447"/>
                  <a:gd name="T94" fmla="*/ 243 w 380"/>
                  <a:gd name="T95" fmla="*/ 7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447">
                    <a:moveTo>
                      <a:pt x="87" y="119"/>
                    </a:moveTo>
                    <a:cubicBezTo>
                      <a:pt x="108" y="140"/>
                      <a:pt x="123" y="195"/>
                      <a:pt x="151" y="183"/>
                    </a:cubicBezTo>
                    <a:cubicBezTo>
                      <a:pt x="231" y="150"/>
                      <a:pt x="201" y="39"/>
                      <a:pt x="160" y="0"/>
                    </a:cubicBezTo>
                    <a:cubicBezTo>
                      <a:pt x="151" y="125"/>
                      <a:pt x="136" y="250"/>
                      <a:pt x="133" y="375"/>
                    </a:cubicBezTo>
                    <a:cubicBezTo>
                      <a:pt x="133" y="391"/>
                      <a:pt x="141" y="408"/>
                      <a:pt x="151" y="421"/>
                    </a:cubicBezTo>
                    <a:cubicBezTo>
                      <a:pt x="157" y="430"/>
                      <a:pt x="186" y="447"/>
                      <a:pt x="179" y="439"/>
                    </a:cubicBezTo>
                    <a:cubicBezTo>
                      <a:pt x="169" y="428"/>
                      <a:pt x="154" y="420"/>
                      <a:pt x="142" y="411"/>
                    </a:cubicBezTo>
                    <a:cubicBezTo>
                      <a:pt x="129" y="373"/>
                      <a:pt x="124" y="338"/>
                      <a:pt x="105" y="302"/>
                    </a:cubicBezTo>
                    <a:cubicBezTo>
                      <a:pt x="116" y="271"/>
                      <a:pt x="123" y="221"/>
                      <a:pt x="151" y="238"/>
                    </a:cubicBezTo>
                    <a:cubicBezTo>
                      <a:pt x="158" y="242"/>
                      <a:pt x="207" y="363"/>
                      <a:pt x="188" y="347"/>
                    </a:cubicBezTo>
                    <a:cubicBezTo>
                      <a:pt x="170" y="332"/>
                      <a:pt x="151" y="318"/>
                      <a:pt x="133" y="302"/>
                    </a:cubicBezTo>
                    <a:cubicBezTo>
                      <a:pt x="120" y="290"/>
                      <a:pt x="108" y="277"/>
                      <a:pt x="96" y="265"/>
                    </a:cubicBezTo>
                    <a:cubicBezTo>
                      <a:pt x="93" y="256"/>
                      <a:pt x="78" y="239"/>
                      <a:pt x="87" y="238"/>
                    </a:cubicBezTo>
                    <a:cubicBezTo>
                      <a:pt x="127" y="232"/>
                      <a:pt x="166" y="257"/>
                      <a:pt x="206" y="265"/>
                    </a:cubicBezTo>
                    <a:cubicBezTo>
                      <a:pt x="215" y="271"/>
                      <a:pt x="223" y="288"/>
                      <a:pt x="233" y="283"/>
                    </a:cubicBezTo>
                    <a:cubicBezTo>
                      <a:pt x="244" y="278"/>
                      <a:pt x="243" y="259"/>
                      <a:pt x="243" y="247"/>
                    </a:cubicBezTo>
                    <a:cubicBezTo>
                      <a:pt x="243" y="183"/>
                      <a:pt x="240" y="163"/>
                      <a:pt x="188" y="146"/>
                    </a:cubicBezTo>
                    <a:cubicBezTo>
                      <a:pt x="125" y="158"/>
                      <a:pt x="119" y="168"/>
                      <a:pt x="69" y="201"/>
                    </a:cubicBezTo>
                    <a:cubicBezTo>
                      <a:pt x="60" y="228"/>
                      <a:pt x="46" y="266"/>
                      <a:pt x="51" y="293"/>
                    </a:cubicBezTo>
                    <a:cubicBezTo>
                      <a:pt x="58" y="336"/>
                      <a:pt x="118" y="366"/>
                      <a:pt x="142" y="402"/>
                    </a:cubicBezTo>
                    <a:cubicBezTo>
                      <a:pt x="172" y="399"/>
                      <a:pt x="207" y="409"/>
                      <a:pt x="233" y="393"/>
                    </a:cubicBezTo>
                    <a:cubicBezTo>
                      <a:pt x="312" y="344"/>
                      <a:pt x="304" y="200"/>
                      <a:pt x="380" y="128"/>
                    </a:cubicBezTo>
                    <a:cubicBezTo>
                      <a:pt x="297" y="114"/>
                      <a:pt x="221" y="129"/>
                      <a:pt x="142" y="155"/>
                    </a:cubicBezTo>
                    <a:cubicBezTo>
                      <a:pt x="121" y="152"/>
                      <a:pt x="95" y="159"/>
                      <a:pt x="78" y="146"/>
                    </a:cubicBezTo>
                    <a:cubicBezTo>
                      <a:pt x="63" y="134"/>
                      <a:pt x="78" y="97"/>
                      <a:pt x="60" y="91"/>
                    </a:cubicBezTo>
                    <a:cubicBezTo>
                      <a:pt x="51" y="88"/>
                      <a:pt x="41" y="85"/>
                      <a:pt x="32" y="82"/>
                    </a:cubicBezTo>
                    <a:cubicBezTo>
                      <a:pt x="23" y="85"/>
                      <a:pt x="8" y="82"/>
                      <a:pt x="5" y="91"/>
                    </a:cubicBezTo>
                    <a:cubicBezTo>
                      <a:pt x="0" y="109"/>
                      <a:pt x="10" y="128"/>
                      <a:pt x="14" y="146"/>
                    </a:cubicBezTo>
                    <a:cubicBezTo>
                      <a:pt x="16" y="156"/>
                      <a:pt x="16" y="167"/>
                      <a:pt x="23" y="174"/>
                    </a:cubicBezTo>
                    <a:cubicBezTo>
                      <a:pt x="30" y="181"/>
                      <a:pt x="42" y="180"/>
                      <a:pt x="51" y="183"/>
                    </a:cubicBezTo>
                    <a:cubicBezTo>
                      <a:pt x="83" y="231"/>
                      <a:pt x="51" y="193"/>
                      <a:pt x="105" y="229"/>
                    </a:cubicBezTo>
                    <a:cubicBezTo>
                      <a:pt x="137" y="251"/>
                      <a:pt x="127" y="269"/>
                      <a:pt x="169" y="283"/>
                    </a:cubicBezTo>
                    <a:cubicBezTo>
                      <a:pt x="172" y="286"/>
                      <a:pt x="209" y="325"/>
                      <a:pt x="215" y="320"/>
                    </a:cubicBezTo>
                    <a:cubicBezTo>
                      <a:pt x="227" y="310"/>
                      <a:pt x="216" y="288"/>
                      <a:pt x="224" y="274"/>
                    </a:cubicBezTo>
                    <a:cubicBezTo>
                      <a:pt x="230" y="264"/>
                      <a:pt x="243" y="262"/>
                      <a:pt x="252" y="256"/>
                    </a:cubicBezTo>
                    <a:cubicBezTo>
                      <a:pt x="261" y="259"/>
                      <a:pt x="270" y="269"/>
                      <a:pt x="279" y="265"/>
                    </a:cubicBezTo>
                    <a:cubicBezTo>
                      <a:pt x="322" y="248"/>
                      <a:pt x="280" y="186"/>
                      <a:pt x="270" y="165"/>
                    </a:cubicBezTo>
                    <a:cubicBezTo>
                      <a:pt x="264" y="177"/>
                      <a:pt x="257" y="188"/>
                      <a:pt x="252" y="201"/>
                    </a:cubicBezTo>
                    <a:cubicBezTo>
                      <a:pt x="248" y="213"/>
                      <a:pt x="253" y="230"/>
                      <a:pt x="243" y="238"/>
                    </a:cubicBezTo>
                    <a:cubicBezTo>
                      <a:pt x="235" y="244"/>
                      <a:pt x="224" y="232"/>
                      <a:pt x="215" y="229"/>
                    </a:cubicBezTo>
                    <a:cubicBezTo>
                      <a:pt x="206" y="223"/>
                      <a:pt x="194" y="219"/>
                      <a:pt x="188" y="210"/>
                    </a:cubicBezTo>
                    <a:cubicBezTo>
                      <a:pt x="161" y="169"/>
                      <a:pt x="201" y="157"/>
                      <a:pt x="142" y="137"/>
                    </a:cubicBezTo>
                    <a:cubicBezTo>
                      <a:pt x="136" y="149"/>
                      <a:pt x="138" y="174"/>
                      <a:pt x="124" y="174"/>
                    </a:cubicBezTo>
                    <a:cubicBezTo>
                      <a:pt x="111" y="174"/>
                      <a:pt x="119" y="149"/>
                      <a:pt x="115" y="137"/>
                    </a:cubicBezTo>
                    <a:cubicBezTo>
                      <a:pt x="115" y="136"/>
                      <a:pt x="95" y="83"/>
                      <a:pt x="96" y="82"/>
                    </a:cubicBezTo>
                    <a:cubicBezTo>
                      <a:pt x="103" y="75"/>
                      <a:pt x="115" y="88"/>
                      <a:pt x="124" y="91"/>
                    </a:cubicBezTo>
                    <a:cubicBezTo>
                      <a:pt x="154" y="122"/>
                      <a:pt x="193" y="124"/>
                      <a:pt x="233" y="137"/>
                    </a:cubicBezTo>
                    <a:cubicBezTo>
                      <a:pt x="244" y="85"/>
                      <a:pt x="243" y="107"/>
                      <a:pt x="243" y="73"/>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10"/>
              <p:cNvSpPr>
                <a:spLocks noChangeShapeType="1"/>
              </p:cNvSpPr>
              <p:nvPr/>
            </p:nvSpPr>
            <p:spPr bwMode="auto">
              <a:xfrm rot="10800000">
                <a:off x="1610" y="2886"/>
                <a:ext cx="54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 name="Text Box 11"/>
              <p:cNvSpPr txBox="1">
                <a:spLocks noChangeArrowheads="1"/>
              </p:cNvSpPr>
              <p:nvPr/>
            </p:nvSpPr>
            <p:spPr bwMode="auto">
              <a:xfrm>
                <a:off x="2816" y="2791"/>
                <a:ext cx="2060"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dirty="0"/>
                  <a:t>Protein adsorption </a:t>
                </a:r>
                <a:br>
                  <a:rPr lang="en-GB" dirty="0"/>
                </a:br>
                <a:r>
                  <a:rPr lang="en-GB" dirty="0"/>
                  <a:t>(serum: 2000 proteins~ trace to mg/ml)</a:t>
                </a:r>
              </a:p>
            </p:txBody>
          </p:sp>
        </p:grpSp>
        <p:grpSp>
          <p:nvGrpSpPr>
            <p:cNvPr id="16" name="Group 12"/>
            <p:cNvGrpSpPr>
              <a:grpSpLocks/>
            </p:cNvGrpSpPr>
            <p:nvPr/>
          </p:nvGrpSpPr>
          <p:grpSpPr bwMode="auto">
            <a:xfrm>
              <a:off x="4079875" y="2539330"/>
              <a:ext cx="3416300" cy="1049338"/>
              <a:chOff x="1610" y="1736"/>
              <a:chExt cx="2152" cy="661"/>
            </a:xfrm>
          </p:grpSpPr>
          <p:grpSp>
            <p:nvGrpSpPr>
              <p:cNvPr id="17" name="Group 13"/>
              <p:cNvGrpSpPr>
                <a:grpSpLocks/>
              </p:cNvGrpSpPr>
              <p:nvPr/>
            </p:nvGrpSpPr>
            <p:grpSpPr bwMode="auto">
              <a:xfrm>
                <a:off x="2018" y="1736"/>
                <a:ext cx="306" cy="288"/>
                <a:chOff x="2485" y="1963"/>
                <a:chExt cx="306" cy="288"/>
              </a:xfrm>
            </p:grpSpPr>
            <p:sp>
              <p:nvSpPr>
                <p:cNvPr id="23" name="Freeform 14"/>
                <p:cNvSpPr>
                  <a:spLocks/>
                </p:cNvSpPr>
                <p:nvPr/>
              </p:nvSpPr>
              <p:spPr bwMode="auto">
                <a:xfrm>
                  <a:off x="2485" y="1963"/>
                  <a:ext cx="304" cy="288"/>
                </a:xfrm>
                <a:custGeom>
                  <a:avLst/>
                  <a:gdLst>
                    <a:gd name="T0" fmla="*/ 0 w 190"/>
                    <a:gd name="T1" fmla="*/ 9 h 201"/>
                    <a:gd name="T2" fmla="*/ 28 w 190"/>
                    <a:gd name="T3" fmla="*/ 174 h 201"/>
                    <a:gd name="T4" fmla="*/ 110 w 190"/>
                    <a:gd name="T5" fmla="*/ 201 h 201"/>
                    <a:gd name="T6" fmla="*/ 165 w 190"/>
                    <a:gd name="T7" fmla="*/ 164 h 201"/>
                    <a:gd name="T8" fmla="*/ 165 w 190"/>
                    <a:gd name="T9" fmla="*/ 18 h 201"/>
                    <a:gd name="T10" fmla="*/ 101 w 190"/>
                    <a:gd name="T11" fmla="*/ 0 h 201"/>
                    <a:gd name="T12" fmla="*/ 0 w 190"/>
                    <a:gd name="T13" fmla="*/ 9 h 201"/>
                  </a:gdLst>
                  <a:ahLst/>
                  <a:cxnLst>
                    <a:cxn ang="0">
                      <a:pos x="T0" y="T1"/>
                    </a:cxn>
                    <a:cxn ang="0">
                      <a:pos x="T2" y="T3"/>
                    </a:cxn>
                    <a:cxn ang="0">
                      <a:pos x="T4" y="T5"/>
                    </a:cxn>
                    <a:cxn ang="0">
                      <a:pos x="T6" y="T7"/>
                    </a:cxn>
                    <a:cxn ang="0">
                      <a:pos x="T8" y="T9"/>
                    </a:cxn>
                    <a:cxn ang="0">
                      <a:pos x="T10" y="T11"/>
                    </a:cxn>
                    <a:cxn ang="0">
                      <a:pos x="T12" y="T13"/>
                    </a:cxn>
                  </a:cxnLst>
                  <a:rect l="0" t="0" r="r" b="b"/>
                  <a:pathLst>
                    <a:path w="190" h="201">
                      <a:moveTo>
                        <a:pt x="0" y="9"/>
                      </a:moveTo>
                      <a:cubicBezTo>
                        <a:pt x="5" y="48"/>
                        <a:pt x="14" y="141"/>
                        <a:pt x="28" y="174"/>
                      </a:cubicBezTo>
                      <a:cubicBezTo>
                        <a:pt x="38" y="197"/>
                        <a:pt x="101" y="199"/>
                        <a:pt x="110" y="201"/>
                      </a:cubicBezTo>
                      <a:cubicBezTo>
                        <a:pt x="128" y="189"/>
                        <a:pt x="151" y="181"/>
                        <a:pt x="165" y="164"/>
                      </a:cubicBezTo>
                      <a:cubicBezTo>
                        <a:pt x="187" y="137"/>
                        <a:pt x="190" y="43"/>
                        <a:pt x="165" y="18"/>
                      </a:cubicBezTo>
                      <a:cubicBezTo>
                        <a:pt x="161" y="14"/>
                        <a:pt x="101" y="0"/>
                        <a:pt x="101" y="0"/>
                      </a:cubicBezTo>
                      <a:cubicBezTo>
                        <a:pt x="6" y="9"/>
                        <a:pt x="40" y="9"/>
                        <a:pt x="0" y="9"/>
                      </a:cubicBezTo>
                      <a:close/>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 name="Text Box 15"/>
                <p:cNvSpPr txBox="1">
                  <a:spLocks noChangeArrowheads="1"/>
                </p:cNvSpPr>
                <p:nvPr/>
              </p:nvSpPr>
              <p:spPr bwMode="auto">
                <a:xfrm>
                  <a:off x="2486" y="2013"/>
                  <a:ext cx="30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t>Ca</a:t>
                  </a:r>
                  <a:r>
                    <a:rPr lang="en-GB" baseline="30000"/>
                    <a:t>+</a:t>
                  </a:r>
                </a:p>
              </p:txBody>
            </p:sp>
          </p:grpSp>
          <p:grpSp>
            <p:nvGrpSpPr>
              <p:cNvPr id="18" name="Group 16"/>
              <p:cNvGrpSpPr>
                <a:grpSpLocks/>
              </p:cNvGrpSpPr>
              <p:nvPr/>
            </p:nvGrpSpPr>
            <p:grpSpPr bwMode="auto">
              <a:xfrm>
                <a:off x="1837" y="2205"/>
                <a:ext cx="194" cy="192"/>
                <a:chOff x="2686" y="2341"/>
                <a:chExt cx="194" cy="192"/>
              </a:xfrm>
            </p:grpSpPr>
            <p:sp>
              <p:nvSpPr>
                <p:cNvPr id="21" name="Freeform 17"/>
                <p:cNvSpPr>
                  <a:spLocks/>
                </p:cNvSpPr>
                <p:nvPr/>
              </p:nvSpPr>
              <p:spPr bwMode="auto">
                <a:xfrm>
                  <a:off x="2699" y="2341"/>
                  <a:ext cx="181" cy="182"/>
                </a:xfrm>
                <a:custGeom>
                  <a:avLst/>
                  <a:gdLst>
                    <a:gd name="T0" fmla="*/ 0 w 190"/>
                    <a:gd name="T1" fmla="*/ 9 h 201"/>
                    <a:gd name="T2" fmla="*/ 28 w 190"/>
                    <a:gd name="T3" fmla="*/ 174 h 201"/>
                    <a:gd name="T4" fmla="*/ 110 w 190"/>
                    <a:gd name="T5" fmla="*/ 201 h 201"/>
                    <a:gd name="T6" fmla="*/ 165 w 190"/>
                    <a:gd name="T7" fmla="*/ 164 h 201"/>
                    <a:gd name="T8" fmla="*/ 165 w 190"/>
                    <a:gd name="T9" fmla="*/ 18 h 201"/>
                    <a:gd name="T10" fmla="*/ 101 w 190"/>
                    <a:gd name="T11" fmla="*/ 0 h 201"/>
                    <a:gd name="T12" fmla="*/ 0 w 190"/>
                    <a:gd name="T13" fmla="*/ 9 h 201"/>
                  </a:gdLst>
                  <a:ahLst/>
                  <a:cxnLst>
                    <a:cxn ang="0">
                      <a:pos x="T0" y="T1"/>
                    </a:cxn>
                    <a:cxn ang="0">
                      <a:pos x="T2" y="T3"/>
                    </a:cxn>
                    <a:cxn ang="0">
                      <a:pos x="T4" y="T5"/>
                    </a:cxn>
                    <a:cxn ang="0">
                      <a:pos x="T6" y="T7"/>
                    </a:cxn>
                    <a:cxn ang="0">
                      <a:pos x="T8" y="T9"/>
                    </a:cxn>
                    <a:cxn ang="0">
                      <a:pos x="T10" y="T11"/>
                    </a:cxn>
                    <a:cxn ang="0">
                      <a:pos x="T12" y="T13"/>
                    </a:cxn>
                  </a:cxnLst>
                  <a:rect l="0" t="0" r="r" b="b"/>
                  <a:pathLst>
                    <a:path w="190" h="201">
                      <a:moveTo>
                        <a:pt x="0" y="9"/>
                      </a:moveTo>
                      <a:cubicBezTo>
                        <a:pt x="5" y="48"/>
                        <a:pt x="14" y="141"/>
                        <a:pt x="28" y="174"/>
                      </a:cubicBezTo>
                      <a:cubicBezTo>
                        <a:pt x="38" y="197"/>
                        <a:pt x="101" y="199"/>
                        <a:pt x="110" y="201"/>
                      </a:cubicBezTo>
                      <a:cubicBezTo>
                        <a:pt x="128" y="189"/>
                        <a:pt x="151" y="181"/>
                        <a:pt x="165" y="164"/>
                      </a:cubicBezTo>
                      <a:cubicBezTo>
                        <a:pt x="187" y="137"/>
                        <a:pt x="190" y="43"/>
                        <a:pt x="165" y="18"/>
                      </a:cubicBezTo>
                      <a:cubicBezTo>
                        <a:pt x="161" y="14"/>
                        <a:pt x="101" y="0"/>
                        <a:pt x="101" y="0"/>
                      </a:cubicBezTo>
                      <a:cubicBezTo>
                        <a:pt x="6" y="9"/>
                        <a:pt x="40" y="9"/>
                        <a:pt x="0" y="9"/>
                      </a:cubicBezTo>
                      <a:close/>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 name="Text Box 18"/>
                <p:cNvSpPr txBox="1">
                  <a:spLocks noChangeArrowheads="1"/>
                </p:cNvSpPr>
                <p:nvPr/>
              </p:nvSpPr>
              <p:spPr bwMode="auto">
                <a:xfrm>
                  <a:off x="2686" y="2341"/>
                  <a:ext cx="191"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t>P</a:t>
                  </a:r>
                </a:p>
              </p:txBody>
            </p:sp>
          </p:grpSp>
          <p:sp>
            <p:nvSpPr>
              <p:cNvPr id="19" name="Line 19"/>
              <p:cNvSpPr>
                <a:spLocks noChangeShapeType="1"/>
              </p:cNvSpPr>
              <p:nvPr/>
            </p:nvSpPr>
            <p:spPr bwMode="auto">
              <a:xfrm rot="10800000">
                <a:off x="1610" y="2115"/>
                <a:ext cx="54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 name="Text Box 20"/>
              <p:cNvSpPr txBox="1">
                <a:spLocks noChangeArrowheads="1"/>
              </p:cNvSpPr>
              <p:nvPr/>
            </p:nvSpPr>
            <p:spPr bwMode="auto">
              <a:xfrm>
                <a:off x="2298" y="2024"/>
                <a:ext cx="1464"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dirty="0"/>
                  <a:t>Biological ion incorporation</a:t>
                </a:r>
              </a:p>
            </p:txBody>
          </p:sp>
        </p:grpSp>
        <p:grpSp>
          <p:nvGrpSpPr>
            <p:cNvPr id="25" name="Group 21"/>
            <p:cNvGrpSpPr>
              <a:grpSpLocks/>
            </p:cNvGrpSpPr>
            <p:nvPr/>
          </p:nvGrpSpPr>
          <p:grpSpPr bwMode="auto">
            <a:xfrm>
              <a:off x="4008438" y="4868193"/>
              <a:ext cx="3575050" cy="1008062"/>
              <a:chOff x="1565" y="3203"/>
              <a:chExt cx="2252" cy="635"/>
            </a:xfrm>
          </p:grpSpPr>
          <p:sp>
            <p:nvSpPr>
              <p:cNvPr id="26" name="Freeform 22"/>
              <p:cNvSpPr>
                <a:spLocks/>
              </p:cNvSpPr>
              <p:nvPr/>
            </p:nvSpPr>
            <p:spPr bwMode="auto">
              <a:xfrm>
                <a:off x="1565" y="3203"/>
                <a:ext cx="226" cy="635"/>
              </a:xfrm>
              <a:custGeom>
                <a:avLst/>
                <a:gdLst>
                  <a:gd name="T0" fmla="*/ 87 w 380"/>
                  <a:gd name="T1" fmla="*/ 119 h 447"/>
                  <a:gd name="T2" fmla="*/ 151 w 380"/>
                  <a:gd name="T3" fmla="*/ 183 h 447"/>
                  <a:gd name="T4" fmla="*/ 160 w 380"/>
                  <a:gd name="T5" fmla="*/ 0 h 447"/>
                  <a:gd name="T6" fmla="*/ 133 w 380"/>
                  <a:gd name="T7" fmla="*/ 375 h 447"/>
                  <a:gd name="T8" fmla="*/ 151 w 380"/>
                  <a:gd name="T9" fmla="*/ 421 h 447"/>
                  <a:gd name="T10" fmla="*/ 179 w 380"/>
                  <a:gd name="T11" fmla="*/ 439 h 447"/>
                  <a:gd name="T12" fmla="*/ 142 w 380"/>
                  <a:gd name="T13" fmla="*/ 411 h 447"/>
                  <a:gd name="T14" fmla="*/ 105 w 380"/>
                  <a:gd name="T15" fmla="*/ 302 h 447"/>
                  <a:gd name="T16" fmla="*/ 151 w 380"/>
                  <a:gd name="T17" fmla="*/ 238 h 447"/>
                  <a:gd name="T18" fmla="*/ 188 w 380"/>
                  <a:gd name="T19" fmla="*/ 347 h 447"/>
                  <a:gd name="T20" fmla="*/ 133 w 380"/>
                  <a:gd name="T21" fmla="*/ 302 h 447"/>
                  <a:gd name="T22" fmla="*/ 96 w 380"/>
                  <a:gd name="T23" fmla="*/ 265 h 447"/>
                  <a:gd name="T24" fmla="*/ 87 w 380"/>
                  <a:gd name="T25" fmla="*/ 238 h 447"/>
                  <a:gd name="T26" fmla="*/ 206 w 380"/>
                  <a:gd name="T27" fmla="*/ 265 h 447"/>
                  <a:gd name="T28" fmla="*/ 233 w 380"/>
                  <a:gd name="T29" fmla="*/ 283 h 447"/>
                  <a:gd name="T30" fmla="*/ 243 w 380"/>
                  <a:gd name="T31" fmla="*/ 247 h 447"/>
                  <a:gd name="T32" fmla="*/ 188 w 380"/>
                  <a:gd name="T33" fmla="*/ 146 h 447"/>
                  <a:gd name="T34" fmla="*/ 69 w 380"/>
                  <a:gd name="T35" fmla="*/ 201 h 447"/>
                  <a:gd name="T36" fmla="*/ 51 w 380"/>
                  <a:gd name="T37" fmla="*/ 293 h 447"/>
                  <a:gd name="T38" fmla="*/ 142 w 380"/>
                  <a:gd name="T39" fmla="*/ 402 h 447"/>
                  <a:gd name="T40" fmla="*/ 233 w 380"/>
                  <a:gd name="T41" fmla="*/ 393 h 447"/>
                  <a:gd name="T42" fmla="*/ 380 w 380"/>
                  <a:gd name="T43" fmla="*/ 128 h 447"/>
                  <a:gd name="T44" fmla="*/ 142 w 380"/>
                  <a:gd name="T45" fmla="*/ 155 h 447"/>
                  <a:gd name="T46" fmla="*/ 78 w 380"/>
                  <a:gd name="T47" fmla="*/ 146 h 447"/>
                  <a:gd name="T48" fmla="*/ 60 w 380"/>
                  <a:gd name="T49" fmla="*/ 91 h 447"/>
                  <a:gd name="T50" fmla="*/ 32 w 380"/>
                  <a:gd name="T51" fmla="*/ 82 h 447"/>
                  <a:gd name="T52" fmla="*/ 5 w 380"/>
                  <a:gd name="T53" fmla="*/ 91 h 447"/>
                  <a:gd name="T54" fmla="*/ 14 w 380"/>
                  <a:gd name="T55" fmla="*/ 146 h 447"/>
                  <a:gd name="T56" fmla="*/ 23 w 380"/>
                  <a:gd name="T57" fmla="*/ 174 h 447"/>
                  <a:gd name="T58" fmla="*/ 51 w 380"/>
                  <a:gd name="T59" fmla="*/ 183 h 447"/>
                  <a:gd name="T60" fmla="*/ 105 w 380"/>
                  <a:gd name="T61" fmla="*/ 229 h 447"/>
                  <a:gd name="T62" fmla="*/ 169 w 380"/>
                  <a:gd name="T63" fmla="*/ 283 h 447"/>
                  <a:gd name="T64" fmla="*/ 215 w 380"/>
                  <a:gd name="T65" fmla="*/ 320 h 447"/>
                  <a:gd name="T66" fmla="*/ 224 w 380"/>
                  <a:gd name="T67" fmla="*/ 274 h 447"/>
                  <a:gd name="T68" fmla="*/ 252 w 380"/>
                  <a:gd name="T69" fmla="*/ 256 h 447"/>
                  <a:gd name="T70" fmla="*/ 279 w 380"/>
                  <a:gd name="T71" fmla="*/ 265 h 447"/>
                  <a:gd name="T72" fmla="*/ 270 w 380"/>
                  <a:gd name="T73" fmla="*/ 165 h 447"/>
                  <a:gd name="T74" fmla="*/ 252 w 380"/>
                  <a:gd name="T75" fmla="*/ 201 h 447"/>
                  <a:gd name="T76" fmla="*/ 243 w 380"/>
                  <a:gd name="T77" fmla="*/ 238 h 447"/>
                  <a:gd name="T78" fmla="*/ 215 w 380"/>
                  <a:gd name="T79" fmla="*/ 229 h 447"/>
                  <a:gd name="T80" fmla="*/ 188 w 380"/>
                  <a:gd name="T81" fmla="*/ 210 h 447"/>
                  <a:gd name="T82" fmla="*/ 142 w 380"/>
                  <a:gd name="T83" fmla="*/ 137 h 447"/>
                  <a:gd name="T84" fmla="*/ 124 w 380"/>
                  <a:gd name="T85" fmla="*/ 174 h 447"/>
                  <a:gd name="T86" fmla="*/ 115 w 380"/>
                  <a:gd name="T87" fmla="*/ 137 h 447"/>
                  <a:gd name="T88" fmla="*/ 96 w 380"/>
                  <a:gd name="T89" fmla="*/ 82 h 447"/>
                  <a:gd name="T90" fmla="*/ 124 w 380"/>
                  <a:gd name="T91" fmla="*/ 91 h 447"/>
                  <a:gd name="T92" fmla="*/ 233 w 380"/>
                  <a:gd name="T93" fmla="*/ 137 h 447"/>
                  <a:gd name="T94" fmla="*/ 243 w 380"/>
                  <a:gd name="T95" fmla="*/ 7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447">
                    <a:moveTo>
                      <a:pt x="87" y="119"/>
                    </a:moveTo>
                    <a:cubicBezTo>
                      <a:pt x="108" y="140"/>
                      <a:pt x="123" y="195"/>
                      <a:pt x="151" y="183"/>
                    </a:cubicBezTo>
                    <a:cubicBezTo>
                      <a:pt x="231" y="150"/>
                      <a:pt x="201" y="39"/>
                      <a:pt x="160" y="0"/>
                    </a:cubicBezTo>
                    <a:cubicBezTo>
                      <a:pt x="151" y="125"/>
                      <a:pt x="136" y="250"/>
                      <a:pt x="133" y="375"/>
                    </a:cubicBezTo>
                    <a:cubicBezTo>
                      <a:pt x="133" y="391"/>
                      <a:pt x="141" y="408"/>
                      <a:pt x="151" y="421"/>
                    </a:cubicBezTo>
                    <a:cubicBezTo>
                      <a:pt x="157" y="430"/>
                      <a:pt x="186" y="447"/>
                      <a:pt x="179" y="439"/>
                    </a:cubicBezTo>
                    <a:cubicBezTo>
                      <a:pt x="169" y="428"/>
                      <a:pt x="154" y="420"/>
                      <a:pt x="142" y="411"/>
                    </a:cubicBezTo>
                    <a:cubicBezTo>
                      <a:pt x="129" y="373"/>
                      <a:pt x="124" y="338"/>
                      <a:pt x="105" y="302"/>
                    </a:cubicBezTo>
                    <a:cubicBezTo>
                      <a:pt x="116" y="271"/>
                      <a:pt x="123" y="221"/>
                      <a:pt x="151" y="238"/>
                    </a:cubicBezTo>
                    <a:cubicBezTo>
                      <a:pt x="158" y="242"/>
                      <a:pt x="207" y="363"/>
                      <a:pt x="188" y="347"/>
                    </a:cubicBezTo>
                    <a:cubicBezTo>
                      <a:pt x="170" y="332"/>
                      <a:pt x="151" y="318"/>
                      <a:pt x="133" y="302"/>
                    </a:cubicBezTo>
                    <a:cubicBezTo>
                      <a:pt x="120" y="290"/>
                      <a:pt x="108" y="277"/>
                      <a:pt x="96" y="265"/>
                    </a:cubicBezTo>
                    <a:cubicBezTo>
                      <a:pt x="93" y="256"/>
                      <a:pt x="78" y="239"/>
                      <a:pt x="87" y="238"/>
                    </a:cubicBezTo>
                    <a:cubicBezTo>
                      <a:pt x="127" y="232"/>
                      <a:pt x="166" y="257"/>
                      <a:pt x="206" y="265"/>
                    </a:cubicBezTo>
                    <a:cubicBezTo>
                      <a:pt x="215" y="271"/>
                      <a:pt x="223" y="288"/>
                      <a:pt x="233" y="283"/>
                    </a:cubicBezTo>
                    <a:cubicBezTo>
                      <a:pt x="244" y="278"/>
                      <a:pt x="243" y="259"/>
                      <a:pt x="243" y="247"/>
                    </a:cubicBezTo>
                    <a:cubicBezTo>
                      <a:pt x="243" y="183"/>
                      <a:pt x="240" y="163"/>
                      <a:pt x="188" y="146"/>
                    </a:cubicBezTo>
                    <a:cubicBezTo>
                      <a:pt x="125" y="158"/>
                      <a:pt x="119" y="168"/>
                      <a:pt x="69" y="201"/>
                    </a:cubicBezTo>
                    <a:cubicBezTo>
                      <a:pt x="60" y="228"/>
                      <a:pt x="46" y="266"/>
                      <a:pt x="51" y="293"/>
                    </a:cubicBezTo>
                    <a:cubicBezTo>
                      <a:pt x="58" y="336"/>
                      <a:pt x="118" y="366"/>
                      <a:pt x="142" y="402"/>
                    </a:cubicBezTo>
                    <a:cubicBezTo>
                      <a:pt x="172" y="399"/>
                      <a:pt x="207" y="409"/>
                      <a:pt x="233" y="393"/>
                    </a:cubicBezTo>
                    <a:cubicBezTo>
                      <a:pt x="312" y="344"/>
                      <a:pt x="304" y="200"/>
                      <a:pt x="380" y="128"/>
                    </a:cubicBezTo>
                    <a:cubicBezTo>
                      <a:pt x="297" y="114"/>
                      <a:pt x="221" y="129"/>
                      <a:pt x="142" y="155"/>
                    </a:cubicBezTo>
                    <a:cubicBezTo>
                      <a:pt x="121" y="152"/>
                      <a:pt x="95" y="159"/>
                      <a:pt x="78" y="146"/>
                    </a:cubicBezTo>
                    <a:cubicBezTo>
                      <a:pt x="63" y="134"/>
                      <a:pt x="78" y="97"/>
                      <a:pt x="60" y="91"/>
                    </a:cubicBezTo>
                    <a:cubicBezTo>
                      <a:pt x="51" y="88"/>
                      <a:pt x="41" y="85"/>
                      <a:pt x="32" y="82"/>
                    </a:cubicBezTo>
                    <a:cubicBezTo>
                      <a:pt x="23" y="85"/>
                      <a:pt x="8" y="82"/>
                      <a:pt x="5" y="91"/>
                    </a:cubicBezTo>
                    <a:cubicBezTo>
                      <a:pt x="0" y="109"/>
                      <a:pt x="10" y="128"/>
                      <a:pt x="14" y="146"/>
                    </a:cubicBezTo>
                    <a:cubicBezTo>
                      <a:pt x="16" y="156"/>
                      <a:pt x="16" y="167"/>
                      <a:pt x="23" y="174"/>
                    </a:cubicBezTo>
                    <a:cubicBezTo>
                      <a:pt x="30" y="181"/>
                      <a:pt x="42" y="180"/>
                      <a:pt x="51" y="183"/>
                    </a:cubicBezTo>
                    <a:cubicBezTo>
                      <a:pt x="83" y="231"/>
                      <a:pt x="51" y="193"/>
                      <a:pt x="105" y="229"/>
                    </a:cubicBezTo>
                    <a:cubicBezTo>
                      <a:pt x="137" y="251"/>
                      <a:pt x="127" y="269"/>
                      <a:pt x="169" y="283"/>
                    </a:cubicBezTo>
                    <a:cubicBezTo>
                      <a:pt x="172" y="286"/>
                      <a:pt x="209" y="325"/>
                      <a:pt x="215" y="320"/>
                    </a:cubicBezTo>
                    <a:cubicBezTo>
                      <a:pt x="227" y="310"/>
                      <a:pt x="216" y="288"/>
                      <a:pt x="224" y="274"/>
                    </a:cubicBezTo>
                    <a:cubicBezTo>
                      <a:pt x="230" y="264"/>
                      <a:pt x="243" y="262"/>
                      <a:pt x="252" y="256"/>
                    </a:cubicBezTo>
                    <a:cubicBezTo>
                      <a:pt x="261" y="259"/>
                      <a:pt x="270" y="269"/>
                      <a:pt x="279" y="265"/>
                    </a:cubicBezTo>
                    <a:cubicBezTo>
                      <a:pt x="322" y="248"/>
                      <a:pt x="280" y="186"/>
                      <a:pt x="270" y="165"/>
                    </a:cubicBezTo>
                    <a:cubicBezTo>
                      <a:pt x="264" y="177"/>
                      <a:pt x="257" y="188"/>
                      <a:pt x="252" y="201"/>
                    </a:cubicBezTo>
                    <a:cubicBezTo>
                      <a:pt x="248" y="213"/>
                      <a:pt x="253" y="230"/>
                      <a:pt x="243" y="238"/>
                    </a:cubicBezTo>
                    <a:cubicBezTo>
                      <a:pt x="235" y="244"/>
                      <a:pt x="224" y="232"/>
                      <a:pt x="215" y="229"/>
                    </a:cubicBezTo>
                    <a:cubicBezTo>
                      <a:pt x="206" y="223"/>
                      <a:pt x="194" y="219"/>
                      <a:pt x="188" y="210"/>
                    </a:cubicBezTo>
                    <a:cubicBezTo>
                      <a:pt x="161" y="169"/>
                      <a:pt x="201" y="157"/>
                      <a:pt x="142" y="137"/>
                    </a:cubicBezTo>
                    <a:cubicBezTo>
                      <a:pt x="136" y="149"/>
                      <a:pt x="138" y="174"/>
                      <a:pt x="124" y="174"/>
                    </a:cubicBezTo>
                    <a:cubicBezTo>
                      <a:pt x="111" y="174"/>
                      <a:pt x="119" y="149"/>
                      <a:pt x="115" y="137"/>
                    </a:cubicBezTo>
                    <a:cubicBezTo>
                      <a:pt x="115" y="136"/>
                      <a:pt x="95" y="83"/>
                      <a:pt x="96" y="82"/>
                    </a:cubicBezTo>
                    <a:cubicBezTo>
                      <a:pt x="103" y="75"/>
                      <a:pt x="115" y="88"/>
                      <a:pt x="124" y="91"/>
                    </a:cubicBezTo>
                    <a:cubicBezTo>
                      <a:pt x="154" y="122"/>
                      <a:pt x="193" y="124"/>
                      <a:pt x="233" y="137"/>
                    </a:cubicBezTo>
                    <a:cubicBezTo>
                      <a:pt x="244" y="85"/>
                      <a:pt x="243" y="107"/>
                      <a:pt x="243" y="73"/>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 name="Line 23"/>
              <p:cNvSpPr>
                <a:spLocks noChangeShapeType="1"/>
              </p:cNvSpPr>
              <p:nvPr/>
            </p:nvSpPr>
            <p:spPr bwMode="auto">
              <a:xfrm rot="10800000">
                <a:off x="1837" y="3566"/>
                <a:ext cx="54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8" name="Text Box 24"/>
              <p:cNvSpPr txBox="1">
                <a:spLocks noChangeArrowheads="1"/>
              </p:cNvSpPr>
              <p:nvPr/>
            </p:nvSpPr>
            <p:spPr bwMode="auto">
              <a:xfrm>
                <a:off x="2541" y="3430"/>
                <a:ext cx="1276"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t>Protein conformational </a:t>
                </a:r>
                <a:br>
                  <a:rPr lang="en-GB"/>
                </a:br>
                <a:r>
                  <a:rPr lang="en-GB"/>
                  <a:t>changes</a:t>
                </a:r>
              </a:p>
            </p:txBody>
          </p:sp>
        </p:grpSp>
        <p:grpSp>
          <p:nvGrpSpPr>
            <p:cNvPr id="29" name="Group 25"/>
            <p:cNvGrpSpPr>
              <a:grpSpLocks/>
            </p:cNvGrpSpPr>
            <p:nvPr/>
          </p:nvGrpSpPr>
          <p:grpSpPr bwMode="auto">
            <a:xfrm>
              <a:off x="1774826" y="3087019"/>
              <a:ext cx="2278063" cy="485775"/>
              <a:chOff x="158" y="2081"/>
              <a:chExt cx="1435" cy="306"/>
            </a:xfrm>
          </p:grpSpPr>
          <p:sp>
            <p:nvSpPr>
              <p:cNvPr id="30" name="Text Box 26"/>
              <p:cNvSpPr txBox="1">
                <a:spLocks noChangeArrowheads="1"/>
              </p:cNvSpPr>
              <p:nvPr/>
            </p:nvSpPr>
            <p:spPr bwMode="auto">
              <a:xfrm>
                <a:off x="975" y="2081"/>
                <a:ext cx="618"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400"/>
                  <a:t>Oxide</a:t>
                </a:r>
              </a:p>
            </p:txBody>
          </p:sp>
          <p:sp>
            <p:nvSpPr>
              <p:cNvPr id="31" name="Text Box 27"/>
              <p:cNvSpPr txBox="1">
                <a:spLocks noChangeArrowheads="1"/>
              </p:cNvSpPr>
              <p:nvPr/>
            </p:nvSpPr>
            <p:spPr bwMode="auto">
              <a:xfrm>
                <a:off x="158" y="2099"/>
                <a:ext cx="58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sz="2400"/>
                  <a:t>Metal</a:t>
                </a:r>
              </a:p>
            </p:txBody>
          </p:sp>
        </p:grpSp>
        <p:grpSp>
          <p:nvGrpSpPr>
            <p:cNvPr id="33" name="Group 29"/>
            <p:cNvGrpSpPr>
              <a:grpSpLocks/>
            </p:cNvGrpSpPr>
            <p:nvPr/>
          </p:nvGrpSpPr>
          <p:grpSpPr bwMode="auto">
            <a:xfrm>
              <a:off x="2711451" y="1483644"/>
              <a:ext cx="4479925" cy="615950"/>
              <a:chOff x="748" y="1071"/>
              <a:chExt cx="2822" cy="388"/>
            </a:xfrm>
          </p:grpSpPr>
          <p:grpSp>
            <p:nvGrpSpPr>
              <p:cNvPr id="34" name="Group 30"/>
              <p:cNvGrpSpPr>
                <a:grpSpLocks/>
              </p:cNvGrpSpPr>
              <p:nvPr/>
            </p:nvGrpSpPr>
            <p:grpSpPr bwMode="auto">
              <a:xfrm>
                <a:off x="748" y="1265"/>
                <a:ext cx="2822" cy="194"/>
                <a:chOff x="748" y="1265"/>
                <a:chExt cx="2822" cy="194"/>
              </a:xfrm>
            </p:grpSpPr>
            <p:sp>
              <p:nvSpPr>
                <p:cNvPr id="37" name="Line 31"/>
                <p:cNvSpPr>
                  <a:spLocks noChangeShapeType="1"/>
                </p:cNvSpPr>
                <p:nvPr/>
              </p:nvSpPr>
              <p:spPr bwMode="auto">
                <a:xfrm rot="10800000">
                  <a:off x="748" y="1367"/>
                  <a:ext cx="54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 name="Text Box 32"/>
                <p:cNvSpPr txBox="1">
                  <a:spLocks noChangeArrowheads="1"/>
                </p:cNvSpPr>
                <p:nvPr/>
              </p:nvSpPr>
              <p:spPr bwMode="auto">
                <a:xfrm>
                  <a:off x="2183" y="1265"/>
                  <a:ext cx="1387"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t>Metal / oxide ion diffusion</a:t>
                  </a:r>
                </a:p>
              </p:txBody>
            </p:sp>
            <p:sp>
              <p:nvSpPr>
                <p:cNvPr id="39" name="Line 33"/>
                <p:cNvSpPr>
                  <a:spLocks noChangeShapeType="1"/>
                </p:cNvSpPr>
                <p:nvPr/>
              </p:nvSpPr>
              <p:spPr bwMode="auto">
                <a:xfrm>
                  <a:off x="1474" y="1367"/>
                  <a:ext cx="54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35" name="Rectangle 34"/>
              <p:cNvSpPr>
                <a:spLocks noChangeArrowheads="1"/>
              </p:cNvSpPr>
              <p:nvPr/>
            </p:nvSpPr>
            <p:spPr bwMode="auto">
              <a:xfrm>
                <a:off x="785" y="1071"/>
                <a:ext cx="505"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dirty="0"/>
                  <a:t>Oxygen</a:t>
                </a:r>
              </a:p>
            </p:txBody>
          </p:sp>
          <p:sp>
            <p:nvSpPr>
              <p:cNvPr id="36" name="Rectangle 35"/>
              <p:cNvSpPr>
                <a:spLocks noChangeArrowheads="1"/>
              </p:cNvSpPr>
              <p:nvPr/>
            </p:nvSpPr>
            <p:spPr bwMode="auto">
              <a:xfrm>
                <a:off x="1509" y="1071"/>
                <a:ext cx="630"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GB"/>
                  <a:t>Metal ions</a:t>
                </a:r>
              </a:p>
            </p:txBody>
          </p:sp>
        </p:grpSp>
      </p:grpSp>
      <p:sp>
        <p:nvSpPr>
          <p:cNvPr id="40" name="Rectangle 36"/>
          <p:cNvSpPr>
            <a:spLocks noChangeArrowheads="1"/>
          </p:cNvSpPr>
          <p:nvPr/>
        </p:nvSpPr>
        <p:spPr bwMode="auto">
          <a:xfrm>
            <a:off x="1524000" y="5949280"/>
            <a:ext cx="824388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400" dirty="0"/>
              <a:t>Cell-surface engagement through adsorbed protein layer</a:t>
            </a:r>
          </a:p>
          <a:p>
            <a:r>
              <a:rPr lang="en-US" sz="2400" dirty="0"/>
              <a:t>Cells never see a bare materials surface</a:t>
            </a:r>
          </a:p>
        </p:txBody>
      </p:sp>
      <p:sp>
        <p:nvSpPr>
          <p:cNvPr id="41" name="TextBox 40"/>
          <p:cNvSpPr txBox="1"/>
          <p:nvPr/>
        </p:nvSpPr>
        <p:spPr>
          <a:xfrm>
            <a:off x="9225798" y="3302199"/>
            <a:ext cx="1459888" cy="461665"/>
          </a:xfrm>
          <a:prstGeom prst="rect">
            <a:avLst/>
          </a:prstGeom>
          <a:noFill/>
        </p:spPr>
        <p:txBody>
          <a:bodyPr wrap="none" rtlCol="0">
            <a:spAutoFit/>
          </a:bodyPr>
          <a:lstStyle/>
          <a:p>
            <a:r>
              <a:rPr lang="en-US" sz="2400" b="1" dirty="0">
                <a:solidFill>
                  <a:srgbClr val="FFFF00"/>
                </a:solidFill>
              </a:rPr>
              <a:t>Titanium</a:t>
            </a:r>
          </a:p>
        </p:txBody>
      </p:sp>
    </p:spTree>
    <p:extLst>
      <p:ext uri="{BB962C8B-B14F-4D97-AF65-F5344CB8AC3E}">
        <p14:creationId xmlns:p14="http://schemas.microsoft.com/office/powerpoint/2010/main" val="4322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64898" y="1237194"/>
            <a:ext cx="10862203" cy="4127399"/>
          </a:xfrm>
        </p:spPr>
        <p:txBody>
          <a:bodyPr/>
          <a:lstStyle/>
          <a:p>
            <a:r>
              <a:rPr lang="en-US" sz="2400" noProof="0" dirty="0"/>
              <a:t>Molecular events controlled by surface</a:t>
            </a:r>
          </a:p>
          <a:p>
            <a:r>
              <a:rPr lang="en-US" sz="2400" noProof="0" dirty="0"/>
              <a:t>Chemistry—determines types of intermolecular forces, governing interaction with proteins</a:t>
            </a:r>
          </a:p>
          <a:p>
            <a:r>
              <a:rPr lang="en-US" sz="2400" noProof="0" dirty="0"/>
              <a:t>Hydrophobicity—surfaces bind more albumin (prevents cell adhesion)</a:t>
            </a:r>
          </a:p>
          <a:p>
            <a:r>
              <a:rPr lang="en-US" sz="2400" noProof="0" dirty="0"/>
              <a:t>Heterogeneity—surface nonuniformity domains interact differently with proteins</a:t>
            </a:r>
          </a:p>
          <a:p>
            <a:r>
              <a:rPr lang="en-US" sz="2400" noProof="0" dirty="0"/>
              <a:t>Potential—influences ion distribution and interaction with proteins (dependent upon topography/chemistry)</a:t>
            </a:r>
          </a:p>
          <a:p>
            <a:r>
              <a:rPr lang="en-US" sz="2400" noProof="0" dirty="0"/>
              <a:t>Topography—greater texture exposes discontinuities for interaction with proteins</a:t>
            </a:r>
          </a:p>
        </p:txBody>
      </p:sp>
      <p:sp>
        <p:nvSpPr>
          <p:cNvPr id="6" name="Title 5"/>
          <p:cNvSpPr>
            <a:spLocks noGrp="1"/>
          </p:cNvSpPr>
          <p:nvPr>
            <p:ph type="title"/>
          </p:nvPr>
        </p:nvSpPr>
        <p:spPr/>
        <p:txBody>
          <a:bodyPr/>
          <a:lstStyle/>
          <a:p>
            <a:r>
              <a:rPr lang="en-US" noProof="0" dirty="0"/>
              <a:t>Molecular-level events at implant surface</a:t>
            </a:r>
          </a:p>
        </p:txBody>
      </p:sp>
    </p:spTree>
    <p:extLst>
      <p:ext uri="{BB962C8B-B14F-4D97-AF65-F5344CB8AC3E}">
        <p14:creationId xmlns:p14="http://schemas.microsoft.com/office/powerpoint/2010/main" val="13147841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66" name="Group 6"/>
          <p:cNvGrpSpPr>
            <a:grpSpLocks/>
          </p:cNvGrpSpPr>
          <p:nvPr/>
        </p:nvGrpSpPr>
        <p:grpSpPr bwMode="auto">
          <a:xfrm>
            <a:off x="6347433" y="4692575"/>
            <a:ext cx="3953426" cy="1846566"/>
            <a:chOff x="56" y="2578"/>
            <a:chExt cx="2960" cy="1589"/>
          </a:xfrm>
        </p:grpSpPr>
        <p:pic>
          <p:nvPicPr>
            <p:cNvPr id="7175" name="Picture 7"/>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158" y="2578"/>
              <a:ext cx="2858" cy="1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76" name="Text Box 8"/>
            <p:cNvSpPr txBox="1">
              <a:spLocks noChangeArrowheads="1"/>
            </p:cNvSpPr>
            <p:nvPr/>
          </p:nvSpPr>
          <p:spPr bwMode="auto">
            <a:xfrm>
              <a:off x="56" y="3929"/>
              <a:ext cx="1390" cy="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en-GB" sz="1200" dirty="0">
                  <a:solidFill>
                    <a:srgbClr val="F8F8F8"/>
                  </a:solidFill>
                </a:rPr>
                <a:t>Courtesy DL Fernandez</a:t>
              </a:r>
            </a:p>
          </p:txBody>
        </p:sp>
      </p:grpSp>
      <p:sp>
        <p:nvSpPr>
          <p:cNvPr id="6" name="Content Placeholder 5">
            <a:extLst>
              <a:ext uri="{FF2B5EF4-FFF2-40B4-BE49-F238E27FC236}">
                <a16:creationId xmlns:a16="http://schemas.microsoft.com/office/drawing/2014/main" id="{C2E70196-B561-45C6-AD33-671DB045FE0A}"/>
              </a:ext>
            </a:extLst>
          </p:cNvPr>
          <p:cNvSpPr>
            <a:spLocks noGrp="1"/>
          </p:cNvSpPr>
          <p:nvPr>
            <p:ph idx="1"/>
          </p:nvPr>
        </p:nvSpPr>
        <p:spPr>
          <a:xfrm>
            <a:off x="658815" y="1486001"/>
            <a:ext cx="7093370" cy="4127399"/>
          </a:xfrm>
        </p:spPr>
        <p:txBody>
          <a:bodyPr/>
          <a:lstStyle/>
          <a:p>
            <a:pPr marL="266700" indent="-266700" eaLnBrk="0" hangingPunct="0">
              <a:spcBef>
                <a:spcPct val="30000"/>
              </a:spcBef>
              <a:spcAft>
                <a:spcPct val="30000"/>
              </a:spcAft>
              <a:buFontTx/>
              <a:buChar char="•"/>
            </a:pPr>
            <a:r>
              <a:rPr lang="en-US" noProof="0" dirty="0"/>
              <a:t>1 in 6 fractures are distal radial fractures</a:t>
            </a:r>
          </a:p>
          <a:p>
            <a:pPr marL="266700" indent="-266700" eaLnBrk="0" hangingPunct="0">
              <a:spcBef>
                <a:spcPct val="30000"/>
              </a:spcBef>
              <a:spcAft>
                <a:spcPct val="30000"/>
              </a:spcAft>
              <a:buFontTx/>
              <a:buChar char="•"/>
            </a:pPr>
            <a:r>
              <a:rPr lang="en-US" noProof="0" dirty="0"/>
              <a:t>Tendons in contact with the implant may incur a cellular reaction, tendon adhesions, limited palmar flexion, and even rupture</a:t>
            </a:r>
          </a:p>
          <a:p>
            <a:pPr marL="266700" indent="-266700" eaLnBrk="0" hangingPunct="0">
              <a:spcBef>
                <a:spcPct val="30000"/>
              </a:spcBef>
              <a:spcAft>
                <a:spcPct val="30000"/>
              </a:spcAft>
              <a:buFontTx/>
              <a:buChar char="•"/>
            </a:pPr>
            <a:r>
              <a:rPr lang="en-US" noProof="0" dirty="0"/>
              <a:t>Tendon damage and rupture are more common with </a:t>
            </a:r>
            <a:r>
              <a:rPr lang="en-US" noProof="0" dirty="0" err="1"/>
              <a:t>Ti</a:t>
            </a:r>
            <a:r>
              <a:rPr lang="en-US" noProof="0" dirty="0"/>
              <a:t> and </a:t>
            </a:r>
            <a:r>
              <a:rPr lang="en-US" noProof="0" dirty="0" err="1"/>
              <a:t>Ti</a:t>
            </a:r>
            <a:r>
              <a:rPr lang="en-US" noProof="0" dirty="0"/>
              <a:t> alloy implants compared to steel</a:t>
            </a:r>
            <a:br>
              <a:rPr lang="en-US" noProof="0" dirty="0"/>
            </a:br>
            <a:endParaRPr lang="en-US" sz="2000" noProof="0" dirty="0"/>
          </a:p>
          <a:p>
            <a:pPr marL="266700" indent="-266700" eaLnBrk="0" hangingPunct="0">
              <a:spcBef>
                <a:spcPct val="30000"/>
              </a:spcBef>
              <a:spcAft>
                <a:spcPct val="30000"/>
              </a:spcAft>
              <a:buFontTx/>
              <a:buChar char="•"/>
            </a:pPr>
            <a:r>
              <a:rPr lang="en-US" noProof="0" dirty="0"/>
              <a:t>Why?</a:t>
            </a:r>
          </a:p>
          <a:p>
            <a:endParaRPr lang="en-US" noProof="0" dirty="0"/>
          </a:p>
        </p:txBody>
      </p:sp>
      <p:sp>
        <p:nvSpPr>
          <p:cNvPr id="7174" name="Rectangle 9"/>
          <p:cNvSpPr>
            <a:spLocks noGrp="1" noChangeArrowheads="1"/>
          </p:cNvSpPr>
          <p:nvPr>
            <p:ph type="title"/>
          </p:nvPr>
        </p:nvSpPr>
        <p:spPr/>
        <p:txBody>
          <a:bodyPr/>
          <a:lstStyle/>
          <a:p>
            <a:r>
              <a:rPr lang="en-US" noProof="0" dirty="0"/>
              <a:t>From hand problem to research-based solution</a:t>
            </a:r>
          </a:p>
        </p:txBody>
      </p:sp>
      <p:pic>
        <p:nvPicPr>
          <p:cNvPr id="2" name="Picture 1" descr="Slide2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5173" y="1268760"/>
            <a:ext cx="1584176" cy="3058242"/>
          </a:xfrm>
          <a:prstGeom prst="rect">
            <a:avLst/>
          </a:prstGeom>
        </p:spPr>
      </p:pic>
    </p:spTree>
    <p:extLst>
      <p:ext uri="{BB962C8B-B14F-4D97-AF65-F5344CB8AC3E}">
        <p14:creationId xmlns:p14="http://schemas.microsoft.com/office/powerpoint/2010/main" val="2356447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99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noProof="0" dirty="0"/>
              <a:t>Implant removal—scientific background</a:t>
            </a:r>
          </a:p>
        </p:txBody>
      </p:sp>
      <p:pic>
        <p:nvPicPr>
          <p:cNvPr id="12291" name="Picture 3" descr="Fig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0391" y="1260167"/>
            <a:ext cx="403225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9652" name="Picture 4" descr="Fig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4825" y="3500193"/>
            <a:ext cx="4032250" cy="191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9653" name="Picture 5" descr="NS18_21552(6028)GE1_25(SH)"/>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27801" y="1284043"/>
            <a:ext cx="1882775" cy="237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9654" name="Picture 6" descr="IMG_165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74826" y="5741690"/>
            <a:ext cx="2017713" cy="85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9655" name="Picture 7" descr="IMG_166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3976" y="5741690"/>
            <a:ext cx="2017713" cy="85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9656"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1689" y="3738318"/>
            <a:ext cx="4606925" cy="2643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760399" y="952391"/>
            <a:ext cx="1292085" cy="307777"/>
          </a:xfrm>
          <a:prstGeom prst="rect">
            <a:avLst/>
          </a:prstGeom>
          <a:noFill/>
        </p:spPr>
        <p:txBody>
          <a:bodyPr wrap="none" rtlCol="0">
            <a:spAutoFit/>
          </a:bodyPr>
          <a:lstStyle/>
          <a:p>
            <a:r>
              <a:rPr lang="de-CH" dirty="0"/>
              <a:t>Standard </a:t>
            </a:r>
            <a:r>
              <a:rPr lang="de-CH" dirty="0" err="1"/>
              <a:t>cpTi</a:t>
            </a:r>
            <a:endParaRPr lang="en-US" dirty="0"/>
          </a:p>
        </p:txBody>
      </p:sp>
      <p:sp>
        <p:nvSpPr>
          <p:cNvPr id="11" name="TextBox 10"/>
          <p:cNvSpPr txBox="1"/>
          <p:nvPr/>
        </p:nvSpPr>
        <p:spPr>
          <a:xfrm>
            <a:off x="1790391" y="3192417"/>
            <a:ext cx="1750544" cy="307777"/>
          </a:xfrm>
          <a:prstGeom prst="rect">
            <a:avLst/>
          </a:prstGeom>
          <a:noFill/>
        </p:spPr>
        <p:txBody>
          <a:bodyPr wrap="none" rtlCol="0">
            <a:spAutoFit/>
          </a:bodyPr>
          <a:lstStyle/>
          <a:p>
            <a:r>
              <a:rPr lang="de-CH" dirty="0"/>
              <a:t>Paste-</a:t>
            </a:r>
            <a:r>
              <a:rPr lang="de-CH" dirty="0" err="1"/>
              <a:t>polished</a:t>
            </a:r>
            <a:r>
              <a:rPr lang="de-CH" dirty="0"/>
              <a:t> </a:t>
            </a:r>
            <a:r>
              <a:rPr lang="de-CH" dirty="0" err="1"/>
              <a:t>cpTi</a:t>
            </a:r>
            <a:endParaRPr lang="en-US" dirty="0"/>
          </a:p>
        </p:txBody>
      </p:sp>
      <p:sp>
        <p:nvSpPr>
          <p:cNvPr id="12" name="TextBox 11"/>
          <p:cNvSpPr txBox="1"/>
          <p:nvPr/>
        </p:nvSpPr>
        <p:spPr>
          <a:xfrm>
            <a:off x="1768535" y="5419482"/>
            <a:ext cx="2055371" cy="307777"/>
          </a:xfrm>
          <a:prstGeom prst="rect">
            <a:avLst/>
          </a:prstGeom>
          <a:noFill/>
        </p:spPr>
        <p:txBody>
          <a:bodyPr wrap="none" rtlCol="0">
            <a:spAutoFit/>
          </a:bodyPr>
          <a:lstStyle/>
          <a:p>
            <a:r>
              <a:rPr lang="de-CH" dirty="0"/>
              <a:t>Standard </a:t>
            </a:r>
            <a:r>
              <a:rPr lang="de-CH" dirty="0" err="1"/>
              <a:t>polished</a:t>
            </a:r>
            <a:r>
              <a:rPr lang="de-CH" dirty="0"/>
              <a:t> </a:t>
            </a:r>
            <a:r>
              <a:rPr lang="de-CH" dirty="0" err="1"/>
              <a:t>steel</a:t>
            </a:r>
            <a:endParaRPr lang="en-US" dirty="0"/>
          </a:p>
        </p:txBody>
      </p:sp>
    </p:spTree>
    <p:extLst>
      <p:ext uri="{BB962C8B-B14F-4D97-AF65-F5344CB8AC3E}">
        <p14:creationId xmlns:p14="http://schemas.microsoft.com/office/powerpoint/2010/main" val="588168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96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796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796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965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79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Biological reaction to bone—TAN</a:t>
            </a:r>
            <a:br>
              <a:rPr lang="en-US" noProof="0" dirty="0"/>
            </a:br>
            <a:endParaRPr lang="en-US" noProof="0" dirty="0"/>
          </a:p>
        </p:txBody>
      </p:sp>
      <p:pic>
        <p:nvPicPr>
          <p:cNvPr id="18435" name="Picture 2" descr="NS21299_A_merg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3134" y="927327"/>
            <a:ext cx="7196917" cy="5930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0932" name="Picture 4" descr="NS21299_A_5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4548188"/>
            <a:ext cx="2916238" cy="230981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380933" name="Rectangle 5"/>
          <p:cNvSpPr>
            <a:spLocks noChangeArrowheads="1"/>
          </p:cNvSpPr>
          <p:nvPr/>
        </p:nvSpPr>
        <p:spPr bwMode="auto">
          <a:xfrm>
            <a:off x="7751764" y="3860801"/>
            <a:ext cx="936625" cy="792163"/>
          </a:xfrm>
          <a:prstGeom prst="rect">
            <a:avLst/>
          </a:prstGeom>
          <a:noFill/>
          <a:ln w="28575">
            <a:solidFill>
              <a:srgbClr val="FF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0934" name="Line 6"/>
          <p:cNvSpPr>
            <a:spLocks noChangeShapeType="1"/>
          </p:cNvSpPr>
          <p:nvPr/>
        </p:nvSpPr>
        <p:spPr bwMode="auto">
          <a:xfrm flipH="1">
            <a:off x="1524000" y="3860800"/>
            <a:ext cx="6300788" cy="647700"/>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0935" name="Line 7"/>
          <p:cNvSpPr>
            <a:spLocks noChangeShapeType="1"/>
          </p:cNvSpPr>
          <p:nvPr/>
        </p:nvSpPr>
        <p:spPr bwMode="auto">
          <a:xfrm flipV="1">
            <a:off x="4440238" y="4652964"/>
            <a:ext cx="4248150" cy="2205037"/>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18440" name="Picture 8" descr="EM_T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36088" y="2566020"/>
            <a:ext cx="1255712" cy="194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8441" name="Group 9"/>
          <p:cNvGrpSpPr>
            <a:grpSpLocks/>
          </p:cNvGrpSpPr>
          <p:nvPr/>
        </p:nvGrpSpPr>
        <p:grpSpPr bwMode="auto">
          <a:xfrm>
            <a:off x="8220076" y="612154"/>
            <a:ext cx="2371725" cy="1770176"/>
            <a:chOff x="930" y="2564"/>
            <a:chExt cx="1905" cy="1323"/>
          </a:xfrm>
        </p:grpSpPr>
        <p:pic>
          <p:nvPicPr>
            <p:cNvPr id="18444" name="Picture 10" descr="NS_AF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0" y="2564"/>
              <a:ext cx="1905" cy="1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5" name="Text Box 11"/>
            <p:cNvSpPr txBox="1">
              <a:spLocks noChangeArrowheads="1"/>
            </p:cNvSpPr>
            <p:nvPr/>
          </p:nvSpPr>
          <p:spPr bwMode="auto">
            <a:xfrm>
              <a:off x="930" y="3657"/>
              <a:ext cx="725" cy="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sz="1400" b="1"/>
                <a:t>0.758</a:t>
              </a:r>
              <a:r>
                <a:rPr lang="en-GB" sz="1400" b="1">
                  <a:sym typeface="Symbol" pitchFamily="18" charset="2"/>
                </a:rPr>
                <a:t>m</a:t>
              </a:r>
            </a:p>
          </p:txBody>
        </p:sp>
      </p:grpSp>
      <p:sp>
        <p:nvSpPr>
          <p:cNvPr id="6" name="Content Placeholder 5">
            <a:extLst>
              <a:ext uri="{FF2B5EF4-FFF2-40B4-BE49-F238E27FC236}">
                <a16:creationId xmlns:a16="http://schemas.microsoft.com/office/drawing/2014/main" id="{C3C43A85-EEE1-4075-A9DB-444C0309C216}"/>
              </a:ext>
            </a:extLst>
          </p:cNvPr>
          <p:cNvSpPr>
            <a:spLocks noGrp="1"/>
          </p:cNvSpPr>
          <p:nvPr>
            <p:ph idx="1"/>
          </p:nvPr>
        </p:nvSpPr>
        <p:spPr>
          <a:xfrm>
            <a:off x="658815" y="1486001"/>
            <a:ext cx="3132929" cy="1798983"/>
          </a:xfrm>
        </p:spPr>
        <p:txBody>
          <a:bodyPr/>
          <a:lstStyle/>
          <a:p>
            <a:r>
              <a:rPr lang="en-US" noProof="0" dirty="0"/>
              <a:t>IM nail, 12-month implantation</a:t>
            </a:r>
          </a:p>
          <a:p>
            <a:endParaRPr lang="en-US" noProof="0" dirty="0"/>
          </a:p>
        </p:txBody>
      </p:sp>
    </p:spTree>
    <p:extLst>
      <p:ext uri="{BB962C8B-B14F-4D97-AF65-F5344CB8AC3E}">
        <p14:creationId xmlns:p14="http://schemas.microsoft.com/office/powerpoint/2010/main" val="4045093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09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09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09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0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3" grpId="0" animBg="1"/>
      <p:bldP spid="380934" grpId="0" animBg="1"/>
      <p:bldP spid="38093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Biological reaction to bone —TAN (polished)</a:t>
            </a:r>
            <a:br>
              <a:rPr lang="en-US" noProof="0" dirty="0"/>
            </a:br>
            <a:endParaRPr lang="en-US" noProof="0" dirty="0"/>
          </a:p>
        </p:txBody>
      </p:sp>
      <p:pic>
        <p:nvPicPr>
          <p:cNvPr id="19459" name="Picture 2" descr="NP21507_Combi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0752" y="1412776"/>
            <a:ext cx="6073899" cy="5445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956" name="Picture 4" descr="NP21507_A_R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3797300"/>
            <a:ext cx="2425700" cy="3060700"/>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381957" name="Rectangle 5"/>
          <p:cNvSpPr>
            <a:spLocks noChangeArrowheads="1"/>
          </p:cNvSpPr>
          <p:nvPr/>
        </p:nvSpPr>
        <p:spPr bwMode="auto">
          <a:xfrm>
            <a:off x="5448301" y="4508501"/>
            <a:ext cx="792163" cy="792163"/>
          </a:xfrm>
          <a:prstGeom prst="rect">
            <a:avLst/>
          </a:prstGeom>
          <a:noFill/>
          <a:ln w="9525">
            <a:solidFill>
              <a:srgbClr val="FF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1958" name="Line 6"/>
          <p:cNvSpPr>
            <a:spLocks noChangeShapeType="1"/>
          </p:cNvSpPr>
          <p:nvPr/>
        </p:nvSpPr>
        <p:spPr bwMode="auto">
          <a:xfrm flipH="1" flipV="1">
            <a:off x="3935413" y="3789364"/>
            <a:ext cx="2305050" cy="719137"/>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1959" name="Line 7"/>
          <p:cNvSpPr>
            <a:spLocks noChangeShapeType="1"/>
          </p:cNvSpPr>
          <p:nvPr/>
        </p:nvSpPr>
        <p:spPr bwMode="auto">
          <a:xfrm flipV="1">
            <a:off x="3935413" y="5300664"/>
            <a:ext cx="2305050" cy="1557337"/>
          </a:xfrm>
          <a:prstGeom prst="line">
            <a:avLst/>
          </a:prstGeom>
          <a:noFill/>
          <a:ln w="9525">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19464"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64651" y="3925332"/>
            <a:ext cx="1260475"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9465" name="Group 10"/>
          <p:cNvGrpSpPr>
            <a:grpSpLocks/>
          </p:cNvGrpSpPr>
          <p:nvPr/>
        </p:nvGrpSpPr>
        <p:grpSpPr bwMode="auto">
          <a:xfrm>
            <a:off x="7572376" y="1601756"/>
            <a:ext cx="3095625" cy="1833562"/>
            <a:chOff x="3696" y="2598"/>
            <a:chExt cx="2018" cy="1269"/>
          </a:xfrm>
        </p:grpSpPr>
        <p:pic>
          <p:nvPicPr>
            <p:cNvPr id="19468" name="Picture 11" descr="NE_AF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96" y="2598"/>
              <a:ext cx="2018" cy="1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9" name="Text Box 12"/>
            <p:cNvSpPr txBox="1">
              <a:spLocks noChangeArrowheads="1"/>
            </p:cNvSpPr>
            <p:nvPr/>
          </p:nvSpPr>
          <p:spPr bwMode="auto">
            <a:xfrm>
              <a:off x="3787" y="3656"/>
              <a:ext cx="771" cy="2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GB" sz="1400" b="1"/>
                <a:t>0.18</a:t>
              </a:r>
              <a:r>
                <a:rPr lang="en-GB" sz="1400" b="1">
                  <a:sym typeface="Symbol" pitchFamily="18" charset="2"/>
                </a:rPr>
                <a:t>m</a:t>
              </a:r>
            </a:p>
          </p:txBody>
        </p:sp>
      </p:grpSp>
      <p:sp>
        <p:nvSpPr>
          <p:cNvPr id="5" name="Content Placeholder 4">
            <a:extLst>
              <a:ext uri="{FF2B5EF4-FFF2-40B4-BE49-F238E27FC236}">
                <a16:creationId xmlns:a16="http://schemas.microsoft.com/office/drawing/2014/main" id="{664A2E1A-B0DB-4648-94CD-65A9C2AAF588}"/>
              </a:ext>
            </a:extLst>
          </p:cNvPr>
          <p:cNvSpPr>
            <a:spLocks noGrp="1"/>
          </p:cNvSpPr>
          <p:nvPr>
            <p:ph idx="1"/>
          </p:nvPr>
        </p:nvSpPr>
        <p:spPr>
          <a:xfrm>
            <a:off x="658815" y="1486001"/>
            <a:ext cx="3276598" cy="4127399"/>
          </a:xfrm>
        </p:spPr>
        <p:txBody>
          <a:bodyPr/>
          <a:lstStyle/>
          <a:p>
            <a:r>
              <a:rPr lang="en-US" noProof="0" dirty="0"/>
              <a:t>IM nail, 12-month implantation</a:t>
            </a:r>
          </a:p>
          <a:p>
            <a:endParaRPr lang="en-US" noProof="0" dirty="0"/>
          </a:p>
        </p:txBody>
      </p:sp>
    </p:spTree>
    <p:extLst>
      <p:ext uri="{BB962C8B-B14F-4D97-AF65-F5344CB8AC3E}">
        <p14:creationId xmlns:p14="http://schemas.microsoft.com/office/powerpoint/2010/main" val="799183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19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19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19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19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animBg="1"/>
      <p:bldP spid="38195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B879B-157C-423D-A997-DAE54B85062F}"/>
              </a:ext>
            </a:extLst>
          </p:cNvPr>
          <p:cNvSpPr>
            <a:spLocks noGrp="1"/>
          </p:cNvSpPr>
          <p:nvPr>
            <p:ph idx="1"/>
          </p:nvPr>
        </p:nvSpPr>
        <p:spPr/>
        <p:txBody>
          <a:bodyPr/>
          <a:lstStyle/>
          <a:p>
            <a:r>
              <a:rPr lang="en-US" noProof="0" dirty="0"/>
              <a:t>IM nail, 12-month implantation</a:t>
            </a:r>
          </a:p>
          <a:p>
            <a:endParaRPr lang="en-US" noProof="0" dirty="0"/>
          </a:p>
        </p:txBody>
      </p:sp>
      <p:pic>
        <p:nvPicPr>
          <p:cNvPr id="382978" name="Picture 2" descr="SS21300_A_2_5a"/>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478589" y="1443956"/>
            <a:ext cx="41560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3" descr="SS21300_A_merg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79651" y="2564210"/>
            <a:ext cx="4752975"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Picture 7" descr="Ss_OR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20189" y="1483644"/>
            <a:ext cx="1495425"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1703512" y="188640"/>
            <a:ext cx="8964488" cy="914400"/>
          </a:xfrm>
          <a:prstGeom prst="rect">
            <a:avLst/>
          </a:prstGeom>
        </p:spPr>
        <p:txBody>
          <a:bodyPr/>
          <a:lst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endParaRPr lang="en-US" sz="4000" dirty="0"/>
          </a:p>
        </p:txBody>
      </p:sp>
      <p:sp>
        <p:nvSpPr>
          <p:cNvPr id="2" name="Title 1">
            <a:extLst>
              <a:ext uri="{FF2B5EF4-FFF2-40B4-BE49-F238E27FC236}">
                <a16:creationId xmlns:a16="http://schemas.microsoft.com/office/drawing/2014/main" id="{17939C6B-398E-41D0-A462-861C8F799F17}"/>
              </a:ext>
            </a:extLst>
          </p:cNvPr>
          <p:cNvSpPr>
            <a:spLocks noGrp="1"/>
          </p:cNvSpPr>
          <p:nvPr>
            <p:ph type="title"/>
          </p:nvPr>
        </p:nvSpPr>
        <p:spPr/>
        <p:txBody>
          <a:bodyPr/>
          <a:lstStyle/>
          <a:p>
            <a:r>
              <a:rPr lang="en-US" noProof="0" dirty="0"/>
              <a:t>Biological reaction to bone—steel</a:t>
            </a:r>
            <a:br>
              <a:rPr lang="en-US" noProof="0" dirty="0">
                <a:solidFill>
                  <a:srgbClr val="0E2960"/>
                </a:solidFill>
              </a:rPr>
            </a:br>
            <a:br>
              <a:rPr lang="en-US" noProof="0" dirty="0"/>
            </a:br>
            <a:endParaRPr lang="en-US" noProof="0" dirty="0"/>
          </a:p>
        </p:txBody>
      </p:sp>
    </p:spTree>
    <p:extLst>
      <p:ext uri="{BB962C8B-B14F-4D97-AF65-F5344CB8AC3E}">
        <p14:creationId xmlns:p14="http://schemas.microsoft.com/office/powerpoint/2010/main" val="2247206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2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dirty="0"/>
              <a:t>Surfaces…what do cells see?</a:t>
            </a:r>
          </a:p>
        </p:txBody>
      </p:sp>
      <p:pic>
        <p:nvPicPr>
          <p:cNvPr id="8" name="Picture 3">
            <a:extLst>
              <a:ext uri="{FF2B5EF4-FFF2-40B4-BE49-F238E27FC236}">
                <a16:creationId xmlns:a16="http://schemas.microsoft.com/office/drawing/2014/main" id="{20587E7A-4BB7-4A4C-B512-D83A0650C4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1695451"/>
            <a:ext cx="6911975" cy="504666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a:extLst>
              <a:ext uri="{FF2B5EF4-FFF2-40B4-BE49-F238E27FC236}">
                <a16:creationId xmlns:a16="http://schemas.microsoft.com/office/drawing/2014/main" id="{A617E7B3-8B1A-4BF7-8586-BBFB41EEFE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8223250" y="1511301"/>
            <a:ext cx="2444750" cy="1630363"/>
          </a:xfrm>
          <a:prstGeom prst="rect">
            <a:avLst/>
          </a:prstGeom>
          <a:noFill/>
          <a:ln/>
        </p:spPr>
      </p:pic>
    </p:spTree>
    <p:extLst>
      <p:ext uri="{BB962C8B-B14F-4D97-AF65-F5344CB8AC3E}">
        <p14:creationId xmlns:p14="http://schemas.microsoft.com/office/powerpoint/2010/main" val="451623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solidFill>
                  <a:srgbClr val="000090"/>
                </a:solidFill>
              </a:rPr>
              <a:t>Surfaces…what do cells see?—rough and smooth topography (micro-range)</a:t>
            </a:r>
          </a:p>
        </p:txBody>
      </p:sp>
      <p:pic>
        <p:nvPicPr>
          <p:cNvPr id="6" name="Picture 2">
            <a:extLst>
              <a:ext uri="{FF2B5EF4-FFF2-40B4-BE49-F238E27FC236}">
                <a16:creationId xmlns:a16="http://schemas.microsoft.com/office/drawing/2014/main" id="{8E452DBF-8B34-4A82-96D6-1CE512BA1B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2314" y="1701801"/>
            <a:ext cx="6905625" cy="504031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a:extLst>
              <a:ext uri="{FF2B5EF4-FFF2-40B4-BE49-F238E27FC236}">
                <a16:creationId xmlns:a16="http://schemas.microsoft.com/office/drawing/2014/main" id="{11515283-71C2-4F06-8CB8-2BA5E6952B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8507414" y="1628776"/>
            <a:ext cx="2160587" cy="1439863"/>
          </a:xfrm>
          <a:prstGeom prst="rect">
            <a:avLst/>
          </a:prstGeom>
          <a:noFill/>
          <a:ln/>
        </p:spPr>
      </p:pic>
    </p:spTree>
    <p:extLst>
      <p:ext uri="{BB962C8B-B14F-4D97-AF65-F5344CB8AC3E}">
        <p14:creationId xmlns:p14="http://schemas.microsoft.com/office/powerpoint/2010/main" val="195588384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noProof="0" dirty="0">
                <a:solidFill>
                  <a:srgbClr val="000090"/>
                </a:solidFill>
              </a:rPr>
              <a:t>Surface microtopography and osteoblast cell shape</a:t>
            </a:r>
          </a:p>
        </p:txBody>
      </p:sp>
      <p:sp>
        <p:nvSpPr>
          <p:cNvPr id="16387" name="Text Box 5"/>
          <p:cNvSpPr txBox="1">
            <a:spLocks noChangeArrowheads="1"/>
          </p:cNvSpPr>
          <p:nvPr/>
        </p:nvSpPr>
        <p:spPr bwMode="auto">
          <a:xfrm>
            <a:off x="3297239" y="6188547"/>
            <a:ext cx="5832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Times New Roman" pitchFamily="18" charset="0"/>
              </a:rPr>
              <a:t>                NS		                            NE</a:t>
            </a:r>
          </a:p>
        </p:txBody>
      </p:sp>
      <p:pic>
        <p:nvPicPr>
          <p:cNvPr id="1638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9489" y="4612160"/>
            <a:ext cx="1133475" cy="174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7" descr="EM_T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03388" y="4612159"/>
            <a:ext cx="1128712"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6390" name="Picture 14" descr="NS06_p_(c1+c2+c3+c4)_thesis"/>
          <p:cNvPicPr>
            <a:picLocks noChangeAspect="1" noChangeArrowheads="1"/>
          </p:cNvPicPr>
          <p:nvPr/>
        </p:nvPicPr>
        <p:blipFill>
          <a:blip r:embed="rId5">
            <a:lum bright="6000"/>
            <a:extLst>
              <a:ext uri="{28A0092B-C50C-407E-A947-70E740481C1C}">
                <a14:useLocalDpi xmlns:a14="http://schemas.microsoft.com/office/drawing/2010/main"/>
              </a:ext>
            </a:extLst>
          </a:blip>
          <a:srcRect/>
          <a:stretch>
            <a:fillRect/>
          </a:stretch>
        </p:blipFill>
        <p:spPr bwMode="auto">
          <a:xfrm>
            <a:off x="1703389" y="1724497"/>
            <a:ext cx="266382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15" descr="NE03_p_(c1+c2+c3+c4)_thesi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48525" y="1795935"/>
            <a:ext cx="2662238"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92" name="Group 19"/>
          <p:cNvGrpSpPr>
            <a:grpSpLocks/>
          </p:cNvGrpSpPr>
          <p:nvPr/>
        </p:nvGrpSpPr>
        <p:grpSpPr bwMode="auto">
          <a:xfrm>
            <a:off x="7391401" y="4586759"/>
            <a:ext cx="2881313" cy="1715572"/>
            <a:chOff x="3696" y="2598"/>
            <a:chExt cx="2018" cy="1290"/>
          </a:xfrm>
        </p:grpSpPr>
        <p:pic>
          <p:nvPicPr>
            <p:cNvPr id="16400" name="Picture 17" descr="NE_AF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96" y="2598"/>
              <a:ext cx="2018" cy="1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01" name="Text Box 18"/>
            <p:cNvSpPr txBox="1">
              <a:spLocks noChangeArrowheads="1"/>
            </p:cNvSpPr>
            <p:nvPr/>
          </p:nvSpPr>
          <p:spPr bwMode="auto">
            <a:xfrm>
              <a:off x="3787" y="3657"/>
              <a:ext cx="77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a:t>0.18</a:t>
              </a:r>
              <a:r>
                <a:rPr lang="en-GB" b="1">
                  <a:sym typeface="Symbol" pitchFamily="18" charset="2"/>
                </a:rPr>
                <a:t>m</a:t>
              </a:r>
            </a:p>
          </p:txBody>
        </p:sp>
      </p:grpSp>
      <p:grpSp>
        <p:nvGrpSpPr>
          <p:cNvPr id="16393" name="Group 21"/>
          <p:cNvGrpSpPr>
            <a:grpSpLocks/>
          </p:cNvGrpSpPr>
          <p:nvPr/>
        </p:nvGrpSpPr>
        <p:grpSpPr bwMode="auto">
          <a:xfrm>
            <a:off x="3000375" y="4532785"/>
            <a:ext cx="2719388" cy="1761611"/>
            <a:chOff x="930" y="2564"/>
            <a:chExt cx="1905" cy="1324"/>
          </a:xfrm>
        </p:grpSpPr>
        <p:pic>
          <p:nvPicPr>
            <p:cNvPr id="16398" name="Picture 16" descr="NS_AFM"/>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30" y="2564"/>
              <a:ext cx="1905" cy="1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9" name="Text Box 20"/>
            <p:cNvSpPr txBox="1">
              <a:spLocks noChangeArrowheads="1"/>
            </p:cNvSpPr>
            <p:nvPr/>
          </p:nvSpPr>
          <p:spPr bwMode="auto">
            <a:xfrm>
              <a:off x="930" y="3657"/>
              <a:ext cx="7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a:t>0.758</a:t>
              </a:r>
              <a:r>
                <a:rPr lang="en-GB" b="1">
                  <a:sym typeface="Symbol" pitchFamily="18" charset="2"/>
                </a:rPr>
                <a:t>m</a:t>
              </a:r>
            </a:p>
          </p:txBody>
        </p:sp>
      </p:grpSp>
      <p:pic>
        <p:nvPicPr>
          <p:cNvPr id="965654" name="Picture 2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719513" y="1030164"/>
            <a:ext cx="4248150" cy="218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965655" name="Oval 23"/>
          <p:cNvSpPr>
            <a:spLocks noChangeArrowheads="1"/>
          </p:cNvSpPr>
          <p:nvPr/>
        </p:nvSpPr>
        <p:spPr bwMode="auto">
          <a:xfrm>
            <a:off x="6024563" y="1557215"/>
            <a:ext cx="1008062" cy="158432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
        <p:nvSpPr>
          <p:cNvPr id="965656" name="Oval 24"/>
          <p:cNvSpPr>
            <a:spLocks noChangeArrowheads="1"/>
          </p:cNvSpPr>
          <p:nvPr/>
        </p:nvSpPr>
        <p:spPr bwMode="auto">
          <a:xfrm>
            <a:off x="4295776" y="2204915"/>
            <a:ext cx="1655763" cy="865187"/>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de-DE"/>
          </a:p>
        </p:txBody>
      </p:sp>
    </p:spTree>
    <p:extLst>
      <p:ext uri="{BB962C8B-B14F-4D97-AF65-F5344CB8AC3E}">
        <p14:creationId xmlns:p14="http://schemas.microsoft.com/office/powerpoint/2010/main" val="1852152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56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56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5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55" grpId="0" animBg="1"/>
      <p:bldP spid="9656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D7857A3-7FA6-4640-BD22-553081350857}"/>
              </a:ext>
            </a:extLst>
          </p:cNvPr>
          <p:cNvSpPr>
            <a:spLocks noGrp="1"/>
          </p:cNvSpPr>
          <p:nvPr>
            <p:ph idx="1"/>
          </p:nvPr>
        </p:nvSpPr>
        <p:spPr>
          <a:xfrm>
            <a:off x="658814" y="1484313"/>
            <a:ext cx="5437186" cy="4127399"/>
          </a:xfrm>
        </p:spPr>
        <p:txBody>
          <a:bodyPr/>
          <a:lstStyle/>
          <a:p>
            <a:pPr>
              <a:lnSpc>
                <a:spcPct val="105000"/>
              </a:lnSpc>
              <a:spcBef>
                <a:spcPct val="20000"/>
              </a:spcBef>
            </a:pPr>
            <a:r>
              <a:rPr lang="en-US" sz="2800" noProof="0" dirty="0"/>
              <a:t>Implant related – </a:t>
            </a:r>
            <a:r>
              <a:rPr lang="en-US" sz="2800" noProof="0" dirty="0">
                <a:solidFill>
                  <a:srgbClr val="3366FF"/>
                </a:solidFill>
              </a:rPr>
              <a:t>clear benefit</a:t>
            </a:r>
          </a:p>
          <a:p>
            <a:pPr marL="342900" indent="-342900">
              <a:lnSpc>
                <a:spcPct val="105000"/>
              </a:lnSpc>
              <a:spcBef>
                <a:spcPct val="20000"/>
              </a:spcBef>
              <a:buFontTx/>
              <a:buChar char="•"/>
            </a:pPr>
            <a:endParaRPr lang="en-US" sz="800" noProof="0" dirty="0"/>
          </a:p>
          <a:p>
            <a:pPr marL="800100" lvl="1" indent="-342900">
              <a:spcBef>
                <a:spcPct val="20000"/>
              </a:spcBef>
              <a:buFontTx/>
              <a:buChar char="•"/>
            </a:pPr>
            <a:r>
              <a:rPr lang="en-US" sz="2600" noProof="0" dirty="0"/>
              <a:t>Perforating material</a:t>
            </a:r>
          </a:p>
          <a:p>
            <a:pPr marL="800100" lvl="1" indent="-342900">
              <a:spcBef>
                <a:spcPct val="20000"/>
              </a:spcBef>
              <a:buFontTx/>
              <a:buChar char="•"/>
            </a:pPr>
            <a:endParaRPr lang="en-US" sz="2600" noProof="0" dirty="0"/>
          </a:p>
          <a:p>
            <a:pPr marL="800100" lvl="1" indent="-342900">
              <a:spcBef>
                <a:spcPct val="20000"/>
              </a:spcBef>
              <a:buFontTx/>
              <a:buChar char="•"/>
            </a:pPr>
            <a:r>
              <a:rPr lang="en-US" sz="2600" noProof="0" dirty="0"/>
              <a:t>Implant failure</a:t>
            </a:r>
          </a:p>
          <a:p>
            <a:pPr marL="800100" lvl="1" indent="-342900">
              <a:spcBef>
                <a:spcPct val="20000"/>
              </a:spcBef>
              <a:buFontTx/>
              <a:buChar char="•"/>
            </a:pPr>
            <a:endParaRPr lang="en-US" sz="2600" noProof="0" dirty="0"/>
          </a:p>
          <a:p>
            <a:pPr marL="800100" lvl="1" indent="-342900">
              <a:spcBef>
                <a:spcPct val="20000"/>
              </a:spcBef>
              <a:buFontTx/>
              <a:buChar char="•"/>
            </a:pPr>
            <a:r>
              <a:rPr lang="en-US" sz="2600" noProof="0" dirty="0"/>
              <a:t>Joint bridging material</a:t>
            </a:r>
          </a:p>
          <a:p>
            <a:pPr lvl="1">
              <a:spcBef>
                <a:spcPct val="20000"/>
              </a:spcBef>
            </a:pPr>
            <a:endParaRPr lang="en-US" sz="800" noProof="0" dirty="0"/>
          </a:p>
          <a:p>
            <a:pPr lvl="1">
              <a:lnSpc>
                <a:spcPct val="105000"/>
              </a:lnSpc>
              <a:spcBef>
                <a:spcPct val="20000"/>
              </a:spcBef>
            </a:pPr>
            <a:endParaRPr lang="en-US" sz="1800" noProof="0" dirty="0"/>
          </a:p>
          <a:p>
            <a:endParaRPr lang="en-US" sz="1800" noProof="0" dirty="0"/>
          </a:p>
        </p:txBody>
      </p:sp>
      <p:sp>
        <p:nvSpPr>
          <p:cNvPr id="4099" name="Rectangle 2"/>
          <p:cNvSpPr>
            <a:spLocks noGrp="1" noChangeArrowheads="1"/>
          </p:cNvSpPr>
          <p:nvPr>
            <p:ph type="title"/>
          </p:nvPr>
        </p:nvSpPr>
        <p:spPr/>
        <p:txBody>
          <a:bodyPr/>
          <a:lstStyle/>
          <a:p>
            <a:r>
              <a:rPr lang="en-US" noProof="0" dirty="0"/>
              <a:t> Indications</a:t>
            </a:r>
          </a:p>
        </p:txBody>
      </p:sp>
      <p:pic>
        <p:nvPicPr>
          <p:cNvPr id="7" name="Afbeelding 6" descr="3771284_103085898_3_1.jpg"/>
          <p:cNvPicPr>
            <a:picLocks noChangeAspect="1"/>
          </p:cNvPicPr>
          <p:nvPr/>
        </p:nvPicPr>
        <p:blipFill rotWithShape="1">
          <a:blip r:embed="rId3" cstate="print">
            <a:extLst>
              <a:ext uri="{28A0092B-C50C-407E-A947-70E740481C1C}">
                <a14:useLocalDpi xmlns:a14="http://schemas.microsoft.com/office/drawing/2010/main"/>
              </a:ext>
            </a:extLst>
          </a:blip>
          <a:srcRect l="-1" r="-1811" b="25767"/>
          <a:stretch/>
        </p:blipFill>
        <p:spPr>
          <a:xfrm>
            <a:off x="8638578" y="1484313"/>
            <a:ext cx="2281958" cy="2875795"/>
          </a:xfrm>
          <a:prstGeom prst="rect">
            <a:avLst/>
          </a:prstGeom>
        </p:spPr>
      </p:pic>
      <p:pic>
        <p:nvPicPr>
          <p:cNvPr id="2" name="Afbeelding 1" descr="thumb_IMG_6060_1024.jpg"/>
          <p:cNvPicPr>
            <a:picLocks noChangeAspect="1"/>
          </p:cNvPicPr>
          <p:nvPr/>
        </p:nvPicPr>
        <p:blipFill rotWithShape="1">
          <a:blip r:embed="rId4" cstate="print">
            <a:extLst>
              <a:ext uri="{28A0092B-C50C-407E-A947-70E740481C1C}">
                <a14:useLocalDpi xmlns:a14="http://schemas.microsoft.com/office/drawing/2010/main"/>
              </a:ext>
            </a:extLst>
          </a:blip>
          <a:srcRect l="24182" t="10731"/>
          <a:stretch/>
        </p:blipFill>
        <p:spPr>
          <a:xfrm>
            <a:off x="6131850" y="1484313"/>
            <a:ext cx="2355172" cy="2589889"/>
          </a:xfrm>
          <a:prstGeom prst="rect">
            <a:avLst/>
          </a:prstGeom>
        </p:spPr>
      </p:pic>
      <p:pic>
        <p:nvPicPr>
          <p:cNvPr id="3" name="Afbeelding 2"/>
          <p:cNvPicPr>
            <a:picLocks noChangeAspect="1"/>
          </p:cNvPicPr>
          <p:nvPr/>
        </p:nvPicPr>
        <p:blipFill>
          <a:blip r:embed="rId5"/>
          <a:stretch>
            <a:fillRect/>
          </a:stretch>
        </p:blipFill>
        <p:spPr>
          <a:xfrm>
            <a:off x="6147638" y="4190246"/>
            <a:ext cx="2371299" cy="2191082"/>
          </a:xfrm>
          <a:prstGeom prst="rect">
            <a:avLst/>
          </a:prstGeom>
        </p:spPr>
      </p:pic>
    </p:spTree>
    <p:extLst>
      <p:ext uri="{BB962C8B-B14F-4D97-AF65-F5344CB8AC3E}">
        <p14:creationId xmlns:p14="http://schemas.microsoft.com/office/powerpoint/2010/main" val="2917885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r>
              <a:rPr lang="en-US" noProof="0" dirty="0"/>
              <a:t>Infection rates—surfaces</a:t>
            </a:r>
          </a:p>
        </p:txBody>
      </p:sp>
      <p:sp>
        <p:nvSpPr>
          <p:cNvPr id="270376" name="Text Box 40"/>
          <p:cNvSpPr txBox="1">
            <a:spLocks noChangeArrowheads="1"/>
          </p:cNvSpPr>
          <p:nvPr/>
        </p:nvSpPr>
        <p:spPr bwMode="auto">
          <a:xfrm>
            <a:off x="1755776" y="3717032"/>
            <a:ext cx="8732713" cy="1295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lnSpc>
                <a:spcPct val="120000"/>
              </a:lnSpc>
            </a:pPr>
            <a:r>
              <a:rPr lang="en-GB" dirty="0"/>
              <a:t>In a stable locking internal fixation plate system </a:t>
            </a:r>
            <a:r>
              <a:rPr lang="en-GB" b="1" dirty="0">
                <a:solidFill>
                  <a:srgbClr val="0E2960"/>
                </a:solidFill>
              </a:rPr>
              <a:t>no large differences were found</a:t>
            </a:r>
            <a:r>
              <a:rPr lang="en-GB" dirty="0">
                <a:solidFill>
                  <a:srgbClr val="0E2960"/>
                </a:solidFill>
              </a:rPr>
              <a:t> </a:t>
            </a:r>
            <a:r>
              <a:rPr lang="en-GB" b="1" dirty="0">
                <a:solidFill>
                  <a:srgbClr val="0E2960"/>
                </a:solidFill>
              </a:rPr>
              <a:t>between</a:t>
            </a:r>
            <a:r>
              <a:rPr lang="en-GB" dirty="0">
                <a:solidFill>
                  <a:srgbClr val="0E2960"/>
                </a:solidFill>
              </a:rPr>
              <a:t> </a:t>
            </a:r>
            <a:r>
              <a:rPr lang="en-GB" b="1" dirty="0">
                <a:solidFill>
                  <a:srgbClr val="0E2960"/>
                </a:solidFill>
              </a:rPr>
              <a:t>materials</a:t>
            </a:r>
            <a:r>
              <a:rPr lang="en-GB" dirty="0"/>
              <a:t> (</a:t>
            </a:r>
            <a:r>
              <a:rPr lang="en-GB" dirty="0" err="1"/>
              <a:t>cpTi</a:t>
            </a:r>
            <a:r>
              <a:rPr lang="en-GB" dirty="0"/>
              <a:t>, TAN, EPSS) </a:t>
            </a:r>
            <a:r>
              <a:rPr lang="en-GB" b="1" dirty="0">
                <a:solidFill>
                  <a:srgbClr val="0E2960"/>
                </a:solidFill>
              </a:rPr>
              <a:t>or surface roughness</a:t>
            </a:r>
            <a:r>
              <a:rPr lang="en-GB" b="1" dirty="0"/>
              <a:t> </a:t>
            </a:r>
            <a:r>
              <a:rPr lang="en-GB" dirty="0"/>
              <a:t>for infection susceptibility </a:t>
            </a:r>
            <a:r>
              <a:rPr lang="en-GB" b="1" i="1" dirty="0"/>
              <a:t>in vivo</a:t>
            </a:r>
            <a:r>
              <a:rPr lang="en-GB" dirty="0"/>
              <a:t> (without fracture or major tissue trauma)</a:t>
            </a:r>
            <a:r>
              <a:rPr lang="en-GB" i="1" dirty="0"/>
              <a:t> </a:t>
            </a:r>
            <a:br>
              <a:rPr lang="en-GB" sz="1800" dirty="0"/>
            </a:br>
            <a:endParaRPr lang="en-GB" sz="1800" dirty="0"/>
          </a:p>
        </p:txBody>
      </p:sp>
      <p:pic>
        <p:nvPicPr>
          <p:cNvPr id="12" name="Picture 6" descr="croped swab SBM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5448301" y="5043970"/>
            <a:ext cx="1655638" cy="1337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7" descr="SBM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1951" y="5030505"/>
            <a:ext cx="1589939" cy="1328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8" descr="thesis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32175" y="5057480"/>
            <a:ext cx="1788498" cy="1292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9" descr="crop bone SBM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19963" y="5057990"/>
            <a:ext cx="1324218" cy="129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0" descr="biorad 2007-11-08 15hr 59mi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32851" y="5045290"/>
            <a:ext cx="1655638" cy="129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7" name="Group 3">
            <a:extLst>
              <a:ext uri="{FF2B5EF4-FFF2-40B4-BE49-F238E27FC236}">
                <a16:creationId xmlns:a16="http://schemas.microsoft.com/office/drawing/2014/main" id="{0DD07EFE-3122-4629-8DDF-4B490850C3F9}"/>
              </a:ext>
            </a:extLst>
          </p:cNvPr>
          <p:cNvGraphicFramePr>
            <a:graphicFrameLocks/>
          </p:cNvGraphicFramePr>
          <p:nvPr>
            <p:extLst>
              <p:ext uri="{D42A27DB-BD31-4B8C-83A1-F6EECF244321}">
                <p14:modId xmlns:p14="http://schemas.microsoft.com/office/powerpoint/2010/main" val="1472774"/>
              </p:ext>
            </p:extLst>
          </p:nvPr>
        </p:nvGraphicFramePr>
        <p:xfrm>
          <a:off x="1991544" y="1225588"/>
          <a:ext cx="5256584" cy="2347428"/>
        </p:xfrm>
        <a:graphic>
          <a:graphicData uri="http://schemas.openxmlformats.org/drawingml/2006/table">
            <a:tbl>
              <a:tblPr/>
              <a:tblGrid>
                <a:gridCol w="1656184">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tblGrid>
              <a:tr h="5040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pitchFamily="34" charset="0"/>
                          <a:cs typeface="Arial" pitchFamily="34" charset="0"/>
                        </a:rPr>
                        <a:t>LCP Type</a:t>
                      </a:r>
                      <a:endParaRPr kumimoji="0" lang="en-GB" sz="1400" b="0" i="0" u="none" strike="noStrike" cap="none" normalizeH="0" baseline="0" dirty="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1" u="none" strike="noStrike" cap="none" normalizeH="0" baseline="0">
                          <a:ln>
                            <a:noFill/>
                          </a:ln>
                          <a:solidFill>
                            <a:schemeClr val="tx1"/>
                          </a:solidFill>
                          <a:effectLst/>
                          <a:latin typeface="Arial" pitchFamily="34" charset="0"/>
                          <a:cs typeface="Arial" pitchFamily="34" charset="0"/>
                        </a:rPr>
                        <a:t>n</a:t>
                      </a:r>
                      <a:endParaRPr kumimoji="0" lang="en-GB" sz="1600" b="0" i="0" u="none" strike="noStrike" cap="none" normalizeH="0" baseline="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Arial" pitchFamily="34" charset="0"/>
                          <a:cs typeface="Arial" pitchFamily="34" charset="0"/>
                        </a:rPr>
                        <a:t>Rate of infection </a:t>
                      </a:r>
                      <a:r>
                        <a:rPr kumimoji="0" lang="en-GB" sz="1200" b="1" i="0" u="none" strike="noStrike" cap="none" normalizeH="0" baseline="0" dirty="0">
                          <a:ln>
                            <a:noFill/>
                          </a:ln>
                          <a:solidFill>
                            <a:schemeClr val="tx1"/>
                          </a:solidFill>
                          <a:effectLst/>
                          <a:latin typeface="Arial" pitchFamily="34" charset="0"/>
                          <a:cs typeface="Arial" pitchFamily="34" charset="0"/>
                        </a:rPr>
                        <a:t>(%)</a:t>
                      </a:r>
                      <a:endParaRPr kumimoji="0" lang="en-GB" sz="1200" b="0" i="0" u="none" strike="noStrike" cap="none" normalizeH="0" baseline="0" dirty="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chemeClr val="tx1"/>
                          </a:solidFill>
                          <a:effectLst/>
                          <a:latin typeface="Arial" pitchFamily="34" charset="0"/>
                          <a:cs typeface="Arial" pitchFamily="34" charset="0"/>
                        </a:rPr>
                        <a:t>ID </a:t>
                      </a:r>
                      <a:r>
                        <a:rPr kumimoji="0" lang="en-GB" sz="1800" b="1" i="0" u="none" strike="noStrike" cap="none" normalizeH="0" baseline="-25000">
                          <a:ln>
                            <a:noFill/>
                          </a:ln>
                          <a:solidFill>
                            <a:schemeClr val="tx1"/>
                          </a:solidFill>
                          <a:effectLst/>
                          <a:latin typeface="Arial" pitchFamily="34" charset="0"/>
                          <a:cs typeface="Arial" pitchFamily="34" charset="0"/>
                        </a:rPr>
                        <a:t>50</a:t>
                      </a:r>
                      <a:r>
                        <a:rPr kumimoji="0" lang="en-GB" sz="1600" b="1" i="0" u="none" strike="noStrike" cap="none" normalizeH="0" baseline="0">
                          <a:ln>
                            <a:noFill/>
                          </a:ln>
                          <a:solidFill>
                            <a:schemeClr val="tx1"/>
                          </a:solidFill>
                          <a:effectLst/>
                          <a:latin typeface="Arial" pitchFamily="34" charset="0"/>
                          <a:cs typeface="Arial" pitchFamily="34" charset="0"/>
                        </a:rPr>
                        <a:t> (CFU)</a:t>
                      </a:r>
                      <a:endParaRPr kumimoji="0" lang="en-GB" sz="1600" b="0" i="0" u="none" strike="noStrike" cap="none" normalizeH="0" baseline="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8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1" i="0" u="none" strike="noStrike" cap="none" normalizeH="0" baseline="0" dirty="0" err="1">
                          <a:ln>
                            <a:noFill/>
                          </a:ln>
                          <a:solidFill>
                            <a:schemeClr val="tx1"/>
                          </a:solidFill>
                          <a:effectLst/>
                          <a:latin typeface="Arial" pitchFamily="34" charset="0"/>
                          <a:ea typeface="Times New Roman" pitchFamily="18" charset="0"/>
                          <a:cs typeface="Arial" pitchFamily="34" charset="0"/>
                        </a:rPr>
                        <a:t>Polished</a:t>
                      </a:r>
                      <a:r>
                        <a:rPr kumimoji="0" lang="de-CH"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TAN</a:t>
                      </a:r>
                      <a:endParaRPr kumimoji="0" lang="de-CH"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22</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pitchFamily="34" charset="0"/>
                          <a:cs typeface="Arial" pitchFamily="34" charset="0"/>
                        </a:rPr>
                        <a:t>45</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7.1 x 10</a:t>
                      </a:r>
                      <a:r>
                        <a:rPr kumimoji="0" lang="en-GB" sz="1400" b="0" i="0" u="none" strike="noStrike" cap="none" normalizeH="0" baseline="30000">
                          <a:ln>
                            <a:noFill/>
                          </a:ln>
                          <a:solidFill>
                            <a:schemeClr val="tx1"/>
                          </a:solidFill>
                          <a:effectLst/>
                          <a:latin typeface="Arial" pitchFamily="34" charset="0"/>
                          <a:cs typeface="Arial" pitchFamily="34" charset="0"/>
                        </a:rPr>
                        <a:t>6</a:t>
                      </a:r>
                      <a:endParaRPr kumimoji="0" lang="en-GB" sz="1400" b="0" i="0" u="none" strike="noStrike" cap="none" normalizeH="0" baseline="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8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pitchFamily="34" charset="0"/>
                          <a:ea typeface="Times New Roman" pitchFamily="18" charset="0"/>
                          <a:cs typeface="Arial" pitchFamily="34" charset="0"/>
                        </a:rPr>
                        <a:t>Standard TAN</a:t>
                      </a:r>
                      <a:endParaRPr kumimoji="0" lang="en-GB" sz="1400" b="0" i="0" u="none" strike="noStrike" cap="none" normalizeH="0" baseline="0">
                        <a:ln>
                          <a:noFill/>
                        </a:ln>
                        <a:solidFill>
                          <a:schemeClr val="tx1"/>
                        </a:solidFill>
                        <a:effectLst/>
                        <a:latin typeface="Arial" pitchFamily="34" charset="0"/>
                        <a:ea typeface="Times New Roman" pitchFamily="18"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21</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38</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pitchFamily="34" charset="0"/>
                          <a:cs typeface="Arial" pitchFamily="34" charset="0"/>
                        </a:rPr>
                        <a:t>6.3 x 10</a:t>
                      </a:r>
                      <a:r>
                        <a:rPr kumimoji="0" lang="en-GB" sz="1400" b="0" i="0" u="none" strike="noStrike" cap="none" normalizeH="0" baseline="30000" dirty="0">
                          <a:ln>
                            <a:noFill/>
                          </a:ln>
                          <a:solidFill>
                            <a:schemeClr val="tx1"/>
                          </a:solidFill>
                          <a:effectLst/>
                          <a:latin typeface="Arial" pitchFamily="34" charset="0"/>
                          <a:cs typeface="Arial" pitchFamily="34" charset="0"/>
                        </a:rPr>
                        <a:t>6</a:t>
                      </a:r>
                      <a:endParaRPr kumimoji="0" lang="en-GB" sz="1400" b="0" i="0" u="none" strike="noStrike" cap="none" normalizeH="0" baseline="0" dirty="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8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Standard Ti</a:t>
                      </a:r>
                      <a:endParaRPr kumimoji="0" lang="en-GB"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19</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42</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pitchFamily="34" charset="0"/>
                          <a:cs typeface="Arial" pitchFamily="34" charset="0"/>
                        </a:rPr>
                        <a:t>3.9 x 10</a:t>
                      </a:r>
                      <a:r>
                        <a:rPr kumimoji="0" lang="en-GB" sz="1400" b="0" i="0" u="none" strike="noStrike" cap="none" normalizeH="0" baseline="30000" dirty="0">
                          <a:ln>
                            <a:noFill/>
                          </a:ln>
                          <a:solidFill>
                            <a:schemeClr val="tx1"/>
                          </a:solidFill>
                          <a:effectLst/>
                          <a:latin typeface="Arial" pitchFamily="34" charset="0"/>
                          <a:cs typeface="Arial" pitchFamily="34" charset="0"/>
                        </a:rPr>
                        <a:t>6</a:t>
                      </a:r>
                      <a:endParaRPr kumimoji="0" lang="en-GB" sz="1400" b="0" i="0" u="none" strike="noStrike" cap="none" normalizeH="0" baseline="0" dirty="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8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400" b="1" i="0" u="none" strike="noStrike" cap="none" normalizeH="0" baseline="0">
                          <a:ln>
                            <a:noFill/>
                          </a:ln>
                          <a:solidFill>
                            <a:schemeClr val="tx1"/>
                          </a:solidFill>
                          <a:effectLst/>
                          <a:latin typeface="Arial" pitchFamily="34" charset="0"/>
                          <a:ea typeface="Times New Roman" pitchFamily="18" charset="0"/>
                          <a:cs typeface="Arial" pitchFamily="34" charset="0"/>
                        </a:rPr>
                        <a:t>EPSS</a:t>
                      </a:r>
                      <a:endParaRPr kumimoji="0" lang="de-CH" sz="1400" b="0" i="0" u="none" strike="noStrike" cap="none" normalizeH="0" baseline="0">
                        <a:ln>
                          <a:noFill/>
                        </a:ln>
                        <a:solidFill>
                          <a:schemeClr val="tx1"/>
                        </a:solidFill>
                        <a:effectLst/>
                        <a:latin typeface="Arial" pitchFamily="34" charset="0"/>
                        <a:ea typeface="Times New Roman" pitchFamily="18"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22</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54</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3.2 x 10</a:t>
                      </a:r>
                      <a:r>
                        <a:rPr kumimoji="0" lang="en-GB" sz="1400" b="0" i="0" u="none" strike="noStrike" cap="none" normalizeH="0" baseline="30000">
                          <a:ln>
                            <a:noFill/>
                          </a:ln>
                          <a:solidFill>
                            <a:schemeClr val="tx1"/>
                          </a:solidFill>
                          <a:effectLst/>
                          <a:latin typeface="Arial" pitchFamily="34" charset="0"/>
                          <a:cs typeface="Arial" pitchFamily="34" charset="0"/>
                        </a:rPr>
                        <a:t>6</a:t>
                      </a:r>
                      <a:endParaRPr kumimoji="0" lang="en-GB" sz="1400" b="0" i="0" u="none" strike="noStrike" cap="none" normalizeH="0" baseline="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40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Polished Ti</a:t>
                      </a:r>
                      <a:endParaRPr kumimoji="0" lang="en-GB"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pitchFamily="34" charset="0"/>
                          <a:cs typeface="Arial" pitchFamily="34" charset="0"/>
                        </a:rPr>
                        <a:t>20</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pitchFamily="34" charset="0"/>
                          <a:cs typeface="Arial" pitchFamily="34" charset="0"/>
                        </a:rPr>
                        <a:t>50</a:t>
                      </a: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pitchFamily="34" charset="0"/>
                          <a:cs typeface="Arial" pitchFamily="34" charset="0"/>
                        </a:rPr>
                        <a:t>2.7 x 10</a:t>
                      </a:r>
                      <a:r>
                        <a:rPr kumimoji="0" lang="en-GB" sz="1400" b="0" i="0" u="none" strike="noStrike" cap="none" normalizeH="0" baseline="30000" dirty="0">
                          <a:ln>
                            <a:noFill/>
                          </a:ln>
                          <a:solidFill>
                            <a:schemeClr val="tx1"/>
                          </a:solidFill>
                          <a:effectLst/>
                          <a:latin typeface="Arial" pitchFamily="34" charset="0"/>
                          <a:cs typeface="Arial" pitchFamily="34" charset="0"/>
                        </a:rPr>
                        <a:t>6</a:t>
                      </a:r>
                      <a:endParaRPr kumimoji="0" lang="en-GB" sz="1400" b="0" i="0" u="none" strike="noStrike" cap="none" normalizeH="0" baseline="0" dirty="0">
                        <a:ln>
                          <a:noFill/>
                        </a:ln>
                        <a:solidFill>
                          <a:schemeClr val="tx1"/>
                        </a:solidFill>
                        <a:effectLst/>
                        <a:latin typeface="Arial" pitchFamily="34" charset="0"/>
                        <a:cs typeface="Arial" pitchFamily="34" charset="0"/>
                      </a:endParaRPr>
                    </a:p>
                  </a:txBody>
                  <a:tcPr marT="45733" marB="4573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8" name="Picture 3" descr="cropped more lcps">
            <a:extLst>
              <a:ext uri="{FF2B5EF4-FFF2-40B4-BE49-F238E27FC236}">
                <a16:creationId xmlns:a16="http://schemas.microsoft.com/office/drawing/2014/main" id="{DC293CA5-0B2C-423F-A3E1-83FF86F76B3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36159" y="1268760"/>
            <a:ext cx="3504009" cy="2304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8036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7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Techniques and planning</a:t>
            </a:r>
          </a:p>
        </p:txBody>
      </p:sp>
    </p:spTree>
    <p:extLst>
      <p:ext uri="{BB962C8B-B14F-4D97-AF65-F5344CB8AC3E}">
        <p14:creationId xmlns:p14="http://schemas.microsoft.com/office/powerpoint/2010/main" val="26613671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noProof="0" dirty="0"/>
              <a:t>Try to use what went before</a:t>
            </a:r>
          </a:p>
          <a:p>
            <a:r>
              <a:rPr lang="en-US" noProof="0" dirty="0"/>
              <a:t>If inserted percutaneously, removal incisions generally bigger</a:t>
            </a:r>
          </a:p>
          <a:p>
            <a:r>
              <a:rPr lang="en-US" noProof="0" dirty="0"/>
              <a:t>Position of implant insertion may be different than removal</a:t>
            </a:r>
          </a:p>
          <a:p>
            <a:r>
              <a:rPr lang="en-US" noProof="0" dirty="0"/>
              <a:t>Expose the implant </a:t>
            </a:r>
          </a:p>
          <a:p>
            <a:r>
              <a:rPr lang="en-US" noProof="0" dirty="0"/>
              <a:t>Remember the tissue is SCARRED  </a:t>
            </a:r>
          </a:p>
          <a:p>
            <a:pPr lvl="1"/>
            <a:r>
              <a:rPr lang="en-US" noProof="0" dirty="0"/>
              <a:t>Hides NB structures—nerves, vessels</a:t>
            </a:r>
          </a:p>
          <a:p>
            <a:pPr lvl="1"/>
            <a:r>
              <a:rPr lang="en-US" noProof="0" dirty="0"/>
              <a:t>Not pliable</a:t>
            </a:r>
          </a:p>
        </p:txBody>
      </p:sp>
      <p:sp>
        <p:nvSpPr>
          <p:cNvPr id="4" name="Title 3"/>
          <p:cNvSpPr>
            <a:spLocks noGrp="1"/>
          </p:cNvSpPr>
          <p:nvPr>
            <p:ph type="title"/>
          </p:nvPr>
        </p:nvSpPr>
        <p:spPr/>
        <p:txBody>
          <a:bodyPr/>
          <a:lstStyle/>
          <a:p>
            <a:r>
              <a:rPr lang="en-US" noProof="0" dirty="0"/>
              <a:t>Incisions</a:t>
            </a:r>
          </a:p>
        </p:txBody>
      </p:sp>
    </p:spTree>
    <p:extLst>
      <p:ext uri="{BB962C8B-B14F-4D97-AF65-F5344CB8AC3E}">
        <p14:creationId xmlns:p14="http://schemas.microsoft.com/office/powerpoint/2010/main" val="280420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Grp="1" noChangeArrowheads="1"/>
          </p:cNvSpPr>
          <p:nvPr>
            <p:ph idx="1"/>
          </p:nvPr>
        </p:nvSpPr>
        <p:spPr/>
        <p:txBody>
          <a:bodyPr/>
          <a:lstStyle/>
          <a:p>
            <a:r>
              <a:rPr lang="en-US" noProof="0" dirty="0"/>
              <a:t>Slotted</a:t>
            </a:r>
          </a:p>
          <a:p>
            <a:r>
              <a:rPr lang="en-US" noProof="0" dirty="0"/>
              <a:t>Cannulated</a:t>
            </a:r>
          </a:p>
          <a:p>
            <a:r>
              <a:rPr lang="en-US" noProof="0" dirty="0"/>
              <a:t>Solid</a:t>
            </a:r>
          </a:p>
          <a:p>
            <a:r>
              <a:rPr lang="en-US" noProof="0" dirty="0"/>
              <a:t>All are locked</a:t>
            </a:r>
          </a:p>
        </p:txBody>
      </p:sp>
      <p:sp>
        <p:nvSpPr>
          <p:cNvPr id="2" name="Title 1"/>
          <p:cNvSpPr>
            <a:spLocks noGrp="1"/>
          </p:cNvSpPr>
          <p:nvPr>
            <p:ph type="title"/>
          </p:nvPr>
        </p:nvSpPr>
        <p:spPr/>
        <p:txBody>
          <a:bodyPr/>
          <a:lstStyle/>
          <a:p>
            <a:r>
              <a:rPr lang="en-US" noProof="0" dirty="0"/>
              <a:t>Intramedullary nails: types</a:t>
            </a:r>
          </a:p>
        </p:txBody>
      </p:sp>
    </p:spTree>
    <p:extLst>
      <p:ext uri="{BB962C8B-B14F-4D97-AF65-F5344CB8AC3E}">
        <p14:creationId xmlns:p14="http://schemas.microsoft.com/office/powerpoint/2010/main" val="1743060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658815" y="1486001"/>
            <a:ext cx="5869234" cy="4127399"/>
          </a:xfrm>
        </p:spPr>
        <p:txBody>
          <a:bodyPr/>
          <a:lstStyle/>
          <a:p>
            <a:r>
              <a:rPr lang="en-US" noProof="0" dirty="0"/>
              <a:t>Strips easily</a:t>
            </a:r>
          </a:p>
          <a:p>
            <a:r>
              <a:rPr lang="en-US" noProof="0" dirty="0"/>
              <a:t>Pliers, rongeur, whatever it takes (jumbo cutter)</a:t>
            </a:r>
          </a:p>
          <a:p>
            <a:r>
              <a:rPr lang="en-US" noProof="0" dirty="0"/>
              <a:t>Special screw extraction attachments</a:t>
            </a:r>
          </a:p>
          <a:p>
            <a:endParaRPr lang="en-US" noProof="0" dirty="0"/>
          </a:p>
        </p:txBody>
      </p:sp>
      <p:sp>
        <p:nvSpPr>
          <p:cNvPr id="2" name="Title 1"/>
          <p:cNvSpPr>
            <a:spLocks noGrp="1"/>
          </p:cNvSpPr>
          <p:nvPr>
            <p:ph type="title"/>
          </p:nvPr>
        </p:nvSpPr>
        <p:spPr/>
        <p:txBody>
          <a:bodyPr/>
          <a:lstStyle/>
          <a:p>
            <a:r>
              <a:rPr lang="en-US" noProof="0" dirty="0"/>
              <a:t>Interlocking screws</a:t>
            </a:r>
          </a:p>
        </p:txBody>
      </p:sp>
      <p:pic>
        <p:nvPicPr>
          <p:cNvPr id="49156" name="Picture 7" descr="screw-fig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49863" y="3603741"/>
            <a:ext cx="2669807" cy="1556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8" descr="screw-fig3_thumbnai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49864" y="1493401"/>
            <a:ext cx="2669807" cy="2054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59869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ChangeArrowheads="1"/>
          </p:cNvSpPr>
          <p:nvPr>
            <p:ph idx="1"/>
          </p:nvPr>
        </p:nvSpPr>
        <p:spPr/>
        <p:txBody>
          <a:bodyPr/>
          <a:lstStyle/>
          <a:p>
            <a:r>
              <a:rPr lang="en-US" noProof="0" dirty="0"/>
              <a:t>Leave them long</a:t>
            </a:r>
          </a:p>
          <a:p>
            <a:r>
              <a:rPr lang="en-US" noProof="0" dirty="0"/>
              <a:t>Remove from the opposite side</a:t>
            </a:r>
          </a:p>
          <a:p>
            <a:r>
              <a:rPr lang="en-US" noProof="0" dirty="0"/>
              <a:t>Use stout K-wire or Steinmann pin to drive them out the other side</a:t>
            </a:r>
          </a:p>
        </p:txBody>
      </p:sp>
      <p:sp>
        <p:nvSpPr>
          <p:cNvPr id="2" name="Title 1"/>
          <p:cNvSpPr>
            <a:spLocks noGrp="1"/>
          </p:cNvSpPr>
          <p:nvPr>
            <p:ph type="title"/>
          </p:nvPr>
        </p:nvSpPr>
        <p:spPr/>
        <p:txBody>
          <a:bodyPr/>
          <a:lstStyle/>
          <a:p>
            <a:r>
              <a:rPr lang="en-US" noProof="0" dirty="0"/>
              <a:t>Interlocking screws</a:t>
            </a:r>
          </a:p>
        </p:txBody>
      </p:sp>
      <p:grpSp>
        <p:nvGrpSpPr>
          <p:cNvPr id="4" name="Group 3"/>
          <p:cNvGrpSpPr/>
          <p:nvPr/>
        </p:nvGrpSpPr>
        <p:grpSpPr>
          <a:xfrm>
            <a:off x="3503712" y="3429000"/>
            <a:ext cx="5256584" cy="3171056"/>
            <a:chOff x="838200" y="2133600"/>
            <a:chExt cx="5497630" cy="3105752"/>
          </a:xfrm>
        </p:grpSpPr>
        <p:pic>
          <p:nvPicPr>
            <p:cNvPr id="5" name="Picture 4" descr="pp broken screw i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964" t="11981" r="9449" b="4589"/>
            <a:stretch/>
          </p:blipFill>
          <p:spPr bwMode="auto">
            <a:xfrm>
              <a:off x="838200" y="2133600"/>
              <a:ext cx="1896178" cy="310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pp k wire in plac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3247" t="11562" r="5630" b="4611"/>
            <a:stretch/>
          </p:blipFill>
          <p:spPr bwMode="auto">
            <a:xfrm>
              <a:off x="2734378" y="2133600"/>
              <a:ext cx="1665170" cy="310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pp scrw grabbed"/>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682" t="10300" r="6880" b="5842"/>
            <a:stretch/>
          </p:blipFill>
          <p:spPr bwMode="auto">
            <a:xfrm>
              <a:off x="4343400" y="2133600"/>
              <a:ext cx="1992430" cy="310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561575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1" name="Picture 3" descr="slots of nail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1991544" y="1340768"/>
            <a:ext cx="4254500" cy="46482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5885870" y="1921094"/>
            <a:ext cx="4751418" cy="3611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noProof="0" dirty="0"/>
              <a:t>Slotted nails</a:t>
            </a:r>
          </a:p>
        </p:txBody>
      </p:sp>
    </p:spTree>
    <p:extLst>
      <p:ext uri="{BB962C8B-B14F-4D97-AF65-F5344CB8AC3E}">
        <p14:creationId xmlns:p14="http://schemas.microsoft.com/office/powerpoint/2010/main" val="2760937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9" name="Picture 3" descr="Broken nail extraction2"/>
          <p:cNvPicPr>
            <a:picLocks noChangeAspect="1" noChangeArrowheads="1"/>
          </p:cNvPicPr>
          <p:nvPr/>
        </p:nvPicPr>
        <p:blipFill rotWithShape="1">
          <a:blip r:embed="rId2" cstate="screen">
            <a:lum bright="12000" contrast="30000"/>
            <a:extLst>
              <a:ext uri="{28A0092B-C50C-407E-A947-70E740481C1C}">
                <a14:useLocalDpi xmlns:a14="http://schemas.microsoft.com/office/drawing/2010/main"/>
              </a:ext>
            </a:extLst>
          </a:blip>
          <a:srcRect/>
          <a:stretch/>
        </p:blipFill>
        <p:spPr bwMode="auto">
          <a:xfrm>
            <a:off x="1518792" y="3499405"/>
            <a:ext cx="4546546" cy="2760044"/>
          </a:xfrm>
          <a:prstGeom prst="rect">
            <a:avLst/>
          </a:prstGeom>
          <a:noFill/>
          <a:extLst>
            <a:ext uri="{909E8E84-426E-40dd-AFC4-6F175D3DCCD1}">
              <a14:hiddenFill xmlns:a14="http://schemas.microsoft.com/office/drawing/2010/main" xmlns="">
                <a:solidFill>
                  <a:srgbClr val="FFFFFF"/>
                </a:solidFill>
              </a14:hiddenFill>
            </a:ext>
          </a:extLst>
        </p:spPr>
      </p:pic>
      <p:pic>
        <p:nvPicPr>
          <p:cNvPr id="270338" name="Picture 2" descr="broken nail extrac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68008" y="3501008"/>
            <a:ext cx="4362926" cy="27600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p:txBody>
          <a:bodyPr/>
          <a:lstStyle/>
          <a:p>
            <a:r>
              <a:rPr lang="en-US" noProof="0" dirty="0"/>
              <a:t>Hook inserted through both fragments</a:t>
            </a:r>
          </a:p>
          <a:p>
            <a:r>
              <a:rPr lang="en-US" noProof="0" dirty="0"/>
              <a:t>Attached to slap hammer</a:t>
            </a:r>
          </a:p>
          <a:p>
            <a:r>
              <a:rPr lang="en-US" noProof="0" dirty="0"/>
              <a:t>Need to know or test for size of hook to distal opening</a:t>
            </a:r>
          </a:p>
        </p:txBody>
      </p:sp>
      <p:sp>
        <p:nvSpPr>
          <p:cNvPr id="7" name="Title 1"/>
          <p:cNvSpPr>
            <a:spLocks noGrp="1"/>
          </p:cNvSpPr>
          <p:nvPr>
            <p:ph type="title"/>
          </p:nvPr>
        </p:nvSpPr>
        <p:spPr/>
        <p:txBody>
          <a:bodyPr/>
          <a:lstStyle/>
          <a:p>
            <a:r>
              <a:rPr lang="en-US" noProof="0" dirty="0"/>
              <a:t>Slotted nails</a:t>
            </a:r>
          </a:p>
        </p:txBody>
      </p:sp>
    </p:spTree>
    <p:extLst>
      <p:ext uri="{BB962C8B-B14F-4D97-AF65-F5344CB8AC3E}">
        <p14:creationId xmlns:p14="http://schemas.microsoft.com/office/powerpoint/2010/main" val="631183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0338"/>
                                        </p:tgtEl>
                                        <p:attrNameLst>
                                          <p:attrName>style.visibility</p:attrName>
                                        </p:attrNameLst>
                                      </p:cBhvr>
                                      <p:to>
                                        <p:strVal val="visible"/>
                                      </p:to>
                                    </p:set>
                                    <p:anim calcmode="lin" valueType="num">
                                      <p:cBhvr additive="base">
                                        <p:cTn id="7" dur="500" fill="hold"/>
                                        <p:tgtEl>
                                          <p:spTgt spid="270338"/>
                                        </p:tgtEl>
                                        <p:attrNameLst>
                                          <p:attrName>ppt_x</p:attrName>
                                        </p:attrNameLst>
                                      </p:cBhvr>
                                      <p:tavLst>
                                        <p:tav tm="0">
                                          <p:val>
                                            <p:strVal val="0-#ppt_w/2"/>
                                          </p:val>
                                        </p:tav>
                                        <p:tav tm="100000">
                                          <p:val>
                                            <p:strVal val="#ppt_x"/>
                                          </p:val>
                                        </p:tav>
                                      </p:tavLst>
                                    </p:anim>
                                    <p:anim calcmode="lin" valueType="num">
                                      <p:cBhvr additive="base">
                                        <p:cTn id="8" dur="500" fill="hold"/>
                                        <p:tgtEl>
                                          <p:spTgt spid="2703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7" name="Rectangle 7"/>
          <p:cNvSpPr>
            <a:spLocks noGrp="1" noChangeArrowheads="1"/>
          </p:cNvSpPr>
          <p:nvPr>
            <p:ph idx="1"/>
          </p:nvPr>
        </p:nvSpPr>
        <p:spPr/>
        <p:txBody>
          <a:bodyPr/>
          <a:lstStyle/>
          <a:p>
            <a:r>
              <a:rPr lang="en-US" noProof="0" dirty="0"/>
              <a:t>Get the proximal fragment to move</a:t>
            </a:r>
          </a:p>
          <a:p>
            <a:r>
              <a:rPr lang="en-US" noProof="0" dirty="0"/>
              <a:t>Clear the tip of bone</a:t>
            </a:r>
          </a:p>
        </p:txBody>
      </p:sp>
      <p:sp>
        <p:nvSpPr>
          <p:cNvPr id="2" name="Title 1"/>
          <p:cNvSpPr>
            <a:spLocks noGrp="1"/>
          </p:cNvSpPr>
          <p:nvPr>
            <p:ph type="title"/>
          </p:nvPr>
        </p:nvSpPr>
        <p:spPr/>
        <p:txBody>
          <a:bodyPr/>
          <a:lstStyle/>
          <a:p>
            <a:r>
              <a:rPr lang="en-US" noProof="0" dirty="0"/>
              <a:t>Cannulated nails: broken</a:t>
            </a:r>
          </a:p>
        </p:txBody>
      </p:sp>
      <p:pic>
        <p:nvPicPr>
          <p:cNvPr id="4" name="Picture 6" descr="Sharp pin out nail p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4761" r="1939" b="20316"/>
          <a:stretch/>
        </p:blipFill>
        <p:spPr bwMode="auto">
          <a:xfrm>
            <a:off x="2774922" y="2924944"/>
            <a:ext cx="6642155" cy="35053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2820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9" name="Picture 7" descr="naill with pins p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19800" y="2488542"/>
            <a:ext cx="4114800" cy="173254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Extractor assembly p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29844" y="4463976"/>
            <a:ext cx="4092677" cy="20613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828800" y="1624966"/>
            <a:ext cx="8077200" cy="867930"/>
          </a:xfrm>
          <a:prstGeom prst="rect">
            <a:avLst/>
          </a:prstGeom>
        </p:spPr>
        <p:txBody>
          <a:bodyPr wrap="square">
            <a:spAutoFit/>
          </a:bodyPr>
          <a:lstStyle/>
          <a:p>
            <a:pPr marL="571500" indent="-571500" algn="l">
              <a:lnSpc>
                <a:spcPct val="90000"/>
              </a:lnSpc>
              <a:buFont typeface="Arial" pitchFamily="34" charset="0"/>
              <a:buChar char="•"/>
            </a:pPr>
            <a:r>
              <a:rPr lang="en-US" sz="2800" dirty="0"/>
              <a:t>Pass ball tip guide out the end of nail</a:t>
            </a:r>
          </a:p>
          <a:p>
            <a:pPr marL="571500" indent="-571500" algn="l">
              <a:lnSpc>
                <a:spcPct val="90000"/>
              </a:lnSpc>
              <a:buFont typeface="Arial" pitchFamily="34" charset="0"/>
              <a:buChar char="•"/>
            </a:pPr>
            <a:r>
              <a:rPr lang="en-US" sz="2800" dirty="0"/>
              <a:t>Pass multiple wires to jam ball tip</a:t>
            </a:r>
          </a:p>
        </p:txBody>
      </p:sp>
      <p:pic>
        <p:nvPicPr>
          <p:cNvPr id="3" name="Picture 2" descr="Slide5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601" y="2516054"/>
            <a:ext cx="2725003" cy="1777043"/>
          </a:xfrm>
          <a:prstGeom prst="rect">
            <a:avLst/>
          </a:prstGeom>
        </p:spPr>
      </p:pic>
      <p:sp>
        <p:nvSpPr>
          <p:cNvPr id="5" name="TextBox 4"/>
          <p:cNvSpPr txBox="1"/>
          <p:nvPr/>
        </p:nvSpPr>
        <p:spPr>
          <a:xfrm>
            <a:off x="1919536" y="4766720"/>
            <a:ext cx="4248472" cy="1686616"/>
          </a:xfrm>
          <a:prstGeom prst="rect">
            <a:avLst/>
          </a:prstGeom>
          <a:noFill/>
        </p:spPr>
        <p:txBody>
          <a:bodyPr wrap="square" rtlCol="0">
            <a:spAutoFit/>
          </a:bodyPr>
          <a:lstStyle/>
          <a:p>
            <a:pPr marL="571500" indent="-571500" algn="l">
              <a:lnSpc>
                <a:spcPct val="90000"/>
              </a:lnSpc>
              <a:buFont typeface="Arial" pitchFamily="34" charset="0"/>
              <a:buChar char="•"/>
            </a:pPr>
            <a:r>
              <a:rPr lang="en-US" sz="2800" dirty="0"/>
              <a:t>T-handle on ball tip</a:t>
            </a:r>
          </a:p>
          <a:p>
            <a:pPr marL="571500" indent="-571500" algn="l">
              <a:lnSpc>
                <a:spcPct val="90000"/>
              </a:lnSpc>
              <a:buFont typeface="Arial" pitchFamily="34" charset="0"/>
              <a:buChar char="•"/>
            </a:pPr>
            <a:r>
              <a:rPr lang="en-US" sz="2800" dirty="0"/>
              <a:t>Back both out together</a:t>
            </a:r>
          </a:p>
          <a:p>
            <a:endParaRPr lang="en-US" sz="2800" dirty="0"/>
          </a:p>
        </p:txBody>
      </p:sp>
      <p:sp>
        <p:nvSpPr>
          <p:cNvPr id="8" name="Title 1"/>
          <p:cNvSpPr txBox="1">
            <a:spLocks/>
          </p:cNvSpPr>
          <p:nvPr/>
        </p:nvSpPr>
        <p:spPr>
          <a:xfrm>
            <a:off x="1847528" y="188640"/>
            <a:ext cx="8712968" cy="914400"/>
          </a:xfrm>
          <a:prstGeom prst="rect">
            <a:avLst/>
          </a:prstGeom>
        </p:spPr>
        <p:txBody>
          <a:bodyPr/>
          <a:lstStyle>
            <a:lvl1pPr algn="l" rtl="0" eaLnBrk="1" fontAlgn="base" hangingPunct="1">
              <a:lnSpc>
                <a:spcPct val="90000"/>
              </a:lnSpc>
              <a:spcBef>
                <a:spcPct val="0"/>
              </a:spcBef>
              <a:spcAft>
                <a:spcPct val="0"/>
              </a:spcAft>
              <a:defRPr sz="3200" b="1">
                <a:solidFill>
                  <a:srgbClr val="29529B"/>
                </a:solidFill>
                <a:latin typeface="+mj-lt"/>
                <a:ea typeface="+mj-ea"/>
                <a:cs typeface="+mj-cs"/>
              </a:defRPr>
            </a:lvl1pPr>
            <a:lvl2pPr algn="l" rtl="0" eaLnBrk="1" fontAlgn="base" hangingPunct="1">
              <a:lnSpc>
                <a:spcPct val="90000"/>
              </a:lnSpc>
              <a:spcBef>
                <a:spcPct val="0"/>
              </a:spcBef>
              <a:spcAft>
                <a:spcPct val="0"/>
              </a:spcAft>
              <a:defRPr sz="3200" b="1">
                <a:solidFill>
                  <a:srgbClr val="29529B"/>
                </a:solidFill>
                <a:latin typeface="Arial" charset="0"/>
              </a:defRPr>
            </a:lvl2pPr>
            <a:lvl3pPr algn="l" rtl="0" eaLnBrk="1" fontAlgn="base" hangingPunct="1">
              <a:lnSpc>
                <a:spcPct val="90000"/>
              </a:lnSpc>
              <a:spcBef>
                <a:spcPct val="0"/>
              </a:spcBef>
              <a:spcAft>
                <a:spcPct val="0"/>
              </a:spcAft>
              <a:defRPr sz="3200" b="1">
                <a:solidFill>
                  <a:srgbClr val="29529B"/>
                </a:solidFill>
                <a:latin typeface="Arial" charset="0"/>
              </a:defRPr>
            </a:lvl3pPr>
            <a:lvl4pPr algn="l" rtl="0" eaLnBrk="1" fontAlgn="base" hangingPunct="1">
              <a:lnSpc>
                <a:spcPct val="90000"/>
              </a:lnSpc>
              <a:spcBef>
                <a:spcPct val="0"/>
              </a:spcBef>
              <a:spcAft>
                <a:spcPct val="0"/>
              </a:spcAft>
              <a:defRPr sz="3200" b="1">
                <a:solidFill>
                  <a:srgbClr val="29529B"/>
                </a:solidFill>
                <a:latin typeface="Arial" charset="0"/>
              </a:defRPr>
            </a:lvl4pPr>
            <a:lvl5pPr algn="l" rtl="0" eaLnBrk="1" fontAlgn="base" hangingPunct="1">
              <a:lnSpc>
                <a:spcPct val="90000"/>
              </a:lnSpc>
              <a:spcBef>
                <a:spcPct val="0"/>
              </a:spcBef>
              <a:spcAft>
                <a:spcPct val="0"/>
              </a:spcAft>
              <a:defRPr sz="3200" b="1">
                <a:solidFill>
                  <a:srgbClr val="29529B"/>
                </a:solidFill>
                <a:latin typeface="Arial" charset="0"/>
              </a:defRPr>
            </a:lvl5pPr>
            <a:lvl6pPr marL="457200" algn="l" rtl="0" eaLnBrk="1" fontAlgn="base" hangingPunct="1">
              <a:lnSpc>
                <a:spcPct val="90000"/>
              </a:lnSpc>
              <a:spcBef>
                <a:spcPct val="0"/>
              </a:spcBef>
              <a:spcAft>
                <a:spcPct val="0"/>
              </a:spcAft>
              <a:defRPr sz="3200" b="1">
                <a:solidFill>
                  <a:srgbClr val="0E2960"/>
                </a:solidFill>
                <a:latin typeface="Arial" charset="0"/>
              </a:defRPr>
            </a:lvl6pPr>
            <a:lvl7pPr marL="914400" algn="l" rtl="0" eaLnBrk="1" fontAlgn="base" hangingPunct="1">
              <a:lnSpc>
                <a:spcPct val="90000"/>
              </a:lnSpc>
              <a:spcBef>
                <a:spcPct val="0"/>
              </a:spcBef>
              <a:spcAft>
                <a:spcPct val="0"/>
              </a:spcAft>
              <a:defRPr sz="3200" b="1">
                <a:solidFill>
                  <a:srgbClr val="0E2960"/>
                </a:solidFill>
                <a:latin typeface="Arial" charset="0"/>
              </a:defRPr>
            </a:lvl7pPr>
            <a:lvl8pPr marL="1371600" algn="l" rtl="0" eaLnBrk="1" fontAlgn="base" hangingPunct="1">
              <a:lnSpc>
                <a:spcPct val="90000"/>
              </a:lnSpc>
              <a:spcBef>
                <a:spcPct val="0"/>
              </a:spcBef>
              <a:spcAft>
                <a:spcPct val="0"/>
              </a:spcAft>
              <a:defRPr sz="3200" b="1">
                <a:solidFill>
                  <a:srgbClr val="0E2960"/>
                </a:solidFill>
                <a:latin typeface="Arial" charset="0"/>
              </a:defRPr>
            </a:lvl8pPr>
            <a:lvl9pPr marL="1828800" algn="l" rtl="0" eaLnBrk="1" fontAlgn="base" hangingPunct="1">
              <a:lnSpc>
                <a:spcPct val="90000"/>
              </a:lnSpc>
              <a:spcBef>
                <a:spcPct val="0"/>
              </a:spcBef>
              <a:spcAft>
                <a:spcPct val="0"/>
              </a:spcAft>
              <a:defRPr sz="3200" b="1">
                <a:solidFill>
                  <a:srgbClr val="0E2960"/>
                </a:solidFill>
                <a:latin typeface="Arial" charset="0"/>
              </a:defRPr>
            </a:lvl9pPr>
          </a:lstStyle>
          <a:p>
            <a:endParaRPr lang="en-US" sz="5400" dirty="0">
              <a:solidFill>
                <a:srgbClr val="000090"/>
              </a:solidFill>
            </a:endParaRPr>
          </a:p>
        </p:txBody>
      </p:sp>
      <p:sp>
        <p:nvSpPr>
          <p:cNvPr id="9" name="Title 8">
            <a:extLst>
              <a:ext uri="{FF2B5EF4-FFF2-40B4-BE49-F238E27FC236}">
                <a16:creationId xmlns:a16="http://schemas.microsoft.com/office/drawing/2014/main" id="{7B0DD982-4997-490D-875B-71442E8C6EBD}"/>
              </a:ext>
            </a:extLst>
          </p:cNvPr>
          <p:cNvSpPr>
            <a:spLocks noGrp="1"/>
          </p:cNvSpPr>
          <p:nvPr>
            <p:ph type="title"/>
          </p:nvPr>
        </p:nvSpPr>
        <p:spPr/>
        <p:txBody>
          <a:bodyPr/>
          <a:lstStyle/>
          <a:p>
            <a:r>
              <a:rPr lang="en-US" noProof="0" dirty="0">
                <a:solidFill>
                  <a:srgbClr val="000090"/>
                </a:solidFill>
              </a:rPr>
              <a:t>Cannulated nails: broken</a:t>
            </a:r>
            <a:br>
              <a:rPr lang="en-US" noProof="0" dirty="0">
                <a:solidFill>
                  <a:srgbClr val="000090"/>
                </a:solidFill>
              </a:rPr>
            </a:br>
            <a:endParaRPr lang="en-US" noProof="0" dirty="0"/>
          </a:p>
        </p:txBody>
      </p:sp>
    </p:spTree>
    <p:extLst>
      <p:ext uri="{BB962C8B-B14F-4D97-AF65-F5344CB8AC3E}">
        <p14:creationId xmlns:p14="http://schemas.microsoft.com/office/powerpoint/2010/main" val="128731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B5070F-5E57-4B7C-A3CC-EB3A5F2C79FC}"/>
              </a:ext>
            </a:extLst>
          </p:cNvPr>
          <p:cNvSpPr>
            <a:spLocks noGrp="1"/>
          </p:cNvSpPr>
          <p:nvPr>
            <p:ph idx="1"/>
          </p:nvPr>
        </p:nvSpPr>
        <p:spPr/>
        <p:txBody>
          <a:bodyPr/>
          <a:lstStyle/>
          <a:p>
            <a:pPr>
              <a:lnSpc>
                <a:spcPct val="105000"/>
              </a:lnSpc>
              <a:spcBef>
                <a:spcPct val="20000"/>
              </a:spcBef>
            </a:pPr>
            <a:r>
              <a:rPr lang="en-US" sz="2800" noProof="0" dirty="0"/>
              <a:t>Potential long term problems – </a:t>
            </a:r>
            <a:r>
              <a:rPr lang="en-US" sz="2800" noProof="0" dirty="0">
                <a:solidFill>
                  <a:srgbClr val="3366FF"/>
                </a:solidFill>
              </a:rPr>
              <a:t>clear benefit</a:t>
            </a:r>
            <a:endParaRPr lang="en-US" sz="2800" noProof="0" dirty="0"/>
          </a:p>
          <a:p>
            <a:pPr marL="800100" lvl="1" indent="-342900">
              <a:lnSpc>
                <a:spcPct val="105000"/>
              </a:lnSpc>
              <a:spcBef>
                <a:spcPct val="20000"/>
              </a:spcBef>
              <a:buFontTx/>
              <a:buChar char="•"/>
            </a:pPr>
            <a:r>
              <a:rPr lang="en-US" sz="2600" noProof="0" dirty="0"/>
              <a:t>Stress riser</a:t>
            </a:r>
          </a:p>
          <a:p>
            <a:pPr marL="800100" lvl="1" indent="-342900">
              <a:lnSpc>
                <a:spcPct val="105000"/>
              </a:lnSpc>
              <a:spcBef>
                <a:spcPct val="20000"/>
              </a:spcBef>
              <a:buFontTx/>
              <a:buChar char="•"/>
            </a:pPr>
            <a:endParaRPr lang="en-US" sz="2600" noProof="0" dirty="0"/>
          </a:p>
          <a:p>
            <a:pPr marL="800100" lvl="1" indent="-342900">
              <a:lnSpc>
                <a:spcPct val="105000"/>
              </a:lnSpc>
              <a:spcBef>
                <a:spcPct val="20000"/>
              </a:spcBef>
              <a:buFontTx/>
              <a:buChar char="•"/>
            </a:pPr>
            <a:r>
              <a:rPr lang="en-US" sz="2600" noProof="0" dirty="0"/>
              <a:t>Intraarticular implants</a:t>
            </a:r>
          </a:p>
          <a:p>
            <a:pPr marL="800100" lvl="1" indent="-342900">
              <a:lnSpc>
                <a:spcPct val="105000"/>
              </a:lnSpc>
              <a:spcBef>
                <a:spcPct val="20000"/>
              </a:spcBef>
              <a:buFontTx/>
              <a:buChar char="•"/>
            </a:pPr>
            <a:endParaRPr lang="en-US" sz="2600" noProof="0" dirty="0"/>
          </a:p>
          <a:p>
            <a:pPr marL="800100" lvl="1" indent="-342900">
              <a:lnSpc>
                <a:spcPct val="105000"/>
              </a:lnSpc>
              <a:spcBef>
                <a:spcPct val="20000"/>
              </a:spcBef>
              <a:buFontTx/>
              <a:buChar char="•"/>
            </a:pPr>
            <a:r>
              <a:rPr lang="en-US" sz="2600" noProof="0" dirty="0"/>
              <a:t>Expected joint prosthesis</a:t>
            </a:r>
          </a:p>
          <a:p>
            <a:pPr marL="800100" lvl="1" indent="-342900">
              <a:lnSpc>
                <a:spcPct val="105000"/>
              </a:lnSpc>
              <a:spcBef>
                <a:spcPct val="20000"/>
              </a:spcBef>
              <a:buFontTx/>
              <a:buChar char="•"/>
            </a:pPr>
            <a:endParaRPr lang="en-US" sz="2600" noProof="0" dirty="0"/>
          </a:p>
          <a:p>
            <a:pPr marL="800100" lvl="1" indent="-342900">
              <a:lnSpc>
                <a:spcPct val="105000"/>
              </a:lnSpc>
              <a:spcBef>
                <a:spcPct val="20000"/>
              </a:spcBef>
              <a:buFontTx/>
              <a:buChar char="•"/>
            </a:pPr>
            <a:r>
              <a:rPr lang="en-US" sz="2600" noProof="0" dirty="0"/>
              <a:t>Combined with other surgery</a:t>
            </a:r>
          </a:p>
          <a:p>
            <a:pPr marL="800100" lvl="1" indent="-342900">
              <a:lnSpc>
                <a:spcPct val="105000"/>
              </a:lnSpc>
              <a:spcBef>
                <a:spcPct val="20000"/>
              </a:spcBef>
              <a:buFontTx/>
              <a:buChar char="•"/>
            </a:pPr>
            <a:endParaRPr lang="en-US" noProof="0" dirty="0"/>
          </a:p>
          <a:p>
            <a:endParaRPr lang="en-US" noProof="0" dirty="0"/>
          </a:p>
        </p:txBody>
      </p:sp>
      <p:sp>
        <p:nvSpPr>
          <p:cNvPr id="4099" name="Rectangle 2"/>
          <p:cNvSpPr>
            <a:spLocks noGrp="1" noChangeArrowheads="1"/>
          </p:cNvSpPr>
          <p:nvPr>
            <p:ph type="title"/>
          </p:nvPr>
        </p:nvSpPr>
        <p:spPr/>
        <p:txBody>
          <a:bodyPr/>
          <a:lstStyle/>
          <a:p>
            <a:r>
              <a:rPr lang="en-US" noProof="0" dirty="0"/>
              <a:t> Indications</a:t>
            </a:r>
          </a:p>
        </p:txBody>
      </p:sp>
    </p:spTree>
    <p:extLst>
      <p:ext uri="{BB962C8B-B14F-4D97-AF65-F5344CB8AC3E}">
        <p14:creationId xmlns:p14="http://schemas.microsoft.com/office/powerpoint/2010/main" val="17648596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idx="1"/>
          </p:nvPr>
        </p:nvSpPr>
        <p:spPr>
          <a:xfrm>
            <a:off x="658813" y="1052932"/>
            <a:ext cx="10862203" cy="4127399"/>
          </a:xfrm>
        </p:spPr>
        <p:txBody>
          <a:bodyPr/>
          <a:lstStyle/>
          <a:p>
            <a:r>
              <a:rPr lang="en-US" sz="2400" noProof="0" dirty="0"/>
              <a:t>Apex identified on C-arm</a:t>
            </a:r>
          </a:p>
          <a:p>
            <a:r>
              <a:rPr lang="en-US" sz="2400" noProof="0" dirty="0"/>
              <a:t>Percutaneous advancement of triple </a:t>
            </a:r>
            <a:r>
              <a:rPr lang="en-US" sz="2400" noProof="0" dirty="0" err="1"/>
              <a:t>trochar</a:t>
            </a:r>
            <a:endParaRPr lang="en-US" sz="2400" noProof="0" dirty="0"/>
          </a:p>
          <a:p>
            <a:r>
              <a:rPr lang="en-US" sz="2400" noProof="0" dirty="0"/>
              <a:t>Outside wall drilled</a:t>
            </a:r>
          </a:p>
          <a:p>
            <a:r>
              <a:rPr lang="en-US" sz="2400" noProof="0" dirty="0"/>
              <a:t>Manual manipulation</a:t>
            </a:r>
          </a:p>
          <a:p>
            <a:r>
              <a:rPr lang="en-US" sz="2400" noProof="0" dirty="0"/>
              <a:t>Routine removal </a:t>
            </a:r>
          </a:p>
          <a:p>
            <a:pPr marL="0" indent="0">
              <a:buNone/>
            </a:pPr>
            <a:r>
              <a:rPr lang="en-US" sz="2400" noProof="0" dirty="0"/>
              <a:t>		</a:t>
            </a:r>
          </a:p>
        </p:txBody>
      </p:sp>
      <p:sp>
        <p:nvSpPr>
          <p:cNvPr id="2" name="Title 1"/>
          <p:cNvSpPr>
            <a:spLocks noGrp="1"/>
          </p:cNvSpPr>
          <p:nvPr>
            <p:ph type="title"/>
          </p:nvPr>
        </p:nvSpPr>
        <p:spPr/>
        <p:txBody>
          <a:bodyPr/>
          <a:lstStyle/>
          <a:p>
            <a:r>
              <a:rPr lang="en-US" noProof="0" dirty="0"/>
              <a:t>Bent cannulated nail—thin wall</a:t>
            </a:r>
          </a:p>
        </p:txBody>
      </p:sp>
      <p:pic>
        <p:nvPicPr>
          <p:cNvPr id="205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47928" y="3501008"/>
            <a:ext cx="1375792" cy="275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6685" y="3501008"/>
            <a:ext cx="2655295"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050" name="Object 6"/>
          <p:cNvGraphicFramePr>
            <a:graphicFrameLocks noChangeAspect="1"/>
          </p:cNvGraphicFramePr>
          <p:nvPr>
            <p:extLst>
              <p:ext uri="{D42A27DB-BD31-4B8C-83A1-F6EECF244321}">
                <p14:modId xmlns:p14="http://schemas.microsoft.com/office/powerpoint/2010/main" val="449930817"/>
              </p:ext>
            </p:extLst>
          </p:nvPr>
        </p:nvGraphicFramePr>
        <p:xfrm>
          <a:off x="2207568" y="3501009"/>
          <a:ext cx="2971800" cy="2752725"/>
        </p:xfrm>
        <a:graphic>
          <a:graphicData uri="http://schemas.openxmlformats.org/presentationml/2006/ole">
            <mc:AlternateContent xmlns:mc="http://schemas.openxmlformats.org/markup-compatibility/2006">
              <mc:Choice xmlns:v="urn:schemas-microsoft-com:vml" Requires="v">
                <p:oleObj spid="_x0000_s2374" name="Bitmap Image" r:id="rId6" imgW="3476190" imgH="3219899" progId="Paint.Picture">
                  <p:embed/>
                </p:oleObj>
              </mc:Choice>
              <mc:Fallback>
                <p:oleObj name="Bitmap Image" r:id="rId6" imgW="3476190" imgH="3219899"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7568" y="3501009"/>
                        <a:ext cx="2971800" cy="275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3" name="Rectangle 2"/>
          <p:cNvSpPr/>
          <p:nvPr/>
        </p:nvSpPr>
        <p:spPr>
          <a:xfrm>
            <a:off x="1551148" y="5802010"/>
            <a:ext cx="9144000" cy="1083374"/>
          </a:xfrm>
          <a:prstGeom prst="rect">
            <a:avLst/>
          </a:prstGeom>
        </p:spPr>
        <p:txBody>
          <a:bodyPr wrap="square">
            <a:spAutoFit/>
          </a:bodyPr>
          <a:lstStyle/>
          <a:p>
            <a:endParaRPr lang="en-US" dirty="0"/>
          </a:p>
          <a:p>
            <a:endParaRPr lang="en-US" dirty="0"/>
          </a:p>
          <a:p>
            <a:pPr algn="l" eaLnBrk="0" hangingPunct="0">
              <a:spcBef>
                <a:spcPct val="30000"/>
              </a:spcBef>
              <a:defRPr/>
            </a:pPr>
            <a:r>
              <a:rPr lang="en-US" b="1" dirty="0" err="1"/>
              <a:t>Apivatthakakul</a:t>
            </a:r>
            <a:r>
              <a:rPr lang="en-US" b="1" dirty="0"/>
              <a:t> T, </a:t>
            </a:r>
            <a:r>
              <a:rPr lang="en-US" b="1" dirty="0" err="1"/>
              <a:t>Chiewchantanakit</a:t>
            </a:r>
            <a:r>
              <a:rPr lang="en-US" b="1" dirty="0"/>
              <a:t> S. </a:t>
            </a:r>
            <a:r>
              <a:rPr lang="en-US" dirty="0"/>
              <a:t>Percutaneous removal of a bent intramedullary nail.</a:t>
            </a:r>
          </a:p>
          <a:p>
            <a:pPr algn="l" eaLnBrk="0" hangingPunct="0">
              <a:spcBef>
                <a:spcPct val="30000"/>
              </a:spcBef>
              <a:defRPr/>
            </a:pPr>
            <a:r>
              <a:rPr lang="en-US" dirty="0"/>
              <a:t> </a:t>
            </a:r>
            <a:r>
              <a:rPr lang="en-US" i="1" dirty="0"/>
              <a:t>Injury</a:t>
            </a:r>
            <a:r>
              <a:rPr lang="en-US" dirty="0"/>
              <a:t>. 2001 Nov;32(9):725-6.</a:t>
            </a:r>
          </a:p>
        </p:txBody>
      </p:sp>
    </p:spTree>
    <p:extLst>
      <p:ext uri="{BB962C8B-B14F-4D97-AF65-F5344CB8AC3E}">
        <p14:creationId xmlns:p14="http://schemas.microsoft.com/office/powerpoint/2010/main" val="373476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815" y="1486001"/>
            <a:ext cx="6589314" cy="4127399"/>
          </a:xfrm>
        </p:spPr>
        <p:txBody>
          <a:bodyPr/>
          <a:lstStyle/>
          <a:p>
            <a:r>
              <a:rPr lang="en-US" noProof="0" dirty="0"/>
              <a:t>Too strong to bend</a:t>
            </a:r>
          </a:p>
          <a:p>
            <a:r>
              <a:rPr lang="en-US" noProof="0" dirty="0"/>
              <a:t>Open fracture site and cut nail with high-speed burr</a:t>
            </a:r>
          </a:p>
          <a:p>
            <a:r>
              <a:rPr lang="en-US" noProof="0" dirty="0"/>
              <a:t>Remove from distal, away from the fracture site and proximal either way</a:t>
            </a:r>
          </a:p>
        </p:txBody>
      </p:sp>
      <p:sp>
        <p:nvSpPr>
          <p:cNvPr id="4" name="Title 3"/>
          <p:cNvSpPr>
            <a:spLocks noGrp="1"/>
          </p:cNvSpPr>
          <p:nvPr>
            <p:ph type="title"/>
          </p:nvPr>
        </p:nvSpPr>
        <p:spPr/>
        <p:txBody>
          <a:bodyPr/>
          <a:lstStyle/>
          <a:p>
            <a:r>
              <a:rPr lang="en-US" noProof="0" dirty="0"/>
              <a:t>Thick walled nails: bent </a:t>
            </a:r>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36160" y="1268761"/>
            <a:ext cx="2698562" cy="48005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5699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61122" y="1752600"/>
            <a:ext cx="4368479" cy="4814886"/>
          </a:xfrm>
          <a:prstGeom prst="rect">
            <a:avLst/>
          </a:prstGeom>
          <a:noFill/>
          <a:ln>
            <a:noFill/>
          </a:ln>
          <a:effectLst/>
        </p:spPr>
      </p:pic>
      <p:sp>
        <p:nvSpPr>
          <p:cNvPr id="4" name="Oval 3"/>
          <p:cNvSpPr/>
          <p:nvPr/>
        </p:nvSpPr>
        <p:spPr>
          <a:xfrm>
            <a:off x="5334000" y="1828800"/>
            <a:ext cx="1752600" cy="182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itle 2"/>
          <p:cNvSpPr>
            <a:spLocks noGrp="1"/>
          </p:cNvSpPr>
          <p:nvPr>
            <p:ph type="title"/>
          </p:nvPr>
        </p:nvSpPr>
        <p:spPr/>
        <p:txBody>
          <a:bodyPr/>
          <a:lstStyle/>
          <a:p>
            <a:r>
              <a:rPr lang="en-US" noProof="0" dirty="0"/>
              <a:t>Be prepared!</a:t>
            </a:r>
          </a:p>
        </p:txBody>
      </p:sp>
    </p:spTree>
    <p:extLst>
      <p:ext uri="{BB962C8B-B14F-4D97-AF65-F5344CB8AC3E}">
        <p14:creationId xmlns:p14="http://schemas.microsoft.com/office/powerpoint/2010/main" val="62647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p:txBody>
          <a:bodyPr/>
          <a:lstStyle/>
          <a:p>
            <a:pPr lvl="1"/>
            <a:r>
              <a:rPr lang="en-US" noProof="0" dirty="0"/>
              <a:t>X-rays</a:t>
            </a:r>
          </a:p>
          <a:p>
            <a:pPr lvl="1"/>
            <a:r>
              <a:rPr lang="en-US" noProof="0" dirty="0"/>
              <a:t>C-arm</a:t>
            </a:r>
          </a:p>
          <a:p>
            <a:pPr lvl="1"/>
            <a:r>
              <a:rPr lang="en-US" noProof="0" dirty="0"/>
              <a:t>Full instrument sets</a:t>
            </a:r>
          </a:p>
          <a:p>
            <a:pPr lvl="1"/>
            <a:r>
              <a:rPr lang="en-US" noProof="0" dirty="0"/>
              <a:t>Osteotomes, gauges</a:t>
            </a:r>
          </a:p>
          <a:p>
            <a:pPr lvl="1"/>
            <a:r>
              <a:rPr lang="en-US" noProof="0" dirty="0"/>
              <a:t>Curettes</a:t>
            </a:r>
          </a:p>
          <a:p>
            <a:pPr lvl="1"/>
            <a:r>
              <a:rPr lang="en-US" noProof="0" dirty="0"/>
              <a:t>Pliers</a:t>
            </a:r>
          </a:p>
          <a:p>
            <a:pPr lvl="1"/>
            <a:r>
              <a:rPr lang="en-US" noProof="0" dirty="0"/>
              <a:t>Multiple screw drivers</a:t>
            </a:r>
          </a:p>
          <a:p>
            <a:pPr lvl="1"/>
            <a:r>
              <a:rPr lang="en-US" noProof="0" dirty="0"/>
              <a:t>Adequate incision</a:t>
            </a:r>
          </a:p>
          <a:p>
            <a:pPr lvl="1"/>
            <a:r>
              <a:rPr lang="en-US" noProof="0" dirty="0"/>
              <a:t>High-speed metal burr</a:t>
            </a:r>
          </a:p>
        </p:txBody>
      </p:sp>
      <p:sp>
        <p:nvSpPr>
          <p:cNvPr id="53250" name="Rectangle 2"/>
          <p:cNvSpPr>
            <a:spLocks noGrp="1" noChangeArrowheads="1"/>
          </p:cNvSpPr>
          <p:nvPr>
            <p:ph type="title"/>
          </p:nvPr>
        </p:nvSpPr>
        <p:spPr/>
        <p:txBody>
          <a:bodyPr/>
          <a:lstStyle/>
          <a:p>
            <a:r>
              <a:rPr lang="en-US" noProof="0" dirty="0"/>
              <a:t>Preparation</a:t>
            </a:r>
          </a:p>
        </p:txBody>
      </p:sp>
      <p:pic>
        <p:nvPicPr>
          <p:cNvPr id="47108" name="Picture 4" descr="Broken nail equip zimm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5711" y="1340768"/>
            <a:ext cx="4224338" cy="494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3584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idx="1"/>
          </p:nvPr>
        </p:nvSpPr>
        <p:spPr/>
        <p:txBody>
          <a:bodyPr/>
          <a:lstStyle/>
          <a:p>
            <a:r>
              <a:rPr lang="en-US" noProof="0" dirty="0"/>
              <a:t>Nobody looks good taking out hardware</a:t>
            </a:r>
          </a:p>
          <a:p>
            <a:r>
              <a:rPr lang="en-US" noProof="0" dirty="0"/>
              <a:t>Warn patient about:</a:t>
            </a:r>
          </a:p>
          <a:p>
            <a:pPr lvl="1"/>
            <a:r>
              <a:rPr lang="en-US" noProof="0" dirty="0"/>
              <a:t>Larger incisions</a:t>
            </a:r>
          </a:p>
          <a:p>
            <a:pPr lvl="1"/>
            <a:r>
              <a:rPr lang="en-US" noProof="0" dirty="0"/>
              <a:t>Failure to get out</a:t>
            </a:r>
          </a:p>
          <a:p>
            <a:pPr lvl="1"/>
            <a:r>
              <a:rPr lang="en-US" noProof="0" dirty="0"/>
              <a:t>Breakage</a:t>
            </a:r>
          </a:p>
          <a:p>
            <a:pPr lvl="1"/>
            <a:r>
              <a:rPr lang="en-US" noProof="0" dirty="0"/>
              <a:t>No pain relief</a:t>
            </a:r>
          </a:p>
          <a:p>
            <a:pPr lvl="1"/>
            <a:r>
              <a:rPr lang="en-US" noProof="0" dirty="0"/>
              <a:t>Complications</a:t>
            </a:r>
          </a:p>
        </p:txBody>
      </p:sp>
      <p:sp>
        <p:nvSpPr>
          <p:cNvPr id="314370" name="Rectangle 2"/>
          <p:cNvSpPr>
            <a:spLocks noGrp="1" noChangeArrowheads="1"/>
          </p:cNvSpPr>
          <p:nvPr>
            <p:ph type="title"/>
          </p:nvPr>
        </p:nvSpPr>
        <p:spPr/>
        <p:txBody>
          <a:bodyPr/>
          <a:lstStyle/>
          <a:p>
            <a:r>
              <a:rPr lang="en-US" noProof="0" dirty="0"/>
              <a:t>Rules of implant removal</a:t>
            </a:r>
          </a:p>
        </p:txBody>
      </p:sp>
    </p:spTree>
    <p:extLst>
      <p:ext uri="{BB962C8B-B14F-4D97-AF65-F5344CB8AC3E}">
        <p14:creationId xmlns:p14="http://schemas.microsoft.com/office/powerpoint/2010/main" val="36127584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Solid nails</a:t>
            </a:r>
          </a:p>
        </p:txBody>
      </p:sp>
      <p:pic>
        <p:nvPicPr>
          <p:cNvPr id="11" name="Picture 10" descr="Slide56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400" y="1371999"/>
            <a:ext cx="3384376" cy="4971239"/>
          </a:xfrm>
          <a:prstGeom prst="rect">
            <a:avLst/>
          </a:prstGeom>
        </p:spPr>
      </p:pic>
      <p:pic>
        <p:nvPicPr>
          <p:cNvPr id="12" name="Picture 11" descr="Slide56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0450" y="1414769"/>
            <a:ext cx="3426504" cy="4966559"/>
          </a:xfrm>
          <a:prstGeom prst="rect">
            <a:avLst/>
          </a:prstGeom>
        </p:spPr>
      </p:pic>
      <p:pic>
        <p:nvPicPr>
          <p:cNvPr id="13" name="Picture 12" descr="Slide56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4312" y="1410086"/>
            <a:ext cx="2101778" cy="4971242"/>
          </a:xfrm>
          <a:prstGeom prst="rect">
            <a:avLst/>
          </a:prstGeom>
        </p:spPr>
      </p:pic>
    </p:spTree>
    <p:extLst>
      <p:ext uri="{BB962C8B-B14F-4D97-AF65-F5344CB8AC3E}">
        <p14:creationId xmlns:p14="http://schemas.microsoft.com/office/powerpoint/2010/main" val="307797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9" name="Picture 3" descr="Reaming to nail p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066800"/>
            <a:ext cx="3416300" cy="5105400"/>
          </a:xfrm>
          <a:prstGeom prst="rect">
            <a:avLst/>
          </a:prstGeom>
          <a:noFill/>
          <a:extLst>
            <a:ext uri="{909E8E84-426E-40dd-AFC4-6F175D3DCCD1}">
              <a14:hiddenFill xmlns:a14="http://schemas.microsoft.com/office/drawing/2010/main" xmlns="">
                <a:solidFill>
                  <a:srgbClr val="FFFFFF"/>
                </a:solidFill>
              </a14:hiddenFill>
            </a:ext>
          </a:extLst>
        </p:spPr>
      </p:pic>
      <p:pic>
        <p:nvPicPr>
          <p:cNvPr id="311300" name="Picture 4" descr="Nail to nail p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1" y="1066800"/>
            <a:ext cx="2466975" cy="5029200"/>
          </a:xfrm>
          <a:prstGeom prst="rect">
            <a:avLst/>
          </a:prstGeom>
          <a:noFill/>
          <a:extLst>
            <a:ext uri="{909E8E84-426E-40dd-AFC4-6F175D3DCCD1}">
              <a14:hiddenFill xmlns:a14="http://schemas.microsoft.com/office/drawing/2010/main" xmlns="">
                <a:solidFill>
                  <a:srgbClr val="FFFFFF"/>
                </a:solidFill>
              </a14:hiddenFill>
            </a:ext>
          </a:extLst>
        </p:spPr>
      </p:pic>
      <p:pic>
        <p:nvPicPr>
          <p:cNvPr id="311301" name="Picture 5" descr="K nail engaging p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96200" y="1066800"/>
            <a:ext cx="2878138" cy="502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30552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13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1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50" name="Picture 6" descr="Holes lining up p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914400"/>
            <a:ext cx="2986088" cy="4648200"/>
          </a:xfrm>
          <a:prstGeom prst="rect">
            <a:avLst/>
          </a:prstGeom>
          <a:noFill/>
          <a:extLst>
            <a:ext uri="{909E8E84-426E-40dd-AFC4-6F175D3DCCD1}">
              <a14:hiddenFill xmlns:a14="http://schemas.microsoft.com/office/drawing/2010/main" xmlns="">
                <a:solidFill>
                  <a:srgbClr val="FFFFFF"/>
                </a:solidFill>
              </a14:hiddenFill>
            </a:ext>
          </a:extLst>
        </p:spPr>
      </p:pic>
      <p:pic>
        <p:nvPicPr>
          <p:cNvPr id="313351" name="Picture 7" descr="Kwire engaging both p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800" y="533400"/>
            <a:ext cx="2566988" cy="2971800"/>
          </a:xfrm>
          <a:prstGeom prst="rect">
            <a:avLst/>
          </a:prstGeom>
          <a:noFill/>
          <a:extLst>
            <a:ext uri="{909E8E84-426E-40dd-AFC4-6F175D3DCCD1}">
              <a14:hiddenFill xmlns:a14="http://schemas.microsoft.com/office/drawing/2010/main" xmlns="">
                <a:solidFill>
                  <a:srgbClr val="FFFFFF"/>
                </a:solidFill>
              </a14:hiddenFill>
            </a:ext>
          </a:extLst>
        </p:spPr>
      </p:pic>
      <p:pic>
        <p:nvPicPr>
          <p:cNvPr id="313352" name="Picture 8" descr="Kwire bending p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9200" y="3124200"/>
            <a:ext cx="2317750" cy="2819400"/>
          </a:xfrm>
          <a:prstGeom prst="rect">
            <a:avLst/>
          </a:prstGeom>
          <a:noFill/>
          <a:extLst>
            <a:ext uri="{909E8E84-426E-40dd-AFC4-6F175D3DCCD1}">
              <a14:hiddenFill xmlns:a14="http://schemas.microsoft.com/office/drawing/2010/main" xmlns="">
                <a:solidFill>
                  <a:srgbClr val="FFFFFF"/>
                </a:solidFill>
              </a14:hiddenFill>
            </a:ext>
          </a:extLst>
        </p:spPr>
      </p:pic>
      <p:pic>
        <p:nvPicPr>
          <p:cNvPr id="313353" name="Picture 9" descr="Nail being extracted p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96201" y="1371601"/>
            <a:ext cx="2701925" cy="35353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1121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33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33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13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a:xfrm>
            <a:off x="658814" y="1486001"/>
            <a:ext cx="6769099" cy="4127399"/>
          </a:xfrm>
        </p:spPr>
        <p:txBody>
          <a:bodyPr/>
          <a:lstStyle/>
          <a:p>
            <a:r>
              <a:rPr lang="en-US" noProof="0" dirty="0"/>
              <a:t>Backup plan</a:t>
            </a:r>
          </a:p>
          <a:p>
            <a:r>
              <a:rPr lang="en-US" noProof="0" dirty="0"/>
              <a:t>Medial knee arthrotomy</a:t>
            </a:r>
          </a:p>
          <a:p>
            <a:r>
              <a:rPr lang="en-US" noProof="0" dirty="0"/>
              <a:t>Line up to hit end of nail </a:t>
            </a:r>
          </a:p>
          <a:p>
            <a:r>
              <a:rPr lang="en-US" noProof="0" dirty="0"/>
              <a:t>Create articular hole and use a broad blunt object to strike nail</a:t>
            </a:r>
          </a:p>
          <a:p>
            <a:endParaRPr lang="en-US" noProof="0" dirty="0"/>
          </a:p>
        </p:txBody>
      </p:sp>
      <p:sp>
        <p:nvSpPr>
          <p:cNvPr id="3" name="Title 2"/>
          <p:cNvSpPr>
            <a:spLocks noGrp="1"/>
          </p:cNvSpPr>
          <p:nvPr>
            <p:ph type="title"/>
          </p:nvPr>
        </p:nvSpPr>
        <p:spPr/>
        <p:txBody>
          <a:bodyPr/>
          <a:lstStyle/>
          <a:p>
            <a:r>
              <a:rPr lang="en-US" noProof="0" dirty="0"/>
              <a:t>Retrograde removal </a:t>
            </a:r>
          </a:p>
        </p:txBody>
      </p:sp>
      <p:pic>
        <p:nvPicPr>
          <p:cNvPr id="4" name="Picture 3" descr="Slide5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8129" y="586401"/>
            <a:ext cx="3528391" cy="5794927"/>
          </a:xfrm>
          <a:prstGeom prst="rect">
            <a:avLst/>
          </a:prstGeom>
        </p:spPr>
      </p:pic>
    </p:spTree>
    <p:extLst>
      <p:ext uri="{BB962C8B-B14F-4D97-AF65-F5344CB8AC3E}">
        <p14:creationId xmlns:p14="http://schemas.microsoft.com/office/powerpoint/2010/main" val="7013165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86682" y="1268760"/>
            <a:ext cx="3625542" cy="4628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400" y="1290097"/>
            <a:ext cx="3941330" cy="4628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6648095" y="2713050"/>
            <a:ext cx="4628351" cy="18441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8206109" y="2606624"/>
            <a:ext cx="4628353" cy="19526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noProof="0" dirty="0"/>
              <a:t>Equipment</a:t>
            </a:r>
          </a:p>
        </p:txBody>
      </p:sp>
    </p:spTree>
    <p:extLst>
      <p:ext uri="{BB962C8B-B14F-4D97-AF65-F5344CB8AC3E}">
        <p14:creationId xmlns:p14="http://schemas.microsoft.com/office/powerpoint/2010/main" val="3321009622"/>
      </p:ext>
    </p:extLst>
  </p:cSld>
  <p:clrMapOvr>
    <a:masterClrMapping/>
  </p:clrMapOvr>
</p:sld>
</file>

<file path=ppt/theme/theme1.xml><?xml version="1.0" encoding="utf-8"?>
<a:theme xmlns:a="http://schemas.openxmlformats.org/drawingml/2006/main" name="Office">
  <a:themeElements>
    <a:clrScheme name="AO">
      <a:dk1>
        <a:srgbClr val="000000"/>
      </a:dk1>
      <a:lt1>
        <a:srgbClr val="FFFFFF"/>
      </a:lt1>
      <a:dk2>
        <a:srgbClr val="042D98"/>
      </a:dk2>
      <a:lt2>
        <a:srgbClr val="F6F4F2"/>
      </a:lt2>
      <a:accent1>
        <a:srgbClr val="001B62"/>
      </a:accent1>
      <a:accent2>
        <a:srgbClr val="3B7FF6"/>
      </a:accent2>
      <a:accent3>
        <a:srgbClr val="04F1FE"/>
      </a:accent3>
      <a:accent4>
        <a:srgbClr val="00293A"/>
      </a:accent4>
      <a:accent5>
        <a:srgbClr val="00765C"/>
      </a:accent5>
      <a:accent6>
        <a:srgbClr val="00EB9B"/>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O blue">
      <a:srgbClr val="042D98"/>
    </a:custClr>
    <a:custClr name="AO light grey">
      <a:srgbClr val="DCD4CB"/>
    </a:custClr>
    <a:custClr name="AO dark blue">
      <a:srgbClr val="001B62"/>
    </a:custClr>
    <a:custClr name="Dark purple">
      <a:srgbClr val="3F0343"/>
    </a:custClr>
    <a:custClr name="Dark green">
      <a:srgbClr val="00293A"/>
    </a:custClr>
    <a:custClr name="White">
      <a:srgbClr val="FFFFFF"/>
    </a:custClr>
    <a:custClr name="White">
      <a:srgbClr val="FFFFFF"/>
    </a:custClr>
    <a:custClr name="White">
      <a:srgbClr val="FFFFFF"/>
    </a:custClr>
    <a:custClr name="White">
      <a:srgbClr val="FFFFFF"/>
    </a:custClr>
    <a:custClr name="White">
      <a:srgbClr val="FFFFFF"/>
    </a:custClr>
    <a:custClr name="AO yellow">
      <a:srgbClr val="FFF500"/>
    </a:custClr>
    <a:custClr name="AO light grey 75%">
      <a:srgbClr val="E5DFD8"/>
    </a:custClr>
    <a:custClr name="AO active blue">
      <a:srgbClr val="3B7FF6"/>
    </a:custClr>
    <a:custClr name="Purple">
      <a:srgbClr val="7B0067"/>
    </a:custClr>
    <a:custClr name="Green">
      <a:srgbClr val="00765C"/>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O light grey 50%">
      <a:srgbClr val="EEEAE5"/>
    </a:custClr>
    <a:custClr name="Bright blue">
      <a:srgbClr val="04F1FE"/>
    </a:custClr>
    <a:custClr name="Bright red">
      <a:srgbClr val="F92355"/>
    </a:custClr>
    <a:custClr name="Bright green">
      <a:srgbClr val="00EB9B"/>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O light grey 25%">
      <a:srgbClr val="F6F4F2"/>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ao_ppt_16_9_presentation_user.potx" id="{482CB599-FB9A-4B46-AFF1-689C8B5A9611}" vid="{E4E956AD-AE4F-4F6E-9D26-5E4D2291EF14}"/>
    </a:ext>
  </a:extLst>
</a:theme>
</file>

<file path=ppt/theme/theme2.xml><?xml version="1.0" encoding="utf-8"?>
<a:theme xmlns:a="http://schemas.openxmlformats.org/drawingml/2006/main" name="Presentation_AOTRAUMA_w">
  <a:themeElements>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O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400" b="0" i="0" u="none" strike="noStrike" cap="none" normalizeH="0" baseline="0" smtClean="0">
            <a:ln>
              <a:noFill/>
            </a:ln>
            <a:solidFill>
              <a:schemeClr val="tx1"/>
            </a:solidFill>
            <a:effectLst/>
            <a:latin typeface="Arial" charset="0"/>
          </a:defRPr>
        </a:defPPr>
      </a:lstStyle>
    </a:lnDef>
  </a:objectDefaults>
  <a:extraClrSchemeLst>
    <a:extraClrScheme>
      <a:clrScheme name="AO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O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O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O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O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O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O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O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O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O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O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O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Presentation_AOTRAUMA_w</Template>
  <TotalTime>0</TotalTime>
  <Words>8103</Words>
  <Application>Microsoft Office PowerPoint</Application>
  <PresentationFormat>Widescreen</PresentationFormat>
  <Paragraphs>949</Paragraphs>
  <Slides>123</Slides>
  <Notes>81</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123</vt:i4>
      </vt:variant>
    </vt:vector>
  </HeadingPairs>
  <TitlesOfParts>
    <vt:vector size="131" baseType="lpstr">
      <vt:lpstr>Arial</vt:lpstr>
      <vt:lpstr>Comic Sans MS</vt:lpstr>
      <vt:lpstr>Times New Roman</vt:lpstr>
      <vt:lpstr>Wingdings</vt:lpstr>
      <vt:lpstr>Office</vt:lpstr>
      <vt:lpstr>Presentation_AOTRAUMA_w</vt:lpstr>
      <vt:lpstr>CorelPhotoPaint.Image.8</vt:lpstr>
      <vt:lpstr>Bitmap Image</vt:lpstr>
      <vt:lpstr>Implant removal Why, when and how?</vt:lpstr>
      <vt:lpstr> Learning outcomes</vt:lpstr>
      <vt:lpstr> In general</vt:lpstr>
      <vt:lpstr> Effects of implant removal</vt:lpstr>
      <vt:lpstr> Indications</vt:lpstr>
      <vt:lpstr> Indications</vt:lpstr>
      <vt:lpstr> Indications</vt:lpstr>
      <vt:lpstr> Indications</vt:lpstr>
      <vt:lpstr> Indications</vt:lpstr>
      <vt:lpstr> Indications</vt:lpstr>
      <vt:lpstr> Indications</vt:lpstr>
      <vt:lpstr> Indications</vt:lpstr>
      <vt:lpstr> Concerns with removal</vt:lpstr>
      <vt:lpstr> Concerns with removal </vt:lpstr>
      <vt:lpstr> Timing of removal</vt:lpstr>
      <vt:lpstr>Results</vt:lpstr>
      <vt:lpstr> Preparation for surgery</vt:lpstr>
      <vt:lpstr> Preparation for surgery</vt:lpstr>
      <vt:lpstr> Preparation for surgery</vt:lpstr>
      <vt:lpstr> Preparation for surgery </vt:lpstr>
      <vt:lpstr> Preparation for surgery </vt:lpstr>
      <vt:lpstr> Preparation for surgery</vt:lpstr>
      <vt:lpstr> Preparation for surgery</vt:lpstr>
      <vt:lpstr> Specific problems: IM nails</vt:lpstr>
      <vt:lpstr> Specific problems: IM nails </vt:lpstr>
      <vt:lpstr> Specific problems: IM nails</vt:lpstr>
      <vt:lpstr> Screw and plate removal</vt:lpstr>
      <vt:lpstr>Screw removal: factors</vt:lpstr>
      <vt:lpstr>Screw removal: factors</vt:lpstr>
      <vt:lpstr>Screw removal: factors</vt:lpstr>
      <vt:lpstr>Screw removal: factors</vt:lpstr>
      <vt:lpstr>Screw removal: factors</vt:lpstr>
      <vt:lpstr>Screw removal: factors</vt:lpstr>
      <vt:lpstr> Screw removal techniques</vt:lpstr>
      <vt:lpstr> Screw removal techniques</vt:lpstr>
      <vt:lpstr>Screw removal techniques</vt:lpstr>
      <vt:lpstr>Screw removal techniques </vt:lpstr>
      <vt:lpstr>Screw removal techniques </vt:lpstr>
      <vt:lpstr> Pitfalls</vt:lpstr>
      <vt:lpstr> Pitfalls</vt:lpstr>
      <vt:lpstr>Damaged recess—“cold weld” </vt:lpstr>
      <vt:lpstr>Damaged recess—“cold weld”</vt:lpstr>
      <vt:lpstr> Screws with damaged recess—removal</vt:lpstr>
      <vt:lpstr> Screws with damaged recess—removal</vt:lpstr>
      <vt:lpstr>Broken shaft?</vt:lpstr>
      <vt:lpstr>Screw shaft removal</vt:lpstr>
      <vt:lpstr> Screw shaft removal</vt:lpstr>
      <vt:lpstr> Screw shaft removal</vt:lpstr>
      <vt:lpstr> Screws with damaged recess—removal</vt:lpstr>
      <vt:lpstr>Stripped screws</vt:lpstr>
      <vt:lpstr>Stripped screws</vt:lpstr>
      <vt:lpstr>Stripped screws</vt:lpstr>
      <vt:lpstr>Screws with damaged recess—removal </vt:lpstr>
      <vt:lpstr> Screws with damaged recess—removal </vt:lpstr>
      <vt:lpstr>Screws with damaged recess—removal</vt:lpstr>
      <vt:lpstr>Galled/stripped screws</vt:lpstr>
      <vt:lpstr> But be aware of </vt:lpstr>
      <vt:lpstr>Postoperative care</vt:lpstr>
      <vt:lpstr> Take-home messages</vt:lpstr>
      <vt:lpstr>PowerPoint Presentation</vt:lpstr>
      <vt:lpstr>Optional slides</vt:lpstr>
      <vt:lpstr>Science</vt:lpstr>
      <vt:lpstr>Bone overgrowth – osseointegration – rough surface</vt:lpstr>
      <vt:lpstr>Bone overgrowth—no osseointegration—polished surface</vt:lpstr>
      <vt:lpstr>Soft-tissue reaction</vt:lpstr>
      <vt:lpstr>Soft-tissue reaction—titanium (Ti) surfaces</vt:lpstr>
      <vt:lpstr> Effect of surface on screw removal</vt:lpstr>
      <vt:lpstr>Biological reaction to bone—Ti and titanium aluminum niobium alloy (TAN) </vt:lpstr>
      <vt:lpstr>Biological reaction to bone—electropolished stainless steel (EPSS)</vt:lpstr>
      <vt:lpstr>Molecular-level events at implant surface</vt:lpstr>
      <vt:lpstr>Molecular-level events at implant surface</vt:lpstr>
      <vt:lpstr>From hand problem to research-based solution</vt:lpstr>
      <vt:lpstr>Implant removal—scientific background</vt:lpstr>
      <vt:lpstr>Biological reaction to bone—TAN </vt:lpstr>
      <vt:lpstr>Biological reaction to bone —TAN (polished) </vt:lpstr>
      <vt:lpstr>Biological reaction to bone—steel  </vt:lpstr>
      <vt:lpstr>Surfaces…what do cells see?</vt:lpstr>
      <vt:lpstr>Surfaces…what do cells see?—rough and smooth topography (micro-range)</vt:lpstr>
      <vt:lpstr>Surface microtopography and osteoblast cell shape</vt:lpstr>
      <vt:lpstr>Infection rates—surfaces</vt:lpstr>
      <vt:lpstr>Techniques and planning</vt:lpstr>
      <vt:lpstr>Incisions</vt:lpstr>
      <vt:lpstr>Intramedullary nails: types</vt:lpstr>
      <vt:lpstr>Interlocking screws</vt:lpstr>
      <vt:lpstr>Interlocking screws</vt:lpstr>
      <vt:lpstr>Slotted nails</vt:lpstr>
      <vt:lpstr>Slotted nails</vt:lpstr>
      <vt:lpstr>Cannulated nails: broken</vt:lpstr>
      <vt:lpstr>Cannulated nails: broken </vt:lpstr>
      <vt:lpstr>Bent cannulated nail—thin wall</vt:lpstr>
      <vt:lpstr>Thick walled nails: bent </vt:lpstr>
      <vt:lpstr>Be prepared!</vt:lpstr>
      <vt:lpstr>Preparation</vt:lpstr>
      <vt:lpstr>Rules of implant removal</vt:lpstr>
      <vt:lpstr>Solid nails</vt:lpstr>
      <vt:lpstr>PowerPoint Presentation</vt:lpstr>
      <vt:lpstr>PowerPoint Presentation</vt:lpstr>
      <vt:lpstr>Retrograde removal </vt:lpstr>
      <vt:lpstr>Equipment</vt:lpstr>
      <vt:lpstr>Special techniques</vt:lpstr>
      <vt:lpstr>Locked plate with stripped screw(s)</vt:lpstr>
      <vt:lpstr>Cannulated devices</vt:lpstr>
      <vt:lpstr>Cancellous screw removal trick</vt:lpstr>
      <vt:lpstr>Removal of cannulated screws before THA</vt:lpstr>
      <vt:lpstr>Removal of cannulated screws before THA</vt:lpstr>
      <vt:lpstr>Result</vt:lpstr>
      <vt:lpstr> Surgery related complications</vt:lpstr>
      <vt:lpstr>Does removal help?</vt:lpstr>
      <vt:lpstr>Tibial nail</vt:lpstr>
      <vt:lpstr>Risk/benefit—forearm</vt:lpstr>
      <vt:lpstr>Risk/benefit—forearm</vt:lpstr>
      <vt:lpstr>Return to sport</vt:lpstr>
      <vt:lpstr>No evidence for or against routine pediatric implant removal</vt:lpstr>
      <vt:lpstr>Femoral nail removal</vt:lpstr>
      <vt:lpstr>Indications</vt:lpstr>
      <vt:lpstr> Broken screw heads, what about the shaft?</vt:lpstr>
      <vt:lpstr> Broken screw heads, what about the shaft?</vt:lpstr>
      <vt:lpstr>Indications for removal</vt:lpstr>
      <vt:lpstr> Implant removal in children</vt:lpstr>
      <vt:lpstr>Location and type of implant and age of the patient influence decision-making</vt:lpstr>
      <vt:lpstr>Fixation across joints</vt:lpstr>
      <vt:lpstr>Risks of retained implants</vt:lpstr>
      <vt:lpstr>Risks of retained implants</vt:lpstr>
    </vt:vector>
  </TitlesOfParts>
  <Company>AO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Tissue vitality and injury effect</dc:title>
  <dc:creator>kluessi</dc:creator>
  <cp:lastModifiedBy>Claire Thorndyke</cp:lastModifiedBy>
  <cp:revision>360</cp:revision>
  <dcterms:created xsi:type="dcterms:W3CDTF">2012-12-19T08:22:16Z</dcterms:created>
  <dcterms:modified xsi:type="dcterms:W3CDTF">2019-11-11T12:15:10Z</dcterms:modified>
  <cp:category>Template</cp:category>
</cp:coreProperties>
</file>