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717" r:id="rId2"/>
    <p:sldMasterId id="2147483732" r:id="rId3"/>
    <p:sldMasterId id="2147483747" r:id="rId4"/>
    <p:sldMasterId id="2147483762" r:id="rId5"/>
  </p:sldMasterIdLst>
  <p:notesMasterIdLst>
    <p:notesMasterId r:id="rId11"/>
  </p:notesMasterIdLst>
  <p:sldIdLst>
    <p:sldId id="326" r:id="rId6"/>
    <p:sldId id="332" r:id="rId7"/>
    <p:sldId id="333" r:id="rId8"/>
    <p:sldId id="334" r:id="rId9"/>
    <p:sldId id="335" r:id="rId10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9B"/>
    <a:srgbClr val="0066FF"/>
    <a:srgbClr val="A2A2A2"/>
    <a:srgbClr val="5E5C5A"/>
    <a:srgbClr val="8B5255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547" autoAdjust="0"/>
  </p:normalViewPr>
  <p:slideViewPr>
    <p:cSldViewPr snapToGrid="0">
      <p:cViewPr varScale="1">
        <p:scale>
          <a:sx n="90" d="100"/>
          <a:sy n="90" d="100"/>
        </p:scale>
        <p:origin x="8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0C752F66-EE21-4CDC-97DE-61BEEA223B0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81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7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382E-5820-4CCB-A757-09A61237922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022-76FD-4F4D-8F2D-E2721679448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55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65881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A0DA3-6619-1941-B6F7-2267A050C16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9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5F06-0C31-4652-80A5-C17F97A8EB6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AE7B-1E63-4CA8-A8C9-F94DE3186B1B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EAA3-A60E-493C-8BF5-ACED553E35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07B0-87E7-440E-94F5-D28A45FA0BE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7293-13BD-4B4C-986B-A657D93F55E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B7D-5246-49B3-A9A3-C2A48FA664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5F06-0C31-4652-80A5-C17F97A8EB6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626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56E9-0372-43A5-BA12-3AD5964FD6E1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8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6A1C-5437-465C-8292-7F6F343F0F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1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382E-5820-4CCB-A757-09A61237922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1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022-76FD-4F4D-8F2D-E2721679448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3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65881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A0DA3-6619-1941-B6F7-2267A050C16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2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02" y="228600"/>
            <a:ext cx="4063999" cy="577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72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600" y="990600"/>
            <a:ext cx="4064000" cy="54102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939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435" y="2780928"/>
            <a:ext cx="103632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39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58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5F06-0C31-4652-80A5-C17F97A8EB6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59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AE7B-1E63-4CA8-A8C9-F94DE3186B1B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AE7B-1E63-4CA8-A8C9-F94DE3186B1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945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EAA3-A60E-493C-8BF5-ACED553E35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07B0-87E7-440E-94F5-D28A45FA0BE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5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7293-13BD-4B4C-986B-A657D93F55E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4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B7D-5246-49B3-A9A3-C2A48FA664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13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56E9-0372-43A5-BA12-3AD5964FD6E1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01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6A1C-5437-465C-8292-7F6F343F0F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3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382E-5820-4CCB-A757-09A61237922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15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022-76FD-4F4D-8F2D-E2721679448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44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02" y="228600"/>
            <a:ext cx="4063999" cy="577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72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600" y="990600"/>
            <a:ext cx="4064000" cy="54102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91781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435" y="2780928"/>
            <a:ext cx="103632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EAA3-A60E-493C-8BF5-ACED553E354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4957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24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5F06-0C31-4652-80A5-C17F97A8EB6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94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AE7B-1E63-4CA8-A8C9-F94DE3186B1B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EAA3-A60E-493C-8BF5-ACED553E35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1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07B0-87E7-440E-94F5-D28A45FA0BE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81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7293-13BD-4B4C-986B-A657D93F55E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4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B7D-5246-49B3-A9A3-C2A48FA664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7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56E9-0372-43A5-BA12-3AD5964FD6E1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8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6A1C-5437-465C-8292-7F6F343F0F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382E-5820-4CCB-A757-09A61237922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07B0-87E7-440E-94F5-D28A45FA0BE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44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022-76FD-4F4D-8F2D-E2721679448E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4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65881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412876"/>
            <a:ext cx="5080000" cy="226536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830638"/>
            <a:ext cx="5080000" cy="226536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A0DA3-6619-1941-B6F7-2267A050C16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49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02" y="228600"/>
            <a:ext cx="4063999" cy="577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72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228600"/>
            <a:ext cx="3860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600" y="990600"/>
            <a:ext cx="4064000" cy="54102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1608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435" y="2780928"/>
            <a:ext cx="103632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131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62554A-C59C-48FF-9E2C-4CBC612D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85" y="2214566"/>
            <a:ext cx="6756928" cy="2428875"/>
          </a:xfrm>
        </p:spPr>
        <p:txBody>
          <a:bodyPr/>
          <a:lstStyle>
            <a:lvl1pPr>
              <a:lnSpc>
                <a:spcPts val="255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(bold, 32pt)</a:t>
            </a:r>
            <a:br>
              <a:rPr lang="en-GB" dirty="0"/>
            </a:br>
            <a:r>
              <a:rPr lang="en-GB" b="0" dirty="0"/>
              <a:t>Presentation subtitle (</a:t>
            </a:r>
            <a:r>
              <a:rPr lang="en-GB" b="0" dirty="0" err="1"/>
              <a:t>unbold</a:t>
            </a:r>
            <a:r>
              <a:rPr lang="en-GB" b="0" dirty="0"/>
              <a:t>, 32pt)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868CB66-B06D-41EC-9445-10E349674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A87E86E7-60CA-4408-9B47-113E304B6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4" y="5856290"/>
            <a:ext cx="3348037" cy="246062"/>
          </a:xfrm>
        </p:spPr>
        <p:txBody>
          <a:bodyPr/>
          <a:lstStyle>
            <a:lvl1pPr marL="0" indent="0">
              <a:buNone/>
              <a:defRPr sz="1125" b="1">
                <a:solidFill>
                  <a:schemeClr val="tx2"/>
                </a:solidFill>
              </a:defRPr>
            </a:lvl1pPr>
            <a:lvl2pPr marL="256500" indent="0">
              <a:buNone/>
              <a:defRPr sz="1125" b="1">
                <a:solidFill>
                  <a:schemeClr val="bg1"/>
                </a:solidFill>
              </a:defRPr>
            </a:lvl2pPr>
            <a:lvl3pPr marL="513000" indent="0">
              <a:buNone/>
              <a:defRPr sz="1125" b="1">
                <a:solidFill>
                  <a:schemeClr val="bg1"/>
                </a:solidFill>
              </a:defRPr>
            </a:lvl3pPr>
            <a:lvl4pPr marL="769500" indent="0">
              <a:buNone/>
              <a:defRPr sz="1125" b="1">
                <a:solidFill>
                  <a:schemeClr val="bg1"/>
                </a:solidFill>
              </a:defRPr>
            </a:lvl4pPr>
            <a:lvl5pPr marL="1026000" indent="0">
              <a:buNone/>
              <a:defRPr sz="11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A9DF70-683A-473B-AF67-D1D416EDC8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125" b="0">
                <a:solidFill>
                  <a:schemeClr val="tx2"/>
                </a:solidFill>
              </a:defRPr>
            </a:lvl1pPr>
            <a:lvl2pPr marL="256500" indent="0">
              <a:buNone/>
              <a:defRPr sz="1125" b="1">
                <a:solidFill>
                  <a:schemeClr val="bg1"/>
                </a:solidFill>
              </a:defRPr>
            </a:lvl2pPr>
            <a:lvl3pPr marL="513000" indent="0">
              <a:buNone/>
              <a:defRPr sz="1125" b="1">
                <a:solidFill>
                  <a:schemeClr val="bg1"/>
                </a:solidFill>
              </a:defRPr>
            </a:lvl3pPr>
            <a:lvl4pPr marL="769500" indent="0">
              <a:buNone/>
              <a:defRPr sz="1125" b="1">
                <a:solidFill>
                  <a:schemeClr val="bg1"/>
                </a:solidFill>
              </a:defRPr>
            </a:lvl4pPr>
            <a:lvl5pPr marL="1026000" indent="0">
              <a:buNone/>
              <a:defRPr sz="11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E9BD81A-2F12-4F62-839E-23264C1E8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125" b="1">
                <a:solidFill>
                  <a:schemeClr val="tx2"/>
                </a:solidFill>
              </a:defRPr>
            </a:lvl1pPr>
            <a:lvl2pPr marL="256500" indent="0">
              <a:buNone/>
              <a:defRPr sz="1125" b="1">
                <a:solidFill>
                  <a:schemeClr val="bg1"/>
                </a:solidFill>
              </a:defRPr>
            </a:lvl2pPr>
            <a:lvl3pPr marL="513000" indent="0">
              <a:buNone/>
              <a:defRPr sz="1125" b="1">
                <a:solidFill>
                  <a:schemeClr val="bg1"/>
                </a:solidFill>
              </a:defRPr>
            </a:lvl3pPr>
            <a:lvl4pPr marL="769500" indent="0">
              <a:buNone/>
              <a:defRPr sz="1125" b="1">
                <a:solidFill>
                  <a:schemeClr val="bg1"/>
                </a:solidFill>
              </a:defRPr>
            </a:lvl4pPr>
            <a:lvl5pPr marL="1026000" indent="0">
              <a:buNone/>
              <a:defRPr sz="11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Educational event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B84A87D1-3260-4695-8BD1-8C37173D8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6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125" b="0">
                <a:solidFill>
                  <a:schemeClr val="tx2"/>
                </a:solidFill>
              </a:defRPr>
            </a:lvl1pPr>
            <a:lvl2pPr marL="256500" indent="0">
              <a:buNone/>
              <a:defRPr sz="1125" b="1">
                <a:solidFill>
                  <a:schemeClr val="bg1"/>
                </a:solidFill>
              </a:defRPr>
            </a:lvl2pPr>
            <a:lvl3pPr marL="513000" indent="0">
              <a:buNone/>
              <a:defRPr sz="1125" b="1">
                <a:solidFill>
                  <a:schemeClr val="bg1"/>
                </a:solidFill>
              </a:defRPr>
            </a:lvl3pPr>
            <a:lvl4pPr marL="769500" indent="0">
              <a:buNone/>
              <a:defRPr sz="1125" b="1">
                <a:solidFill>
                  <a:schemeClr val="bg1"/>
                </a:solidFill>
              </a:defRPr>
            </a:lvl4pPr>
            <a:lvl5pPr marL="1026000" indent="0">
              <a:buNone/>
              <a:defRPr sz="11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City, month year</a:t>
            </a:r>
          </a:p>
        </p:txBody>
      </p:sp>
    </p:spTree>
    <p:extLst>
      <p:ext uri="{BB962C8B-B14F-4D97-AF65-F5344CB8AC3E}">
        <p14:creationId xmlns:p14="http://schemas.microsoft.com/office/powerpoint/2010/main" val="19606325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24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6" y="1727203"/>
            <a:ext cx="8809567" cy="4127399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900"/>
              </a:spcBef>
              <a:defRPr sz="18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75ACED-1ED6-F74A-BD98-0A0812E6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baseline="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682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3"/>
            <a:ext cx="5376333" cy="412739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7D9C311-8B53-41FB-9670-E91C65FBD1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4687" y="1727202"/>
            <a:ext cx="5376333" cy="412739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402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757238"/>
            <a:ext cx="10850033" cy="534352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90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33551"/>
            <a:ext cx="4032251" cy="4127399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8549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7293-13BD-4B4C-986B-A657D93F55E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352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4884739"/>
            <a:ext cx="4704289" cy="969861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1"/>
            <a:ext cx="4704291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9"/>
            <a:ext cx="4704288" cy="969861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201"/>
            <a:ext cx="4704291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6999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6" y="3430692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450"/>
              </a:spcBef>
              <a:defRPr sz="1500"/>
            </a:lvl2pPr>
            <a:lvl3pPr>
              <a:spcBef>
                <a:spcPts val="450"/>
              </a:spcBef>
              <a:defRPr sz="1500"/>
            </a:lvl3pPr>
            <a:lvl4pPr>
              <a:spcBef>
                <a:spcPts val="450"/>
              </a:spcBef>
              <a:defRPr sz="1500"/>
            </a:lvl4pPr>
            <a:lvl5pPr>
              <a:spcBef>
                <a:spcPts val="450"/>
              </a:spcBef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6" y="1727201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9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450"/>
              </a:spcBef>
              <a:defRPr sz="1500"/>
            </a:lvl2pPr>
            <a:lvl3pPr>
              <a:spcBef>
                <a:spcPts val="450"/>
              </a:spcBef>
              <a:defRPr sz="1500"/>
            </a:lvl3pPr>
            <a:lvl4pPr>
              <a:spcBef>
                <a:spcPts val="450"/>
              </a:spcBef>
              <a:defRPr sz="1500"/>
            </a:lvl4pPr>
            <a:lvl5pPr>
              <a:spcBef>
                <a:spcPts val="450"/>
              </a:spcBef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4" y="3430691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450"/>
              </a:spcBef>
              <a:defRPr sz="1500"/>
            </a:lvl2pPr>
            <a:lvl3pPr>
              <a:spcBef>
                <a:spcPts val="450"/>
              </a:spcBef>
              <a:defRPr sz="1500"/>
            </a:lvl3pPr>
            <a:lvl4pPr>
              <a:spcBef>
                <a:spcPts val="450"/>
              </a:spcBef>
              <a:defRPr sz="1500"/>
            </a:lvl4pPr>
            <a:lvl5pPr>
              <a:spcBef>
                <a:spcPts val="450"/>
              </a:spcBef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4" y="1727200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9" y="3433969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450"/>
              </a:spcBef>
              <a:defRPr sz="1500"/>
            </a:lvl2pPr>
            <a:lvl3pPr>
              <a:spcBef>
                <a:spcPts val="450"/>
              </a:spcBef>
              <a:defRPr sz="1500"/>
            </a:lvl3pPr>
            <a:lvl4pPr>
              <a:spcBef>
                <a:spcPts val="450"/>
              </a:spcBef>
              <a:defRPr sz="1500"/>
            </a:lvl4pPr>
            <a:lvl5pPr>
              <a:spcBef>
                <a:spcPts val="450"/>
              </a:spcBef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9" y="173047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5835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757240"/>
            <a:ext cx="10850033" cy="5343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56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27203"/>
            <a:ext cx="4704291" cy="4127399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8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4884739"/>
            <a:ext cx="4704289" cy="969861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1"/>
            <a:ext cx="4704291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9"/>
            <a:ext cx="4704289" cy="969861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201"/>
            <a:ext cx="4704291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</p:spPr>
        <p:txBody>
          <a:bodyPr/>
          <a:lstStyle>
            <a:lvl1pPr>
              <a:lnSpc>
                <a:spcPts val="165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6" y="3430692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50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5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6" y="1727201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9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50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5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8" y="3435456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50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5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8" y="1731965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91"/>
            <a:ext cx="1969028" cy="2425599"/>
          </a:xfrm>
        </p:spPr>
        <p:txBody>
          <a:bodyPr/>
          <a:lstStyle>
            <a:lvl1pPr>
              <a:spcBef>
                <a:spcPts val="45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500">
                <a:solidFill>
                  <a:schemeClr val="bg1"/>
                </a:solidFill>
              </a:defRPr>
            </a:lvl2pPr>
            <a:lvl3pPr>
              <a:spcBef>
                <a:spcPts val="450"/>
              </a:spcBef>
              <a:defRPr sz="1500">
                <a:solidFill>
                  <a:schemeClr val="bg1"/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450"/>
              </a:spcBef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200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1575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7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B7D-5246-49B3-A9A3-C2A48FA6645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276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56E9-0372-43A5-BA12-3AD5964FD6E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26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6A1C-5437-465C-8292-7F6F343F0F4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9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fld id="{70ED9A9B-FDF4-4640-80E8-E5FAA6FB063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fld id="{70ED9A9B-FDF4-4640-80E8-E5FAA6FB063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fld id="{70ED9A9B-FDF4-4640-80E8-E5FAA6FB063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fld id="{70ED9A9B-FDF4-4640-80E8-E5FAA6FB063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6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757238"/>
            <a:ext cx="10850033" cy="727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84" y="1727203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9977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dt="0"/>
  <p:txStyles>
    <p:titleStyle>
      <a:lvl1pPr algn="l" defTabSz="685800" rtl="0" eaLnBrk="1" latinLnBrk="0" hangingPunct="1">
        <a:lnSpc>
          <a:spcPts val="165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00" indent="-2565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69500" indent="-2565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00" indent="-2565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500" indent="-2565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3" userDrawn="1">
          <p15:clr>
            <a:srgbClr val="F26B43"/>
          </p15:clr>
        </p15:guide>
        <p15:guide id="2" pos="9687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1068" userDrawn="1">
          <p15:clr>
            <a:srgbClr val="F26B43"/>
          </p15:clr>
        </p15:guide>
        <p15:guide id="8" pos="1128" userDrawn="1">
          <p15:clr>
            <a:srgbClr val="F26B43"/>
          </p15:clr>
        </p15:guide>
        <p15:guide id="9" pos="2792" userDrawn="1">
          <p15:clr>
            <a:srgbClr val="F26B43"/>
          </p15:clr>
        </p15:guide>
        <p15:guide id="10" pos="2852" userDrawn="1">
          <p15:clr>
            <a:srgbClr val="F26B43"/>
          </p15:clr>
        </p15:guide>
        <p15:guide id="11" pos="3367" userDrawn="1">
          <p15:clr>
            <a:srgbClr val="F26B43"/>
          </p15:clr>
        </p15:guide>
        <p15:guide id="12" pos="3427" userDrawn="1">
          <p15:clr>
            <a:srgbClr val="F26B43"/>
          </p15:clr>
        </p15:guide>
        <p15:guide id="13" pos="3940" userDrawn="1">
          <p15:clr>
            <a:srgbClr val="F26B43"/>
          </p15:clr>
        </p15:guide>
        <p15:guide id="14" pos="4001" userDrawn="1">
          <p15:clr>
            <a:srgbClr val="F26B43"/>
          </p15:clr>
        </p15:guide>
        <p15:guide id="15" pos="4515" userDrawn="1">
          <p15:clr>
            <a:srgbClr val="F26B43"/>
          </p15:clr>
        </p15:guide>
        <p15:guide id="16" pos="4576" userDrawn="1">
          <p15:clr>
            <a:srgbClr val="F26B43"/>
          </p15:clr>
        </p15:guide>
        <p15:guide id="17" pos="5089" userDrawn="1">
          <p15:clr>
            <a:srgbClr val="F26B43"/>
          </p15:clr>
        </p15:guide>
        <p15:guide id="18" pos="5151" userDrawn="1">
          <p15:clr>
            <a:srgbClr val="F26B43"/>
          </p15:clr>
        </p15:guide>
        <p15:guide id="19" pos="5664" userDrawn="1">
          <p15:clr>
            <a:srgbClr val="F26B43"/>
          </p15:clr>
        </p15:guide>
        <p15:guide id="20" pos="5725" userDrawn="1">
          <p15:clr>
            <a:srgbClr val="F26B43"/>
          </p15:clr>
        </p15:guide>
        <p15:guide id="21" pos="6239" userDrawn="1">
          <p15:clr>
            <a:srgbClr val="F26B43"/>
          </p15:clr>
        </p15:guide>
        <p15:guide id="22" pos="6300" userDrawn="1">
          <p15:clr>
            <a:srgbClr val="F26B43"/>
          </p15:clr>
        </p15:guide>
        <p15:guide id="23" pos="6813" userDrawn="1">
          <p15:clr>
            <a:srgbClr val="F26B43"/>
          </p15:clr>
        </p15:guide>
        <p15:guide id="24" pos="6873" userDrawn="1">
          <p15:clr>
            <a:srgbClr val="F26B43"/>
          </p15:clr>
        </p15:guide>
        <p15:guide id="25" pos="8537" userDrawn="1">
          <p15:clr>
            <a:srgbClr val="F26B43"/>
          </p15:clr>
        </p15:guide>
        <p15:guide id="26" pos="8023" userDrawn="1">
          <p15:clr>
            <a:srgbClr val="F26B43"/>
          </p15:clr>
        </p15:guide>
        <p15:guide id="27" pos="9112" userDrawn="1">
          <p15:clr>
            <a:srgbClr val="F26B43"/>
          </p15:clr>
        </p15:guide>
        <p15:guide id="28" pos="9172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2277" userDrawn="1">
          <p15:clr>
            <a:srgbClr val="F26B43"/>
          </p15:clr>
        </p15:guide>
        <p15:guide id="52" pos="2217" userDrawn="1">
          <p15:clr>
            <a:srgbClr val="F26B43"/>
          </p15:clr>
        </p15:guide>
        <p15:guide id="53" pos="1703" userDrawn="1">
          <p15:clr>
            <a:srgbClr val="F26B43"/>
          </p15:clr>
        </p15:guide>
        <p15:guide id="54" pos="1643" userDrawn="1">
          <p15:clr>
            <a:srgbClr val="F26B43"/>
          </p15:clr>
        </p15:guide>
        <p15:guide id="55" pos="7388" userDrawn="1">
          <p15:clr>
            <a:srgbClr val="F26B43"/>
          </p15:clr>
        </p15:guide>
        <p15:guide id="56" pos="7448" userDrawn="1">
          <p15:clr>
            <a:srgbClr val="F26B43"/>
          </p15:clr>
        </p15:guide>
        <p15:guide id="57" pos="7963" userDrawn="1">
          <p15:clr>
            <a:srgbClr val="F26B43"/>
          </p15:clr>
        </p15:guide>
        <p15:guide id="58" pos="8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noProof="0" dirty="0"/>
              <a:t>Failure after patellar fracture</a:t>
            </a:r>
            <a:endParaRPr lang="en-US" sz="3200" noProof="0" dirty="0"/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body" sz="quarter" idx="10"/>
          </p:nvPr>
        </p:nvSpPr>
        <p:spPr>
          <a:xfrm>
            <a:off x="604379" y="5614991"/>
            <a:ext cx="3348037" cy="246062"/>
          </a:xfrm>
        </p:spPr>
        <p:txBody>
          <a:bodyPr/>
          <a:lstStyle/>
          <a:p>
            <a:r>
              <a:rPr lang="en-US" sz="1600" noProof="0" dirty="0"/>
              <a:t>Prof. Dr. Karl-Heinz Frosch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DB2730-A299-4D4E-B203-E4B8A8D0F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789" y="6003927"/>
            <a:ext cx="3348037" cy="206376"/>
          </a:xfrm>
        </p:spPr>
        <p:txBody>
          <a:bodyPr/>
          <a:lstStyle/>
          <a:p>
            <a:r>
              <a:rPr lang="en-US" sz="1600" noProof="0" dirty="0"/>
              <a:t>University Medical Center Hamburg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919366-30D4-4D12-A55D-D88B3AFB6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738022"/>
            <a:ext cx="3348037" cy="26590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AC4D0-5CCA-4589-9261-E355DC4CB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9449" y="6020960"/>
            <a:ext cx="3348037" cy="206376"/>
          </a:xfrm>
        </p:spPr>
        <p:txBody>
          <a:bodyPr/>
          <a:lstStyle/>
          <a:p>
            <a:r>
              <a:rPr lang="en-US" sz="1600" noProof="0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48454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C92630DD-0A94-1B48-BD2A-13E99DDB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1" y="423542"/>
            <a:ext cx="946313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ヒラギノ角ゴ Pro W6" charset="-128"/>
              </a:rPr>
              <a:t>Patellar fracture in a polytraumatized patient</a:t>
            </a:r>
            <a:endParaRPr lang="en-US" kern="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B0BAF1-21C5-B445-80BC-73AE30CA1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8995" b="20514"/>
          <a:stretch/>
        </p:blipFill>
        <p:spPr bwMode="auto">
          <a:xfrm>
            <a:off x="719091" y="1242398"/>
            <a:ext cx="3236122" cy="3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4373271-49D2-1A40-9C02-860490532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66488" r="59413" b="21833"/>
          <a:stretch/>
        </p:blipFill>
        <p:spPr bwMode="auto">
          <a:xfrm>
            <a:off x="3412413" y="1241371"/>
            <a:ext cx="4046720" cy="359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5668FE6-8EFE-B544-9666-DDDAD817491B}"/>
              </a:ext>
            </a:extLst>
          </p:cNvPr>
          <p:cNvSpPr txBox="1"/>
          <p:nvPr/>
        </p:nvSpPr>
        <p:spPr>
          <a:xfrm>
            <a:off x="669331" y="4805737"/>
            <a:ext cx="464912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26-year-old </a:t>
            </a:r>
            <a:r>
              <a:rPr lang="de-DE" sz="2000" dirty="0" err="1"/>
              <a:t>polytraumatized</a:t>
            </a:r>
            <a:r>
              <a:rPr lang="de-DE" sz="2000" dirty="0"/>
              <a:t> man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Diaphyseal</a:t>
            </a:r>
            <a:r>
              <a:rPr lang="de-DE" sz="2000" dirty="0"/>
              <a:t> femoral </a:t>
            </a:r>
            <a:r>
              <a:rPr lang="de-DE" sz="2000" dirty="0" err="1"/>
              <a:t>fracture</a:t>
            </a:r>
            <a:r>
              <a:rPr lang="de-DE" sz="2000" dirty="0"/>
              <a:t>, </a:t>
            </a:r>
            <a:r>
              <a:rPr lang="de-DE" sz="2000" dirty="0" err="1"/>
              <a:t>left</a:t>
            </a:r>
            <a:endParaRPr lang="de-DE" sz="20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Nondisplaced</a:t>
            </a:r>
            <a:r>
              <a:rPr lang="de-DE" sz="2000" dirty="0"/>
              <a:t> patellar </a:t>
            </a:r>
            <a:r>
              <a:rPr lang="de-DE" sz="2000" dirty="0" err="1"/>
              <a:t>fracture</a:t>
            </a:r>
            <a:r>
              <a:rPr lang="de-DE" sz="2000" dirty="0"/>
              <a:t>, </a:t>
            </a:r>
            <a:r>
              <a:rPr lang="de-DE" sz="2000" dirty="0" err="1"/>
              <a:t>right</a:t>
            </a: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5A7B5E-4677-B04B-86F0-084DC8FA9C9A}"/>
              </a:ext>
            </a:extLst>
          </p:cNvPr>
          <p:cNvSpPr txBox="1"/>
          <p:nvPr/>
        </p:nvSpPr>
        <p:spPr>
          <a:xfrm>
            <a:off x="8759915" y="1241372"/>
            <a:ext cx="302433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Conservative</a:t>
            </a:r>
            <a:r>
              <a:rPr lang="de-DE" sz="2000" dirty="0"/>
              <a:t>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Operative?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Approach?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fixation</a:t>
            </a:r>
            <a:r>
              <a:rPr lang="de-DE" sz="2000" dirty="0"/>
              <a:t> </a:t>
            </a:r>
            <a:r>
              <a:rPr lang="de-DE" sz="2000" dirty="0" err="1"/>
              <a:t>device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8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C92630DD-0A94-1B48-BD2A-13E99DDB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45" y="546334"/>
            <a:ext cx="9187927" cy="4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ヒラギノ角ゴ Pro W6" charset="-128"/>
              </a:rPr>
              <a:t>Patellar fracture in a polytraumatized patient</a:t>
            </a: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B0547-8E1B-7D4E-BE05-BBFBB0042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8995" b="20514"/>
          <a:stretch/>
        </p:blipFill>
        <p:spPr bwMode="auto">
          <a:xfrm>
            <a:off x="839208" y="1146154"/>
            <a:ext cx="3350214" cy="37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407763-BC08-AE45-96D4-09BDAAE11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66488" r="59413" b="21833"/>
          <a:stretch/>
        </p:blipFill>
        <p:spPr bwMode="auto">
          <a:xfrm>
            <a:off x="3636447" y="1152896"/>
            <a:ext cx="4189390" cy="3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97907E-70FA-2C47-9D9A-5D1E4E12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t="22732" r="39237" b="26174"/>
          <a:stretch/>
        </p:blipFill>
        <p:spPr bwMode="auto">
          <a:xfrm>
            <a:off x="7659604" y="1157124"/>
            <a:ext cx="3408747" cy="37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652D4E-3EF1-B847-AECB-B053090F541D}"/>
              </a:ext>
            </a:extLst>
          </p:cNvPr>
          <p:cNvSpPr txBox="1"/>
          <p:nvPr/>
        </p:nvSpPr>
        <p:spPr>
          <a:xfrm>
            <a:off x="841219" y="4878997"/>
            <a:ext cx="4519186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26-year-old </a:t>
            </a:r>
            <a:r>
              <a:rPr lang="de-DE" sz="2000" dirty="0" err="1"/>
              <a:t>polytraumatized</a:t>
            </a:r>
            <a:r>
              <a:rPr lang="de-DE" sz="2000" dirty="0"/>
              <a:t> man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Diaphyseal</a:t>
            </a:r>
            <a:r>
              <a:rPr lang="de-DE" sz="2000" dirty="0"/>
              <a:t> femoral </a:t>
            </a:r>
            <a:r>
              <a:rPr lang="de-DE" sz="2000" dirty="0" err="1"/>
              <a:t>fracture</a:t>
            </a:r>
            <a:r>
              <a:rPr lang="de-DE" sz="2000" dirty="0"/>
              <a:t>, </a:t>
            </a:r>
            <a:r>
              <a:rPr lang="de-DE" sz="2000" dirty="0" err="1"/>
              <a:t>left</a:t>
            </a:r>
            <a:r>
              <a:rPr lang="de-DE" sz="2000" dirty="0"/>
              <a:t>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Nondisplaced</a:t>
            </a:r>
            <a:r>
              <a:rPr lang="de-DE" sz="2000" dirty="0"/>
              <a:t> patellar </a:t>
            </a:r>
            <a:r>
              <a:rPr lang="de-DE" sz="2000" dirty="0" err="1"/>
              <a:t>fracture</a:t>
            </a:r>
            <a:r>
              <a:rPr lang="de-DE" sz="2000" dirty="0"/>
              <a:t>, </a:t>
            </a:r>
            <a:r>
              <a:rPr lang="de-DE" sz="2000" dirty="0" err="1"/>
              <a:t>right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C5958D-455D-9C47-82B0-2B7289057750}"/>
              </a:ext>
            </a:extLst>
          </p:cNvPr>
          <p:cNvSpPr txBox="1"/>
          <p:nvPr/>
        </p:nvSpPr>
        <p:spPr>
          <a:xfrm>
            <a:off x="6889304" y="50297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everything</a:t>
            </a:r>
            <a:r>
              <a:rPr lang="de-DE" sz="2000" dirty="0"/>
              <a:t> OK?</a:t>
            </a:r>
          </a:p>
        </p:txBody>
      </p:sp>
    </p:spTree>
    <p:extLst>
      <p:ext uri="{BB962C8B-B14F-4D97-AF65-F5344CB8AC3E}">
        <p14:creationId xmlns:p14="http://schemas.microsoft.com/office/powerpoint/2010/main" val="93612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C92630DD-0A94-1B48-BD2A-13E99DDB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3" y="538146"/>
            <a:ext cx="94720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ヒラギノ角ゴ Pro W6" charset="-128"/>
              </a:rPr>
              <a:t>Patellar fracture in a polytraumatized patient</a:t>
            </a:r>
            <a:endParaRPr lang="en-US" kern="0" dirty="0"/>
          </a:p>
        </p:txBody>
      </p:sp>
      <p:grpSp>
        <p:nvGrpSpPr>
          <p:cNvPr id="3" name="Gruppierung 3">
            <a:extLst>
              <a:ext uri="{FF2B5EF4-FFF2-40B4-BE49-F238E27FC236}">
                <a16:creationId xmlns:a16="http://schemas.microsoft.com/office/drawing/2014/main" id="{33A8EC75-08D6-AD4D-8BCB-4F1C2E7F59F9}"/>
              </a:ext>
            </a:extLst>
          </p:cNvPr>
          <p:cNvGrpSpPr/>
          <p:nvPr/>
        </p:nvGrpSpPr>
        <p:grpSpPr>
          <a:xfrm>
            <a:off x="719093" y="1240616"/>
            <a:ext cx="10262174" cy="4122707"/>
            <a:chOff x="107504" y="1124744"/>
            <a:chExt cx="9036495" cy="3338217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CCDAEEDA-F973-EB46-AEFC-D62DD1CBD9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2" t="11561" r="25195" b="17740"/>
            <a:stretch/>
          </p:blipFill>
          <p:spPr bwMode="auto">
            <a:xfrm>
              <a:off x="107504" y="1124744"/>
              <a:ext cx="2304256" cy="333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D5927717-7B12-3A40-BCAA-77C98B4CB1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8" t="10740" r="21453" b="19604"/>
            <a:stretch/>
          </p:blipFill>
          <p:spPr bwMode="auto">
            <a:xfrm>
              <a:off x="2267744" y="1124744"/>
              <a:ext cx="2181799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EB43FD42-3BCF-E04E-B2DE-5601684D50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22203" r="20763" b="21696"/>
            <a:stretch/>
          </p:blipFill>
          <p:spPr bwMode="auto">
            <a:xfrm>
              <a:off x="6584904" y="1124745"/>
              <a:ext cx="2559095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8FBEF5F7-97BB-834A-A9C8-264392A768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1" t="22343" r="23487" b="21765"/>
            <a:stretch/>
          </p:blipFill>
          <p:spPr bwMode="auto">
            <a:xfrm>
              <a:off x="4355977" y="1124745"/>
              <a:ext cx="2304255" cy="289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6183F5B6-6774-8341-B881-C4691467C872}"/>
              </a:ext>
            </a:extLst>
          </p:cNvPr>
          <p:cNvSpPr txBox="1"/>
          <p:nvPr/>
        </p:nvSpPr>
        <p:spPr>
          <a:xfrm>
            <a:off x="736943" y="5363323"/>
            <a:ext cx="4289957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26-year-old </a:t>
            </a:r>
            <a:r>
              <a:rPr lang="de-DE" sz="2000" dirty="0" err="1"/>
              <a:t>polytraumatized</a:t>
            </a:r>
            <a:r>
              <a:rPr lang="de-DE" sz="2000" dirty="0"/>
              <a:t> man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Diaphyseal</a:t>
            </a:r>
            <a:r>
              <a:rPr lang="de-DE" sz="2000" dirty="0"/>
              <a:t> femoral </a:t>
            </a:r>
            <a:r>
              <a:rPr lang="de-DE" sz="2000" dirty="0" err="1"/>
              <a:t>fracture</a:t>
            </a:r>
            <a:endParaRPr lang="de-DE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B0D968-1349-7B4B-B31B-DDCBE670CC7B}"/>
              </a:ext>
            </a:extLst>
          </p:cNvPr>
          <p:cNvSpPr txBox="1"/>
          <p:nvPr/>
        </p:nvSpPr>
        <p:spPr>
          <a:xfrm>
            <a:off x="6093351" y="5363323"/>
            <a:ext cx="343467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After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mobilization</a:t>
            </a:r>
            <a:endParaRPr lang="de-DE" sz="200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would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do </a:t>
            </a:r>
            <a:r>
              <a:rPr lang="de-DE" sz="2000" dirty="0" err="1"/>
              <a:t>now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0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C92630DD-0A94-1B48-BD2A-13E99DDB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66" y="423542"/>
            <a:ext cx="916129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ヒラギノ角ゴ Pro W6" charset="-128"/>
              </a:rPr>
              <a:t>Patellar</a:t>
            </a:r>
            <a:r>
              <a:rPr lang="en-US" altLang="en-US" sz="2800" kern="0" dirty="0">
                <a:ea typeface="ヒラギノ角ゴ Pro W6" charset="-128"/>
              </a:rPr>
              <a:t> </a:t>
            </a:r>
            <a:r>
              <a:rPr lang="en-US" altLang="en-US" kern="0" dirty="0">
                <a:ea typeface="ヒラギノ角ゴ Pro W6" charset="-128"/>
              </a:rPr>
              <a:t>fracture in a polytraumatized patient</a:t>
            </a:r>
            <a:endParaRPr lang="en-US" sz="2800" kern="0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C2ADA24B-2DA3-A345-8BFA-1E4887244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7553" r="30546" b="23636"/>
          <a:stretch/>
        </p:blipFill>
        <p:spPr bwMode="auto">
          <a:xfrm>
            <a:off x="436732" y="1190530"/>
            <a:ext cx="2649917" cy="37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5795DCB-8DEF-684A-A5F6-CA75C91FA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23321" r="23884" b="21413"/>
          <a:stretch/>
        </p:blipFill>
        <p:spPr bwMode="auto">
          <a:xfrm>
            <a:off x="3058363" y="1190531"/>
            <a:ext cx="2893702" cy="38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19CD6D0A-CA13-CA49-9A5E-E28A2281F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16854" r="59155" b="42061"/>
          <a:stretch/>
        </p:blipFill>
        <p:spPr bwMode="auto">
          <a:xfrm>
            <a:off x="9956799" y="1253281"/>
            <a:ext cx="1856892" cy="26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ACA3D50E-545F-C04B-857E-BDB2B2E28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16507" r="59098" b="42409"/>
          <a:stretch/>
        </p:blipFill>
        <p:spPr bwMode="auto">
          <a:xfrm>
            <a:off x="7717437" y="1253281"/>
            <a:ext cx="2216877" cy="31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29597986-1E4B-9145-BBDD-4A1D517F5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r="61322" b="31363"/>
          <a:stretch/>
        </p:blipFill>
        <p:spPr bwMode="auto">
          <a:xfrm>
            <a:off x="5863821" y="1253281"/>
            <a:ext cx="1831131" cy="31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DFE6CDB-CA9A-2E46-A580-B10C111EFD62}"/>
              </a:ext>
            </a:extLst>
          </p:cNvPr>
          <p:cNvSpPr txBox="1"/>
          <p:nvPr/>
        </p:nvSpPr>
        <p:spPr>
          <a:xfrm>
            <a:off x="1020932" y="5326079"/>
            <a:ext cx="8935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Revision </a:t>
            </a:r>
            <a:r>
              <a:rPr lang="de-DE" sz="2000" dirty="0" err="1"/>
              <a:t>osteosynthesis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plate</a:t>
            </a:r>
            <a:r>
              <a:rPr lang="de-DE" sz="2000" dirty="0"/>
              <a:t>, </a:t>
            </a:r>
            <a:r>
              <a:rPr lang="de-DE" sz="2000" dirty="0" err="1"/>
              <a:t>screws</a:t>
            </a:r>
            <a:r>
              <a:rPr lang="de-DE" sz="2000" dirty="0"/>
              <a:t>, and </a:t>
            </a:r>
            <a:r>
              <a:rPr lang="de-DE" sz="2000" dirty="0" err="1"/>
              <a:t>wires</a:t>
            </a:r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/>
              <a:t>Postoperative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reduction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step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/>
              <a:t>Healing</a:t>
            </a:r>
            <a:r>
              <a:rPr lang="de-DE" sz="2000" dirty="0"/>
              <a:t> </a:t>
            </a:r>
            <a:r>
              <a:rPr lang="de-DE" sz="2000" dirty="0" err="1"/>
              <a:t>without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complications</a:t>
            </a:r>
            <a:endParaRPr lang="de-D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251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ppt_16_9_presentation_user.potx" id="{482CB599-FB9A-4B46-AFF1-689C8B5A9611}" vid="{E4E956AD-AE4F-4F6E-9D26-5E4D2291EF1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118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Presentation_AOTRAUMA_w</vt:lpstr>
      <vt:lpstr>1_Presentation_AOTRAUMA_w</vt:lpstr>
      <vt:lpstr>2_Presentation_AOTRAUMA_w</vt:lpstr>
      <vt:lpstr>3_Presentation_AOTRAUMA_w</vt:lpstr>
      <vt:lpstr>Office</vt:lpstr>
      <vt:lpstr>Failure after patellar fracture</vt:lpstr>
      <vt:lpstr>PowerPoint Presentation</vt:lpstr>
      <vt:lpstr>PowerPoint Presentation</vt:lpstr>
      <vt:lpstr>PowerPoint Presentation</vt:lpstr>
      <vt:lpstr>PowerPoint Presentation</vt:lpstr>
    </vt:vector>
  </TitlesOfParts>
  <Manager>Christoph Domnick</Manager>
  <Company>AO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Europe Master Course</dc:title>
  <dc:subject/>
  <dc:creator>AO Foundation</dc:creator>
  <cp:keywords/>
  <dc:description/>
  <cp:lastModifiedBy>Carl Lau</cp:lastModifiedBy>
  <cp:revision>132</cp:revision>
  <dcterms:created xsi:type="dcterms:W3CDTF">2011-06-21T11:44:18Z</dcterms:created>
  <dcterms:modified xsi:type="dcterms:W3CDTF">2019-11-13T10:41:16Z</dcterms:modified>
  <cp:category>Template</cp:category>
</cp:coreProperties>
</file>