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4"/>
    <p:sldMasterId id="2147483716" r:id="rId5"/>
  </p:sldMasterIdLst>
  <p:notesMasterIdLst>
    <p:notesMasterId r:id="rId68"/>
  </p:notesMasterIdLst>
  <p:sldIdLst>
    <p:sldId id="256" r:id="rId6"/>
    <p:sldId id="373" r:id="rId7"/>
    <p:sldId id="35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22" r:id="rId18"/>
    <p:sldId id="309" r:id="rId19"/>
    <p:sldId id="310" r:id="rId20"/>
    <p:sldId id="311" r:id="rId21"/>
    <p:sldId id="375" r:id="rId22"/>
    <p:sldId id="323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74" r:id="rId31"/>
    <p:sldId id="260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36" r:id="rId46"/>
    <p:sldId id="367" r:id="rId47"/>
    <p:sldId id="368" r:id="rId48"/>
    <p:sldId id="369" r:id="rId49"/>
    <p:sldId id="370" r:id="rId50"/>
    <p:sldId id="376" r:id="rId51"/>
    <p:sldId id="372" r:id="rId52"/>
    <p:sldId id="330" r:id="rId53"/>
    <p:sldId id="325" r:id="rId54"/>
    <p:sldId id="326" r:id="rId55"/>
    <p:sldId id="335" r:id="rId56"/>
    <p:sldId id="327" r:id="rId57"/>
    <p:sldId id="328" r:id="rId58"/>
    <p:sldId id="329" r:id="rId59"/>
    <p:sldId id="331" r:id="rId60"/>
    <p:sldId id="332" r:id="rId61"/>
    <p:sldId id="320" r:id="rId62"/>
    <p:sldId id="304" r:id="rId63"/>
    <p:sldId id="305" r:id="rId64"/>
    <p:sldId id="306" r:id="rId65"/>
    <p:sldId id="307" r:id="rId66"/>
    <p:sldId id="308" r:id="rId67"/>
  </p:sldIdLst>
  <p:sldSz cx="12192000" cy="6858000"/>
  <p:notesSz cx="7099300" cy="10234613"/>
  <p:defaultTextStyle>
    <a:defPPr>
      <a:defRPr lang="de-CH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ber Parkinson" initials="AP" lastIdx="3" clrIdx="0">
    <p:extLst>
      <p:ext uri="{19B8F6BF-5375-455C-9EA6-DF929625EA0E}">
        <p15:presenceInfo xmlns:p15="http://schemas.microsoft.com/office/powerpoint/2012/main" userId="Amber Parkin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29B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87952" autoAdjust="0"/>
  </p:normalViewPr>
  <p:slideViewPr>
    <p:cSldViewPr>
      <p:cViewPr varScale="1">
        <p:scale>
          <a:sx n="83" d="100"/>
          <a:sy n="83" d="100"/>
        </p:scale>
        <p:origin x="77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248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1T11:25:40.575" idx="2">
    <p:pos x="561" y="3950"/>
    <p:text>Add case author name?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1T11:29:11.134" idx="3">
    <p:pos x="3918" y="4045"/>
    <p:text>Spell out "BP"
Spell out "VS"
Unclear, which is second and which is third postop image?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ED509F59-78A6-4971-BD5B-95ECCD7FF4B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620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83DD361-03F0-2141-A32B-63659F218640}" type="slidenum">
              <a:rPr lang="en-US" altLang="ko-KR" sz="1300" b="0"/>
              <a:pPr eaLnBrk="1" hangingPunct="1"/>
              <a:t>4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DAF9903-B059-FD4C-8860-C5E0F1EB00B7}" type="slidenum">
              <a:rPr lang="ko-KR" altLang="en-US">
                <a:ea typeface="Malgun Gothic" charset="0"/>
                <a:cs typeface="Malgun Gothic" charset="0"/>
              </a:rPr>
              <a:pPr/>
              <a:t>28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ea typeface="MS PGothic" charset="0"/>
              </a:rPr>
              <a:t>Cause of failure: medial gap, good bone quality, abutment of proximal lateral aspect of the proximal fragment to the nail </a:t>
            </a:r>
            <a:r>
              <a:rPr lang="en-US" altLang="ko-KR">
                <a:ea typeface="MS PGothic" charset="0"/>
                <a:sym typeface="Wingdings" charset="0"/>
              </a:rPr>
              <a:t> failure of sliding  bending stress  failure</a:t>
            </a:r>
            <a:endParaRPr lang="ko-KR" altLang="en-US">
              <a:ea typeface="MS PGothic" charset="0"/>
            </a:endParaRPr>
          </a:p>
          <a:p>
            <a:endParaRPr lang="ko-KR" altLang="en-US">
              <a:ea typeface="MS PGothic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F086D34-8EA3-E945-880C-F33BC651AECE}" type="slidenum">
              <a:rPr lang="ko-KR" altLang="en-US">
                <a:ea typeface="Malgun Gothic" charset="0"/>
                <a:cs typeface="Malgun Gothic" charset="0"/>
              </a:rPr>
              <a:pPr/>
              <a:t>29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A0336A4-977E-C842-9ED8-342F14347046}" type="slidenum">
              <a:rPr lang="ko-KR" altLang="en-US">
                <a:ea typeface="Malgun Gothic" charset="0"/>
                <a:cs typeface="Malgun Gothic" charset="0"/>
              </a:rPr>
              <a:pPr/>
              <a:t>30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9F7D2B4-C06D-C947-9F22-FA171B059953}" type="slidenum">
              <a:rPr lang="ko-KR" altLang="en-US">
                <a:ea typeface="Malgun Gothic" charset="0"/>
                <a:cs typeface="Malgun Gothic" charset="0"/>
              </a:rPr>
              <a:pPr/>
              <a:t>31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ea typeface="MS PGothic" charset="0"/>
              </a:rPr>
              <a:t>Varus persist, blade malposition, short working distance </a:t>
            </a:r>
            <a:r>
              <a:rPr lang="en-US" altLang="ko-KR">
                <a:ea typeface="MS PGothic" charset="0"/>
                <a:sym typeface="Wingdings" charset="0"/>
              </a:rPr>
              <a:t> high risk of failure</a:t>
            </a:r>
            <a:endParaRPr lang="ko-KR" altLang="en-US">
              <a:ea typeface="MS PGothic" charset="0"/>
            </a:endParaRPr>
          </a:p>
          <a:p>
            <a:endParaRPr lang="ko-KR" altLang="en-US">
              <a:ea typeface="MS PGothic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841B02F-CDD1-8240-B64C-985F2841C199}" type="slidenum">
              <a:rPr lang="ko-KR" altLang="en-US">
                <a:ea typeface="Malgun Gothic" charset="0"/>
                <a:cs typeface="Malgun Gothic" charset="0"/>
              </a:rPr>
              <a:pPr/>
              <a:t>32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00EB8D1-D7D6-514D-AB87-24A0818A1509}" type="slidenum">
              <a:rPr lang="ko-KR" altLang="en-US">
                <a:ea typeface="Malgun Gothic" charset="0"/>
                <a:cs typeface="Malgun Gothic" charset="0"/>
              </a:rPr>
              <a:pPr/>
              <a:t>33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8A400CB-D82F-0247-A8BC-5E7F05EEEDBC}" type="slidenum">
              <a:rPr lang="ko-KR" altLang="en-US">
                <a:ea typeface="Malgun Gothic" charset="0"/>
                <a:cs typeface="Malgun Gothic" charset="0"/>
              </a:rPr>
              <a:pPr/>
              <a:t>34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E3F33E5-92D8-0E47-A53C-DF73F772E2CA}" type="slidenum">
              <a:rPr lang="ko-KR" altLang="en-US">
                <a:ea typeface="Malgun Gothic" charset="0"/>
                <a:cs typeface="Malgun Gothic" charset="0"/>
              </a:rPr>
              <a:pPr/>
              <a:t>35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88759"/>
            <a:endParaRPr lang="ko-KR" altLang="en-US">
              <a:ea typeface="MS PGothic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E363A75-F62E-8049-8618-964E9CC15F89}" type="slidenum">
              <a:rPr lang="ko-KR" altLang="en-US">
                <a:ea typeface="Malgun Gothic" charset="0"/>
                <a:cs typeface="Malgun Gothic" charset="0"/>
              </a:rPr>
              <a:pPr/>
              <a:t>36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88759"/>
            <a:endParaRPr lang="ko-KR" altLang="en-US">
              <a:ea typeface="MS PGothic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0E09BB2-CE51-A942-8A01-A653C6D539F2}" type="slidenum">
              <a:rPr lang="ko-KR" altLang="en-US">
                <a:ea typeface="Malgun Gothic" charset="0"/>
                <a:cs typeface="Malgun Gothic" charset="0"/>
              </a:rPr>
              <a:pPr/>
              <a:t>37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2C3C98C-7447-A641-AF59-9BCC46E6D7EF}" type="slidenum">
              <a:rPr lang="en-US" altLang="ko-KR" sz="1300" b="0"/>
              <a:pPr eaLnBrk="1" hangingPunct="1"/>
              <a:t>5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3C48016-A525-434B-A7BC-3C9803968595}" type="slidenum">
              <a:rPr lang="ko-KR" altLang="en-US">
                <a:ea typeface="Malgun Gothic" charset="0"/>
                <a:cs typeface="Malgun Gothic" charset="0"/>
              </a:rPr>
              <a:pPr/>
              <a:t>38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88759"/>
            <a:endParaRPr lang="ko-KR" altLang="en-US">
              <a:ea typeface="MS PGothic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BC57675-A0CA-7B43-B967-0B969BDB108B}" type="slidenum">
              <a:rPr lang="ko-KR" altLang="en-US">
                <a:ea typeface="Malgun Gothic" charset="0"/>
                <a:cs typeface="Malgun Gothic" charset="0"/>
              </a:rPr>
              <a:pPr/>
              <a:t>39</a:t>
            </a:fld>
            <a:endParaRPr lang="ko-KR" altLang="en-US">
              <a:ea typeface="Malgun Gothic" charset="0"/>
              <a:cs typeface="Malgun 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ea typeface="MS PGothic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1F72C6A-3ECF-6749-90D7-F366F20BE11F}" type="slidenum">
              <a:rPr lang="en-US" altLang="ko-KR"/>
              <a:pPr/>
              <a:t>40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Mühle Ursula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43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50274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Mühle, Ursula nach 4 Wochen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47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0108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A057CC4-6DD1-BA44-9611-B4B8F56E2F22}" type="slidenum">
              <a:rPr lang="en-US" altLang="ko-KR" sz="1300" b="0"/>
              <a:pPr eaLnBrk="1" hangingPunct="1"/>
              <a:t>6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91ACD21-6AB3-354E-95AC-853DFD796B85}" type="slidenum">
              <a:rPr lang="en-US" altLang="ko-KR" sz="1300" b="0"/>
              <a:pPr eaLnBrk="1" hangingPunct="1"/>
              <a:t>7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DAC7185-6C4A-4C47-B361-0C88D591BA3C}" type="slidenum">
              <a:rPr lang="en-US" altLang="ko-KR" sz="1300" b="0"/>
              <a:pPr eaLnBrk="1" hangingPunct="1"/>
              <a:t>8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66BD1C9-40FF-9D42-BBCE-8FFC17B7AAFE}" type="slidenum">
              <a:rPr lang="en-US" altLang="ko-KR" sz="1300" b="0"/>
              <a:pPr eaLnBrk="1" hangingPunct="1"/>
              <a:t>9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B967D05-A4E0-5247-9343-A602D53C87E2}" type="slidenum">
              <a:rPr lang="en-US" altLang="ko-KR" sz="1300" b="0"/>
              <a:pPr eaLnBrk="1" hangingPunct="1"/>
              <a:t>10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ea typeface="MS PGothic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769B6E9-B0F9-EE42-B701-D47BF969FCF5}" type="slidenum">
              <a:rPr lang="en-US" altLang="ko-KR" sz="1300" b="0"/>
              <a:pPr eaLnBrk="1" hangingPunct="1"/>
              <a:t>11</a:t>
            </a:fld>
            <a:endParaRPr lang="en-US" altLang="ko-KR" sz="1300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4763" indent="-309524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4FB1646-0944-384A-BA0E-11CEFE25FF64}" type="slidenum">
              <a:rPr lang="en-US" altLang="ko-KR" sz="1300" b="0"/>
              <a:pPr eaLnBrk="1" hangingPunct="1"/>
              <a:t>12</a:t>
            </a:fld>
            <a:endParaRPr lang="en-US" altLang="ko-KR" sz="13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4760"/>
          <a:stretch>
            <a:fillRect/>
          </a:stretch>
        </p:blipFill>
        <p:spPr bwMode="auto">
          <a:xfrm>
            <a:off x="239184" y="857250"/>
            <a:ext cx="1170728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903384" y="1700213"/>
            <a:ext cx="5486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FontTx/>
              <a:buChar char="•"/>
              <a:defRPr/>
            </a:pPr>
            <a:endParaRPr lang="en-US" sz="2400"/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4" y="236539"/>
            <a:ext cx="3359149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1" y="1520826"/>
            <a:ext cx="11036300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1" y="1957388"/>
            <a:ext cx="11036300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40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34F01-B942-4A44-BF1D-CFAC815E634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040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381000"/>
            <a:ext cx="2758016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381000"/>
            <a:ext cx="8075084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4AC82-843E-4A0B-AEA7-24080EA46E5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736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868CB66-B06D-41EC-9445-10E3496740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31804864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59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75ACED-1ED6-F74A-BD98-0A0812E6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baseline="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641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7D9C311-8B53-41FB-9670-E91C65FBD1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44686" y="1727200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973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95180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65102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0175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6548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1FCD9-F150-4C70-8317-A7D77C774BA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7480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6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6" y="1727201"/>
            <a:ext cx="4704290" cy="412739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8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71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3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5581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06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5" y="757238"/>
            <a:ext cx="10850033" cy="727076"/>
          </a:xfrm>
        </p:spPr>
        <p:txBody>
          <a:bodyPr/>
          <a:lstStyle>
            <a:lvl1pPr>
              <a:lnSpc>
                <a:spcPts val="165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5" y="1727203"/>
            <a:ext cx="4704291" cy="4127399"/>
          </a:xfr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8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5" y="757238"/>
            <a:ext cx="10850033" cy="727076"/>
          </a:xfrm>
        </p:spPr>
        <p:txBody>
          <a:bodyPr/>
          <a:lstStyle>
            <a:lvl1pPr>
              <a:lnSpc>
                <a:spcPts val="165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4884739"/>
            <a:ext cx="4704289" cy="969861"/>
          </a:xfr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201"/>
            <a:ext cx="4704291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9"/>
            <a:ext cx="4704289" cy="969861"/>
          </a:xfr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201"/>
            <a:ext cx="4704291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8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5" y="757238"/>
            <a:ext cx="10850033" cy="727076"/>
          </a:xfrm>
        </p:spPr>
        <p:txBody>
          <a:bodyPr/>
          <a:lstStyle>
            <a:lvl1pPr>
              <a:lnSpc>
                <a:spcPts val="165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6" y="3430692"/>
            <a:ext cx="1969028" cy="2425599"/>
          </a:xfrm>
        </p:spPr>
        <p:txBody>
          <a:bodyPr/>
          <a:lstStyle>
            <a:lvl1pPr>
              <a:spcBef>
                <a:spcPts val="45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6" y="1727201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9"/>
            <a:ext cx="1969028" cy="2425599"/>
          </a:xfrm>
        </p:spPr>
        <p:txBody>
          <a:bodyPr/>
          <a:lstStyle>
            <a:lvl1pPr>
              <a:spcBef>
                <a:spcPts val="45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8" y="3435456"/>
            <a:ext cx="1969028" cy="2425599"/>
          </a:xfrm>
        </p:spPr>
        <p:txBody>
          <a:bodyPr/>
          <a:lstStyle>
            <a:lvl1pPr>
              <a:spcBef>
                <a:spcPts val="45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8" y="1731965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91"/>
            <a:ext cx="1969028" cy="2425599"/>
          </a:xfrm>
        </p:spPr>
        <p:txBody>
          <a:bodyPr/>
          <a:lstStyle>
            <a:lvl1pPr>
              <a:spcBef>
                <a:spcPts val="45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45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45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45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45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200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20445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C0B6-490A-45D1-90E0-CB572435F03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719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20826"/>
            <a:ext cx="5416551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20826"/>
            <a:ext cx="5416549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7B5B0-B7CC-4576-8B3E-27A700618F8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897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6AC0-0AD1-4BA6-8D8F-2F807E2CB51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629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863AC-F0E1-4D70-862A-A56453D51D4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977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4AFE-ECDE-49DC-85BF-24D0B5A53D8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948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8FB7B-18DA-411C-8B44-DBEA626ACDD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887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4FB8C-C21C-4519-BEB0-AAB35F0EB81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106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0" y="6602413"/>
            <a:ext cx="284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fld id="{16DAB0E1-13E3-4865-BAED-ABD5235B796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520826"/>
            <a:ext cx="110363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2nd level</a:t>
            </a:r>
          </a:p>
          <a:p>
            <a:pPr lvl="2"/>
            <a:r>
              <a:rPr lang="en-US"/>
              <a:t>3rd level</a:t>
            </a:r>
          </a:p>
          <a:p>
            <a:pPr lvl="3"/>
            <a:r>
              <a:rPr lang="en-US"/>
              <a:t>4th level</a:t>
            </a:r>
          </a:p>
          <a:p>
            <a:pPr lvl="4"/>
            <a:r>
              <a:rPr lang="en-US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1" y="6477001"/>
            <a:ext cx="215688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727201"/>
            <a:ext cx="10850032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hdr="0" dt="0"/>
  <p:txStyles>
    <p:titleStyle>
      <a:lvl1pPr algn="l" defTabSz="914400" rtl="0" eaLnBrk="1" latinLnBrk="0" hangingPunct="1">
        <a:lnSpc>
          <a:spcPts val="22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pos="7265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2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801">
          <p15:clr>
            <a:srgbClr val="F26B43"/>
          </p15:clr>
        </p15:guide>
        <p15:guide id="8" pos="846">
          <p15:clr>
            <a:srgbClr val="F26B43"/>
          </p15:clr>
        </p15:guide>
        <p15:guide id="9" pos="2094">
          <p15:clr>
            <a:srgbClr val="F26B43"/>
          </p15:clr>
        </p15:guide>
        <p15:guide id="10" pos="2139">
          <p15:clr>
            <a:srgbClr val="F26B43"/>
          </p15:clr>
        </p15:guide>
        <p15:guide id="11" pos="2525">
          <p15:clr>
            <a:srgbClr val="F26B43"/>
          </p15:clr>
        </p15:guide>
        <p15:guide id="12" pos="2570">
          <p15:clr>
            <a:srgbClr val="F26B43"/>
          </p15:clr>
        </p15:guide>
        <p15:guide id="13" pos="2955">
          <p15:clr>
            <a:srgbClr val="F26B43"/>
          </p15:clr>
        </p15:guide>
        <p15:guide id="14" pos="3001">
          <p15:clr>
            <a:srgbClr val="F26B43"/>
          </p15:clr>
        </p15:guide>
        <p15:guide id="15" pos="3386">
          <p15:clr>
            <a:srgbClr val="F26B43"/>
          </p15:clr>
        </p15:guide>
        <p15:guide id="16" pos="3432">
          <p15:clr>
            <a:srgbClr val="F26B43"/>
          </p15:clr>
        </p15:guide>
        <p15:guide id="17" pos="3817">
          <p15:clr>
            <a:srgbClr val="F26B43"/>
          </p15:clr>
        </p15:guide>
        <p15:guide id="18" pos="3863">
          <p15:clr>
            <a:srgbClr val="F26B43"/>
          </p15:clr>
        </p15:guide>
        <p15:guide id="19" pos="4248">
          <p15:clr>
            <a:srgbClr val="F26B43"/>
          </p15:clr>
        </p15:guide>
        <p15:guide id="20" pos="4294">
          <p15:clr>
            <a:srgbClr val="F26B43"/>
          </p15:clr>
        </p15:guide>
        <p15:guide id="21" pos="4679">
          <p15:clr>
            <a:srgbClr val="F26B43"/>
          </p15:clr>
        </p15:guide>
        <p15:guide id="22" pos="4725">
          <p15:clr>
            <a:srgbClr val="F26B43"/>
          </p15:clr>
        </p15:guide>
        <p15:guide id="23" pos="5110">
          <p15:clr>
            <a:srgbClr val="F26B43"/>
          </p15:clr>
        </p15:guide>
        <p15:guide id="24" pos="5155">
          <p15:clr>
            <a:srgbClr val="F26B43"/>
          </p15:clr>
        </p15:guide>
        <p15:guide id="25" pos="6403">
          <p15:clr>
            <a:srgbClr val="F26B43"/>
          </p15:clr>
        </p15:guide>
        <p15:guide id="26" pos="6017">
          <p15:clr>
            <a:srgbClr val="F26B43"/>
          </p15:clr>
        </p15:guide>
        <p15:guide id="27" pos="6834">
          <p15:clr>
            <a:srgbClr val="F26B43"/>
          </p15:clr>
        </p15:guide>
        <p15:guide id="28" pos="6879">
          <p15:clr>
            <a:srgbClr val="F26B43"/>
          </p15:clr>
        </p15:guide>
        <p15:guide id="29" orient="horz" pos="477">
          <p15:clr>
            <a:srgbClr val="F26B43"/>
          </p15:clr>
        </p15:guide>
        <p15:guide id="30" orient="horz" pos="630">
          <p15:clr>
            <a:srgbClr val="F26B43"/>
          </p15:clr>
        </p15:guide>
        <p15:guide id="31" orient="horz" pos="783">
          <p15:clr>
            <a:srgbClr val="F26B43"/>
          </p15:clr>
        </p15:guide>
        <p15:guide id="32" orient="horz" pos="935">
          <p15:clr>
            <a:srgbClr val="F26B43"/>
          </p15:clr>
        </p15:guide>
        <p15:guide id="33" orient="horz" pos="1241">
          <p15:clr>
            <a:srgbClr val="F26B43"/>
          </p15:clr>
        </p15:guide>
        <p15:guide id="34" orient="horz" pos="1395">
          <p15:clr>
            <a:srgbClr val="F26B43"/>
          </p15:clr>
        </p15:guide>
        <p15:guide id="35" orient="horz" pos="1548">
          <p15:clr>
            <a:srgbClr val="F26B43"/>
          </p15:clr>
        </p15:guide>
        <p15:guide id="36" orient="horz" pos="1701">
          <p15:clr>
            <a:srgbClr val="F26B43"/>
          </p15:clr>
        </p15:guide>
        <p15:guide id="37" orient="horz" pos="1854">
          <p15:clr>
            <a:srgbClr val="F26B43"/>
          </p15:clr>
        </p15:guide>
        <p15:guide id="38" orient="horz" pos="2007">
          <p15:clr>
            <a:srgbClr val="F26B43"/>
          </p15:clr>
        </p15:guide>
        <p15:guide id="39" orient="horz" pos="2160">
          <p15:clr>
            <a:srgbClr val="F26B43"/>
          </p15:clr>
        </p15:guide>
        <p15:guide id="40" orient="horz" pos="2312">
          <p15:clr>
            <a:srgbClr val="F26B43"/>
          </p15:clr>
        </p15:guide>
        <p15:guide id="41" orient="horz" pos="2465">
          <p15:clr>
            <a:srgbClr val="F26B43"/>
          </p15:clr>
        </p15:guide>
        <p15:guide id="42" orient="horz" pos="2618">
          <p15:clr>
            <a:srgbClr val="F26B43"/>
          </p15:clr>
        </p15:guide>
        <p15:guide id="43" orient="horz" pos="2771">
          <p15:clr>
            <a:srgbClr val="F26B43"/>
          </p15:clr>
        </p15:guide>
        <p15:guide id="44" orient="horz" pos="2925">
          <p15:clr>
            <a:srgbClr val="F26B43"/>
          </p15:clr>
        </p15:guide>
        <p15:guide id="45" orient="horz" pos="3077">
          <p15:clr>
            <a:srgbClr val="F26B43"/>
          </p15:clr>
        </p15:guide>
        <p15:guide id="46" orient="horz" pos="3230">
          <p15:clr>
            <a:srgbClr val="F26B43"/>
          </p15:clr>
        </p15:guide>
        <p15:guide id="47" orient="horz" pos="3383">
          <p15:clr>
            <a:srgbClr val="F26B43"/>
          </p15:clr>
        </p15:guide>
        <p15:guide id="48" orient="horz" pos="3536">
          <p15:clr>
            <a:srgbClr val="F26B43"/>
          </p15:clr>
        </p15:guide>
        <p15:guide id="49" orient="horz" pos="3689">
          <p15:clr>
            <a:srgbClr val="F26B43"/>
          </p15:clr>
        </p15:guide>
        <p15:guide id="50" orient="horz" pos="1088">
          <p15:clr>
            <a:srgbClr val="F26B43"/>
          </p15:clr>
        </p15:guide>
        <p15:guide id="51" pos="1708">
          <p15:clr>
            <a:srgbClr val="F26B43"/>
          </p15:clr>
        </p15:guide>
        <p15:guide id="52" pos="1663">
          <p15:clr>
            <a:srgbClr val="F26B43"/>
          </p15:clr>
        </p15:guide>
        <p15:guide id="53" pos="1277">
          <p15:clr>
            <a:srgbClr val="F26B43"/>
          </p15:clr>
        </p15:guide>
        <p15:guide id="54" pos="1232">
          <p15:clr>
            <a:srgbClr val="F26B43"/>
          </p15:clr>
        </p15:guide>
        <p15:guide id="55" pos="5541">
          <p15:clr>
            <a:srgbClr val="F26B43"/>
          </p15:clr>
        </p15:guide>
        <p15:guide id="56" pos="5586">
          <p15:clr>
            <a:srgbClr val="F26B43"/>
          </p15:clr>
        </p15:guide>
        <p15:guide id="57" pos="5972">
          <p15:clr>
            <a:srgbClr val="F26B43"/>
          </p15:clr>
        </p15:guide>
        <p15:guide id="58" pos="6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comments" Target="../comments/commen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78.png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703512" y="6111092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1800"/>
              </a:lnSpc>
            </a:pPr>
            <a:endParaRPr lang="en-US" sz="1600" b="1" dirty="0">
              <a:solidFill>
                <a:srgbClr val="808080"/>
              </a:solidFill>
            </a:endParaRPr>
          </a:p>
        </p:txBody>
      </p:sp>
      <p:sp>
        <p:nvSpPr>
          <p:cNvPr id="307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discussion</a:t>
            </a:r>
            <a:br>
              <a:rPr lang="en-US" dirty="0"/>
            </a:br>
            <a:r>
              <a:rPr lang="en-US" dirty="0"/>
              <a:t>Intertrochanteric fractures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E8D887-01BB-4F57-8D10-7F14792B0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189D17-ACE0-4FA6-90A5-CB4C6E1059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7C36DD-6929-46FD-859F-2574070889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76" y="5861053"/>
            <a:ext cx="5112468" cy="246062"/>
          </a:xfrm>
        </p:spPr>
        <p:txBody>
          <a:bodyPr/>
          <a:lstStyle/>
          <a:p>
            <a:r>
              <a:rPr lang="en-US" altLang="ko-KR" dirty="0" err="1"/>
              <a:t>AOTrauma</a:t>
            </a:r>
            <a:r>
              <a:rPr lang="en-US" altLang="ko-KR" dirty="0"/>
              <a:t> Masters Course</a:t>
            </a:r>
          </a:p>
          <a:p>
            <a:r>
              <a:rPr lang="en-US" altLang="ko-KR" dirty="0"/>
              <a:t>Current Concepts—Lower Extremity I</a:t>
            </a:r>
            <a:endParaRPr lang="de-CH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2155C63-333B-4E5D-A22A-08C18D4E7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5" y="6107115"/>
            <a:ext cx="3600301" cy="206376"/>
          </a:xfrm>
        </p:spPr>
        <p:txBody>
          <a:bodyPr/>
          <a:lstStyle/>
          <a:p>
            <a:r>
              <a:rPr lang="de-CH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52776" y="1060451"/>
            <a:ext cx="2665413" cy="26654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5939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52776" y="3727451"/>
            <a:ext cx="2665413" cy="26654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457200"/>
            <a:ext cx="18002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57200"/>
            <a:ext cx="21050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MS PGothic" charset="0"/>
              </a:rPr>
              <a:t>Postoperative imaging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1752601" y="6243638"/>
            <a:ext cx="100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Day 0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2720806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Box 2"/>
          <p:cNvSpPr txBox="1">
            <a:spLocks noChangeArrowheads="1"/>
          </p:cNvSpPr>
          <p:nvPr/>
        </p:nvSpPr>
        <p:spPr bwMode="auto">
          <a:xfrm>
            <a:off x="1524000" y="6015038"/>
            <a:ext cx="1536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ko-KR" b="0">
                <a:solidFill>
                  <a:schemeClr val="bg1"/>
                </a:solidFill>
              </a:rPr>
              <a:t>Postop </a:t>
            </a:r>
          </a:p>
          <a:p>
            <a:pPr eaLnBrk="1" hangingPunct="1"/>
            <a:r>
              <a:rPr lang="en-US" altLang="ko-KR" b="0">
                <a:solidFill>
                  <a:schemeClr val="bg1"/>
                </a:solidFill>
              </a:rPr>
              <a:t>2 months 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70" y="0"/>
            <a:ext cx="181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A02720-3C7F-43E0-B95D-17BEF1873845}"/>
              </a:ext>
            </a:extLst>
          </p:cNvPr>
          <p:cNvGrpSpPr/>
          <p:nvPr/>
        </p:nvGrpSpPr>
        <p:grpSpPr>
          <a:xfrm>
            <a:off x="3575720" y="0"/>
            <a:ext cx="2498725" cy="6858000"/>
            <a:chOff x="3063876" y="0"/>
            <a:chExt cx="2498725" cy="6858000"/>
          </a:xfrm>
        </p:grpSpPr>
        <p:pic>
          <p:nvPicPr>
            <p:cNvPr id="8806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876" y="0"/>
              <a:ext cx="24987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8068" name="Straight Arrow Connector 5"/>
            <p:cNvCxnSpPr>
              <a:cxnSpLocks noChangeShapeType="1"/>
            </p:cNvCxnSpPr>
            <p:nvPr/>
          </p:nvCxnSpPr>
          <p:spPr bwMode="auto">
            <a:xfrm flipH="1" flipV="1">
              <a:off x="4800600" y="2835276"/>
              <a:ext cx="215900" cy="288925"/>
            </a:xfrm>
            <a:prstGeom prst="straightConnector1">
              <a:avLst/>
            </a:prstGeom>
            <a:noFill/>
            <a:ln w="38100">
              <a:solidFill>
                <a:srgbClr val="B02A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752601" y="6243638"/>
            <a:ext cx="117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Day 60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412786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4" y="1143001"/>
            <a:ext cx="1741487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6" y="1143001"/>
            <a:ext cx="146367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143001"/>
            <a:ext cx="156527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0116" name="Straight Arrow Connector 5"/>
          <p:cNvCxnSpPr>
            <a:cxnSpLocks noChangeShapeType="1"/>
          </p:cNvCxnSpPr>
          <p:nvPr/>
        </p:nvCxnSpPr>
        <p:spPr bwMode="auto">
          <a:xfrm flipH="1" flipV="1">
            <a:off x="4279900" y="3217864"/>
            <a:ext cx="215900" cy="287337"/>
          </a:xfrm>
          <a:prstGeom prst="straightConnector1">
            <a:avLst/>
          </a:prstGeom>
          <a:noFill/>
          <a:ln w="38100">
            <a:solidFill>
              <a:srgbClr val="B02A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0"/>
            <a:ext cx="263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0118" name="Straight Connector 8"/>
          <p:cNvCxnSpPr>
            <a:cxnSpLocks noChangeShapeType="1"/>
          </p:cNvCxnSpPr>
          <p:nvPr/>
        </p:nvCxnSpPr>
        <p:spPr bwMode="auto">
          <a:xfrm>
            <a:off x="8199438" y="188914"/>
            <a:ext cx="431800" cy="3887787"/>
          </a:xfrm>
          <a:prstGeom prst="line">
            <a:avLst/>
          </a:prstGeom>
          <a:noFill/>
          <a:ln w="12700">
            <a:solidFill>
              <a:srgbClr val="B02A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119" name="Straight Connector 9"/>
          <p:cNvCxnSpPr>
            <a:cxnSpLocks noChangeShapeType="1"/>
          </p:cNvCxnSpPr>
          <p:nvPr/>
        </p:nvCxnSpPr>
        <p:spPr bwMode="auto">
          <a:xfrm flipH="1">
            <a:off x="9515476" y="115888"/>
            <a:ext cx="828675" cy="3890962"/>
          </a:xfrm>
          <a:prstGeom prst="line">
            <a:avLst/>
          </a:prstGeom>
          <a:noFill/>
          <a:ln w="12700">
            <a:solidFill>
              <a:srgbClr val="B02A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120" name="Straight Connector 14"/>
          <p:cNvCxnSpPr>
            <a:cxnSpLocks noChangeShapeType="1"/>
          </p:cNvCxnSpPr>
          <p:nvPr/>
        </p:nvCxnSpPr>
        <p:spPr bwMode="auto">
          <a:xfrm flipH="1">
            <a:off x="8112125" y="188914"/>
            <a:ext cx="431800" cy="936625"/>
          </a:xfrm>
          <a:prstGeom prst="line">
            <a:avLst/>
          </a:prstGeom>
          <a:noFill/>
          <a:ln w="12700">
            <a:solidFill>
              <a:srgbClr val="B02A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121" name="Straight Connector 15"/>
          <p:cNvCxnSpPr>
            <a:cxnSpLocks noChangeShapeType="1"/>
          </p:cNvCxnSpPr>
          <p:nvPr/>
        </p:nvCxnSpPr>
        <p:spPr bwMode="auto">
          <a:xfrm>
            <a:off x="9767889" y="115889"/>
            <a:ext cx="649287" cy="1081087"/>
          </a:xfrm>
          <a:prstGeom prst="line">
            <a:avLst/>
          </a:prstGeom>
          <a:noFill/>
          <a:ln w="12700">
            <a:solidFill>
              <a:srgbClr val="B02A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0122" name="Title 11"/>
          <p:cNvSpPr>
            <a:spLocks noGrp="1"/>
          </p:cNvSpPr>
          <p:nvPr>
            <p:ph type="title"/>
          </p:nvPr>
        </p:nvSpPr>
        <p:spPr>
          <a:xfrm>
            <a:off x="670985" y="456209"/>
            <a:ext cx="10850033" cy="727076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latin typeface="Arial" charset="0"/>
                <a:ea typeface="MS PGothic" charset="0"/>
              </a:rPr>
              <a:t>Postoperative imaging (at 8 months)</a:t>
            </a:r>
            <a:endParaRPr lang="ko-KR" altLang="en-US" sz="2800" dirty="0">
              <a:latin typeface="Arial" charset="0"/>
              <a:ea typeface="MS PGothic" charset="0"/>
            </a:endParaRP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1600201" y="6243638"/>
            <a:ext cx="134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Day 260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3066480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Nonunited</a:t>
            </a:r>
            <a:r>
              <a:rPr lang="en-US" dirty="0"/>
              <a:t> intertrochanteric femoral fracture complication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Case 2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7408" y="5718968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1800"/>
              </a:lnSpc>
              <a:spcBef>
                <a:spcPct val="50000"/>
              </a:spcBef>
            </a:pPr>
            <a:r>
              <a:rPr kumimoji="1" lang="en-US" sz="1600" b="1" dirty="0" err="1"/>
              <a:t>Eben</a:t>
            </a:r>
            <a:r>
              <a:rPr kumimoji="1" lang="en-US" sz="1600" b="1" dirty="0"/>
              <a:t> Carroll, USA</a:t>
            </a:r>
            <a:endParaRPr kumimoji="1"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33151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“Left hip pain”</a:t>
            </a:r>
          </a:p>
          <a:p>
            <a:r>
              <a:rPr lang="en-US" dirty="0"/>
              <a:t>68-year-old man treated at outside hospital for left hip fracture</a:t>
            </a:r>
          </a:p>
          <a:p>
            <a:r>
              <a:rPr lang="en-US" dirty="0"/>
              <a:t>Transferred to our care for nonunion</a:t>
            </a:r>
          </a:p>
          <a:p>
            <a:r>
              <a:rPr lang="en-US" dirty="0"/>
              <a:t>Past medical history: hypertension, arthritis</a:t>
            </a:r>
          </a:p>
          <a:p>
            <a:r>
              <a:rPr lang="en-US" dirty="0"/>
              <a:t>Past surgical history: knee replacement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E2D2D-73B3-49F0-9983-A387C049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194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47" y="1268760"/>
            <a:ext cx="6145097" cy="50780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Injury film</a:t>
            </a:r>
          </a:p>
        </p:txBody>
      </p:sp>
    </p:spTree>
    <p:extLst>
      <p:ext uri="{BB962C8B-B14F-4D97-AF65-F5344CB8AC3E}">
        <p14:creationId xmlns:p14="http://schemas.microsoft.com/office/powerpoint/2010/main" val="316820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11624" y="1268760"/>
            <a:ext cx="6722887" cy="50405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at outside hospital</a:t>
            </a:r>
          </a:p>
        </p:txBody>
      </p:sp>
    </p:spTree>
    <p:extLst>
      <p:ext uri="{BB962C8B-B14F-4D97-AF65-F5344CB8AC3E}">
        <p14:creationId xmlns:p14="http://schemas.microsoft.com/office/powerpoint/2010/main" val="319116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FED9D4C-4EF7-454A-8988-5B4CBAF70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35"/>
          <a:stretch/>
        </p:blipFill>
        <p:spPr>
          <a:xfrm>
            <a:off x="2999657" y="33634"/>
            <a:ext cx="2849404" cy="6851750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3EB215B-DF4E-4AF3-AD41-BA9F871F8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20"/>
          <a:stretch/>
        </p:blipFill>
        <p:spPr>
          <a:xfrm>
            <a:off x="6003736" y="28676"/>
            <a:ext cx="3116600" cy="68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6200000">
            <a:off x="5435087" y="1929675"/>
            <a:ext cx="5282269" cy="39604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at outside hospital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238" y="1471579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What should be done with this?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Observe?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Revise?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40733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555576"/>
            <a:ext cx="3487266" cy="6199584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11B4C4-0BB3-4973-9D2F-29409FF68956}"/>
              </a:ext>
            </a:extLst>
          </p:cNvPr>
          <p:cNvSpPr txBox="1">
            <a:spLocks/>
          </p:cNvSpPr>
          <p:nvPr/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Preoperative plan</a:t>
            </a:r>
          </a:p>
        </p:txBody>
      </p:sp>
    </p:spTree>
    <p:extLst>
      <p:ext uri="{BB962C8B-B14F-4D97-AF65-F5344CB8AC3E}">
        <p14:creationId xmlns:p14="http://schemas.microsoft.com/office/powerpoint/2010/main" val="337641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38686-97EF-B949-B22A-1287B9045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Gain understanding of reduction techniques </a:t>
            </a:r>
          </a:p>
          <a:p>
            <a:endParaRPr lang="en-US" dirty="0"/>
          </a:p>
          <a:p>
            <a:r>
              <a:rPr lang="en-US" dirty="0"/>
              <a:t>Understand common complications including malunion and nonunion and strategies to correct</a:t>
            </a:r>
          </a:p>
          <a:p>
            <a:endParaRPr lang="en-US" dirty="0"/>
          </a:p>
          <a:p>
            <a:r>
              <a:rPr lang="en-US" dirty="0"/>
              <a:t>Appreciate the importance of lateral wall integrity and dangers of reverse obliquity patterns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5F369-DEAD-F741-A602-13560A67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32182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B26CC-CAF7-4779-A41B-24237AE8E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70" y="548680"/>
            <a:ext cx="454208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32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8287" r="-2071" b="-423"/>
          <a:stretch/>
        </p:blipFill>
        <p:spPr>
          <a:xfrm>
            <a:off x="3863752" y="548681"/>
            <a:ext cx="4412539" cy="6192688"/>
          </a:xfrm>
        </p:spPr>
      </p:pic>
    </p:spTree>
    <p:extLst>
      <p:ext uri="{BB962C8B-B14F-4D97-AF65-F5344CB8AC3E}">
        <p14:creationId xmlns:p14="http://schemas.microsoft.com/office/powerpoint/2010/main" val="303603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4658"/>
          <a:stretch/>
        </p:blipFill>
        <p:spPr bwMode="auto">
          <a:xfrm>
            <a:off x="4079776" y="548680"/>
            <a:ext cx="3983092" cy="599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7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5996"/>
          <a:stretch/>
        </p:blipFill>
        <p:spPr bwMode="auto">
          <a:xfrm>
            <a:off x="4146738" y="548680"/>
            <a:ext cx="3893478" cy="57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457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 with the plate alone, no osteotomy was made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6" b="7464"/>
          <a:stretch/>
        </p:blipFill>
        <p:spPr>
          <a:xfrm>
            <a:off x="3675806" y="1285776"/>
            <a:ext cx="2312988" cy="52466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63"/>
          <a:stretch/>
        </p:blipFill>
        <p:spPr>
          <a:xfrm>
            <a:off x="6278711" y="1412776"/>
            <a:ext cx="2841625" cy="4992687"/>
          </a:xfrm>
        </p:spPr>
      </p:pic>
    </p:spTree>
    <p:extLst>
      <p:ext uri="{BB962C8B-B14F-4D97-AF65-F5344CB8AC3E}">
        <p14:creationId xmlns:p14="http://schemas.microsoft.com/office/powerpoint/2010/main" val="1227735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1 year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48" y="1209193"/>
            <a:ext cx="4064000" cy="54197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56" y="1196752"/>
            <a:ext cx="4064000" cy="5419725"/>
          </a:xfrm>
        </p:spPr>
      </p:pic>
    </p:spTree>
    <p:extLst>
      <p:ext uri="{BB962C8B-B14F-4D97-AF65-F5344CB8AC3E}">
        <p14:creationId xmlns:p14="http://schemas.microsoft.com/office/powerpoint/2010/main" val="3379261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9156-84BF-FC49-9751-D257172E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1 year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BA2670-6AF9-F144-9752-A3D3C0C29AE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9" y="1281820"/>
            <a:ext cx="5923742" cy="489293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B408E0C-8388-CD47-B7E3-E3640B35451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5" b="38901"/>
          <a:stretch/>
        </p:blipFill>
        <p:spPr>
          <a:xfrm>
            <a:off x="6785259" y="2204864"/>
            <a:ext cx="4423309" cy="3394199"/>
          </a:xfrm>
        </p:spPr>
      </p:pic>
    </p:spTree>
    <p:extLst>
      <p:ext uri="{BB962C8B-B14F-4D97-AF65-F5344CB8AC3E}">
        <p14:creationId xmlns:p14="http://schemas.microsoft.com/office/powerpoint/2010/main" val="315526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5498811" y="2008189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5787736" y="5248276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1849149" y="2376489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4057" y="112872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kumimoji="1" lang="en-US" altLang="ko-KR" dirty="0">
                <a:ea typeface="ヒラギノ角ゴ Pro W6" charset="0"/>
                <a:cs typeface="Arial" charset="0"/>
              </a:rPr>
              <a:t>High-energy intertrochanteric fracture</a:t>
            </a:r>
            <a:br>
              <a:rPr kumimoji="1" lang="en-US" altLang="ko-KR" dirty="0">
                <a:ea typeface="ヒラギノ角ゴ Pro W6" charset="0"/>
                <a:cs typeface="Arial" charset="0"/>
              </a:rPr>
            </a:br>
            <a:br>
              <a:rPr kumimoji="1" lang="en-US" altLang="ko-KR" dirty="0">
                <a:ea typeface="ヒラギノ角ゴ Pro W6" charset="0"/>
                <a:cs typeface="Arial" charset="0"/>
              </a:rPr>
            </a:br>
            <a:r>
              <a:rPr kumimoji="1" lang="en-US" altLang="ko-KR" dirty="0">
                <a:ea typeface="ヒラギノ角ゴ Pro W6" charset="0"/>
                <a:cs typeface="Arial" charset="0"/>
              </a:rPr>
              <a:t> </a:t>
            </a:r>
            <a:r>
              <a:rPr lang="en-US" dirty="0"/>
              <a:t>Case 3</a:t>
            </a:r>
            <a:br>
              <a:rPr lang="en-US" dirty="0"/>
            </a:br>
            <a:endParaRPr kumimoji="1" lang="en-US" altLang="ko-KR" dirty="0">
              <a:ea typeface="ヒラギノ角ゴ Pro W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37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6"/>
          <p:cNvSpPr>
            <a:spLocks noGrp="1"/>
          </p:cNvSpPr>
          <p:nvPr>
            <p:ph idx="1"/>
          </p:nvPr>
        </p:nvSpPr>
        <p:spPr>
          <a:xfrm>
            <a:off x="670985" y="1727201"/>
            <a:ext cx="5425015" cy="4127399"/>
          </a:xfrm>
        </p:spPr>
        <p:txBody>
          <a:bodyPr>
            <a:noAutofit/>
          </a:bodyPr>
          <a:lstStyle/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48-year-old man with isolated injury</a:t>
            </a:r>
          </a:p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Fall from a 3-meter height</a:t>
            </a:r>
          </a:p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Reduction?</a:t>
            </a:r>
          </a:p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Fixation options?</a:t>
            </a:r>
          </a:p>
          <a:p>
            <a:pPr lvl="1">
              <a:buFont typeface="Arial" charset="0"/>
              <a:buChar char="–"/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Dynamic hip screw</a:t>
            </a:r>
          </a:p>
          <a:p>
            <a:pPr lvl="1">
              <a:buFont typeface="Arial" charset="0"/>
              <a:buChar char="–"/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Nailing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3D4FFB-9484-4972-86D9-4FB6E4C1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description</a:t>
            </a:r>
          </a:p>
        </p:txBody>
      </p:sp>
      <p:grpSp>
        <p:nvGrpSpPr>
          <p:cNvPr id="12292" name="그룹 1"/>
          <p:cNvGrpSpPr>
            <a:grpSpLocks/>
          </p:cNvGrpSpPr>
          <p:nvPr/>
        </p:nvGrpSpPr>
        <p:grpSpPr bwMode="auto">
          <a:xfrm>
            <a:off x="6168008" y="1268760"/>
            <a:ext cx="5554781" cy="4800105"/>
            <a:chOff x="3360478" y="1340768"/>
            <a:chExt cx="5318858" cy="4536504"/>
          </a:xfrm>
        </p:grpSpPr>
        <p:pic>
          <p:nvPicPr>
            <p:cNvPr id="122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478" y="1340768"/>
              <a:ext cx="3517104" cy="453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473540" y="2671476"/>
              <a:ext cx="4536504" cy="187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752600" y="6172200"/>
            <a:ext cx="99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Day 0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404974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Postoperative imaging </a:t>
            </a:r>
          </a:p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Lateral view not available</a:t>
            </a:r>
          </a:p>
          <a:p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Open reduction and internal fixation, any thoughts?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501" y="2852936"/>
            <a:ext cx="264477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00" y="2852936"/>
            <a:ext cx="2878138" cy="3167062"/>
            <a:chOff x="6239872" y="1124744"/>
            <a:chExt cx="2877890" cy="3168352"/>
          </a:xfrm>
        </p:grpSpPr>
        <p:pic>
          <p:nvPicPr>
            <p:cNvPr id="133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124744"/>
              <a:ext cx="2817570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Box 6"/>
            <p:cNvSpPr txBox="1">
              <a:spLocks noChangeArrowheads="1"/>
            </p:cNvSpPr>
            <p:nvPr/>
          </p:nvSpPr>
          <p:spPr bwMode="auto">
            <a:xfrm>
              <a:off x="6239872" y="3646502"/>
              <a:ext cx="1234968" cy="64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kumimoji="0" lang="en-US" altLang="ko-KR" sz="1800" dirty="0">
                  <a:solidFill>
                    <a:schemeClr val="bg1"/>
                  </a:solidFill>
                  <a:ea typeface="Gulim" charset="0"/>
                  <a:cs typeface="Arial" charset="0"/>
                </a:rPr>
                <a:t>2 months 2 weeks</a:t>
              </a:r>
              <a:endParaRPr kumimoji="0" lang="ko-KR" altLang="en-US" sz="1800" dirty="0">
                <a:solidFill>
                  <a:schemeClr val="bg1"/>
                </a:solidFill>
                <a:ea typeface="Gulim" charset="0"/>
                <a:cs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05001" y="2892426"/>
            <a:ext cx="2911475" cy="3736975"/>
            <a:chOff x="5292080" y="4291372"/>
            <a:chExt cx="2063307" cy="2566628"/>
          </a:xfrm>
        </p:grpSpPr>
        <p:pic>
          <p:nvPicPr>
            <p:cNvPr id="133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4293096"/>
              <a:ext cx="2047068" cy="2564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Box 9"/>
            <p:cNvSpPr txBox="1">
              <a:spLocks noChangeArrowheads="1"/>
            </p:cNvSpPr>
            <p:nvPr/>
          </p:nvSpPr>
          <p:spPr bwMode="auto">
            <a:xfrm>
              <a:off x="6316869" y="4291372"/>
              <a:ext cx="1038518" cy="253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/>
              <a:r>
                <a:rPr kumimoji="0" lang="en-US" altLang="ko-KR" sz="1800">
                  <a:solidFill>
                    <a:schemeClr val="bg1"/>
                  </a:solidFill>
                  <a:ea typeface="Gulim" charset="0"/>
                  <a:cs typeface="Arial" charset="0"/>
                </a:rPr>
                <a:t>5 months</a:t>
              </a:r>
              <a:endParaRPr kumimoji="0" lang="ko-KR" altLang="en-US" sz="1800">
                <a:solidFill>
                  <a:schemeClr val="bg1"/>
                </a:solidFill>
                <a:ea typeface="Gulim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5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5498811" y="2008189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5787736" y="5248276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1849149" y="2376489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4057" y="112872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Complex intertrochanteric fracture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Case 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5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40" y="1268760"/>
            <a:ext cx="10530611" cy="4127399"/>
          </a:xfrm>
        </p:spPr>
        <p:txBody>
          <a:bodyPr/>
          <a:lstStyle/>
          <a:p>
            <a:r>
              <a:rPr lang="en-US" altLang="ko-KR" sz="2400" dirty="0">
                <a:latin typeface="Arial" charset="0"/>
                <a:ea typeface="Gulim" charset="0"/>
                <a:cs typeface="Gulim" charset="0"/>
              </a:rPr>
              <a:t>Medial gap, good bone quality, abutment of proximal lateral aspect of the proximal fragment to the nail </a:t>
            </a:r>
            <a:r>
              <a:rPr lang="en-US" altLang="ko-KR" sz="2400" dirty="0">
                <a:latin typeface="Arial" charset="0"/>
                <a:ea typeface="Gulim" charset="0"/>
                <a:cs typeface="Gulim" charset="0"/>
                <a:sym typeface="Wingdings" charset="0"/>
              </a:rPr>
              <a:t> failure of sliding  bending stress  failure</a:t>
            </a:r>
          </a:p>
          <a:p>
            <a:r>
              <a:rPr lang="en-US" altLang="ko-KR" sz="2400" dirty="0">
                <a:latin typeface="Arial" charset="0"/>
                <a:ea typeface="Gulim" charset="0"/>
                <a:cs typeface="Gulim" charset="0"/>
                <a:sym typeface="Wingdings" charset="0"/>
              </a:rPr>
              <a:t>Locking failure may have caused rotational instability</a:t>
            </a:r>
            <a:endParaRPr lang="ko-KR" altLang="en-US" sz="2400" dirty="0">
              <a:latin typeface="Arial" charset="0"/>
              <a:ea typeface="Gulim" charset="0"/>
              <a:cs typeface="Gulim" charset="0"/>
            </a:endParaRPr>
          </a:p>
          <a:p>
            <a:endParaRPr lang="ko-KR" altLang="en-US" sz="2400" dirty="0"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Cause of failure?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480" y="3140968"/>
            <a:ext cx="2646362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2"/>
          <p:cNvGrpSpPr>
            <a:grpSpLocks/>
          </p:cNvGrpSpPr>
          <p:nvPr/>
        </p:nvGrpSpPr>
        <p:grpSpPr bwMode="auto">
          <a:xfrm>
            <a:off x="4143281" y="3140968"/>
            <a:ext cx="2817337" cy="3167062"/>
            <a:chOff x="6300192" y="1124744"/>
            <a:chExt cx="2817570" cy="3168352"/>
          </a:xfrm>
        </p:grpSpPr>
        <p:pic>
          <p:nvPicPr>
            <p:cNvPr id="1434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124744"/>
              <a:ext cx="2817570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9" name="TextBox 14"/>
            <p:cNvSpPr txBox="1">
              <a:spLocks noChangeArrowheads="1"/>
            </p:cNvSpPr>
            <p:nvPr/>
          </p:nvSpPr>
          <p:spPr bwMode="auto">
            <a:xfrm>
              <a:off x="6312790" y="3646502"/>
              <a:ext cx="1133738" cy="64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kumimoji="0" lang="en-US" altLang="ko-KR" sz="1800">
                  <a:solidFill>
                    <a:schemeClr val="bg1"/>
                  </a:solidFill>
                  <a:ea typeface="Gulim" charset="0"/>
                  <a:cs typeface="Arial" charset="0"/>
                </a:rPr>
                <a:t>2 months</a:t>
              </a:r>
            </a:p>
            <a:p>
              <a:r>
                <a:rPr kumimoji="0" lang="en-US" altLang="ko-KR" sz="1800">
                  <a:solidFill>
                    <a:schemeClr val="bg1"/>
                  </a:solidFill>
                  <a:ea typeface="Gulim" charset="0"/>
                  <a:cs typeface="Arial" charset="0"/>
                </a:rPr>
                <a:t>2 weeks</a:t>
              </a:r>
              <a:endParaRPr kumimoji="0" lang="ko-KR" altLang="en-US" sz="1800">
                <a:solidFill>
                  <a:schemeClr val="bg1"/>
                </a:solidFill>
                <a:ea typeface="Gulim" charset="0"/>
                <a:cs typeface="Arial" charset="0"/>
              </a:endParaRPr>
            </a:p>
          </p:txBody>
        </p:sp>
      </p:grpSp>
      <p:grpSp>
        <p:nvGrpSpPr>
          <p:cNvPr id="14342" name="Group 15"/>
          <p:cNvGrpSpPr>
            <a:grpSpLocks/>
          </p:cNvGrpSpPr>
          <p:nvPr/>
        </p:nvGrpSpPr>
        <p:grpSpPr bwMode="auto">
          <a:xfrm>
            <a:off x="7049518" y="3140968"/>
            <a:ext cx="2505075" cy="3167062"/>
            <a:chOff x="6300192" y="4293096"/>
            <a:chExt cx="2158978" cy="2624553"/>
          </a:xfrm>
        </p:grpSpPr>
        <p:pic>
          <p:nvPicPr>
            <p:cNvPr id="1434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293096"/>
              <a:ext cx="2094674" cy="262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TextBox 17"/>
            <p:cNvSpPr txBox="1">
              <a:spLocks noChangeArrowheads="1"/>
            </p:cNvSpPr>
            <p:nvPr/>
          </p:nvSpPr>
          <p:spPr bwMode="auto">
            <a:xfrm>
              <a:off x="7482148" y="4293096"/>
              <a:ext cx="977022" cy="306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/>
              <a:r>
                <a:rPr kumimoji="0" lang="en-US" altLang="ko-KR" sz="1800">
                  <a:solidFill>
                    <a:schemeClr val="bg1"/>
                  </a:solidFill>
                  <a:ea typeface="Gulim" charset="0"/>
                  <a:cs typeface="Arial" charset="0"/>
                </a:rPr>
                <a:t>5 months</a:t>
              </a:r>
              <a:endParaRPr kumimoji="0" lang="ko-KR" altLang="en-US" sz="1800">
                <a:solidFill>
                  <a:schemeClr val="bg1"/>
                </a:solidFill>
                <a:ea typeface="Gulim" charset="0"/>
                <a:cs typeface="Arial" charset="0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2423542" y="5299969"/>
            <a:ext cx="215900" cy="7302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28367" y="4220469"/>
            <a:ext cx="215900" cy="7143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92193" y="4004568"/>
            <a:ext cx="144463" cy="21590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MS PGothic" charset="0"/>
              </a:rPr>
              <a:t>Correction of deformity</a:t>
            </a:r>
          </a:p>
          <a:p>
            <a:r>
              <a:rPr lang="en-US" altLang="ko-KR">
                <a:latin typeface="Arial" charset="0"/>
                <a:ea typeface="MS PGothic" charset="0"/>
              </a:rPr>
              <a:t>Fixation</a:t>
            </a:r>
          </a:p>
        </p:txBody>
      </p:sp>
      <p:sp>
        <p:nvSpPr>
          <p:cNvPr id="1536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Your revision plan?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238" y="1341438"/>
            <a:ext cx="34036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663" y="1341438"/>
            <a:ext cx="24495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44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Revision with a 95º blade plate and autogenous bone graft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grpSp>
        <p:nvGrpSpPr>
          <p:cNvPr id="16387" name="Group 15"/>
          <p:cNvGrpSpPr>
            <a:grpSpLocks/>
          </p:cNvGrpSpPr>
          <p:nvPr/>
        </p:nvGrpSpPr>
        <p:grpSpPr bwMode="auto">
          <a:xfrm>
            <a:off x="5122864" y="1260576"/>
            <a:ext cx="5348287" cy="5472013"/>
            <a:chOff x="3598530" y="1260786"/>
            <a:chExt cx="5349022" cy="5471901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530" y="1589654"/>
              <a:ext cx="3240360" cy="514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1588" y="3090720"/>
              <a:ext cx="5143266" cy="210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12"/>
            <p:cNvSpPr txBox="1">
              <a:spLocks noChangeArrowheads="1"/>
            </p:cNvSpPr>
            <p:nvPr/>
          </p:nvSpPr>
          <p:spPr bwMode="auto">
            <a:xfrm>
              <a:off x="4713415" y="1260786"/>
              <a:ext cx="32885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kumimoji="0" lang="en-US" altLang="ko-KR" sz="1800" dirty="0">
                  <a:ea typeface="Gulim" charset="0"/>
                  <a:cs typeface="Arial" charset="0"/>
                </a:rPr>
                <a:t>Second postoperative imaging</a:t>
              </a:r>
              <a:endParaRPr kumimoji="0" lang="ko-KR" altLang="en-US" sz="1800" dirty="0">
                <a:ea typeface="Gulim" charset="0"/>
                <a:cs typeface="Arial" charset="0"/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31504" y="2438400"/>
            <a:ext cx="3416896" cy="341689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785823" y="6172201"/>
            <a:ext cx="1468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dirty="0"/>
              <a:t>Month 13</a:t>
            </a:r>
            <a:endParaRPr lang="en-NZ" altLang="ko-KR" sz="2400" dirty="0"/>
          </a:p>
        </p:txBody>
      </p:sp>
    </p:spTree>
    <p:extLst>
      <p:ext uri="{BB962C8B-B14F-4D97-AF65-F5344CB8AC3E}">
        <p14:creationId xmlns:p14="http://schemas.microsoft.com/office/powerpoint/2010/main" val="1723636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Walks with a crutch, pain decreasing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What do you see?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What would you do?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8 months after revision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188" y="44451"/>
            <a:ext cx="4087812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3429001"/>
            <a:ext cx="66929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1785822" y="6172201"/>
            <a:ext cx="1468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Month 21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531378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Revision plan?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12 months after revision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1"/>
            <a:ext cx="4500562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3429000"/>
            <a:ext cx="61674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785822" y="6172201"/>
            <a:ext cx="1468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Month 25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187047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Second revision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9376" y="2060302"/>
            <a:ext cx="2735262" cy="273685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87142" y="2060302"/>
            <a:ext cx="2736850" cy="273685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96000" y="1916063"/>
            <a:ext cx="2880320" cy="28803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120336" y="2061120"/>
            <a:ext cx="2736850" cy="27352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58394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Second revision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6" y="1196975"/>
            <a:ext cx="69342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579" y="4941888"/>
            <a:ext cx="39925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125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1443833"/>
            <a:ext cx="251301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After second revision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905000" y="1077914"/>
            <a:ext cx="2960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kumimoji="1" sz="2000">
                <a:solidFill>
                  <a:srgbClr val="29529B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kumimoji="0" lang="en-US" altLang="ko-KR" sz="1800">
                <a:ea typeface="Gulim" charset="0"/>
                <a:cs typeface="Arial" charset="0"/>
              </a:rPr>
              <a:t> Postoperative imaging</a:t>
            </a:r>
            <a:endParaRPr kumimoji="0" lang="ko-KR" altLang="en-US" sz="1800">
              <a:ea typeface="Gulim" charset="0"/>
              <a:cs typeface="Arial" charset="0"/>
            </a:endParaRPr>
          </a:p>
        </p:txBody>
      </p:sp>
      <p:grpSp>
        <p:nvGrpSpPr>
          <p:cNvPr id="21509" name="Group 9"/>
          <p:cNvGrpSpPr>
            <a:grpSpLocks/>
          </p:cNvGrpSpPr>
          <p:nvPr/>
        </p:nvGrpSpPr>
        <p:grpSpPr bwMode="auto">
          <a:xfrm>
            <a:off x="4964113" y="1403351"/>
            <a:ext cx="2825750" cy="5256213"/>
            <a:chOff x="3563888" y="1196752"/>
            <a:chExt cx="2825995" cy="5256584"/>
          </a:xfrm>
        </p:grpSpPr>
        <p:pic>
          <p:nvPicPr>
            <p:cNvPr id="2151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196752"/>
              <a:ext cx="2825995" cy="525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TextBox 11"/>
            <p:cNvSpPr txBox="1">
              <a:spLocks noChangeArrowheads="1"/>
            </p:cNvSpPr>
            <p:nvPr/>
          </p:nvSpPr>
          <p:spPr bwMode="auto">
            <a:xfrm>
              <a:off x="3602080" y="4581541"/>
              <a:ext cx="1261993" cy="92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kumimoji="0" lang="en-US" altLang="ko-KR" sz="1800">
                  <a:solidFill>
                    <a:schemeClr val="bg1"/>
                  </a:solidFill>
                  <a:cs typeface="Arial" charset="0"/>
                </a:rPr>
                <a:t>7 months</a:t>
              </a:r>
            </a:p>
            <a:p>
              <a:r>
                <a:rPr kumimoji="0" lang="en-US" altLang="ko-KR" sz="1800">
                  <a:solidFill>
                    <a:schemeClr val="bg1"/>
                  </a:solidFill>
                  <a:cs typeface="Arial" charset="0"/>
                </a:rPr>
                <a:t>32 months</a:t>
              </a:r>
            </a:p>
            <a:p>
              <a:r>
                <a:rPr kumimoji="0" lang="en-US" altLang="ko-KR" sz="1800">
                  <a:solidFill>
                    <a:schemeClr val="bg1"/>
                  </a:solidFill>
                  <a:cs typeface="Arial" charset="0"/>
                </a:rPr>
                <a:t>total</a:t>
              </a:r>
            </a:p>
          </p:txBody>
        </p:sp>
      </p:grpSp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8288" y="157162"/>
            <a:ext cx="2428875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34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Importance of restoring the medial cortical continuity 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Gulim" charset="0"/>
                <a:cs typeface="Gulim" charset="0"/>
              </a:rPr>
              <a:t>Take-home message (1)</a:t>
            </a:r>
            <a:endParaRPr lang="ko-KR" altLang="en-US">
              <a:latin typeface="Arial" charset="0"/>
              <a:ea typeface="Gulim" charset="0"/>
              <a:cs typeface="Gulim" charset="0"/>
            </a:endParaRPr>
          </a:p>
        </p:txBody>
      </p:sp>
      <p:grpSp>
        <p:nvGrpSpPr>
          <p:cNvPr id="22534" name="Group 15"/>
          <p:cNvGrpSpPr>
            <a:grpSpLocks/>
          </p:cNvGrpSpPr>
          <p:nvPr/>
        </p:nvGrpSpPr>
        <p:grpSpPr bwMode="auto">
          <a:xfrm>
            <a:off x="7752184" y="2451432"/>
            <a:ext cx="3122536" cy="4102067"/>
            <a:chOff x="6300191" y="4293095"/>
            <a:chExt cx="2124916" cy="2643182"/>
          </a:xfrm>
        </p:grpSpPr>
        <p:pic>
          <p:nvPicPr>
            <p:cNvPr id="2253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293095"/>
              <a:ext cx="2109542" cy="264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Box 17"/>
            <p:cNvSpPr txBox="1">
              <a:spLocks noChangeArrowheads="1"/>
            </p:cNvSpPr>
            <p:nvPr/>
          </p:nvSpPr>
          <p:spPr bwMode="auto">
            <a:xfrm>
              <a:off x="7449065" y="4306827"/>
              <a:ext cx="976042" cy="30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kumimoji="0" lang="en-US" altLang="ko-KR" sz="1800" dirty="0">
                  <a:solidFill>
                    <a:schemeClr val="bg1"/>
                  </a:solidFill>
                  <a:ea typeface="Gulim" charset="0"/>
                  <a:cs typeface="Arial" charset="0"/>
                </a:rPr>
                <a:t>5 months</a:t>
              </a:r>
              <a:endParaRPr kumimoji="0" lang="ko-KR" altLang="en-US" sz="1800" dirty="0">
                <a:solidFill>
                  <a:schemeClr val="bg1"/>
                </a:solidFill>
                <a:ea typeface="Gulim" charset="0"/>
                <a:cs typeface="Arial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EEBBD0-6558-4ADA-B513-FF025B47FFC7}"/>
              </a:ext>
            </a:extLst>
          </p:cNvPr>
          <p:cNvGrpSpPr/>
          <p:nvPr/>
        </p:nvGrpSpPr>
        <p:grpSpPr>
          <a:xfrm>
            <a:off x="1145382" y="2237990"/>
            <a:ext cx="3582466" cy="4287354"/>
            <a:chOff x="1145382" y="2237990"/>
            <a:chExt cx="3582466" cy="4287354"/>
          </a:xfrm>
        </p:grpSpPr>
        <p:pic>
          <p:nvPicPr>
            <p:cNvPr id="2253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382" y="2237990"/>
              <a:ext cx="3582466" cy="428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>
            <a:xfrm flipV="1">
              <a:off x="2584618" y="5085184"/>
              <a:ext cx="215900" cy="73025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172490" y="3755181"/>
              <a:ext cx="215900" cy="7143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8CBEC7-1948-4110-98BC-1CBB4595053E}"/>
              </a:ext>
            </a:extLst>
          </p:cNvPr>
          <p:cNvGrpSpPr/>
          <p:nvPr/>
        </p:nvGrpSpPr>
        <p:grpSpPr>
          <a:xfrm>
            <a:off x="4420636" y="2461933"/>
            <a:ext cx="3565080" cy="4089831"/>
            <a:chOff x="4420636" y="2461933"/>
            <a:chExt cx="3565080" cy="4089831"/>
          </a:xfrm>
        </p:grpSpPr>
        <p:grpSp>
          <p:nvGrpSpPr>
            <p:cNvPr id="22533" name="Group 12"/>
            <p:cNvGrpSpPr>
              <a:grpSpLocks/>
            </p:cNvGrpSpPr>
            <p:nvPr/>
          </p:nvGrpSpPr>
          <p:grpSpPr bwMode="auto">
            <a:xfrm>
              <a:off x="4420636" y="2461933"/>
              <a:ext cx="3565080" cy="4089831"/>
              <a:chOff x="6300192" y="1124744"/>
              <a:chExt cx="2817570" cy="3182179"/>
            </a:xfrm>
          </p:grpSpPr>
          <p:pic>
            <p:nvPicPr>
              <p:cNvPr id="2254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1124744"/>
                <a:ext cx="2817570" cy="316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1" name="TextBox 14"/>
              <p:cNvSpPr txBox="1">
                <a:spLocks noChangeArrowheads="1"/>
              </p:cNvSpPr>
              <p:nvPr/>
            </p:nvSpPr>
            <p:spPr bwMode="auto">
              <a:xfrm>
                <a:off x="6338661" y="3660425"/>
                <a:ext cx="1133547" cy="646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2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>
                  <a:defRPr kumimoji="1" sz="2000">
                    <a:solidFill>
                      <a:srgbClr val="29529B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kumimoji="0" lang="en-US" altLang="ko-KR" sz="1800">
                    <a:solidFill>
                      <a:schemeClr val="bg1"/>
                    </a:solidFill>
                    <a:ea typeface="Gulim" charset="0"/>
                    <a:cs typeface="Arial" charset="0"/>
                  </a:rPr>
                  <a:t>2 months</a:t>
                </a:r>
              </a:p>
              <a:p>
                <a:r>
                  <a:rPr kumimoji="0" lang="en-US" altLang="ko-KR" sz="1800">
                    <a:solidFill>
                      <a:schemeClr val="bg1"/>
                    </a:solidFill>
                    <a:ea typeface="Gulim" charset="0"/>
                    <a:cs typeface="Arial" charset="0"/>
                  </a:rPr>
                  <a:t>2 weeks</a:t>
                </a:r>
                <a:endParaRPr kumimoji="0" lang="ko-KR" altLang="en-US" sz="1800">
                  <a:solidFill>
                    <a:schemeClr val="bg1"/>
                  </a:solidFill>
                  <a:ea typeface="Gulim" charset="0"/>
                  <a:cs typeface="Arial" charset="0"/>
                </a:endParaRP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flipH="1">
              <a:off x="6340494" y="3647231"/>
              <a:ext cx="144463" cy="2159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1831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>
                <a:latin typeface="Arial" charset="0"/>
                <a:ea typeface="Gulim" charset="0"/>
                <a:cs typeface="Gulim" charset="0"/>
              </a:rPr>
              <a:t>Valgization</a:t>
            </a:r>
            <a:endParaRPr lang="en-US" altLang="ko-KR" dirty="0">
              <a:latin typeface="Arial" charset="0"/>
              <a:ea typeface="Gulim" charset="0"/>
              <a:cs typeface="Gulim" charset="0"/>
            </a:endParaRPr>
          </a:p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Proper working length</a:t>
            </a:r>
          </a:p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Correct positioning of BP</a:t>
            </a:r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Gulim" charset="0"/>
                <a:cs typeface="Gulim" charset="0"/>
              </a:rPr>
              <a:t>Take-home message (2)</a:t>
            </a:r>
            <a:endParaRPr lang="ko-KR" altLang="en-US" dirty="0">
              <a:latin typeface="Arial" charset="0"/>
              <a:ea typeface="Gulim" charset="0"/>
              <a:cs typeface="Gulim" charset="0"/>
            </a:endParaRPr>
          </a:p>
        </p:txBody>
      </p:sp>
      <p:grpSp>
        <p:nvGrpSpPr>
          <p:cNvPr id="23556" name="Group 10"/>
          <p:cNvGrpSpPr>
            <a:grpSpLocks/>
          </p:cNvGrpSpPr>
          <p:nvPr/>
        </p:nvGrpSpPr>
        <p:grpSpPr bwMode="auto">
          <a:xfrm>
            <a:off x="4889500" y="1190626"/>
            <a:ext cx="4058549" cy="5561817"/>
            <a:chOff x="5364892" y="1196752"/>
            <a:chExt cx="3968947" cy="5367437"/>
          </a:xfrm>
        </p:grpSpPr>
        <p:pic>
          <p:nvPicPr>
            <p:cNvPr id="235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1843" y="1196752"/>
              <a:ext cx="2608107" cy="501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TextBox 8"/>
            <p:cNvSpPr txBox="1">
              <a:spLocks noChangeArrowheads="1"/>
            </p:cNvSpPr>
            <p:nvPr/>
          </p:nvSpPr>
          <p:spPr bwMode="auto">
            <a:xfrm>
              <a:off x="5364892" y="6207765"/>
              <a:ext cx="3968947" cy="35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kumimoji="1" sz="2000">
                  <a:solidFill>
                    <a:srgbClr val="29529B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kumimoji="0" lang="en-US" altLang="ko-KR" sz="1800" dirty="0">
                  <a:ea typeface="Gulim" charset="0"/>
                  <a:cs typeface="Arial" charset="0"/>
                </a:rPr>
                <a:t>Second postoperative imaging</a:t>
              </a:r>
              <a:endParaRPr kumimoji="0" lang="ko-KR" altLang="en-US" sz="1800" dirty="0">
                <a:ea typeface="Gulim" charset="0"/>
                <a:cs typeface="Arial" charset="0"/>
              </a:endParaRPr>
            </a:p>
          </p:txBody>
        </p:sp>
      </p:grp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190626"/>
            <a:ext cx="262413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3"/>
          <p:cNvSpPr txBox="1">
            <a:spLocks noChangeArrowheads="1"/>
          </p:cNvSpPr>
          <p:nvPr/>
        </p:nvSpPr>
        <p:spPr bwMode="auto">
          <a:xfrm>
            <a:off x="7210425" y="4114801"/>
            <a:ext cx="800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kumimoji="1" sz="2000">
                <a:solidFill>
                  <a:srgbClr val="29529B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kumimoji="0" lang="en-US" altLang="ko-KR" sz="3600" dirty="0">
                <a:solidFill>
                  <a:schemeClr val="bg1"/>
                </a:solidFill>
                <a:ea typeface="Gulim" charset="0"/>
                <a:cs typeface="Arial" charset="0"/>
              </a:rPr>
              <a:t>VS</a:t>
            </a:r>
            <a:endParaRPr kumimoji="0" lang="ko-KR" altLang="en-US" sz="3600" dirty="0">
              <a:solidFill>
                <a:schemeClr val="bg1"/>
              </a:solidFill>
              <a:ea typeface="Gulim" charset="0"/>
              <a:cs typeface="Arial" charset="0"/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6264539" y="1232695"/>
            <a:ext cx="303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kumimoji="1" sz="2000">
                <a:solidFill>
                  <a:srgbClr val="29529B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kumimoji="0" lang="en-US" altLang="ko-KR" sz="1800" dirty="0">
                <a:ea typeface="Gulim" charset="0"/>
                <a:cs typeface="Arial" charset="0"/>
              </a:rPr>
              <a:t>Third postoperative imaging</a:t>
            </a:r>
            <a:endParaRPr kumimoji="0" lang="ko-KR" altLang="en-US" sz="1800" dirty="0">
              <a:ea typeface="Gulim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8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25733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19200"/>
            <a:ext cx="26685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rial" charset="0"/>
                <a:ea typeface="MS PGothic" charset="0"/>
              </a:rPr>
              <a:t>47-year-old man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Fall from a 4-meter height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Isolated injury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Neurovascular intact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Reduction techniques?  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Choice of fixation?</a:t>
            </a:r>
          </a:p>
          <a:p>
            <a:pPr lvl="1">
              <a:buFont typeface="Arial" charset="0"/>
              <a:buChar char="–"/>
            </a:pPr>
            <a:r>
              <a:rPr lang="en-US" altLang="ko-KR" sz="2200" dirty="0">
                <a:latin typeface="Arial" charset="0"/>
                <a:ea typeface="MS PGothic" charset="0"/>
              </a:rPr>
              <a:t>Plating</a:t>
            </a:r>
          </a:p>
          <a:p>
            <a:pPr lvl="1">
              <a:buFont typeface="Arial" charset="0"/>
              <a:buChar char="–"/>
            </a:pPr>
            <a:r>
              <a:rPr lang="en-US" altLang="ko-KR" sz="2200" dirty="0">
                <a:latin typeface="Arial" charset="0"/>
                <a:ea typeface="MS PGothic" charset="0"/>
              </a:rPr>
              <a:t>Nailing</a:t>
            </a:r>
            <a:endParaRPr lang="ko-KR" altLang="en-US" sz="2200" dirty="0">
              <a:latin typeface="Arial" charset="0"/>
              <a:ea typeface="MS PGothic" charset="0"/>
            </a:endParaRPr>
          </a:p>
        </p:txBody>
      </p:sp>
      <p:sp>
        <p:nvSpPr>
          <p:cNvPr id="7373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MS PGothic" charset="0"/>
              </a:rPr>
              <a:t>Case description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752601" y="6172201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Day 0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528982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>
                <a:latin typeface="Arial" charset="0"/>
                <a:ea typeface="MS PGothic" charset="0"/>
              </a:rPr>
              <a:t>Varus moment arms will cause failure of any fixation in the proximal femur</a:t>
            </a:r>
          </a:p>
          <a:p>
            <a:r>
              <a:rPr lang="en-US" altLang="ko-KR" sz="2400" dirty="0">
                <a:latin typeface="Arial" charset="0"/>
                <a:ea typeface="MS PGothic" charset="0"/>
              </a:rPr>
              <a:t>Sliding must occur but not too much (stability must be achieved) for fear of having leg-length discrepancy</a:t>
            </a:r>
          </a:p>
          <a:p>
            <a:r>
              <a:rPr lang="en-US" altLang="ko-KR" sz="2400" dirty="0">
                <a:latin typeface="Arial" charset="0"/>
                <a:ea typeface="MS PGothic" charset="0"/>
              </a:rPr>
              <a:t>Early remedies need to be undertaken to avoid failure of fixation</a:t>
            </a: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Arial" charset="0"/>
                <a:ea typeface="MS PGothic" charset="0"/>
              </a:rPr>
              <a:t>Points of discussion</a:t>
            </a:r>
            <a:endParaRPr lang="ko-KR" altLang="en-US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31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5498811" y="2008189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5787736" y="5248276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1849149" y="2376489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4057" y="112872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63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Trochanteric fracture:</a:t>
            </a:r>
            <a:br>
              <a:rPr lang="en-US" dirty="0"/>
            </a:br>
            <a:r>
              <a:rPr lang="en-US" dirty="0"/>
              <a:t>Dynamic hip screw + lateral side plate</a:t>
            </a:r>
            <a:br>
              <a:rPr lang="en-US" dirty="0"/>
            </a:br>
            <a:r>
              <a:rPr lang="en-US" dirty="0"/>
              <a:t>Case 4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17763" y="5772138"/>
            <a:ext cx="2497917" cy="4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1800"/>
              </a:lnSpc>
              <a:spcBef>
                <a:spcPct val="50000"/>
              </a:spcBef>
            </a:pPr>
            <a:r>
              <a:rPr kumimoji="1" lang="en-US" sz="1600" b="1" dirty="0"/>
              <a:t>Felix </a:t>
            </a:r>
            <a:r>
              <a:rPr kumimoji="1" lang="en-US" sz="1600" b="1" dirty="0" err="1"/>
              <a:t>Bonnaire</a:t>
            </a:r>
            <a:r>
              <a:rPr kumimoji="1" lang="en-US" sz="1600" b="1" dirty="0"/>
              <a:t>, Germany</a:t>
            </a:r>
            <a:endParaRPr kumimoji="1"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828176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11996" y="702865"/>
            <a:ext cx="10850033" cy="72707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Case </a:t>
            </a:r>
            <a:r>
              <a:rPr lang="de-DE" dirty="0" err="1"/>
              <a:t>description</a:t>
            </a:r>
            <a:endParaRPr lang="de-DE" dirty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809413" y="6315075"/>
            <a:ext cx="382587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B3F0DC5-8623-44F0-A3C0-8869D9157A74}" type="slidenum">
              <a:rPr lang="de-DE" altLang="de-DE" sz="11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de-DE" altLang="de-DE" sz="1100" dirty="0">
              <a:solidFill>
                <a:srgbClr val="898989"/>
              </a:solidFill>
            </a:endParaRPr>
          </a:p>
        </p:txBody>
      </p:sp>
      <p:pic>
        <p:nvPicPr>
          <p:cNvPr id="15364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5266"/>
          <a:stretch>
            <a:fillRect/>
          </a:stretch>
        </p:blipFill>
        <p:spPr>
          <a:xfrm>
            <a:off x="4053486" y="699285"/>
            <a:ext cx="4749864" cy="5454564"/>
          </a:xfrm>
          <a:noFill/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r="32664"/>
          <a:stretch>
            <a:fillRect/>
          </a:stretch>
        </p:blipFill>
        <p:spPr bwMode="auto">
          <a:xfrm>
            <a:off x="9106151" y="702865"/>
            <a:ext cx="2577917" cy="554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9C258216-9BC3-4CAB-B940-A78947FF5996}"/>
              </a:ext>
            </a:extLst>
          </p:cNvPr>
          <p:cNvSpPr txBox="1"/>
          <p:nvPr/>
        </p:nvSpPr>
        <p:spPr>
          <a:xfrm>
            <a:off x="407368" y="1429941"/>
            <a:ext cx="374441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An 87-year-old </a:t>
            </a:r>
            <a:r>
              <a:rPr lang="de-DE" sz="2400" dirty="0" err="1"/>
              <a:t>woman</a:t>
            </a:r>
            <a:endParaRPr lang="de-DE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December</a:t>
            </a:r>
            <a:r>
              <a:rPr lang="de-DE" sz="2400" dirty="0"/>
              <a:t> 28, 2017</a:t>
            </a:r>
          </a:p>
        </p:txBody>
      </p:sp>
    </p:spTree>
    <p:extLst>
      <p:ext uri="{BB962C8B-B14F-4D97-AF65-F5344CB8AC3E}">
        <p14:creationId xmlns:p14="http://schemas.microsoft.com/office/powerpoint/2010/main" val="4239467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" t="15768" r="-43" b="10647"/>
          <a:stretch/>
        </p:blipFill>
        <p:spPr>
          <a:xfrm>
            <a:off x="1199456" y="538360"/>
            <a:ext cx="5023652" cy="5642001"/>
          </a:xfrm>
          <a:prstGeom prst="rect">
            <a:avLst/>
          </a:prstGeom>
          <a:noFill/>
        </p:spPr>
      </p:pic>
      <p:pic>
        <p:nvPicPr>
          <p:cNvPr id="16391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15369" r="12581" b="14616"/>
          <a:stretch/>
        </p:blipFill>
        <p:spPr>
          <a:xfrm>
            <a:off x="6471394" y="540589"/>
            <a:ext cx="4007044" cy="5617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354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05600" y="1517650"/>
            <a:ext cx="5486400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3518935-85B2-43FA-B58B-66BF98E09F66}" type="slidenum">
              <a:rPr lang="de-DE" altLang="de-DE" sz="11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de-DE" altLang="de-DE" sz="1100">
              <a:solidFill>
                <a:srgbClr val="898989"/>
              </a:solidFill>
            </a:endParaRPr>
          </a:p>
        </p:txBody>
      </p:sp>
      <p:pic>
        <p:nvPicPr>
          <p:cNvPr id="1741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r="25243"/>
          <a:stretch>
            <a:fillRect/>
          </a:stretch>
        </p:blipFill>
        <p:spPr>
          <a:xfrm>
            <a:off x="605755" y="1393850"/>
            <a:ext cx="3402013" cy="4843462"/>
          </a:xfrm>
          <a:prstGeom prst="rect">
            <a:avLst/>
          </a:prstGeom>
          <a:noFill/>
        </p:spPr>
      </p:pic>
      <p:pic>
        <p:nvPicPr>
          <p:cNvPr id="1741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23282"/>
          <a:stretch>
            <a:fillRect/>
          </a:stretch>
        </p:blipFill>
        <p:spPr>
          <a:xfrm>
            <a:off x="8040216" y="1393850"/>
            <a:ext cx="3535362" cy="4840287"/>
          </a:xfrm>
          <a:prstGeom prst="rect">
            <a:avLst/>
          </a:prstGeom>
          <a:noFill/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r="26096"/>
          <a:stretch>
            <a:fillRect/>
          </a:stretch>
        </p:blipFill>
        <p:spPr bwMode="auto">
          <a:xfrm>
            <a:off x="4314898" y="1393837"/>
            <a:ext cx="3250582" cy="484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922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2793" r="32678"/>
          <a:stretch/>
        </p:blipFill>
        <p:spPr>
          <a:xfrm>
            <a:off x="7271421" y="1210601"/>
            <a:ext cx="2052229" cy="4533900"/>
          </a:xfrm>
          <a:prstGeom prst="rect">
            <a:avLst/>
          </a:prstGeom>
        </p:spPr>
      </p:pic>
      <p:pic>
        <p:nvPicPr>
          <p:cNvPr id="1843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r="31298"/>
          <a:stretch/>
        </p:blipFill>
        <p:spPr>
          <a:xfrm>
            <a:off x="4079776" y="1250578"/>
            <a:ext cx="2969856" cy="4127500"/>
          </a:xfrm>
        </p:spPr>
      </p:pic>
      <p:pic>
        <p:nvPicPr>
          <p:cNvPr id="1843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r="32779"/>
          <a:stretch>
            <a:fillRect/>
          </a:stretch>
        </p:blipFill>
        <p:spPr>
          <a:xfrm>
            <a:off x="9545439" y="1196752"/>
            <a:ext cx="1735137" cy="4533900"/>
          </a:xfrm>
          <a:prstGeom prst="rect">
            <a:avLst/>
          </a:prstGeom>
          <a:noFill/>
        </p:spPr>
      </p:pic>
      <p:sp>
        <p:nvSpPr>
          <p:cNvPr id="12" name="Ellipse 11"/>
          <p:cNvSpPr/>
          <p:nvPr/>
        </p:nvSpPr>
        <p:spPr>
          <a:xfrm>
            <a:off x="10560496" y="2874301"/>
            <a:ext cx="283369" cy="6032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5360" y="1250578"/>
            <a:ext cx="3321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happend?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would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do?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400" dirty="0" err="1"/>
              <a:t>Endoprosthesis</a:t>
            </a:r>
            <a:r>
              <a:rPr lang="de-DE" sz="2400" dirty="0"/>
              <a:t>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2400" dirty="0" err="1"/>
              <a:t>Reosteosynthesis</a:t>
            </a:r>
            <a:r>
              <a:rPr lang="de-DE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8298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153AD3-A5A1-4464-8955-1C32889CD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268761"/>
            <a:ext cx="10885839" cy="1944216"/>
          </a:xfrm>
        </p:spPr>
        <p:txBody>
          <a:bodyPr numCol="2"/>
          <a:lstStyle/>
          <a:p>
            <a:pPr marL="342900" indent="-342900">
              <a:spcBef>
                <a:spcPts val="0"/>
              </a:spcBef>
            </a:pPr>
            <a:r>
              <a:rPr lang="de-DE" dirty="0"/>
              <a:t>Remove </a:t>
            </a:r>
            <a:r>
              <a:rPr lang="de-DE" dirty="0" err="1"/>
              <a:t>implant</a:t>
            </a:r>
            <a:endParaRPr lang="de-DE" dirty="0"/>
          </a:p>
          <a:p>
            <a:pPr marL="342900" indent="-342900">
              <a:spcBef>
                <a:spcPts val="0"/>
              </a:spcBef>
            </a:pPr>
            <a:r>
              <a:rPr lang="de-DE" dirty="0"/>
              <a:t>Bring in 4-hole </a:t>
            </a:r>
            <a:r>
              <a:rPr lang="de-DE" dirty="0" err="1"/>
              <a:t>dynamic</a:t>
            </a:r>
            <a:r>
              <a:rPr lang="de-DE" dirty="0"/>
              <a:t> hip </a:t>
            </a:r>
            <a:r>
              <a:rPr lang="de-DE" dirty="0" err="1"/>
              <a:t>screw</a:t>
            </a:r>
            <a:endParaRPr lang="de-DE" dirty="0"/>
          </a:p>
          <a:p>
            <a:pPr marL="342900" indent="-342900">
              <a:spcBef>
                <a:spcPts val="0"/>
              </a:spcBef>
            </a:pPr>
            <a:endParaRPr lang="de-DE" dirty="0"/>
          </a:p>
          <a:p>
            <a:pPr marL="342900" indent="-342900">
              <a:spcBef>
                <a:spcPts val="0"/>
              </a:spcBef>
            </a:pPr>
            <a:endParaRPr lang="de-DE" dirty="0"/>
          </a:p>
          <a:p>
            <a:pPr marL="342900" indent="-342900">
              <a:spcBef>
                <a:spcPts val="0"/>
              </a:spcBef>
            </a:pPr>
            <a:endParaRPr lang="de-DE" dirty="0"/>
          </a:p>
          <a:p>
            <a:pPr marL="342900" indent="-342900">
              <a:spcBef>
                <a:spcPts val="0"/>
              </a:spcBef>
            </a:pPr>
            <a:r>
              <a:rPr lang="de-DE" dirty="0"/>
              <a:t>Push back </a:t>
            </a:r>
            <a:r>
              <a:rPr lang="de-DE" dirty="0" err="1"/>
              <a:t>head</a:t>
            </a:r>
            <a:r>
              <a:rPr lang="de-DE" dirty="0"/>
              <a:t>-neck </a:t>
            </a:r>
            <a:r>
              <a:rPr lang="de-DE" dirty="0" err="1"/>
              <a:t>fragment</a:t>
            </a:r>
            <a:endParaRPr lang="de-DE" dirty="0"/>
          </a:p>
          <a:p>
            <a:pPr marL="342900" indent="-342900">
              <a:spcBef>
                <a:spcPts val="0"/>
              </a:spcBef>
            </a:pPr>
            <a:r>
              <a:rPr lang="de-DE" dirty="0"/>
              <a:t>Put on </a:t>
            </a:r>
            <a:r>
              <a:rPr lang="de-DE" dirty="0" err="1"/>
              <a:t>buttress</a:t>
            </a:r>
            <a:r>
              <a:rPr lang="de-DE" dirty="0"/>
              <a:t> </a:t>
            </a:r>
            <a:r>
              <a:rPr lang="de-DE" dirty="0" err="1"/>
              <a:t>plate</a:t>
            </a:r>
            <a:endParaRPr lang="de-DE" dirty="0"/>
          </a:p>
          <a:p>
            <a:pPr>
              <a:spcBef>
                <a:spcPts val="0"/>
              </a:spcBef>
            </a:pPr>
            <a:endParaRPr lang="de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0AC53-449A-4F76-B123-FC3F4F90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548680"/>
            <a:ext cx="10850033" cy="727076"/>
          </a:xfrm>
        </p:spPr>
        <p:txBody>
          <a:bodyPr/>
          <a:lstStyle/>
          <a:p>
            <a:r>
              <a:rPr lang="de-CH" dirty="0" err="1"/>
              <a:t>January</a:t>
            </a:r>
            <a:r>
              <a:rPr lang="de-CH" dirty="0"/>
              <a:t> 3, 2018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2C5294-1940-4467-A697-33F980B5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r="26704"/>
          <a:stretch>
            <a:fillRect/>
          </a:stretch>
        </p:blipFill>
        <p:spPr>
          <a:xfrm>
            <a:off x="6153271" y="2348882"/>
            <a:ext cx="2075814" cy="3730083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C75C6C4-F4F9-476C-AAFB-9396E5DE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3" r="26189"/>
          <a:stretch>
            <a:fillRect/>
          </a:stretch>
        </p:blipFill>
        <p:spPr>
          <a:xfrm>
            <a:off x="3921546" y="2348882"/>
            <a:ext cx="2144628" cy="3744427"/>
          </a:xfrm>
          <a:prstGeom prst="rect">
            <a:avLst/>
          </a:prstGeo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1F79B25-E99F-4853-AF37-5A37A348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0" r="27431"/>
          <a:stretch>
            <a:fillRect/>
          </a:stretch>
        </p:blipFill>
        <p:spPr bwMode="auto">
          <a:xfrm>
            <a:off x="8264891" y="2383846"/>
            <a:ext cx="2024861" cy="368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F686D306-8557-438D-A591-8D92D4C811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64" t="5900" r="35637" b="3801"/>
          <a:stretch/>
        </p:blipFill>
        <p:spPr>
          <a:xfrm>
            <a:off x="1703512" y="2348880"/>
            <a:ext cx="2174486" cy="37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42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weeks later, full weight bearing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33603" r="33585"/>
          <a:stretch/>
        </p:blipFill>
        <p:spPr>
          <a:xfrm>
            <a:off x="3719736" y="1124744"/>
            <a:ext cx="2322513" cy="5387975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/>
          <a:srcRect l="32096" r="32467"/>
          <a:stretch/>
        </p:blipFill>
        <p:spPr>
          <a:xfrm>
            <a:off x="6312024" y="1124744"/>
            <a:ext cx="2508250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02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Intertrochanteric femoral fracture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Case 5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1516" y="5517232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1800"/>
              </a:lnSpc>
              <a:spcBef>
                <a:spcPct val="50000"/>
              </a:spcBef>
            </a:pPr>
            <a:r>
              <a:rPr kumimoji="1" lang="en-US" sz="1600" b="1" dirty="0"/>
              <a:t>Hobie Summers, USA</a:t>
            </a:r>
            <a:endParaRPr kumimoji="1"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3138630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0288"/>
          <a:stretch/>
        </p:blipFill>
        <p:spPr>
          <a:xfrm>
            <a:off x="1493597" y="476672"/>
            <a:ext cx="4026339" cy="5940748"/>
          </a:xfrm>
          <a:prstGeom prst="rect">
            <a:avLst/>
          </a:prstGeom>
        </p:spPr>
      </p:pic>
      <p:pic>
        <p:nvPicPr>
          <p:cNvPr id="4" name="Picture 3" descr="img0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65827" r="33357"/>
          <a:stretch/>
        </p:blipFill>
        <p:spPr>
          <a:xfrm>
            <a:off x="5665815" y="2087027"/>
            <a:ext cx="5542753" cy="24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5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05" y="1489870"/>
            <a:ext cx="2678113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8"/>
          <a:stretch>
            <a:fillRect/>
          </a:stretch>
        </p:blipFill>
        <p:spPr bwMode="auto">
          <a:xfrm>
            <a:off x="8794026" y="1484314"/>
            <a:ext cx="2606675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Content Placeholder 4"/>
          <p:cNvSpPr>
            <a:spLocks noGrp="1"/>
          </p:cNvSpPr>
          <p:nvPr>
            <p:ph idx="1"/>
          </p:nvPr>
        </p:nvSpPr>
        <p:spPr>
          <a:xfrm>
            <a:off x="670985" y="1727201"/>
            <a:ext cx="5280999" cy="4127399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Arial" charset="0"/>
                <a:ea typeface="MS PGothic" charset="0"/>
              </a:rPr>
              <a:t>Has the computed tomographic (CT) scan changed your plan?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Reduction techniques? 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Choice of fixation?</a:t>
            </a:r>
          </a:p>
          <a:p>
            <a:pPr lvl="1">
              <a:buFont typeface="Arial" charset="0"/>
              <a:buChar char="–"/>
            </a:pPr>
            <a:r>
              <a:rPr lang="en-US" altLang="ko-KR" sz="2200" dirty="0">
                <a:latin typeface="Arial" charset="0"/>
                <a:ea typeface="MS PGothic" charset="0"/>
              </a:rPr>
              <a:t>Plating</a:t>
            </a:r>
          </a:p>
          <a:p>
            <a:pPr lvl="1">
              <a:buFont typeface="Arial" charset="0"/>
              <a:buChar char="–"/>
            </a:pPr>
            <a:r>
              <a:rPr lang="en-US" altLang="ko-KR" sz="2200" dirty="0">
                <a:latin typeface="Arial" charset="0"/>
                <a:ea typeface="MS PGothic" charset="0"/>
              </a:rPr>
              <a:t>Nailing</a:t>
            </a:r>
            <a:endParaRPr lang="ko-KR" altLang="en-US" sz="2200" dirty="0">
              <a:latin typeface="Arial" charset="0"/>
              <a:ea typeface="MS PGothic" charset="0"/>
            </a:endParaRPr>
          </a:p>
        </p:txBody>
      </p:sp>
      <p:sp>
        <p:nvSpPr>
          <p:cNvPr id="757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MS PGothic" charset="0"/>
              </a:rPr>
              <a:t>Computed tomographic scan taken at other hospital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14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929B6F-4A1D-47E7-B5D6-5128FA65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5425015" cy="41273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Issues with the transverse or reverse oblique intertrochanteric fracture?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Difficult to keep out of </a:t>
            </a:r>
            <a:r>
              <a:rPr lang="en-US" dirty="0" err="1"/>
              <a:t>varus</a:t>
            </a:r>
            <a:endParaRPr lang="en-US" dirty="0"/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Sliding hip screw device not indicated</a:t>
            </a:r>
          </a:p>
          <a:p>
            <a:endParaRPr lang="de-CH" dirty="0"/>
          </a:p>
        </p:txBody>
      </p:sp>
      <p:pic>
        <p:nvPicPr>
          <p:cNvPr id="3" name="Picture 2" descr="ser001img00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/>
          <a:stretch/>
        </p:blipFill>
        <p:spPr>
          <a:xfrm>
            <a:off x="6312024" y="1268759"/>
            <a:ext cx="5040560" cy="497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0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001img00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/>
          <a:stretch/>
        </p:blipFill>
        <p:spPr>
          <a:xfrm>
            <a:off x="3143672" y="588938"/>
            <a:ext cx="5832648" cy="57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49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001img000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/>
          <a:stretch/>
        </p:blipFill>
        <p:spPr>
          <a:xfrm>
            <a:off x="3215680" y="594713"/>
            <a:ext cx="5832648" cy="57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C64AFE-ECDE-49DC-85BF-24D0B5A53D8B}" type="slidenum">
              <a:rPr lang="de-CH" smtClean="0"/>
              <a:pPr>
                <a:defRPr/>
              </a:pPr>
              <a:t>53</a:t>
            </a:fld>
            <a:endParaRPr lang="de-CH"/>
          </a:p>
        </p:txBody>
      </p:sp>
      <p:pic>
        <p:nvPicPr>
          <p:cNvPr id="3" name="Picture 2" descr="ser001img000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/>
        </p:blipFill>
        <p:spPr>
          <a:xfrm>
            <a:off x="3359696" y="604987"/>
            <a:ext cx="5832648" cy="5704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360" y="1340769"/>
            <a:ext cx="28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Starting point more medial than previous case</a:t>
            </a:r>
          </a:p>
        </p:txBody>
      </p:sp>
    </p:spTree>
    <p:extLst>
      <p:ext uri="{BB962C8B-B14F-4D97-AF65-F5344CB8AC3E}">
        <p14:creationId xmlns:p14="http://schemas.microsoft.com/office/powerpoint/2010/main" val="2791714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001img000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/>
          <a:stretch/>
        </p:blipFill>
        <p:spPr>
          <a:xfrm>
            <a:off x="3207051" y="620688"/>
            <a:ext cx="576926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53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001img000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/>
          <a:stretch/>
        </p:blipFill>
        <p:spPr>
          <a:xfrm>
            <a:off x="551384" y="562509"/>
            <a:ext cx="5768160" cy="5629694"/>
          </a:xfrm>
          <a:prstGeom prst="rect">
            <a:avLst/>
          </a:prstGeom>
        </p:spPr>
      </p:pic>
      <p:pic>
        <p:nvPicPr>
          <p:cNvPr id="4" name="Picture 3" descr="ser001img000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/>
          <a:stretch/>
        </p:blipFill>
        <p:spPr>
          <a:xfrm>
            <a:off x="6024826" y="548680"/>
            <a:ext cx="5759806" cy="56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76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49927img0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21323" r="30597"/>
          <a:stretch/>
        </p:blipFill>
        <p:spPr>
          <a:xfrm>
            <a:off x="2362280" y="1268760"/>
            <a:ext cx="3104662" cy="5395644"/>
          </a:xfrm>
          <a:prstGeom prst="rect">
            <a:avLst/>
          </a:prstGeom>
        </p:spPr>
      </p:pic>
      <p:pic>
        <p:nvPicPr>
          <p:cNvPr id="5" name="Picture 4" descr="ser49927img000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21137" r="16951" b="22375"/>
          <a:stretch/>
        </p:blipFill>
        <p:spPr>
          <a:xfrm>
            <a:off x="5746656" y="2060848"/>
            <a:ext cx="4669824" cy="3873960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BC4E0A02-5053-486F-A1BC-97BA25D6E34F}"/>
              </a:ext>
            </a:extLst>
          </p:cNvPr>
          <p:cNvSpPr txBox="1">
            <a:spLocks noChangeArrowheads="1"/>
          </p:cNvSpPr>
          <p:nvPr/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At 5 months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11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proximal femoral fracture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Case 6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8174" y="5949280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1800"/>
              </a:lnSpc>
              <a:spcBef>
                <a:spcPct val="50000"/>
              </a:spcBef>
            </a:pPr>
            <a:r>
              <a:rPr kumimoji="1" lang="en-US" sz="1600" b="1" dirty="0"/>
              <a:t>Hobie Summers, USA</a:t>
            </a:r>
            <a:endParaRPr kumimoji="1"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2351030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5002img050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10511" r="20182" b="2732"/>
          <a:stretch/>
        </p:blipFill>
        <p:spPr>
          <a:xfrm>
            <a:off x="2207568" y="404665"/>
            <a:ext cx="3535184" cy="5949799"/>
          </a:xfrm>
          <a:prstGeom prst="rect">
            <a:avLst/>
          </a:prstGeom>
        </p:spPr>
      </p:pic>
      <p:pic>
        <p:nvPicPr>
          <p:cNvPr id="4" name="Picture 3" descr="ser5003img050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2" r="8877" b="5402"/>
          <a:stretch/>
        </p:blipFill>
        <p:spPr>
          <a:xfrm>
            <a:off x="5519937" y="4221088"/>
            <a:ext cx="5004225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3992" y="404664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Complex proximal component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Large medial fragment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Lateral side loadable?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Fixation options: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Plate – which plate?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Nail – which nail?</a:t>
            </a:r>
          </a:p>
        </p:txBody>
      </p:sp>
    </p:spTree>
    <p:extLst>
      <p:ext uri="{BB962C8B-B14F-4D97-AF65-F5344CB8AC3E}">
        <p14:creationId xmlns:p14="http://schemas.microsoft.com/office/powerpoint/2010/main" val="2542268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/>
          <a:stretch/>
        </p:blipFill>
        <p:spPr>
          <a:xfrm>
            <a:off x="407368" y="567887"/>
            <a:ext cx="5667815" cy="5685377"/>
          </a:xfrm>
          <a:prstGeom prst="rect">
            <a:avLst/>
          </a:prstGeom>
        </p:spPr>
      </p:pic>
      <p:pic>
        <p:nvPicPr>
          <p:cNvPr id="4" name="Picture 3" descr="img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"/>
          <a:stretch/>
        </p:blipFill>
        <p:spPr>
          <a:xfrm>
            <a:off x="6035319" y="567887"/>
            <a:ext cx="5749313" cy="56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3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5201" y="2060849"/>
            <a:ext cx="3821287" cy="429894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06952" y="1976910"/>
            <a:ext cx="4347690" cy="434769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82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MS PGothic" charset="0"/>
              </a:rPr>
              <a:t>Reduction techniques? 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Choice of fixation?</a:t>
            </a:r>
          </a:p>
          <a:p>
            <a:pPr lvl="1">
              <a:buFont typeface="Arial" charset="0"/>
              <a:buChar char="–"/>
            </a:pPr>
            <a:r>
              <a:rPr lang="en-US" altLang="ko-KR" sz="2200" dirty="0">
                <a:latin typeface="Arial" charset="0"/>
                <a:ea typeface="MS PGothic" charset="0"/>
              </a:rPr>
              <a:t>Plating</a:t>
            </a:r>
          </a:p>
          <a:p>
            <a:pPr lvl="1">
              <a:buFont typeface="Arial" charset="0"/>
              <a:buChar char="–"/>
            </a:pPr>
            <a:r>
              <a:rPr lang="en-US" altLang="ko-KR" sz="2200" dirty="0">
                <a:latin typeface="Arial" charset="0"/>
                <a:ea typeface="MS PGothic" charset="0"/>
              </a:rPr>
              <a:t>Nailing</a:t>
            </a:r>
            <a:endParaRPr lang="ko-KR" altLang="en-US" sz="2200" dirty="0">
              <a:latin typeface="Arial" charset="0"/>
              <a:ea typeface="MS PGothic" charset="0"/>
            </a:endParaRPr>
          </a:p>
          <a:p>
            <a:endParaRPr lang="ko-KR" altLang="en-US" dirty="0">
              <a:latin typeface="Arial" charset="0"/>
              <a:ea typeface="MS PGothic" charset="0"/>
            </a:endParaRPr>
          </a:p>
        </p:txBody>
      </p:sp>
      <p:sp>
        <p:nvSpPr>
          <p:cNvPr id="778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MS PGothic" charset="0"/>
              </a:rPr>
              <a:t>Operating room images on traction table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752601" y="6172201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/>
              <a:t>Day 0</a:t>
            </a:r>
            <a:endParaRPr lang="en-NZ" altLang="ko-KR" sz="2400"/>
          </a:p>
        </p:txBody>
      </p:sp>
    </p:spTree>
    <p:extLst>
      <p:ext uri="{BB962C8B-B14F-4D97-AF65-F5344CB8AC3E}">
        <p14:creationId xmlns:p14="http://schemas.microsoft.com/office/powerpoint/2010/main" val="3176888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3899D9-F39C-4299-B89D-2B42EF7D7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548680"/>
            <a:ext cx="3624815" cy="4127399"/>
          </a:xfrm>
        </p:spPr>
        <p:txBody>
          <a:bodyPr/>
          <a:lstStyle/>
          <a:p>
            <a:r>
              <a:rPr lang="en-US" dirty="0"/>
              <a:t>Appropriate plate placement on proximal fragment</a:t>
            </a:r>
          </a:p>
          <a:p>
            <a:r>
              <a:rPr lang="en-US" dirty="0"/>
              <a:t>Percutaneous plate application distally</a:t>
            </a:r>
          </a:p>
          <a:p>
            <a:r>
              <a:rPr lang="en-US" dirty="0"/>
              <a:t>Tension distally and load lateral fracture</a:t>
            </a:r>
          </a:p>
          <a:p>
            <a:r>
              <a:rPr lang="en-US" dirty="0"/>
              <a:t>Leave medial side alone</a:t>
            </a:r>
          </a:p>
          <a:p>
            <a:endParaRPr lang="de-CH" dirty="0"/>
          </a:p>
        </p:txBody>
      </p:sp>
      <p:pic>
        <p:nvPicPr>
          <p:cNvPr id="3" name="Picture 2" descr="img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4"/>
          <a:stretch/>
        </p:blipFill>
        <p:spPr>
          <a:xfrm>
            <a:off x="7992143" y="620688"/>
            <a:ext cx="3841924" cy="3798402"/>
          </a:xfrm>
          <a:prstGeom prst="rect">
            <a:avLst/>
          </a:prstGeom>
        </p:spPr>
      </p:pic>
      <p:pic>
        <p:nvPicPr>
          <p:cNvPr id="4" name="Picture 3" descr="img0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/>
          <a:stretch/>
        </p:blipFill>
        <p:spPr>
          <a:xfrm>
            <a:off x="4079776" y="620688"/>
            <a:ext cx="3815946" cy="36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01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/>
          <a:stretch/>
        </p:blipFill>
        <p:spPr>
          <a:xfrm>
            <a:off x="767408" y="548680"/>
            <a:ext cx="5778370" cy="5744119"/>
          </a:xfrm>
          <a:prstGeom prst="rect">
            <a:avLst/>
          </a:prstGeom>
        </p:spPr>
      </p:pic>
      <p:pic>
        <p:nvPicPr>
          <p:cNvPr id="4" name="Picture 3" descr="img00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" b="1"/>
          <a:stretch/>
        </p:blipFill>
        <p:spPr>
          <a:xfrm>
            <a:off x="6027420" y="554229"/>
            <a:ext cx="5757212" cy="574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41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r1004img01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5143" r="25286" b="5358"/>
          <a:stretch/>
        </p:blipFill>
        <p:spPr>
          <a:xfrm>
            <a:off x="5159723" y="476672"/>
            <a:ext cx="3240533" cy="6264696"/>
          </a:xfrm>
          <a:prstGeom prst="rect">
            <a:avLst/>
          </a:prstGeom>
        </p:spPr>
      </p:pic>
      <p:pic>
        <p:nvPicPr>
          <p:cNvPr id="3" name="Picture 2" descr="ser1001img01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r="7172"/>
          <a:stretch/>
        </p:blipFill>
        <p:spPr>
          <a:xfrm>
            <a:off x="407368" y="548680"/>
            <a:ext cx="4381947" cy="3654406"/>
          </a:xfrm>
          <a:prstGeom prst="rect">
            <a:avLst/>
          </a:prstGeom>
        </p:spPr>
      </p:pic>
      <p:pic>
        <p:nvPicPr>
          <p:cNvPr id="4" name="Picture 3" descr="ser1002img010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t="45092" b="14102"/>
          <a:stretch/>
        </p:blipFill>
        <p:spPr>
          <a:xfrm>
            <a:off x="407368" y="4293096"/>
            <a:ext cx="4761340" cy="2088232"/>
          </a:xfrm>
          <a:prstGeom prst="rect">
            <a:avLst/>
          </a:prstGeom>
        </p:spPr>
      </p:pic>
      <p:pic>
        <p:nvPicPr>
          <p:cNvPr id="5" name="Picture 4" descr="ser1003img0100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6001" r="42643" b="4500"/>
          <a:stretch/>
        </p:blipFill>
        <p:spPr>
          <a:xfrm>
            <a:off x="8364114" y="476672"/>
            <a:ext cx="255642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5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5000" y="3429000"/>
            <a:ext cx="3429000" cy="3429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98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28601"/>
            <a:ext cx="406717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24600" y="3644900"/>
            <a:ext cx="3211512" cy="32131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rial" charset="0"/>
                <a:ea typeface="MS PGothic" charset="0"/>
              </a:rPr>
              <a:t>Collinear reduction clamp</a:t>
            </a:r>
          </a:p>
          <a:p>
            <a:r>
              <a:rPr lang="en-US" altLang="ko-KR" dirty="0">
                <a:latin typeface="Arial" charset="0"/>
                <a:ea typeface="MS PGothic" charset="0"/>
              </a:rPr>
              <a:t>Pointed reduction forceps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  <p:sp>
        <p:nvSpPr>
          <p:cNvPr id="7987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ea typeface="MS PGothic" charset="0"/>
              </a:rPr>
              <a:t>Percutaneous reduction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1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4"/>
          <p:cNvSpPr>
            <a:spLocks noGrp="1"/>
          </p:cNvSpPr>
          <p:nvPr>
            <p:ph idx="1"/>
          </p:nvPr>
        </p:nvSpPr>
        <p:spPr>
          <a:xfrm>
            <a:off x="670985" y="1727202"/>
            <a:ext cx="10465575" cy="93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latin typeface="Arial" charset="0"/>
                <a:ea typeface="MS PGothic" charset="0"/>
              </a:rPr>
              <a:t>Rotational control of the proximal fragment with a Kelly clamp (green arrows)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  <p:sp>
        <p:nvSpPr>
          <p:cNvPr id="81921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rial" charset="0"/>
                <a:ea typeface="MS PGothic" charset="0"/>
              </a:rPr>
              <a:t>Temporary fixation with K-wires (white arrows)</a:t>
            </a:r>
            <a:endParaRPr lang="ko-KR" altLang="en-US" dirty="0">
              <a:latin typeface="Arial" charset="0"/>
              <a:ea typeface="MS PGothic" charset="0"/>
            </a:endParaRPr>
          </a:p>
        </p:txBody>
      </p:sp>
      <p:grpSp>
        <p:nvGrpSpPr>
          <p:cNvPr id="81923" name="Group 13"/>
          <p:cNvGrpSpPr>
            <a:grpSpLocks/>
          </p:cNvGrpSpPr>
          <p:nvPr/>
        </p:nvGrpSpPr>
        <p:grpSpPr bwMode="auto">
          <a:xfrm>
            <a:off x="263352" y="2420888"/>
            <a:ext cx="7661449" cy="4176464"/>
            <a:chOff x="1066800" y="3048000"/>
            <a:chExt cx="6970713" cy="3541713"/>
          </a:xfrm>
        </p:grpSpPr>
        <p:grpSp>
          <p:nvGrpSpPr>
            <p:cNvPr id="81929" name="Group 8"/>
            <p:cNvGrpSpPr>
              <a:grpSpLocks/>
            </p:cNvGrpSpPr>
            <p:nvPr/>
          </p:nvGrpSpPr>
          <p:grpSpPr bwMode="auto">
            <a:xfrm>
              <a:off x="1066800" y="3048000"/>
              <a:ext cx="6970713" cy="3541713"/>
              <a:chOff x="1066800" y="2209800"/>
              <a:chExt cx="6970713" cy="3541713"/>
            </a:xfrm>
          </p:grpSpPr>
          <p:pic>
            <p:nvPicPr>
              <p:cNvPr id="293890" name="Picture 1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066800" y="2209800"/>
                <a:ext cx="3465513" cy="3465512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293891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572000" y="2286000"/>
                <a:ext cx="3465513" cy="3465513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cxnSp>
            <p:nvCxnSpPr>
              <p:cNvPr id="81934" name="Straight Arrow Connector 6"/>
              <p:cNvCxnSpPr>
                <a:cxnSpLocks noChangeShapeType="1"/>
              </p:cNvCxnSpPr>
              <p:nvPr/>
            </p:nvCxnSpPr>
            <p:spPr bwMode="auto">
              <a:xfrm flipH="1">
                <a:off x="2971800" y="3505200"/>
                <a:ext cx="76200" cy="30480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935" name="Straight Arrow Connector 7"/>
              <p:cNvCxnSpPr>
                <a:cxnSpLocks noChangeShapeType="1"/>
              </p:cNvCxnSpPr>
              <p:nvPr/>
            </p:nvCxnSpPr>
            <p:spPr bwMode="auto">
              <a:xfrm flipH="1">
                <a:off x="6400800" y="3581400"/>
                <a:ext cx="76200" cy="30480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81930" name="Straight Arrow Connector 9"/>
            <p:cNvCxnSpPr>
              <a:cxnSpLocks noChangeShapeType="1"/>
            </p:cNvCxnSpPr>
            <p:nvPr/>
          </p:nvCxnSpPr>
          <p:spPr bwMode="auto">
            <a:xfrm>
              <a:off x="2514600" y="4800600"/>
              <a:ext cx="228600" cy="228600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31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6248400" y="4191000"/>
              <a:ext cx="228600" cy="228600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1924" name="Group 20"/>
          <p:cNvGrpSpPr>
            <a:grpSpLocks/>
          </p:cNvGrpSpPr>
          <p:nvPr/>
        </p:nvGrpSpPr>
        <p:grpSpPr bwMode="auto">
          <a:xfrm>
            <a:off x="8081888" y="2636912"/>
            <a:ext cx="3808914" cy="2880320"/>
            <a:chOff x="5500687" y="1260011"/>
            <a:chExt cx="3414713" cy="2549989"/>
          </a:xfrm>
        </p:grpSpPr>
        <p:pic>
          <p:nvPicPr>
            <p:cNvPr id="819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687" y="1260011"/>
              <a:ext cx="3414713" cy="254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192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858000" y="2514600"/>
              <a:ext cx="76200" cy="3048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27" name="Straight Arrow Connector 16"/>
            <p:cNvCxnSpPr>
              <a:cxnSpLocks noChangeShapeType="1"/>
            </p:cNvCxnSpPr>
            <p:nvPr/>
          </p:nvCxnSpPr>
          <p:spPr bwMode="auto">
            <a:xfrm flipH="1">
              <a:off x="6324600" y="2743200"/>
              <a:ext cx="76200" cy="3048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28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7162800" y="2445657"/>
              <a:ext cx="214086" cy="221343"/>
            </a:xfrm>
            <a:prstGeom prst="straightConnector1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2755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1994" y="1340768"/>
            <a:ext cx="3710138" cy="37101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491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48418" y="1340768"/>
            <a:ext cx="3691798" cy="369179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4916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256240" y="1340768"/>
            <a:ext cx="3712798" cy="371279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3972" name="Title 4"/>
          <p:cNvSpPr>
            <a:spLocks noGrp="1"/>
          </p:cNvSpPr>
          <p:nvPr>
            <p:ph type="title"/>
          </p:nvPr>
        </p:nvSpPr>
        <p:spPr>
          <a:xfrm>
            <a:off x="479376" y="548680"/>
            <a:ext cx="11036300" cy="914400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latin typeface="Arial" charset="0"/>
                <a:ea typeface="MS PGothic" charset="0"/>
              </a:rPr>
              <a:t>Nailing while reduction is maintained</a:t>
            </a:r>
            <a:endParaRPr lang="ko-KR" altLang="en-US" sz="280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3915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_ppt_16_9_presentation_user.potx" id="{482CB599-FB9A-4B46-AFF1-689C8B5A9611}" vid="{E4E956AD-AE4F-4F6E-9D26-5E4D2291EF14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E7F4CB4A47743B2029593C5767354" ma:contentTypeVersion="1" ma:contentTypeDescription="Create a new document." ma:contentTypeScope="" ma:versionID="fb8ba3bab4a291cae88a37c21bca8ad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77E628-79A4-48C4-8633-1D5D829D11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3305F6-61E7-46FC-BBBB-936196D02140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B3B2ED5-D016-4E55-8977-53F69246EF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Presentation_AOTRAUMA_w</Template>
  <TotalTime>0</TotalTime>
  <Words>729</Words>
  <Application>Microsoft Office PowerPoint</Application>
  <PresentationFormat>Widescreen</PresentationFormat>
  <Paragraphs>191</Paragraphs>
  <Slides>62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Presentation_AOTRAUMA_w</vt:lpstr>
      <vt:lpstr>Office</vt:lpstr>
      <vt:lpstr>Small group discussion Intertrochanteric fractures</vt:lpstr>
      <vt:lpstr>Learning objectives</vt:lpstr>
      <vt:lpstr> Complex intertrochanteric fracture   Case 1 </vt:lpstr>
      <vt:lpstr>Case description</vt:lpstr>
      <vt:lpstr>Computed tomographic scan taken at other hospital</vt:lpstr>
      <vt:lpstr>Operating room images on traction table</vt:lpstr>
      <vt:lpstr>Percutaneous reduction</vt:lpstr>
      <vt:lpstr>Temporary fixation with K-wires (white arrows)</vt:lpstr>
      <vt:lpstr>Nailing while reduction is maintained</vt:lpstr>
      <vt:lpstr>Postoperative imaging</vt:lpstr>
      <vt:lpstr>PowerPoint Presentation</vt:lpstr>
      <vt:lpstr>Postoperative imaging (at 8 months)</vt:lpstr>
      <vt:lpstr>Nonunited intertrochanteric femoral fracture complication  Case 2 </vt:lpstr>
      <vt:lpstr>Case description</vt:lpstr>
      <vt:lpstr>Injury film</vt:lpstr>
      <vt:lpstr>Fixed at outside hospital</vt:lpstr>
      <vt:lpstr>PowerPoint Presentation</vt:lpstr>
      <vt:lpstr>Fixed at outside hospital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Correction with the plate alone, no osteotomy was made</vt:lpstr>
      <vt:lpstr>At 1 year</vt:lpstr>
      <vt:lpstr>At 1 year</vt:lpstr>
      <vt:lpstr> High-energy intertrochanteric fracture   Case 3 </vt:lpstr>
      <vt:lpstr>Case description</vt:lpstr>
      <vt:lpstr>Open reduction and internal fixation, any thoughts?</vt:lpstr>
      <vt:lpstr>Cause of failure?</vt:lpstr>
      <vt:lpstr>Your revision plan?</vt:lpstr>
      <vt:lpstr>Revision with a 95º blade plate and autogenous bone graft</vt:lpstr>
      <vt:lpstr>8 months after revision</vt:lpstr>
      <vt:lpstr>12 months after revision</vt:lpstr>
      <vt:lpstr>Second revision</vt:lpstr>
      <vt:lpstr>Second revision</vt:lpstr>
      <vt:lpstr>After second revision</vt:lpstr>
      <vt:lpstr>Take-home message (1)</vt:lpstr>
      <vt:lpstr>Take-home message (2)</vt:lpstr>
      <vt:lpstr>Points of discussion</vt:lpstr>
      <vt:lpstr>Trochanteric fracture: Dynamic hip screw + lateral side plate Case 4   </vt:lpstr>
      <vt:lpstr>Case description</vt:lpstr>
      <vt:lpstr>PowerPoint Presentation</vt:lpstr>
      <vt:lpstr>PowerPoint Presentation</vt:lpstr>
      <vt:lpstr>PowerPoint Presentation</vt:lpstr>
      <vt:lpstr>January 3, 2018</vt:lpstr>
      <vt:lpstr>Four weeks later, full weight bearing</vt:lpstr>
      <vt:lpstr>Intertrochanteric femoral fracture  Case 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proximal femoral fracture  Case 6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 Volz</dc:creator>
  <cp:lastModifiedBy>Carl Lau</cp:lastModifiedBy>
  <cp:revision>69</cp:revision>
  <dcterms:created xsi:type="dcterms:W3CDTF">2013-05-31T07:29:54Z</dcterms:created>
  <dcterms:modified xsi:type="dcterms:W3CDTF">2019-11-13T09:21:34Z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0x010100427E7F4CB4A47743B2029593C5767354</vt:lpwstr>
  </property>
</Properties>
</file>