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31"/>
  </p:notesMasterIdLst>
  <p:sldIdLst>
    <p:sldId id="256" r:id="rId2"/>
    <p:sldId id="257" r:id="rId3"/>
    <p:sldId id="262" r:id="rId4"/>
    <p:sldId id="263" r:id="rId5"/>
    <p:sldId id="31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311" r:id="rId30"/>
  </p:sldIdLst>
  <p:sldSz cx="12192000" cy="6858000"/>
  <p:notesSz cx="6735763" cy="98663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D98"/>
    <a:srgbClr val="29529B"/>
    <a:srgbClr val="4D4D4D"/>
    <a:srgbClr val="808080"/>
    <a:srgbClr val="0E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0589" autoAdjust="0"/>
  </p:normalViewPr>
  <p:slideViewPr>
    <p:cSldViewPr>
      <p:cViewPr varScale="1">
        <p:scale>
          <a:sx n="101" d="100"/>
          <a:sy n="101" d="100"/>
        </p:scale>
        <p:origin x="786" y="108"/>
      </p:cViewPr>
      <p:guideLst>
        <p:guide orient="horz" pos="2160"/>
        <p:guide pos="3416"/>
      </p:guideLst>
    </p:cSldViewPr>
  </p:slideViewPr>
  <p:outlineViewPr>
    <p:cViewPr>
      <p:scale>
        <a:sx n="33" d="100"/>
        <a:sy n="33" d="100"/>
      </p:scale>
      <p:origin x="0" y="-1022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64" y="-9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l" defTabSz="948698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227" y="0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r" defTabSz="948698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41363"/>
            <a:ext cx="657383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76" y="4686001"/>
            <a:ext cx="5389213" cy="443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003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l" defTabSz="948698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227" y="9372003"/>
            <a:ext cx="2919031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r" defTabSz="948698">
              <a:defRPr sz="1200"/>
            </a:lvl1pPr>
          </a:lstStyle>
          <a:p>
            <a:pPr>
              <a:defRPr/>
            </a:pPr>
            <a:fld id="{4936784D-337E-4C9C-925A-CBB0A1FCB70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33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cs typeface="Arial" charset="0"/>
              </a:rPr>
              <a:t>Published:</a:t>
            </a:r>
            <a:r>
              <a:rPr lang="en-US" baseline="0" dirty="0">
                <a:latin typeface="Arial" charset="0"/>
                <a:cs typeface="Arial" charset="0"/>
              </a:rPr>
              <a:t> August 2013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/>
              <a:t>Reviewed: 2018</a:t>
            </a:r>
          </a:p>
          <a:p>
            <a:r>
              <a:rPr lang="en-US" dirty="0"/>
              <a:t>Reviewer: Stefan </a:t>
            </a:r>
            <a:r>
              <a:rPr lang="en-US" dirty="0" err="1"/>
              <a:t>Rammelt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7033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551613" cy="36861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Which fractures should be treated as emergencies?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 dislocation in a closed fracture should be reduced. This is almost always done open. Closed reduction can be attempted, but is very difficult.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Open fractures and closed fractures with soft tissue at risk of impingement with neurovascular compromise are all indications for emergency surgery.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There is a question as to whether all </a:t>
            </a:r>
            <a:r>
              <a:rPr lang="en-US" dirty="0" err="1"/>
              <a:t>talar</a:t>
            </a:r>
            <a:r>
              <a:rPr lang="en-US" dirty="0"/>
              <a:t> neck fractures are emergencies.</a:t>
            </a:r>
            <a:r>
              <a:rPr lang="de-CH" dirty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A survey performed in 2005 indicated that 60% of the “experts” felt that it was acceptable to wait more than 8 hours before performing treatment, and 46% said it was acceptable to wait up to 24 hours.</a:t>
            </a:r>
          </a:p>
          <a:p>
            <a:endParaRPr lang="en-US" dirty="0"/>
          </a:p>
          <a:p>
            <a:r>
              <a:rPr lang="en-US" dirty="0"/>
              <a:t>References:</a:t>
            </a:r>
          </a:p>
          <a:p>
            <a:r>
              <a:rPr lang="en-US" b="1" dirty="0"/>
              <a:t>Patel R, Van </a:t>
            </a:r>
            <a:r>
              <a:rPr lang="en-US" b="1" dirty="0" err="1"/>
              <a:t>Bergeyk</a:t>
            </a:r>
            <a:r>
              <a:rPr lang="en-US" b="1" dirty="0"/>
              <a:t> A, </a:t>
            </a:r>
            <a:r>
              <a:rPr lang="en-US" b="1" dirty="0" err="1"/>
              <a:t>Pinney</a:t>
            </a:r>
            <a:r>
              <a:rPr lang="en-US" b="1" dirty="0"/>
              <a:t> S</a:t>
            </a:r>
            <a:r>
              <a:rPr lang="en-US" b="0" dirty="0"/>
              <a:t>.</a:t>
            </a:r>
            <a:r>
              <a:rPr lang="en-US" b="0" baseline="0" dirty="0"/>
              <a:t> </a:t>
            </a:r>
            <a:r>
              <a:rPr lang="en-US" dirty="0"/>
              <a:t>Are displaced </a:t>
            </a:r>
            <a:r>
              <a:rPr lang="en-US" dirty="0" err="1"/>
              <a:t>talar</a:t>
            </a:r>
            <a:r>
              <a:rPr lang="en-US" dirty="0"/>
              <a:t> neck fractures surgical emergencies? A survey of </a:t>
            </a:r>
            <a:r>
              <a:rPr lang="en-US" dirty="0" err="1"/>
              <a:t>orthopaedic</a:t>
            </a:r>
            <a:r>
              <a:rPr lang="en-US" dirty="0"/>
              <a:t> trauma experts.</a:t>
            </a:r>
            <a:r>
              <a:rPr lang="en-US" i="1" dirty="0"/>
              <a:t> </a:t>
            </a:r>
            <a:r>
              <a:rPr lang="en-US" i="1" baseline="0" dirty="0"/>
              <a:t> </a:t>
            </a:r>
            <a:r>
              <a:rPr lang="en-US" i="1" dirty="0"/>
              <a:t>Foot Ankle Int. </a:t>
            </a:r>
            <a:r>
              <a:rPr lang="en-US" i="0" dirty="0"/>
              <a:t>2005; </a:t>
            </a:r>
            <a:r>
              <a:rPr lang="en-US" dirty="0"/>
              <a:t>26(5):378</a:t>
            </a:r>
            <a:r>
              <a:rPr lang="en-US" dirty="0">
                <a:cs typeface="Arial" charset="0"/>
              </a:rPr>
              <a:t>–381.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 goal of reduction is anatomical restoration, proper alignment of the </a:t>
            </a:r>
            <a:r>
              <a:rPr lang="en-US" dirty="0" err="1"/>
              <a:t>talar</a:t>
            </a:r>
            <a:r>
              <a:rPr lang="en-US" dirty="0"/>
              <a:t> neck, and prevention of any further vascular damage through stabilization of the fragments. </a:t>
            </a:r>
          </a:p>
          <a:p>
            <a:endParaRPr lang="en-US" dirty="0"/>
          </a:p>
          <a:p>
            <a:endParaRPr lang="de-CH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551613" cy="368617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Approaches are anterior, medial, and anterolateral. 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posterolateral</a:t>
            </a:r>
            <a:r>
              <a:rPr lang="en-US" dirty="0"/>
              <a:t> approach can be performed and a medial </a:t>
            </a:r>
            <a:r>
              <a:rPr lang="en-US" dirty="0" err="1"/>
              <a:t>malleolar</a:t>
            </a:r>
            <a:r>
              <a:rPr lang="en-US" dirty="0"/>
              <a:t> osteotomy or fibular osteotomy can be used for reduction and/or visualization of the fracture.</a:t>
            </a:r>
            <a:r>
              <a:rPr lang="de-CH" dirty="0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 medial approach again seen in this diagram.</a:t>
            </a:r>
          </a:p>
          <a:p>
            <a:r>
              <a:rPr lang="en-US" dirty="0"/>
              <a:t>The incision is between the anterior and posterior </a:t>
            </a:r>
            <a:r>
              <a:rPr lang="en-US" dirty="0" err="1"/>
              <a:t>tibialis</a:t>
            </a:r>
            <a:r>
              <a:rPr lang="en-US"/>
              <a:t> tendons.</a:t>
            </a:r>
            <a:endParaRPr lang="de-CH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 </a:t>
            </a:r>
            <a:r>
              <a:rPr lang="en-US" noProof="0" dirty="0"/>
              <a:t>lateral approach as seen in this diagram.</a:t>
            </a:r>
          </a:p>
          <a:p>
            <a:r>
              <a:rPr lang="en-US" noProof="0" dirty="0"/>
              <a:t>The incision is between</a:t>
            </a:r>
            <a:r>
              <a:rPr lang="en-US" baseline="0" noProof="0" dirty="0"/>
              <a:t> the distal tibia and fibula, in line with the fourth ray.</a:t>
            </a:r>
            <a:endParaRPr lang="en-US" noProof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551613" cy="368617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The anteromedial and anterolateral incisions have been drawn on the foot. The center line is the anterior tibialis tendon. </a:t>
            </a:r>
            <a:endParaRPr lang="de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 visualization through the medial incision on the left and the lateral incision on the right. Medial and lateral views of the same incision are at right.</a:t>
            </a:r>
          </a:p>
          <a:p>
            <a:endParaRPr lang="en-US" dirty="0"/>
          </a:p>
          <a:p>
            <a:r>
              <a:rPr lang="en-US" b="1" dirty="0"/>
              <a:t>NOTE that minimal soft-tissue stripping is done</a:t>
            </a:r>
            <a:r>
              <a:rPr lang="en-US" dirty="0"/>
              <a:t>.</a:t>
            </a:r>
            <a:r>
              <a:rPr lang="en-US" baseline="0" dirty="0"/>
              <a:t> The use of two incisions allows for adequate access for reduction and fixation, without either incision using much stripping.</a:t>
            </a:r>
            <a:endParaRPr lang="de-CH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Dual incisions allow for better visualization without stripping during reduction and fixation of the fracture. </a:t>
            </a:r>
          </a:p>
          <a:p>
            <a:endParaRPr lang="en-US" dirty="0"/>
          </a:p>
          <a:p>
            <a:r>
              <a:rPr lang="en-US" dirty="0"/>
              <a:t>Depending on the </a:t>
            </a:r>
            <a:r>
              <a:rPr lang="en-US" dirty="0" err="1"/>
              <a:t>comminution</a:t>
            </a:r>
            <a:r>
              <a:rPr lang="en-US" dirty="0"/>
              <a:t> and impaction, it may be necessary to distract the joint.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It may be necessary to clean out the </a:t>
            </a:r>
            <a:r>
              <a:rPr lang="en-US" dirty="0" err="1"/>
              <a:t>subtalar</a:t>
            </a:r>
            <a:r>
              <a:rPr lang="en-US" dirty="0"/>
              <a:t> joint and the fracture site. </a:t>
            </a:r>
          </a:p>
          <a:p>
            <a:endParaRPr lang="en-US" dirty="0"/>
          </a:p>
          <a:p>
            <a:r>
              <a:rPr lang="en-US" dirty="0"/>
              <a:t>Be prepared to span the comminuted area with small plates to make sure that the </a:t>
            </a:r>
            <a:r>
              <a:rPr lang="en-US" dirty="0" err="1"/>
              <a:t>talar</a:t>
            </a:r>
            <a:r>
              <a:rPr lang="en-US" dirty="0"/>
              <a:t> is anatomically reduced.</a:t>
            </a:r>
          </a:p>
          <a:p>
            <a:endParaRPr lang="en-US" dirty="0"/>
          </a:p>
          <a:p>
            <a:r>
              <a:rPr lang="en-US" dirty="0"/>
              <a:t>References:</a:t>
            </a:r>
          </a:p>
          <a:p>
            <a:endParaRPr lang="en-US" dirty="0"/>
          </a:p>
          <a:p>
            <a:r>
              <a:rPr lang="en-US" b="1" dirty="0"/>
              <a:t>Daniels TR, Smith JW, Ross TI </a:t>
            </a:r>
            <a:r>
              <a:rPr lang="en-US" dirty="0"/>
              <a:t>(1996) </a:t>
            </a:r>
            <a:r>
              <a:rPr lang="en-US" dirty="0" err="1"/>
              <a:t>Varus</a:t>
            </a:r>
            <a:r>
              <a:rPr lang="en-US" dirty="0"/>
              <a:t> malalignment of the </a:t>
            </a:r>
            <a:r>
              <a:rPr lang="en-US" dirty="0" err="1"/>
              <a:t>talar</a:t>
            </a:r>
            <a:r>
              <a:rPr lang="en-US" dirty="0"/>
              <a:t> neck. Its effect on the position of the foot and on </a:t>
            </a:r>
            <a:r>
              <a:rPr lang="en-US" dirty="0" err="1"/>
              <a:t>subtalar</a:t>
            </a:r>
            <a:r>
              <a:rPr lang="en-US" dirty="0"/>
              <a:t> motion. </a:t>
            </a:r>
            <a:r>
              <a:rPr lang="en-US" i="1" dirty="0"/>
              <a:t>J Bone Joint </a:t>
            </a:r>
            <a:r>
              <a:rPr lang="en-US" i="1" dirty="0" err="1"/>
              <a:t>Surg</a:t>
            </a:r>
            <a:r>
              <a:rPr lang="en-US" i="1" dirty="0"/>
              <a:t> Am;</a:t>
            </a:r>
            <a:r>
              <a:rPr lang="en-US" dirty="0"/>
              <a:t> 78(10):1559</a:t>
            </a:r>
            <a:r>
              <a:rPr lang="en-US" dirty="0">
                <a:cs typeface="Arial" charset="0"/>
              </a:rPr>
              <a:t>–1567.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Reduce the tension side first, which is almost always on the lateral side. This is typically the side with the more simple fracture, and less </a:t>
            </a:r>
            <a:r>
              <a:rPr lang="en-US" dirty="0" err="1"/>
              <a:t>comminution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Screws are placed through the </a:t>
            </a:r>
            <a:r>
              <a:rPr lang="en-US" dirty="0" err="1"/>
              <a:t>nonarticular</a:t>
            </a:r>
            <a:r>
              <a:rPr lang="en-US" dirty="0"/>
              <a:t> portion of the talus. The screw heads are countersunk when they are through articular cartilage.</a:t>
            </a:r>
            <a:endParaRPr lang="de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Teaching points:</a:t>
            </a:r>
          </a:p>
          <a:p>
            <a:r>
              <a:rPr lang="en-US" b="0" dirty="0"/>
              <a:t>Focus on fracture classification, decision making, and approach selection, as well as fixation options. Do not describe surgical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4276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Postoperative x-rays of a </a:t>
            </a:r>
            <a:r>
              <a:rPr lang="en-US" dirty="0" err="1"/>
              <a:t>talar</a:t>
            </a:r>
            <a:r>
              <a:rPr lang="en-US" dirty="0"/>
              <a:t> neck fracture treated with screw fixation and a lateral plate to obtain length in the lateral side.</a:t>
            </a:r>
            <a:r>
              <a:rPr lang="de-CH" dirty="0"/>
              <a:t> </a:t>
            </a:r>
          </a:p>
          <a:p>
            <a:endParaRPr lang="de-CH" dirty="0"/>
          </a:p>
          <a:p>
            <a:r>
              <a:rPr lang="de-CH" dirty="0"/>
              <a:t>References:</a:t>
            </a:r>
          </a:p>
          <a:p>
            <a:endParaRPr lang="de-CH" dirty="0"/>
          </a:p>
          <a:p>
            <a:r>
              <a:rPr lang="de-CH" b="1" dirty="0" err="1"/>
              <a:t>Fleuriau</a:t>
            </a:r>
            <a:r>
              <a:rPr lang="de-CH" b="1" dirty="0"/>
              <a:t> Chateau PB, </a:t>
            </a:r>
            <a:r>
              <a:rPr lang="de-CH" b="1" dirty="0" err="1"/>
              <a:t>Brokaw</a:t>
            </a:r>
            <a:r>
              <a:rPr lang="de-CH" b="1" dirty="0"/>
              <a:t> DS, Jelen BA, et al</a:t>
            </a:r>
            <a:r>
              <a:rPr lang="de-CH" b="0" dirty="0"/>
              <a:t>.</a:t>
            </a:r>
            <a:r>
              <a:rPr lang="de-CH" b="0" baseline="0" dirty="0"/>
              <a:t> </a:t>
            </a:r>
            <a:r>
              <a:rPr lang="de-CH" dirty="0"/>
              <a:t>Plate </a:t>
            </a:r>
            <a:r>
              <a:rPr lang="de-CH" dirty="0" err="1"/>
              <a:t>fixation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talar</a:t>
            </a:r>
            <a:r>
              <a:rPr lang="de-CH" dirty="0"/>
              <a:t> neck </a:t>
            </a:r>
            <a:r>
              <a:rPr lang="de-CH" dirty="0" err="1"/>
              <a:t>fractures</a:t>
            </a:r>
            <a:r>
              <a:rPr lang="de-CH" dirty="0"/>
              <a:t>: </a:t>
            </a:r>
            <a:r>
              <a:rPr lang="de-CH" dirty="0" err="1"/>
              <a:t>preliminary</a:t>
            </a:r>
            <a:r>
              <a:rPr lang="de-CH" dirty="0"/>
              <a:t> </a:t>
            </a:r>
            <a:r>
              <a:rPr lang="de-CH" dirty="0" err="1"/>
              <a:t>review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technique</a:t>
            </a:r>
            <a:r>
              <a:rPr lang="de-CH" dirty="0"/>
              <a:t> in </a:t>
            </a:r>
            <a:r>
              <a:rPr lang="de-CH" dirty="0" err="1"/>
              <a:t>twenty-three</a:t>
            </a:r>
            <a:r>
              <a:rPr lang="de-CH" dirty="0"/>
              <a:t> </a:t>
            </a:r>
            <a:r>
              <a:rPr lang="de-CH" dirty="0" err="1"/>
              <a:t>patients</a:t>
            </a:r>
            <a:r>
              <a:rPr lang="de-CH" dirty="0"/>
              <a:t>.</a:t>
            </a:r>
            <a:r>
              <a:rPr lang="de-CH" i="1" dirty="0"/>
              <a:t> J </a:t>
            </a:r>
            <a:r>
              <a:rPr lang="de-CH" i="1" dirty="0" err="1"/>
              <a:t>Orthop</a:t>
            </a:r>
            <a:r>
              <a:rPr lang="de-CH" i="1" dirty="0"/>
              <a:t> Trauma. </a:t>
            </a:r>
            <a:r>
              <a:rPr lang="de-CH" i="0" dirty="0"/>
              <a:t>2002; </a:t>
            </a:r>
            <a:r>
              <a:rPr lang="de-CH" dirty="0"/>
              <a:t>16(4):213</a:t>
            </a:r>
            <a:r>
              <a:rPr lang="en-US" dirty="0">
                <a:cs typeface="Arial" charset="0"/>
              </a:rPr>
              <a:t>–219.</a:t>
            </a:r>
            <a:endParaRPr lang="de-CH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An 18-year-old woman with a displaced </a:t>
            </a:r>
            <a:r>
              <a:rPr lang="en-US" dirty="0" err="1"/>
              <a:t>talar</a:t>
            </a:r>
            <a:r>
              <a:rPr lang="en-US" dirty="0"/>
              <a:t> neck fracture</a:t>
            </a:r>
            <a:r>
              <a:rPr lang="de-CH" dirty="0"/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551613" cy="368617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Postoperative x-ray showing an anatomical reconstruction of the fracture as well as small fragment repositioning and screwing.</a:t>
            </a:r>
            <a:endParaRPr lang="de-CH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551613" cy="36861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A type III fracture dislocation</a:t>
            </a:r>
            <a:r>
              <a:rPr lang="de-CH" dirty="0"/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551613" cy="368617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Postoperative x-rays showing screw and plate fixation in an anatomical fashion.</a:t>
            </a:r>
          </a:p>
          <a:p>
            <a:endParaRPr lang="en-US" dirty="0"/>
          </a:p>
          <a:p>
            <a:r>
              <a:rPr lang="en-US" dirty="0"/>
              <a:t>The hardware</a:t>
            </a:r>
            <a:r>
              <a:rPr lang="en-US" baseline="0" dirty="0"/>
              <a:t> will be specific to the fracture pattern, addressing the major fracture lines and fragments.</a:t>
            </a:r>
            <a:endParaRPr lang="de-CH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Osteonecrosis is common and the literature shows high percentages of fractures that do develop necrosis. However, not all osteonecrosis leads to collapse. </a:t>
            </a:r>
          </a:p>
          <a:p>
            <a:endParaRPr lang="en-US" dirty="0"/>
          </a:p>
          <a:p>
            <a:r>
              <a:rPr lang="en-US" dirty="0"/>
              <a:t>In the study below, 31% of fractures end up with avascular necrosis (AVN) with collapse and Hawkins type III fractures tended to have the highest rate of AVN.</a:t>
            </a:r>
          </a:p>
          <a:p>
            <a:endParaRPr lang="en-US" dirty="0"/>
          </a:p>
          <a:p>
            <a:r>
              <a:rPr lang="en-US" dirty="0"/>
              <a:t>References:</a:t>
            </a:r>
          </a:p>
          <a:p>
            <a:endParaRPr lang="en-US" dirty="0"/>
          </a:p>
          <a:p>
            <a:r>
              <a:rPr lang="de-CH" b="1" i="0" dirty="0" err="1"/>
              <a:t>Vallier</a:t>
            </a:r>
            <a:r>
              <a:rPr lang="de-CH" i="0" dirty="0"/>
              <a:t> </a:t>
            </a:r>
            <a:r>
              <a:rPr lang="de-CH" b="1" i="0" dirty="0"/>
              <a:t>HA, </a:t>
            </a:r>
            <a:r>
              <a:rPr lang="de-CH" b="1" i="0" dirty="0" err="1"/>
              <a:t>Nork</a:t>
            </a:r>
            <a:r>
              <a:rPr lang="de-CH" b="1" i="0" dirty="0"/>
              <a:t> SE, </a:t>
            </a:r>
            <a:r>
              <a:rPr lang="de-CH" b="1" i="0" dirty="0" err="1"/>
              <a:t>Barei</a:t>
            </a:r>
            <a:r>
              <a:rPr lang="de-CH" b="1" i="0" dirty="0"/>
              <a:t> DP et al. </a:t>
            </a:r>
            <a:r>
              <a:rPr lang="en-US" i="0" dirty="0" err="1"/>
              <a:t>Talar</a:t>
            </a:r>
            <a:r>
              <a:rPr lang="en-US" i="0" dirty="0"/>
              <a:t> neck fractures: results and outcomes. </a:t>
            </a:r>
            <a:r>
              <a:rPr lang="de-CH" i="1" dirty="0"/>
              <a:t>J </a:t>
            </a:r>
            <a:r>
              <a:rPr lang="de-CH" i="1" dirty="0" err="1"/>
              <a:t>Bone</a:t>
            </a:r>
            <a:r>
              <a:rPr lang="de-CH" i="1" dirty="0"/>
              <a:t> Joint </a:t>
            </a:r>
            <a:r>
              <a:rPr lang="de-CH" i="1" dirty="0" err="1"/>
              <a:t>Surg</a:t>
            </a:r>
            <a:r>
              <a:rPr lang="de-CH" i="1" dirty="0"/>
              <a:t> Am.</a:t>
            </a:r>
            <a:r>
              <a:rPr lang="de-CH" b="0" i="1" dirty="0"/>
              <a:t> </a:t>
            </a:r>
            <a:r>
              <a:rPr lang="de-CH" b="0" dirty="0"/>
              <a:t>2004 </a:t>
            </a:r>
            <a:r>
              <a:rPr lang="de-CH" dirty="0"/>
              <a:t>Aug;86-A(8):1616–1624.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Vallier</a:t>
            </a:r>
            <a:r>
              <a:rPr lang="en-US" sz="1200" dirty="0"/>
              <a:t> et al JBJS 2004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Sanders followed 70 fractures for 10 years. 37% required secondary surgical procedures. He only saw a 9% AVN rate which is quite low. He felt that worse function was with </a:t>
            </a:r>
            <a:r>
              <a:rPr lang="en-US" dirty="0" err="1"/>
              <a:t>malalignment</a:t>
            </a:r>
            <a:r>
              <a:rPr lang="en-US" dirty="0"/>
              <a:t> and </a:t>
            </a:r>
            <a:r>
              <a:rPr lang="en-US" dirty="0" err="1"/>
              <a:t>subtalar</a:t>
            </a:r>
            <a:r>
              <a:rPr lang="en-US" dirty="0"/>
              <a:t> arthritis.</a:t>
            </a:r>
            <a:r>
              <a:rPr lang="de-CH" dirty="0"/>
              <a:t> The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common</a:t>
            </a:r>
            <a:r>
              <a:rPr lang="de-CH" dirty="0"/>
              <a:t> </a:t>
            </a:r>
            <a:r>
              <a:rPr lang="de-CH" dirty="0" err="1"/>
              <a:t>malaligment</a:t>
            </a:r>
            <a:r>
              <a:rPr lang="de-CH" dirty="0"/>
              <a:t> </a:t>
            </a:r>
            <a:r>
              <a:rPr lang="de-CH" dirty="0" err="1"/>
              <a:t>involves</a:t>
            </a:r>
            <a:r>
              <a:rPr lang="de-CH" dirty="0"/>
              <a:t> </a:t>
            </a:r>
            <a:r>
              <a:rPr lang="de-CH" dirty="0" err="1"/>
              <a:t>varus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talar</a:t>
            </a:r>
            <a:r>
              <a:rPr lang="de-CH" baseline="0" dirty="0"/>
              <a:t> neck.</a:t>
            </a:r>
            <a:endParaRPr lang="de-CH" dirty="0"/>
          </a:p>
          <a:p>
            <a:endParaRPr lang="de-CH" dirty="0"/>
          </a:p>
          <a:p>
            <a:r>
              <a:rPr lang="de-CH" dirty="0"/>
              <a:t>References:</a:t>
            </a:r>
          </a:p>
          <a:p>
            <a:endParaRPr lang="de-CH" dirty="0"/>
          </a:p>
          <a:p>
            <a:r>
              <a:rPr lang="de-CH" b="1" dirty="0"/>
              <a:t>Sanders DW, </a:t>
            </a:r>
            <a:r>
              <a:rPr lang="de-CH" b="1" dirty="0" err="1"/>
              <a:t>Busam</a:t>
            </a:r>
            <a:r>
              <a:rPr lang="de-CH" b="1" dirty="0"/>
              <a:t> M, </a:t>
            </a:r>
            <a:r>
              <a:rPr lang="de-CH" b="1" dirty="0" err="1"/>
              <a:t>Hattwick</a:t>
            </a:r>
            <a:r>
              <a:rPr lang="de-CH" b="1" dirty="0"/>
              <a:t> E, et al</a:t>
            </a:r>
            <a:r>
              <a:rPr lang="de-CH" b="0" dirty="0"/>
              <a:t>.</a:t>
            </a:r>
            <a:r>
              <a:rPr lang="de-CH" b="0" baseline="0" dirty="0"/>
              <a:t> </a:t>
            </a:r>
            <a:r>
              <a:rPr lang="de-CH" dirty="0" err="1"/>
              <a:t>Functional</a:t>
            </a:r>
            <a:r>
              <a:rPr lang="de-CH" dirty="0"/>
              <a:t> </a:t>
            </a:r>
            <a:r>
              <a:rPr lang="de-CH" dirty="0" err="1"/>
              <a:t>outcomes</a:t>
            </a:r>
            <a:r>
              <a:rPr lang="de-CH" dirty="0"/>
              <a:t> </a:t>
            </a:r>
            <a:r>
              <a:rPr lang="de-CH" dirty="0" err="1"/>
              <a:t>following</a:t>
            </a:r>
            <a:r>
              <a:rPr lang="de-CH" dirty="0"/>
              <a:t> </a:t>
            </a:r>
            <a:r>
              <a:rPr lang="de-CH" dirty="0" err="1"/>
              <a:t>displaced</a:t>
            </a:r>
            <a:r>
              <a:rPr lang="de-CH" dirty="0"/>
              <a:t> </a:t>
            </a:r>
            <a:r>
              <a:rPr lang="de-CH" dirty="0" err="1"/>
              <a:t>talar</a:t>
            </a:r>
            <a:r>
              <a:rPr lang="de-CH" dirty="0"/>
              <a:t> neck </a:t>
            </a:r>
            <a:r>
              <a:rPr lang="de-CH" dirty="0" err="1"/>
              <a:t>fractures</a:t>
            </a:r>
            <a:r>
              <a:rPr lang="de-CH" dirty="0"/>
              <a:t>. </a:t>
            </a:r>
            <a:r>
              <a:rPr lang="de-CH" i="1" dirty="0"/>
              <a:t>J </a:t>
            </a:r>
            <a:r>
              <a:rPr lang="de-CH" i="1" dirty="0" err="1"/>
              <a:t>Orthop</a:t>
            </a:r>
            <a:r>
              <a:rPr lang="de-CH" i="1" dirty="0"/>
              <a:t> Trauma. </a:t>
            </a:r>
            <a:r>
              <a:rPr lang="de-CH" dirty="0"/>
              <a:t>2004; 18(5):265</a:t>
            </a:r>
            <a:r>
              <a:rPr lang="en-US" dirty="0">
                <a:cs typeface="Arial" charset="0"/>
              </a:rPr>
              <a:t>–270.</a:t>
            </a:r>
            <a:endParaRPr lang="de-CH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A study in JBJS in 2004, following open reduction and stable fixation of isolated </a:t>
            </a:r>
            <a:r>
              <a:rPr lang="en-US" dirty="0" err="1"/>
              <a:t>talar</a:t>
            </a:r>
            <a:r>
              <a:rPr lang="en-US" dirty="0"/>
              <a:t> neck and body fractures, followed for a minimum of 4 years. There was a good union rate, however, </a:t>
            </a:r>
            <a:r>
              <a:rPr lang="en-US" dirty="0" err="1"/>
              <a:t>subtalar</a:t>
            </a:r>
            <a:r>
              <a:rPr lang="en-US" dirty="0"/>
              <a:t> arthritis was universally observed. </a:t>
            </a:r>
          </a:p>
          <a:p>
            <a:endParaRPr lang="en-US" dirty="0"/>
          </a:p>
          <a:p>
            <a:r>
              <a:rPr lang="en-US" dirty="0"/>
              <a:t>In open fractures, there was a 50% AVN rate. The conclusion was that a delay in treatment did not affect outcome, and that arthritis was more common than AVN in open fractures and was problematic.</a:t>
            </a:r>
          </a:p>
          <a:p>
            <a:endParaRPr lang="en-US" dirty="0"/>
          </a:p>
          <a:p>
            <a:r>
              <a:rPr lang="en-US" dirty="0"/>
              <a:t>References:</a:t>
            </a:r>
          </a:p>
          <a:p>
            <a:endParaRPr lang="en-US" dirty="0"/>
          </a:p>
          <a:p>
            <a:r>
              <a:rPr lang="en-US" b="1" dirty="0" err="1"/>
              <a:t>Lindvall</a:t>
            </a:r>
            <a:r>
              <a:rPr lang="en-US" b="1" dirty="0"/>
              <a:t> E, </a:t>
            </a:r>
            <a:r>
              <a:rPr lang="en-US" b="1" dirty="0" err="1"/>
              <a:t>Haidukewych</a:t>
            </a:r>
            <a:r>
              <a:rPr lang="en-US" b="1" dirty="0"/>
              <a:t> G, </a:t>
            </a:r>
            <a:r>
              <a:rPr lang="en-US" b="1" dirty="0" err="1"/>
              <a:t>DiPasquale</a:t>
            </a:r>
            <a:r>
              <a:rPr lang="en-US" b="1" dirty="0"/>
              <a:t> T, et al</a:t>
            </a:r>
            <a:r>
              <a:rPr lang="en-US" b="0" dirty="0"/>
              <a:t>.</a:t>
            </a:r>
            <a:r>
              <a:rPr lang="en-US" b="0" baseline="0" dirty="0"/>
              <a:t> </a:t>
            </a:r>
            <a:r>
              <a:rPr lang="en-US" dirty="0"/>
              <a:t>Open reduction and stable fixation of isolated, displaced </a:t>
            </a:r>
            <a:r>
              <a:rPr lang="en-US" dirty="0" err="1"/>
              <a:t>talar</a:t>
            </a:r>
            <a:r>
              <a:rPr lang="en-US" dirty="0"/>
              <a:t> neck and body fractures. </a:t>
            </a:r>
            <a:r>
              <a:rPr lang="en-US" i="1" dirty="0"/>
              <a:t>J Bone Joint </a:t>
            </a:r>
            <a:r>
              <a:rPr lang="en-US" i="1" dirty="0" err="1"/>
              <a:t>Surg</a:t>
            </a:r>
            <a:r>
              <a:rPr lang="en-US" i="1" dirty="0"/>
              <a:t> Am. </a:t>
            </a:r>
            <a:r>
              <a:rPr lang="de-CH" dirty="0"/>
              <a:t>2004</a:t>
            </a:r>
            <a:r>
              <a:rPr lang="en-US" dirty="0"/>
              <a:t>; 86-A(10):2229</a:t>
            </a:r>
            <a:r>
              <a:rPr lang="en-US" dirty="0">
                <a:cs typeface="Arial" charset="0"/>
              </a:rPr>
              <a:t>–2234.</a:t>
            </a:r>
            <a:endParaRPr lang="de-CH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Postoperative treatment involves initial casting, splinting, or Jones dressing, followed by suture removal at 2 weeks. </a:t>
            </a:r>
          </a:p>
          <a:p>
            <a:endParaRPr lang="en-US" dirty="0"/>
          </a:p>
          <a:p>
            <a:r>
              <a:rPr lang="en-US" dirty="0"/>
              <a:t>Active range of motion is possible with a stable reconstruction and </a:t>
            </a:r>
            <a:r>
              <a:rPr lang="en-US" dirty="0" err="1"/>
              <a:t>nonweight</a:t>
            </a:r>
            <a:r>
              <a:rPr lang="en-US" dirty="0"/>
              <a:t> bearing for 12 weeks. </a:t>
            </a:r>
          </a:p>
          <a:p>
            <a:endParaRPr lang="en-US" dirty="0"/>
          </a:p>
          <a:p>
            <a:r>
              <a:rPr lang="en-US" dirty="0"/>
              <a:t>Follow-up x-rays should be made to look for Hawkins sign, as evidence of the absence of AVN.</a:t>
            </a:r>
            <a:endParaRPr lang="de-CH" dirty="0"/>
          </a:p>
          <a:p>
            <a:endParaRPr lang="de-CH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038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551613" cy="36861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talas</a:t>
            </a:r>
            <a:r>
              <a:rPr lang="en-US" dirty="0"/>
              <a:t> is 60</a:t>
            </a:r>
            <a:r>
              <a:rPr lang="en-US" dirty="0">
                <a:cs typeface="Arial" charset="0"/>
              </a:rPr>
              <a:t>–</a:t>
            </a:r>
            <a:r>
              <a:rPr lang="en-US" dirty="0"/>
              <a:t>70% articular cartilage and there are no muscle attachments.</a:t>
            </a:r>
          </a:p>
          <a:p>
            <a:r>
              <a:rPr lang="en-US" dirty="0"/>
              <a:t> </a:t>
            </a:r>
            <a:endParaRPr lang="de-CH" dirty="0"/>
          </a:p>
          <a:p>
            <a:r>
              <a:rPr lang="en-US" dirty="0"/>
              <a:t>Explain that the </a:t>
            </a:r>
            <a:r>
              <a:rPr lang="en-US" dirty="0" err="1"/>
              <a:t>Canale</a:t>
            </a:r>
            <a:r>
              <a:rPr lang="en-US" baseline="0" dirty="0"/>
              <a:t> view, as shown here, is best used to see the </a:t>
            </a:r>
            <a:r>
              <a:rPr lang="en-US" baseline="0" dirty="0" err="1"/>
              <a:t>talar</a:t>
            </a:r>
            <a:r>
              <a:rPr lang="en-US" baseline="0" dirty="0"/>
              <a:t> neck.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err="1"/>
              <a:t>Extraosseous</a:t>
            </a:r>
            <a:r>
              <a:rPr lang="en-US" dirty="0"/>
              <a:t> blood is supplied to the talus by three vessels: the peroneal, anterior </a:t>
            </a:r>
            <a:r>
              <a:rPr lang="en-US" dirty="0" err="1"/>
              <a:t>tibial</a:t>
            </a:r>
            <a:r>
              <a:rPr lang="en-US" dirty="0"/>
              <a:t>, and posterior </a:t>
            </a:r>
            <a:r>
              <a:rPr lang="en-US" dirty="0" err="1"/>
              <a:t>tibial</a:t>
            </a:r>
            <a:r>
              <a:rPr lang="en-US" dirty="0"/>
              <a:t> vessels. </a:t>
            </a:r>
          </a:p>
          <a:p>
            <a:endParaRPr lang="en-US" dirty="0"/>
          </a:p>
          <a:p>
            <a:r>
              <a:rPr lang="en-US" dirty="0"/>
              <a:t>The major blood supply to the body is through the artery of the tarsal canal. The deltoid and sinus tarsi vessels provide significant minor vascularity. </a:t>
            </a:r>
            <a:endParaRPr lang="de-CH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Note the deltoid branches of the posterior </a:t>
            </a:r>
            <a:r>
              <a:rPr lang="en-US" dirty="0" err="1"/>
              <a:t>tibial</a:t>
            </a:r>
            <a:r>
              <a:rPr lang="en-US" dirty="0"/>
              <a:t> artery and the artery of the tarsal canal.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 posteromedial approach to the body of the talus would destroy its blood supply. Therefore, if the body has to be exposed, one utilizes an osteotomy of the medial malleolus.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6784D-337E-4C9C-925A-CBB0A1FCB704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088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 mechanism of injury is an axial load with the ankle in </a:t>
            </a:r>
            <a:r>
              <a:rPr lang="en-US" dirty="0" err="1"/>
              <a:t>dorsi</a:t>
            </a:r>
            <a:r>
              <a:rPr lang="en-US" dirty="0"/>
              <a:t> flexion and shear force.</a:t>
            </a:r>
            <a:r>
              <a:rPr lang="de-CH" dirty="0"/>
              <a:t> </a:t>
            </a:r>
          </a:p>
          <a:p>
            <a:endParaRPr lang="de-C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Fractures of the talus come in many varieties including: </a:t>
            </a:r>
            <a:r>
              <a:rPr lang="en-US" dirty="0" err="1"/>
              <a:t>talar</a:t>
            </a:r>
            <a:r>
              <a:rPr lang="en-US" dirty="0"/>
              <a:t> neck, </a:t>
            </a:r>
            <a:r>
              <a:rPr lang="en-US" dirty="0" err="1"/>
              <a:t>talar</a:t>
            </a:r>
            <a:r>
              <a:rPr lang="en-US" dirty="0"/>
              <a:t> body, </a:t>
            </a:r>
            <a:r>
              <a:rPr lang="en-US" dirty="0" err="1"/>
              <a:t>talar</a:t>
            </a:r>
            <a:r>
              <a:rPr lang="en-US" dirty="0"/>
              <a:t> head, lateral process, posterior medial fractures, and extruded talus.</a:t>
            </a: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554787" cy="36877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Classification of </a:t>
            </a:r>
            <a:r>
              <a:rPr lang="en-US" dirty="0" err="1"/>
              <a:t>talar</a:t>
            </a:r>
            <a:r>
              <a:rPr lang="en-US" dirty="0"/>
              <a:t> neck fractures by Hawkins: 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Type I, an </a:t>
            </a:r>
            <a:r>
              <a:rPr lang="en-US" dirty="0" err="1"/>
              <a:t>nondisplaced</a:t>
            </a:r>
            <a:r>
              <a:rPr lang="en-US" dirty="0"/>
              <a:t> fracture of the </a:t>
            </a:r>
            <a:r>
              <a:rPr lang="en-US" dirty="0" err="1"/>
              <a:t>talar</a:t>
            </a:r>
            <a:r>
              <a:rPr lang="en-US" dirty="0"/>
              <a:t> neck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Type II, a displaced fracture of the </a:t>
            </a:r>
            <a:r>
              <a:rPr lang="en-US" dirty="0" err="1"/>
              <a:t>talar</a:t>
            </a:r>
            <a:r>
              <a:rPr lang="en-US" dirty="0"/>
              <a:t> neck with subluxation or dislocation of the </a:t>
            </a:r>
            <a:r>
              <a:rPr lang="en-US" dirty="0" err="1"/>
              <a:t>subtalar</a:t>
            </a:r>
            <a:r>
              <a:rPr lang="en-US" dirty="0"/>
              <a:t> joint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Type</a:t>
            </a:r>
            <a:r>
              <a:rPr lang="en-US" baseline="0" dirty="0"/>
              <a:t> III</a:t>
            </a:r>
            <a:r>
              <a:rPr lang="en-US" dirty="0"/>
              <a:t>, a displaced fracture of the </a:t>
            </a:r>
            <a:r>
              <a:rPr lang="en-US" dirty="0" err="1"/>
              <a:t>talar</a:t>
            </a:r>
            <a:r>
              <a:rPr lang="en-US" dirty="0"/>
              <a:t> neck with dislocation or subluxation of the </a:t>
            </a:r>
            <a:r>
              <a:rPr lang="en-US" dirty="0" err="1"/>
              <a:t>talar</a:t>
            </a:r>
            <a:r>
              <a:rPr lang="en-US" dirty="0"/>
              <a:t> body from both the </a:t>
            </a:r>
            <a:r>
              <a:rPr lang="en-US" dirty="0" err="1"/>
              <a:t>tibiotalar</a:t>
            </a:r>
            <a:r>
              <a:rPr lang="en-US" dirty="0"/>
              <a:t> and </a:t>
            </a:r>
            <a:r>
              <a:rPr lang="en-US" dirty="0" err="1"/>
              <a:t>subtalar</a:t>
            </a:r>
            <a:r>
              <a:rPr lang="en-US" dirty="0"/>
              <a:t> joints 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Type IV, a displaced fracture of the </a:t>
            </a:r>
            <a:r>
              <a:rPr lang="en-US" dirty="0" err="1"/>
              <a:t>talar</a:t>
            </a:r>
            <a:r>
              <a:rPr lang="en-US" dirty="0"/>
              <a:t> with dislocation or subluxation of the </a:t>
            </a:r>
            <a:r>
              <a:rPr lang="en-US" dirty="0" err="1"/>
              <a:t>talonavicular</a:t>
            </a:r>
            <a:r>
              <a:rPr lang="en-US" dirty="0"/>
              <a:t>, </a:t>
            </a:r>
            <a:r>
              <a:rPr lang="en-US" dirty="0" err="1"/>
              <a:t>tibiotalar</a:t>
            </a:r>
            <a:r>
              <a:rPr lang="en-US" dirty="0"/>
              <a:t>, and </a:t>
            </a:r>
            <a:r>
              <a:rPr lang="en-US" dirty="0" err="1"/>
              <a:t>subtalar</a:t>
            </a:r>
            <a:r>
              <a:rPr lang="en-US" dirty="0"/>
              <a:t> joints</a:t>
            </a:r>
            <a:endParaRPr lang="de-C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551613" cy="36861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These x-rays show an example of a type III fracture dislocation.</a:t>
            </a:r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3">
            <a:extLst>
              <a:ext uri="{FF2B5EF4-FFF2-40B4-BE49-F238E27FC236}">
                <a16:creationId xmlns:a16="http://schemas.microsoft.com/office/drawing/2014/main" id="{15CEB36A-BD51-4257-87BF-F47750642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9BE44B5-B45A-43CF-A794-85DA6831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lang="de-DE" sz="3200" b="1" kern="1200" dirty="0">
                <a:solidFill>
                  <a:srgbClr val="042D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pic>
        <p:nvPicPr>
          <p:cNvPr id="10" name="Grafik 15">
            <a:extLst>
              <a:ext uri="{FF2B5EF4-FFF2-40B4-BE49-F238E27FC236}">
                <a16:creationId xmlns:a16="http://schemas.microsoft.com/office/drawing/2014/main" id="{A2DBB2E0-236D-4C10-B2D7-15F83689A3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CA54D7D0-32E5-4E97-858A-AF78AE89A3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1CC836A-3C0C-40AA-82E9-507A53AD30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ctr" anchorCtr="0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title 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F4FAB319-FBA8-4377-81E8-87B583DC5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Meeting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CA51FBD-6E79-4BA7-966F-DE7870493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ctr" anchorCtr="0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City, month day,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08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F3A6-42C2-4121-AFDC-61550D56704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936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DF82C-9C4E-4BE8-A238-9D168423415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50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42D9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0EED-89E3-418D-A96E-1B436E8E789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731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17CB3-BCD5-4D20-94CC-55E82BD0FAC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260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95105-7AA0-4530-88B4-EE9302295AE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207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0BDB6-B9EF-4BE7-90BB-9378A72A312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770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DFD0-8843-4AD6-9AD8-403C7064107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507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F02B3-60F3-4609-9D0F-9DB0350DEE7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680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B3F1-BECD-4CE9-8B64-EAC084F0AED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727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9CDD-61D9-4948-971D-74ED080EE54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21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24DF7D77-57CA-4064-A5D9-D77872708E3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342925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</a:p>
          <a:p>
            <a:pPr lvl="3"/>
            <a:r>
              <a:rPr lang="en-US" dirty="0"/>
              <a:t>4th level</a:t>
            </a:r>
          </a:p>
          <a:p>
            <a:pPr lvl="4"/>
            <a:r>
              <a:rPr lang="en-US" dirty="0"/>
              <a:t>5th level</a:t>
            </a:r>
          </a:p>
        </p:txBody>
      </p:sp>
      <p:pic>
        <p:nvPicPr>
          <p:cNvPr id="6" name="Grafik 13">
            <a:extLst>
              <a:ext uri="{FF2B5EF4-FFF2-40B4-BE49-F238E27FC236}">
                <a16:creationId xmlns:a16="http://schemas.microsoft.com/office/drawing/2014/main" id="{D193EF7D-C558-4468-B2EC-B9F851924F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42D9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ts val="600"/>
        </a:spcBef>
        <a:spcAft>
          <a:spcPts val="6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1" fontAlgn="base" hangingPunct="1">
        <a:spcBef>
          <a:spcPts val="600"/>
        </a:spcBef>
        <a:spcAft>
          <a:spcPts val="60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09575" algn="l" rtl="0" eaLnBrk="1" fontAlgn="base" hangingPunct="1">
        <a:spcBef>
          <a:spcPts val="600"/>
        </a:spcBef>
        <a:spcAft>
          <a:spcPts val="60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1" fontAlgn="base" hangingPunct="1">
        <a:spcBef>
          <a:spcPts val="60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1" fontAlgn="base" hangingPunct="1">
        <a:spcBef>
          <a:spcPts val="60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Talar</a:t>
            </a:r>
            <a:r>
              <a:rPr lang="en-US" noProof="0" dirty="0"/>
              <a:t> neck fractures and complications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BCEDD-10EA-4996-AC9E-5B64A8E7A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53175-61F7-4FD6-8070-B9AD4DE952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F5001-983A-4848-93A5-935756948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6" y="5861053"/>
            <a:ext cx="4032348" cy="246062"/>
          </a:xfrm>
        </p:spPr>
        <p:txBody>
          <a:bodyPr/>
          <a:lstStyle/>
          <a:p>
            <a:r>
              <a:rPr lang="de-CH" dirty="0"/>
              <a:t>AO Trauma </a:t>
            </a:r>
            <a:r>
              <a:rPr lang="de-CH" dirty="0" err="1"/>
              <a:t>Advanced</a:t>
            </a:r>
            <a:r>
              <a:rPr lang="de-CH" dirty="0"/>
              <a:t> </a:t>
            </a:r>
            <a:r>
              <a:rPr lang="de-CH" dirty="0" err="1"/>
              <a:t>Principles</a:t>
            </a:r>
            <a:r>
              <a:rPr lang="de-CH" dirty="0"/>
              <a:t> Course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34FC7-B4B3-4162-B775-1A6D950DC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Talar</a:t>
            </a:r>
            <a:r>
              <a:rPr lang="en-US" noProof="0" dirty="0"/>
              <a:t> emergencies?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Dislocated closed fractures</a:t>
            </a:r>
          </a:p>
          <a:p>
            <a:r>
              <a:rPr lang="en-US" noProof="0" dirty="0"/>
              <a:t>Open fractures</a:t>
            </a:r>
          </a:p>
          <a:p>
            <a:r>
              <a:rPr lang="en-US" noProof="0" dirty="0"/>
              <a:t>Closed fractures with soft tissue at risk</a:t>
            </a:r>
          </a:p>
          <a:p>
            <a:r>
              <a:rPr lang="en-US" noProof="0" dirty="0"/>
              <a:t>Neurovascular compromise</a:t>
            </a:r>
          </a:p>
          <a:p>
            <a:endParaRPr lang="en-US" noProof="0" dirty="0"/>
          </a:p>
          <a:p>
            <a:r>
              <a:rPr lang="en-US" noProof="0" dirty="0"/>
              <a:t>All </a:t>
            </a:r>
            <a:r>
              <a:rPr lang="en-US" noProof="0" dirty="0" err="1"/>
              <a:t>talar</a:t>
            </a:r>
            <a:r>
              <a:rPr lang="en-US" noProof="0" dirty="0"/>
              <a:t> neck fractures?</a:t>
            </a:r>
          </a:p>
        </p:txBody>
      </p:sp>
    </p:spTree>
    <p:extLst>
      <p:ext uri="{BB962C8B-B14F-4D97-AF65-F5344CB8AC3E}">
        <p14:creationId xmlns:p14="http://schemas.microsoft.com/office/powerpoint/2010/main" val="30356695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Talar</a:t>
            </a:r>
            <a:r>
              <a:rPr lang="en-US" noProof="0" dirty="0"/>
              <a:t> emergencies?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836AE8-05F0-4292-AA91-653C04FA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Of 109 experts surveyed, 89 responded as follows:</a:t>
            </a:r>
          </a:p>
          <a:p>
            <a:pPr lvl="1"/>
            <a:r>
              <a:rPr lang="en-US" noProof="0" dirty="0"/>
              <a:t>60% said waiting more than 8 hours is acceptable</a:t>
            </a:r>
          </a:p>
          <a:p>
            <a:pPr lvl="1"/>
            <a:r>
              <a:rPr lang="en-US" noProof="0" dirty="0"/>
              <a:t>46% said waiting more than 24 hours is acceptable</a:t>
            </a:r>
          </a:p>
          <a:p>
            <a:r>
              <a:rPr lang="en-US" noProof="0" dirty="0"/>
              <a:t>Clinical studies show neither improved outcomes nor reduced rates of avascular necrosis after emergent definite fixation of all </a:t>
            </a:r>
            <a:r>
              <a:rPr lang="en-US" noProof="0" dirty="0" err="1"/>
              <a:t>talar</a:t>
            </a:r>
            <a:r>
              <a:rPr lang="en-US" noProof="0" dirty="0"/>
              <a:t> neck fractures </a:t>
            </a:r>
          </a:p>
          <a:p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93389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Goals of open reduction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342925"/>
            <a:ext cx="5588000" cy="4678363"/>
          </a:xfrm>
        </p:spPr>
        <p:txBody>
          <a:bodyPr/>
          <a:lstStyle/>
          <a:p>
            <a:r>
              <a:rPr lang="en-US" noProof="0" dirty="0"/>
              <a:t>Restoration of anatomy</a:t>
            </a:r>
          </a:p>
          <a:p>
            <a:r>
              <a:rPr lang="en-US" noProof="0" dirty="0"/>
              <a:t>Alignment of </a:t>
            </a:r>
            <a:r>
              <a:rPr lang="en-US" noProof="0" dirty="0" err="1"/>
              <a:t>talar</a:t>
            </a:r>
            <a:r>
              <a:rPr lang="en-US" noProof="0" dirty="0"/>
              <a:t> neck</a:t>
            </a:r>
          </a:p>
          <a:p>
            <a:r>
              <a:rPr lang="en-US" noProof="0" dirty="0"/>
              <a:t>Maximization of revascularization</a:t>
            </a:r>
          </a:p>
          <a:p>
            <a:r>
              <a:rPr lang="en-US" noProof="0" dirty="0"/>
              <a:t>Allow early ROM</a:t>
            </a:r>
          </a:p>
        </p:txBody>
      </p:sp>
      <p:pic>
        <p:nvPicPr>
          <p:cNvPr id="13316" name="Picture 5" descr="Picture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8760"/>
            <a:ext cx="5760640" cy="423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9513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Approaches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Anteromedial</a:t>
            </a:r>
          </a:p>
          <a:p>
            <a:r>
              <a:rPr lang="en-US" noProof="0" dirty="0"/>
              <a:t>Anterolateral</a:t>
            </a:r>
          </a:p>
          <a:p>
            <a:r>
              <a:rPr lang="en-US" noProof="0" dirty="0"/>
              <a:t>Posterolateral</a:t>
            </a:r>
          </a:p>
          <a:p>
            <a:r>
              <a:rPr lang="en-US" noProof="0" dirty="0"/>
              <a:t>+/- malleolar osteotomy</a:t>
            </a:r>
          </a:p>
          <a:p>
            <a:r>
              <a:rPr lang="en-US" noProof="0" dirty="0"/>
              <a:t>+/- fibular osteotomy</a:t>
            </a:r>
          </a:p>
        </p:txBody>
      </p:sp>
    </p:spTree>
    <p:extLst>
      <p:ext uri="{BB962C8B-B14F-4D97-AF65-F5344CB8AC3E}">
        <p14:creationId xmlns:p14="http://schemas.microsoft.com/office/powerpoint/2010/main" val="22820643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14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268760"/>
            <a:ext cx="5616624" cy="4070764"/>
          </a:xfrm>
          <a:prstGeom prst="rect">
            <a:avLst/>
          </a:prstGeom>
        </p:spPr>
      </p:pic>
      <p:pic>
        <p:nvPicPr>
          <p:cNvPr id="5" name="Picture 4" descr="Slide_14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268760"/>
            <a:ext cx="5828532" cy="436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Medial approach</a:t>
            </a:r>
          </a:p>
        </p:txBody>
      </p:sp>
    </p:spTree>
    <p:extLst>
      <p:ext uri="{BB962C8B-B14F-4D97-AF65-F5344CB8AC3E}">
        <p14:creationId xmlns:p14="http://schemas.microsoft.com/office/powerpoint/2010/main" val="14962041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82F820-9A63-4A6B-A93D-767DF7DD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Lateral approach</a:t>
            </a:r>
            <a:br>
              <a:rPr lang="en-US" noProof="0" dirty="0"/>
            </a:br>
            <a:endParaRPr lang="en-US" noProof="0" dirty="0"/>
          </a:p>
        </p:txBody>
      </p:sp>
      <p:pic>
        <p:nvPicPr>
          <p:cNvPr id="2" name="Picture 1" descr="Slide_15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5" y="1309368"/>
            <a:ext cx="5503307" cy="3966576"/>
          </a:xfrm>
          <a:prstGeom prst="rect">
            <a:avLst/>
          </a:prstGeom>
        </p:spPr>
      </p:pic>
      <p:pic>
        <p:nvPicPr>
          <p:cNvPr id="3" name="Picture 2" descr="Slide_15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65" y="1268759"/>
            <a:ext cx="5485227" cy="405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08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49" y="1271531"/>
            <a:ext cx="2579955" cy="535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71" y="3650082"/>
            <a:ext cx="3545869" cy="30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19" y="1271531"/>
            <a:ext cx="3913837" cy="2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Anteromedial and anterolateral incisions</a:t>
            </a:r>
          </a:p>
        </p:txBody>
      </p:sp>
    </p:spTree>
    <p:extLst>
      <p:ext uri="{BB962C8B-B14F-4D97-AF65-F5344CB8AC3E}">
        <p14:creationId xmlns:p14="http://schemas.microsoft.com/office/powerpoint/2010/main" val="32141445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CB6522-0567-401A-8C98-7BD93D48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Minimal soft-tissue stripping</a:t>
            </a:r>
            <a:br>
              <a:rPr lang="en-US" noProof="0" dirty="0"/>
            </a:b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80A247-478A-4750-939D-FE7FF5335EFD}"/>
              </a:ext>
            </a:extLst>
          </p:cNvPr>
          <p:cNvGrpSpPr/>
          <p:nvPr/>
        </p:nvGrpSpPr>
        <p:grpSpPr>
          <a:xfrm>
            <a:off x="623392" y="1340768"/>
            <a:ext cx="5256584" cy="4248472"/>
            <a:chOff x="1905000" y="1847403"/>
            <a:chExt cx="4267200" cy="3373859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B5A44C8-A8A7-4277-9EF2-52FA75D52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314550"/>
              <a:ext cx="4267200" cy="290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343C25C9-F1FD-43B3-8286-8FD951917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847403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29529B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29529B"/>
                  </a:solidFill>
                  <a:latin typeface="Arial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29529B"/>
                  </a:solidFill>
                  <a:latin typeface="Arial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29529B"/>
                  </a:solidFill>
                  <a:latin typeface="Arial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29529B"/>
                  </a:solidFill>
                  <a:latin typeface="Arial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E2960"/>
                  </a:solidFill>
                  <a:latin typeface="Arial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E2960"/>
                  </a:solidFill>
                  <a:latin typeface="Arial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E2960"/>
                  </a:solidFill>
                  <a:latin typeface="Arial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E2960"/>
                  </a:solidFill>
                  <a:latin typeface="Arial" charset="0"/>
                </a:defRPr>
              </a:lvl9pPr>
            </a:lstStyle>
            <a:p>
              <a:pPr marL="344488" indent="-344488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800" b="0" kern="0" dirty="0">
                  <a:solidFill>
                    <a:schemeClr val="tx1"/>
                  </a:solidFill>
                </a:rPr>
                <a:t>Medial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FA126A-B15E-4A4F-93BD-85774066AB71}"/>
              </a:ext>
            </a:extLst>
          </p:cNvPr>
          <p:cNvGrpSpPr/>
          <p:nvPr/>
        </p:nvGrpSpPr>
        <p:grpSpPr>
          <a:xfrm>
            <a:off x="6096000" y="1340768"/>
            <a:ext cx="4787246" cy="4257938"/>
            <a:chOff x="6378575" y="1847824"/>
            <a:chExt cx="3886200" cy="3381376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02395836-1C57-4270-8134-94282580E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575" y="2314550"/>
              <a:ext cx="3886200" cy="291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6D1969E1-D78A-44CB-A16E-AF33D13AE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575" y="1847824"/>
              <a:ext cx="19050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4488" indent="-344488" algn="l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800" dirty="0"/>
                <a:t>Lateral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6946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Surgical tactic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Consider dual exposures</a:t>
            </a:r>
          </a:p>
          <a:p>
            <a:r>
              <a:rPr lang="en-US" noProof="0" dirty="0"/>
              <a:t>Intraoperative distractor</a:t>
            </a:r>
          </a:p>
          <a:p>
            <a:r>
              <a:rPr lang="en-US" noProof="0" dirty="0"/>
              <a:t>Clean subtalar joint</a:t>
            </a:r>
          </a:p>
          <a:p>
            <a:r>
              <a:rPr lang="en-US" noProof="0" dirty="0"/>
              <a:t>Leave deltoid ligament intact</a:t>
            </a:r>
          </a:p>
          <a:p>
            <a:r>
              <a:rPr lang="en-US" noProof="0" dirty="0"/>
              <a:t>Span comminution (dorsomedial)</a:t>
            </a:r>
          </a:p>
          <a:p>
            <a:r>
              <a:rPr lang="en-US" noProof="0" dirty="0"/>
              <a:t>Avoid </a:t>
            </a:r>
            <a:r>
              <a:rPr lang="en-US" noProof="0" dirty="0" err="1"/>
              <a:t>varus</a:t>
            </a:r>
            <a:endParaRPr lang="en-US" noProof="0" dirty="0"/>
          </a:p>
        </p:txBody>
      </p:sp>
      <p:pic>
        <p:nvPicPr>
          <p:cNvPr id="19460" name="Picture 6" descr="Picture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8696" r="11429" b="6522"/>
          <a:stretch>
            <a:fillRect/>
          </a:stretch>
        </p:blipFill>
        <p:spPr bwMode="auto">
          <a:xfrm>
            <a:off x="6816080" y="1295400"/>
            <a:ext cx="5039918" cy="35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550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Surgical tactic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1EF20-98BA-4FDA-B9C4-A938A8052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42925"/>
            <a:ext cx="5946120" cy="4678363"/>
          </a:xfrm>
        </p:spPr>
        <p:txBody>
          <a:bodyPr/>
          <a:lstStyle/>
          <a:p>
            <a:r>
              <a:rPr lang="en-US" noProof="0" dirty="0"/>
              <a:t>Reduce the tension side first (lateral and plantar)</a:t>
            </a:r>
          </a:p>
          <a:p>
            <a:r>
              <a:rPr lang="en-US" noProof="0" dirty="0"/>
              <a:t>Fixation at </a:t>
            </a:r>
            <a:r>
              <a:rPr lang="en-US" noProof="0" dirty="0" err="1"/>
              <a:t>nonarticular</a:t>
            </a:r>
            <a:r>
              <a:rPr lang="en-US" noProof="0" dirty="0"/>
              <a:t> talus</a:t>
            </a:r>
          </a:p>
          <a:p>
            <a:r>
              <a:rPr lang="en-US" noProof="0" dirty="0"/>
              <a:t>Countersink screws at </a:t>
            </a:r>
            <a:r>
              <a:rPr lang="en-US" noProof="0" dirty="0" err="1"/>
              <a:t>talar</a:t>
            </a:r>
            <a:r>
              <a:rPr lang="en-US" noProof="0" dirty="0"/>
              <a:t> head</a:t>
            </a:r>
          </a:p>
          <a:p>
            <a:endParaRPr lang="en-US" noProof="0" dirty="0"/>
          </a:p>
        </p:txBody>
      </p:sp>
      <p:pic>
        <p:nvPicPr>
          <p:cNvPr id="20483" name="Picture 6" descr="Picture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8696" r="11429" b="6522"/>
          <a:stretch>
            <a:fillRect/>
          </a:stretch>
        </p:blipFill>
        <p:spPr bwMode="auto">
          <a:xfrm>
            <a:off x="6816080" y="1295400"/>
            <a:ext cx="5039918" cy="35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3535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Learning 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Classify </a:t>
            </a:r>
            <a:r>
              <a:rPr lang="en-US" noProof="0" dirty="0" err="1"/>
              <a:t>talar</a:t>
            </a:r>
            <a:r>
              <a:rPr lang="en-US" noProof="0" dirty="0"/>
              <a:t> neck fractures and identify associated injuries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Describe the blood supply to the talus and its implications in treatment options and prognosis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Select a surgical approach appropriate to the fracture pattern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Evaluate fixation options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noProof="0" dirty="0"/>
              <a:t>Identify complications (avascular necrosis, neurovascular injuries, malunion, infection)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noProof="0" dirty="0"/>
              <a:t>Plate fixation of </a:t>
            </a:r>
            <a:r>
              <a:rPr lang="en-US" noProof="0" dirty="0" err="1"/>
              <a:t>talar</a:t>
            </a:r>
            <a:r>
              <a:rPr lang="en-US" noProof="0" dirty="0"/>
              <a:t> neck fractures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noProof="0" dirty="0"/>
              <a:t>Good results in 23 patients</a:t>
            </a:r>
          </a:p>
        </p:txBody>
      </p:sp>
      <p:pic>
        <p:nvPicPr>
          <p:cNvPr id="10" name="Picture 2" descr="F:\talarneckAP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772885"/>
            <a:ext cx="2534198" cy="27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talarnecklateral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1" y="2708920"/>
            <a:ext cx="419513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talarneckmort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7" y="2720227"/>
            <a:ext cx="419513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963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noProof="0" dirty="0"/>
              <a:t>18-year-old woman, motor vehicle accident</a:t>
            </a:r>
          </a:p>
        </p:txBody>
      </p:sp>
      <p:pic>
        <p:nvPicPr>
          <p:cNvPr id="22531" name="Picture 6" descr="Picture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77" y="1266129"/>
            <a:ext cx="9042446" cy="50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56342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Picture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69889"/>
            <a:ext cx="365760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9" descr="Picture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536950"/>
            <a:ext cx="365760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10" descr="Picture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369888"/>
            <a:ext cx="28670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4576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Picture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75438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8" descr="Picture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81000"/>
            <a:ext cx="22828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6164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Picture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1"/>
            <a:ext cx="4419600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9" descr="Picture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549651"/>
            <a:ext cx="28194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10" descr="Picture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1" y="381000"/>
            <a:ext cx="2824163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07625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noProof="0" dirty="0"/>
              <a:t>Osteonecrosis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67608" y="1542714"/>
            <a:ext cx="6436861" cy="585788"/>
          </a:xfrm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noProof="0" dirty="0"/>
              <a:t>49% with radiographic evidence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096000" y="2971800"/>
            <a:ext cx="396044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4488" indent="-344488">
              <a:spcBef>
                <a:spcPct val="20000"/>
              </a:spcBef>
              <a:spcAft>
                <a:spcPct val="20000"/>
              </a:spcAft>
            </a:pPr>
            <a:r>
              <a:rPr lang="en-US" sz="2800" dirty="0"/>
              <a:t>37% without collapse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19536" y="2971800"/>
            <a:ext cx="3503364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4488" indent="-344488">
              <a:spcBef>
                <a:spcPct val="20000"/>
              </a:spcBef>
              <a:spcAft>
                <a:spcPct val="20000"/>
              </a:spcAft>
            </a:pPr>
            <a:r>
              <a:rPr lang="en-US" sz="2800" dirty="0"/>
              <a:t>63% with collapse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976038" y="3831003"/>
            <a:ext cx="822441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532800" indent="-5328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31% get avascular necrosis (AVN) with collapse</a:t>
            </a:r>
          </a:p>
          <a:p>
            <a:pPr marL="532800" indent="-5328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Hawkins II: 39% (9/23)</a:t>
            </a:r>
          </a:p>
          <a:p>
            <a:pPr marL="532800" indent="-5328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Hawkins III: 64% (9/14)</a:t>
            </a:r>
          </a:p>
          <a:p>
            <a:pPr marL="532800" indent="-5328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i="1" dirty="0"/>
              <a:t>P</a:t>
            </a:r>
            <a:r>
              <a:rPr lang="en-US" sz="2800" dirty="0"/>
              <a:t> = 0.18</a:t>
            </a:r>
          </a:p>
          <a:p>
            <a:pPr marL="344488" indent="-344488" algn="l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endParaRPr lang="en-US" sz="2800" dirty="0"/>
          </a:p>
          <a:p>
            <a:pPr marL="344488" indent="-344488" algn="l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4924425" y="2191278"/>
            <a:ext cx="609600" cy="7620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5951984" y="2181516"/>
            <a:ext cx="533400" cy="7620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209800" y="4953000"/>
            <a:ext cx="548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4488" indent="-344488">
              <a:spcBef>
                <a:spcPct val="20000"/>
              </a:spcBef>
              <a:spcAft>
                <a:spcPct val="20000"/>
              </a:spcAft>
            </a:pPr>
            <a:endParaRPr lang="en-US" sz="2400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924800" y="586740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4488" indent="-344488">
              <a:spcBef>
                <a:spcPct val="20000"/>
              </a:spcBef>
              <a:spcAft>
                <a:spcPct val="200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58725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noProof="0" dirty="0"/>
              <a:t>Functional outcomes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Aft>
                <a:spcPct val="20000"/>
              </a:spcAft>
              <a:buNone/>
            </a:pPr>
            <a:r>
              <a:rPr lang="en-US" noProof="0" dirty="0"/>
              <a:t>In a study following 70 displaced </a:t>
            </a:r>
            <a:r>
              <a:rPr lang="en-US" noProof="0" dirty="0" err="1"/>
              <a:t>talar</a:t>
            </a:r>
            <a:r>
              <a:rPr lang="en-US" noProof="0" dirty="0"/>
              <a:t> neck fractures over 10 years:</a:t>
            </a:r>
          </a:p>
          <a:p>
            <a:pPr eaLnBrk="1" hangingPunct="1">
              <a:spcAft>
                <a:spcPct val="20000"/>
              </a:spcAft>
            </a:pPr>
            <a:r>
              <a:rPr lang="en-US" noProof="0" dirty="0"/>
              <a:t>26 (37%) required secondary surgical procedures</a:t>
            </a:r>
          </a:p>
          <a:p>
            <a:pPr eaLnBrk="1" hangingPunct="1">
              <a:spcAft>
                <a:spcPct val="20000"/>
              </a:spcAft>
            </a:pPr>
            <a:r>
              <a:rPr lang="en-US" noProof="0" dirty="0"/>
              <a:t>Secondary procedures increased with time</a:t>
            </a:r>
          </a:p>
          <a:p>
            <a:pPr eaLnBrk="1" hangingPunct="1">
              <a:spcAft>
                <a:spcPct val="20000"/>
              </a:spcAft>
            </a:pPr>
            <a:r>
              <a:rPr lang="en-US" noProof="0" dirty="0"/>
              <a:t>Good function if no complications (?)</a:t>
            </a:r>
          </a:p>
          <a:p>
            <a:pPr eaLnBrk="1" hangingPunct="1">
              <a:spcAft>
                <a:spcPct val="20000"/>
              </a:spcAft>
            </a:pPr>
            <a:r>
              <a:rPr lang="en-US" noProof="0" dirty="0"/>
              <a:t>Worse functional result with malalignment, subtalar arthritis</a:t>
            </a:r>
          </a:p>
          <a:p>
            <a:pPr eaLnBrk="1" hangingPunct="1">
              <a:spcAft>
                <a:spcPct val="20000"/>
              </a:spcAft>
            </a:pPr>
            <a:r>
              <a:rPr lang="en-US" noProof="0" dirty="0"/>
              <a:t>AVN low (9%)</a:t>
            </a:r>
          </a:p>
        </p:txBody>
      </p:sp>
    </p:spTree>
    <p:extLst>
      <p:ext uri="{BB962C8B-B14F-4D97-AF65-F5344CB8AC3E}">
        <p14:creationId xmlns:p14="http://schemas.microsoft.com/office/powerpoint/2010/main" val="149427390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noProof="0" dirty="0"/>
              <a:t>Open reduction and stable fixation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24744"/>
            <a:ext cx="11036300" cy="4678363"/>
          </a:xfrm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Aft>
                <a:spcPct val="20000"/>
              </a:spcAft>
              <a:buNone/>
            </a:pPr>
            <a:r>
              <a:rPr lang="en-US" noProof="0" dirty="0"/>
              <a:t>In a study following 26 isolated, displaced </a:t>
            </a:r>
            <a:r>
              <a:rPr lang="en-US" noProof="0" dirty="0" err="1"/>
              <a:t>talar</a:t>
            </a:r>
            <a:r>
              <a:rPr lang="en-US" noProof="0" dirty="0"/>
              <a:t> neck and body fractures for a minimum of 4 years</a:t>
            </a:r>
          </a:p>
          <a:p>
            <a:pPr eaLnBrk="1" hangingPunct="1">
              <a:spcAft>
                <a:spcPct val="20000"/>
              </a:spcAft>
            </a:pPr>
            <a:r>
              <a:rPr lang="en-US" noProof="0" dirty="0"/>
              <a:t>Union in 88%; all closed and healed (time independent)</a:t>
            </a:r>
          </a:p>
          <a:p>
            <a:pPr eaLnBrk="1" hangingPunct="1">
              <a:spcAft>
                <a:spcPct val="20000"/>
              </a:spcAft>
            </a:pPr>
            <a:r>
              <a:rPr lang="en-US" noProof="0" dirty="0"/>
              <a:t>Subtalar arthritis universally observed</a:t>
            </a:r>
          </a:p>
          <a:p>
            <a:pPr eaLnBrk="1" hangingPunct="1">
              <a:spcAft>
                <a:spcPct val="20000"/>
              </a:spcAft>
            </a:pPr>
            <a:r>
              <a:rPr lang="en-US" noProof="0" dirty="0"/>
              <a:t>AVN in 50% overall, 86% in open fractures</a:t>
            </a:r>
          </a:p>
          <a:p>
            <a:pPr eaLnBrk="1" hangingPunct="1">
              <a:spcAft>
                <a:spcPct val="20000"/>
              </a:spcAft>
            </a:pPr>
            <a:r>
              <a:rPr lang="en-US" noProof="0" dirty="0"/>
              <a:t>Conclusion:  </a:t>
            </a:r>
          </a:p>
          <a:p>
            <a:pPr lvl="1">
              <a:spcAft>
                <a:spcPct val="20000"/>
              </a:spcAft>
            </a:pPr>
            <a:r>
              <a:rPr lang="en-US" noProof="0" dirty="0"/>
              <a:t>Delay in treatment does not affect outcome</a:t>
            </a:r>
          </a:p>
          <a:p>
            <a:pPr lvl="1">
              <a:spcAft>
                <a:spcPct val="20000"/>
              </a:spcAft>
            </a:pPr>
            <a:r>
              <a:rPr lang="en-US" noProof="0" dirty="0"/>
              <a:t>Arthritis more common than AVN</a:t>
            </a:r>
          </a:p>
          <a:p>
            <a:pPr lvl="1">
              <a:spcAft>
                <a:spcPct val="20000"/>
              </a:spcAft>
            </a:pPr>
            <a:r>
              <a:rPr lang="en-US" noProof="0" dirty="0"/>
              <a:t>Open fractures problematic</a:t>
            </a:r>
          </a:p>
        </p:txBody>
      </p:sp>
    </p:spTree>
    <p:extLst>
      <p:ext uri="{BB962C8B-B14F-4D97-AF65-F5344CB8AC3E}">
        <p14:creationId xmlns:p14="http://schemas.microsoft.com/office/powerpoint/2010/main" val="376508111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Postoperative treatment—</a:t>
            </a:r>
            <a:r>
              <a:rPr lang="en-US" noProof="0" dirty="0" err="1"/>
              <a:t>talar</a:t>
            </a:r>
            <a:r>
              <a:rPr lang="en-US" noProof="0" dirty="0"/>
              <a:t> neck fractures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Active ankle and subtalar range of motion when wounds sealed</a:t>
            </a:r>
          </a:p>
          <a:p>
            <a:r>
              <a:rPr lang="en-US" noProof="0" dirty="0" err="1"/>
              <a:t>Nonweight</a:t>
            </a:r>
            <a:r>
              <a:rPr lang="en-US" noProof="0" dirty="0"/>
              <a:t> bearing for 12 weeks</a:t>
            </a:r>
          </a:p>
          <a:p>
            <a:r>
              <a:rPr lang="en-US" noProof="0" dirty="0"/>
              <a:t>Plain x-ray evaluations</a:t>
            </a:r>
          </a:p>
          <a:p>
            <a:r>
              <a:rPr lang="en-US" noProof="0" dirty="0"/>
              <a:t>Weight bearing despite questionable vascularity</a:t>
            </a:r>
          </a:p>
        </p:txBody>
      </p:sp>
    </p:spTree>
    <p:extLst>
      <p:ext uri="{BB962C8B-B14F-4D97-AF65-F5344CB8AC3E}">
        <p14:creationId xmlns:p14="http://schemas.microsoft.com/office/powerpoint/2010/main" val="288596724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38C09FB-9973-4778-88CB-9798FA6A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Take-home message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C27E56-E429-4870-BC2D-528B7738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42925"/>
            <a:ext cx="5588000" cy="4678363"/>
          </a:xfrm>
        </p:spPr>
        <p:txBody>
          <a:bodyPr/>
          <a:lstStyle/>
          <a:p>
            <a:r>
              <a:rPr lang="en-US" noProof="0" dirty="0"/>
              <a:t>Accurate reduction is critical</a:t>
            </a:r>
          </a:p>
          <a:p>
            <a:r>
              <a:rPr lang="en-US" noProof="0" dirty="0"/>
              <a:t>Dual approaches</a:t>
            </a:r>
          </a:p>
          <a:p>
            <a:r>
              <a:rPr lang="en-US" noProof="0" dirty="0"/>
              <a:t>Avoid </a:t>
            </a:r>
            <a:r>
              <a:rPr lang="en-US" noProof="0" dirty="0" err="1"/>
              <a:t>varus</a:t>
            </a:r>
            <a:endParaRPr lang="en-US" noProof="0" dirty="0"/>
          </a:p>
          <a:p>
            <a:r>
              <a:rPr lang="en-US" noProof="0" dirty="0"/>
              <a:t>Osteonecrosis does not equate to a poor result</a:t>
            </a:r>
          </a:p>
          <a:p>
            <a:r>
              <a:rPr lang="en-US" noProof="0" dirty="0"/>
              <a:t>Arthritis is common</a:t>
            </a:r>
          </a:p>
          <a:p>
            <a:endParaRPr lang="en-US" noProof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6096000" y="1295400"/>
            <a:ext cx="4320480" cy="42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54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noProof="0" dirty="0"/>
              <a:t>Anatomy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342925"/>
            <a:ext cx="4435871" cy="4678363"/>
          </a:xfrm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noProof="0" dirty="0"/>
              <a:t>60</a:t>
            </a:r>
            <a:r>
              <a:rPr lang="en-US" noProof="0" dirty="0">
                <a:cs typeface="Arial" charset="0"/>
              </a:rPr>
              <a:t>−</a:t>
            </a:r>
            <a:r>
              <a:rPr lang="en-US" noProof="0" dirty="0"/>
              <a:t>70% articular cartilage</a:t>
            </a:r>
          </a:p>
          <a:p>
            <a:pPr eaLnBrk="1" hangingPunct="1">
              <a:spcAft>
                <a:spcPts val="600"/>
              </a:spcAft>
            </a:pPr>
            <a:r>
              <a:rPr lang="en-US" noProof="0" dirty="0"/>
              <a:t>No muscular attachments</a:t>
            </a:r>
          </a:p>
          <a:p>
            <a:pPr eaLnBrk="1" hangingPunct="1">
              <a:spcAft>
                <a:spcPts val="600"/>
              </a:spcAft>
            </a:pPr>
            <a:r>
              <a:rPr lang="en-US" noProof="0" dirty="0"/>
              <a:t>Complex articulations</a:t>
            </a:r>
          </a:p>
          <a:p>
            <a:pPr eaLnBrk="1" hangingPunct="1">
              <a:spcAft>
                <a:spcPts val="600"/>
              </a:spcAft>
            </a:pPr>
            <a:r>
              <a:rPr lang="en-US" noProof="0" dirty="0"/>
              <a:t>Neck deviation</a:t>
            </a:r>
          </a:p>
        </p:txBody>
      </p:sp>
      <p:pic>
        <p:nvPicPr>
          <p:cNvPr id="5124" name="Picture 6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1" y="2587804"/>
            <a:ext cx="3420380" cy="356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Pict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59" y="1772816"/>
            <a:ext cx="3420381" cy="439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7483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Blood supply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Extraosseus</a:t>
            </a:r>
            <a:r>
              <a:rPr lang="en-US" noProof="0" dirty="0"/>
              <a:t> blood supply via three vessels</a:t>
            </a:r>
          </a:p>
          <a:p>
            <a:pPr lvl="1"/>
            <a:r>
              <a:rPr lang="en-US" noProof="0" dirty="0"/>
              <a:t>Peroneal</a:t>
            </a:r>
          </a:p>
          <a:p>
            <a:pPr lvl="1"/>
            <a:r>
              <a:rPr lang="en-US" noProof="0" dirty="0"/>
              <a:t>Anterior tibial</a:t>
            </a:r>
          </a:p>
          <a:p>
            <a:pPr lvl="1"/>
            <a:r>
              <a:rPr lang="en-US" noProof="0" dirty="0"/>
              <a:t>Posterior tibial</a:t>
            </a:r>
          </a:p>
          <a:p>
            <a:r>
              <a:rPr lang="en-US" noProof="0" dirty="0"/>
              <a:t>Major blood supply to body is the artery of the tarsal canal</a:t>
            </a:r>
          </a:p>
          <a:p>
            <a:r>
              <a:rPr lang="en-US" noProof="0" dirty="0"/>
              <a:t>Deltoid and sinus tarsi vessels provide significant minor vascularity</a:t>
            </a:r>
          </a:p>
        </p:txBody>
      </p:sp>
    </p:spTree>
    <p:extLst>
      <p:ext uri="{BB962C8B-B14F-4D97-AF65-F5344CB8AC3E}">
        <p14:creationId xmlns:p14="http://schemas.microsoft.com/office/powerpoint/2010/main" val="9673659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F7AF-076A-4C00-AD63-4BAEC1A7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Blood supply</a:t>
            </a:r>
            <a:br>
              <a:rPr lang="en-US" noProof="0" dirty="0"/>
            </a:br>
            <a:endParaRPr lang="en-US" noProof="0" dirty="0"/>
          </a:p>
        </p:txBody>
      </p:sp>
      <p:pic>
        <p:nvPicPr>
          <p:cNvPr id="5" name="Picture 4" descr="Slide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60" y="970816"/>
            <a:ext cx="7774240" cy="55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9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noProof="0" dirty="0"/>
              <a:t>Mechanism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 noProof="0" dirty="0"/>
              <a:t>Shear force (not forced dorsiflexion)</a:t>
            </a:r>
          </a:p>
        </p:txBody>
      </p:sp>
      <p:pic>
        <p:nvPicPr>
          <p:cNvPr id="7172" name="Picture 6" descr="Pict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988840"/>
            <a:ext cx="5469636" cy="43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3702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Fractures of the talus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342925"/>
            <a:ext cx="3427760" cy="4678363"/>
          </a:xfrm>
        </p:spPr>
        <p:txBody>
          <a:bodyPr/>
          <a:lstStyle/>
          <a:p>
            <a:r>
              <a:rPr lang="en-US" noProof="0" dirty="0" err="1"/>
              <a:t>Talar</a:t>
            </a:r>
            <a:r>
              <a:rPr lang="en-US" noProof="0" dirty="0"/>
              <a:t> neck</a:t>
            </a:r>
          </a:p>
          <a:p>
            <a:r>
              <a:rPr lang="en-US" noProof="0" dirty="0" err="1"/>
              <a:t>Talar</a:t>
            </a:r>
            <a:r>
              <a:rPr lang="en-US" noProof="0" dirty="0"/>
              <a:t> body </a:t>
            </a:r>
          </a:p>
          <a:p>
            <a:r>
              <a:rPr lang="en-US" noProof="0" dirty="0" err="1"/>
              <a:t>Talar</a:t>
            </a:r>
            <a:r>
              <a:rPr lang="en-US" noProof="0" dirty="0"/>
              <a:t> head </a:t>
            </a:r>
          </a:p>
          <a:p>
            <a:r>
              <a:rPr lang="en-US" noProof="0" dirty="0"/>
              <a:t>Lateral process </a:t>
            </a:r>
          </a:p>
          <a:p>
            <a:r>
              <a:rPr lang="en-US" noProof="0" dirty="0"/>
              <a:t>Posteromedial</a:t>
            </a:r>
          </a:p>
          <a:p>
            <a:r>
              <a:rPr lang="en-US" noProof="0" dirty="0"/>
              <a:t>Extruded talus</a:t>
            </a:r>
          </a:p>
        </p:txBody>
      </p:sp>
      <p:pic>
        <p:nvPicPr>
          <p:cNvPr id="8196" name="Picture 6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295400"/>
            <a:ext cx="5004274" cy="347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7" descr="Pict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295399"/>
            <a:ext cx="2880320" cy="333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423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0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908720"/>
            <a:ext cx="3526654" cy="2691474"/>
          </a:xfrm>
          <a:prstGeom prst="rect">
            <a:avLst/>
          </a:prstGeom>
        </p:spPr>
      </p:pic>
      <p:pic>
        <p:nvPicPr>
          <p:cNvPr id="4" name="Picture 3" descr="Slide_08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908720"/>
            <a:ext cx="3517509" cy="2688426"/>
          </a:xfrm>
          <a:prstGeom prst="rect">
            <a:avLst/>
          </a:prstGeom>
        </p:spPr>
      </p:pic>
      <p:pic>
        <p:nvPicPr>
          <p:cNvPr id="5" name="Picture 4" descr="Slide_08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789040"/>
            <a:ext cx="3602856" cy="2685378"/>
          </a:xfrm>
          <a:prstGeom prst="rect">
            <a:avLst/>
          </a:prstGeom>
        </p:spPr>
      </p:pic>
      <p:pic>
        <p:nvPicPr>
          <p:cNvPr id="6" name="Picture 5" descr="Slide_08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7" y="3645024"/>
            <a:ext cx="3517509" cy="2688426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381000"/>
            <a:ext cx="11348639" cy="914400"/>
          </a:xfrm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noProof="0" dirty="0" err="1"/>
              <a:t>Talar</a:t>
            </a:r>
            <a:r>
              <a:rPr lang="en-US" noProof="0" dirty="0"/>
              <a:t> neck fractures: Hawkins, AO/OTA Classification 81.2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981200" y="1524001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Type I/81.2.A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172200" y="1524001"/>
            <a:ext cx="121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Type II/81.2.B*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1981200" y="3962401"/>
            <a:ext cx="121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Type III/81.2.C*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6172200" y="3962401"/>
            <a:ext cx="137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Type IV/81.2.D*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1" y="6493890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*Qualification: a. Simple, b. </a:t>
            </a:r>
            <a:r>
              <a:rPr lang="en-US" dirty="0" err="1"/>
              <a:t>Multifragmentary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355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Pictur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6" y="1514475"/>
            <a:ext cx="36560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8" descr="Pictur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447676"/>
            <a:ext cx="35814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9" descr="Picture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71875"/>
            <a:ext cx="358140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0103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Presentation_AOTRAUMA_w</Template>
  <TotalTime>0</TotalTime>
  <Words>1887</Words>
  <Application>Microsoft Office PowerPoint</Application>
  <PresentationFormat>Widescreen</PresentationFormat>
  <Paragraphs>221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Presentation_AOTRAUMA_w</vt:lpstr>
      <vt:lpstr>Talar neck fractures and complications</vt:lpstr>
      <vt:lpstr>Learning objectives</vt:lpstr>
      <vt:lpstr>Anatomy</vt:lpstr>
      <vt:lpstr>Blood supply</vt:lpstr>
      <vt:lpstr>Blood supply </vt:lpstr>
      <vt:lpstr>Mechanism</vt:lpstr>
      <vt:lpstr>Fractures of the talus</vt:lpstr>
      <vt:lpstr>Talar neck fractures: Hawkins, AO/OTA Classification 81.2</vt:lpstr>
      <vt:lpstr>PowerPoint Presentation</vt:lpstr>
      <vt:lpstr>Talar emergencies?</vt:lpstr>
      <vt:lpstr>Talar emergencies?</vt:lpstr>
      <vt:lpstr>Goals of open reduction</vt:lpstr>
      <vt:lpstr>Approaches</vt:lpstr>
      <vt:lpstr>Medial approach</vt:lpstr>
      <vt:lpstr>Lateral approach </vt:lpstr>
      <vt:lpstr>Anteromedial and anterolateral incisions</vt:lpstr>
      <vt:lpstr>Minimal soft-tissue stripping </vt:lpstr>
      <vt:lpstr>Surgical tactic</vt:lpstr>
      <vt:lpstr>Surgical tactic</vt:lpstr>
      <vt:lpstr>Plate fixation of talar neck fractures</vt:lpstr>
      <vt:lpstr>18-year-old woman, motor vehicle accident</vt:lpstr>
      <vt:lpstr>PowerPoint Presentation</vt:lpstr>
      <vt:lpstr>PowerPoint Presentation</vt:lpstr>
      <vt:lpstr>PowerPoint Presentation</vt:lpstr>
      <vt:lpstr>Osteonecrosis</vt:lpstr>
      <vt:lpstr>Functional outcomes</vt:lpstr>
      <vt:lpstr>Open reduction and stable fixation</vt:lpstr>
      <vt:lpstr>Postoperative treatment—talar neck fractures</vt:lpstr>
      <vt:lpstr>Take-home message </vt:lpstr>
    </vt:vector>
  </TitlesOfParts>
  <Company>AO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vitality and injury effect</dc:title>
  <dc:creator>kluessi</dc:creator>
  <cp:lastModifiedBy>Claire Thorndyke</cp:lastModifiedBy>
  <cp:revision>79</cp:revision>
  <cp:lastPrinted>2013-08-08T09:25:14Z</cp:lastPrinted>
  <dcterms:created xsi:type="dcterms:W3CDTF">2012-12-19T08:22:16Z</dcterms:created>
  <dcterms:modified xsi:type="dcterms:W3CDTF">2019-11-14T11:42:28Z</dcterms:modified>
  <cp:category>Template</cp:category>
</cp:coreProperties>
</file>