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35"/>
  </p:notesMasterIdLst>
  <p:sldIdLst>
    <p:sldId id="256" r:id="rId2"/>
    <p:sldId id="257" r:id="rId3"/>
    <p:sldId id="264" r:id="rId4"/>
    <p:sldId id="265" r:id="rId5"/>
    <p:sldId id="266" r:id="rId6"/>
    <p:sldId id="267" r:id="rId7"/>
    <p:sldId id="268" r:id="rId8"/>
    <p:sldId id="269" r:id="rId9"/>
    <p:sldId id="270" r:id="rId10"/>
    <p:sldId id="298" r:id="rId11"/>
    <p:sldId id="296" r:id="rId12"/>
    <p:sldId id="273" r:id="rId13"/>
    <p:sldId id="274" r:id="rId14"/>
    <p:sldId id="275" r:id="rId15"/>
    <p:sldId id="276" r:id="rId16"/>
    <p:sldId id="277" r:id="rId17"/>
    <p:sldId id="278" r:id="rId18"/>
    <p:sldId id="279" r:id="rId19"/>
    <p:sldId id="295" r:id="rId20"/>
    <p:sldId id="281" r:id="rId21"/>
    <p:sldId id="282" r:id="rId22"/>
    <p:sldId id="283" r:id="rId23"/>
    <p:sldId id="284" r:id="rId24"/>
    <p:sldId id="285" r:id="rId25"/>
    <p:sldId id="286" r:id="rId26"/>
    <p:sldId id="297" r:id="rId27"/>
    <p:sldId id="288" r:id="rId28"/>
    <p:sldId id="289" r:id="rId29"/>
    <p:sldId id="290" r:id="rId30"/>
    <p:sldId id="291" r:id="rId31"/>
    <p:sldId id="292" r:id="rId32"/>
    <p:sldId id="293" r:id="rId33"/>
    <p:sldId id="294" r:id="rId34"/>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4143"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Lau" initials="C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76133" autoAdjust="0"/>
  </p:normalViewPr>
  <p:slideViewPr>
    <p:cSldViewPr>
      <p:cViewPr varScale="1">
        <p:scale>
          <a:sx n="50" d="100"/>
          <a:sy n="50" d="100"/>
        </p:scale>
        <p:origin x="1132" y="32"/>
      </p:cViewPr>
      <p:guideLst>
        <p:guide orient="horz" pos="2341"/>
        <p:guide pos="4143"/>
      </p:guideLst>
    </p:cSldViewPr>
  </p:slideViewPr>
  <p:notesTextViewPr>
    <p:cViewPr>
      <p:scale>
        <a:sx n="1" d="1"/>
        <a:sy n="1" d="1"/>
      </p:scale>
      <p:origin x="0" y="0"/>
    </p:cViewPr>
  </p:notesTextViewPr>
  <p:notesViewPr>
    <p:cSldViewPr>
      <p:cViewPr varScale="1">
        <p:scale>
          <a:sx n="83" d="100"/>
          <a:sy n="83" d="100"/>
        </p:scale>
        <p:origin x="-3864"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cs typeface="Arial" charset="0"/>
              </a:rPr>
              <a:t>Published:</a:t>
            </a:r>
            <a:r>
              <a:rPr lang="en-US" baseline="0" dirty="0">
                <a:latin typeface="Arial" charset="0"/>
                <a:cs typeface="Arial" charset="0"/>
              </a:rPr>
              <a:t> August 2013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charset="0"/>
                <a:cs typeface="Arial" charset="0"/>
              </a:rPr>
              <a:t>Reviewed: 2018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charset="0"/>
                <a:cs typeface="Arial" charset="0"/>
              </a:rPr>
              <a:t>Reviewer: </a:t>
            </a:r>
            <a:r>
              <a:rPr lang="en-US" sz="1200" dirty="0" err="1">
                <a:solidFill>
                  <a:srgbClr val="29529B"/>
                </a:solidFill>
              </a:rPr>
              <a:t>Theerachai</a:t>
            </a:r>
            <a:r>
              <a:rPr lang="en-US" sz="1200" dirty="0">
                <a:solidFill>
                  <a:srgbClr val="29529B"/>
                </a:solidFill>
              </a:rPr>
              <a:t> </a:t>
            </a:r>
            <a:r>
              <a:rPr lang="en-US" sz="1200" dirty="0" err="1">
                <a:solidFill>
                  <a:srgbClr val="29529B"/>
                </a:solidFill>
              </a:rPr>
              <a:t>Apivatthakakul</a:t>
            </a:r>
            <a:r>
              <a:rPr lang="en-US" sz="1200" dirty="0">
                <a:solidFill>
                  <a:srgbClr val="29529B"/>
                </a:solidFill>
              </a:rPr>
              <a:t>, 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cs typeface="Arial" charset="0"/>
            </a:endParaRPr>
          </a:p>
          <a:p>
            <a:endParaRPr lang="de-CH"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221340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10</a:t>
            </a:fld>
            <a:endParaRPr lang="de-CH"/>
          </a:p>
        </p:txBody>
      </p:sp>
    </p:spTree>
    <p:extLst>
      <p:ext uri="{BB962C8B-B14F-4D97-AF65-F5344CB8AC3E}">
        <p14:creationId xmlns:p14="http://schemas.microsoft.com/office/powerpoint/2010/main" val="297556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11</a:t>
            </a:fld>
            <a:endParaRPr lang="de-CH"/>
          </a:p>
        </p:txBody>
      </p:sp>
    </p:spTree>
    <p:extLst>
      <p:ext uri="{BB962C8B-B14F-4D97-AF65-F5344CB8AC3E}">
        <p14:creationId xmlns:p14="http://schemas.microsoft.com/office/powerpoint/2010/main" val="333762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12</a:t>
            </a:fld>
            <a:endParaRPr lang="de-CH"/>
          </a:p>
        </p:txBody>
      </p:sp>
    </p:spTree>
    <p:extLst>
      <p:ext uri="{BB962C8B-B14F-4D97-AF65-F5344CB8AC3E}">
        <p14:creationId xmlns:p14="http://schemas.microsoft.com/office/powerpoint/2010/main" val="138640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dirty="0"/>
              <a:t>If the fracture</a:t>
            </a:r>
            <a:r>
              <a:rPr lang="en-US" baseline="0" dirty="0"/>
              <a:t> zone is not open, preoperative planning is important. The timing of surgery must be delayed until the soft tissue wrinkle appear, however if delayed, treatment may result in difficult closed reduction. </a:t>
            </a:r>
          </a:p>
          <a:p>
            <a:endParaRPr lang="en-US" baseline="0" dirty="0"/>
          </a:p>
          <a:p>
            <a:r>
              <a:rPr lang="en-US" baseline="0" dirty="0"/>
              <a:t>Some special reduction tools may require a stable implant. </a:t>
            </a:r>
          </a:p>
          <a:p>
            <a:endParaRPr lang="en-US" baseline="0" dirty="0"/>
          </a:p>
          <a:p>
            <a:r>
              <a:rPr lang="en-US" baseline="0" dirty="0"/>
              <a:t>Surgeons have to discuss with their team about preparing the right tools. </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13</a:t>
            </a:fld>
            <a:endParaRPr lang="de-CH"/>
          </a:p>
        </p:txBody>
      </p:sp>
    </p:spTree>
    <p:extLst>
      <p:ext uri="{BB962C8B-B14F-4D97-AF65-F5344CB8AC3E}">
        <p14:creationId xmlns:p14="http://schemas.microsoft.com/office/powerpoint/2010/main" val="168217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5911D47-6B51-446D-91F2-E229B7C6B274}" type="slidenum">
              <a:rPr lang="en-US"/>
              <a:pPr/>
              <a:t>14</a:t>
            </a:fld>
            <a:endParaRPr lang="en-US" dirty="0"/>
          </a:p>
        </p:txBody>
      </p:sp>
      <p:sp>
        <p:nvSpPr>
          <p:cNvPr id="671746" name="Rectangle 2"/>
          <p:cNvSpPr>
            <a:spLocks noGrp="1" noRot="1" noChangeAspect="1" noChangeArrowheads="1" noTextEdit="1"/>
          </p:cNvSpPr>
          <p:nvPr>
            <p:ph type="sldImg"/>
          </p:nvPr>
        </p:nvSpPr>
        <p:spPr>
          <a:xfrm>
            <a:off x="80963" y="741363"/>
            <a:ext cx="6573837" cy="3698875"/>
          </a:xfrm>
          <a:ln/>
        </p:spPr>
      </p:sp>
      <p:sp>
        <p:nvSpPr>
          <p:cNvPr id="671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0120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009F4F9B-95EF-41CA-ABDF-27BE05E96AFD}" type="slidenum">
              <a:rPr lang="en-US"/>
              <a:pPr/>
              <a:t>15</a:t>
            </a:fld>
            <a:endParaRPr lang="en-US" dirty="0"/>
          </a:p>
        </p:txBody>
      </p:sp>
      <p:sp>
        <p:nvSpPr>
          <p:cNvPr id="672770" name="Rectangle 2"/>
          <p:cNvSpPr>
            <a:spLocks noGrp="1" noRot="1" noChangeAspect="1" noChangeArrowheads="1" noTextEdit="1"/>
          </p:cNvSpPr>
          <p:nvPr>
            <p:ph type="sldImg"/>
          </p:nvPr>
        </p:nvSpPr>
        <p:spPr>
          <a:xfrm>
            <a:off x="80963" y="741363"/>
            <a:ext cx="6573837" cy="3698875"/>
          </a:xfrm>
          <a:ln/>
        </p:spPr>
      </p:sp>
      <p:sp>
        <p:nvSpPr>
          <p:cNvPr id="67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027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E81F84E9-DA40-451A-BF91-D9D7BD047BE2}" type="slidenum">
              <a:rPr lang="en-US"/>
              <a:pPr/>
              <a:t>16</a:t>
            </a:fld>
            <a:endParaRPr lang="en-US"/>
          </a:p>
        </p:txBody>
      </p:sp>
      <p:sp>
        <p:nvSpPr>
          <p:cNvPr id="673794" name="Rectangle 2"/>
          <p:cNvSpPr>
            <a:spLocks noGrp="1" noRot="1" noChangeAspect="1" noChangeArrowheads="1" noTextEdit="1"/>
          </p:cNvSpPr>
          <p:nvPr>
            <p:ph type="sldImg"/>
          </p:nvPr>
        </p:nvSpPr>
        <p:spPr>
          <a:xfrm>
            <a:off x="80963" y="741363"/>
            <a:ext cx="6573837" cy="3698875"/>
          </a:xfrm>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6959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a:p>
        </p:txBody>
      </p:sp>
    </p:spTree>
    <p:extLst>
      <p:ext uri="{BB962C8B-B14F-4D97-AF65-F5344CB8AC3E}">
        <p14:creationId xmlns:p14="http://schemas.microsoft.com/office/powerpoint/2010/main" val="2956832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18</a:t>
            </a:fld>
            <a:endParaRPr lang="de-CH"/>
          </a:p>
        </p:txBody>
      </p:sp>
    </p:spTree>
    <p:extLst>
      <p:ext uri="{BB962C8B-B14F-4D97-AF65-F5344CB8AC3E}">
        <p14:creationId xmlns:p14="http://schemas.microsoft.com/office/powerpoint/2010/main" val="205026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dirty="0"/>
              <a:t>The reduction handle has a special sharp tip</a:t>
            </a:r>
            <a:r>
              <a:rPr lang="en-US" baseline="0" dirty="0"/>
              <a:t> which, when compressed on the bone, will allow for three-dimensional control of the fracture movement.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38104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20</a:t>
            </a:fld>
            <a:endParaRPr lang="de-CH"/>
          </a:p>
        </p:txBody>
      </p:sp>
    </p:spTree>
    <p:extLst>
      <p:ext uri="{BB962C8B-B14F-4D97-AF65-F5344CB8AC3E}">
        <p14:creationId xmlns:p14="http://schemas.microsoft.com/office/powerpoint/2010/main" val="178814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noProof="0" dirty="0"/>
              <a:t>This assumes that the</a:t>
            </a:r>
            <a:r>
              <a:rPr lang="en-US" baseline="0" noProof="0" dirty="0"/>
              <a:t> plate is well contoured. Note that this only works with conventional (</a:t>
            </a:r>
            <a:r>
              <a:rPr lang="en-US" baseline="0" noProof="0" dirty="0" err="1"/>
              <a:t>nonlocked</a:t>
            </a:r>
            <a:r>
              <a:rPr lang="en-US" baseline="0" noProof="0" dirty="0"/>
              <a:t>) implants. </a:t>
            </a:r>
            <a:endParaRPr lang="en-US" noProof="0"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a:p>
        </p:txBody>
      </p:sp>
    </p:spTree>
    <p:extLst>
      <p:ext uri="{BB962C8B-B14F-4D97-AF65-F5344CB8AC3E}">
        <p14:creationId xmlns:p14="http://schemas.microsoft.com/office/powerpoint/2010/main" val="384086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F1CB0683-579A-4ACD-A891-96C60BCCC62F}" type="slidenum">
              <a:rPr lang="en-US"/>
              <a:pPr/>
              <a:t>22</a:t>
            </a:fld>
            <a:endParaRPr lang="en-US"/>
          </a:p>
        </p:txBody>
      </p:sp>
      <p:sp>
        <p:nvSpPr>
          <p:cNvPr id="675842" name="Rectangle 2"/>
          <p:cNvSpPr>
            <a:spLocks noGrp="1" noRot="1" noChangeAspect="1" noChangeArrowheads="1" noTextEdit="1"/>
          </p:cNvSpPr>
          <p:nvPr>
            <p:ph type="sldImg"/>
          </p:nvPr>
        </p:nvSpPr>
        <p:spPr>
          <a:xfrm>
            <a:off x="80963" y="741363"/>
            <a:ext cx="6573837" cy="3698875"/>
          </a:xfrm>
          <a:ln/>
        </p:spPr>
      </p:sp>
      <p:sp>
        <p:nvSpPr>
          <p:cNvPr id="67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1535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2C82CB17-5958-4A74-B624-813E9B5A18D1}" type="slidenum">
              <a:rPr lang="en-US"/>
              <a:pPr/>
              <a:t>23</a:t>
            </a:fld>
            <a:endParaRPr lang="en-US" dirty="0"/>
          </a:p>
        </p:txBody>
      </p:sp>
      <p:sp>
        <p:nvSpPr>
          <p:cNvPr id="676866" name="Rectangle 2"/>
          <p:cNvSpPr>
            <a:spLocks noGrp="1" noRot="1" noChangeAspect="1" noChangeArrowheads="1" noTextEdit="1"/>
          </p:cNvSpPr>
          <p:nvPr>
            <p:ph type="sldImg"/>
          </p:nvPr>
        </p:nvSpPr>
        <p:spPr>
          <a:xfrm>
            <a:off x="80963" y="741363"/>
            <a:ext cx="6573837" cy="3698875"/>
          </a:xfrm>
          <a:ln/>
        </p:spPr>
      </p:sp>
      <p:sp>
        <p:nvSpPr>
          <p:cNvPr id="67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39631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dirty="0"/>
          </a:p>
        </p:txBody>
      </p:sp>
    </p:spTree>
    <p:extLst>
      <p:ext uri="{BB962C8B-B14F-4D97-AF65-F5344CB8AC3E}">
        <p14:creationId xmlns:p14="http://schemas.microsoft.com/office/powerpoint/2010/main" val="365413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900">
                <a:solidFill>
                  <a:schemeClr val="tx1"/>
                </a:solidFill>
                <a:latin typeface="Arial" panose="020B0604020202020204" pitchFamily="34" charset="0"/>
                <a:ea typeface="Osaka" pitchFamily="-32" charset="-128"/>
              </a:defRPr>
            </a:lvl1pPr>
            <a:lvl2pPr marL="711523" indent="-273663" eaLnBrk="0" hangingPunct="0">
              <a:defRPr kumimoji="1" sz="1900">
                <a:solidFill>
                  <a:schemeClr val="tx1"/>
                </a:solidFill>
                <a:latin typeface="Arial" panose="020B0604020202020204" pitchFamily="34" charset="0"/>
                <a:ea typeface="Osaka" pitchFamily="-32" charset="-128"/>
              </a:defRPr>
            </a:lvl2pPr>
            <a:lvl3pPr marL="1094651" indent="-218930" eaLnBrk="0" hangingPunct="0">
              <a:defRPr kumimoji="1" sz="1900">
                <a:solidFill>
                  <a:schemeClr val="tx1"/>
                </a:solidFill>
                <a:latin typeface="Arial" panose="020B0604020202020204" pitchFamily="34" charset="0"/>
                <a:ea typeface="Osaka" pitchFamily="-32" charset="-128"/>
              </a:defRPr>
            </a:lvl3pPr>
            <a:lvl4pPr marL="1532512" indent="-218930" eaLnBrk="0" hangingPunct="0">
              <a:defRPr kumimoji="1" sz="1900">
                <a:solidFill>
                  <a:schemeClr val="tx1"/>
                </a:solidFill>
                <a:latin typeface="Arial" panose="020B0604020202020204" pitchFamily="34" charset="0"/>
                <a:ea typeface="Osaka" pitchFamily="-32" charset="-128"/>
              </a:defRPr>
            </a:lvl4pPr>
            <a:lvl5pPr marL="1970372" indent="-218930" eaLnBrk="0" hangingPunct="0">
              <a:defRPr kumimoji="1" sz="1900">
                <a:solidFill>
                  <a:schemeClr val="tx1"/>
                </a:solidFill>
                <a:latin typeface="Arial" panose="020B0604020202020204" pitchFamily="34" charset="0"/>
                <a:ea typeface="Osaka" pitchFamily="-32" charset="-128"/>
              </a:defRPr>
            </a:lvl5pPr>
            <a:lvl6pPr marL="2408232"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6pPr>
            <a:lvl7pPr marL="284609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7pPr>
            <a:lvl8pPr marL="328395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8pPr>
            <a:lvl9pPr marL="3721814"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9pPr>
          </a:lstStyle>
          <a:p>
            <a:pPr eaLnBrk="1" hangingPunct="1"/>
            <a:fld id="{D12718D9-6EA5-4362-AB57-4AD5EF967ABF}" type="slidenum">
              <a:rPr lang="en-US" sz="1000"/>
              <a:pPr eaLnBrk="1" hangingPunct="1"/>
              <a:t>25</a:t>
            </a:fld>
            <a:endParaRPr lang="th-TH" sz="1000"/>
          </a:p>
        </p:txBody>
      </p:sp>
      <p:sp>
        <p:nvSpPr>
          <p:cNvPr id="89091" name="Rectangle 2"/>
          <p:cNvSpPr>
            <a:spLocks noGrp="1" noRot="1" noChangeAspect="1" noChangeArrowheads="1" noTextEdit="1"/>
          </p:cNvSpPr>
          <p:nvPr>
            <p:ph type="sldImg"/>
          </p:nvPr>
        </p:nvSpPr>
        <p:spPr>
          <a:xfrm>
            <a:off x="80963" y="741363"/>
            <a:ext cx="6573837" cy="3698875"/>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Direct manual reduction with the pointed reduction forceps. Each main fragment is held with a pointed reduction forceps. Lengthening is achieved by manual distraction while proper axial alignment can be controlled with the forceps.</a:t>
            </a:r>
          </a:p>
          <a:p>
            <a:pPr eaLnBrk="1" hangingPunct="1"/>
            <a:endParaRPr lang="de-DE" dirty="0"/>
          </a:p>
          <a:p>
            <a:pPr eaLnBrk="1" hangingPunct="1"/>
            <a:r>
              <a:rPr lang="en-GB" dirty="0"/>
              <a:t>Direct reduction with standard reduction forceps. One branch of the clamp is positioned on each main fragment. With some pressure and simultaneous rotation of the handles the bone is lengthened and the fragments are reduced.</a:t>
            </a:r>
            <a:endParaRPr lang="de-DE" dirty="0"/>
          </a:p>
        </p:txBody>
      </p:sp>
    </p:spTree>
    <p:extLst>
      <p:ext uri="{BB962C8B-B14F-4D97-AF65-F5344CB8AC3E}">
        <p14:creationId xmlns:p14="http://schemas.microsoft.com/office/powerpoint/2010/main" val="1687790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슬라이드 이미지 개체 틀 1"/>
          <p:cNvSpPr>
            <a:spLocks noGrp="1" noRot="1" noChangeAspect="1" noTextEdit="1"/>
          </p:cNvSpPr>
          <p:nvPr>
            <p:ph type="sldImg"/>
          </p:nvPr>
        </p:nvSpPr>
        <p:spPr>
          <a:xfrm>
            <a:off x="80963" y="741363"/>
            <a:ext cx="6573837" cy="3698875"/>
          </a:xfrm>
          <a:ln/>
        </p:spPr>
      </p:sp>
      <p:sp>
        <p:nvSpPr>
          <p:cNvPr id="901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cs typeface="Cordia New" panose="020B0304020202020204" pitchFamily="34" charset="-34"/>
            </a:endParaRPr>
          </a:p>
        </p:txBody>
      </p:sp>
      <p:sp>
        <p:nvSpPr>
          <p:cNvPr id="901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900">
                <a:solidFill>
                  <a:schemeClr val="tx1"/>
                </a:solidFill>
                <a:latin typeface="Arial" panose="020B0604020202020204" pitchFamily="34" charset="0"/>
                <a:ea typeface="Osaka" pitchFamily="-32" charset="-128"/>
              </a:defRPr>
            </a:lvl1pPr>
            <a:lvl2pPr marL="711523" indent="-273663" eaLnBrk="0" hangingPunct="0">
              <a:defRPr kumimoji="1" sz="1900">
                <a:solidFill>
                  <a:schemeClr val="tx1"/>
                </a:solidFill>
                <a:latin typeface="Arial" panose="020B0604020202020204" pitchFamily="34" charset="0"/>
                <a:ea typeface="Osaka" pitchFamily="-32" charset="-128"/>
              </a:defRPr>
            </a:lvl2pPr>
            <a:lvl3pPr marL="1094651" indent="-218930" eaLnBrk="0" hangingPunct="0">
              <a:defRPr kumimoji="1" sz="1900">
                <a:solidFill>
                  <a:schemeClr val="tx1"/>
                </a:solidFill>
                <a:latin typeface="Arial" panose="020B0604020202020204" pitchFamily="34" charset="0"/>
                <a:ea typeface="Osaka" pitchFamily="-32" charset="-128"/>
              </a:defRPr>
            </a:lvl3pPr>
            <a:lvl4pPr marL="1532512" indent="-218930" eaLnBrk="0" hangingPunct="0">
              <a:defRPr kumimoji="1" sz="1900">
                <a:solidFill>
                  <a:schemeClr val="tx1"/>
                </a:solidFill>
                <a:latin typeface="Arial" panose="020B0604020202020204" pitchFamily="34" charset="0"/>
                <a:ea typeface="Osaka" pitchFamily="-32" charset="-128"/>
              </a:defRPr>
            </a:lvl4pPr>
            <a:lvl5pPr marL="1970372" indent="-218930" eaLnBrk="0" hangingPunct="0">
              <a:defRPr kumimoji="1" sz="1900">
                <a:solidFill>
                  <a:schemeClr val="tx1"/>
                </a:solidFill>
                <a:latin typeface="Arial" panose="020B0604020202020204" pitchFamily="34" charset="0"/>
                <a:ea typeface="Osaka" pitchFamily="-32" charset="-128"/>
              </a:defRPr>
            </a:lvl5pPr>
            <a:lvl6pPr marL="2408232"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6pPr>
            <a:lvl7pPr marL="284609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7pPr>
            <a:lvl8pPr marL="328395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8pPr>
            <a:lvl9pPr marL="3721814"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9pPr>
          </a:lstStyle>
          <a:p>
            <a:pPr eaLnBrk="1" hangingPunct="1"/>
            <a:fld id="{8232DDDB-E476-4F61-A74E-ADA2F777F487}" type="slidenum">
              <a:rPr lang="en-US" altLang="ko-KR" sz="1000"/>
              <a:pPr eaLnBrk="1" hangingPunct="1"/>
              <a:t>26</a:t>
            </a:fld>
            <a:endParaRPr lang="en-US" altLang="ko-KR" sz="1000"/>
          </a:p>
        </p:txBody>
      </p:sp>
    </p:spTree>
    <p:extLst>
      <p:ext uri="{BB962C8B-B14F-4D97-AF65-F5344CB8AC3E}">
        <p14:creationId xmlns:p14="http://schemas.microsoft.com/office/powerpoint/2010/main" val="3123674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900">
                <a:solidFill>
                  <a:schemeClr val="tx1"/>
                </a:solidFill>
                <a:latin typeface="Arial" panose="020B0604020202020204" pitchFamily="34" charset="0"/>
                <a:ea typeface="Osaka" pitchFamily="-32" charset="-128"/>
              </a:defRPr>
            </a:lvl1pPr>
            <a:lvl2pPr marL="711523" indent="-273663" eaLnBrk="0" hangingPunct="0">
              <a:defRPr kumimoji="1" sz="1900">
                <a:solidFill>
                  <a:schemeClr val="tx1"/>
                </a:solidFill>
                <a:latin typeface="Arial" panose="020B0604020202020204" pitchFamily="34" charset="0"/>
                <a:ea typeface="Osaka" pitchFamily="-32" charset="-128"/>
              </a:defRPr>
            </a:lvl2pPr>
            <a:lvl3pPr marL="1094651" indent="-218930" eaLnBrk="0" hangingPunct="0">
              <a:defRPr kumimoji="1" sz="1900">
                <a:solidFill>
                  <a:schemeClr val="tx1"/>
                </a:solidFill>
                <a:latin typeface="Arial" panose="020B0604020202020204" pitchFamily="34" charset="0"/>
                <a:ea typeface="Osaka" pitchFamily="-32" charset="-128"/>
              </a:defRPr>
            </a:lvl3pPr>
            <a:lvl4pPr marL="1532512" indent="-218930" eaLnBrk="0" hangingPunct="0">
              <a:defRPr kumimoji="1" sz="1900">
                <a:solidFill>
                  <a:schemeClr val="tx1"/>
                </a:solidFill>
                <a:latin typeface="Arial" panose="020B0604020202020204" pitchFamily="34" charset="0"/>
                <a:ea typeface="Osaka" pitchFamily="-32" charset="-128"/>
              </a:defRPr>
            </a:lvl4pPr>
            <a:lvl5pPr marL="1970372" indent="-218930" eaLnBrk="0" hangingPunct="0">
              <a:defRPr kumimoji="1" sz="1900">
                <a:solidFill>
                  <a:schemeClr val="tx1"/>
                </a:solidFill>
                <a:latin typeface="Arial" panose="020B0604020202020204" pitchFamily="34" charset="0"/>
                <a:ea typeface="Osaka" pitchFamily="-32" charset="-128"/>
              </a:defRPr>
            </a:lvl5pPr>
            <a:lvl6pPr marL="2408232"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6pPr>
            <a:lvl7pPr marL="284609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7pPr>
            <a:lvl8pPr marL="3283953"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8pPr>
            <a:lvl9pPr marL="3721814" indent="-218930" eaLnBrk="0" fontAlgn="base" hangingPunct="0">
              <a:spcBef>
                <a:spcPct val="0"/>
              </a:spcBef>
              <a:spcAft>
                <a:spcPct val="0"/>
              </a:spcAft>
              <a:defRPr kumimoji="1" sz="1900">
                <a:solidFill>
                  <a:schemeClr val="tx1"/>
                </a:solidFill>
                <a:latin typeface="Arial" panose="020B0604020202020204" pitchFamily="34" charset="0"/>
                <a:ea typeface="Osaka" pitchFamily="-32" charset="-128"/>
              </a:defRPr>
            </a:lvl9pPr>
          </a:lstStyle>
          <a:p>
            <a:pPr eaLnBrk="1" hangingPunct="1"/>
            <a:fld id="{48219A33-BD85-4889-A094-5765FB36EFD6}" type="slidenum">
              <a:rPr lang="en-US" sz="1000"/>
              <a:pPr eaLnBrk="1" hangingPunct="1"/>
              <a:t>27</a:t>
            </a:fld>
            <a:endParaRPr lang="th-TH" sz="1000"/>
          </a:p>
        </p:txBody>
      </p:sp>
      <p:sp>
        <p:nvSpPr>
          <p:cNvPr id="92163" name="Rectangle 2"/>
          <p:cNvSpPr>
            <a:spLocks noGrp="1" noRot="1" noChangeAspect="1" noChangeArrowheads="1" noTextEdit="1"/>
          </p:cNvSpPr>
          <p:nvPr>
            <p:ph type="sldImg"/>
          </p:nvPr>
        </p:nvSpPr>
        <p:spPr>
          <a:xfrm>
            <a:off x="80963" y="741363"/>
            <a:ext cx="6573837" cy="3698875"/>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p>
        </p:txBody>
      </p:sp>
    </p:spTree>
    <p:extLst>
      <p:ext uri="{BB962C8B-B14F-4D97-AF65-F5344CB8AC3E}">
        <p14:creationId xmlns:p14="http://schemas.microsoft.com/office/powerpoint/2010/main" val="2483268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28</a:t>
            </a:fld>
            <a:endParaRPr lang="de-CH"/>
          </a:p>
        </p:txBody>
      </p:sp>
    </p:spTree>
    <p:extLst>
      <p:ext uri="{BB962C8B-B14F-4D97-AF65-F5344CB8AC3E}">
        <p14:creationId xmlns:p14="http://schemas.microsoft.com/office/powerpoint/2010/main" val="3645696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29</a:t>
            </a:fld>
            <a:endParaRPr lang="de-CH"/>
          </a:p>
        </p:txBody>
      </p:sp>
    </p:spTree>
    <p:extLst>
      <p:ext uri="{BB962C8B-B14F-4D97-AF65-F5344CB8AC3E}">
        <p14:creationId xmlns:p14="http://schemas.microsoft.com/office/powerpoint/2010/main" val="19633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a:t>
            </a:fld>
            <a:endParaRPr lang="de-CH"/>
          </a:p>
        </p:txBody>
      </p:sp>
    </p:spTree>
    <p:extLst>
      <p:ext uri="{BB962C8B-B14F-4D97-AF65-F5344CB8AC3E}">
        <p14:creationId xmlns:p14="http://schemas.microsoft.com/office/powerpoint/2010/main" val="65503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noProof="0" dirty="0"/>
              <a:t>Every</a:t>
            </a:r>
            <a:r>
              <a:rPr lang="en-US" baseline="0" noProof="0" dirty="0"/>
              <a:t> implant can be applied using the MIO concept. Percutaneous screws for femoral neck, MIPO of the humeral shaft, closed nailing of the femur, or hybrid external fixator of the tibial plateau. </a:t>
            </a:r>
          </a:p>
          <a:p>
            <a:endParaRPr lang="en-US" baseline="0" noProof="0" dirty="0"/>
          </a:p>
          <a:p>
            <a:r>
              <a:rPr lang="en-US" baseline="0" noProof="0" dirty="0"/>
              <a:t>The red lines show the skin incisions and the fracture zones (in blue) are left undisturbed.</a:t>
            </a:r>
            <a:endParaRPr lang="en-US" noProof="0"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30</a:t>
            </a:fld>
            <a:endParaRPr lang="de-CH" dirty="0"/>
          </a:p>
        </p:txBody>
      </p:sp>
    </p:spTree>
    <p:extLst>
      <p:ext uri="{BB962C8B-B14F-4D97-AF65-F5344CB8AC3E}">
        <p14:creationId xmlns:p14="http://schemas.microsoft.com/office/powerpoint/2010/main" val="1689698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1701E6E-6385-4011-A667-D5E0A52AB68B}" type="slidenum">
              <a:rPr lang="en-US"/>
              <a:pPr/>
              <a:t>31</a:t>
            </a:fld>
            <a:endParaRPr lang="en-US"/>
          </a:p>
        </p:txBody>
      </p:sp>
      <p:sp>
        <p:nvSpPr>
          <p:cNvPr id="677890" name="Rectangle 2"/>
          <p:cNvSpPr>
            <a:spLocks noGrp="1" noRot="1" noChangeAspect="1" noChangeArrowheads="1" noTextEdit="1"/>
          </p:cNvSpPr>
          <p:nvPr>
            <p:ph type="sldImg"/>
          </p:nvPr>
        </p:nvSpPr>
        <p:spPr>
          <a:xfrm>
            <a:off x="80963" y="741363"/>
            <a:ext cx="6573837" cy="3698875"/>
          </a:xfrm>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7806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7DB09C05-C095-4216-A857-BD6FF3EBAB0C}" type="slidenum">
              <a:rPr lang="en-US"/>
              <a:pPr/>
              <a:t>32</a:t>
            </a:fld>
            <a:endParaRPr lang="en-US"/>
          </a:p>
        </p:txBody>
      </p:sp>
      <p:sp>
        <p:nvSpPr>
          <p:cNvPr id="678914" name="Rectangle 2"/>
          <p:cNvSpPr>
            <a:spLocks noGrp="1" noRot="1" noChangeAspect="1" noChangeArrowheads="1" noTextEdit="1"/>
          </p:cNvSpPr>
          <p:nvPr>
            <p:ph type="sldImg"/>
          </p:nvPr>
        </p:nvSpPr>
        <p:spPr>
          <a:xfrm>
            <a:off x="80963" y="741363"/>
            <a:ext cx="6573837" cy="3698875"/>
          </a:xfrm>
          <a:ln/>
        </p:spPr>
      </p:sp>
      <p:sp>
        <p:nvSpPr>
          <p:cNvPr id="67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706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CFA28E27-50C0-4B82-9515-DAA5DD80756C}" type="slidenum">
              <a:rPr lang="en-US"/>
              <a:pPr/>
              <a:t>33</a:t>
            </a:fld>
            <a:endParaRPr lang="en-US"/>
          </a:p>
        </p:txBody>
      </p:sp>
      <p:sp>
        <p:nvSpPr>
          <p:cNvPr id="679938" name="Rectangle 2"/>
          <p:cNvSpPr>
            <a:spLocks noGrp="1" noRot="1" noChangeAspect="1" noChangeArrowheads="1" noTextEdit="1"/>
          </p:cNvSpPr>
          <p:nvPr>
            <p:ph type="sldImg"/>
          </p:nvPr>
        </p:nvSpPr>
        <p:spPr>
          <a:xfrm>
            <a:off x="80963" y="741363"/>
            <a:ext cx="6573837" cy="3698875"/>
          </a:xfrm>
          <a:ln/>
        </p:spPr>
      </p:sp>
      <p:sp>
        <p:nvSpPr>
          <p:cNvPr id="6799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307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4CECF6A-4BBC-4B92-A799-32B352599F6A}" type="slidenum">
              <a:rPr lang="en-US"/>
              <a:pPr/>
              <a:t>4</a:t>
            </a:fld>
            <a:endParaRPr lang="en-US"/>
          </a:p>
        </p:txBody>
      </p:sp>
      <p:sp>
        <p:nvSpPr>
          <p:cNvPr id="652290" name="Rectangle 2"/>
          <p:cNvSpPr>
            <a:spLocks noGrp="1" noRot="1" noChangeAspect="1" noChangeArrowheads="1" noTextEdit="1"/>
          </p:cNvSpPr>
          <p:nvPr>
            <p:ph type="sldImg"/>
          </p:nvPr>
        </p:nvSpPr>
        <p:spPr>
          <a:xfrm>
            <a:off x="80963" y="741363"/>
            <a:ext cx="6573837" cy="3698875"/>
          </a:xfrm>
          <a:ln/>
        </p:spPr>
      </p:sp>
      <p:sp>
        <p:nvSpPr>
          <p:cNvPr id="652291" name="Rectangle 3"/>
          <p:cNvSpPr>
            <a:spLocks noGrp="1" noChangeArrowheads="1"/>
          </p:cNvSpPr>
          <p:nvPr>
            <p:ph type="body" idx="1"/>
          </p:nvPr>
        </p:nvSpPr>
        <p:spPr/>
        <p:txBody>
          <a:bodyPr/>
          <a:lstStyle/>
          <a:p>
            <a:r>
              <a:rPr lang="en-US" dirty="0"/>
              <a:t>Reference:</a:t>
            </a:r>
          </a:p>
          <a:p>
            <a:endParaRPr lang="en-US" dirty="0"/>
          </a:p>
          <a:p>
            <a:r>
              <a:rPr lang="en-US" sz="1200" b="1" kern="1200" dirty="0" err="1">
                <a:solidFill>
                  <a:schemeClr val="tx1"/>
                </a:solidFill>
                <a:effectLst/>
                <a:latin typeface="Arial" charset="0"/>
                <a:ea typeface="+mn-ea"/>
                <a:cs typeface="+mn-cs"/>
              </a:rPr>
              <a:t>Kinast</a:t>
            </a:r>
            <a:r>
              <a:rPr lang="en-US" sz="1200" b="1" kern="1200" dirty="0">
                <a:solidFill>
                  <a:schemeClr val="tx1"/>
                </a:solidFill>
                <a:effectLst/>
                <a:latin typeface="Arial" charset="0"/>
                <a:ea typeface="+mn-ea"/>
                <a:cs typeface="+mn-cs"/>
              </a:rPr>
              <a:t> C, </a:t>
            </a:r>
            <a:r>
              <a:rPr lang="en-US" sz="1200" b="1" kern="1200" dirty="0" err="1">
                <a:solidFill>
                  <a:schemeClr val="tx1"/>
                </a:solidFill>
                <a:effectLst/>
                <a:latin typeface="Arial" charset="0"/>
                <a:ea typeface="+mn-ea"/>
                <a:cs typeface="+mn-cs"/>
              </a:rPr>
              <a:t>Bolhofner</a:t>
            </a:r>
            <a:r>
              <a:rPr lang="en-US" sz="1200" b="1" kern="1200" dirty="0">
                <a:solidFill>
                  <a:schemeClr val="tx1"/>
                </a:solidFill>
                <a:effectLst/>
                <a:latin typeface="Arial" charset="0"/>
                <a:ea typeface="+mn-ea"/>
                <a:cs typeface="+mn-cs"/>
              </a:rPr>
              <a:t> BR, Mast JW, et al.</a:t>
            </a:r>
            <a:r>
              <a:rPr lang="en-US" sz="1200" kern="1200" dirty="0">
                <a:solidFill>
                  <a:schemeClr val="tx1"/>
                </a:solidFill>
                <a:effectLst/>
                <a:latin typeface="Arial" charset="0"/>
                <a:ea typeface="+mn-ea"/>
                <a:cs typeface="+mn-cs"/>
              </a:rPr>
              <a:t> Subtrochanteric fractures of the femur. Results of treatment with the 95 degrees condylar blade-plate. </a:t>
            </a:r>
            <a:r>
              <a:rPr lang="en-US" sz="1200" i="1" kern="1200" dirty="0">
                <a:solidFill>
                  <a:schemeClr val="tx1"/>
                </a:solidFill>
                <a:effectLst/>
                <a:latin typeface="Arial" charset="0"/>
                <a:ea typeface="+mn-ea"/>
                <a:cs typeface="+mn-cs"/>
              </a:rPr>
              <a:t>Clin </a:t>
            </a:r>
            <a:r>
              <a:rPr lang="en-US" sz="1200" i="1" kern="1200" dirty="0" err="1">
                <a:solidFill>
                  <a:schemeClr val="tx1"/>
                </a:solidFill>
                <a:effectLst/>
                <a:latin typeface="Arial" charset="0"/>
                <a:ea typeface="+mn-ea"/>
                <a:cs typeface="+mn-cs"/>
              </a:rPr>
              <a:t>Orthop</a:t>
            </a:r>
            <a:r>
              <a:rPr lang="en-US" sz="1200" i="1" kern="1200" dirty="0">
                <a:solidFill>
                  <a:schemeClr val="tx1"/>
                </a:solidFill>
                <a:effectLst/>
                <a:latin typeface="Arial" charset="0"/>
                <a:ea typeface="+mn-ea"/>
                <a:cs typeface="+mn-cs"/>
              </a:rPr>
              <a:t> </a:t>
            </a:r>
            <a:r>
              <a:rPr lang="en-US" sz="1200" i="1" kern="1200" dirty="0" err="1">
                <a:solidFill>
                  <a:schemeClr val="tx1"/>
                </a:solidFill>
                <a:effectLst/>
                <a:latin typeface="Arial" charset="0"/>
                <a:ea typeface="+mn-ea"/>
                <a:cs typeface="+mn-cs"/>
              </a:rPr>
              <a:t>Relat</a:t>
            </a:r>
            <a:r>
              <a:rPr lang="en-US" sz="1200" i="1" kern="1200" dirty="0">
                <a:solidFill>
                  <a:schemeClr val="tx1"/>
                </a:solidFill>
                <a:effectLst/>
                <a:latin typeface="Arial" charset="0"/>
                <a:ea typeface="+mn-ea"/>
                <a:cs typeface="+mn-cs"/>
              </a:rPr>
              <a:t> Res</a:t>
            </a:r>
            <a:r>
              <a:rPr lang="en-US" sz="1200" kern="1200" dirty="0">
                <a:solidFill>
                  <a:schemeClr val="tx1"/>
                </a:solidFill>
                <a:effectLst/>
                <a:latin typeface="Arial" charset="0"/>
                <a:ea typeface="+mn-ea"/>
                <a:cs typeface="+mn-cs"/>
              </a:rPr>
              <a:t>. 1989 Jan(238):122–130.</a:t>
            </a:r>
            <a:endParaRPr lang="en-US" dirty="0">
              <a:cs typeface="Arial" panose="020B0604020202020204" pitchFamily="34" charset="0"/>
            </a:endParaRPr>
          </a:p>
        </p:txBody>
      </p:sp>
    </p:spTree>
    <p:extLst>
      <p:ext uri="{BB962C8B-B14F-4D97-AF65-F5344CB8AC3E}">
        <p14:creationId xmlns:p14="http://schemas.microsoft.com/office/powerpoint/2010/main" val="41909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FF3C676-3AA0-462C-8B7E-E464849A918E}" type="slidenum">
              <a:rPr lang="en-US"/>
              <a:pPr/>
              <a:t>5</a:t>
            </a:fld>
            <a:endParaRPr lang="en-US"/>
          </a:p>
        </p:txBody>
      </p:sp>
      <p:sp>
        <p:nvSpPr>
          <p:cNvPr id="666626" name="Rectangle 2"/>
          <p:cNvSpPr>
            <a:spLocks noGrp="1" noRot="1" noChangeAspect="1" noChangeArrowheads="1" noTextEdit="1"/>
          </p:cNvSpPr>
          <p:nvPr>
            <p:ph type="sldImg"/>
          </p:nvPr>
        </p:nvSpPr>
        <p:spPr>
          <a:xfrm>
            <a:off x="80963" y="741363"/>
            <a:ext cx="6573837" cy="3698875"/>
          </a:xfrm>
          <a:ln/>
        </p:spPr>
      </p:sp>
      <p:sp>
        <p:nvSpPr>
          <p:cNvPr id="66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614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7B1DDF30-6555-490B-BF1B-FC9E5DF9EF6F}" type="slidenum">
              <a:rPr lang="en-US"/>
              <a:pPr/>
              <a:t>6</a:t>
            </a:fld>
            <a:endParaRPr lang="en-US"/>
          </a:p>
        </p:txBody>
      </p:sp>
      <p:sp>
        <p:nvSpPr>
          <p:cNvPr id="667650" name="Rectangle 2"/>
          <p:cNvSpPr>
            <a:spLocks noGrp="1" noRot="1" noChangeAspect="1" noChangeArrowheads="1" noTextEdit="1"/>
          </p:cNvSpPr>
          <p:nvPr>
            <p:ph type="sldImg"/>
          </p:nvPr>
        </p:nvSpPr>
        <p:spPr>
          <a:xfrm>
            <a:off x="80963" y="741363"/>
            <a:ext cx="6573837" cy="3698875"/>
          </a:xfrm>
          <a:ln/>
        </p:spPr>
      </p:sp>
      <p:sp>
        <p:nvSpPr>
          <p:cNvPr id="66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587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A8C3A93-81EF-45E8-974E-E14F6834EFAE}" type="slidenum">
              <a:rPr lang="en-US"/>
              <a:pPr/>
              <a:t>7</a:t>
            </a:fld>
            <a:endParaRPr lang="en-US"/>
          </a:p>
        </p:txBody>
      </p:sp>
      <p:sp>
        <p:nvSpPr>
          <p:cNvPr id="668674" name="Rectangle 2"/>
          <p:cNvSpPr>
            <a:spLocks noGrp="1" noRot="1" noChangeAspect="1" noChangeArrowheads="1" noTextEdit="1"/>
          </p:cNvSpPr>
          <p:nvPr>
            <p:ph type="sldImg"/>
          </p:nvPr>
        </p:nvSpPr>
        <p:spPr>
          <a:xfrm>
            <a:off x="80963" y="741363"/>
            <a:ext cx="6573837" cy="3698875"/>
          </a:xfrm>
          <a:ln/>
        </p:spPr>
      </p:sp>
      <p:sp>
        <p:nvSpPr>
          <p:cNvPr id="66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853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EA59DB7B-8A5C-4293-9EC5-F07B20D1F398}" type="slidenum">
              <a:rPr lang="en-US"/>
              <a:pPr/>
              <a:t>8</a:t>
            </a:fld>
            <a:endParaRPr lang="en-US"/>
          </a:p>
        </p:txBody>
      </p:sp>
      <p:sp>
        <p:nvSpPr>
          <p:cNvPr id="669698" name="Rectangle 2"/>
          <p:cNvSpPr>
            <a:spLocks noGrp="1" noRot="1" noChangeAspect="1" noChangeArrowheads="1" noTextEdit="1"/>
          </p:cNvSpPr>
          <p:nvPr>
            <p:ph type="sldImg"/>
          </p:nvPr>
        </p:nvSpPr>
        <p:spPr>
          <a:xfrm>
            <a:off x="80963" y="741363"/>
            <a:ext cx="6573837" cy="3698875"/>
          </a:xfrm>
          <a:ln/>
        </p:spPr>
      </p:sp>
      <p:sp>
        <p:nvSpPr>
          <p:cNvPr id="66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928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9</a:t>
            </a:fld>
            <a:endParaRPr lang="de-CH"/>
          </a:p>
        </p:txBody>
      </p:sp>
    </p:spTree>
    <p:extLst>
      <p:ext uri="{BB962C8B-B14F-4D97-AF65-F5344CB8AC3E}">
        <p14:creationId xmlns:p14="http://schemas.microsoft.com/office/powerpoint/2010/main" val="2033886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Grafik 13">
            <a:extLst>
              <a:ext uri="{FF2B5EF4-FFF2-40B4-BE49-F238E27FC236}">
                <a16:creationId xmlns:a16="http://schemas.microsoft.com/office/drawing/2014/main" id="{D099BC88-9520-4BD2-AFDB-C8AEA7010E5E}"/>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4AE79FD-E755-4627-9B17-CB9640D62CA4}"/>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0" name="Grafik 15">
            <a:extLst>
              <a:ext uri="{FF2B5EF4-FFF2-40B4-BE49-F238E27FC236}">
                <a16:creationId xmlns:a16="http://schemas.microsoft.com/office/drawing/2014/main" id="{55F753BA-E67C-4DFF-A897-A58DD15952A4}"/>
              </a:ext>
            </a:extLst>
          </p:cNvPr>
          <p:cNvPicPr>
            <a:picLocks noChangeAspect="1"/>
          </p:cNvPicPr>
          <p:nvPr userDrawn="1"/>
        </p:nvPicPr>
        <p:blipFill>
          <a:blip r:embed="rId3"/>
          <a:srcRect/>
          <a:stretch/>
        </p:blipFill>
        <p:spPr>
          <a:xfrm>
            <a:off x="658813" y="260350"/>
            <a:ext cx="913384" cy="574548"/>
          </a:xfrm>
          <a:prstGeom prst="rect">
            <a:avLst/>
          </a:prstGeom>
        </p:spPr>
      </p:pic>
      <p:sp>
        <p:nvSpPr>
          <p:cNvPr id="11" name="Textplatzhalter 8">
            <a:extLst>
              <a:ext uri="{FF2B5EF4-FFF2-40B4-BE49-F238E27FC236}">
                <a16:creationId xmlns:a16="http://schemas.microsoft.com/office/drawing/2014/main" id="{307A2886-4D09-4AA9-BB8B-35A4F5B30E7B}"/>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2" name="Textplatzhalter 8">
            <a:extLst>
              <a:ext uri="{FF2B5EF4-FFF2-40B4-BE49-F238E27FC236}">
                <a16:creationId xmlns:a16="http://schemas.microsoft.com/office/drawing/2014/main" id="{0FDBBAA7-8A64-4152-867B-DDD07B04902E}"/>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3" name="Textplatzhalter 8">
            <a:extLst>
              <a:ext uri="{FF2B5EF4-FFF2-40B4-BE49-F238E27FC236}">
                <a16:creationId xmlns:a16="http://schemas.microsoft.com/office/drawing/2014/main" id="{4D04A9CF-F36D-44BA-A6A3-6EA8BF0A1EF6}"/>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4" name="Textplatzhalter 8">
            <a:extLst>
              <a:ext uri="{FF2B5EF4-FFF2-40B4-BE49-F238E27FC236}">
                <a16:creationId xmlns:a16="http://schemas.microsoft.com/office/drawing/2014/main" id="{3990B4D0-E82F-4C6C-A33B-E27EAD63B561}"/>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9883" y="382590"/>
            <a:ext cx="10730088" cy="746125"/>
          </a:xfrm>
        </p:spPr>
        <p:txBody>
          <a:bodyPr/>
          <a:lstStyle/>
          <a:p>
            <a:r>
              <a:rPr lang="en-US"/>
              <a:t>Click to edit Master title style</a:t>
            </a:r>
          </a:p>
        </p:txBody>
      </p:sp>
      <p:sp>
        <p:nvSpPr>
          <p:cNvPr id="3" name="Table Placeholder 2"/>
          <p:cNvSpPr>
            <a:spLocks noGrp="1"/>
          </p:cNvSpPr>
          <p:nvPr>
            <p:ph type="tbl" idx="1"/>
          </p:nvPr>
        </p:nvSpPr>
        <p:spPr>
          <a:xfrm>
            <a:off x="509883" y="1206500"/>
            <a:ext cx="10730088" cy="5030788"/>
          </a:xfrm>
        </p:spPr>
        <p:txBody>
          <a:bodyPr/>
          <a:lstStyle/>
          <a:p>
            <a:endParaRPr lang="en-US"/>
          </a:p>
        </p:txBody>
      </p:sp>
    </p:spTree>
    <p:extLst>
      <p:ext uri="{BB962C8B-B14F-4D97-AF65-F5344CB8AC3E}">
        <p14:creationId xmlns:p14="http://schemas.microsoft.com/office/powerpoint/2010/main" val="359174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883" y="382590"/>
            <a:ext cx="10730088" cy="746125"/>
          </a:xfrm>
        </p:spPr>
        <p:txBody>
          <a:bodyPr/>
          <a:lstStyle/>
          <a:p>
            <a:r>
              <a:rPr lang="en-US"/>
              <a:t>Click to edit Master title style</a:t>
            </a:r>
          </a:p>
        </p:txBody>
      </p:sp>
      <p:sp>
        <p:nvSpPr>
          <p:cNvPr id="3" name="Text Placeholder 2"/>
          <p:cNvSpPr>
            <a:spLocks noGrp="1"/>
          </p:cNvSpPr>
          <p:nvPr>
            <p:ph type="body" sz="half" idx="1"/>
          </p:nvPr>
        </p:nvSpPr>
        <p:spPr>
          <a:xfrm>
            <a:off x="509883" y="1206500"/>
            <a:ext cx="527379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64296" y="1206500"/>
            <a:ext cx="5275675"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90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th-TH"/>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th-TH"/>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th-TH"/>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889D107-F6E3-46B3-A1E0-C1E7809A89BC}" type="slidenum">
              <a:rPr lang="en-US"/>
              <a:pPr/>
              <a:t>‹#›</a:t>
            </a:fld>
            <a:endParaRPr lang="th-TH"/>
          </a:p>
        </p:txBody>
      </p:sp>
    </p:spTree>
    <p:extLst>
      <p:ext uri="{BB962C8B-B14F-4D97-AF65-F5344CB8AC3E}">
        <p14:creationId xmlns:p14="http://schemas.microsoft.com/office/powerpoint/2010/main" val="220498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th-TH"/>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atin typeface="Times"/>
                <a:ea typeface="Osaka" pitchFamily="1" charset="-128"/>
                <a:cs typeface="+mn-cs"/>
              </a:defRPr>
            </a:lvl1pPr>
          </a:lstStyle>
          <a:p>
            <a:pPr>
              <a:defRPr/>
            </a:pPr>
            <a:endParaRPr lang="th-TH"/>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atin typeface="Times"/>
                <a:ea typeface="Osaka" pitchFamily="1" charset="-128"/>
                <a:cs typeface="+mn-cs"/>
              </a:defRPr>
            </a:lvl1pPr>
          </a:lstStyle>
          <a:p>
            <a:pPr>
              <a:defRPr/>
            </a:pPr>
            <a:endParaRPr lang="th-TH"/>
          </a:p>
        </p:txBody>
      </p:sp>
      <p:sp>
        <p:nvSpPr>
          <p:cNvPr id="8" name="Slide Number Placeholder 7"/>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F58AEDC-6EDA-42F2-8CB0-0704D38C1314}" type="slidenum">
              <a:rPr lang="en-US"/>
              <a:pPr/>
              <a:t>‹#›</a:t>
            </a:fld>
            <a:endParaRPr lang="th-TH"/>
          </a:p>
        </p:txBody>
      </p:sp>
    </p:spTree>
    <p:extLst>
      <p:ext uri="{BB962C8B-B14F-4D97-AF65-F5344CB8AC3E}">
        <p14:creationId xmlns:p14="http://schemas.microsoft.com/office/powerpoint/2010/main" val="374246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6" name="Grafik 13">
            <a:extLst>
              <a:ext uri="{FF2B5EF4-FFF2-40B4-BE49-F238E27FC236}">
                <a16:creationId xmlns:a16="http://schemas.microsoft.com/office/drawing/2014/main" id="{EF9C18DF-0991-46AC-81C3-60E20AD12B0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 id="2147483715" r:id="rId13"/>
    <p:sldLayoutId id="2147483716" r:id="rId14"/>
    <p:sldLayoutId id="2147483717" r:id="rId15"/>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879582" y="6094412"/>
            <a:ext cx="4192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eaLnBrk="1" hangingPunct="1">
              <a:lnSpc>
                <a:spcPts val="1800"/>
              </a:lnSpc>
            </a:pPr>
            <a:endParaRPr lang="en-US" sz="1800" dirty="0">
              <a:solidFill>
                <a:srgbClr val="29529B"/>
              </a:solidFill>
            </a:endParaRPr>
          </a:p>
        </p:txBody>
      </p:sp>
      <p:sp>
        <p:nvSpPr>
          <p:cNvPr id="3077" name="Rectangle 16"/>
          <p:cNvSpPr>
            <a:spLocks noGrp="1" noChangeArrowheads="1"/>
          </p:cNvSpPr>
          <p:nvPr>
            <p:ph type="title"/>
          </p:nvPr>
        </p:nvSpPr>
        <p:spPr>
          <a:xfrm>
            <a:off x="670984" y="2214564"/>
            <a:ext cx="7297223" cy="2428875"/>
          </a:xfrm>
        </p:spPr>
        <p:txBody>
          <a:bodyPr/>
          <a:lstStyle/>
          <a:p>
            <a:r>
              <a:rPr lang="en-US" dirty="0"/>
              <a:t>Minimally invasive osteosynthesis—minimizing surgical footprints</a:t>
            </a:r>
          </a:p>
        </p:txBody>
      </p:sp>
      <p:sp>
        <p:nvSpPr>
          <p:cNvPr id="3" name="Text Placeholder 2">
            <a:extLst>
              <a:ext uri="{FF2B5EF4-FFF2-40B4-BE49-F238E27FC236}">
                <a16:creationId xmlns:a16="http://schemas.microsoft.com/office/drawing/2014/main" id="{5882AB85-FB9E-42C4-9962-9429E3777D25}"/>
              </a:ext>
            </a:extLst>
          </p:cNvPr>
          <p:cNvSpPr>
            <a:spLocks noGrp="1"/>
          </p:cNvSpPr>
          <p:nvPr>
            <p:ph type="body" sz="quarter" idx="10"/>
          </p:nvPr>
        </p:nvSpPr>
        <p:spPr/>
        <p:txBody>
          <a:bodyPr/>
          <a:lstStyle/>
          <a:p>
            <a:endParaRPr lang="de-CH" dirty="0"/>
          </a:p>
        </p:txBody>
      </p:sp>
      <p:sp>
        <p:nvSpPr>
          <p:cNvPr id="4" name="Text Placeholder 3">
            <a:extLst>
              <a:ext uri="{FF2B5EF4-FFF2-40B4-BE49-F238E27FC236}">
                <a16:creationId xmlns:a16="http://schemas.microsoft.com/office/drawing/2014/main" id="{6CA7F9AD-281B-47A0-B445-9F04FCDB36F4}"/>
              </a:ext>
            </a:extLst>
          </p:cNvPr>
          <p:cNvSpPr>
            <a:spLocks noGrp="1"/>
          </p:cNvSpPr>
          <p:nvPr>
            <p:ph type="body" sz="quarter" idx="11"/>
          </p:nvPr>
        </p:nvSpPr>
        <p:spPr/>
        <p:txBody>
          <a:bodyPr/>
          <a:lstStyle/>
          <a:p>
            <a:endParaRPr lang="de-CH" dirty="0"/>
          </a:p>
        </p:txBody>
      </p:sp>
      <p:sp>
        <p:nvSpPr>
          <p:cNvPr id="5" name="Text Placeholder 4">
            <a:extLst>
              <a:ext uri="{FF2B5EF4-FFF2-40B4-BE49-F238E27FC236}">
                <a16:creationId xmlns:a16="http://schemas.microsoft.com/office/drawing/2014/main" id="{00EAD608-54CC-482E-B682-06AEBAF3B16D}"/>
              </a:ext>
            </a:extLst>
          </p:cNvPr>
          <p:cNvSpPr>
            <a:spLocks noGrp="1"/>
          </p:cNvSpPr>
          <p:nvPr>
            <p:ph type="body" sz="quarter" idx="12"/>
          </p:nvPr>
        </p:nvSpPr>
        <p:spPr>
          <a:xfrm>
            <a:off x="4079876" y="5900739"/>
            <a:ext cx="4105276" cy="206376"/>
          </a:xfrm>
        </p:spPr>
        <p:txBody>
          <a:bodyPr/>
          <a:lstStyle/>
          <a:p>
            <a:r>
              <a:rPr lang="de-CH" dirty="0"/>
              <a:t>AO Trauma </a:t>
            </a:r>
            <a:r>
              <a:rPr lang="de-CH" dirty="0" err="1"/>
              <a:t>Advanced</a:t>
            </a:r>
            <a:r>
              <a:rPr lang="de-CH" dirty="0"/>
              <a:t> </a:t>
            </a:r>
            <a:r>
              <a:rPr lang="de-CH" dirty="0" err="1"/>
              <a:t>Principles</a:t>
            </a:r>
            <a:r>
              <a:rPr lang="de-CH" dirty="0"/>
              <a:t> Course</a:t>
            </a:r>
          </a:p>
        </p:txBody>
      </p:sp>
      <p:sp>
        <p:nvSpPr>
          <p:cNvPr id="6" name="Text Placeholder 5">
            <a:extLst>
              <a:ext uri="{FF2B5EF4-FFF2-40B4-BE49-F238E27FC236}">
                <a16:creationId xmlns:a16="http://schemas.microsoft.com/office/drawing/2014/main" id="{351B4476-4DC0-4BC3-A5B4-4386D38F68F2}"/>
              </a:ext>
            </a:extLst>
          </p:cNvPr>
          <p:cNvSpPr>
            <a:spLocks noGrp="1"/>
          </p:cNvSpPr>
          <p:nvPr>
            <p:ph type="body" sz="quarter" idx="13"/>
          </p:nvPr>
        </p:nvSpPr>
        <p:spPr/>
        <p:txBody>
          <a:bodyPr/>
          <a:lstStyle/>
          <a:p>
            <a:endParaRPr lang="de-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ORIF versus MIO</a:t>
            </a:r>
          </a:p>
        </p:txBody>
      </p:sp>
      <p:sp>
        <p:nvSpPr>
          <p:cNvPr id="3" name="Content Placeholder 2"/>
          <p:cNvSpPr>
            <a:spLocks noGrp="1"/>
          </p:cNvSpPr>
          <p:nvPr>
            <p:ph sz="half" idx="1"/>
          </p:nvPr>
        </p:nvSpPr>
        <p:spPr/>
        <p:txBody>
          <a:bodyPr/>
          <a:lstStyle/>
          <a:p>
            <a:pPr marL="0" indent="0">
              <a:spcBef>
                <a:spcPts val="600"/>
              </a:spcBef>
              <a:spcAft>
                <a:spcPts val="600"/>
              </a:spcAft>
              <a:buNone/>
            </a:pPr>
            <a:r>
              <a:rPr lang="en-US" dirty="0"/>
              <a:t>Open reduction internal fixation:</a:t>
            </a:r>
          </a:p>
          <a:p>
            <a:pPr>
              <a:spcBef>
                <a:spcPts val="600"/>
              </a:spcBef>
              <a:spcAft>
                <a:spcPts val="600"/>
              </a:spcAft>
            </a:pPr>
            <a:r>
              <a:rPr lang="en-US" dirty="0"/>
              <a:t>Soft-tissue injures</a:t>
            </a:r>
          </a:p>
          <a:p>
            <a:pPr>
              <a:spcBef>
                <a:spcPts val="600"/>
              </a:spcBef>
              <a:spcAft>
                <a:spcPts val="600"/>
              </a:spcAft>
            </a:pPr>
            <a:r>
              <a:rPr lang="en-US" dirty="0"/>
              <a:t>Disrupts blood supply to fracture fragments</a:t>
            </a:r>
          </a:p>
          <a:p>
            <a:pPr>
              <a:spcBef>
                <a:spcPts val="600"/>
              </a:spcBef>
              <a:spcAft>
                <a:spcPts val="600"/>
              </a:spcAft>
            </a:pPr>
            <a:r>
              <a:rPr lang="en-US" dirty="0"/>
              <a:t>Delayed union</a:t>
            </a:r>
          </a:p>
          <a:p>
            <a:pPr>
              <a:spcBef>
                <a:spcPts val="600"/>
              </a:spcBef>
              <a:spcAft>
                <a:spcPts val="600"/>
              </a:spcAft>
            </a:pPr>
            <a:r>
              <a:rPr lang="en-US" dirty="0"/>
              <a:t>More anatomical alignment</a:t>
            </a:r>
          </a:p>
        </p:txBody>
      </p:sp>
      <p:sp>
        <p:nvSpPr>
          <p:cNvPr id="4" name="Content Placeholder 3"/>
          <p:cNvSpPr>
            <a:spLocks noGrp="1"/>
          </p:cNvSpPr>
          <p:nvPr>
            <p:ph sz="half" idx="2"/>
          </p:nvPr>
        </p:nvSpPr>
        <p:spPr>
          <a:xfrm>
            <a:off x="6127751" y="1520826"/>
            <a:ext cx="5656881" cy="4678363"/>
          </a:xfrm>
        </p:spPr>
        <p:txBody>
          <a:bodyPr/>
          <a:lstStyle/>
          <a:p>
            <a:pPr marL="0" indent="0">
              <a:spcBef>
                <a:spcPts val="600"/>
              </a:spcBef>
              <a:spcAft>
                <a:spcPts val="600"/>
              </a:spcAft>
              <a:buNone/>
            </a:pPr>
            <a:r>
              <a:rPr lang="en-US" dirty="0"/>
              <a:t>Minimally invasive osteosynthesis:</a:t>
            </a:r>
          </a:p>
          <a:p>
            <a:pPr>
              <a:spcBef>
                <a:spcPts val="600"/>
              </a:spcBef>
              <a:spcAft>
                <a:spcPts val="600"/>
              </a:spcAft>
            </a:pPr>
            <a:r>
              <a:rPr lang="en-US" dirty="0"/>
              <a:t>Preserves soft tissue</a:t>
            </a:r>
          </a:p>
          <a:p>
            <a:pPr>
              <a:spcBef>
                <a:spcPts val="600"/>
              </a:spcBef>
              <a:spcAft>
                <a:spcPts val="600"/>
              </a:spcAft>
            </a:pPr>
            <a:r>
              <a:rPr lang="en-US" dirty="0"/>
              <a:t>Preserves viability of fracture fragments</a:t>
            </a:r>
          </a:p>
          <a:p>
            <a:pPr>
              <a:spcBef>
                <a:spcPts val="600"/>
              </a:spcBef>
              <a:spcAft>
                <a:spcPts val="600"/>
              </a:spcAft>
            </a:pPr>
            <a:r>
              <a:rPr lang="en-US" dirty="0"/>
              <a:t>Rapid healing</a:t>
            </a:r>
          </a:p>
          <a:p>
            <a:pPr>
              <a:spcBef>
                <a:spcPts val="600"/>
              </a:spcBef>
              <a:spcAft>
                <a:spcPts val="600"/>
              </a:spcAft>
            </a:pPr>
            <a:r>
              <a:rPr lang="en-US" dirty="0"/>
              <a:t>More malalignment</a:t>
            </a:r>
          </a:p>
        </p:txBody>
      </p:sp>
    </p:spTree>
    <p:extLst>
      <p:ext uri="{BB962C8B-B14F-4D97-AF65-F5344CB8AC3E}">
        <p14:creationId xmlns:p14="http://schemas.microsoft.com/office/powerpoint/2010/main" val="421362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Conventional ORIF versus MIO</a:t>
            </a:r>
          </a:p>
        </p:txBody>
      </p:sp>
      <p:pic>
        <p:nvPicPr>
          <p:cNvPr id="12" name="Picture 6" descr="direct re8">
            <a:extLst>
              <a:ext uri="{FF2B5EF4-FFF2-40B4-BE49-F238E27FC236}">
                <a16:creationId xmlns:a16="http://schemas.microsoft.com/office/drawing/2014/main" id="{12286A79-250C-48BD-BA0C-1078EAFB5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3933056"/>
            <a:ext cx="3876257" cy="25447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7" descr="direct re6">
            <a:extLst>
              <a:ext uri="{FF2B5EF4-FFF2-40B4-BE49-F238E27FC236}">
                <a16:creationId xmlns:a16="http://schemas.microsoft.com/office/drawing/2014/main" id="{CEF9EB7A-574F-467B-AF3E-36836C7C953F}"/>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1384" y="1196752"/>
            <a:ext cx="3876257" cy="25522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6" descr="DSC05329">
            <a:extLst>
              <a:ext uri="{FF2B5EF4-FFF2-40B4-BE49-F238E27FC236}">
                <a16:creationId xmlns:a16="http://schemas.microsoft.com/office/drawing/2014/main" id="{25E1B8C8-9A35-4025-8DEA-8112A716283A}"/>
              </a:ext>
            </a:extLst>
          </p:cNvPr>
          <p:cNvSpPr>
            <a:spLocks noGrp="1" noChangeAspect="1" noChangeArrowheads="1"/>
          </p:cNvSpPr>
          <p:nvPr isPhoto="1"/>
        </p:nvSpPr>
        <p:spPr bwMode="auto">
          <a:xfrm>
            <a:off x="8798277" y="1234852"/>
            <a:ext cx="1906235" cy="5242148"/>
          </a:xfrm>
          <a:prstGeom prst="rect">
            <a:avLst/>
          </a:prstGeom>
          <a:blipFill dpi="0" rotWithShape="1">
            <a:blip r:embed="rId5"/>
            <a:srcRect/>
            <a:stretch>
              <a:fillRect r="-16146"/>
            </a:stretch>
          </a:blipFill>
          <a:ln w="12700">
            <a:solidFill>
              <a:schemeClr val="bg1"/>
            </a:solidFill>
            <a:miter lim="800000"/>
            <a:headEnd/>
            <a:tailEnd/>
          </a:ln>
          <a:effectLst/>
          <a:extLst>
            <a:ext uri="{AF507438-7753-43E0-B8FC-AC1667EBCBE1}">
              <a14:hiddenEffects xmlns:a14="http://schemas.microsoft.com/office/drawing/2010/main">
                <a:effectLst>
                  <a:outerShdw dist="139276" dir="13500000" algn="ctr" rotWithShape="0">
                    <a:srgbClr val="808080">
                      <a:alpha val="50000"/>
                    </a:srgbClr>
                  </a:outerShdw>
                </a:effectLst>
              </a14:hiddenEffects>
            </a:ext>
          </a:extLst>
        </p:spPr>
        <p:txBody>
          <a:bodyPr/>
          <a:lstStyle/>
          <a:p>
            <a:endParaRPr lang="en-US"/>
          </a:p>
        </p:txBody>
      </p:sp>
      <p:pic>
        <p:nvPicPr>
          <p:cNvPr id="18" name="Picture 8">
            <a:extLst>
              <a:ext uri="{FF2B5EF4-FFF2-40B4-BE49-F238E27FC236}">
                <a16:creationId xmlns:a16="http://schemas.microsoft.com/office/drawing/2014/main" id="{16E6C70E-1E49-4113-B07E-D3796AAD4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2549"/>
          <a:stretch>
            <a:fillRect/>
          </a:stretch>
        </p:blipFill>
        <p:spPr bwMode="auto">
          <a:xfrm>
            <a:off x="4764447" y="1219522"/>
            <a:ext cx="3690332" cy="25128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extLst>
              <a:ext uri="{FF2B5EF4-FFF2-40B4-BE49-F238E27FC236}">
                <a16:creationId xmlns:a16="http://schemas.microsoft.com/office/drawing/2014/main" id="{668329D4-5825-4DDE-95F7-9F3480928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2895" b="3291"/>
          <a:stretch>
            <a:fillRect/>
          </a:stretch>
        </p:blipFill>
        <p:spPr bwMode="auto">
          <a:xfrm>
            <a:off x="4720593" y="3933056"/>
            <a:ext cx="3742212" cy="254473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31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ORIF versus closed IM nailing</a:t>
            </a:r>
          </a:p>
        </p:txBody>
      </p:sp>
      <p:pic>
        <p:nvPicPr>
          <p:cNvPr id="6" name="Picture 5" descr="ILN2"/>
          <p:cNvPicPr>
            <a:picLocks noChangeAspect="1" noChangeArrowheads="1"/>
          </p:cNvPicPr>
          <p:nvPr/>
        </p:nvPicPr>
        <p:blipFill>
          <a:blip r:embed="rId3">
            <a:extLst>
              <a:ext uri="{28A0092B-C50C-407E-A947-70E740481C1C}">
                <a14:useLocalDpi xmlns:a14="http://schemas.microsoft.com/office/drawing/2010/main" val="0"/>
              </a:ext>
            </a:extLst>
          </a:blip>
          <a:srcRect l="49484"/>
          <a:stretch>
            <a:fillRect/>
          </a:stretch>
        </p:blipFill>
        <p:spPr bwMode="auto">
          <a:xfrm>
            <a:off x="8141419" y="1239432"/>
            <a:ext cx="1771005" cy="5247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DSC04160"/>
          <p:cNvPicPr>
            <a:picLocks noChangeAspect="1" noChangeArrowheads="1"/>
          </p:cNvPicPr>
          <p:nvPr/>
        </p:nvPicPr>
        <p:blipFill>
          <a:blip r:embed="rId4" cstate="print">
            <a:extLst>
              <a:ext uri="{28A0092B-C50C-407E-A947-70E740481C1C}">
                <a14:useLocalDpi xmlns:a14="http://schemas.microsoft.com/office/drawing/2010/main" val="0"/>
              </a:ext>
            </a:extLst>
          </a:blip>
          <a:srcRect l="12128" b="5717"/>
          <a:stretch>
            <a:fillRect/>
          </a:stretch>
        </p:blipFill>
        <p:spPr bwMode="auto">
          <a:xfrm>
            <a:off x="4689683" y="3945157"/>
            <a:ext cx="3206517" cy="2580187"/>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direct r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84" y="3945157"/>
            <a:ext cx="3930262" cy="2580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direct re6"/>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556162" y="1234875"/>
            <a:ext cx="3876257" cy="25522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5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Minimally invasive osteosynthesis requires good planning—four “T”s</a:t>
            </a:r>
          </a:p>
        </p:txBody>
      </p:sp>
      <p:sp>
        <p:nvSpPr>
          <p:cNvPr id="3" name="Content Placeholder 2"/>
          <p:cNvSpPr>
            <a:spLocks noGrp="1"/>
          </p:cNvSpPr>
          <p:nvPr>
            <p:ph idx="1"/>
          </p:nvPr>
        </p:nvSpPr>
        <p:spPr/>
        <p:txBody>
          <a:bodyPr/>
          <a:lstStyle/>
          <a:p>
            <a:pPr>
              <a:spcBef>
                <a:spcPts val="600"/>
              </a:spcBef>
              <a:spcAft>
                <a:spcPts val="600"/>
              </a:spcAft>
            </a:pPr>
            <a:r>
              <a:rPr lang="en-US" dirty="0"/>
              <a:t>Timing—skin condition, difficult reduction in delayed case</a:t>
            </a:r>
          </a:p>
          <a:p>
            <a:pPr>
              <a:spcBef>
                <a:spcPts val="600"/>
              </a:spcBef>
              <a:spcAft>
                <a:spcPts val="600"/>
              </a:spcAft>
            </a:pPr>
            <a:r>
              <a:rPr lang="en-US" dirty="0"/>
              <a:t>Tools—reduction </a:t>
            </a:r>
            <a:r>
              <a:rPr lang="en-US" dirty="0">
                <a:sym typeface="Wingdings" panose="05000000000000000000" pitchFamily="2" charset="2"/>
              </a:rPr>
              <a:t> MIO tools</a:t>
            </a:r>
            <a:r>
              <a:rPr lang="en-US" dirty="0"/>
              <a:t>, fixation </a:t>
            </a:r>
            <a:r>
              <a:rPr lang="en-US" dirty="0">
                <a:sym typeface="Wingdings" panose="05000000000000000000" pitchFamily="2" charset="2"/>
              </a:rPr>
              <a:t> stable implants</a:t>
            </a:r>
            <a:endParaRPr lang="en-US" dirty="0"/>
          </a:p>
          <a:p>
            <a:pPr>
              <a:spcBef>
                <a:spcPts val="600"/>
              </a:spcBef>
              <a:spcAft>
                <a:spcPts val="600"/>
              </a:spcAft>
            </a:pPr>
            <a:r>
              <a:rPr lang="en-US" dirty="0"/>
              <a:t>Teamwork—surgeons and operating room personnel (ORP)</a:t>
            </a:r>
          </a:p>
          <a:p>
            <a:pPr>
              <a:spcBef>
                <a:spcPts val="600"/>
              </a:spcBef>
              <a:spcAft>
                <a:spcPts val="600"/>
              </a:spcAft>
            </a:pPr>
            <a:r>
              <a:rPr lang="en-US" dirty="0"/>
              <a:t>Techniques and tactics</a:t>
            </a:r>
          </a:p>
        </p:txBody>
      </p:sp>
    </p:spTree>
    <p:extLst>
      <p:ext uri="{BB962C8B-B14F-4D97-AF65-F5344CB8AC3E}">
        <p14:creationId xmlns:p14="http://schemas.microsoft.com/office/powerpoint/2010/main" val="311371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508000" y="381000"/>
            <a:ext cx="11348639" cy="914400"/>
          </a:xfrm>
        </p:spPr>
        <p:txBody>
          <a:bodyPr/>
          <a:lstStyle/>
          <a:p>
            <a:r>
              <a:rPr lang="en-US" dirty="0"/>
              <a:t>Minimally invasive osteosynthesis—definition of reduction</a:t>
            </a:r>
          </a:p>
        </p:txBody>
      </p:sp>
      <p:sp>
        <p:nvSpPr>
          <p:cNvPr id="643075" name="Rectangle 3"/>
          <p:cNvSpPr>
            <a:spLocks noGrp="1" noChangeArrowheads="1"/>
          </p:cNvSpPr>
          <p:nvPr>
            <p:ph type="body" idx="1"/>
          </p:nvPr>
        </p:nvSpPr>
        <p:spPr/>
        <p:txBody>
          <a:bodyPr/>
          <a:lstStyle/>
          <a:p>
            <a:pPr>
              <a:spcBef>
                <a:spcPts val="600"/>
              </a:spcBef>
              <a:spcAft>
                <a:spcPts val="600"/>
              </a:spcAft>
            </a:pPr>
            <a:r>
              <a:rPr lang="en-US" dirty="0"/>
              <a:t>Indirect reduction:</a:t>
            </a:r>
          </a:p>
          <a:p>
            <a:pPr lvl="1">
              <a:spcBef>
                <a:spcPts val="600"/>
              </a:spcBef>
              <a:spcAft>
                <a:spcPts val="600"/>
              </a:spcAft>
            </a:pPr>
            <a:r>
              <a:rPr lang="en-US" dirty="0"/>
              <a:t>Traction along axis of the limb </a:t>
            </a:r>
          </a:p>
          <a:p>
            <a:pPr lvl="1">
              <a:spcBef>
                <a:spcPts val="600"/>
              </a:spcBef>
              <a:spcAft>
                <a:spcPts val="600"/>
              </a:spcAft>
            </a:pPr>
            <a:r>
              <a:rPr lang="en-US" dirty="0"/>
              <a:t>Direct force applied away from the fracture site</a:t>
            </a:r>
          </a:p>
          <a:p>
            <a:pPr lvl="1">
              <a:spcBef>
                <a:spcPts val="600"/>
              </a:spcBef>
              <a:spcAft>
                <a:spcPts val="600"/>
              </a:spcAft>
            </a:pPr>
            <a:r>
              <a:rPr lang="en-US" dirty="0"/>
              <a:t>Soft tissue helps reduction (ligamentotaxis)</a:t>
            </a:r>
          </a:p>
          <a:p>
            <a:pPr>
              <a:spcBef>
                <a:spcPts val="600"/>
              </a:spcBef>
              <a:spcAft>
                <a:spcPts val="600"/>
              </a:spcAft>
            </a:pPr>
            <a:endParaRPr lang="en-US" dirty="0"/>
          </a:p>
          <a:p>
            <a:pPr>
              <a:spcBef>
                <a:spcPts val="600"/>
              </a:spcBef>
              <a:spcAft>
                <a:spcPts val="600"/>
              </a:spcAft>
            </a:pPr>
            <a:r>
              <a:rPr lang="en-US" dirty="0"/>
              <a:t>Direct reduction:</a:t>
            </a:r>
          </a:p>
          <a:p>
            <a:pPr lvl="1">
              <a:spcBef>
                <a:spcPts val="600"/>
              </a:spcBef>
              <a:spcAft>
                <a:spcPts val="600"/>
              </a:spcAft>
            </a:pPr>
            <a:r>
              <a:rPr lang="en-US" dirty="0"/>
              <a:t>Direct force applied at the fracture site </a:t>
            </a:r>
          </a:p>
          <a:p>
            <a:pPr lvl="1">
              <a:spcBef>
                <a:spcPts val="600"/>
              </a:spcBef>
              <a:spcAft>
                <a:spcPts val="600"/>
              </a:spcAft>
            </a:pPr>
            <a:r>
              <a:rPr lang="en-US" dirty="0"/>
              <a:t>Open or percutaneously</a:t>
            </a:r>
          </a:p>
          <a:p>
            <a:pPr>
              <a:spcBef>
                <a:spcPts val="600"/>
              </a:spcBef>
              <a:spcAft>
                <a:spcPts val="600"/>
              </a:spcAft>
            </a:pPr>
            <a:endParaRPr lang="en-US" dirty="0"/>
          </a:p>
        </p:txBody>
      </p:sp>
    </p:spTree>
    <p:extLst>
      <p:ext uri="{BB962C8B-B14F-4D97-AF65-F5344CB8AC3E}">
        <p14:creationId xmlns:p14="http://schemas.microsoft.com/office/powerpoint/2010/main" val="426147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n-US" dirty="0"/>
              <a:t>Indirect reduction—traction and manipulation</a:t>
            </a:r>
          </a:p>
        </p:txBody>
      </p:sp>
      <p:sp>
        <p:nvSpPr>
          <p:cNvPr id="642051" name="Rectangle 3"/>
          <p:cNvSpPr>
            <a:spLocks noGrp="1" noChangeArrowheads="1"/>
          </p:cNvSpPr>
          <p:nvPr>
            <p:ph type="body" idx="1"/>
          </p:nvPr>
        </p:nvSpPr>
        <p:spPr/>
        <p:txBody>
          <a:bodyPr/>
          <a:lstStyle/>
          <a:p>
            <a:pPr>
              <a:spcBef>
                <a:spcPts val="600"/>
              </a:spcBef>
              <a:spcAft>
                <a:spcPts val="600"/>
              </a:spcAft>
            </a:pPr>
            <a:r>
              <a:rPr lang="en-US" dirty="0"/>
              <a:t>Manual traction</a:t>
            </a:r>
          </a:p>
          <a:p>
            <a:pPr>
              <a:spcBef>
                <a:spcPts val="600"/>
              </a:spcBef>
              <a:spcAft>
                <a:spcPts val="600"/>
              </a:spcAft>
            </a:pPr>
            <a:r>
              <a:rPr lang="en-US" dirty="0"/>
              <a:t>AO distractor</a:t>
            </a:r>
          </a:p>
          <a:p>
            <a:pPr>
              <a:spcBef>
                <a:spcPts val="600"/>
              </a:spcBef>
              <a:spcAft>
                <a:spcPts val="600"/>
              </a:spcAft>
            </a:pPr>
            <a:r>
              <a:rPr lang="en-US" dirty="0"/>
              <a:t>Fracture table</a:t>
            </a:r>
          </a:p>
          <a:p>
            <a:pPr>
              <a:spcBef>
                <a:spcPts val="600"/>
              </a:spcBef>
              <a:spcAft>
                <a:spcPts val="600"/>
              </a:spcAft>
            </a:pPr>
            <a:r>
              <a:rPr lang="en-US" dirty="0"/>
              <a:t>Reduction handle</a:t>
            </a:r>
          </a:p>
          <a:p>
            <a:pPr>
              <a:spcBef>
                <a:spcPts val="600"/>
              </a:spcBef>
              <a:spcAft>
                <a:spcPts val="600"/>
              </a:spcAft>
            </a:pPr>
            <a:r>
              <a:rPr lang="en-US" dirty="0"/>
              <a:t>External fixator</a:t>
            </a:r>
          </a:p>
        </p:txBody>
      </p:sp>
    </p:spTree>
    <p:extLst>
      <p:ext uri="{BB962C8B-B14F-4D97-AF65-F5344CB8AC3E}">
        <p14:creationId xmlns:p14="http://schemas.microsoft.com/office/powerpoint/2010/main" val="146886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US" dirty="0"/>
              <a:t>Tools for indirect reduction</a:t>
            </a:r>
          </a:p>
        </p:txBody>
      </p:sp>
      <p:sp>
        <p:nvSpPr>
          <p:cNvPr id="641027" name="Rectangle 3"/>
          <p:cNvSpPr>
            <a:spLocks noGrp="1" noChangeArrowheads="1"/>
          </p:cNvSpPr>
          <p:nvPr>
            <p:ph idx="1"/>
          </p:nvPr>
        </p:nvSpPr>
        <p:spPr/>
        <p:txBody>
          <a:bodyPr/>
          <a:lstStyle/>
          <a:p>
            <a:pPr>
              <a:spcBef>
                <a:spcPts val="600"/>
              </a:spcBef>
              <a:spcAft>
                <a:spcPts val="600"/>
              </a:spcAft>
            </a:pPr>
            <a:r>
              <a:rPr lang="en-US" dirty="0"/>
              <a:t>Bolster, towel</a:t>
            </a:r>
          </a:p>
          <a:p>
            <a:pPr>
              <a:spcBef>
                <a:spcPts val="600"/>
              </a:spcBef>
              <a:spcAft>
                <a:spcPts val="600"/>
              </a:spcAft>
            </a:pPr>
            <a:r>
              <a:rPr lang="en-US" dirty="0"/>
              <a:t>Joystick </a:t>
            </a:r>
          </a:p>
          <a:p>
            <a:pPr>
              <a:spcBef>
                <a:spcPts val="600"/>
              </a:spcBef>
              <a:spcAft>
                <a:spcPts val="600"/>
              </a:spcAft>
            </a:pPr>
            <a:r>
              <a:rPr lang="en-US" dirty="0"/>
              <a:t>Plate </a:t>
            </a:r>
          </a:p>
          <a:p>
            <a:pPr>
              <a:spcBef>
                <a:spcPts val="600"/>
              </a:spcBef>
              <a:spcAft>
                <a:spcPts val="600"/>
              </a:spcAft>
            </a:pPr>
            <a:r>
              <a:rPr lang="en-US" dirty="0"/>
              <a:t>Screw and plate</a:t>
            </a:r>
          </a:p>
          <a:p>
            <a:pPr>
              <a:spcBef>
                <a:spcPts val="600"/>
              </a:spcBef>
              <a:spcAft>
                <a:spcPts val="600"/>
              </a:spcAft>
            </a:pPr>
            <a:r>
              <a:rPr lang="en-US" dirty="0"/>
              <a:t>Collinear clamp with plate</a:t>
            </a:r>
          </a:p>
        </p:txBody>
      </p:sp>
      <p:sp>
        <p:nvSpPr>
          <p:cNvPr id="641028" name="Rectangle 4"/>
          <p:cNvSpPr>
            <a:spLocks noChangeArrowheads="1"/>
          </p:cNvSpPr>
          <p:nvPr/>
        </p:nvSpPr>
        <p:spPr bwMode="auto">
          <a:xfrm>
            <a:off x="6586932" y="3809333"/>
            <a:ext cx="4164188" cy="91581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571500" eaLnBrk="0" hangingPunct="0">
              <a:defRPr sz="2400">
                <a:solidFill>
                  <a:schemeClr val="tx1"/>
                </a:solidFill>
                <a:latin typeface="Times New Roman" panose="02020603050405020304" pitchFamily="18" charset="0"/>
              </a:defRPr>
            </a:lvl2pPr>
            <a:lvl3pPr marL="1143000" eaLnBrk="0" hangingPunct="0">
              <a:defRPr sz="2400">
                <a:solidFill>
                  <a:schemeClr val="tx1"/>
                </a:solidFill>
                <a:latin typeface="Times New Roman" panose="02020603050405020304" pitchFamily="18" charset="0"/>
              </a:defRPr>
            </a:lvl3pPr>
            <a:lvl4pPr marL="1714500" eaLnBrk="0" hangingPunct="0">
              <a:defRPr sz="2400">
                <a:solidFill>
                  <a:schemeClr val="tx1"/>
                </a:solidFill>
                <a:latin typeface="Times New Roman" panose="02020603050405020304" pitchFamily="18" charset="0"/>
              </a:defRPr>
            </a:lvl4pPr>
            <a:lvl5pPr marL="2286000" eaLnBrk="0" hangingPunct="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600"/>
              </a:spcBef>
              <a:spcAft>
                <a:spcPts val="0"/>
              </a:spcAft>
            </a:pPr>
            <a:r>
              <a:rPr lang="en-US" sz="2133" b="1" dirty="0">
                <a:latin typeface="Arial" panose="020B0604020202020204" pitchFamily="34" charset="0"/>
              </a:rPr>
              <a:t>Direct force applied </a:t>
            </a:r>
          </a:p>
          <a:p>
            <a:pPr algn="ctr" eaLnBrk="1" hangingPunct="1">
              <a:spcBef>
                <a:spcPts val="600"/>
              </a:spcBef>
              <a:spcAft>
                <a:spcPts val="0"/>
              </a:spcAft>
            </a:pPr>
            <a:r>
              <a:rPr lang="en-US" sz="2133" b="1" dirty="0">
                <a:latin typeface="Arial" panose="020B0604020202020204" pitchFamily="34" charset="0"/>
              </a:rPr>
              <a:t>away from the fracture site</a:t>
            </a:r>
          </a:p>
        </p:txBody>
      </p:sp>
      <p:pic>
        <p:nvPicPr>
          <p:cNvPr id="3" name="Picture 2" descr="Slide_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960" y="1196753"/>
            <a:ext cx="5858214" cy="2232247"/>
          </a:xfrm>
          <a:prstGeom prst="rect">
            <a:avLst/>
          </a:prstGeom>
        </p:spPr>
      </p:pic>
    </p:spTree>
    <p:extLst>
      <p:ext uri="{BB962C8B-B14F-4D97-AF65-F5344CB8AC3E}">
        <p14:creationId xmlns:p14="http://schemas.microsoft.com/office/powerpoint/2010/main" val="322136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Traction—ligamentotaxis</a:t>
            </a:r>
          </a:p>
        </p:txBody>
      </p:sp>
      <p:sp>
        <p:nvSpPr>
          <p:cNvPr id="4" name="Content Placeholder 3">
            <a:extLst>
              <a:ext uri="{FF2B5EF4-FFF2-40B4-BE49-F238E27FC236}">
                <a16:creationId xmlns:a16="http://schemas.microsoft.com/office/drawing/2014/main" id="{DBCED82D-7C8F-4840-B702-72FEAFC9F46B}"/>
              </a:ext>
            </a:extLst>
          </p:cNvPr>
          <p:cNvSpPr>
            <a:spLocks noGrp="1"/>
          </p:cNvSpPr>
          <p:nvPr>
            <p:ph idx="1"/>
          </p:nvPr>
        </p:nvSpPr>
        <p:spPr/>
        <p:txBody>
          <a:bodyPr/>
          <a:lstStyle/>
          <a:p>
            <a:pPr marL="532800" indent="-457200">
              <a:spcBef>
                <a:spcPts val="600"/>
              </a:spcBef>
              <a:spcAft>
                <a:spcPts val="600"/>
              </a:spcAft>
              <a:buFont typeface="Arial" pitchFamily="34" charset="0"/>
              <a:buChar char="•"/>
            </a:pPr>
            <a:r>
              <a:rPr lang="en-US" dirty="0">
                <a:cs typeface="Arial" panose="020B0604020202020204" pitchFamily="34" charset="0"/>
              </a:rPr>
              <a:t>Ligamentotaxis </a:t>
            </a:r>
            <a:r>
              <a:rPr lang="en-US" dirty="0">
                <a:cs typeface="Arial" panose="020B0604020202020204" pitchFamily="34" charset="0"/>
                <a:sym typeface="Wingdings" panose="05000000000000000000" pitchFamily="2" charset="2"/>
              </a:rPr>
              <a:t> </a:t>
            </a:r>
            <a:r>
              <a:rPr lang="en-US" dirty="0">
                <a:cs typeface="Arial" panose="020B0604020202020204" pitchFamily="34" charset="0"/>
              </a:rPr>
              <a:t>reduction </a:t>
            </a:r>
          </a:p>
          <a:p>
            <a:pPr marL="532800" indent="-457200">
              <a:spcBef>
                <a:spcPts val="600"/>
              </a:spcBef>
              <a:spcAft>
                <a:spcPts val="600"/>
              </a:spcAft>
              <a:buFont typeface="Arial" pitchFamily="34" charset="0"/>
              <a:buChar char="•"/>
            </a:pPr>
            <a:r>
              <a:rPr lang="en-US" dirty="0">
                <a:cs typeface="Arial" panose="020B0604020202020204" pitchFamily="34" charset="0"/>
              </a:rPr>
              <a:t>Fragments that attach to soft tissue</a:t>
            </a:r>
          </a:p>
          <a:p>
            <a:pPr marL="532800">
              <a:spcBef>
                <a:spcPts val="600"/>
              </a:spcBef>
              <a:spcAft>
                <a:spcPts val="600"/>
              </a:spcAft>
            </a:pPr>
            <a:endParaRPr lang="de-CH" dirty="0"/>
          </a:p>
        </p:txBody>
      </p:sp>
      <p:pic>
        <p:nvPicPr>
          <p:cNvPr id="50179" name="Picture 3" descr="Seepe, Nancy 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2463801"/>
            <a:ext cx="2087563" cy="3840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4" descr="Seepe, Nancy 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6" y="2468563"/>
            <a:ext cx="2505075" cy="3840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6934201" y="2438400"/>
            <a:ext cx="3319463" cy="4241800"/>
            <a:chOff x="3479" y="1552"/>
            <a:chExt cx="2091" cy="2672"/>
          </a:xfrm>
        </p:grpSpPr>
        <p:pic>
          <p:nvPicPr>
            <p:cNvPr id="50183" name="Picture 7" descr="Seepe, Nancy 0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 y="1552"/>
              <a:ext cx="1079" cy="24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184" name="Picture 8" descr="Seepe, Nancy 0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 y="1552"/>
              <a:ext cx="1012" cy="24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185" name="AutoShape 9"/>
            <p:cNvSpPr>
              <a:spLocks noChangeArrowheads="1"/>
            </p:cNvSpPr>
            <p:nvPr/>
          </p:nvSpPr>
          <p:spPr bwMode="auto">
            <a:xfrm>
              <a:off x="4368" y="3648"/>
              <a:ext cx="336" cy="576"/>
            </a:xfrm>
            <a:prstGeom prst="downArrow">
              <a:avLst>
                <a:gd name="adj1" fmla="val 50000"/>
                <a:gd name="adj2" fmla="val 42857"/>
              </a:avLst>
            </a:prstGeom>
            <a:solidFill>
              <a:srgbClr val="29529B"/>
            </a:solidFill>
            <a:ln w="9525">
              <a:noFill/>
              <a:miter lim="800000"/>
              <a:headEnd/>
              <a:tailEnd/>
            </a:ln>
          </p:spPr>
          <p:txBody>
            <a:bodyPr wrap="none" anchor="ctr"/>
            <a:lstStyle>
              <a:lvl1pPr eaLnBrk="0" hangingPunct="0">
                <a:defRPr kumimoji="1" sz="2000">
                  <a:solidFill>
                    <a:schemeClr val="tx1"/>
                  </a:solidFill>
                  <a:latin typeface="Arial" panose="020B0604020202020204" pitchFamily="34" charset="0"/>
                  <a:ea typeface="Osaka" pitchFamily="-32" charset="-128"/>
                </a:defRPr>
              </a:lvl1pPr>
              <a:lvl2pPr marL="742950" indent="-285750" eaLnBrk="0" hangingPunct="0">
                <a:defRPr kumimoji="1" sz="2000">
                  <a:solidFill>
                    <a:schemeClr val="tx1"/>
                  </a:solidFill>
                  <a:latin typeface="Arial" panose="020B0604020202020204" pitchFamily="34" charset="0"/>
                  <a:ea typeface="Osaka" pitchFamily="-32" charset="-128"/>
                </a:defRPr>
              </a:lvl2pPr>
              <a:lvl3pPr marL="1143000" indent="-228600" eaLnBrk="0" hangingPunct="0">
                <a:defRPr kumimoji="1" sz="2000">
                  <a:solidFill>
                    <a:schemeClr val="tx1"/>
                  </a:solidFill>
                  <a:latin typeface="Arial" panose="020B0604020202020204" pitchFamily="34" charset="0"/>
                  <a:ea typeface="Osaka" pitchFamily="-32" charset="-128"/>
                </a:defRPr>
              </a:lvl3pPr>
              <a:lvl4pPr marL="1600200" indent="-228600" eaLnBrk="0" hangingPunct="0">
                <a:defRPr kumimoji="1" sz="2000">
                  <a:solidFill>
                    <a:schemeClr val="tx1"/>
                  </a:solidFill>
                  <a:latin typeface="Arial" panose="020B0604020202020204" pitchFamily="34" charset="0"/>
                  <a:ea typeface="Osaka" pitchFamily="-32" charset="-128"/>
                </a:defRPr>
              </a:lvl4pPr>
              <a:lvl5pPr marL="2057400" indent="-228600" eaLnBrk="0" hangingPunct="0">
                <a:defRPr kumimoji="1" sz="2000">
                  <a:solidFill>
                    <a:schemeClr val="tx1"/>
                  </a:solidFill>
                  <a:latin typeface="Arial" panose="020B0604020202020204" pitchFamily="34" charset="0"/>
                  <a:ea typeface="Osaka" pitchFamily="-32"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9pPr>
            </a:lstStyle>
            <a:p>
              <a:pPr eaLnBrk="1" hangingPunct="1"/>
              <a:endParaRPr lang="th-TH"/>
            </a:p>
          </p:txBody>
        </p:sp>
      </p:grpSp>
    </p:spTree>
    <p:custDataLst>
      <p:tags r:id="rId1"/>
    </p:custDataLst>
    <p:extLst>
      <p:ext uri="{BB962C8B-B14F-4D97-AF65-F5344CB8AC3E}">
        <p14:creationId xmlns:p14="http://schemas.microsoft.com/office/powerpoint/2010/main" val="335643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Bump—positioning and joystick</a:t>
            </a:r>
            <a:endParaRPr lang="th-TH" dirty="0"/>
          </a:p>
        </p:txBody>
      </p:sp>
      <p:sp>
        <p:nvSpPr>
          <p:cNvPr id="4" name="Content Placeholder 3">
            <a:extLst>
              <a:ext uri="{FF2B5EF4-FFF2-40B4-BE49-F238E27FC236}">
                <a16:creationId xmlns:a16="http://schemas.microsoft.com/office/drawing/2014/main" id="{6182CA5C-C8C3-4512-8A82-962D678BB6BF}"/>
              </a:ext>
            </a:extLst>
          </p:cNvPr>
          <p:cNvSpPr>
            <a:spLocks noGrp="1"/>
          </p:cNvSpPr>
          <p:nvPr>
            <p:ph idx="1"/>
          </p:nvPr>
        </p:nvSpPr>
        <p:spPr/>
        <p:txBody>
          <a:bodyPr/>
          <a:lstStyle/>
          <a:p>
            <a:pPr>
              <a:spcBef>
                <a:spcPts val="600"/>
              </a:spcBef>
              <a:spcAft>
                <a:spcPts val="600"/>
              </a:spcAft>
            </a:pPr>
            <a:r>
              <a:rPr lang="en-US" dirty="0"/>
              <a:t>Hammer pushes the proximal fragment</a:t>
            </a:r>
          </a:p>
          <a:p>
            <a:pPr>
              <a:spcBef>
                <a:spcPts val="600"/>
              </a:spcBef>
              <a:spcAft>
                <a:spcPts val="600"/>
              </a:spcAft>
            </a:pPr>
            <a:r>
              <a:rPr lang="en-US" dirty="0"/>
              <a:t>Joystick controls the distal fragment</a:t>
            </a:r>
            <a:endParaRPr lang="th-TH" dirty="0"/>
          </a:p>
          <a:p>
            <a:pPr>
              <a:spcBef>
                <a:spcPts val="600"/>
              </a:spcBef>
              <a:spcAft>
                <a:spcPts val="600"/>
              </a:spcAft>
            </a:pPr>
            <a:endParaRPr lang="de-CH" dirty="0"/>
          </a:p>
        </p:txBody>
      </p:sp>
      <p:grpSp>
        <p:nvGrpSpPr>
          <p:cNvPr id="2" name="Group 1">
            <a:extLst>
              <a:ext uri="{FF2B5EF4-FFF2-40B4-BE49-F238E27FC236}">
                <a16:creationId xmlns:a16="http://schemas.microsoft.com/office/drawing/2014/main" id="{84E3270D-3AF7-4B14-874A-224F5E9C2E5D}"/>
              </a:ext>
            </a:extLst>
          </p:cNvPr>
          <p:cNvGrpSpPr/>
          <p:nvPr/>
        </p:nvGrpSpPr>
        <p:grpSpPr>
          <a:xfrm>
            <a:off x="1199456" y="3169658"/>
            <a:ext cx="9095482" cy="3342698"/>
            <a:chOff x="1919536" y="3169658"/>
            <a:chExt cx="8375402" cy="3078060"/>
          </a:xfrm>
        </p:grpSpPr>
        <p:pic>
          <p:nvPicPr>
            <p:cNvPr id="51204" name="Picture 7" descr="D:\Pool\MIPO\Distal femurLCP\3085299\IMG_0777.JPG"/>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7691438" y="3668031"/>
              <a:ext cx="26035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0" descr="D:\Pool\MIPO\Distal femurLCP\3085299\IMG_07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3614" y="3664855"/>
              <a:ext cx="259238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7" name="Straight Arrow Connector 13"/>
            <p:cNvCxnSpPr>
              <a:cxnSpLocks noChangeShapeType="1"/>
            </p:cNvCxnSpPr>
            <p:nvPr/>
          </p:nvCxnSpPr>
          <p:spPr bwMode="auto">
            <a:xfrm rot="16200000" flipH="1">
              <a:off x="6150770" y="4405424"/>
              <a:ext cx="474662" cy="2190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208" name="Straight Arrow Connector 14"/>
            <p:cNvCxnSpPr>
              <a:cxnSpLocks noChangeShapeType="1"/>
            </p:cNvCxnSpPr>
            <p:nvPr/>
          </p:nvCxnSpPr>
          <p:spPr bwMode="auto">
            <a:xfrm rot="16200000" flipH="1">
              <a:off x="8743157" y="4697524"/>
              <a:ext cx="474662" cy="2190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3" name="Picture 2" descr="Slide_1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536" y="3169658"/>
              <a:ext cx="2517732" cy="3069438"/>
            </a:xfrm>
            <a:prstGeom prst="rect">
              <a:avLst/>
            </a:prstGeom>
          </p:spPr>
        </p:pic>
      </p:grpSp>
    </p:spTree>
    <p:extLst>
      <p:ext uri="{BB962C8B-B14F-4D97-AF65-F5344CB8AC3E}">
        <p14:creationId xmlns:p14="http://schemas.microsoft.com/office/powerpoint/2010/main" val="9242906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90DD-A593-479F-839B-2490C8F66BCD}"/>
              </a:ext>
            </a:extLst>
          </p:cNvPr>
          <p:cNvSpPr>
            <a:spLocks noGrp="1"/>
          </p:cNvSpPr>
          <p:nvPr>
            <p:ph type="title"/>
          </p:nvPr>
        </p:nvSpPr>
        <p:spPr/>
        <p:txBody>
          <a:bodyPr/>
          <a:lstStyle/>
          <a:p>
            <a:r>
              <a:rPr lang="en-US" dirty="0"/>
              <a:t>Reduction handle </a:t>
            </a:r>
            <a:br>
              <a:rPr lang="th-TH" dirty="0"/>
            </a:br>
            <a:endParaRPr lang="de-CH" dirty="0"/>
          </a:p>
        </p:txBody>
      </p:sp>
      <p:pic>
        <p:nvPicPr>
          <p:cNvPr id="59401" name="Picture 87" descr="DSC06930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65" y="980728"/>
            <a:ext cx="2590800" cy="16176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 descr="H:\Oh CW data\2010 논문\Bangkok AO seminar\Lectures-Oh CW\Implant removal\자료\남경민 2343274\남경민081208-intraop gross0001.JPG"/>
          <p:cNvPicPr>
            <a:picLocks noChangeAspect="1" noChangeArrowheads="1"/>
          </p:cNvPicPr>
          <p:nvPr/>
        </p:nvPicPr>
        <p:blipFill>
          <a:blip r:embed="rId4" cstate="print">
            <a:extLst>
              <a:ext uri="{28A0092B-C50C-407E-A947-70E740481C1C}">
                <a14:useLocalDpi xmlns:a14="http://schemas.microsoft.com/office/drawing/2010/main" val="0"/>
              </a:ext>
            </a:extLst>
          </a:blip>
          <a:srcRect l="15054" t="12354" r="17776" b="21251"/>
          <a:stretch>
            <a:fillRect/>
          </a:stretch>
        </p:blipFill>
        <p:spPr bwMode="auto">
          <a:xfrm>
            <a:off x="652103" y="2708921"/>
            <a:ext cx="2457453" cy="18593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8" descr="H:\Oh CW data\2010 논문\Bangkok AO seminar\Lectures-Oh CW\Implant removal\자료\남경민 2343274\남경민081208-intraop gross0004.JPG"/>
          <p:cNvPicPr>
            <a:picLocks noChangeAspect="1" noChangeArrowheads="1"/>
          </p:cNvPicPr>
          <p:nvPr/>
        </p:nvPicPr>
        <p:blipFill>
          <a:blip r:embed="rId5" cstate="print">
            <a:extLst>
              <a:ext uri="{28A0092B-C50C-407E-A947-70E740481C1C}">
                <a14:useLocalDpi xmlns:a14="http://schemas.microsoft.com/office/drawing/2010/main" val="0"/>
              </a:ext>
            </a:extLst>
          </a:blip>
          <a:srcRect l="15054" t="10809" r="21251" b="22795"/>
          <a:stretch>
            <a:fillRect/>
          </a:stretch>
        </p:blipFill>
        <p:spPr bwMode="auto">
          <a:xfrm>
            <a:off x="623392" y="4671968"/>
            <a:ext cx="2469180" cy="19701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H:\Oh CW data\2010 논문\Bangkok AO seminar\Lectures-Oh CW\Implant removal\자료\남경민 2343274\남경민081208-intraop C-arm00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200965" y="2688714"/>
            <a:ext cx="1889297" cy="19297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H:\Oh CW data\2010 논문\Bangkok AO seminar\Lectures-Oh CW\Implant removal\자료\남경민 2343274\남경민081208-intraop C-arm00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0757" y="4671968"/>
            <a:ext cx="1929711" cy="19701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Slide_19a.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7901" y="188640"/>
            <a:ext cx="3324866" cy="2324606"/>
          </a:xfrm>
          <a:prstGeom prst="rect">
            <a:avLst/>
          </a:prstGeom>
        </p:spPr>
      </p:pic>
      <p:pic>
        <p:nvPicPr>
          <p:cNvPr id="6" name="Picture 5" descr="Slide_19d.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6158" y="1100321"/>
            <a:ext cx="3168352" cy="2638085"/>
          </a:xfrm>
          <a:prstGeom prst="rect">
            <a:avLst/>
          </a:prstGeom>
        </p:spPr>
      </p:pic>
      <p:pic>
        <p:nvPicPr>
          <p:cNvPr id="4" name="Picture 3" descr="Slide_19b.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1298" y="2577864"/>
            <a:ext cx="3196243" cy="2321082"/>
          </a:xfrm>
          <a:prstGeom prst="rect">
            <a:avLst/>
          </a:prstGeom>
        </p:spPr>
      </p:pic>
      <p:pic>
        <p:nvPicPr>
          <p:cNvPr id="5" name="Picture 4" descr="Slide_19c.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14170" y="4281270"/>
            <a:ext cx="2952328" cy="2085688"/>
          </a:xfrm>
          <a:prstGeom prst="rect">
            <a:avLst/>
          </a:prstGeom>
        </p:spPr>
      </p:pic>
    </p:spTree>
    <p:extLst>
      <p:ext uri="{BB962C8B-B14F-4D97-AF65-F5344CB8AC3E}">
        <p14:creationId xmlns:p14="http://schemas.microsoft.com/office/powerpoint/2010/main" val="1803278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Learning objectives</a:t>
            </a:r>
          </a:p>
        </p:txBody>
      </p:sp>
      <p:sp>
        <p:nvSpPr>
          <p:cNvPr id="4100" name="Rectangle 3"/>
          <p:cNvSpPr>
            <a:spLocks noGrp="1" noChangeArrowheads="1"/>
          </p:cNvSpPr>
          <p:nvPr>
            <p:ph type="body" idx="1"/>
          </p:nvPr>
        </p:nvSpPr>
        <p:spPr>
          <a:xfrm>
            <a:off x="508001" y="1340768"/>
            <a:ext cx="10916591" cy="4678363"/>
          </a:xfrm>
        </p:spPr>
        <p:txBody>
          <a:bodyPr/>
          <a:lstStyle/>
          <a:p>
            <a:pPr>
              <a:spcBef>
                <a:spcPts val="600"/>
              </a:spcBef>
              <a:spcAft>
                <a:spcPts val="600"/>
              </a:spcAft>
            </a:pPr>
            <a:r>
              <a:rPr lang="en-US" dirty="0"/>
              <a:t>Describe the principle and concept of minimally invasive treatment</a:t>
            </a:r>
          </a:p>
          <a:p>
            <a:pPr>
              <a:spcBef>
                <a:spcPts val="600"/>
              </a:spcBef>
              <a:spcAft>
                <a:spcPts val="600"/>
              </a:spcAft>
            </a:pPr>
            <a:r>
              <a:rPr lang="en-US" dirty="0"/>
              <a:t>Distinguish between conventional and minimally invasive fracture treatment</a:t>
            </a:r>
          </a:p>
          <a:p>
            <a:pPr>
              <a:spcBef>
                <a:spcPts val="600"/>
              </a:spcBef>
              <a:spcAft>
                <a:spcPts val="600"/>
              </a:spcAft>
            </a:pPr>
            <a:r>
              <a:rPr lang="en-US" dirty="0"/>
              <a:t>Explain pros and cons of conventional and minimally invasive treatment </a:t>
            </a:r>
          </a:p>
          <a:p>
            <a:pPr>
              <a:spcBef>
                <a:spcPts val="600"/>
              </a:spcBef>
              <a:spcAft>
                <a:spcPts val="600"/>
              </a:spcAft>
            </a:pPr>
            <a:r>
              <a:rPr lang="en-US" dirty="0"/>
              <a:t>Depict indications and tools for direct/indirect reduction </a:t>
            </a:r>
          </a:p>
          <a:p>
            <a:pPr>
              <a:spcBef>
                <a:spcPts val="600"/>
              </a:spcBef>
              <a:spcAft>
                <a:spcPts val="600"/>
              </a:spcAft>
            </a:pPr>
            <a:r>
              <a:rPr lang="en-US" dirty="0"/>
              <a:t>Describe implants used for minimally invasive osteosynthesis (MIO) (screw, plate, intramedullary (IM) nail, external fixator)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External fixation</a:t>
            </a:r>
          </a:p>
        </p:txBody>
      </p:sp>
      <p:grpSp>
        <p:nvGrpSpPr>
          <p:cNvPr id="2" name="Group 1">
            <a:extLst>
              <a:ext uri="{FF2B5EF4-FFF2-40B4-BE49-F238E27FC236}">
                <a16:creationId xmlns:a16="http://schemas.microsoft.com/office/drawing/2014/main" id="{800B89A0-39F1-416C-9B93-10BA5B177A56}"/>
              </a:ext>
            </a:extLst>
          </p:cNvPr>
          <p:cNvGrpSpPr/>
          <p:nvPr/>
        </p:nvGrpSpPr>
        <p:grpSpPr>
          <a:xfrm>
            <a:off x="4367808" y="950378"/>
            <a:ext cx="3869834" cy="5707660"/>
            <a:chOff x="4583832" y="950378"/>
            <a:chExt cx="3653810" cy="5389044"/>
          </a:xfrm>
        </p:grpSpPr>
        <p:pic>
          <p:nvPicPr>
            <p:cNvPr id="3" name="Picture 2" descr="Slide_20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32" y="951902"/>
              <a:ext cx="1438704" cy="5385996"/>
            </a:xfrm>
            <a:prstGeom prst="rect">
              <a:avLst/>
            </a:prstGeom>
          </p:spPr>
        </p:pic>
        <p:pic>
          <p:nvPicPr>
            <p:cNvPr id="4" name="Picture 3" descr="Slide_20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72" y="950378"/>
              <a:ext cx="1493570" cy="5389044"/>
            </a:xfrm>
            <a:prstGeom prst="rect">
              <a:avLst/>
            </a:prstGeom>
          </p:spPr>
        </p:pic>
      </p:grpSp>
    </p:spTree>
    <p:extLst>
      <p:ext uri="{BB962C8B-B14F-4D97-AF65-F5344CB8AC3E}">
        <p14:creationId xmlns:p14="http://schemas.microsoft.com/office/powerpoint/2010/main" val="1348445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739190" y="1066330"/>
            <a:ext cx="4072898" cy="5563071"/>
            <a:chOff x="2743200" y="1787525"/>
            <a:chExt cx="3544888" cy="4841875"/>
          </a:xfrm>
        </p:grpSpPr>
        <p:pic>
          <p:nvPicPr>
            <p:cNvPr id="72710" name="Picture 14" descr="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1787525"/>
              <a:ext cx="2374900" cy="2330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2711" name="Picture 16" descr="6c_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71963"/>
              <a:ext cx="3544888" cy="2357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72707" name="Picture 13" descr="6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504" y="1052736"/>
            <a:ext cx="2752353" cy="2692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15" descr="6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829" y="1077394"/>
            <a:ext cx="2635619" cy="26611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6" name="Rectangle 2"/>
          <p:cNvSpPr>
            <a:spLocks noGrp="1" noChangeArrowheads="1"/>
          </p:cNvSpPr>
          <p:nvPr>
            <p:ph type="title"/>
          </p:nvPr>
        </p:nvSpPr>
        <p:spPr/>
        <p:txBody>
          <a:bodyPr/>
          <a:lstStyle/>
          <a:p>
            <a:r>
              <a:rPr lang="en-US" dirty="0"/>
              <a:t>Screw and plate</a:t>
            </a:r>
            <a:endParaRPr lang="th-TH" dirty="0"/>
          </a:p>
        </p:txBody>
      </p:sp>
    </p:spTree>
    <p:extLst>
      <p:ext uri="{BB962C8B-B14F-4D97-AF65-F5344CB8AC3E}">
        <p14:creationId xmlns:p14="http://schemas.microsoft.com/office/powerpoint/2010/main" val="1289375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en-US" dirty="0"/>
              <a:t>Direct reduction</a:t>
            </a:r>
          </a:p>
        </p:txBody>
      </p:sp>
      <p:sp>
        <p:nvSpPr>
          <p:cNvPr id="638979" name="Rectangle 3"/>
          <p:cNvSpPr>
            <a:spLocks noGrp="1" noChangeArrowheads="1"/>
          </p:cNvSpPr>
          <p:nvPr>
            <p:ph type="body" idx="1"/>
          </p:nvPr>
        </p:nvSpPr>
        <p:spPr/>
        <p:txBody>
          <a:bodyPr/>
          <a:lstStyle/>
          <a:p>
            <a:pPr>
              <a:spcBef>
                <a:spcPts val="600"/>
              </a:spcBef>
              <a:spcAft>
                <a:spcPts val="600"/>
              </a:spcAft>
            </a:pPr>
            <a:r>
              <a:rPr lang="en-US" dirty="0"/>
              <a:t>Anatomical reconstruction</a:t>
            </a:r>
          </a:p>
          <a:p>
            <a:pPr>
              <a:spcBef>
                <a:spcPts val="600"/>
              </a:spcBef>
              <a:spcAft>
                <a:spcPts val="600"/>
              </a:spcAft>
            </a:pPr>
            <a:r>
              <a:rPr lang="en-US" dirty="0"/>
              <a:t>Absolute stability by rigid fixation</a:t>
            </a:r>
          </a:p>
          <a:p>
            <a:pPr>
              <a:spcBef>
                <a:spcPts val="600"/>
              </a:spcBef>
              <a:spcAft>
                <a:spcPts val="600"/>
              </a:spcAft>
            </a:pPr>
            <a:r>
              <a:rPr lang="en-US" dirty="0"/>
              <a:t>Articular fractures</a:t>
            </a:r>
          </a:p>
          <a:p>
            <a:pPr>
              <a:spcBef>
                <a:spcPts val="600"/>
              </a:spcBef>
              <a:spcAft>
                <a:spcPts val="600"/>
              </a:spcAft>
            </a:pPr>
            <a:r>
              <a:rPr lang="en-US" dirty="0"/>
              <a:t>Simple metaphyseal fractures</a:t>
            </a:r>
          </a:p>
          <a:p>
            <a:pPr>
              <a:spcBef>
                <a:spcPts val="600"/>
              </a:spcBef>
              <a:spcAft>
                <a:spcPts val="600"/>
              </a:spcAft>
            </a:pPr>
            <a:r>
              <a:rPr lang="en-US" dirty="0"/>
              <a:t>Osteotomies and </a:t>
            </a:r>
            <a:r>
              <a:rPr lang="en-US" dirty="0" err="1"/>
              <a:t>nonunions</a:t>
            </a:r>
            <a:endParaRPr lang="en-US" dirty="0"/>
          </a:p>
          <a:p>
            <a:pPr marL="0" indent="0">
              <a:spcBef>
                <a:spcPts val="600"/>
              </a:spcBef>
              <a:spcAft>
                <a:spcPts val="600"/>
              </a:spcAft>
              <a:buNone/>
            </a:pPr>
            <a:endParaRPr lang="en-US" dirty="0"/>
          </a:p>
          <a:p>
            <a:pPr marL="0" indent="0">
              <a:spcBef>
                <a:spcPts val="600"/>
              </a:spcBef>
              <a:spcAft>
                <a:spcPts val="600"/>
              </a:spcAft>
              <a:buNone/>
            </a:pPr>
            <a:r>
              <a:rPr lang="en-US" dirty="0"/>
              <a:t>Hazards: </a:t>
            </a:r>
          </a:p>
          <a:p>
            <a:pPr>
              <a:spcBef>
                <a:spcPts val="600"/>
              </a:spcBef>
              <a:spcAft>
                <a:spcPts val="600"/>
              </a:spcAft>
            </a:pPr>
            <a:r>
              <a:rPr lang="en-US" dirty="0"/>
              <a:t>Too wide of an exposure</a:t>
            </a:r>
          </a:p>
          <a:p>
            <a:pPr>
              <a:spcBef>
                <a:spcPts val="600"/>
              </a:spcBef>
              <a:spcAft>
                <a:spcPts val="600"/>
              </a:spcAft>
            </a:pPr>
            <a:r>
              <a:rPr lang="en-US" dirty="0"/>
              <a:t>Excessive periosteal stripping</a:t>
            </a:r>
          </a:p>
        </p:txBody>
      </p:sp>
    </p:spTree>
    <p:extLst>
      <p:ext uri="{BB962C8B-B14F-4D97-AF65-F5344CB8AC3E}">
        <p14:creationId xmlns:p14="http://schemas.microsoft.com/office/powerpoint/2010/main" val="301363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dirty="0"/>
              <a:t>Tools for direct reduction</a:t>
            </a:r>
          </a:p>
        </p:txBody>
      </p:sp>
      <p:sp>
        <p:nvSpPr>
          <p:cNvPr id="637955" name="Rectangle 3"/>
          <p:cNvSpPr>
            <a:spLocks noGrp="1" noChangeArrowheads="1"/>
          </p:cNvSpPr>
          <p:nvPr>
            <p:ph type="body" idx="1"/>
          </p:nvPr>
        </p:nvSpPr>
        <p:spPr/>
        <p:txBody>
          <a:bodyPr/>
          <a:lstStyle/>
          <a:p>
            <a:pPr>
              <a:spcBef>
                <a:spcPts val="600"/>
              </a:spcBef>
              <a:spcAft>
                <a:spcPts val="600"/>
              </a:spcAft>
            </a:pPr>
            <a:r>
              <a:rPr lang="en-US" dirty="0"/>
              <a:t>Hohmann retractor</a:t>
            </a:r>
          </a:p>
          <a:p>
            <a:pPr>
              <a:spcBef>
                <a:spcPts val="600"/>
              </a:spcBef>
              <a:spcAft>
                <a:spcPts val="600"/>
              </a:spcAft>
            </a:pPr>
            <a:r>
              <a:rPr lang="en-US" dirty="0"/>
              <a:t>Screw (lag screw)</a:t>
            </a:r>
          </a:p>
          <a:p>
            <a:pPr>
              <a:spcBef>
                <a:spcPts val="600"/>
              </a:spcBef>
              <a:spcAft>
                <a:spcPts val="600"/>
              </a:spcAft>
            </a:pPr>
            <a:r>
              <a:rPr lang="en-US" dirty="0"/>
              <a:t>Collinear clamp</a:t>
            </a:r>
          </a:p>
          <a:p>
            <a:pPr>
              <a:spcBef>
                <a:spcPts val="600"/>
              </a:spcBef>
              <a:spcAft>
                <a:spcPts val="600"/>
              </a:spcAft>
            </a:pPr>
            <a:r>
              <a:rPr lang="en-US" dirty="0"/>
              <a:t>Pointed reduction clamp</a:t>
            </a:r>
          </a:p>
          <a:p>
            <a:pPr>
              <a:spcBef>
                <a:spcPts val="600"/>
              </a:spcBef>
              <a:spcAft>
                <a:spcPts val="600"/>
              </a:spcAft>
            </a:pPr>
            <a:r>
              <a:rPr lang="en-US" dirty="0"/>
              <a:t>Cerclage</a:t>
            </a:r>
          </a:p>
        </p:txBody>
      </p:sp>
      <p:sp>
        <p:nvSpPr>
          <p:cNvPr id="637956" name="Rectangle 4"/>
          <p:cNvSpPr>
            <a:spLocks noChangeArrowheads="1"/>
          </p:cNvSpPr>
          <p:nvPr/>
        </p:nvSpPr>
        <p:spPr bwMode="auto">
          <a:xfrm>
            <a:off x="5879976" y="1818508"/>
            <a:ext cx="4278820" cy="890412"/>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571500" eaLnBrk="0" hangingPunct="0">
              <a:defRPr sz="2400">
                <a:solidFill>
                  <a:schemeClr val="tx1"/>
                </a:solidFill>
                <a:latin typeface="Times New Roman" panose="02020603050405020304" pitchFamily="18" charset="0"/>
              </a:defRPr>
            </a:lvl2pPr>
            <a:lvl3pPr marL="1143000" eaLnBrk="0" hangingPunct="0">
              <a:defRPr sz="2400">
                <a:solidFill>
                  <a:schemeClr val="tx1"/>
                </a:solidFill>
                <a:latin typeface="Times New Roman" panose="02020603050405020304" pitchFamily="18" charset="0"/>
              </a:defRPr>
            </a:lvl3pPr>
            <a:lvl4pPr marL="1714500" eaLnBrk="0" hangingPunct="0">
              <a:defRPr sz="2400">
                <a:solidFill>
                  <a:schemeClr val="tx1"/>
                </a:solidFill>
                <a:latin typeface="Times New Roman" panose="02020603050405020304" pitchFamily="18" charset="0"/>
              </a:defRPr>
            </a:lvl4pPr>
            <a:lvl5pPr marL="2286000" eaLnBrk="0" hangingPunct="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600"/>
              </a:spcBef>
              <a:spcAft>
                <a:spcPts val="0"/>
              </a:spcAft>
            </a:pPr>
            <a:r>
              <a:rPr lang="en-US" dirty="0">
                <a:latin typeface="Arial" panose="020B0604020202020204" pitchFamily="34" charset="0"/>
              </a:rPr>
              <a:t>Force applied directly </a:t>
            </a:r>
          </a:p>
          <a:p>
            <a:pPr algn="ctr" eaLnBrk="1" hangingPunct="1">
              <a:spcBef>
                <a:spcPts val="600"/>
              </a:spcBef>
              <a:spcAft>
                <a:spcPts val="0"/>
              </a:spcAft>
            </a:pPr>
            <a:r>
              <a:rPr lang="en-US" dirty="0">
                <a:solidFill>
                  <a:schemeClr val="tx2"/>
                </a:solidFill>
                <a:latin typeface="Arial" panose="020B0604020202020204" pitchFamily="34" charset="0"/>
              </a:rPr>
              <a:t>at</a:t>
            </a:r>
            <a:r>
              <a:rPr lang="en-US" dirty="0">
                <a:latin typeface="Arial" panose="020B0604020202020204" pitchFamily="34" charset="0"/>
              </a:rPr>
              <a:t> the fracture site</a:t>
            </a:r>
          </a:p>
        </p:txBody>
      </p:sp>
      <p:sp>
        <p:nvSpPr>
          <p:cNvPr id="637957" name="Rectangle 5"/>
          <p:cNvSpPr>
            <a:spLocks noChangeArrowheads="1"/>
          </p:cNvSpPr>
          <p:nvPr/>
        </p:nvSpPr>
        <p:spPr bwMode="auto">
          <a:xfrm>
            <a:off x="5880596" y="2924944"/>
            <a:ext cx="4278820" cy="6815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571500" eaLnBrk="0" hangingPunct="0">
              <a:defRPr sz="2400">
                <a:solidFill>
                  <a:schemeClr val="tx1"/>
                </a:solidFill>
                <a:latin typeface="Times New Roman" panose="02020603050405020304" pitchFamily="18" charset="0"/>
              </a:defRPr>
            </a:lvl2pPr>
            <a:lvl3pPr marL="1143000" eaLnBrk="0" hangingPunct="0">
              <a:defRPr sz="2400">
                <a:solidFill>
                  <a:schemeClr val="tx1"/>
                </a:solidFill>
                <a:latin typeface="Times New Roman" panose="02020603050405020304" pitchFamily="18" charset="0"/>
              </a:defRPr>
            </a:lvl3pPr>
            <a:lvl4pPr marL="1714500" eaLnBrk="0" hangingPunct="0">
              <a:defRPr sz="2400">
                <a:solidFill>
                  <a:schemeClr val="tx1"/>
                </a:solidFill>
                <a:latin typeface="Times New Roman" panose="02020603050405020304" pitchFamily="18" charset="0"/>
              </a:defRPr>
            </a:lvl4pPr>
            <a:lvl5pPr marL="2286000" eaLnBrk="0" hangingPunct="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600"/>
              </a:spcBef>
              <a:spcAft>
                <a:spcPts val="600"/>
              </a:spcAft>
            </a:pPr>
            <a:r>
              <a:rPr lang="en-US" dirty="0">
                <a:latin typeface="Arial" panose="020B0604020202020204" pitchFamily="34" charset="0"/>
              </a:rPr>
              <a:t>Open or closed (MIPO)</a:t>
            </a:r>
          </a:p>
        </p:txBody>
      </p:sp>
    </p:spTree>
    <p:extLst>
      <p:ext uri="{BB962C8B-B14F-4D97-AF65-F5344CB8AC3E}">
        <p14:creationId xmlns:p14="http://schemas.microsoft.com/office/powerpoint/2010/main" val="159422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Joystick </a:t>
            </a:r>
            <a:endParaRPr lang="th-TH" dirty="0"/>
          </a:p>
        </p:txBody>
      </p:sp>
      <p:pic>
        <p:nvPicPr>
          <p:cNvPr id="2560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8002" y="1333436"/>
            <a:ext cx="6282182" cy="4174241"/>
          </a:xfrm>
          <a:noFill/>
          <a:ln>
            <a:solidFill>
              <a:schemeClr val="bg1"/>
            </a:solidFill>
            <a:miter lim="800000"/>
            <a:headEnd/>
            <a:tailEnd/>
          </a:ln>
        </p:spPr>
      </p:pic>
      <p:pic>
        <p:nvPicPr>
          <p:cNvPr id="3" name="Picture 2" descr="Slide_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284" y="1644266"/>
            <a:ext cx="4009308" cy="3719937"/>
          </a:xfrm>
          <a:prstGeom prst="rect">
            <a:avLst/>
          </a:prstGeom>
        </p:spPr>
      </p:pic>
    </p:spTree>
    <p:extLst>
      <p:ext uri="{BB962C8B-B14F-4D97-AF65-F5344CB8AC3E}">
        <p14:creationId xmlns:p14="http://schemas.microsoft.com/office/powerpoint/2010/main" val="20346748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415480" y="3657600"/>
            <a:ext cx="95050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000">
                <a:solidFill>
                  <a:schemeClr val="tx1"/>
                </a:solidFill>
                <a:latin typeface="Arial" panose="020B0604020202020204" pitchFamily="34" charset="0"/>
                <a:ea typeface="Osaka" pitchFamily="-32" charset="-128"/>
              </a:defRPr>
            </a:lvl1pPr>
            <a:lvl2pPr marL="742950" indent="-285750" eaLnBrk="0" hangingPunct="0">
              <a:defRPr kumimoji="1" sz="2000">
                <a:solidFill>
                  <a:schemeClr val="tx1"/>
                </a:solidFill>
                <a:latin typeface="Arial" panose="020B0604020202020204" pitchFamily="34" charset="0"/>
                <a:ea typeface="Osaka" pitchFamily="-32" charset="-128"/>
              </a:defRPr>
            </a:lvl2pPr>
            <a:lvl3pPr marL="1143000" indent="-228600" eaLnBrk="0" hangingPunct="0">
              <a:defRPr kumimoji="1" sz="2000">
                <a:solidFill>
                  <a:schemeClr val="tx1"/>
                </a:solidFill>
                <a:latin typeface="Arial" panose="020B0604020202020204" pitchFamily="34" charset="0"/>
                <a:ea typeface="Osaka" pitchFamily="-32" charset="-128"/>
              </a:defRPr>
            </a:lvl3pPr>
            <a:lvl4pPr marL="1600200" indent="-228600" eaLnBrk="0" hangingPunct="0">
              <a:defRPr kumimoji="1" sz="2000">
                <a:solidFill>
                  <a:schemeClr val="tx1"/>
                </a:solidFill>
                <a:latin typeface="Arial" panose="020B0604020202020204" pitchFamily="34" charset="0"/>
                <a:ea typeface="Osaka" pitchFamily="-32" charset="-128"/>
              </a:defRPr>
            </a:lvl4pPr>
            <a:lvl5pPr marL="2057400" indent="-228600" eaLnBrk="0" hangingPunct="0">
              <a:defRPr kumimoji="1" sz="2000">
                <a:solidFill>
                  <a:schemeClr val="tx1"/>
                </a:solidFill>
                <a:latin typeface="Arial" panose="020B0604020202020204" pitchFamily="34" charset="0"/>
                <a:ea typeface="Osaka" pitchFamily="-32"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Osaka" pitchFamily="-32" charset="-128"/>
              </a:defRPr>
            </a:lvl9pPr>
          </a:lstStyle>
          <a:p>
            <a:pPr eaLnBrk="1" hangingPunct="1">
              <a:spcBef>
                <a:spcPct val="20000"/>
              </a:spcBef>
            </a:pPr>
            <a:r>
              <a:rPr lang="en-GB" sz="2800" b="1" dirty="0"/>
              <a:t>Direct</a:t>
            </a:r>
            <a:r>
              <a:rPr lang="en-GB" sz="2800" dirty="0"/>
              <a:t> manual reduction with the pointed reduction forceps</a:t>
            </a:r>
            <a:endParaRPr lang="de-DE" sz="2800" dirty="0"/>
          </a:p>
        </p:txBody>
      </p:sp>
      <p:grpSp>
        <p:nvGrpSpPr>
          <p:cNvPr id="2" name="Group 1">
            <a:extLst>
              <a:ext uri="{FF2B5EF4-FFF2-40B4-BE49-F238E27FC236}">
                <a16:creationId xmlns:a16="http://schemas.microsoft.com/office/drawing/2014/main" id="{ACCAB697-F482-4660-94A0-C29B9B0CD4B8}"/>
              </a:ext>
            </a:extLst>
          </p:cNvPr>
          <p:cNvGrpSpPr/>
          <p:nvPr/>
        </p:nvGrpSpPr>
        <p:grpSpPr>
          <a:xfrm>
            <a:off x="2567608" y="1029371"/>
            <a:ext cx="7160839" cy="2543645"/>
            <a:chOff x="2895601" y="1143000"/>
            <a:chExt cx="6650037" cy="2362200"/>
          </a:xfrm>
        </p:grpSpPr>
        <p:pic>
          <p:nvPicPr>
            <p:cNvPr id="27653" name="Picture 9" descr="02-013986_Tammer_08_i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43000"/>
              <a:ext cx="3144838" cy="236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10" descr="02-013986_Tammer_07_i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1" y="1143000"/>
              <a:ext cx="3148013" cy="236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7655" name="Rectangle 11"/>
          <p:cNvSpPr>
            <a:spLocks noGrp="1" noChangeArrowheads="1"/>
          </p:cNvSpPr>
          <p:nvPr>
            <p:ph type="title"/>
          </p:nvPr>
        </p:nvSpPr>
        <p:spPr/>
        <p:txBody>
          <a:bodyPr/>
          <a:lstStyle/>
          <a:p>
            <a:r>
              <a:rPr lang="en-US" dirty="0"/>
              <a:t>Pointed reduction forceps</a:t>
            </a:r>
            <a:endParaRPr lang="th-TH" dirty="0"/>
          </a:p>
        </p:txBody>
      </p:sp>
      <p:pic>
        <p:nvPicPr>
          <p:cNvPr id="3" name="Picture 2" descr="Slide_25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1891" y="4801380"/>
            <a:ext cx="4858701" cy="1231008"/>
          </a:xfrm>
          <a:prstGeom prst="rect">
            <a:avLst/>
          </a:prstGeom>
        </p:spPr>
      </p:pic>
      <p:pic>
        <p:nvPicPr>
          <p:cNvPr id="4" name="Picture 3" descr="Slide_25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8396" y="4800601"/>
            <a:ext cx="4862140" cy="1237886"/>
          </a:xfrm>
          <a:prstGeom prst="rect">
            <a:avLst/>
          </a:prstGeom>
        </p:spPr>
      </p:pic>
    </p:spTree>
    <p:extLst>
      <p:ext uri="{BB962C8B-B14F-4D97-AF65-F5344CB8AC3E}">
        <p14:creationId xmlns:p14="http://schemas.microsoft.com/office/powerpoint/2010/main" val="27272817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itle 8"/>
          <p:cNvSpPr>
            <a:spLocks noGrp="1"/>
          </p:cNvSpPr>
          <p:nvPr>
            <p:ph type="title"/>
          </p:nvPr>
        </p:nvSpPr>
        <p:spPr>
          <a:xfrm>
            <a:off x="508001" y="381000"/>
            <a:ext cx="11036300" cy="914400"/>
          </a:xfrm>
        </p:spPr>
        <p:txBody>
          <a:bodyPr/>
          <a:lstStyle/>
          <a:p>
            <a:pPr eaLnBrk="1" hangingPunct="1"/>
            <a:r>
              <a:rPr lang="en-US" dirty="0"/>
              <a:t>Reduction forceps</a:t>
            </a:r>
            <a:endParaRPr lang="th-TH" dirty="0"/>
          </a:p>
        </p:txBody>
      </p:sp>
      <p:sp>
        <p:nvSpPr>
          <p:cNvPr id="16" name="TextBox 15">
            <a:extLst>
              <a:ext uri="{FF2B5EF4-FFF2-40B4-BE49-F238E27FC236}">
                <a16:creationId xmlns:a16="http://schemas.microsoft.com/office/drawing/2014/main" id="{BECBDDCB-37CC-4D92-AF29-F3FD49A05E09}"/>
              </a:ext>
            </a:extLst>
          </p:cNvPr>
          <p:cNvSpPr txBox="1"/>
          <p:nvPr/>
        </p:nvSpPr>
        <p:spPr>
          <a:xfrm rot="21224589">
            <a:off x="5145003" y="1341824"/>
            <a:ext cx="1774845" cy="338554"/>
          </a:xfrm>
          <a:prstGeom prst="rect">
            <a:avLst/>
          </a:prstGeom>
          <a:noFill/>
        </p:spPr>
        <p:txBody>
          <a:bodyPr wrap="none">
            <a:spAutoFit/>
          </a:bodyPr>
          <a:lstStyle/>
          <a:p>
            <a:pPr>
              <a:defRPr/>
            </a:pPr>
            <a:r>
              <a:rPr lang="en-US" altLang="ko-KR" sz="1600" b="1" dirty="0" err="1">
                <a:effectLst>
                  <a:outerShdw blurRad="38100" dist="38100" dir="2700000" algn="tl">
                    <a:srgbClr val="C0C0C0"/>
                  </a:outerShdw>
                </a:effectLst>
              </a:rPr>
              <a:t>Per~Q</a:t>
            </a:r>
            <a:r>
              <a:rPr lang="en-US" altLang="ko-KR" sz="1600" b="1" dirty="0">
                <a:effectLst>
                  <a:outerShdw blurRad="38100" dist="38100" dir="2700000" algn="tl">
                    <a:srgbClr val="C0C0C0"/>
                  </a:outerShdw>
                </a:effectLst>
              </a:rPr>
              <a:t> approach</a:t>
            </a:r>
            <a:endParaRPr lang="ko-KR" altLang="en-US" sz="1600" b="1" dirty="0">
              <a:effectLst>
                <a:outerShdw blurRad="38100" dist="38100" dir="2700000" algn="tl">
                  <a:srgbClr val="C0C0C0"/>
                </a:outerShdw>
              </a:effectLst>
            </a:endParaRPr>
          </a:p>
        </p:txBody>
      </p:sp>
      <p:pic>
        <p:nvPicPr>
          <p:cNvPr id="17" name="Picture 15" descr="G:\Oh CW data\2009 논문\AO courses 2009\오창욱 강의\surgical reduction tech-direct and indirect\관련 사진\사공흠1657758\사공흠071218-i tibia0001-1.jpg">
            <a:extLst>
              <a:ext uri="{FF2B5EF4-FFF2-40B4-BE49-F238E27FC236}">
                <a16:creationId xmlns:a16="http://schemas.microsoft.com/office/drawing/2014/main" id="{2267402E-847C-44B1-8915-EB844F5E24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69" y="1927820"/>
            <a:ext cx="1295400" cy="4381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G:\Oh CW data\2009 논문\AO courses 2009\오창욱 강의\surgical reduction tech-direct and indirect\관련 사진\사공흠1657758\사공흠071218-i tibia0002-1.jpg">
            <a:extLst>
              <a:ext uri="{FF2B5EF4-FFF2-40B4-BE49-F238E27FC236}">
                <a16:creationId xmlns:a16="http://schemas.microsoft.com/office/drawing/2014/main" id="{3CFDFD23-7607-4A75-A078-6350874E9E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1269" y="1927820"/>
            <a:ext cx="1295400" cy="4381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7" descr="G:\Oh CW data\2009 논문\AO courses 2009\오창욱 강의\surgical reduction tech-direct and indirect\관련 사진\사공흠1657758\사공흠 071221-intraop Carm0014-1.jpg">
            <a:extLst>
              <a:ext uri="{FF2B5EF4-FFF2-40B4-BE49-F238E27FC236}">
                <a16:creationId xmlns:a16="http://schemas.microsoft.com/office/drawing/2014/main" id="{B46F8D8A-2DA7-47E0-8958-ACDB53C7C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069" y="4061420"/>
            <a:ext cx="1476375" cy="2209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8" descr="G:\Oh CW data\2009 논문\AO courses 2009\오창욱 강의\surgical reduction tech-direct and indirect\관련 사진\사공흠1657758\사공흠 071221-intraop gross0002-1.jpg">
            <a:extLst>
              <a:ext uri="{FF2B5EF4-FFF2-40B4-BE49-F238E27FC236}">
                <a16:creationId xmlns:a16="http://schemas.microsoft.com/office/drawing/2014/main" id="{EE082E25-B735-4730-BA17-3C0498241A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069" y="4061420"/>
            <a:ext cx="4359275" cy="2209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descr="Slide_26.png">
            <a:extLst>
              <a:ext uri="{FF2B5EF4-FFF2-40B4-BE49-F238E27FC236}">
                <a16:creationId xmlns:a16="http://schemas.microsoft.com/office/drawing/2014/main" id="{C323F16F-B6C4-411A-9E91-2A9B63987E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8581" y="1427212"/>
            <a:ext cx="4316112" cy="2481155"/>
          </a:xfrm>
          <a:prstGeom prst="rect">
            <a:avLst/>
          </a:prstGeom>
        </p:spPr>
      </p:pic>
    </p:spTree>
    <p:extLst>
      <p:ext uri="{BB962C8B-B14F-4D97-AF65-F5344CB8AC3E}">
        <p14:creationId xmlns:p14="http://schemas.microsoft.com/office/powerpoint/2010/main" val="385936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F4D0589-8896-4BC0-BFFA-879726AF2D9D}"/>
              </a:ext>
            </a:extLst>
          </p:cNvPr>
          <p:cNvSpPr txBox="1">
            <a:spLocks noChangeArrowheads="1"/>
          </p:cNvSpPr>
          <p:nvPr/>
        </p:nvSpPr>
        <p:spPr bwMode="auto">
          <a:xfrm>
            <a:off x="508001" y="1124744"/>
            <a:ext cx="11036300" cy="4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pPr marL="532800" indent="-532800">
              <a:spcBef>
                <a:spcPts val="600"/>
              </a:spcBef>
              <a:spcAft>
                <a:spcPts val="0"/>
              </a:spcAft>
              <a:buClr>
                <a:schemeClr val="tx1"/>
              </a:buClr>
              <a:buFont typeface="Arial" pitchFamily="34" charset="0"/>
              <a:buChar char="•"/>
            </a:pPr>
            <a:r>
              <a:rPr lang="en-US" altLang="ko-KR" sz="2400" dirty="0">
                <a:ea typeface="Arial Unicode MS" panose="020B0604020202020204" pitchFamily="34" charset="-128"/>
                <a:cs typeface="Arial Unicode MS" panose="020B0604020202020204" pitchFamily="34" charset="-128"/>
              </a:rPr>
              <a:t>Use as a lever or pusher </a:t>
            </a:r>
          </a:p>
          <a:p>
            <a:pPr marL="532800" indent="-532800">
              <a:spcBef>
                <a:spcPts val="600"/>
              </a:spcBef>
              <a:spcAft>
                <a:spcPts val="0"/>
              </a:spcAft>
              <a:buClr>
                <a:schemeClr val="tx1"/>
              </a:buClr>
              <a:buFont typeface="Arial" pitchFamily="34" charset="0"/>
              <a:buChar char="•"/>
            </a:pPr>
            <a:r>
              <a:rPr lang="en-US" altLang="ko-KR" sz="2400" dirty="0">
                <a:ea typeface="Arial Unicode MS" panose="020B0604020202020204" pitchFamily="34" charset="-128"/>
                <a:cs typeface="Arial Unicode MS" panose="020B0604020202020204" pitchFamily="34" charset="-128"/>
                <a:sym typeface="Wingdings" panose="05000000000000000000" pitchFamily="2" charset="2"/>
              </a:rPr>
              <a:t>Reduction by turning and bending</a:t>
            </a:r>
          </a:p>
          <a:p>
            <a:pPr marL="532800" indent="-532800">
              <a:spcBef>
                <a:spcPts val="600"/>
              </a:spcBef>
              <a:spcAft>
                <a:spcPts val="0"/>
              </a:spcAft>
              <a:buClr>
                <a:schemeClr val="tx1"/>
              </a:buClr>
              <a:buFont typeface="Arial" pitchFamily="34" charset="0"/>
              <a:buChar char="•"/>
            </a:pPr>
            <a:endParaRPr lang="en-US" altLang="ko-KR" dirty="0">
              <a:ea typeface="Arial Unicode MS" panose="020B0604020202020204" pitchFamily="34" charset="-128"/>
              <a:cs typeface="Arial Unicode MS" panose="020B0604020202020204" pitchFamily="34" charset="-128"/>
              <a:sym typeface="Wingdings" panose="05000000000000000000" pitchFamily="2" charset="2"/>
            </a:endParaRPr>
          </a:p>
          <a:p>
            <a:pPr marL="532800" indent="-532800">
              <a:spcBef>
                <a:spcPts val="600"/>
              </a:spcBef>
              <a:spcAft>
                <a:spcPts val="0"/>
              </a:spcAft>
              <a:buClr>
                <a:schemeClr val="tx1"/>
              </a:buClr>
              <a:buFont typeface="Arial" pitchFamily="34" charset="0"/>
              <a:buChar char="•"/>
            </a:pPr>
            <a:endParaRPr lang="en-US" altLang="ko-KR" dirty="0">
              <a:ea typeface="Arial Unicode MS" panose="020B0604020202020204" pitchFamily="34" charset="-128"/>
              <a:cs typeface="Arial Unicode MS" panose="020B0604020202020204" pitchFamily="34" charset="-128"/>
              <a:sym typeface="Wingdings" panose="05000000000000000000" pitchFamily="2" charset="2"/>
            </a:endParaRPr>
          </a:p>
          <a:p>
            <a:pPr marL="532800" indent="-532800">
              <a:spcBef>
                <a:spcPts val="600"/>
              </a:spcBef>
              <a:spcAft>
                <a:spcPts val="0"/>
              </a:spcAft>
              <a:buClr>
                <a:schemeClr val="tx1"/>
              </a:buClr>
              <a:buFont typeface="Arial" pitchFamily="34" charset="0"/>
              <a:buChar char="•"/>
            </a:pPr>
            <a:endParaRPr lang="en-US" altLang="ko-KR" dirty="0">
              <a:ea typeface="Arial Unicode MS" panose="020B0604020202020204" pitchFamily="34" charset="-128"/>
              <a:cs typeface="Arial Unicode MS" panose="020B0604020202020204" pitchFamily="34" charset="-128"/>
              <a:sym typeface="Wingdings" panose="05000000000000000000" pitchFamily="2" charset="2"/>
            </a:endParaRPr>
          </a:p>
          <a:p>
            <a:pPr marL="532800" indent="-532800">
              <a:spcBef>
                <a:spcPts val="600"/>
              </a:spcBef>
              <a:spcAft>
                <a:spcPts val="0"/>
              </a:spcAft>
              <a:buClr>
                <a:schemeClr val="tx1"/>
              </a:buClr>
              <a:buFont typeface="Arial" pitchFamily="34" charset="0"/>
              <a:buChar char="•"/>
            </a:pPr>
            <a:endParaRPr lang="en-US" altLang="ko-KR" dirty="0">
              <a:ea typeface="Arial Unicode MS" panose="020B0604020202020204" pitchFamily="34" charset="-128"/>
              <a:cs typeface="Arial Unicode MS" panose="020B0604020202020204" pitchFamily="34" charset="-128"/>
              <a:sym typeface="Wingdings" panose="05000000000000000000" pitchFamily="2" charset="2"/>
            </a:endParaRPr>
          </a:p>
          <a:p>
            <a:pPr marL="532800" indent="-532800">
              <a:spcBef>
                <a:spcPts val="600"/>
              </a:spcBef>
              <a:spcAft>
                <a:spcPts val="0"/>
              </a:spcAft>
              <a:buClr>
                <a:schemeClr val="tx1"/>
              </a:buClr>
              <a:buFont typeface="Arial" pitchFamily="34" charset="0"/>
              <a:buChar char="•"/>
            </a:pPr>
            <a:endParaRPr lang="en-US" altLang="ko-KR" dirty="0">
              <a:ea typeface="Arial Unicode MS" panose="020B0604020202020204" pitchFamily="34" charset="-128"/>
              <a:cs typeface="Arial Unicode MS" panose="020B0604020202020204" pitchFamily="34" charset="-128"/>
              <a:sym typeface="Wingdings" panose="05000000000000000000" pitchFamily="2" charset="2"/>
            </a:endParaRPr>
          </a:p>
          <a:p>
            <a:pPr marL="532800" indent="-532800" latinLnBrk="1">
              <a:spcBef>
                <a:spcPts val="600"/>
              </a:spcBef>
              <a:spcAft>
                <a:spcPts val="0"/>
              </a:spcAft>
              <a:buSzPct val="90000"/>
              <a:buFont typeface="Arial" pitchFamily="34" charset="0"/>
              <a:buChar char="•"/>
            </a:pPr>
            <a:endParaRPr lang="en-US" altLang="ko-KR" sz="2400" dirty="0">
              <a:ea typeface="Arial Unicode MS" panose="020B0604020202020204" pitchFamily="34" charset="-128"/>
            </a:endParaRPr>
          </a:p>
          <a:p>
            <a:pPr marL="532800" indent="-532800" latinLnBrk="1">
              <a:spcBef>
                <a:spcPts val="600"/>
              </a:spcBef>
              <a:spcAft>
                <a:spcPts val="0"/>
              </a:spcAft>
              <a:buSzPct val="90000"/>
              <a:buFont typeface="Arial" pitchFamily="34" charset="0"/>
              <a:buChar char="•"/>
            </a:pPr>
            <a:r>
              <a:rPr lang="en-US" altLang="ko-KR" sz="2400" dirty="0">
                <a:ea typeface="Arial Unicode MS" panose="020B0604020202020204" pitchFamily="34" charset="-128"/>
              </a:rPr>
              <a:t>Advantage: big force with little exposure</a:t>
            </a:r>
          </a:p>
          <a:p>
            <a:pPr marL="532800" indent="-532800" latinLnBrk="1">
              <a:spcBef>
                <a:spcPts val="600"/>
              </a:spcBef>
              <a:spcAft>
                <a:spcPts val="0"/>
              </a:spcAft>
              <a:buSzPct val="90000"/>
              <a:buFont typeface="Arial" pitchFamily="34" charset="0"/>
              <a:buChar char="•"/>
            </a:pPr>
            <a:r>
              <a:rPr lang="en-US" altLang="ko-KR" sz="2400" dirty="0">
                <a:ea typeface="Arial Unicode MS" panose="020B0604020202020204" pitchFamily="34" charset="-128"/>
              </a:rPr>
              <a:t>Hazards:</a:t>
            </a:r>
          </a:p>
          <a:p>
            <a:pPr marL="857250" lvl="2" indent="-457200" latinLnBrk="1">
              <a:spcBef>
                <a:spcPts val="0"/>
              </a:spcBef>
              <a:spcAft>
                <a:spcPts val="0"/>
              </a:spcAft>
              <a:buSzPct val="90000"/>
              <a:buFont typeface="Arial" panose="020B0604020202020204" pitchFamily="34" charset="0"/>
              <a:buChar char="•"/>
            </a:pPr>
            <a:r>
              <a:rPr lang="en-US" altLang="ko-KR" sz="2000" dirty="0">
                <a:ea typeface="Gulim" panose="020B0600000101010101" pitchFamily="34" charset="-127"/>
              </a:rPr>
              <a:t>Additional fragmentation</a:t>
            </a:r>
          </a:p>
          <a:p>
            <a:pPr marL="857250" lvl="2" indent="-457200" latinLnBrk="1">
              <a:spcBef>
                <a:spcPts val="0"/>
              </a:spcBef>
              <a:spcAft>
                <a:spcPts val="0"/>
              </a:spcAft>
              <a:buSzPct val="90000"/>
              <a:buFont typeface="Arial" panose="020B0604020202020204" pitchFamily="34" charset="0"/>
              <a:buChar char="•"/>
            </a:pPr>
            <a:r>
              <a:rPr lang="en-US" altLang="ko-KR" sz="2000" dirty="0">
                <a:ea typeface="Gulim" panose="020B0600000101010101" pitchFamily="34" charset="-127"/>
              </a:rPr>
              <a:t>Loss of reduction upon Hohmann remova</a:t>
            </a:r>
            <a:r>
              <a:rPr lang="en-US" altLang="ko-KR" dirty="0">
                <a:ea typeface="Gulim" panose="020B0600000101010101" pitchFamily="34" charset="-127"/>
              </a:rPr>
              <a:t>l</a:t>
            </a:r>
          </a:p>
        </p:txBody>
      </p:sp>
      <p:sp>
        <p:nvSpPr>
          <p:cNvPr id="8" name="Title 7">
            <a:extLst>
              <a:ext uri="{FF2B5EF4-FFF2-40B4-BE49-F238E27FC236}">
                <a16:creationId xmlns:a16="http://schemas.microsoft.com/office/drawing/2014/main" id="{B3F5DE93-04AF-4EB6-AA16-637BEE284AE0}"/>
              </a:ext>
            </a:extLst>
          </p:cNvPr>
          <p:cNvSpPr>
            <a:spLocks noGrp="1"/>
          </p:cNvSpPr>
          <p:nvPr>
            <p:ph type="title"/>
          </p:nvPr>
        </p:nvSpPr>
        <p:spPr/>
        <p:txBody>
          <a:bodyPr/>
          <a:lstStyle/>
          <a:p>
            <a:r>
              <a:rPr lang="en-US" altLang="ko-KR" dirty="0">
                <a:ea typeface="Arial Unicode MS" panose="020B0604020202020204" pitchFamily="34" charset="-128"/>
                <a:cs typeface="Arial Unicode MS" panose="020B0604020202020204" pitchFamily="34" charset="-128"/>
              </a:rPr>
              <a:t>Hohmann retractor</a:t>
            </a:r>
            <a:br>
              <a:rPr lang="en-US" altLang="ko-KR" dirty="0">
                <a:ea typeface="Arial Unicode MS" panose="020B0604020202020204" pitchFamily="34" charset="-128"/>
                <a:cs typeface="Arial Unicode MS" panose="020B0604020202020204" pitchFamily="34" charset="-128"/>
              </a:rPr>
            </a:br>
            <a:endParaRPr lang="de-CH" dirty="0"/>
          </a:p>
        </p:txBody>
      </p:sp>
      <p:grpSp>
        <p:nvGrpSpPr>
          <p:cNvPr id="10" name="Group 9">
            <a:extLst>
              <a:ext uri="{FF2B5EF4-FFF2-40B4-BE49-F238E27FC236}">
                <a16:creationId xmlns:a16="http://schemas.microsoft.com/office/drawing/2014/main" id="{19A2DFC2-837D-45A9-989E-BE72A87FA78E}"/>
              </a:ext>
            </a:extLst>
          </p:cNvPr>
          <p:cNvGrpSpPr/>
          <p:nvPr/>
        </p:nvGrpSpPr>
        <p:grpSpPr>
          <a:xfrm>
            <a:off x="1055440" y="2132856"/>
            <a:ext cx="7408154" cy="2547847"/>
            <a:chOff x="2495600" y="2171701"/>
            <a:chExt cx="7408154" cy="2547847"/>
          </a:xfrm>
        </p:grpSpPr>
        <p:pic>
          <p:nvPicPr>
            <p:cNvPr id="11" name="Picture 10" descr="Slide_27a.png">
              <a:extLst>
                <a:ext uri="{FF2B5EF4-FFF2-40B4-BE49-F238E27FC236}">
                  <a16:creationId xmlns:a16="http://schemas.microsoft.com/office/drawing/2014/main" id="{1338E628-B759-4B64-9FF0-4F1A66FF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600" y="2204864"/>
              <a:ext cx="1984314" cy="2508588"/>
            </a:xfrm>
            <a:prstGeom prst="rect">
              <a:avLst/>
            </a:prstGeom>
          </p:spPr>
        </p:pic>
        <p:pic>
          <p:nvPicPr>
            <p:cNvPr id="12" name="Picture 11" descr="Slide_27b.png">
              <a:extLst>
                <a:ext uri="{FF2B5EF4-FFF2-40B4-BE49-F238E27FC236}">
                  <a16:creationId xmlns:a16="http://schemas.microsoft.com/office/drawing/2014/main" id="{544F507B-233F-46B7-BA6A-B7EC0AFD1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1" y="2171701"/>
              <a:ext cx="2130623" cy="2499443"/>
            </a:xfrm>
            <a:prstGeom prst="rect">
              <a:avLst/>
            </a:prstGeom>
          </p:spPr>
        </p:pic>
        <p:pic>
          <p:nvPicPr>
            <p:cNvPr id="13" name="Picture 12" descr="Slide_27c.png">
              <a:extLst>
                <a:ext uri="{FF2B5EF4-FFF2-40B4-BE49-F238E27FC236}">
                  <a16:creationId xmlns:a16="http://schemas.microsoft.com/office/drawing/2014/main" id="{B29F3873-3FF3-4968-AF4C-328550D46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209" y="2204864"/>
              <a:ext cx="1935545" cy="2514684"/>
            </a:xfrm>
            <a:prstGeom prst="rect">
              <a:avLst/>
            </a:prstGeom>
          </p:spPr>
        </p:pic>
      </p:grpSp>
    </p:spTree>
    <p:extLst>
      <p:ext uri="{BB962C8B-B14F-4D97-AF65-F5344CB8AC3E}">
        <p14:creationId xmlns:p14="http://schemas.microsoft.com/office/powerpoint/2010/main" val="157994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itle 6"/>
          <p:cNvSpPr>
            <a:spLocks noGrp="1"/>
          </p:cNvSpPr>
          <p:nvPr>
            <p:ph type="title"/>
          </p:nvPr>
        </p:nvSpPr>
        <p:spPr/>
        <p:txBody>
          <a:bodyPr/>
          <a:lstStyle/>
          <a:p>
            <a:r>
              <a:rPr lang="en-US"/>
              <a:t>Collinear forceps</a:t>
            </a:r>
            <a:endParaRPr lang="th-TH"/>
          </a:p>
        </p:txBody>
      </p:sp>
      <p:sp>
        <p:nvSpPr>
          <p:cNvPr id="35846" name="Content Placeholder 8"/>
          <p:cNvSpPr>
            <a:spLocks noGrp="1"/>
          </p:cNvSpPr>
          <p:nvPr>
            <p:ph idx="1"/>
          </p:nvPr>
        </p:nvSpPr>
        <p:spPr>
          <a:xfrm>
            <a:off x="508001" y="1340768"/>
            <a:ext cx="6236071" cy="4678363"/>
          </a:xfrm>
        </p:spPr>
        <p:txBody>
          <a:bodyPr/>
          <a:lstStyle/>
          <a:p>
            <a:pPr>
              <a:spcBef>
                <a:spcPts val="600"/>
              </a:spcBef>
              <a:spcAft>
                <a:spcPts val="600"/>
              </a:spcAft>
            </a:pPr>
            <a:r>
              <a:rPr lang="en-US" altLang="ko-KR" dirty="0"/>
              <a:t>Collinear closing system with modular arms</a:t>
            </a:r>
          </a:p>
          <a:p>
            <a:pPr>
              <a:spcBef>
                <a:spcPts val="600"/>
              </a:spcBef>
              <a:spcAft>
                <a:spcPts val="600"/>
              </a:spcAft>
            </a:pPr>
            <a:r>
              <a:rPr lang="en-US" altLang="ko-KR" dirty="0"/>
              <a:t>Good for articular, oblique, and spiral fractures</a:t>
            </a:r>
            <a:endParaRPr lang="th-TH" dirty="0"/>
          </a:p>
        </p:txBody>
      </p:sp>
      <p:grpSp>
        <p:nvGrpSpPr>
          <p:cNvPr id="2" name="Group 1">
            <a:extLst>
              <a:ext uri="{FF2B5EF4-FFF2-40B4-BE49-F238E27FC236}">
                <a16:creationId xmlns:a16="http://schemas.microsoft.com/office/drawing/2014/main" id="{6605ADDD-7BA7-4886-ABDA-DB637A5D480A}"/>
              </a:ext>
            </a:extLst>
          </p:cNvPr>
          <p:cNvGrpSpPr/>
          <p:nvPr/>
        </p:nvGrpSpPr>
        <p:grpSpPr>
          <a:xfrm>
            <a:off x="1847528" y="476672"/>
            <a:ext cx="8712968" cy="6214490"/>
            <a:chOff x="1847528" y="764705"/>
            <a:chExt cx="8166038" cy="5824395"/>
          </a:xfrm>
        </p:grpSpPr>
        <p:pic>
          <p:nvPicPr>
            <p:cNvPr id="3" name="Picture 2" descr="Slide_28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4" y="764705"/>
              <a:ext cx="2755484" cy="2798157"/>
            </a:xfrm>
            <a:prstGeom prst="rect">
              <a:avLst/>
            </a:prstGeom>
          </p:spPr>
        </p:pic>
        <p:pic>
          <p:nvPicPr>
            <p:cNvPr id="4" name="Picture 3" descr="Slide_28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28" y="3741444"/>
              <a:ext cx="3770502" cy="2846927"/>
            </a:xfrm>
            <a:prstGeom prst="rect">
              <a:avLst/>
            </a:prstGeom>
          </p:spPr>
        </p:pic>
        <p:pic>
          <p:nvPicPr>
            <p:cNvPr id="5" name="Picture 4" descr="Slide_28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0016" y="3861049"/>
              <a:ext cx="3773550" cy="2728051"/>
            </a:xfrm>
            <a:prstGeom prst="rect">
              <a:avLst/>
            </a:prstGeom>
          </p:spPr>
        </p:pic>
      </p:grpSp>
    </p:spTree>
    <p:extLst>
      <p:ext uri="{BB962C8B-B14F-4D97-AF65-F5344CB8AC3E}">
        <p14:creationId xmlns:p14="http://schemas.microsoft.com/office/powerpoint/2010/main" val="9954464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Cerclage wiring</a:t>
            </a:r>
          </a:p>
        </p:txBody>
      </p:sp>
      <p:sp>
        <p:nvSpPr>
          <p:cNvPr id="531459" name="Rectangle 3"/>
          <p:cNvSpPr>
            <a:spLocks noChangeArrowheads="1"/>
          </p:cNvSpPr>
          <p:nvPr/>
        </p:nvSpPr>
        <p:spPr bwMode="auto">
          <a:xfrm>
            <a:off x="4608514" y="1201738"/>
            <a:ext cx="5195887" cy="1581150"/>
          </a:xfrm>
          <a:prstGeom prst="rect">
            <a:avLst/>
          </a:prstGeom>
          <a:noFill/>
          <a:ln w="12700">
            <a:noFill/>
            <a:miter lim="800000"/>
            <a:headEnd type="none" w="sm" len="sm"/>
            <a:tailEnd type="none" w="sm" len="sm"/>
          </a:ln>
          <a:effectLst/>
        </p:spPr>
        <p:txBody>
          <a:bodyPr wrap="none" anchor="ctr"/>
          <a:lstStyle/>
          <a:p>
            <a:pPr algn="ctr">
              <a:defRPr/>
            </a:pPr>
            <a:endParaRPr lang="de-CH" sz="4000" b="1">
              <a:effectLst>
                <a:outerShdw blurRad="38100" dist="38100" dir="2700000" algn="tl">
                  <a:srgbClr val="FFFFFF"/>
                </a:outerShdw>
              </a:effectLst>
              <a:latin typeface="Times"/>
              <a:ea typeface="Osaka" pitchFamily="1" charset="-128"/>
            </a:endParaRPr>
          </a:p>
        </p:txBody>
      </p:sp>
      <p:pic>
        <p:nvPicPr>
          <p:cNvPr id="50180" name="Picture 4" descr="IMG_0355"/>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t="4942" b="8025"/>
          <a:stretch/>
        </p:blipFill>
        <p:spPr bwMode="auto">
          <a:xfrm>
            <a:off x="551384" y="966701"/>
            <a:ext cx="3856740" cy="27500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5" descr="IMG_0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4" y="3881208"/>
            <a:ext cx="2814262" cy="28601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IMG_03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174" y="2181080"/>
            <a:ext cx="2750076" cy="283898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IMG_03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2184" y="2161098"/>
            <a:ext cx="2730710" cy="287978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278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Minimally invasive osteosynthesis</a:t>
            </a:r>
          </a:p>
        </p:txBody>
      </p:sp>
      <p:sp>
        <p:nvSpPr>
          <p:cNvPr id="3" name="Content Placeholder 2"/>
          <p:cNvSpPr>
            <a:spLocks noGrp="1"/>
          </p:cNvSpPr>
          <p:nvPr>
            <p:ph idx="1"/>
          </p:nvPr>
        </p:nvSpPr>
        <p:spPr/>
        <p:txBody>
          <a:bodyPr/>
          <a:lstStyle/>
          <a:p>
            <a:pPr>
              <a:spcBef>
                <a:spcPts val="600"/>
              </a:spcBef>
              <a:spcAft>
                <a:spcPts val="600"/>
              </a:spcAft>
            </a:pPr>
            <a:r>
              <a:rPr lang="en-US" dirty="0"/>
              <a:t>Concept of biological fracture treatment</a:t>
            </a:r>
          </a:p>
          <a:p>
            <a:pPr>
              <a:spcBef>
                <a:spcPts val="600"/>
              </a:spcBef>
              <a:spcAft>
                <a:spcPts val="600"/>
              </a:spcAft>
            </a:pPr>
            <a:r>
              <a:rPr lang="en-US" dirty="0"/>
              <a:t>Reduce the iatrogenic trauma (surgical footprint) caused by surgery</a:t>
            </a:r>
          </a:p>
          <a:p>
            <a:pPr>
              <a:spcBef>
                <a:spcPts val="600"/>
              </a:spcBef>
              <a:spcAft>
                <a:spcPts val="600"/>
              </a:spcAft>
            </a:pPr>
            <a:r>
              <a:rPr lang="en-US" dirty="0"/>
              <a:t>Preserve blood supply to fracture fragments</a:t>
            </a:r>
          </a:p>
          <a:p>
            <a:pPr>
              <a:spcBef>
                <a:spcPts val="600"/>
              </a:spcBef>
              <a:spcAft>
                <a:spcPts val="600"/>
              </a:spcAft>
            </a:pPr>
            <a:r>
              <a:rPr lang="en-US" dirty="0"/>
              <a:t>Keep the proper environment for bone healing</a:t>
            </a:r>
          </a:p>
        </p:txBody>
      </p:sp>
    </p:spTree>
    <p:extLst>
      <p:ext uri="{BB962C8B-B14F-4D97-AF65-F5344CB8AC3E}">
        <p14:creationId xmlns:p14="http://schemas.microsoft.com/office/powerpoint/2010/main" val="359456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Implants for minimally invasive osteosynthesis </a:t>
            </a:r>
          </a:p>
        </p:txBody>
      </p:sp>
      <p:sp>
        <p:nvSpPr>
          <p:cNvPr id="3" name="Content Placeholder 2"/>
          <p:cNvSpPr>
            <a:spLocks noGrp="1"/>
          </p:cNvSpPr>
          <p:nvPr>
            <p:ph idx="1"/>
          </p:nvPr>
        </p:nvSpPr>
        <p:spPr/>
        <p:txBody>
          <a:bodyPr/>
          <a:lstStyle/>
          <a:p>
            <a:pPr>
              <a:spcBef>
                <a:spcPts val="600"/>
              </a:spcBef>
              <a:spcAft>
                <a:spcPts val="600"/>
              </a:spcAft>
            </a:pPr>
            <a:r>
              <a:rPr lang="en-US" dirty="0"/>
              <a:t>Screw </a:t>
            </a:r>
          </a:p>
          <a:p>
            <a:pPr>
              <a:spcBef>
                <a:spcPts val="600"/>
              </a:spcBef>
              <a:spcAft>
                <a:spcPts val="600"/>
              </a:spcAft>
            </a:pPr>
            <a:r>
              <a:rPr lang="en-US" dirty="0"/>
              <a:t>IM nail</a:t>
            </a:r>
          </a:p>
          <a:p>
            <a:pPr>
              <a:spcBef>
                <a:spcPts val="600"/>
              </a:spcBef>
              <a:spcAft>
                <a:spcPts val="600"/>
              </a:spcAft>
            </a:pPr>
            <a:r>
              <a:rPr lang="en-US" dirty="0"/>
              <a:t>Plate</a:t>
            </a:r>
          </a:p>
          <a:p>
            <a:pPr>
              <a:spcBef>
                <a:spcPts val="600"/>
              </a:spcBef>
              <a:spcAft>
                <a:spcPts val="600"/>
              </a:spcAft>
            </a:pPr>
            <a:r>
              <a:rPr lang="en-US" dirty="0"/>
              <a:t>External fixator</a:t>
            </a:r>
          </a:p>
        </p:txBody>
      </p:sp>
      <p:sp>
        <p:nvSpPr>
          <p:cNvPr id="5" name="Rectangle 23"/>
          <p:cNvSpPr>
            <a:spLocks noChangeArrowheads="1"/>
          </p:cNvSpPr>
          <p:nvPr/>
        </p:nvSpPr>
        <p:spPr bwMode="auto">
          <a:xfrm>
            <a:off x="3287688" y="1407636"/>
            <a:ext cx="2439988" cy="381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5"/>
          <p:cNvSpPr>
            <a:spLocks noChangeArrowheads="1"/>
          </p:cNvSpPr>
          <p:nvPr/>
        </p:nvSpPr>
        <p:spPr bwMode="auto">
          <a:xfrm>
            <a:off x="5878488" y="1436211"/>
            <a:ext cx="1855788" cy="381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27"/>
          <p:cNvSpPr>
            <a:spLocks noChangeArrowheads="1"/>
          </p:cNvSpPr>
          <p:nvPr/>
        </p:nvSpPr>
        <p:spPr bwMode="auto">
          <a:xfrm>
            <a:off x="7915252" y="1437800"/>
            <a:ext cx="1870075" cy="3824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29"/>
          <p:cNvSpPr>
            <a:spLocks noChangeArrowheads="1"/>
          </p:cNvSpPr>
          <p:nvPr/>
        </p:nvSpPr>
        <p:spPr bwMode="auto">
          <a:xfrm>
            <a:off x="9966302" y="1439386"/>
            <a:ext cx="1870075" cy="3824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48"/>
          <p:cNvGrpSpPr>
            <a:grpSpLocks/>
          </p:cNvGrpSpPr>
          <p:nvPr/>
        </p:nvGrpSpPr>
        <p:grpSpPr bwMode="auto">
          <a:xfrm>
            <a:off x="3973488" y="1282224"/>
            <a:ext cx="7702550" cy="4029075"/>
            <a:chOff x="624" y="1782"/>
            <a:chExt cx="4852" cy="2538"/>
          </a:xfrm>
        </p:grpSpPr>
        <p:pic>
          <p:nvPicPr>
            <p:cNvPr id="10" name="Picture 24" descr="SHRöPostop07032003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924"/>
              <a:ext cx="801" cy="239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6" descr="PSRö1Jahr19012003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 y="2296"/>
              <a:ext cx="934" cy="129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8" descr="MJRö1Jahr05022001ap"/>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3383" y="1782"/>
              <a:ext cx="646" cy="239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30" descr="WBRöOp11022000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 y="2353"/>
              <a:ext cx="941" cy="130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4" name="Group 31"/>
          <p:cNvGrpSpPr>
            <a:grpSpLocks/>
          </p:cNvGrpSpPr>
          <p:nvPr/>
        </p:nvGrpSpPr>
        <p:grpSpPr bwMode="auto">
          <a:xfrm>
            <a:off x="4597376" y="1290162"/>
            <a:ext cx="6729412" cy="3514725"/>
            <a:chOff x="1017" y="1680"/>
            <a:chExt cx="4239" cy="2214"/>
          </a:xfrm>
        </p:grpSpPr>
        <p:sp>
          <p:nvSpPr>
            <p:cNvPr id="15" name="Freeform 32"/>
            <p:cNvSpPr>
              <a:spLocks/>
            </p:cNvSpPr>
            <p:nvPr/>
          </p:nvSpPr>
          <p:spPr bwMode="auto">
            <a:xfrm>
              <a:off x="1017" y="1897"/>
              <a:ext cx="135" cy="347"/>
            </a:xfrm>
            <a:custGeom>
              <a:avLst/>
              <a:gdLst>
                <a:gd name="T0" fmla="*/ 3 w 135"/>
                <a:gd name="T1" fmla="*/ 5 h 347"/>
                <a:gd name="T2" fmla="*/ 33 w 135"/>
                <a:gd name="T3" fmla="*/ 29 h 347"/>
                <a:gd name="T4" fmla="*/ 69 w 135"/>
                <a:gd name="T5" fmla="*/ 53 h 347"/>
                <a:gd name="T6" fmla="*/ 75 w 135"/>
                <a:gd name="T7" fmla="*/ 71 h 347"/>
                <a:gd name="T8" fmla="*/ 93 w 135"/>
                <a:gd name="T9" fmla="*/ 83 h 347"/>
                <a:gd name="T10" fmla="*/ 105 w 135"/>
                <a:gd name="T11" fmla="*/ 119 h 347"/>
                <a:gd name="T12" fmla="*/ 117 w 135"/>
                <a:gd name="T13" fmla="*/ 155 h 347"/>
                <a:gd name="T14" fmla="*/ 135 w 135"/>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47">
                  <a:moveTo>
                    <a:pt x="3" y="5"/>
                  </a:moveTo>
                  <a:cubicBezTo>
                    <a:pt x="44" y="19"/>
                    <a:pt x="0" y="0"/>
                    <a:pt x="33" y="29"/>
                  </a:cubicBezTo>
                  <a:cubicBezTo>
                    <a:pt x="44" y="38"/>
                    <a:pt x="69" y="53"/>
                    <a:pt x="69" y="53"/>
                  </a:cubicBezTo>
                  <a:cubicBezTo>
                    <a:pt x="71" y="59"/>
                    <a:pt x="71" y="66"/>
                    <a:pt x="75" y="71"/>
                  </a:cubicBezTo>
                  <a:cubicBezTo>
                    <a:pt x="80" y="77"/>
                    <a:pt x="89" y="77"/>
                    <a:pt x="93" y="83"/>
                  </a:cubicBezTo>
                  <a:cubicBezTo>
                    <a:pt x="100" y="94"/>
                    <a:pt x="101" y="107"/>
                    <a:pt x="105" y="119"/>
                  </a:cubicBezTo>
                  <a:cubicBezTo>
                    <a:pt x="109" y="131"/>
                    <a:pt x="117" y="155"/>
                    <a:pt x="117" y="155"/>
                  </a:cubicBezTo>
                  <a:cubicBezTo>
                    <a:pt x="126" y="218"/>
                    <a:pt x="135" y="284"/>
                    <a:pt x="135" y="347"/>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33"/>
            <p:cNvSpPr>
              <a:spLocks/>
            </p:cNvSpPr>
            <p:nvPr/>
          </p:nvSpPr>
          <p:spPr bwMode="auto">
            <a:xfrm>
              <a:off x="1188" y="3384"/>
              <a:ext cx="72" cy="510"/>
            </a:xfrm>
            <a:custGeom>
              <a:avLst/>
              <a:gdLst>
                <a:gd name="T0" fmla="*/ 0 w 72"/>
                <a:gd name="T1" fmla="*/ 0 h 510"/>
                <a:gd name="T2" fmla="*/ 6 w 72"/>
                <a:gd name="T3" fmla="*/ 120 h 510"/>
                <a:gd name="T4" fmla="*/ 6 w 72"/>
                <a:gd name="T5" fmla="*/ 180 h 510"/>
                <a:gd name="T6" fmla="*/ 24 w 72"/>
                <a:gd name="T7" fmla="*/ 240 h 510"/>
                <a:gd name="T8" fmla="*/ 48 w 72"/>
                <a:gd name="T9" fmla="*/ 342 h 510"/>
                <a:gd name="T10" fmla="*/ 72 w 72"/>
                <a:gd name="T11" fmla="*/ 510 h 510"/>
              </a:gdLst>
              <a:ahLst/>
              <a:cxnLst>
                <a:cxn ang="0">
                  <a:pos x="T0" y="T1"/>
                </a:cxn>
                <a:cxn ang="0">
                  <a:pos x="T2" y="T3"/>
                </a:cxn>
                <a:cxn ang="0">
                  <a:pos x="T4" y="T5"/>
                </a:cxn>
                <a:cxn ang="0">
                  <a:pos x="T6" y="T7"/>
                </a:cxn>
                <a:cxn ang="0">
                  <a:pos x="T8" y="T9"/>
                </a:cxn>
                <a:cxn ang="0">
                  <a:pos x="T10" y="T11"/>
                </a:cxn>
              </a:cxnLst>
              <a:rect l="0" t="0" r="r" b="b"/>
              <a:pathLst>
                <a:path w="72" h="510">
                  <a:moveTo>
                    <a:pt x="0" y="0"/>
                  </a:moveTo>
                  <a:cubicBezTo>
                    <a:pt x="2" y="40"/>
                    <a:pt x="1" y="80"/>
                    <a:pt x="6" y="120"/>
                  </a:cubicBezTo>
                  <a:cubicBezTo>
                    <a:pt x="8" y="139"/>
                    <a:pt x="0" y="162"/>
                    <a:pt x="6" y="180"/>
                  </a:cubicBezTo>
                  <a:cubicBezTo>
                    <a:pt x="11" y="199"/>
                    <a:pt x="17" y="213"/>
                    <a:pt x="24" y="240"/>
                  </a:cubicBezTo>
                  <a:cubicBezTo>
                    <a:pt x="31" y="267"/>
                    <a:pt x="40" y="297"/>
                    <a:pt x="48" y="342"/>
                  </a:cubicBezTo>
                  <a:cubicBezTo>
                    <a:pt x="57" y="398"/>
                    <a:pt x="72" y="453"/>
                    <a:pt x="72" y="510"/>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34"/>
            <p:cNvSpPr>
              <a:spLocks/>
            </p:cNvSpPr>
            <p:nvPr/>
          </p:nvSpPr>
          <p:spPr bwMode="auto">
            <a:xfrm>
              <a:off x="2970" y="3270"/>
              <a:ext cx="29" cy="402"/>
            </a:xfrm>
            <a:custGeom>
              <a:avLst/>
              <a:gdLst>
                <a:gd name="T0" fmla="*/ 12 w 29"/>
                <a:gd name="T1" fmla="*/ 0 h 402"/>
                <a:gd name="T2" fmla="*/ 0 w 29"/>
                <a:gd name="T3" fmla="*/ 126 h 402"/>
                <a:gd name="T4" fmla="*/ 18 w 29"/>
                <a:gd name="T5" fmla="*/ 240 h 402"/>
                <a:gd name="T6" fmla="*/ 24 w 29"/>
                <a:gd name="T7" fmla="*/ 402 h 402"/>
              </a:gdLst>
              <a:ahLst/>
              <a:cxnLst>
                <a:cxn ang="0">
                  <a:pos x="T0" y="T1"/>
                </a:cxn>
                <a:cxn ang="0">
                  <a:pos x="T2" y="T3"/>
                </a:cxn>
                <a:cxn ang="0">
                  <a:pos x="T4" y="T5"/>
                </a:cxn>
                <a:cxn ang="0">
                  <a:pos x="T6" y="T7"/>
                </a:cxn>
              </a:cxnLst>
              <a:rect l="0" t="0" r="r" b="b"/>
              <a:pathLst>
                <a:path w="29" h="402">
                  <a:moveTo>
                    <a:pt x="12" y="0"/>
                  </a:moveTo>
                  <a:cubicBezTo>
                    <a:pt x="8" y="42"/>
                    <a:pt x="0" y="84"/>
                    <a:pt x="0" y="126"/>
                  </a:cubicBezTo>
                  <a:cubicBezTo>
                    <a:pt x="0" y="165"/>
                    <a:pt x="12" y="202"/>
                    <a:pt x="18" y="240"/>
                  </a:cubicBezTo>
                  <a:cubicBezTo>
                    <a:pt x="29" y="304"/>
                    <a:pt x="24" y="322"/>
                    <a:pt x="24" y="402"/>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35"/>
            <p:cNvSpPr>
              <a:spLocks/>
            </p:cNvSpPr>
            <p:nvPr/>
          </p:nvSpPr>
          <p:spPr bwMode="auto">
            <a:xfrm>
              <a:off x="3414" y="1680"/>
              <a:ext cx="78" cy="162"/>
            </a:xfrm>
            <a:custGeom>
              <a:avLst/>
              <a:gdLst>
                <a:gd name="T0" fmla="*/ 78 w 78"/>
                <a:gd name="T1" fmla="*/ 0 h 162"/>
                <a:gd name="T2" fmla="*/ 0 w 78"/>
                <a:gd name="T3" fmla="*/ 162 h 162"/>
              </a:gdLst>
              <a:ahLst/>
              <a:cxnLst>
                <a:cxn ang="0">
                  <a:pos x="T0" y="T1"/>
                </a:cxn>
                <a:cxn ang="0">
                  <a:pos x="T2" y="T3"/>
                </a:cxn>
              </a:cxnLst>
              <a:rect l="0" t="0" r="r" b="b"/>
              <a:pathLst>
                <a:path w="78" h="162">
                  <a:moveTo>
                    <a:pt x="78" y="0"/>
                  </a:moveTo>
                  <a:cubicBezTo>
                    <a:pt x="32" y="15"/>
                    <a:pt x="0" y="116"/>
                    <a:pt x="0" y="162"/>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6"/>
            <p:cNvSpPr>
              <a:spLocks noChangeShapeType="1"/>
            </p:cNvSpPr>
            <p:nvPr/>
          </p:nvSpPr>
          <p:spPr bwMode="auto">
            <a:xfrm>
              <a:off x="3408" y="2280"/>
              <a:ext cx="6" cy="6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37"/>
            <p:cNvSpPr>
              <a:spLocks noChangeShapeType="1"/>
            </p:cNvSpPr>
            <p:nvPr/>
          </p:nvSpPr>
          <p:spPr bwMode="auto">
            <a:xfrm>
              <a:off x="3450" y="2436"/>
              <a:ext cx="6" cy="6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38"/>
            <p:cNvSpPr>
              <a:spLocks noChangeShapeType="1"/>
            </p:cNvSpPr>
            <p:nvPr/>
          </p:nvSpPr>
          <p:spPr bwMode="auto">
            <a:xfrm flipH="1">
              <a:off x="3492" y="3594"/>
              <a:ext cx="0" cy="7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39"/>
            <p:cNvSpPr>
              <a:spLocks noChangeShapeType="1"/>
            </p:cNvSpPr>
            <p:nvPr/>
          </p:nvSpPr>
          <p:spPr bwMode="auto">
            <a:xfrm flipH="1">
              <a:off x="3480" y="3738"/>
              <a:ext cx="12" cy="7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40"/>
            <p:cNvSpPr>
              <a:spLocks noChangeShapeType="1"/>
            </p:cNvSpPr>
            <p:nvPr/>
          </p:nvSpPr>
          <p:spPr bwMode="auto">
            <a:xfrm flipH="1">
              <a:off x="4488" y="2610"/>
              <a:ext cx="12" cy="12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41"/>
            <p:cNvSpPr>
              <a:spLocks noChangeShapeType="1"/>
            </p:cNvSpPr>
            <p:nvPr/>
          </p:nvSpPr>
          <p:spPr bwMode="auto">
            <a:xfrm flipH="1">
              <a:off x="5244" y="3138"/>
              <a:ext cx="12" cy="12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42"/>
            <p:cNvSpPr>
              <a:spLocks noChangeShapeType="1"/>
            </p:cNvSpPr>
            <p:nvPr/>
          </p:nvSpPr>
          <p:spPr bwMode="auto">
            <a:xfrm flipH="1">
              <a:off x="5208" y="3438"/>
              <a:ext cx="12" cy="12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 name="Group 43"/>
          <p:cNvGrpSpPr>
            <a:grpSpLocks/>
          </p:cNvGrpSpPr>
          <p:nvPr/>
        </p:nvGrpSpPr>
        <p:grpSpPr bwMode="auto">
          <a:xfrm>
            <a:off x="4105252" y="2336324"/>
            <a:ext cx="7329487" cy="1981200"/>
            <a:chOff x="707" y="2339"/>
            <a:chExt cx="4617" cy="1248"/>
          </a:xfrm>
        </p:grpSpPr>
        <p:sp>
          <p:nvSpPr>
            <p:cNvPr id="27" name="Oval 44"/>
            <p:cNvSpPr>
              <a:spLocks noChangeArrowheads="1"/>
            </p:cNvSpPr>
            <p:nvPr/>
          </p:nvSpPr>
          <p:spPr bwMode="auto">
            <a:xfrm>
              <a:off x="707" y="2339"/>
              <a:ext cx="497" cy="995"/>
            </a:xfrm>
            <a:prstGeom prst="ellipse">
              <a:avLst/>
            </a:prstGeom>
            <a:solidFill>
              <a:srgbClr val="3399FF">
                <a:alpha val="50000"/>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45"/>
            <p:cNvSpPr>
              <a:spLocks noChangeArrowheads="1"/>
            </p:cNvSpPr>
            <p:nvPr/>
          </p:nvSpPr>
          <p:spPr bwMode="auto">
            <a:xfrm rot="2821957">
              <a:off x="2244" y="2486"/>
              <a:ext cx="392" cy="638"/>
            </a:xfrm>
            <a:prstGeom prst="ellipse">
              <a:avLst/>
            </a:prstGeom>
            <a:solidFill>
              <a:srgbClr val="3399FF">
                <a:alpha val="50000"/>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46"/>
            <p:cNvSpPr>
              <a:spLocks noChangeArrowheads="1"/>
            </p:cNvSpPr>
            <p:nvPr/>
          </p:nvSpPr>
          <p:spPr bwMode="auto">
            <a:xfrm>
              <a:off x="3439" y="2531"/>
              <a:ext cx="497" cy="1021"/>
            </a:xfrm>
            <a:prstGeom prst="ellipse">
              <a:avLst/>
            </a:prstGeom>
            <a:solidFill>
              <a:srgbClr val="3399FF">
                <a:alpha val="50000"/>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47"/>
            <p:cNvSpPr>
              <a:spLocks noChangeArrowheads="1"/>
            </p:cNvSpPr>
            <p:nvPr/>
          </p:nvSpPr>
          <p:spPr bwMode="auto">
            <a:xfrm>
              <a:off x="4608" y="2444"/>
              <a:ext cx="716" cy="1143"/>
            </a:xfrm>
            <a:prstGeom prst="ellipse">
              <a:avLst/>
            </a:prstGeom>
            <a:solidFill>
              <a:srgbClr val="3399FF">
                <a:alpha val="50000"/>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107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en-US" dirty="0"/>
              <a:t>Advantages of minimally invasive osteosynthesis </a:t>
            </a:r>
          </a:p>
        </p:txBody>
      </p:sp>
      <p:sp>
        <p:nvSpPr>
          <p:cNvPr id="636931" name="Rectangle 3"/>
          <p:cNvSpPr>
            <a:spLocks noGrp="1" noChangeArrowheads="1"/>
          </p:cNvSpPr>
          <p:nvPr>
            <p:ph type="body" idx="1"/>
          </p:nvPr>
        </p:nvSpPr>
        <p:spPr/>
        <p:txBody>
          <a:bodyPr/>
          <a:lstStyle/>
          <a:p>
            <a:pPr>
              <a:spcBef>
                <a:spcPts val="600"/>
              </a:spcBef>
              <a:spcAft>
                <a:spcPts val="600"/>
              </a:spcAft>
            </a:pPr>
            <a:r>
              <a:rPr lang="en-US" dirty="0"/>
              <a:t>Rapid and strong bone healing  </a:t>
            </a:r>
          </a:p>
          <a:p>
            <a:pPr>
              <a:spcBef>
                <a:spcPts val="600"/>
              </a:spcBef>
              <a:spcAft>
                <a:spcPts val="600"/>
              </a:spcAft>
            </a:pPr>
            <a:r>
              <a:rPr lang="en-US" dirty="0"/>
              <a:t>Less infection</a:t>
            </a:r>
          </a:p>
          <a:p>
            <a:pPr>
              <a:spcBef>
                <a:spcPts val="600"/>
              </a:spcBef>
              <a:spcAft>
                <a:spcPts val="600"/>
              </a:spcAft>
            </a:pPr>
            <a:r>
              <a:rPr lang="en-US" dirty="0"/>
              <a:t>Decrease the need for bone graft</a:t>
            </a:r>
          </a:p>
          <a:p>
            <a:pPr>
              <a:spcBef>
                <a:spcPts val="600"/>
              </a:spcBef>
              <a:spcAft>
                <a:spcPts val="600"/>
              </a:spcAft>
            </a:pPr>
            <a:r>
              <a:rPr lang="en-US" dirty="0"/>
              <a:t>Less pain</a:t>
            </a:r>
          </a:p>
          <a:p>
            <a:pPr>
              <a:spcBef>
                <a:spcPts val="600"/>
              </a:spcBef>
              <a:spcAft>
                <a:spcPts val="600"/>
              </a:spcAft>
            </a:pPr>
            <a:r>
              <a:rPr lang="en-US" dirty="0"/>
              <a:t>Faster rehabilitation</a:t>
            </a:r>
          </a:p>
          <a:p>
            <a:pPr>
              <a:spcBef>
                <a:spcPts val="600"/>
              </a:spcBef>
              <a:spcAft>
                <a:spcPts val="600"/>
              </a:spcAft>
            </a:pPr>
            <a:r>
              <a:rPr lang="en-US" dirty="0"/>
              <a:t>Better cosmetic appearance</a:t>
            </a:r>
          </a:p>
          <a:p>
            <a:pPr>
              <a:spcBef>
                <a:spcPts val="600"/>
              </a:spcBef>
              <a:spcAft>
                <a:spcPts val="600"/>
              </a:spcAft>
            </a:pPr>
            <a:endParaRPr lang="en-US" dirty="0"/>
          </a:p>
        </p:txBody>
      </p:sp>
    </p:spTree>
    <p:extLst>
      <p:ext uri="{BB962C8B-B14F-4D97-AF65-F5344CB8AC3E}">
        <p14:creationId xmlns:p14="http://schemas.microsoft.com/office/powerpoint/2010/main" val="208127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dirty="0"/>
              <a:t>Disadvantages of minimally invasive osteosynthesis </a:t>
            </a:r>
          </a:p>
        </p:txBody>
      </p:sp>
      <p:sp>
        <p:nvSpPr>
          <p:cNvPr id="635907" name="Rectangle 3"/>
          <p:cNvSpPr>
            <a:spLocks noGrp="1" noChangeArrowheads="1"/>
          </p:cNvSpPr>
          <p:nvPr>
            <p:ph type="body" idx="1"/>
          </p:nvPr>
        </p:nvSpPr>
        <p:spPr/>
        <p:txBody>
          <a:bodyPr/>
          <a:lstStyle/>
          <a:p>
            <a:pPr>
              <a:spcBef>
                <a:spcPts val="600"/>
              </a:spcBef>
              <a:spcAft>
                <a:spcPts val="600"/>
              </a:spcAft>
            </a:pPr>
            <a:r>
              <a:rPr lang="en-US" dirty="0"/>
              <a:t>Limited view</a:t>
            </a:r>
          </a:p>
          <a:p>
            <a:pPr>
              <a:spcBef>
                <a:spcPts val="600"/>
              </a:spcBef>
              <a:spcAft>
                <a:spcPts val="600"/>
              </a:spcAft>
            </a:pPr>
            <a:r>
              <a:rPr lang="en-US" dirty="0"/>
              <a:t>Increased C-arm time</a:t>
            </a:r>
          </a:p>
          <a:p>
            <a:pPr>
              <a:spcBef>
                <a:spcPts val="600"/>
              </a:spcBef>
              <a:spcAft>
                <a:spcPts val="600"/>
              </a:spcAft>
            </a:pPr>
            <a:r>
              <a:rPr lang="en-US" dirty="0"/>
              <a:t>Malunion</a:t>
            </a:r>
          </a:p>
          <a:p>
            <a:pPr>
              <a:spcBef>
                <a:spcPts val="600"/>
              </a:spcBef>
              <a:spcAft>
                <a:spcPts val="600"/>
              </a:spcAft>
            </a:pPr>
            <a:r>
              <a:rPr lang="en-US" dirty="0"/>
              <a:t>Pseudarthrosis through diastasis</a:t>
            </a:r>
          </a:p>
          <a:p>
            <a:pPr>
              <a:spcBef>
                <a:spcPts val="600"/>
              </a:spcBef>
              <a:spcAft>
                <a:spcPts val="600"/>
              </a:spcAft>
            </a:pPr>
            <a:r>
              <a:rPr lang="en-US" dirty="0"/>
              <a:t>Delayed union with flexible fixation in simple fractures</a:t>
            </a:r>
          </a:p>
          <a:p>
            <a:pPr>
              <a:spcBef>
                <a:spcPts val="600"/>
              </a:spcBef>
              <a:spcAft>
                <a:spcPts val="600"/>
              </a:spcAft>
            </a:pPr>
            <a:endParaRPr lang="en-US" dirty="0"/>
          </a:p>
          <a:p>
            <a:pPr>
              <a:spcBef>
                <a:spcPts val="600"/>
              </a:spcBef>
              <a:spcAft>
                <a:spcPts val="600"/>
              </a:spcAft>
            </a:pPr>
            <a:endParaRPr lang="en-US" dirty="0"/>
          </a:p>
        </p:txBody>
      </p:sp>
    </p:spTree>
    <p:extLst>
      <p:ext uri="{BB962C8B-B14F-4D97-AF65-F5344CB8AC3E}">
        <p14:creationId xmlns:p14="http://schemas.microsoft.com/office/powerpoint/2010/main" val="256713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Take-home messages</a:t>
            </a:r>
          </a:p>
        </p:txBody>
      </p:sp>
      <p:sp>
        <p:nvSpPr>
          <p:cNvPr id="634883" name="Rectangle 3"/>
          <p:cNvSpPr>
            <a:spLocks noGrp="1" noChangeArrowheads="1"/>
          </p:cNvSpPr>
          <p:nvPr>
            <p:ph type="body" idx="1"/>
          </p:nvPr>
        </p:nvSpPr>
        <p:spPr/>
        <p:txBody>
          <a:bodyPr/>
          <a:lstStyle/>
          <a:p>
            <a:pPr>
              <a:spcBef>
                <a:spcPts val="600"/>
              </a:spcBef>
              <a:spcAft>
                <a:spcPts val="600"/>
              </a:spcAft>
            </a:pPr>
            <a:r>
              <a:rPr lang="en-US" dirty="0"/>
              <a:t>Preoperative plan and case analysis are critical</a:t>
            </a:r>
          </a:p>
          <a:p>
            <a:pPr>
              <a:spcBef>
                <a:spcPts val="600"/>
              </a:spcBef>
              <a:spcAft>
                <a:spcPts val="600"/>
              </a:spcAft>
            </a:pPr>
            <a:r>
              <a:rPr lang="en-US" dirty="0"/>
              <a:t>Soft-tissue window: key is not length of incision</a:t>
            </a:r>
          </a:p>
          <a:p>
            <a:pPr>
              <a:spcBef>
                <a:spcPts val="600"/>
              </a:spcBef>
              <a:spcAft>
                <a:spcPts val="600"/>
              </a:spcAft>
            </a:pPr>
            <a:r>
              <a:rPr lang="en-US" dirty="0"/>
              <a:t>Be aware of danger zones!</a:t>
            </a:r>
          </a:p>
          <a:p>
            <a:pPr>
              <a:spcBef>
                <a:spcPts val="600"/>
              </a:spcBef>
              <a:spcAft>
                <a:spcPts val="600"/>
              </a:spcAft>
            </a:pPr>
            <a:r>
              <a:rPr lang="en-US" dirty="0"/>
              <a:t>Indirect or direct reduction as necessary</a:t>
            </a:r>
          </a:p>
          <a:p>
            <a:pPr>
              <a:spcBef>
                <a:spcPts val="600"/>
              </a:spcBef>
              <a:spcAft>
                <a:spcPts val="600"/>
              </a:spcAft>
            </a:pPr>
            <a:r>
              <a:rPr lang="en-US" dirty="0"/>
              <a:t>Reduction tools: minimal additional trauma </a:t>
            </a:r>
          </a:p>
          <a:p>
            <a:pPr>
              <a:spcBef>
                <a:spcPts val="600"/>
              </a:spcBef>
              <a:spcAft>
                <a:spcPts val="600"/>
              </a:spcAft>
            </a:pPr>
            <a:r>
              <a:rPr lang="en-US" dirty="0"/>
              <a:t>Basic principles of ORIF remain the same</a:t>
            </a:r>
          </a:p>
          <a:p>
            <a:pPr>
              <a:spcBef>
                <a:spcPts val="600"/>
              </a:spcBef>
              <a:spcAft>
                <a:spcPts val="600"/>
              </a:spcAft>
            </a:pPr>
            <a:endParaRPr lang="en-US" dirty="0"/>
          </a:p>
        </p:txBody>
      </p:sp>
    </p:spTree>
    <p:extLst>
      <p:ext uri="{BB962C8B-B14F-4D97-AF65-F5344CB8AC3E}">
        <p14:creationId xmlns:p14="http://schemas.microsoft.com/office/powerpoint/2010/main" val="393508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t>Biological osteosynthesis</a:t>
            </a:r>
          </a:p>
        </p:txBody>
      </p:sp>
      <p:graphicFrame>
        <p:nvGraphicFramePr>
          <p:cNvPr id="621576" name="Group 8"/>
          <p:cNvGraphicFramePr>
            <a:graphicFrameLocks noGrp="1"/>
          </p:cNvGraphicFramePr>
          <p:nvPr>
            <p:ph idx="1"/>
            <p:extLst>
              <p:ext uri="{D42A27DB-BD31-4B8C-83A1-F6EECF244321}">
                <p14:modId xmlns:p14="http://schemas.microsoft.com/office/powerpoint/2010/main" val="2250847140"/>
              </p:ext>
            </p:extLst>
          </p:nvPr>
        </p:nvGraphicFramePr>
        <p:xfrm>
          <a:off x="550487" y="1363050"/>
          <a:ext cx="10946113" cy="4311274"/>
        </p:xfrm>
        <a:graphic>
          <a:graphicData uri="http://schemas.openxmlformats.org/drawingml/2006/table">
            <a:tbl>
              <a:tblPr firstRow="1" bandRow="1">
                <a:effectLst/>
                <a:tableStyleId>{284E427A-3D55-4303-BF80-6455036E1DE7}</a:tableStyleId>
              </a:tblPr>
              <a:tblGrid>
                <a:gridCol w="4017972">
                  <a:extLst>
                    <a:ext uri="{9D8B030D-6E8A-4147-A177-3AD203B41FA5}">
                      <a16:colId xmlns:a16="http://schemas.microsoft.com/office/drawing/2014/main" val="20000"/>
                    </a:ext>
                  </a:extLst>
                </a:gridCol>
                <a:gridCol w="3516220">
                  <a:extLst>
                    <a:ext uri="{9D8B030D-6E8A-4147-A177-3AD203B41FA5}">
                      <a16:colId xmlns:a16="http://schemas.microsoft.com/office/drawing/2014/main" val="20001"/>
                    </a:ext>
                  </a:extLst>
                </a:gridCol>
                <a:gridCol w="3411921">
                  <a:extLst>
                    <a:ext uri="{9D8B030D-6E8A-4147-A177-3AD203B41FA5}">
                      <a16:colId xmlns:a16="http://schemas.microsoft.com/office/drawing/2014/main" val="20002"/>
                    </a:ext>
                  </a:extLst>
                </a:gridCol>
              </a:tblGrid>
              <a:tr h="1128566">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Conventional osteosynthesis</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Biological osteosynthesis</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0"/>
                  </a:ext>
                </a:extLst>
              </a:tr>
              <a:tr h="635052">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N</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24</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23</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1"/>
                  </a:ext>
                </a:extLst>
              </a:tr>
              <a:tr h="636914">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Bone graft</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10</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0</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2"/>
                  </a:ext>
                </a:extLst>
              </a:tr>
              <a:tr h="636914">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Weight bearing (Mt)</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5.5</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3.5</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3"/>
                  </a:ext>
                </a:extLst>
              </a:tr>
              <a:tr h="636914">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Delayed union/nonunion</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8</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0</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4"/>
                  </a:ext>
                </a:extLst>
              </a:tr>
              <a:tr h="636914">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Infection</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a:ln>
                            <a:noFill/>
                          </a:ln>
                          <a:solidFill>
                            <a:schemeClr val="bg1"/>
                          </a:solidFill>
                          <a:effectLst/>
                        </a:rPr>
                        <a:t>5</a:t>
                      </a:r>
                      <a:endParaRPr kumimoji="0" lang="en-US" sz="2400" b="1" i="0" u="none" strike="noStrike" cap="none" normalizeH="0" baseline="0">
                        <a:ln>
                          <a:noFill/>
                        </a:ln>
                        <a:solidFill>
                          <a:schemeClr val="bg1"/>
                        </a:solidFill>
                        <a:effectLst/>
                        <a:latin typeface="Arial" panose="020B0604020202020204" pitchFamily="34" charset="0"/>
                      </a:endParaRPr>
                    </a:p>
                  </a:txBody>
                  <a:tcPr marL="107269" marR="107269" marT="53635" marB="53635" horzOverflow="overflow"/>
                </a:tc>
                <a:tc>
                  <a:txBody>
                    <a:bodyPr/>
                    <a:lstStyle>
                      <a:lvl1pPr>
                        <a:spcBef>
                          <a:spcPct val="20000"/>
                        </a:spcBef>
                        <a:spcAft>
                          <a:spcPct val="20000"/>
                        </a:spcAft>
                        <a:defRPr sz="2000">
                          <a:solidFill>
                            <a:schemeClr val="tx1"/>
                          </a:solidFill>
                          <a:latin typeface="Arial" panose="020B0604020202020204" pitchFamily="34" charset="0"/>
                        </a:defRPr>
                      </a:lvl1pPr>
                      <a:lvl2pPr marL="360363">
                        <a:spcBef>
                          <a:spcPct val="20000"/>
                        </a:spcBef>
                        <a:defRPr sz="2000">
                          <a:solidFill>
                            <a:schemeClr val="tx1"/>
                          </a:solidFill>
                          <a:latin typeface="Arial" panose="020B0604020202020204" pitchFamily="34" charset="0"/>
                        </a:defRPr>
                      </a:lvl2pPr>
                      <a:lvl3pPr marL="1009650">
                        <a:spcBef>
                          <a:spcPct val="20000"/>
                        </a:spcBef>
                        <a:defRPr sz="2000">
                          <a:solidFill>
                            <a:schemeClr val="tx1"/>
                          </a:solidFill>
                          <a:latin typeface="Arial" panose="020B0604020202020204" pitchFamily="34" charset="0"/>
                        </a:defRPr>
                      </a:lvl3pPr>
                      <a:lvl4pPr marL="1468438">
                        <a:spcBef>
                          <a:spcPct val="20000"/>
                        </a:spcBef>
                        <a:defRPr>
                          <a:solidFill>
                            <a:schemeClr val="tx1"/>
                          </a:solidFill>
                          <a:latin typeface="Arial" panose="020B0604020202020204" pitchFamily="34" charset="0"/>
                        </a:defRPr>
                      </a:lvl4pPr>
                      <a:lvl5pPr marL="1851025">
                        <a:spcBef>
                          <a:spcPct val="20000"/>
                        </a:spcBef>
                        <a:defRPr>
                          <a:solidFill>
                            <a:schemeClr val="tx1"/>
                          </a:solidFill>
                          <a:latin typeface="Arial" panose="020B0604020202020204" pitchFamily="34" charset="0"/>
                        </a:defRPr>
                      </a:lvl5pPr>
                      <a:lvl6pPr marL="2308225" fontAlgn="base">
                        <a:spcBef>
                          <a:spcPct val="20000"/>
                        </a:spcBef>
                        <a:spcAft>
                          <a:spcPct val="0"/>
                        </a:spcAft>
                        <a:defRPr>
                          <a:solidFill>
                            <a:schemeClr val="tx1"/>
                          </a:solidFill>
                          <a:latin typeface="Arial" panose="020B0604020202020204" pitchFamily="34" charset="0"/>
                        </a:defRPr>
                      </a:lvl6pPr>
                      <a:lvl7pPr marL="2765425" fontAlgn="base">
                        <a:spcBef>
                          <a:spcPct val="20000"/>
                        </a:spcBef>
                        <a:spcAft>
                          <a:spcPct val="0"/>
                        </a:spcAft>
                        <a:defRPr>
                          <a:solidFill>
                            <a:schemeClr val="tx1"/>
                          </a:solidFill>
                          <a:latin typeface="Arial" panose="020B0604020202020204" pitchFamily="34" charset="0"/>
                        </a:defRPr>
                      </a:lvl7pPr>
                      <a:lvl8pPr marL="3222625" fontAlgn="base">
                        <a:spcBef>
                          <a:spcPct val="20000"/>
                        </a:spcBef>
                        <a:spcAft>
                          <a:spcPct val="0"/>
                        </a:spcAft>
                        <a:defRPr>
                          <a:solidFill>
                            <a:schemeClr val="tx1"/>
                          </a:solidFill>
                          <a:latin typeface="Arial" panose="020B0604020202020204" pitchFamily="34" charset="0"/>
                        </a:defRPr>
                      </a:lvl8pPr>
                      <a:lvl9pPr marL="367982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400" b="1" u="none" strike="noStrike" cap="none" normalizeH="0" baseline="0" dirty="0">
                          <a:ln>
                            <a:noFill/>
                          </a:ln>
                          <a:solidFill>
                            <a:schemeClr val="bg1"/>
                          </a:solidFill>
                          <a:effectLst/>
                        </a:rPr>
                        <a:t>0</a:t>
                      </a:r>
                      <a:endParaRPr kumimoji="0" lang="en-US" sz="2400" b="1" i="0" u="none" strike="noStrike" cap="none" normalizeH="0" baseline="0" dirty="0">
                        <a:ln>
                          <a:noFill/>
                        </a:ln>
                        <a:solidFill>
                          <a:schemeClr val="bg1"/>
                        </a:solidFill>
                        <a:effectLst/>
                        <a:latin typeface="Arial" panose="020B0604020202020204" pitchFamily="34" charset="0"/>
                      </a:endParaRPr>
                    </a:p>
                  </a:txBody>
                  <a:tcPr marL="107269" marR="107269" marT="53635" marB="53635" horzOverflow="overflow"/>
                </a:tc>
                <a:extLst>
                  <a:ext uri="{0D108BD9-81ED-4DB2-BD59-A6C34878D82A}">
                    <a16:rowId xmlns:a16="http://schemas.microsoft.com/office/drawing/2014/main" val="10005"/>
                  </a:ext>
                </a:extLst>
              </a:tr>
            </a:tbl>
          </a:graphicData>
        </a:graphic>
      </p:graphicFrame>
      <p:sp>
        <p:nvSpPr>
          <p:cNvPr id="621621" name="Rectangle 53"/>
          <p:cNvSpPr>
            <a:spLocks noChangeArrowheads="1"/>
          </p:cNvSpPr>
          <p:nvPr/>
        </p:nvSpPr>
        <p:spPr bwMode="auto">
          <a:xfrm>
            <a:off x="434534" y="5733256"/>
            <a:ext cx="7965722" cy="59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571500" defTabSz="762000" eaLnBrk="0" hangingPunct="0">
              <a:defRPr sz="2400">
                <a:solidFill>
                  <a:schemeClr val="tx1"/>
                </a:solidFill>
                <a:latin typeface="Times New Roman" panose="02020603050405020304" pitchFamily="18" charset="0"/>
              </a:defRPr>
            </a:lvl2pPr>
            <a:lvl3pPr marL="1143000" defTabSz="762000" eaLnBrk="0" hangingPunct="0">
              <a:defRPr sz="2400">
                <a:solidFill>
                  <a:schemeClr val="tx1"/>
                </a:solidFill>
                <a:latin typeface="Times New Roman" panose="02020603050405020304" pitchFamily="18" charset="0"/>
              </a:defRPr>
            </a:lvl3pPr>
            <a:lvl4pPr marL="1714500" defTabSz="762000" eaLnBrk="0" hangingPunct="0">
              <a:defRPr sz="2400">
                <a:solidFill>
                  <a:schemeClr val="tx1"/>
                </a:solidFill>
                <a:latin typeface="Times New Roman" panose="02020603050405020304" pitchFamily="18" charset="0"/>
              </a:defRPr>
            </a:lvl4pPr>
            <a:lvl5pPr marL="2286000" defTabSz="762000" eaLnBrk="0" hangingPunct="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sz="1600" dirty="0">
                <a:latin typeface="Arial" panose="020B0604020202020204" pitchFamily="34" charset="0"/>
              </a:rPr>
              <a:t>Kinast et al (</a:t>
            </a:r>
            <a:r>
              <a:rPr lang="de-DE" sz="1600" i="1" dirty="0" err="1">
                <a:latin typeface="Arial" panose="020B0604020202020204" pitchFamily="34" charset="0"/>
              </a:rPr>
              <a:t>Clin</a:t>
            </a:r>
            <a:r>
              <a:rPr lang="de-DE" sz="1600" i="1" dirty="0">
                <a:latin typeface="Arial" panose="020B0604020202020204" pitchFamily="34" charset="0"/>
              </a:rPr>
              <a:t> </a:t>
            </a:r>
            <a:r>
              <a:rPr lang="de-DE" sz="1600" i="1" dirty="0" err="1">
                <a:latin typeface="Arial" panose="020B0604020202020204" pitchFamily="34" charset="0"/>
              </a:rPr>
              <a:t>Orthop</a:t>
            </a:r>
            <a:r>
              <a:rPr lang="de-DE" sz="1600" i="1" dirty="0">
                <a:latin typeface="Arial" panose="020B0604020202020204" pitchFamily="34" charset="0"/>
              </a:rPr>
              <a:t> </a:t>
            </a:r>
            <a:r>
              <a:rPr lang="de-DE" sz="1600" i="1" dirty="0" err="1">
                <a:latin typeface="Arial" panose="020B0604020202020204" pitchFamily="34" charset="0"/>
              </a:rPr>
              <a:t>Relat</a:t>
            </a:r>
            <a:r>
              <a:rPr lang="de-DE" sz="1600" i="1" dirty="0">
                <a:latin typeface="Arial" panose="020B0604020202020204" pitchFamily="34" charset="0"/>
              </a:rPr>
              <a:t> Res. </a:t>
            </a:r>
            <a:r>
              <a:rPr lang="de-DE" sz="1600" dirty="0">
                <a:latin typeface="Arial" panose="020B0604020202020204" pitchFamily="34" charset="0"/>
              </a:rPr>
              <a:t>1989;(238):122–130)</a:t>
            </a:r>
          </a:p>
        </p:txBody>
      </p:sp>
    </p:spTree>
    <p:extLst>
      <p:ext uri="{BB962C8B-B14F-4D97-AF65-F5344CB8AC3E}">
        <p14:creationId xmlns:p14="http://schemas.microsoft.com/office/powerpoint/2010/main" val="37104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dirty="0"/>
              <a:t>Definition—minimally invasive</a:t>
            </a:r>
          </a:p>
        </p:txBody>
      </p:sp>
      <p:sp>
        <p:nvSpPr>
          <p:cNvPr id="632835" name="Rectangle 3"/>
          <p:cNvSpPr>
            <a:spLocks noGrp="1" noChangeArrowheads="1"/>
          </p:cNvSpPr>
          <p:nvPr>
            <p:ph type="body" idx="1"/>
          </p:nvPr>
        </p:nvSpPr>
        <p:spPr/>
        <p:txBody>
          <a:bodyPr/>
          <a:lstStyle/>
          <a:p>
            <a:pPr>
              <a:spcBef>
                <a:spcPts val="600"/>
              </a:spcBef>
              <a:spcAft>
                <a:spcPts val="600"/>
              </a:spcAft>
            </a:pPr>
            <a:r>
              <a:rPr lang="en-US" dirty="0"/>
              <a:t>Access to the bone through soft-tissue windows</a:t>
            </a:r>
          </a:p>
          <a:p>
            <a:pPr>
              <a:spcBef>
                <a:spcPts val="600"/>
              </a:spcBef>
              <a:spcAft>
                <a:spcPts val="600"/>
              </a:spcAft>
            </a:pPr>
            <a:r>
              <a:rPr lang="en-US" dirty="0"/>
              <a:t>Minimal trauma to the soft tissue and the bone by indirect reduction </a:t>
            </a:r>
          </a:p>
          <a:p>
            <a:pPr>
              <a:spcBef>
                <a:spcPts val="600"/>
              </a:spcBef>
              <a:spcAft>
                <a:spcPts val="600"/>
              </a:spcAft>
            </a:pPr>
            <a:r>
              <a:rPr lang="en-US" dirty="0"/>
              <a:t>Minimal additional trauma at the fracture site when direct reduction is necessary</a:t>
            </a:r>
          </a:p>
          <a:p>
            <a:pPr>
              <a:spcBef>
                <a:spcPts val="600"/>
              </a:spcBef>
              <a:spcAft>
                <a:spcPts val="600"/>
              </a:spcAft>
            </a:pPr>
            <a:r>
              <a:rPr lang="en-US" dirty="0"/>
              <a:t>Tools that leave “small footprints”</a:t>
            </a:r>
            <a:r>
              <a:rPr lang="de-CH" dirty="0"/>
              <a:t> </a:t>
            </a:r>
            <a:endParaRPr lang="en-US" dirty="0"/>
          </a:p>
        </p:txBody>
      </p:sp>
    </p:spTree>
    <p:extLst>
      <p:ext uri="{BB962C8B-B14F-4D97-AF65-F5344CB8AC3E}">
        <p14:creationId xmlns:p14="http://schemas.microsoft.com/office/powerpoint/2010/main" val="201859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dirty="0"/>
              <a:t>Minimally invasive osteosynthesis joint</a:t>
            </a:r>
          </a:p>
        </p:txBody>
      </p:sp>
      <p:sp>
        <p:nvSpPr>
          <p:cNvPr id="633859" name="Rectangle 3"/>
          <p:cNvSpPr>
            <a:spLocks noGrp="1" noChangeArrowheads="1"/>
          </p:cNvSpPr>
          <p:nvPr>
            <p:ph type="body" idx="1"/>
          </p:nvPr>
        </p:nvSpPr>
        <p:spPr/>
        <p:txBody>
          <a:bodyPr/>
          <a:lstStyle/>
          <a:p>
            <a:pPr marL="0" indent="0">
              <a:spcBef>
                <a:spcPts val="600"/>
              </a:spcBef>
              <a:spcAft>
                <a:spcPts val="600"/>
              </a:spcAft>
              <a:buNone/>
            </a:pPr>
            <a:r>
              <a:rPr lang="en-US" dirty="0"/>
              <a:t>Soft-tissue window:</a:t>
            </a:r>
          </a:p>
          <a:p>
            <a:pPr marL="533400" lvl="1" indent="-533400">
              <a:spcBef>
                <a:spcPts val="600"/>
              </a:spcBef>
              <a:spcAft>
                <a:spcPts val="600"/>
              </a:spcAft>
            </a:pPr>
            <a:r>
              <a:rPr lang="en-US" sz="2800" dirty="0">
                <a:ea typeface="+mn-ea"/>
                <a:cs typeface="+mn-cs"/>
              </a:rPr>
              <a:t>Big enough to achieve anatomical reduction</a:t>
            </a:r>
          </a:p>
          <a:p>
            <a:pPr>
              <a:spcBef>
                <a:spcPts val="600"/>
              </a:spcBef>
              <a:spcAft>
                <a:spcPts val="600"/>
              </a:spcAft>
            </a:pPr>
            <a:endParaRPr lang="en-US" dirty="0"/>
          </a:p>
        </p:txBody>
      </p:sp>
      <p:grpSp>
        <p:nvGrpSpPr>
          <p:cNvPr id="2" name="Group 1">
            <a:extLst>
              <a:ext uri="{FF2B5EF4-FFF2-40B4-BE49-F238E27FC236}">
                <a16:creationId xmlns:a16="http://schemas.microsoft.com/office/drawing/2014/main" id="{24F6EECF-0499-4D28-865A-FC9C45D3A648}"/>
              </a:ext>
            </a:extLst>
          </p:cNvPr>
          <p:cNvGrpSpPr/>
          <p:nvPr/>
        </p:nvGrpSpPr>
        <p:grpSpPr>
          <a:xfrm>
            <a:off x="732859" y="2833181"/>
            <a:ext cx="9827637" cy="3418359"/>
            <a:chOff x="1991544" y="2833181"/>
            <a:chExt cx="7699968" cy="2678289"/>
          </a:xfrm>
        </p:grpSpPr>
        <p:pic>
          <p:nvPicPr>
            <p:cNvPr id="633860" name="Picture 4" descr="Op Zugan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2852937"/>
              <a:ext cx="3619500" cy="2658533"/>
            </a:xfrm>
            <a:prstGeom prst="rect">
              <a:avLst/>
            </a:prstGeom>
            <a:noFill/>
            <a:ln w="9525">
              <a:solidFill>
                <a:srgbClr val="DDDDD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33861"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623" y="2833181"/>
              <a:ext cx="3668889" cy="2678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178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dirty="0"/>
              <a:t>Minimally invasive osteosynthesis shaft</a:t>
            </a:r>
          </a:p>
        </p:txBody>
      </p:sp>
      <p:sp>
        <p:nvSpPr>
          <p:cNvPr id="5" name="Content Placeholder 4">
            <a:extLst>
              <a:ext uri="{FF2B5EF4-FFF2-40B4-BE49-F238E27FC236}">
                <a16:creationId xmlns:a16="http://schemas.microsoft.com/office/drawing/2014/main" id="{A23CD0D5-486C-4ED0-85CB-9E8BB7BB0C80}"/>
              </a:ext>
            </a:extLst>
          </p:cNvPr>
          <p:cNvSpPr>
            <a:spLocks noGrp="1"/>
          </p:cNvSpPr>
          <p:nvPr>
            <p:ph idx="1"/>
          </p:nvPr>
        </p:nvSpPr>
        <p:spPr>
          <a:xfrm>
            <a:off x="508001" y="1340768"/>
            <a:ext cx="11036300" cy="4678363"/>
          </a:xfrm>
        </p:spPr>
        <p:txBody>
          <a:bodyPr/>
          <a:lstStyle/>
          <a:p>
            <a:pPr marL="0" indent="0">
              <a:spcBef>
                <a:spcPts val="600"/>
              </a:spcBef>
              <a:spcAft>
                <a:spcPts val="600"/>
              </a:spcAft>
              <a:buNone/>
            </a:pPr>
            <a:r>
              <a:rPr lang="en-US" dirty="0"/>
              <a:t>Soft-tissue window:</a:t>
            </a:r>
          </a:p>
          <a:p>
            <a:pPr marL="533400" lvl="1" indent="-533400">
              <a:spcBef>
                <a:spcPts val="600"/>
              </a:spcBef>
              <a:spcAft>
                <a:spcPts val="600"/>
              </a:spcAft>
            </a:pPr>
            <a:r>
              <a:rPr lang="en-US" sz="2800" dirty="0">
                <a:ea typeface="+mn-ea"/>
                <a:cs typeface="+mn-cs"/>
              </a:rPr>
              <a:t>Away from the fracture site</a:t>
            </a:r>
          </a:p>
          <a:p>
            <a:pPr marL="533400" lvl="1" indent="-533400">
              <a:spcBef>
                <a:spcPts val="600"/>
              </a:spcBef>
              <a:spcAft>
                <a:spcPts val="600"/>
              </a:spcAft>
            </a:pPr>
            <a:r>
              <a:rPr lang="en-US" sz="2800" dirty="0">
                <a:ea typeface="+mn-ea"/>
                <a:cs typeface="+mn-cs"/>
              </a:rPr>
              <a:t>Big enough to see or touch the plate and bone</a:t>
            </a:r>
          </a:p>
          <a:p>
            <a:pPr>
              <a:spcBef>
                <a:spcPts val="600"/>
              </a:spcBef>
              <a:spcAft>
                <a:spcPts val="600"/>
              </a:spcAft>
            </a:pPr>
            <a:endParaRPr lang="de-CH" dirty="0"/>
          </a:p>
        </p:txBody>
      </p:sp>
      <p:grpSp>
        <p:nvGrpSpPr>
          <p:cNvPr id="3" name="Group 2">
            <a:extLst>
              <a:ext uri="{FF2B5EF4-FFF2-40B4-BE49-F238E27FC236}">
                <a16:creationId xmlns:a16="http://schemas.microsoft.com/office/drawing/2014/main" id="{D11D35F6-EE97-486A-85A3-F883F7195EDB}"/>
              </a:ext>
            </a:extLst>
          </p:cNvPr>
          <p:cNvGrpSpPr/>
          <p:nvPr/>
        </p:nvGrpSpPr>
        <p:grpSpPr>
          <a:xfrm>
            <a:off x="1131776" y="3150969"/>
            <a:ext cx="9356712" cy="2726982"/>
            <a:chOff x="1921934" y="3150969"/>
            <a:chExt cx="7649967" cy="2229557"/>
          </a:xfrm>
        </p:grpSpPr>
        <p:pic>
          <p:nvPicPr>
            <p:cNvPr id="64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934" y="3356993"/>
              <a:ext cx="4059767" cy="2023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46151" name="IAImage_IAPict0008" descr="ia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145" y="3150969"/>
              <a:ext cx="3321756" cy="2229556"/>
            </a:xfrm>
            <a:prstGeom prst="rect">
              <a:avLst/>
            </a:prstGeom>
            <a:noFill/>
            <a:ln w="12700">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grpSp>
      <p:sp>
        <p:nvSpPr>
          <p:cNvPr id="2" name="TextBox 1"/>
          <p:cNvSpPr txBox="1"/>
          <p:nvPr/>
        </p:nvSpPr>
        <p:spPr>
          <a:xfrm>
            <a:off x="4037485" y="5923319"/>
            <a:ext cx="3888432" cy="530017"/>
          </a:xfrm>
          <a:prstGeom prst="rect">
            <a:avLst/>
          </a:prstGeom>
          <a:noFill/>
        </p:spPr>
        <p:txBody>
          <a:bodyPr wrap="square" rtlCol="0">
            <a:spAutoFit/>
          </a:bodyPr>
          <a:lstStyle/>
          <a:p>
            <a:r>
              <a:rPr lang="en-US" sz="2800" dirty="0">
                <a:latin typeface="+mn-lt"/>
              </a:rPr>
              <a:t>Indirect reduction</a:t>
            </a:r>
          </a:p>
        </p:txBody>
      </p:sp>
    </p:spTree>
    <p:extLst>
      <p:ext uri="{BB962C8B-B14F-4D97-AF65-F5344CB8AC3E}">
        <p14:creationId xmlns:p14="http://schemas.microsoft.com/office/powerpoint/2010/main" val="424991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dirty="0"/>
              <a:t>Minimally invasive osteosynthesis fracture site</a:t>
            </a:r>
          </a:p>
        </p:txBody>
      </p:sp>
      <p:sp>
        <p:nvSpPr>
          <p:cNvPr id="645127" name="Rectangle 7"/>
          <p:cNvSpPr>
            <a:spLocks noGrp="1" noChangeArrowheads="1"/>
          </p:cNvSpPr>
          <p:nvPr>
            <p:ph type="body" idx="1"/>
          </p:nvPr>
        </p:nvSpPr>
        <p:spPr/>
        <p:txBody>
          <a:bodyPr/>
          <a:lstStyle/>
          <a:p>
            <a:pPr marL="0" indent="0">
              <a:spcBef>
                <a:spcPts val="600"/>
              </a:spcBef>
              <a:spcAft>
                <a:spcPts val="600"/>
              </a:spcAft>
              <a:buNone/>
            </a:pPr>
            <a:r>
              <a:rPr lang="en-US" dirty="0"/>
              <a:t>Minimal additional trauma at the fracture site</a:t>
            </a:r>
          </a:p>
        </p:txBody>
      </p:sp>
      <p:grpSp>
        <p:nvGrpSpPr>
          <p:cNvPr id="2" name="Group 1">
            <a:extLst>
              <a:ext uri="{FF2B5EF4-FFF2-40B4-BE49-F238E27FC236}">
                <a16:creationId xmlns:a16="http://schemas.microsoft.com/office/drawing/2014/main" id="{F7A9DFAE-EC69-49C6-AAEF-EC7495A080BC}"/>
              </a:ext>
            </a:extLst>
          </p:cNvPr>
          <p:cNvGrpSpPr/>
          <p:nvPr/>
        </p:nvGrpSpPr>
        <p:grpSpPr>
          <a:xfrm>
            <a:off x="1415480" y="1916832"/>
            <a:ext cx="8858346" cy="4266212"/>
            <a:chOff x="2669540" y="2132856"/>
            <a:chExt cx="7286976" cy="3509435"/>
          </a:xfrm>
        </p:grpSpPr>
        <p:pic>
          <p:nvPicPr>
            <p:cNvPr id="645124" name="Picture 4" descr="App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540" y="2134269"/>
              <a:ext cx="2947812" cy="3508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45125" name="Picture 5" descr="noch sort 0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3183" y="2132856"/>
              <a:ext cx="4233333" cy="350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grpSp>
      <p:sp>
        <p:nvSpPr>
          <p:cNvPr id="6" name="TextBox 5"/>
          <p:cNvSpPr txBox="1"/>
          <p:nvPr/>
        </p:nvSpPr>
        <p:spPr>
          <a:xfrm>
            <a:off x="3143672" y="6283359"/>
            <a:ext cx="3888432" cy="530017"/>
          </a:xfrm>
          <a:prstGeom prst="rect">
            <a:avLst/>
          </a:prstGeom>
          <a:noFill/>
        </p:spPr>
        <p:txBody>
          <a:bodyPr wrap="square" rtlCol="0">
            <a:spAutoFit/>
          </a:bodyPr>
          <a:lstStyle/>
          <a:p>
            <a:r>
              <a:rPr lang="en-US" sz="2800" dirty="0">
                <a:latin typeface="+mn-lt"/>
              </a:rPr>
              <a:t>Direct reduction</a:t>
            </a:r>
          </a:p>
        </p:txBody>
      </p:sp>
    </p:spTree>
    <p:extLst>
      <p:ext uri="{BB962C8B-B14F-4D97-AF65-F5344CB8AC3E}">
        <p14:creationId xmlns:p14="http://schemas.microsoft.com/office/powerpoint/2010/main" val="422090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 for minimally invasive osteosynthesis </a:t>
            </a:r>
          </a:p>
        </p:txBody>
      </p:sp>
      <p:sp>
        <p:nvSpPr>
          <p:cNvPr id="3" name="Content Placeholder 2"/>
          <p:cNvSpPr>
            <a:spLocks noGrp="1"/>
          </p:cNvSpPr>
          <p:nvPr>
            <p:ph idx="1"/>
          </p:nvPr>
        </p:nvSpPr>
        <p:spPr/>
        <p:txBody>
          <a:bodyPr/>
          <a:lstStyle/>
          <a:p>
            <a:pPr>
              <a:spcBef>
                <a:spcPts val="600"/>
              </a:spcBef>
              <a:spcAft>
                <a:spcPts val="600"/>
              </a:spcAft>
            </a:pPr>
            <a:r>
              <a:rPr lang="en-US" dirty="0"/>
              <a:t>Some articular fractures:</a:t>
            </a:r>
          </a:p>
          <a:p>
            <a:pPr lvl="1">
              <a:spcBef>
                <a:spcPts val="600"/>
              </a:spcBef>
              <a:spcAft>
                <a:spcPts val="600"/>
              </a:spcAft>
            </a:pPr>
            <a:r>
              <a:rPr lang="en-US" dirty="0"/>
              <a:t>Most displaced articular fractures still need open reduction internal fixation (ORIF)</a:t>
            </a:r>
          </a:p>
          <a:p>
            <a:pPr>
              <a:spcBef>
                <a:spcPts val="600"/>
              </a:spcBef>
              <a:spcAft>
                <a:spcPts val="600"/>
              </a:spcAft>
            </a:pPr>
            <a:r>
              <a:rPr lang="en-US" dirty="0"/>
              <a:t>Most metaphyseal fractures</a:t>
            </a:r>
          </a:p>
          <a:p>
            <a:pPr>
              <a:spcBef>
                <a:spcPts val="600"/>
              </a:spcBef>
              <a:spcAft>
                <a:spcPts val="600"/>
              </a:spcAft>
            </a:pPr>
            <a:r>
              <a:rPr lang="en-US" dirty="0"/>
              <a:t>Most diaphyseal fractures</a:t>
            </a:r>
          </a:p>
        </p:txBody>
      </p:sp>
    </p:spTree>
    <p:extLst>
      <p:ext uri="{BB962C8B-B14F-4D97-AF65-F5344CB8AC3E}">
        <p14:creationId xmlns:p14="http://schemas.microsoft.com/office/powerpoint/2010/main" val="3334496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3"/>
</p:tagLst>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1036</Words>
  <Application>Microsoft Office PowerPoint</Application>
  <PresentationFormat>Widescreen</PresentationFormat>
  <Paragraphs>221</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vt:lpstr>
      <vt:lpstr>Presentation_AOTRAUMA_w</vt:lpstr>
      <vt:lpstr>Minimally invasive osteosynthesis—minimizing surgical footprints</vt:lpstr>
      <vt:lpstr>Learning objectives</vt:lpstr>
      <vt:lpstr>Minimally invasive osteosynthesis</vt:lpstr>
      <vt:lpstr>Biological osteosynthesis</vt:lpstr>
      <vt:lpstr>Definition—minimally invasive</vt:lpstr>
      <vt:lpstr>Minimally invasive osteosynthesis joint</vt:lpstr>
      <vt:lpstr>Minimally invasive osteosynthesis shaft</vt:lpstr>
      <vt:lpstr>Minimally invasive osteosynthesis fracture site</vt:lpstr>
      <vt:lpstr>Indication for minimally invasive osteosynthesis </vt:lpstr>
      <vt:lpstr>Conventional ORIF versus MIO</vt:lpstr>
      <vt:lpstr>Conventional ORIF versus MIO</vt:lpstr>
      <vt:lpstr>Conventional ORIF versus closed IM nailing</vt:lpstr>
      <vt:lpstr>Minimally invasive osteosynthesis requires good planning—four “T”s</vt:lpstr>
      <vt:lpstr>Minimally invasive osteosynthesis—definition of reduction</vt:lpstr>
      <vt:lpstr>Indirect reduction—traction and manipulation</vt:lpstr>
      <vt:lpstr>Tools for indirect reduction</vt:lpstr>
      <vt:lpstr>Traction—ligamentotaxis</vt:lpstr>
      <vt:lpstr>Bump—positioning and joystick</vt:lpstr>
      <vt:lpstr>Reduction handle  </vt:lpstr>
      <vt:lpstr>External fixation</vt:lpstr>
      <vt:lpstr>Screw and plate</vt:lpstr>
      <vt:lpstr>Direct reduction</vt:lpstr>
      <vt:lpstr>Tools for direct reduction</vt:lpstr>
      <vt:lpstr>Joystick </vt:lpstr>
      <vt:lpstr>Pointed reduction forceps</vt:lpstr>
      <vt:lpstr>Reduction forceps</vt:lpstr>
      <vt:lpstr>Hohmann retractor </vt:lpstr>
      <vt:lpstr>Collinear forceps</vt:lpstr>
      <vt:lpstr>Cerclage wiring</vt:lpstr>
      <vt:lpstr>Implants for minimally invasive osteosynthesis </vt:lpstr>
      <vt:lpstr>Advantages of minimally invasive osteosynthesis </vt:lpstr>
      <vt:lpstr>Disadvantages of minimally invasive osteosynthesis </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94</cp:revision>
  <cp:lastPrinted>2013-04-18T11:10:01Z</cp:lastPrinted>
  <dcterms:created xsi:type="dcterms:W3CDTF">2012-12-19T08:22:16Z</dcterms:created>
  <dcterms:modified xsi:type="dcterms:W3CDTF">2019-11-21T11:14:35Z</dcterms:modified>
  <cp:category>Template</cp:category>
</cp:coreProperties>
</file>