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290" r:id="rId2"/>
    <p:sldId id="320" r:id="rId3"/>
    <p:sldId id="321" r:id="rId4"/>
    <p:sldId id="322" r:id="rId5"/>
    <p:sldId id="323" r:id="rId6"/>
    <p:sldId id="324" r:id="rId7"/>
    <p:sldId id="325" r:id="rId8"/>
    <p:sldId id="265" r:id="rId9"/>
    <p:sldId id="326" r:id="rId10"/>
    <p:sldId id="327" r:id="rId11"/>
    <p:sldId id="328" r:id="rId12"/>
    <p:sldId id="339" r:id="rId13"/>
    <p:sldId id="329" r:id="rId14"/>
    <p:sldId id="330" r:id="rId15"/>
    <p:sldId id="331" r:id="rId16"/>
    <p:sldId id="332" r:id="rId17"/>
    <p:sldId id="333" r:id="rId18"/>
    <p:sldId id="334" r:id="rId19"/>
    <p:sldId id="335" r:id="rId20"/>
    <p:sldId id="336" r:id="rId21"/>
    <p:sldId id="340" r:id="rId22"/>
    <p:sldId id="346" r:id="rId23"/>
    <p:sldId id="347" r:id="rId24"/>
    <p:sldId id="348" r:id="rId25"/>
    <p:sldId id="349" r:id="rId26"/>
    <p:sldId id="350" r:id="rId27"/>
    <p:sldId id="351" r:id="rId28"/>
    <p:sldId id="352" r:id="rId29"/>
    <p:sldId id="353" r:id="rId30"/>
    <p:sldId id="294" r:id="rId31"/>
    <p:sldId id="296" r:id="rId32"/>
    <p:sldId id="297" r:id="rId33"/>
    <p:sldId id="298" r:id="rId34"/>
    <p:sldId id="299" r:id="rId35"/>
    <p:sldId id="338" r:id="rId36"/>
    <p:sldId id="292" r:id="rId37"/>
    <p:sldId id="258" r:id="rId38"/>
    <p:sldId id="264" r:id="rId39"/>
    <p:sldId id="295" r:id="rId40"/>
    <p:sldId id="341" r:id="rId41"/>
    <p:sldId id="342" r:id="rId42"/>
    <p:sldId id="343" r:id="rId43"/>
    <p:sldId id="344" r:id="rId44"/>
    <p:sldId id="300" r:id="rId45"/>
    <p:sldId id="345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ber Parkinson" initials="AP" lastIdx="8" clrIdx="0">
    <p:extLst>
      <p:ext uri="{19B8F6BF-5375-455C-9EA6-DF929625EA0E}">
        <p15:presenceInfo xmlns:p15="http://schemas.microsoft.com/office/powerpoint/2012/main" userId="Amber Parkins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21" autoAdjust="0"/>
    <p:restoredTop sz="92475" autoAdjust="0"/>
  </p:normalViewPr>
  <p:slideViewPr>
    <p:cSldViewPr snapToGrid="0" snapToObjects="1">
      <p:cViewPr varScale="1">
        <p:scale>
          <a:sx n="88" d="100"/>
          <a:sy n="88" d="100"/>
        </p:scale>
        <p:origin x="715" y="72"/>
      </p:cViewPr>
      <p:guideLst/>
    </p:cSldViewPr>
  </p:slideViewPr>
  <p:outlineViewPr>
    <p:cViewPr>
      <p:scale>
        <a:sx n="33" d="100"/>
        <a:sy n="33" d="100"/>
      </p:scale>
      <p:origin x="0" y="-848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55845F-61C1-E941-A664-462BE2002406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57658-B72D-1240-BAEE-D7A0C1B3EC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715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43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Stable malreduction !</a:t>
            </a:r>
          </a:p>
        </p:txBody>
      </p:sp>
      <p:sp>
        <p:nvSpPr>
          <p:cNvPr id="1843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91DB43-01EB-49EC-93C6-7FDE6F89E744}" type="slidenum">
              <a:rPr lang="de-CH" altLang="en-US" smtClean="0">
                <a:latin typeface="Arial" charset="0"/>
              </a:rPr>
              <a:pPr/>
              <a:t>6</a:t>
            </a:fld>
            <a:endParaRPr lang="de-CH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45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1. Deltoideopectoral approach</a:t>
            </a:r>
          </a:p>
          <a:p>
            <a:endParaRPr lang="cs-CZ"/>
          </a:p>
          <a:p>
            <a:r>
              <a:rPr lang="cs-CZ"/>
              <a:t>2. Cancellous bone grafting to hole in humeral head and around metaphyseal nonunion</a:t>
            </a:r>
          </a:p>
          <a:p>
            <a:endParaRPr lang="cs-CZ"/>
          </a:p>
          <a:p>
            <a:r>
              <a:rPr lang="cs-CZ"/>
              <a:t>3. Interfragmentary compression</a:t>
            </a:r>
          </a:p>
          <a:p>
            <a:endParaRPr lang="cs-CZ"/>
          </a:p>
          <a:p>
            <a:r>
              <a:rPr lang="cs-CZ"/>
              <a:t>4. Neutralization of rotator cuff forces</a:t>
            </a:r>
          </a:p>
          <a:p>
            <a:endParaRPr lang="cs-CZ"/>
          </a:p>
        </p:txBody>
      </p:sp>
      <p:sp>
        <p:nvSpPr>
          <p:cNvPr id="1946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9CC089-F2F3-49AF-9BD6-2AE70D5CD725}" type="slidenum">
              <a:rPr lang="de-CH" altLang="en-US" smtClean="0">
                <a:latin typeface="Arial" charset="0"/>
              </a:rPr>
              <a:pPr/>
              <a:t>18</a:t>
            </a:fld>
            <a:endParaRPr lang="de-CH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48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  <p:sp>
        <p:nvSpPr>
          <p:cNvPr id="2048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20CE0D-4AC8-4204-A32F-97C259E31D7B}" type="slidenum">
              <a:rPr lang="en-US" smtClean="0">
                <a:latin typeface="Arial" charset="0"/>
              </a:rPr>
              <a:pPr/>
              <a:t>19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50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  <p:sp>
        <p:nvSpPr>
          <p:cNvPr id="2150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5F8A72-FC1D-49F9-BE1D-C6C0EF346D29}" type="slidenum">
              <a:rPr lang="en-US" smtClean="0">
                <a:latin typeface="Arial" charset="0"/>
              </a:rPr>
              <a:pPr/>
              <a:t>20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dirty="0"/>
              <a:t>Khedr EM, Ahmed MA, Alkady EA, </a:t>
            </a:r>
            <a:r>
              <a:rPr lang="de-CH" b="1" dirty="0"/>
              <a:t>et al. </a:t>
            </a:r>
            <a:r>
              <a:rPr lang="en-US" b="0" dirty="0"/>
              <a:t>Therapeutic effects of peripheral magnetic stimulation on traumatic brachial plexopathy: clinical and neurophysiological study. </a:t>
            </a:r>
            <a:r>
              <a:rPr lang="fr-FR" i="1" dirty="0" err="1"/>
              <a:t>Neurophysiol</a:t>
            </a:r>
            <a:r>
              <a:rPr lang="fr-FR" i="1" dirty="0"/>
              <a:t> Clin. </a:t>
            </a:r>
            <a:r>
              <a:rPr lang="fr-FR" dirty="0"/>
              <a:t>2012 Apr;42(3):111-118. </a:t>
            </a:r>
            <a:endParaRPr lang="de-CH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757658-B72D-1240-BAEE-D7A0C1B3ECE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5462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43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Stable malreduction !</a:t>
            </a:r>
          </a:p>
        </p:txBody>
      </p:sp>
      <p:sp>
        <p:nvSpPr>
          <p:cNvPr id="1843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91DB43-01EB-49EC-93C6-7FDE6F89E744}" type="slidenum">
              <a:rPr lang="de-CH" altLang="en-US" smtClean="0">
                <a:latin typeface="Arial" charset="0"/>
              </a:rPr>
              <a:pPr/>
              <a:t>36</a:t>
            </a:fld>
            <a:endParaRPr lang="de-CH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45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b="1"/>
              <a:t>* Conservative ? </a:t>
            </a:r>
          </a:p>
          <a:p>
            <a:r>
              <a:rPr lang="cs-CZ"/>
              <a:t>What </a:t>
            </a:r>
            <a:r>
              <a:rPr lang="en-US"/>
              <a:t>we </a:t>
            </a:r>
            <a:r>
              <a:rPr lang="cs-CZ"/>
              <a:t>will </a:t>
            </a:r>
            <a:r>
              <a:rPr lang="en-US"/>
              <a:t>expect healing and clinical outcome</a:t>
            </a:r>
            <a:r>
              <a:rPr lang="cs-CZ"/>
              <a:t>  </a:t>
            </a:r>
          </a:p>
          <a:p>
            <a:endParaRPr lang="cs-CZ"/>
          </a:p>
          <a:p>
            <a:r>
              <a:rPr lang="cs-CZ" b="1"/>
              <a:t> * Surgery? </a:t>
            </a:r>
          </a:p>
          <a:p>
            <a:r>
              <a:rPr lang="cs-CZ"/>
              <a:t>Plan your surgery </a:t>
            </a:r>
          </a:p>
          <a:p>
            <a:endParaRPr lang="cs-CZ"/>
          </a:p>
          <a:p>
            <a:r>
              <a:rPr lang="cs-CZ"/>
              <a:t>Deltoideopectoral vs. transdeltoideal approach</a:t>
            </a:r>
          </a:p>
          <a:p>
            <a:r>
              <a:rPr lang="cs-CZ"/>
              <a:t>IM nail – same entry or new entry in humeral head</a:t>
            </a:r>
          </a:p>
          <a:p>
            <a:r>
              <a:rPr lang="cs-CZ"/>
              <a:t>Plate – technique – absolute or relative stability ? Grafting ?   </a:t>
            </a:r>
          </a:p>
        </p:txBody>
      </p:sp>
      <p:sp>
        <p:nvSpPr>
          <p:cNvPr id="1946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52A587-0814-49E8-826C-5AF46AD48F36}" type="slidenum">
              <a:rPr lang="de-CH" altLang="en-US" smtClean="0">
                <a:latin typeface="Arial" charset="0"/>
              </a:rPr>
              <a:pPr/>
              <a:t>38</a:t>
            </a:fld>
            <a:endParaRPr lang="de-CH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45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b="1"/>
              <a:t>* Conservative ? </a:t>
            </a:r>
          </a:p>
          <a:p>
            <a:r>
              <a:rPr lang="cs-CZ"/>
              <a:t>What </a:t>
            </a:r>
            <a:r>
              <a:rPr lang="en-US"/>
              <a:t>we </a:t>
            </a:r>
            <a:r>
              <a:rPr lang="cs-CZ"/>
              <a:t>will </a:t>
            </a:r>
            <a:r>
              <a:rPr lang="en-US"/>
              <a:t>expect healing and clinical outcome</a:t>
            </a:r>
            <a:r>
              <a:rPr lang="cs-CZ"/>
              <a:t>  </a:t>
            </a:r>
          </a:p>
          <a:p>
            <a:endParaRPr lang="cs-CZ"/>
          </a:p>
          <a:p>
            <a:r>
              <a:rPr lang="cs-CZ" b="1"/>
              <a:t> * Surgery? </a:t>
            </a:r>
          </a:p>
          <a:p>
            <a:r>
              <a:rPr lang="cs-CZ"/>
              <a:t>Plan your surgery </a:t>
            </a:r>
          </a:p>
          <a:p>
            <a:endParaRPr lang="cs-CZ"/>
          </a:p>
          <a:p>
            <a:r>
              <a:rPr lang="cs-CZ"/>
              <a:t>Deltoideopectoral vs. transdeltoideal approach</a:t>
            </a:r>
          </a:p>
          <a:p>
            <a:r>
              <a:rPr lang="cs-CZ"/>
              <a:t>IM nail – same entry or new entry in humeral head</a:t>
            </a:r>
          </a:p>
          <a:p>
            <a:r>
              <a:rPr lang="cs-CZ"/>
              <a:t>Plate – technique – absolute or relative stability ? Grafting ?   </a:t>
            </a:r>
          </a:p>
        </p:txBody>
      </p:sp>
      <p:sp>
        <p:nvSpPr>
          <p:cNvPr id="1946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52A587-0814-49E8-826C-5AF46AD48F36}" type="slidenum">
              <a:rPr lang="de-CH" altLang="en-US" smtClean="0">
                <a:latin typeface="Arial" charset="0"/>
              </a:rPr>
              <a:pPr/>
              <a:t>39</a:t>
            </a:fld>
            <a:endParaRPr lang="de-CH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1964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45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b="1" dirty="0"/>
              <a:t>* Conservative? </a:t>
            </a:r>
          </a:p>
          <a:p>
            <a:r>
              <a:rPr lang="cs-CZ" dirty="0"/>
              <a:t>What </a:t>
            </a:r>
            <a:r>
              <a:rPr lang="en-US" dirty="0"/>
              <a:t>we </a:t>
            </a:r>
            <a:r>
              <a:rPr lang="cs-CZ" dirty="0"/>
              <a:t>will </a:t>
            </a:r>
            <a:r>
              <a:rPr lang="en-US" dirty="0"/>
              <a:t>expect healing and clinical outcome</a:t>
            </a:r>
            <a:r>
              <a:rPr lang="cs-CZ" dirty="0"/>
              <a:t>  </a:t>
            </a:r>
          </a:p>
          <a:p>
            <a:endParaRPr lang="cs-CZ" dirty="0"/>
          </a:p>
          <a:p>
            <a:r>
              <a:rPr lang="cs-CZ" b="1" dirty="0"/>
              <a:t> * Surgery? </a:t>
            </a:r>
          </a:p>
          <a:p>
            <a:r>
              <a:rPr lang="cs-CZ" dirty="0"/>
              <a:t>Plan your surgery </a:t>
            </a:r>
          </a:p>
          <a:p>
            <a:endParaRPr lang="cs-CZ" dirty="0"/>
          </a:p>
          <a:p>
            <a:r>
              <a:rPr lang="cs-CZ" dirty="0"/>
              <a:t>Deltoideopectoral vs. transdeltoideal approach</a:t>
            </a:r>
          </a:p>
          <a:p>
            <a:r>
              <a:rPr lang="cs-CZ" dirty="0"/>
              <a:t>IM nail – same entry or new entry in humeral head</a:t>
            </a:r>
          </a:p>
          <a:p>
            <a:r>
              <a:rPr lang="cs-CZ" dirty="0"/>
              <a:t>Plate – technique – absolute or relative stability ? Grafting ?   </a:t>
            </a:r>
          </a:p>
        </p:txBody>
      </p:sp>
      <p:sp>
        <p:nvSpPr>
          <p:cNvPr id="1946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52A587-0814-49E8-826C-5AF46AD48F36}" type="slidenum">
              <a:rPr lang="de-CH" altLang="en-US" smtClean="0">
                <a:latin typeface="Arial" charset="0"/>
              </a:rPr>
              <a:pPr/>
              <a:t>40</a:t>
            </a:fld>
            <a:endParaRPr lang="de-CH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034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45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b="1"/>
              <a:t>* Conservative ? </a:t>
            </a:r>
          </a:p>
          <a:p>
            <a:r>
              <a:rPr lang="cs-CZ"/>
              <a:t>What </a:t>
            </a:r>
            <a:r>
              <a:rPr lang="en-US"/>
              <a:t>we </a:t>
            </a:r>
            <a:r>
              <a:rPr lang="cs-CZ"/>
              <a:t>will </a:t>
            </a:r>
            <a:r>
              <a:rPr lang="en-US"/>
              <a:t>expect healing and clinical outcome</a:t>
            </a:r>
            <a:r>
              <a:rPr lang="cs-CZ"/>
              <a:t>  </a:t>
            </a:r>
          </a:p>
          <a:p>
            <a:endParaRPr lang="cs-CZ"/>
          </a:p>
          <a:p>
            <a:r>
              <a:rPr lang="cs-CZ" b="1"/>
              <a:t> * Surgery? </a:t>
            </a:r>
          </a:p>
          <a:p>
            <a:r>
              <a:rPr lang="cs-CZ"/>
              <a:t>Plan your surgery </a:t>
            </a:r>
          </a:p>
          <a:p>
            <a:endParaRPr lang="cs-CZ"/>
          </a:p>
          <a:p>
            <a:r>
              <a:rPr lang="cs-CZ"/>
              <a:t>Deltoideopectoral vs. transdeltoideal approach</a:t>
            </a:r>
          </a:p>
          <a:p>
            <a:r>
              <a:rPr lang="cs-CZ"/>
              <a:t>IM nail – same entry or new entry in humeral head</a:t>
            </a:r>
          </a:p>
          <a:p>
            <a:r>
              <a:rPr lang="cs-CZ"/>
              <a:t>Plate – technique – absolute or relative stability ? Grafting ?   </a:t>
            </a:r>
          </a:p>
        </p:txBody>
      </p:sp>
      <p:sp>
        <p:nvSpPr>
          <p:cNvPr id="1946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52A587-0814-49E8-826C-5AF46AD48F36}" type="slidenum">
              <a:rPr lang="de-CH" altLang="en-US" smtClean="0">
                <a:latin typeface="Arial" charset="0"/>
              </a:rPr>
              <a:pPr/>
              <a:t>7</a:t>
            </a:fld>
            <a:endParaRPr lang="de-CH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48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  <p:sp>
        <p:nvSpPr>
          <p:cNvPr id="2048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286D6E-9682-40CB-A61E-87886A4FB29C}" type="slidenum">
              <a:rPr lang="de-CH" altLang="en-US" smtClean="0">
                <a:latin typeface="Arial" charset="0"/>
              </a:rPr>
              <a:pPr/>
              <a:t>8</a:t>
            </a:fld>
            <a:endParaRPr lang="de-CH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50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  <p:sp>
        <p:nvSpPr>
          <p:cNvPr id="2150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94447D-E6D4-41AF-9FEA-F7F3B354060E}" type="slidenum">
              <a:rPr lang="de-CH" altLang="en-US" smtClean="0">
                <a:latin typeface="Arial" charset="0"/>
              </a:rPr>
              <a:pPr/>
              <a:t>9</a:t>
            </a:fld>
            <a:endParaRPr lang="de-CH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B9D308-D89E-4DFF-BA22-D669CF1CF48E}" type="slidenum">
              <a:rPr lang="de-CH" altLang="en-US" smtClean="0"/>
              <a:pPr>
                <a:defRPr/>
              </a:pPr>
              <a:t>13</a:t>
            </a:fld>
            <a:endParaRPr lang="de-CH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36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Deltoideopectoral approach</a:t>
            </a:r>
          </a:p>
          <a:p>
            <a:r>
              <a:rPr lang="cs-CZ"/>
              <a:t>5hole Philos plate</a:t>
            </a:r>
          </a:p>
          <a:p>
            <a:endParaRPr lang="cs-CZ"/>
          </a:p>
          <a:p>
            <a:r>
              <a:rPr lang="cs-CZ"/>
              <a:t>Coment quality of reduction</a:t>
            </a:r>
          </a:p>
          <a:p>
            <a:r>
              <a:rPr lang="cs-CZ"/>
              <a:t>Stability of osteosynthesis</a:t>
            </a:r>
          </a:p>
        </p:txBody>
      </p:sp>
      <p:sp>
        <p:nvSpPr>
          <p:cNvPr id="1536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84761A-B6E9-48AA-830E-89EEA91EF862}" type="slidenum">
              <a:rPr lang="en-US" smtClean="0">
                <a:latin typeface="Arial" charset="0"/>
              </a:rPr>
              <a:pPr/>
              <a:t>14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38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  <p:sp>
        <p:nvSpPr>
          <p:cNvPr id="1638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9C4107-7B93-47E2-96FB-DD8A88D90C84}" type="slidenum">
              <a:rPr lang="en-US" smtClean="0">
                <a:latin typeface="Arial" charset="0"/>
              </a:rPr>
              <a:pPr/>
              <a:t>15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741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What to do? </a:t>
            </a:r>
          </a:p>
        </p:txBody>
      </p:sp>
      <p:sp>
        <p:nvSpPr>
          <p:cNvPr id="1741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D99926-36C6-440F-ACD5-0FC6CB659376}" type="slidenum">
              <a:rPr lang="en-US" smtClean="0">
                <a:latin typeface="Arial" charset="0"/>
              </a:rPr>
              <a:pPr/>
              <a:t>16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43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  <p:sp>
        <p:nvSpPr>
          <p:cNvPr id="1843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B2B09A-E6EC-432D-9004-7219CBB45D0F}" type="slidenum">
              <a:rPr lang="en-US" smtClean="0">
                <a:latin typeface="Arial" charset="0"/>
              </a:rPr>
              <a:pPr/>
              <a:t>17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24733-CC3B-F447-8E24-2619411AB100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6004F-7F87-8E44-9F46-E93657A0951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fik 13">
            <a:extLst>
              <a:ext uri="{FF2B5EF4-FFF2-40B4-BE49-F238E27FC236}">
                <a16:creationId xmlns:a16="http://schemas.microsoft.com/office/drawing/2014/main" id="{971C89C4-1242-47C1-9B83-5977CA9DA5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79976" y="6312000"/>
            <a:ext cx="553212" cy="2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484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24733-CC3B-F447-8E24-2619411AB100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6004F-7F87-8E44-9F46-E93657A0951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fik 13">
            <a:extLst>
              <a:ext uri="{FF2B5EF4-FFF2-40B4-BE49-F238E27FC236}">
                <a16:creationId xmlns:a16="http://schemas.microsoft.com/office/drawing/2014/main" id="{23A3F542-62AA-4C26-B5FB-72FD359AF6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79976" y="6312000"/>
            <a:ext cx="553212" cy="2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166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24733-CC3B-F447-8E24-2619411AB100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6004F-7F87-8E44-9F46-E93657A0951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fik 13">
            <a:extLst>
              <a:ext uri="{FF2B5EF4-FFF2-40B4-BE49-F238E27FC236}">
                <a16:creationId xmlns:a16="http://schemas.microsoft.com/office/drawing/2014/main" id="{2034ABE3-7DA0-42C1-AF9B-627CEFB168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79976" y="6312000"/>
            <a:ext cx="553212" cy="2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169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O Trauma 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CD62554A-C59C-48FF-9E2C-4CBC612DA4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638D35A-86D7-4823-BC28-0DD441E0B2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0985" y="2214564"/>
            <a:ext cx="6756928" cy="2428875"/>
          </a:xfrm>
        </p:spPr>
        <p:txBody>
          <a:bodyPr/>
          <a:lstStyle>
            <a:lvl1pPr>
              <a:lnSpc>
                <a:spcPts val="3400"/>
              </a:lnSpc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Presentation title (bold, 32pt)</a:t>
            </a:r>
            <a:br>
              <a:rPr lang="en-GB" dirty="0"/>
            </a:br>
            <a:r>
              <a:rPr lang="en-GB" b="0" dirty="0"/>
              <a:t>Presentation subtitle (</a:t>
            </a:r>
            <a:r>
              <a:rPr lang="en-GB" b="0" dirty="0" err="1"/>
              <a:t>unbold</a:t>
            </a:r>
            <a:r>
              <a:rPr lang="en-GB" b="0" dirty="0"/>
              <a:t>, 32pt)</a:t>
            </a:r>
            <a:br>
              <a:rPr lang="en-GB" dirty="0"/>
            </a:br>
            <a:endParaRPr lang="en-GB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5868CB66-B06D-41EC-9445-10E3496740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58813" y="260350"/>
            <a:ext cx="913384" cy="574548"/>
          </a:xfrm>
          <a:prstGeom prst="rect">
            <a:avLst/>
          </a:prstGeom>
        </p:spPr>
      </p:pic>
      <p:sp>
        <p:nvSpPr>
          <p:cNvPr id="17" name="Textplatzhalter 8">
            <a:extLst>
              <a:ext uri="{FF2B5EF4-FFF2-40B4-BE49-F238E27FC236}">
                <a16:creationId xmlns:a16="http://schemas.microsoft.com/office/drawing/2014/main" id="{A87E86E7-60CA-4408-9B47-113E304B6D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3" y="5856290"/>
            <a:ext cx="3348037" cy="246062"/>
          </a:xfrm>
        </p:spPr>
        <p:txBody>
          <a:bodyPr/>
          <a:lstStyle>
            <a:lvl1pPr marL="0" indent="0">
              <a:buNone/>
              <a:defRPr sz="1500" b="1">
                <a:solidFill>
                  <a:schemeClr val="tx2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Presenter’s name</a:t>
            </a:r>
            <a:endParaRPr lang="en-GB" dirty="0"/>
          </a:p>
        </p:txBody>
      </p:sp>
      <p:sp>
        <p:nvSpPr>
          <p:cNvPr id="18" name="Textplatzhalter 8">
            <a:extLst>
              <a:ext uri="{FF2B5EF4-FFF2-40B4-BE49-F238E27FC236}">
                <a16:creationId xmlns:a16="http://schemas.microsoft.com/office/drawing/2014/main" id="{E3A9DF70-683A-473B-AF67-D1D416EDC8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2" y="6102352"/>
            <a:ext cx="3348037" cy="206376"/>
          </a:xfrm>
        </p:spPr>
        <p:txBody>
          <a:bodyPr anchor="b" anchorCtr="0"/>
          <a:lstStyle>
            <a:lvl1pPr marL="0" indent="0">
              <a:buNone/>
              <a:defRPr sz="1500" b="0">
                <a:solidFill>
                  <a:schemeClr val="tx2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Presenter’s title </a:t>
            </a:r>
          </a:p>
        </p:txBody>
      </p:sp>
      <p:sp>
        <p:nvSpPr>
          <p:cNvPr id="19" name="Textplatzhalter 8">
            <a:extLst>
              <a:ext uri="{FF2B5EF4-FFF2-40B4-BE49-F238E27FC236}">
                <a16:creationId xmlns:a16="http://schemas.microsoft.com/office/drawing/2014/main" id="{DE9BD81A-2F12-4F62-839E-23264C1E86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9876" y="5861053"/>
            <a:ext cx="3348037" cy="246062"/>
          </a:xfrm>
        </p:spPr>
        <p:txBody>
          <a:bodyPr/>
          <a:lstStyle>
            <a:lvl1pPr marL="0" indent="0">
              <a:buNone/>
              <a:defRPr sz="1500" b="1">
                <a:solidFill>
                  <a:schemeClr val="tx2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Educational event</a:t>
            </a:r>
          </a:p>
        </p:txBody>
      </p:sp>
      <p:sp>
        <p:nvSpPr>
          <p:cNvPr id="20" name="Textplatzhalter 8">
            <a:extLst>
              <a:ext uri="{FF2B5EF4-FFF2-40B4-BE49-F238E27FC236}">
                <a16:creationId xmlns:a16="http://schemas.microsoft.com/office/drawing/2014/main" id="{B84A87D1-3260-4695-8BD1-8C37173D8A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75" y="6107115"/>
            <a:ext cx="3348037" cy="206376"/>
          </a:xfrm>
        </p:spPr>
        <p:txBody>
          <a:bodyPr anchor="b" anchorCtr="0"/>
          <a:lstStyle>
            <a:lvl1pPr marL="0" indent="0">
              <a:buNone/>
              <a:defRPr sz="1500" b="0">
                <a:solidFill>
                  <a:schemeClr val="tx2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City, month year</a:t>
            </a:r>
          </a:p>
        </p:txBody>
      </p:sp>
      <p:pic>
        <p:nvPicPr>
          <p:cNvPr id="9" name="Grafik 13">
            <a:extLst>
              <a:ext uri="{FF2B5EF4-FFF2-40B4-BE49-F238E27FC236}">
                <a16:creationId xmlns:a16="http://schemas.microsoft.com/office/drawing/2014/main" id="{9B48CA9E-DA50-4C8B-91D2-FF36CE2FC9F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79976" y="6312000"/>
            <a:ext cx="553212" cy="2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163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24733-CC3B-F447-8E24-2619411AB100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6004F-7F87-8E44-9F46-E93657A0951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fik 13">
            <a:extLst>
              <a:ext uri="{FF2B5EF4-FFF2-40B4-BE49-F238E27FC236}">
                <a16:creationId xmlns:a16="http://schemas.microsoft.com/office/drawing/2014/main" id="{32D941BA-933F-45D2-89F4-AEAD13CF9C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79976" y="6312000"/>
            <a:ext cx="553212" cy="2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49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24733-CC3B-F447-8E24-2619411AB100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6004F-7F87-8E44-9F46-E93657A0951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fik 13">
            <a:extLst>
              <a:ext uri="{FF2B5EF4-FFF2-40B4-BE49-F238E27FC236}">
                <a16:creationId xmlns:a16="http://schemas.microsoft.com/office/drawing/2014/main" id="{CD8E43C5-3A8D-41A2-9BF5-5AC5FE3A91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79976" y="6312000"/>
            <a:ext cx="553212" cy="2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001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24733-CC3B-F447-8E24-2619411AB100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6004F-7F87-8E44-9F46-E93657A0951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fik 13">
            <a:extLst>
              <a:ext uri="{FF2B5EF4-FFF2-40B4-BE49-F238E27FC236}">
                <a16:creationId xmlns:a16="http://schemas.microsoft.com/office/drawing/2014/main" id="{23D51AAC-909F-45DD-91C8-B8B5A984D8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79976" y="6312000"/>
            <a:ext cx="553212" cy="2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722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24733-CC3B-F447-8E24-2619411AB100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6004F-7F87-8E44-9F46-E93657A09511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fik 13">
            <a:extLst>
              <a:ext uri="{FF2B5EF4-FFF2-40B4-BE49-F238E27FC236}">
                <a16:creationId xmlns:a16="http://schemas.microsoft.com/office/drawing/2014/main" id="{8586459D-1D6E-40BF-9744-316ABCE213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79976" y="6312000"/>
            <a:ext cx="553212" cy="2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607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24733-CC3B-F447-8E24-2619411AB100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6004F-7F87-8E44-9F46-E93657A09511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rafik 13">
            <a:extLst>
              <a:ext uri="{FF2B5EF4-FFF2-40B4-BE49-F238E27FC236}">
                <a16:creationId xmlns:a16="http://schemas.microsoft.com/office/drawing/2014/main" id="{C7643E43-DFCA-4A7F-92CA-2D9401B66C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79976" y="6312000"/>
            <a:ext cx="553212" cy="2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196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24733-CC3B-F447-8E24-2619411AB100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6004F-7F87-8E44-9F46-E93657A0951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Grafik 13">
            <a:extLst>
              <a:ext uri="{FF2B5EF4-FFF2-40B4-BE49-F238E27FC236}">
                <a16:creationId xmlns:a16="http://schemas.microsoft.com/office/drawing/2014/main" id="{6EBE5F1A-00CC-47FA-8063-76CB9259B8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79976" y="6312000"/>
            <a:ext cx="553212" cy="2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820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24733-CC3B-F447-8E24-2619411AB100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6004F-7F87-8E44-9F46-E93657A0951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fik 13">
            <a:extLst>
              <a:ext uri="{FF2B5EF4-FFF2-40B4-BE49-F238E27FC236}">
                <a16:creationId xmlns:a16="http://schemas.microsoft.com/office/drawing/2014/main" id="{39B30B76-1D40-463A-BAD3-17D80F17CB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79976" y="6312000"/>
            <a:ext cx="553212" cy="2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304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24733-CC3B-F447-8E24-2619411AB100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6004F-7F87-8E44-9F46-E93657A0951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fik 13">
            <a:extLst>
              <a:ext uri="{FF2B5EF4-FFF2-40B4-BE49-F238E27FC236}">
                <a16:creationId xmlns:a16="http://schemas.microsoft.com/office/drawing/2014/main" id="{C701D057-1760-4B9A-A546-562B0C38A2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79976" y="6312000"/>
            <a:ext cx="553212" cy="2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380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C24733-CC3B-F447-8E24-2619411AB100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6004F-7F87-8E44-9F46-E93657A09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240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microsoft.com/office/2007/relationships/hdphoto" Target="../media/hdphoto5.wdp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C8F059-0236-4213-B5EA-90D242B59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kumimoji="1" lang="en-US" altLang="ko-KR" noProof="0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Discussion group 2 </a:t>
            </a:r>
            <a:br>
              <a:rPr kumimoji="1" lang="en-US" altLang="ko-KR" noProof="0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</a:br>
            <a:br>
              <a:rPr kumimoji="1" lang="en-US" altLang="ko-KR" noProof="0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</a:br>
            <a:r>
              <a:rPr kumimoji="1" lang="en-US" altLang="ko-KR" noProof="0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Proximal humeral fractures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DA4C33D4-CEC6-43BC-B876-134E4CBBC3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7779" y="5261962"/>
            <a:ext cx="632352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kumimoji="1" lang="cs-CZ" altLang="ko-KR" sz="2400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AOTrauma Master</a:t>
            </a:r>
            <a:r>
              <a:rPr kumimoji="1" lang="de-CH" altLang="ko-KR" sz="2400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s</a:t>
            </a:r>
            <a:r>
              <a:rPr kumimoji="1" lang="cs-CZ" altLang="ko-KR" sz="2400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 Course                                                 Upper Extremity Current Concepts</a:t>
            </a:r>
            <a:endParaRPr kumimoji="1" lang="en-US" altLang="ko-KR" sz="2400" dirty="0">
              <a:solidFill>
                <a:srgbClr val="29529B"/>
              </a:solidFill>
              <a:latin typeface="Arial" charset="0"/>
              <a:ea typeface="Gulim" charset="-127"/>
              <a:cs typeface="Gulim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55097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/>
          <a:srcRect l="16510" t="18681" r="34129" b="17253"/>
          <a:stretch>
            <a:fillRect/>
          </a:stretch>
        </p:blipFill>
        <p:spPr bwMode="auto">
          <a:xfrm>
            <a:off x="5303838" y="1052514"/>
            <a:ext cx="3529012" cy="529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3"/>
          <a:srcRect l="21292" t="7864" r="32774" b="27846"/>
          <a:stretch>
            <a:fillRect/>
          </a:stretch>
        </p:blipFill>
        <p:spPr bwMode="auto">
          <a:xfrm>
            <a:off x="2063751" y="1052513"/>
            <a:ext cx="3249613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B33EE00-1D8C-4C02-9A55-793FA325F543}"/>
              </a:ext>
            </a:extLst>
          </p:cNvPr>
          <p:cNvSpPr txBox="1">
            <a:spLocks/>
          </p:cNvSpPr>
          <p:nvPr/>
        </p:nvSpPr>
        <p:spPr>
          <a:xfrm>
            <a:off x="670985" y="757238"/>
            <a:ext cx="10850033" cy="7270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165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ts val="165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>
                <a:solidFill>
                  <a:srgbClr val="042D98"/>
                </a:solidFill>
                <a:latin typeface="Arial"/>
                <a:ea typeface="ヒラギノ角ゴ Pro W6" charset="-128"/>
              </a:rPr>
              <a:t>1 year after surgery</a:t>
            </a:r>
            <a:endParaRPr kumimoji="0" lang="de-CH" sz="3200" b="1" i="0" u="none" strike="noStrike" kern="1200" cap="none" spc="0" normalizeH="0" baseline="0" noProof="0" dirty="0">
              <a:ln>
                <a:noFill/>
              </a:ln>
              <a:solidFill>
                <a:srgbClr val="042D98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5" descr="E:\Nová složka AO\Machotka 76\20140205_1149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0075" y="1052513"/>
            <a:ext cx="2160588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Zástupný symbol pro obsah 4"/>
          <p:cNvSpPr>
            <a:spLocks noGrp="1"/>
          </p:cNvSpPr>
          <p:nvPr>
            <p:ph idx="1"/>
          </p:nvPr>
        </p:nvSpPr>
        <p:spPr>
          <a:xfrm>
            <a:off x="8328024" y="4581525"/>
            <a:ext cx="2840267" cy="935038"/>
          </a:xfrm>
        </p:spPr>
        <p:txBody>
          <a:bodyPr>
            <a:normAutofit/>
          </a:bodyPr>
          <a:lstStyle/>
          <a:p>
            <a:pPr algn="ctr">
              <a:buClr>
                <a:schemeClr val="accent6"/>
              </a:buClr>
              <a:buSzPct val="150000"/>
              <a:buFontTx/>
              <a:buNone/>
              <a:defRPr/>
            </a:pPr>
            <a:r>
              <a:rPr lang="en-US" sz="2400" b="1" noProof="0" dirty="0" err="1">
                <a:latin typeface="Arial" panose="020B0604020202020204" pitchFamily="34" charset="0"/>
                <a:cs typeface="Arial" panose="020B0604020202020204" pitchFamily="34" charset="0"/>
              </a:rPr>
              <a:t>rCMS</a:t>
            </a:r>
            <a:r>
              <a:rPr lang="en-US" sz="2400" b="1" noProof="0" dirty="0">
                <a:latin typeface="Arial" panose="020B0604020202020204" pitchFamily="34" charset="0"/>
                <a:cs typeface="Arial" panose="020B0604020202020204" pitchFamily="34" charset="0"/>
              </a:rPr>
              <a:t>  96 points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8E4AD2B-BA36-4437-A102-E40E61B2B5F7}"/>
              </a:ext>
            </a:extLst>
          </p:cNvPr>
          <p:cNvSpPr txBox="1">
            <a:spLocks/>
          </p:cNvSpPr>
          <p:nvPr/>
        </p:nvSpPr>
        <p:spPr>
          <a:xfrm>
            <a:off x="670985" y="757238"/>
            <a:ext cx="10850033" cy="7270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165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ts val="165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>
                <a:solidFill>
                  <a:srgbClr val="042D98"/>
                </a:solidFill>
                <a:latin typeface="Arial"/>
                <a:ea typeface="ヒラギノ角ゴ Pro W6" charset="-128"/>
              </a:rPr>
              <a:t>Functional results 1 year after surgery</a:t>
            </a:r>
            <a:endParaRPr kumimoji="0" lang="de-CH" sz="3200" b="1" i="0" u="none" strike="noStrike" kern="1200" cap="none" spc="0" normalizeH="0" baseline="0" noProof="0" dirty="0">
              <a:ln>
                <a:noFill/>
              </a:ln>
              <a:solidFill>
                <a:srgbClr val="042D98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998F7E-1732-4B24-9DFF-5B7A4987E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9439" y="1052513"/>
            <a:ext cx="2590800" cy="52791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7581CF-8593-40DA-A7BB-B47B993A1A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929" y="3466529"/>
            <a:ext cx="3816096" cy="28651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4CCC71-577E-4294-B7CA-7AC474BB51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5533" y="1052513"/>
            <a:ext cx="3889248" cy="291388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2229F-9E50-4CCE-B207-BEE4C3F104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Intramedullary nailing for proximal humeral fractures is a viable option</a:t>
            </a:r>
          </a:p>
          <a:p>
            <a:pPr>
              <a:lnSpc>
                <a:spcPct val="150000"/>
              </a:lnSpc>
            </a:pPr>
            <a:r>
              <a:rPr lang="en-US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Like all nailing, it requires fracture reduction prior to nailing</a:t>
            </a:r>
          </a:p>
          <a:p>
            <a:pPr>
              <a:lnSpc>
                <a:spcPct val="150000"/>
              </a:lnSpc>
            </a:pPr>
            <a:r>
              <a:rPr lang="en-US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Early revision after a </a:t>
            </a:r>
            <a:r>
              <a:rPr lang="en-US" sz="24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malreduction</a:t>
            </a:r>
            <a:r>
              <a:rPr lang="en-US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 open reduction and internal fixation gives the best chance for a good outcome</a:t>
            </a:r>
          </a:p>
          <a:p>
            <a:pPr>
              <a:lnSpc>
                <a:spcPct val="150000"/>
              </a:lnSpc>
            </a:pPr>
            <a:r>
              <a:rPr lang="en-US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“Failed” nail often revised with a plate</a:t>
            </a:r>
          </a:p>
          <a:p>
            <a:pPr lvl="1">
              <a:lnSpc>
                <a:spcPct val="150000"/>
              </a:lnSpc>
            </a:pPr>
            <a:r>
              <a:rPr lang="en-US" noProof="0" dirty="0">
                <a:latin typeface="Arial" panose="020B0604020202020204" pitchFamily="34" charset="0"/>
                <a:cs typeface="Arial" panose="020B0604020202020204" pitchFamily="34" charset="0"/>
              </a:rPr>
              <a:t>Allows for direct reduction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579FBB0-8508-49AF-A372-191791B6BB13}"/>
              </a:ext>
            </a:extLst>
          </p:cNvPr>
          <p:cNvSpPr txBox="1">
            <a:spLocks/>
          </p:cNvSpPr>
          <p:nvPr/>
        </p:nvSpPr>
        <p:spPr>
          <a:xfrm>
            <a:off x="670985" y="757238"/>
            <a:ext cx="10850033" cy="7270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165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ts val="165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42D98"/>
                </a:solidFill>
                <a:effectLst/>
                <a:uLnTx/>
                <a:uFillTx/>
                <a:latin typeface="Arial"/>
                <a:ea typeface="ヒラギノ角ゴ Pro W6" charset="-128"/>
                <a:cs typeface="+mj-cs"/>
              </a:rPr>
              <a:t>Take-home messages</a:t>
            </a:r>
            <a:endParaRPr kumimoji="0" lang="de-CH" sz="3200" b="1" i="0" u="none" strike="noStrike" kern="1200" cap="none" spc="0" normalizeH="0" baseline="0" noProof="0" dirty="0">
              <a:ln>
                <a:noFill/>
              </a:ln>
              <a:solidFill>
                <a:srgbClr val="042D98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451028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2"/>
          <p:cNvPicPr>
            <a:picLocks noChangeAspect="1" noChangeArrowheads="1"/>
          </p:cNvPicPr>
          <p:nvPr/>
        </p:nvPicPr>
        <p:blipFill>
          <a:blip r:embed="rId3"/>
          <a:srcRect l="45634" r="6351"/>
          <a:stretch>
            <a:fillRect/>
          </a:stretch>
        </p:blipFill>
        <p:spPr bwMode="auto">
          <a:xfrm>
            <a:off x="5575780" y="697525"/>
            <a:ext cx="3231764" cy="53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3"/>
          <p:cNvPicPr>
            <a:picLocks noChangeAspect="1" noChangeArrowheads="1"/>
          </p:cNvPicPr>
          <p:nvPr/>
        </p:nvPicPr>
        <p:blipFill>
          <a:blip r:embed="rId4"/>
          <a:srcRect l="39684"/>
          <a:stretch>
            <a:fillRect/>
          </a:stretch>
        </p:blipFill>
        <p:spPr bwMode="auto">
          <a:xfrm>
            <a:off x="8673813" y="698063"/>
            <a:ext cx="2890882" cy="532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765FF37-10BB-4D0F-9096-7079352103BD}"/>
              </a:ext>
            </a:extLst>
          </p:cNvPr>
          <p:cNvSpPr txBox="1">
            <a:spLocks/>
          </p:cNvSpPr>
          <p:nvPr/>
        </p:nvSpPr>
        <p:spPr>
          <a:xfrm>
            <a:off x="670985" y="757238"/>
            <a:ext cx="10850033" cy="7270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165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ts val="165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>
                <a:solidFill>
                  <a:srgbClr val="042D98"/>
                </a:solidFill>
                <a:latin typeface="Arial"/>
                <a:ea typeface="ヒラギノ角ゴ Pro W6" charset="-128"/>
              </a:rPr>
              <a:t>Case 1</a:t>
            </a:r>
            <a:endParaRPr kumimoji="0" lang="de-CH" sz="3200" b="1" i="0" u="none" strike="noStrike" kern="1200" cap="none" spc="0" normalizeH="0" baseline="0" noProof="0" dirty="0">
              <a:ln>
                <a:noFill/>
              </a:ln>
              <a:solidFill>
                <a:srgbClr val="042D98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0" name="Textfeld 2">
            <a:extLst>
              <a:ext uri="{FF2B5EF4-FFF2-40B4-BE49-F238E27FC236}">
                <a16:creationId xmlns:a16="http://schemas.microsoft.com/office/drawing/2014/main" id="{63C4BF3B-5473-450E-93DC-1D147D8EF1EB}"/>
              </a:ext>
            </a:extLst>
          </p:cNvPr>
          <p:cNvSpPr txBox="1"/>
          <p:nvPr/>
        </p:nvSpPr>
        <p:spPr>
          <a:xfrm>
            <a:off x="539609" y="1488904"/>
            <a:ext cx="531364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59-year-old woman</a:t>
            </a: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 injury</a:t>
            </a: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Nondominant extremity</a:t>
            </a:r>
            <a:endParaRPr lang="de-CH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Neurovascular OK</a:t>
            </a: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de-CH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de-CH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displaced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Is this unstable?</a:t>
            </a: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Would you recommend surgery?</a:t>
            </a: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Obrázek 6" descr="Serhantova 57 po OP.jpg"/>
          <p:cNvPicPr>
            <a:picLocks noChangeAspect="1"/>
          </p:cNvPicPr>
          <p:nvPr/>
        </p:nvPicPr>
        <p:blipFill>
          <a:blip r:embed="rId3"/>
          <a:srcRect l="39294" t="15997" b="33807"/>
          <a:stretch>
            <a:fillRect/>
          </a:stretch>
        </p:blipFill>
        <p:spPr bwMode="auto">
          <a:xfrm>
            <a:off x="5562601" y="914400"/>
            <a:ext cx="4678363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FD558CD-AC7D-4C8D-BD47-30EEE312C800}"/>
              </a:ext>
            </a:extLst>
          </p:cNvPr>
          <p:cNvSpPr txBox="1">
            <a:spLocks/>
          </p:cNvSpPr>
          <p:nvPr/>
        </p:nvSpPr>
        <p:spPr>
          <a:xfrm>
            <a:off x="670985" y="757238"/>
            <a:ext cx="10850033" cy="7270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165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ts val="165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42D98"/>
                </a:solidFill>
                <a:effectLst/>
                <a:uLnTx/>
                <a:uFillTx/>
                <a:latin typeface="Arial"/>
                <a:ea typeface="ヒラギノ角ゴ Pro W6" charset="-128"/>
                <a:cs typeface="+mj-cs"/>
              </a:rPr>
              <a:t>After surgery</a:t>
            </a:r>
            <a:endParaRPr kumimoji="0" lang="de-CH" sz="3200" b="1" i="0" u="none" strike="noStrike" kern="1200" cap="none" spc="0" normalizeH="0" baseline="0" noProof="0" dirty="0">
              <a:ln>
                <a:noFill/>
              </a:ln>
              <a:solidFill>
                <a:srgbClr val="042D98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8" name="Textfeld 2">
            <a:extLst>
              <a:ext uri="{FF2B5EF4-FFF2-40B4-BE49-F238E27FC236}">
                <a16:creationId xmlns:a16="http://schemas.microsoft.com/office/drawing/2014/main" id="{BC4A7A3C-69DB-4E78-8FE8-379FD885E898}"/>
              </a:ext>
            </a:extLst>
          </p:cNvPr>
          <p:cNvSpPr txBox="1"/>
          <p:nvPr/>
        </p:nvSpPr>
        <p:spPr>
          <a:xfrm>
            <a:off x="620535" y="1484314"/>
            <a:ext cx="446226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Deltopectoral approach</a:t>
            </a: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1" lang="cs-CZ" sz="2400" kern="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kumimoji="1" lang="de-CH" sz="2400" kern="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1" lang="cs-CZ" sz="2400" kern="0" dirty="0">
                <a:latin typeface="Arial" panose="020B0604020202020204" pitchFamily="34" charset="0"/>
                <a:cs typeface="Arial" panose="020B0604020202020204" pitchFamily="34" charset="0"/>
              </a:rPr>
              <a:t>hole P</a:t>
            </a:r>
            <a:r>
              <a:rPr kumimoji="1" lang="de-CH" sz="2400" kern="0" dirty="0">
                <a:latin typeface="Arial" panose="020B0604020202020204" pitchFamily="34" charset="0"/>
                <a:cs typeface="Arial" panose="020B0604020202020204" pitchFamily="34" charset="0"/>
              </a:rPr>
              <a:t>HILOS</a:t>
            </a:r>
            <a:r>
              <a:rPr kumimoji="1" lang="cs-CZ" sz="2400" kern="0" dirty="0">
                <a:latin typeface="Arial" panose="020B0604020202020204" pitchFamily="34" charset="0"/>
                <a:cs typeface="Arial" panose="020B0604020202020204" pitchFamily="34" charset="0"/>
              </a:rPr>
              <a:t> plate</a:t>
            </a:r>
            <a:endParaRPr kumimoji="1" lang="de-CH" sz="24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1" lang="en-US" sz="24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1" lang="en-US" sz="24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1"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Any red flags?</a:t>
            </a: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1" lang="cs-CZ" sz="2400" kern="0" dirty="0">
                <a:latin typeface="Arial" panose="020B0604020202020204" pitchFamily="34" charset="0"/>
                <a:cs typeface="Arial" panose="020B0604020202020204" pitchFamily="34" charset="0"/>
              </a:rPr>
              <a:t>What would you expect? </a:t>
            </a: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Obrázek 5" descr="Serhantova 57 3M.jpg"/>
          <p:cNvPicPr>
            <a:picLocks noChangeAspect="1"/>
          </p:cNvPicPr>
          <p:nvPr/>
        </p:nvPicPr>
        <p:blipFill>
          <a:blip r:embed="rId3"/>
          <a:srcRect l="36760" t="10001" r="2872" b="18111"/>
          <a:stretch>
            <a:fillRect/>
          </a:stretch>
        </p:blipFill>
        <p:spPr bwMode="auto">
          <a:xfrm>
            <a:off x="8371128" y="925406"/>
            <a:ext cx="3149890" cy="516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Obrázek 7" descr="Serhantova 57 6T.jpg"/>
          <p:cNvPicPr>
            <a:picLocks noChangeAspect="1"/>
          </p:cNvPicPr>
          <p:nvPr/>
        </p:nvPicPr>
        <p:blipFill>
          <a:blip r:embed="rId4"/>
          <a:srcRect l="53484" t="22322" r="2740" b="24185"/>
          <a:stretch>
            <a:fillRect/>
          </a:stretch>
        </p:blipFill>
        <p:spPr bwMode="auto">
          <a:xfrm>
            <a:off x="5480094" y="931711"/>
            <a:ext cx="3069124" cy="5169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TextovéPole 18"/>
          <p:cNvSpPr txBox="1">
            <a:spLocks noChangeArrowheads="1"/>
          </p:cNvSpPr>
          <p:nvPr/>
        </p:nvSpPr>
        <p:spPr bwMode="auto">
          <a:xfrm>
            <a:off x="6164394" y="408490"/>
            <a:ext cx="1611160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weeks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9" name="TextovéPole 20"/>
          <p:cNvSpPr txBox="1">
            <a:spLocks noChangeArrowheads="1"/>
          </p:cNvSpPr>
          <p:nvPr/>
        </p:nvSpPr>
        <p:spPr bwMode="auto">
          <a:xfrm>
            <a:off x="9113217" y="408490"/>
            <a:ext cx="1843801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months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121DD1B-68A5-4467-AB68-09DDC7942D27}"/>
              </a:ext>
            </a:extLst>
          </p:cNvPr>
          <p:cNvSpPr txBox="1">
            <a:spLocks/>
          </p:cNvSpPr>
          <p:nvPr/>
        </p:nvSpPr>
        <p:spPr>
          <a:xfrm>
            <a:off x="670985" y="757238"/>
            <a:ext cx="10850033" cy="7270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165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ts val="165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42D98"/>
                </a:solidFill>
                <a:effectLst/>
                <a:uLnTx/>
                <a:uFillTx/>
                <a:latin typeface="Arial"/>
                <a:ea typeface="ヒラギノ角ゴ Pro W6" charset="-128"/>
                <a:cs typeface="+mj-cs"/>
              </a:rPr>
              <a:t>After surgery</a:t>
            </a:r>
            <a:endParaRPr kumimoji="0" lang="de-CH" sz="3200" b="1" i="0" u="none" strike="noStrike" kern="1200" cap="none" spc="0" normalizeH="0" baseline="0" noProof="0" dirty="0">
              <a:ln>
                <a:noFill/>
              </a:ln>
              <a:solidFill>
                <a:srgbClr val="042D98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9" name="Textfeld 2">
            <a:extLst>
              <a:ext uri="{FF2B5EF4-FFF2-40B4-BE49-F238E27FC236}">
                <a16:creationId xmlns:a16="http://schemas.microsoft.com/office/drawing/2014/main" id="{E4F95F93-F6B6-43F1-AA5A-540FF65A01B8}"/>
              </a:ext>
            </a:extLst>
          </p:cNvPr>
          <p:cNvSpPr txBox="1"/>
          <p:nvPr/>
        </p:nvSpPr>
        <p:spPr>
          <a:xfrm>
            <a:off x="670985" y="1650125"/>
            <a:ext cx="37486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Progressive pain</a:t>
            </a: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Restrict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ed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movement</a:t>
            </a: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Obrázek 6" descr="Serhantova 57 6M.jpg"/>
          <p:cNvPicPr>
            <a:picLocks noChangeAspect="1"/>
          </p:cNvPicPr>
          <p:nvPr/>
        </p:nvPicPr>
        <p:blipFill>
          <a:blip r:embed="rId3">
            <a:lum bright="-10000" contrast="-12000"/>
          </a:blip>
          <a:srcRect l="21300" t="18886" r="10068" b="18687"/>
          <a:stretch>
            <a:fillRect/>
          </a:stretch>
        </p:blipFill>
        <p:spPr bwMode="auto">
          <a:xfrm>
            <a:off x="6096000" y="755405"/>
            <a:ext cx="4646097" cy="5825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03BEA54-4175-4854-BB5E-94C0BB684B9A}"/>
              </a:ext>
            </a:extLst>
          </p:cNvPr>
          <p:cNvSpPr txBox="1">
            <a:spLocks/>
          </p:cNvSpPr>
          <p:nvPr/>
        </p:nvSpPr>
        <p:spPr>
          <a:xfrm>
            <a:off x="670985" y="757238"/>
            <a:ext cx="10850033" cy="7270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165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ts val="165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>
                <a:solidFill>
                  <a:srgbClr val="042D98"/>
                </a:solidFill>
                <a:latin typeface="Arial"/>
                <a:ea typeface="ヒラギノ角ゴ Pro W6" charset="-128"/>
              </a:rPr>
              <a:t>6 months a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42D98"/>
                </a:solidFill>
                <a:effectLst/>
                <a:uLnTx/>
                <a:uFillTx/>
                <a:latin typeface="Arial"/>
                <a:ea typeface="ヒラギノ角ゴ Pro W6" charset="-128"/>
                <a:cs typeface="+mj-cs"/>
              </a:rPr>
              <a:t>fter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42D98"/>
                </a:solidFill>
                <a:effectLst/>
                <a:uLnTx/>
                <a:uFillTx/>
                <a:latin typeface="Arial"/>
                <a:ea typeface="ヒラギノ角ゴ Pro W6" charset="-128"/>
                <a:cs typeface="+mj-cs"/>
              </a:rPr>
              <a:t> surgery</a:t>
            </a:r>
            <a:endParaRPr kumimoji="0" lang="de-CH" sz="3200" b="1" i="0" u="none" strike="noStrike" kern="1200" cap="none" spc="0" normalizeH="0" baseline="0" noProof="0" dirty="0">
              <a:ln>
                <a:noFill/>
              </a:ln>
              <a:solidFill>
                <a:srgbClr val="042D98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6" name="Textfeld 2">
            <a:extLst>
              <a:ext uri="{FF2B5EF4-FFF2-40B4-BE49-F238E27FC236}">
                <a16:creationId xmlns:a16="http://schemas.microsoft.com/office/drawing/2014/main" id="{A6EB10E8-202A-486D-A65A-8C9EC28114E3}"/>
              </a:ext>
            </a:extLst>
          </p:cNvPr>
          <p:cNvSpPr txBox="1"/>
          <p:nvPr/>
        </p:nvSpPr>
        <p:spPr>
          <a:xfrm>
            <a:off x="670985" y="1360039"/>
            <a:ext cx="44811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Persistent pain</a:t>
            </a: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CH" sz="2400" dirty="0" err="1">
                <a:latin typeface="Arial" pitchFamily="34" charset="0"/>
                <a:cs typeface="Arial" pitchFamily="34" charset="0"/>
              </a:rPr>
              <a:t>Shoulder</a:t>
            </a:r>
            <a:r>
              <a:rPr lang="de-CH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de-CH" sz="2400" dirty="0" err="1">
                <a:latin typeface="Arial" pitchFamily="34" charset="0"/>
                <a:cs typeface="Arial" pitchFamily="34" charset="0"/>
              </a:rPr>
              <a:t>elevation</a:t>
            </a:r>
            <a:r>
              <a:rPr lang="de-CH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de-CH" sz="2400" dirty="0" err="1">
                <a:latin typeface="Arial" pitchFamily="34" charset="0"/>
                <a:cs typeface="Arial" pitchFamily="34" charset="0"/>
              </a:rPr>
              <a:t>only</a:t>
            </a:r>
            <a:r>
              <a:rPr lang="de-CH" sz="2400" dirty="0">
                <a:latin typeface="Arial" pitchFamily="34" charset="0"/>
                <a:cs typeface="Arial" pitchFamily="34" charset="0"/>
              </a:rPr>
              <a:t> 45°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F6F24FA-0DD1-4EB2-A985-EAC9F7F6290C}"/>
              </a:ext>
            </a:extLst>
          </p:cNvPr>
          <p:cNvSpPr txBox="1">
            <a:spLocks/>
          </p:cNvSpPr>
          <p:nvPr/>
        </p:nvSpPr>
        <p:spPr>
          <a:xfrm>
            <a:off x="670985" y="757238"/>
            <a:ext cx="10850033" cy="7270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165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ts val="165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42D98"/>
                </a:solidFill>
                <a:effectLst/>
                <a:uLnTx/>
                <a:uFillTx/>
                <a:latin typeface="Arial"/>
                <a:ea typeface="ヒラギノ角ゴ Pro W6" charset="-128"/>
                <a:cs typeface="+mj-cs"/>
              </a:rPr>
              <a:t>Two-dimensional reconstruction</a:t>
            </a:r>
            <a:endParaRPr kumimoji="0" lang="de-CH" sz="3200" b="1" i="0" u="none" strike="noStrike" kern="1200" cap="none" spc="0" normalizeH="0" baseline="0" noProof="0" dirty="0">
              <a:ln>
                <a:noFill/>
              </a:ln>
              <a:solidFill>
                <a:srgbClr val="042D98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0" name="Textfeld 2">
            <a:extLst>
              <a:ext uri="{FF2B5EF4-FFF2-40B4-BE49-F238E27FC236}">
                <a16:creationId xmlns:a16="http://schemas.microsoft.com/office/drawing/2014/main" id="{089FDF2D-2E2A-408E-BE77-FF766A510937}"/>
              </a:ext>
            </a:extLst>
          </p:cNvPr>
          <p:cNvSpPr txBox="1"/>
          <p:nvPr/>
        </p:nvSpPr>
        <p:spPr>
          <a:xfrm>
            <a:off x="670985" y="1494825"/>
            <a:ext cx="19019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de-CH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de-CH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  <a:r>
              <a:rPr lang="de-CH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Obrázek 4" descr="Serhantova 57 CT rakonstrukce_0000.jpg">
            <a:extLst>
              <a:ext uri="{FF2B5EF4-FFF2-40B4-BE49-F238E27FC236}">
                <a16:creationId xmlns:a16="http://schemas.microsoft.com/office/drawing/2014/main" id="{BA2197B0-FD95-4326-BD83-9D757811B3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056" t="26633" r="21518" b="44826"/>
          <a:stretch>
            <a:fillRect/>
          </a:stretch>
        </p:blipFill>
        <p:spPr bwMode="auto">
          <a:xfrm>
            <a:off x="6214849" y="1100962"/>
            <a:ext cx="2521723" cy="2610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Obrázek 5" descr="Serhantova 57 CT rakonstrukce_0001.jpg">
            <a:extLst>
              <a:ext uri="{FF2B5EF4-FFF2-40B4-BE49-F238E27FC236}">
                <a16:creationId xmlns:a16="http://schemas.microsoft.com/office/drawing/2014/main" id="{6211335A-0158-4CA0-8B98-B052504CD12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427" t="18597" r="21303" b="33617"/>
          <a:stretch>
            <a:fillRect/>
          </a:stretch>
        </p:blipFill>
        <p:spPr bwMode="auto">
          <a:xfrm>
            <a:off x="8692688" y="3371600"/>
            <a:ext cx="2907868" cy="2855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Obrázek 6" descr="Serhantova 57 CT rakonstrukce_0002.jpg">
            <a:extLst>
              <a:ext uri="{FF2B5EF4-FFF2-40B4-BE49-F238E27FC236}">
                <a16:creationId xmlns:a16="http://schemas.microsoft.com/office/drawing/2014/main" id="{FDCBDA67-F94D-4CAB-AA5C-01816BD8CD0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220" t="25642" r="34518" b="23581"/>
          <a:stretch>
            <a:fillRect/>
          </a:stretch>
        </p:blipFill>
        <p:spPr bwMode="auto">
          <a:xfrm>
            <a:off x="2869758" y="1128155"/>
            <a:ext cx="3353838" cy="5085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Obrázek 7" descr="Serhantova 57 CT1.jpg">
            <a:extLst>
              <a:ext uri="{FF2B5EF4-FFF2-40B4-BE49-F238E27FC236}">
                <a16:creationId xmlns:a16="http://schemas.microsoft.com/office/drawing/2014/main" id="{5B7BF6E1-7D14-4CFE-9CEA-770ADE681A0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3654" t="33218" r="13120" b="46059"/>
          <a:stretch>
            <a:fillRect/>
          </a:stretch>
        </p:blipFill>
        <p:spPr bwMode="auto">
          <a:xfrm>
            <a:off x="8724037" y="1100962"/>
            <a:ext cx="2936874" cy="2528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Obrázek 8" descr="Serhantova 57 CT2.jpg">
            <a:extLst>
              <a:ext uri="{FF2B5EF4-FFF2-40B4-BE49-F238E27FC236}">
                <a16:creationId xmlns:a16="http://schemas.microsoft.com/office/drawing/2014/main" id="{84F07F85-A9B2-4934-9F42-0BFDDB33848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9467" t="33035" r="10136" b="37730"/>
          <a:stretch>
            <a:fillRect/>
          </a:stretch>
        </p:blipFill>
        <p:spPr bwMode="auto">
          <a:xfrm>
            <a:off x="6214849" y="3697920"/>
            <a:ext cx="2528974" cy="25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E:\IPVZ\serhantova 3M po OP_0000.jpg"/>
          <p:cNvPicPr>
            <a:picLocks noChangeAspect="1" noChangeArrowheads="1"/>
          </p:cNvPicPr>
          <p:nvPr/>
        </p:nvPicPr>
        <p:blipFill>
          <a:blip r:embed="rId3"/>
          <a:srcRect l="27946" t="10976" r="7562" b="15862"/>
          <a:stretch>
            <a:fillRect/>
          </a:stretch>
        </p:blipFill>
        <p:spPr bwMode="auto">
          <a:xfrm>
            <a:off x="2381251" y="1071564"/>
            <a:ext cx="3821113" cy="509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6" descr="E:\IPVZ\serhantova 3M po OP_0001.jpg"/>
          <p:cNvPicPr>
            <a:picLocks noChangeAspect="1" noChangeArrowheads="1"/>
          </p:cNvPicPr>
          <p:nvPr/>
        </p:nvPicPr>
        <p:blipFill>
          <a:blip r:embed="rId4"/>
          <a:srcRect l="22462" t="9557" r="5655" b="6348"/>
          <a:stretch>
            <a:fillRect/>
          </a:stretch>
        </p:blipFill>
        <p:spPr bwMode="auto">
          <a:xfrm>
            <a:off x="6400800" y="1071564"/>
            <a:ext cx="3695700" cy="508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Skupina 18"/>
          <p:cNvGrpSpPr>
            <a:grpSpLocks/>
          </p:cNvGrpSpPr>
          <p:nvPr/>
        </p:nvGrpSpPr>
        <p:grpSpPr bwMode="auto">
          <a:xfrm>
            <a:off x="2381225" y="2428868"/>
            <a:ext cx="6143667" cy="3708282"/>
            <a:chOff x="856531" y="2429202"/>
            <a:chExt cx="6144868" cy="3706745"/>
          </a:xfrm>
          <a:solidFill>
            <a:schemeClr val="accent1">
              <a:lumMod val="90000"/>
            </a:schemeClr>
          </a:solidFill>
        </p:grpSpPr>
        <p:sp>
          <p:nvSpPr>
            <p:cNvPr id="44" name="TextovéPole 43"/>
            <p:cNvSpPr txBox="1"/>
            <p:nvPr/>
          </p:nvSpPr>
          <p:spPr>
            <a:xfrm>
              <a:off x="856531" y="5428354"/>
              <a:ext cx="2735796" cy="707593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0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Cancellous bone grafting</a:t>
              </a:r>
            </a:p>
          </p:txBody>
        </p:sp>
        <p:cxnSp>
          <p:nvCxnSpPr>
            <p:cNvPr id="45" name="Přímá spojovací čára 10"/>
            <p:cNvCxnSpPr>
              <a:cxnSpLocks noChangeShapeType="1"/>
              <a:stCxn id="44" idx="0"/>
            </p:cNvCxnSpPr>
            <p:nvPr/>
          </p:nvCxnSpPr>
          <p:spPr bwMode="auto">
            <a:xfrm rot="5400000" flipH="1" flipV="1">
              <a:off x="1898176" y="4326440"/>
              <a:ext cx="1428168" cy="775663"/>
            </a:xfrm>
            <a:prstGeom prst="line">
              <a:avLst/>
            </a:prstGeom>
            <a:grp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6" name="Přímá spojovací čára 12"/>
            <p:cNvCxnSpPr>
              <a:cxnSpLocks noChangeShapeType="1"/>
              <a:stCxn id="44" idx="0"/>
            </p:cNvCxnSpPr>
            <p:nvPr/>
          </p:nvCxnSpPr>
          <p:spPr bwMode="auto">
            <a:xfrm rot="5400000" flipH="1" flipV="1">
              <a:off x="3898830" y="2325786"/>
              <a:ext cx="1428168" cy="4776971"/>
            </a:xfrm>
            <a:prstGeom prst="line">
              <a:avLst/>
            </a:prstGeom>
            <a:grp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7" name="Přímá spojovací čára 14"/>
            <p:cNvCxnSpPr>
              <a:cxnSpLocks noChangeShapeType="1"/>
              <a:stCxn id="44" idx="0"/>
            </p:cNvCxnSpPr>
            <p:nvPr/>
          </p:nvCxnSpPr>
          <p:spPr bwMode="auto">
            <a:xfrm rot="5400000" flipH="1" flipV="1">
              <a:off x="1241580" y="4126137"/>
              <a:ext cx="2285067" cy="319368"/>
            </a:xfrm>
            <a:prstGeom prst="line">
              <a:avLst/>
            </a:prstGeom>
            <a:grp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8" name="Přímá spojovací čára 16"/>
            <p:cNvCxnSpPr>
              <a:cxnSpLocks noChangeShapeType="1"/>
            </p:cNvCxnSpPr>
            <p:nvPr/>
          </p:nvCxnSpPr>
          <p:spPr bwMode="auto">
            <a:xfrm rot="5400000" flipH="1" flipV="1">
              <a:off x="1095662" y="3547658"/>
              <a:ext cx="2927744" cy="690831"/>
            </a:xfrm>
            <a:prstGeom prst="line">
              <a:avLst/>
            </a:prstGeom>
            <a:grp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3" name="Skupina 36"/>
          <p:cNvGrpSpPr>
            <a:grpSpLocks/>
          </p:cNvGrpSpPr>
          <p:nvPr/>
        </p:nvGrpSpPr>
        <p:grpSpPr bwMode="auto">
          <a:xfrm>
            <a:off x="7310446" y="1214423"/>
            <a:ext cx="2736850" cy="2428893"/>
            <a:chOff x="5786621" y="1214160"/>
            <a:chExt cx="2736304" cy="2429777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50" name="TextovéPole 49"/>
            <p:cNvSpPr txBox="1"/>
            <p:nvPr/>
          </p:nvSpPr>
          <p:spPr>
            <a:xfrm>
              <a:off x="5786621" y="1214160"/>
              <a:ext cx="2736304" cy="400256"/>
            </a:xfrm>
            <a:prstGeom prst="rect">
              <a:avLst/>
            </a:prstGeom>
            <a:solidFill>
              <a:schemeClr val="accent1">
                <a:lumMod val="90000"/>
              </a:schemeClr>
            </a:solidFill>
            <a:ln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0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Lag screw </a:t>
              </a:r>
            </a:p>
          </p:txBody>
        </p:sp>
        <p:cxnSp>
          <p:nvCxnSpPr>
            <p:cNvPr id="51" name="Přímá spojovací čára 23"/>
            <p:cNvCxnSpPr>
              <a:cxnSpLocks noChangeShapeType="1"/>
            </p:cNvCxnSpPr>
            <p:nvPr/>
          </p:nvCxnSpPr>
          <p:spPr bwMode="auto">
            <a:xfrm rot="5400000">
              <a:off x="6143198" y="2643460"/>
              <a:ext cx="1929526" cy="71427"/>
            </a:xfrm>
            <a:prstGeom prst="line">
              <a:avLst/>
            </a:prstGeom>
            <a:grp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4" name="Skupina 37"/>
          <p:cNvGrpSpPr>
            <a:grpSpLocks/>
          </p:cNvGrpSpPr>
          <p:nvPr/>
        </p:nvGrpSpPr>
        <p:grpSpPr bwMode="auto">
          <a:xfrm>
            <a:off x="2381251" y="1071563"/>
            <a:ext cx="2735263" cy="1428750"/>
            <a:chOff x="856609" y="1071138"/>
            <a:chExt cx="2736343" cy="1429055"/>
          </a:xfrm>
        </p:grpSpPr>
        <p:sp>
          <p:nvSpPr>
            <p:cNvPr id="53" name="TextovéPole 52"/>
            <p:cNvSpPr txBox="1"/>
            <p:nvPr/>
          </p:nvSpPr>
          <p:spPr>
            <a:xfrm>
              <a:off x="856609" y="1071138"/>
              <a:ext cx="2736343" cy="708176"/>
            </a:xfrm>
            <a:prstGeom prst="rect">
              <a:avLst/>
            </a:prstGeom>
            <a:solidFill>
              <a:schemeClr val="accent1">
                <a:lumMod val="90000"/>
              </a:schemeClr>
            </a:solidFill>
            <a:ln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0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Neutralization of rotator cuff forces</a:t>
              </a:r>
            </a:p>
          </p:txBody>
        </p:sp>
        <p:cxnSp>
          <p:nvCxnSpPr>
            <p:cNvPr id="9225" name="Přímá spojovací čára 30"/>
            <p:cNvCxnSpPr>
              <a:cxnSpLocks noChangeShapeType="1"/>
            </p:cNvCxnSpPr>
            <p:nvPr/>
          </p:nvCxnSpPr>
          <p:spPr bwMode="auto">
            <a:xfrm rot="16200000" flipH="1">
              <a:off x="2357462" y="1999989"/>
              <a:ext cx="643074" cy="357331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9226" name="Přímá spojovací čára 33"/>
            <p:cNvCxnSpPr>
              <a:cxnSpLocks noChangeShapeType="1"/>
            </p:cNvCxnSpPr>
            <p:nvPr/>
          </p:nvCxnSpPr>
          <p:spPr bwMode="auto">
            <a:xfrm>
              <a:off x="2500332" y="1785665"/>
              <a:ext cx="1071993" cy="71452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9D10372C-3214-4D3C-8A4E-AED95C671087}"/>
              </a:ext>
            </a:extLst>
          </p:cNvPr>
          <p:cNvSpPr txBox="1">
            <a:spLocks/>
          </p:cNvSpPr>
          <p:nvPr/>
        </p:nvSpPr>
        <p:spPr>
          <a:xfrm>
            <a:off x="670985" y="757238"/>
            <a:ext cx="10850033" cy="7270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165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ts val="165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42D98"/>
                </a:solidFill>
                <a:effectLst/>
                <a:uLnTx/>
                <a:uFillTx/>
                <a:latin typeface="Arial"/>
                <a:ea typeface="ヒラギノ角ゴ Pro W6" charset="-128"/>
                <a:cs typeface="+mj-cs"/>
              </a:rPr>
              <a:t>After </a:t>
            </a:r>
            <a:r>
              <a:rPr lang="en-US" kern="0" dirty="0" err="1">
                <a:solidFill>
                  <a:srgbClr val="042D98"/>
                </a:solidFill>
                <a:latin typeface="Arial"/>
                <a:ea typeface="ヒラギノ角ゴ Pro W6" charset="-128"/>
              </a:rPr>
              <a:t>reosteoysnthesis</a:t>
            </a:r>
            <a:endParaRPr kumimoji="0" lang="de-CH" sz="3200" b="1" i="0" u="none" strike="noStrike" kern="1200" cap="none" spc="0" normalizeH="0" baseline="0" noProof="0" dirty="0">
              <a:ln>
                <a:noFill/>
              </a:ln>
              <a:solidFill>
                <a:srgbClr val="042D98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7" descr="E:\IPVZ\serhantova 1 roka_0000.jpg"/>
          <p:cNvPicPr>
            <a:picLocks noChangeAspect="1" noChangeArrowheads="1"/>
          </p:cNvPicPr>
          <p:nvPr/>
        </p:nvPicPr>
        <p:blipFill>
          <a:blip r:embed="rId3"/>
          <a:srcRect l="35036" t="6699" r="10130" b="9309"/>
          <a:stretch>
            <a:fillRect/>
          </a:stretch>
        </p:blipFill>
        <p:spPr bwMode="auto">
          <a:xfrm>
            <a:off x="674787" y="1286708"/>
            <a:ext cx="2845503" cy="512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5" descr="E:\IPVZ\serhantova 3M po OP_0002.jpg"/>
          <p:cNvPicPr>
            <a:picLocks noChangeAspect="1" noChangeArrowheads="1"/>
          </p:cNvPicPr>
          <p:nvPr/>
        </p:nvPicPr>
        <p:blipFill>
          <a:blip r:embed="rId4"/>
          <a:srcRect l="22917" t="16272" r="25061" b="3996"/>
          <a:stretch>
            <a:fillRect/>
          </a:stretch>
        </p:blipFill>
        <p:spPr bwMode="auto">
          <a:xfrm>
            <a:off x="6387471" y="1284903"/>
            <a:ext cx="2926803" cy="5121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6" descr="E:\IPVZ\serhantova 3M po OP_0001.jpg"/>
          <p:cNvPicPr>
            <a:picLocks noChangeAspect="1" noChangeArrowheads="1"/>
          </p:cNvPicPr>
          <p:nvPr/>
        </p:nvPicPr>
        <p:blipFill>
          <a:blip r:embed="rId5"/>
          <a:srcRect l="40913" t="15623" r="10497" b="10365"/>
          <a:stretch>
            <a:fillRect/>
          </a:stretch>
        </p:blipFill>
        <p:spPr bwMode="auto">
          <a:xfrm>
            <a:off x="3527516" y="1284903"/>
            <a:ext cx="2859955" cy="5121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D40FA9D-08B9-481F-9716-9926CBF2C06D}"/>
              </a:ext>
            </a:extLst>
          </p:cNvPr>
          <p:cNvSpPr txBox="1">
            <a:spLocks/>
          </p:cNvSpPr>
          <p:nvPr/>
        </p:nvSpPr>
        <p:spPr>
          <a:xfrm>
            <a:off x="664679" y="757238"/>
            <a:ext cx="10850033" cy="7270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165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ts val="165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42D98"/>
                </a:solidFill>
                <a:effectLst/>
                <a:uLnTx/>
                <a:uFillTx/>
                <a:latin typeface="Arial"/>
                <a:ea typeface="ヒラギノ角ゴ Pro W6" charset="-128"/>
                <a:cs typeface="+mj-cs"/>
              </a:rPr>
              <a:t>Six months after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42D98"/>
                </a:solidFill>
                <a:effectLst/>
                <a:uLnTx/>
                <a:uFillTx/>
                <a:latin typeface="Arial"/>
                <a:ea typeface="ヒラギノ角ゴ Pro W6" charset="-128"/>
                <a:cs typeface="+mj-cs"/>
              </a:rPr>
              <a:t>reosteosynthesis</a:t>
            </a:r>
            <a:endParaRPr kumimoji="0" lang="de-CH" sz="3200" b="1" i="0" u="none" strike="noStrike" kern="1200" cap="none" spc="0" normalizeH="0" baseline="0" noProof="0" dirty="0">
              <a:ln>
                <a:noFill/>
              </a:ln>
              <a:solidFill>
                <a:srgbClr val="042D98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7" descr="G:\Nová složka AO\Machotka 76\Machotka uraz_0000.jpg"/>
          <p:cNvPicPr>
            <a:picLocks noChangeAspect="1" noChangeArrowheads="1"/>
          </p:cNvPicPr>
          <p:nvPr/>
        </p:nvPicPr>
        <p:blipFill>
          <a:blip r:embed="rId2"/>
          <a:srcRect l="21761" r="31174" b="13028"/>
          <a:stretch>
            <a:fillRect/>
          </a:stretch>
        </p:blipFill>
        <p:spPr bwMode="auto">
          <a:xfrm>
            <a:off x="7260696" y="1125538"/>
            <a:ext cx="4176713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2">
            <a:extLst>
              <a:ext uri="{FF2B5EF4-FFF2-40B4-BE49-F238E27FC236}">
                <a16:creationId xmlns:a16="http://schemas.microsoft.com/office/drawing/2014/main" id="{BCA67F56-49D2-4B4E-94C1-E59DF9551CF9}"/>
              </a:ext>
            </a:extLst>
          </p:cNvPr>
          <p:cNvSpPr txBox="1"/>
          <p:nvPr/>
        </p:nvSpPr>
        <p:spPr>
          <a:xfrm>
            <a:off x="670985" y="1920239"/>
            <a:ext cx="581236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</a:rPr>
              <a:t>37-year-old man</a:t>
            </a: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</a:rPr>
              <a:t>Pedestrian hit by a car</a:t>
            </a: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</a:rPr>
              <a:t>Concussion (brain computed tomographic (CT) scan negative)</a:t>
            </a: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</a:rPr>
              <a:t>Dominant extremity</a:t>
            </a: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</a:rPr>
              <a:t>Neurovascular OK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E3EF90A-058F-4D77-948F-77BB6FA1EE93}"/>
              </a:ext>
            </a:extLst>
          </p:cNvPr>
          <p:cNvSpPr txBox="1">
            <a:spLocks/>
          </p:cNvSpPr>
          <p:nvPr/>
        </p:nvSpPr>
        <p:spPr>
          <a:xfrm>
            <a:off x="670985" y="757238"/>
            <a:ext cx="10850033" cy="7270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165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ts val="165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>
                <a:solidFill>
                  <a:srgbClr val="042D98"/>
                </a:solidFill>
                <a:latin typeface="Arial"/>
                <a:ea typeface="ヒラギノ角ゴ Pro W6" charset="-128"/>
              </a:rPr>
              <a:t>Case 1</a:t>
            </a:r>
            <a:endParaRPr kumimoji="0" lang="de-CH" sz="3200" b="1" i="0" u="none" strike="noStrike" kern="1200" cap="none" spc="0" normalizeH="0" baseline="0" noProof="0" dirty="0">
              <a:ln>
                <a:noFill/>
              </a:ln>
              <a:solidFill>
                <a:srgbClr val="042D98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email.seznam.cz/imageshow/Y_sJiD3ptZp2DFFRWlidrgS8g6ooXtePOPEVS3EgPTFt3eZejVui_mU4bwLxRPsOTFCHGj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9801" y="3124201"/>
            <a:ext cx="4162425" cy="312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71EDEFA-084B-4AC1-BC31-EA4D2EF44A19}"/>
              </a:ext>
            </a:extLst>
          </p:cNvPr>
          <p:cNvSpPr txBox="1">
            <a:spLocks/>
          </p:cNvSpPr>
          <p:nvPr/>
        </p:nvSpPr>
        <p:spPr>
          <a:xfrm>
            <a:off x="670985" y="757238"/>
            <a:ext cx="10850033" cy="7270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165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ts val="165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42D98"/>
                </a:solidFill>
                <a:effectLst/>
                <a:uLnTx/>
                <a:uFillTx/>
                <a:latin typeface="Arial"/>
                <a:ea typeface="ヒラギノ角ゴ Pro W6" charset="-128"/>
                <a:cs typeface="+mj-cs"/>
              </a:rPr>
              <a:t>Functional results 1 year after surgery</a:t>
            </a:r>
            <a:endParaRPr kumimoji="0" lang="de-CH" sz="3200" b="1" i="0" u="none" strike="noStrike" kern="1200" cap="none" spc="0" normalizeH="0" baseline="0" noProof="0" dirty="0">
              <a:ln>
                <a:noFill/>
              </a:ln>
              <a:solidFill>
                <a:srgbClr val="042D98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D9C090-17A7-4DC6-A8E2-D487395960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4021" y="1059118"/>
            <a:ext cx="3889248" cy="51876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A2489E-A919-4FBA-9A70-59693E8F4F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3269" y="1059118"/>
            <a:ext cx="4175760" cy="278587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A205952-01AE-4756-86C8-1E93471E3CC8}"/>
              </a:ext>
            </a:extLst>
          </p:cNvPr>
          <p:cNvSpPr txBox="1">
            <a:spLocks/>
          </p:cNvSpPr>
          <p:nvPr/>
        </p:nvSpPr>
        <p:spPr>
          <a:xfrm>
            <a:off x="670985" y="757238"/>
            <a:ext cx="10850033" cy="7270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165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ts val="165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3200" b="1" i="0" u="none" strike="noStrike" kern="1200" cap="none" spc="0" normalizeH="0" baseline="0" noProof="0" dirty="0">
                <a:ln>
                  <a:noFill/>
                </a:ln>
                <a:solidFill>
                  <a:srgbClr val="042D98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Take-</a:t>
            </a:r>
            <a:r>
              <a:rPr kumimoji="0" lang="de-CH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42D98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home</a:t>
            </a:r>
            <a:r>
              <a:rPr kumimoji="0" lang="de-CH" sz="3200" b="1" i="0" u="none" strike="noStrike" kern="1200" cap="none" spc="0" normalizeH="0" baseline="0" noProof="0" dirty="0">
                <a:ln>
                  <a:noFill/>
                </a:ln>
                <a:solidFill>
                  <a:srgbClr val="042D98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de-CH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42D98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messages</a:t>
            </a:r>
            <a:endParaRPr kumimoji="0" lang="de-CH" sz="3200" b="1" i="0" u="none" strike="noStrike" kern="1200" cap="none" spc="0" normalizeH="0" baseline="0" noProof="0" dirty="0">
              <a:ln>
                <a:noFill/>
              </a:ln>
              <a:solidFill>
                <a:srgbClr val="042D98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5" name="Textfeld 2">
            <a:extLst>
              <a:ext uri="{FF2B5EF4-FFF2-40B4-BE49-F238E27FC236}">
                <a16:creationId xmlns:a16="http://schemas.microsoft.com/office/drawing/2014/main" id="{953A13E5-B410-4A33-8C0E-AC4CDE000BB5}"/>
              </a:ext>
            </a:extLst>
          </p:cNvPr>
          <p:cNvSpPr txBox="1"/>
          <p:nvPr/>
        </p:nvSpPr>
        <p:spPr>
          <a:xfrm>
            <a:off x="670985" y="1650125"/>
            <a:ext cx="948200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reduction and internal fixation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with locked plate needs to be technically excellent or there is high rate of complications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Unsupported medial column very difficult to stabilize with locked plate alone</a:t>
            </a: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Consider fibular allograft in these situations</a:t>
            </a: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5867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916806" y="857250"/>
            <a:ext cx="6858000" cy="5143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4A96D9D-53DE-4C88-904E-2C861FB28B05}"/>
              </a:ext>
            </a:extLst>
          </p:cNvPr>
          <p:cNvSpPr txBox="1">
            <a:spLocks/>
          </p:cNvSpPr>
          <p:nvPr/>
        </p:nvSpPr>
        <p:spPr>
          <a:xfrm>
            <a:off x="670985" y="757238"/>
            <a:ext cx="10850033" cy="7270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165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ts val="165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>
                <a:solidFill>
                  <a:srgbClr val="042D98"/>
                </a:solidFill>
                <a:latin typeface="Arial"/>
                <a:ea typeface="ヒラギノ角ゴ Pro W6" charset="-128"/>
              </a:rPr>
              <a:t>Case 3</a:t>
            </a:r>
            <a:endParaRPr kumimoji="0" lang="de-CH" sz="3200" b="1" i="0" u="none" strike="noStrike" kern="1200" cap="none" spc="0" normalizeH="0" baseline="0" noProof="0" dirty="0">
              <a:ln>
                <a:noFill/>
              </a:ln>
              <a:solidFill>
                <a:srgbClr val="042D98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7" name="Textfeld 2">
            <a:extLst>
              <a:ext uri="{FF2B5EF4-FFF2-40B4-BE49-F238E27FC236}">
                <a16:creationId xmlns:a16="http://schemas.microsoft.com/office/drawing/2014/main" id="{56EB2CF3-B3A6-48B4-B35C-AF68DC3F52CD}"/>
              </a:ext>
            </a:extLst>
          </p:cNvPr>
          <p:cNvSpPr txBox="1"/>
          <p:nvPr/>
        </p:nvSpPr>
        <p:spPr>
          <a:xfrm>
            <a:off x="670985" y="1388005"/>
            <a:ext cx="531364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29-year-old man</a:t>
            </a: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MCA 1 week</a:t>
            </a: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Working abroad, home by plane</a:t>
            </a: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Any concerns?</a:t>
            </a: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Plan?</a:t>
            </a: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3256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159544" y="1743844"/>
            <a:ext cx="4984541" cy="373840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D730B4F-EDD5-408C-BC3F-47B14AC1EBF4}"/>
              </a:ext>
            </a:extLst>
          </p:cNvPr>
          <p:cNvSpPr txBox="1">
            <a:spLocks/>
          </p:cNvSpPr>
          <p:nvPr/>
        </p:nvSpPr>
        <p:spPr>
          <a:xfrm>
            <a:off x="670985" y="757238"/>
            <a:ext cx="10850033" cy="7270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165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ts val="165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>
                <a:solidFill>
                  <a:srgbClr val="042D98"/>
                </a:solidFill>
                <a:latin typeface="Arial"/>
                <a:ea typeface="ヒラギノ角ゴ Pro W6" charset="-128"/>
              </a:rPr>
              <a:t>Clinically</a:t>
            </a:r>
            <a:endParaRPr kumimoji="0" lang="de-CH" sz="3200" b="1" i="0" u="none" strike="noStrike" kern="1200" cap="none" spc="0" normalizeH="0" baseline="0" noProof="0" dirty="0">
              <a:ln>
                <a:noFill/>
              </a:ln>
              <a:solidFill>
                <a:srgbClr val="042D98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7" name="Textfeld 2">
            <a:extLst>
              <a:ext uri="{FF2B5EF4-FFF2-40B4-BE49-F238E27FC236}">
                <a16:creationId xmlns:a16="http://schemas.microsoft.com/office/drawing/2014/main" id="{A82E9282-8EDC-4520-8E01-A4ABA725A779}"/>
              </a:ext>
            </a:extLst>
          </p:cNvPr>
          <p:cNvSpPr txBox="1"/>
          <p:nvPr/>
        </p:nvSpPr>
        <p:spPr>
          <a:xfrm>
            <a:off x="571141" y="1502143"/>
            <a:ext cx="59936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Swollen right upper limb</a:t>
            </a: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CH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Weak</a:t>
            </a:r>
            <a:r>
              <a:rPr lang="de-CH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movement</a:t>
            </a:r>
            <a:r>
              <a:rPr lang="de-CH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CH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CH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elbow</a:t>
            </a:r>
            <a:r>
              <a:rPr lang="de-CH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CH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</a:t>
            </a:r>
            <a:endParaRPr lang="de-CH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CH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Radial pulse </a:t>
            </a:r>
            <a:r>
              <a:rPr lang="de-CH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weak</a:t>
            </a:r>
            <a:endParaRPr lang="de-CH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de-CH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CH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</a:t>
            </a:r>
            <a:r>
              <a:rPr lang="de-CH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steps</a:t>
            </a:r>
            <a:r>
              <a:rPr lang="de-CH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7334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553656" y="1452212"/>
            <a:ext cx="5714976" cy="4864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7696" y="1304272"/>
            <a:ext cx="4004527" cy="5159981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9412390" y="4751152"/>
            <a:ext cx="1892300" cy="26670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481896" y="5486400"/>
            <a:ext cx="1816100" cy="19050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93331" y="4053505"/>
            <a:ext cx="20906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Plan?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Sequence?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81B672D-A949-45EF-A111-DCA1E0BC221C}"/>
              </a:ext>
            </a:extLst>
          </p:cNvPr>
          <p:cNvSpPr txBox="1">
            <a:spLocks/>
          </p:cNvSpPr>
          <p:nvPr/>
        </p:nvSpPr>
        <p:spPr>
          <a:xfrm>
            <a:off x="670985" y="757238"/>
            <a:ext cx="10850033" cy="7270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165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ts val="165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>
                <a:solidFill>
                  <a:srgbClr val="042D98"/>
                </a:solidFill>
                <a:latin typeface="Arial"/>
                <a:ea typeface="ヒラギノ角ゴ Pro W6" charset="-128"/>
              </a:rPr>
              <a:t>Computed tomographic angiography</a:t>
            </a:r>
            <a:endParaRPr kumimoji="0" lang="de-CH" sz="3200" b="1" i="0" u="none" strike="noStrike" kern="1200" cap="none" spc="0" normalizeH="0" baseline="0" noProof="0" dirty="0">
              <a:ln>
                <a:noFill/>
              </a:ln>
              <a:solidFill>
                <a:srgbClr val="042D98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41065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1371" y="2637686"/>
            <a:ext cx="5562599" cy="4351338"/>
          </a:xfrm>
        </p:spPr>
        <p:txBody>
          <a:bodyPr>
            <a:normAutofit/>
          </a:bodyPr>
          <a:lstStyle/>
          <a:p>
            <a:r>
              <a:rPr lang="en-US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What type of approach/fixation?</a:t>
            </a:r>
          </a:p>
          <a:p>
            <a:r>
              <a:rPr lang="en-US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Distal elbow and hand movements still weak at 6 weeks</a:t>
            </a:r>
          </a:p>
          <a:p>
            <a:r>
              <a:rPr lang="en-US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Further investigations?</a:t>
            </a:r>
          </a:p>
          <a:p>
            <a:endParaRPr lang="en-US" sz="24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539657" y="1347107"/>
            <a:ext cx="6314894" cy="416378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ECBF09D-7044-49D4-A1F0-6F322B7CD05C}"/>
              </a:ext>
            </a:extLst>
          </p:cNvPr>
          <p:cNvSpPr txBox="1">
            <a:spLocks/>
          </p:cNvSpPr>
          <p:nvPr/>
        </p:nvSpPr>
        <p:spPr>
          <a:xfrm>
            <a:off x="670985" y="757238"/>
            <a:ext cx="5729815" cy="7270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165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>
                <a:solidFill>
                  <a:srgbClr val="042D98"/>
                </a:solidFill>
                <a:latin typeface="Arial"/>
                <a:ea typeface="ヒラギノ角ゴ Pro W6" charset="-128"/>
              </a:rPr>
              <a:t>Open reduction and internal fixation long PHILOS plate and vascular graft</a:t>
            </a:r>
            <a:endParaRPr kumimoji="0" lang="de-CH" sz="3200" b="1" i="0" u="none" strike="noStrike" kern="1200" cap="none" spc="0" normalizeH="0" baseline="0" noProof="0" dirty="0">
              <a:ln>
                <a:noFill/>
              </a:ln>
              <a:solidFill>
                <a:srgbClr val="042D98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825308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70985" y="1493751"/>
            <a:ext cx="10515600" cy="4351338"/>
          </a:xfrm>
        </p:spPr>
        <p:txBody>
          <a:bodyPr>
            <a:normAutofit/>
          </a:bodyPr>
          <a:lstStyle/>
          <a:p>
            <a:r>
              <a:rPr lang="en-US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Demyelinating and axonal affection of all trunks of BP</a:t>
            </a:r>
          </a:p>
          <a:p>
            <a:endParaRPr lang="en-US" sz="24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Severely affecting the axillary nerve</a:t>
            </a:r>
          </a:p>
          <a:p>
            <a:endParaRPr lang="en-US" sz="24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How to proceed?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09A1130-96F2-47DC-892E-889893670B21}"/>
              </a:ext>
            </a:extLst>
          </p:cNvPr>
          <p:cNvSpPr txBox="1">
            <a:spLocks/>
          </p:cNvSpPr>
          <p:nvPr/>
        </p:nvSpPr>
        <p:spPr>
          <a:xfrm>
            <a:off x="670985" y="757238"/>
            <a:ext cx="10850033" cy="7270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165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ts val="165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42D98"/>
                </a:solidFill>
                <a:effectLst/>
                <a:uLnTx/>
                <a:uFillTx/>
                <a:latin typeface="Arial"/>
                <a:ea typeface="ヒラギノ角ゴ Pro W6" charset="-128"/>
                <a:cs typeface="+mj-cs"/>
              </a:rPr>
              <a:t>NCV</a:t>
            </a:r>
            <a:endParaRPr kumimoji="0" lang="de-CH" sz="3200" b="1" i="0" u="none" strike="noStrike" kern="1200" cap="none" spc="0" normalizeH="0" baseline="0" noProof="0" dirty="0">
              <a:ln>
                <a:noFill/>
              </a:ln>
              <a:solidFill>
                <a:srgbClr val="042D98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948896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012" y="1950688"/>
            <a:ext cx="5609373" cy="295662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03AF101-2BC4-4ACB-A166-50E876406D94}"/>
              </a:ext>
            </a:extLst>
          </p:cNvPr>
          <p:cNvSpPr txBox="1">
            <a:spLocks/>
          </p:cNvSpPr>
          <p:nvPr/>
        </p:nvSpPr>
        <p:spPr>
          <a:xfrm>
            <a:off x="629012" y="757238"/>
            <a:ext cx="10850033" cy="7270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165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ts val="165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>
                <a:ln>
                  <a:noFill/>
                </a:ln>
                <a:solidFill>
                  <a:srgbClr val="042D98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Peripheral magnetic stimulation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DC40FC-9688-4A03-83AA-C152E305A217}"/>
              </a:ext>
            </a:extLst>
          </p:cNvPr>
          <p:cNvSpPr txBox="1"/>
          <p:nvPr/>
        </p:nvSpPr>
        <p:spPr>
          <a:xfrm>
            <a:off x="766235" y="5594350"/>
            <a:ext cx="7431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(</a:t>
            </a:r>
            <a:r>
              <a:rPr lang="de-CH" dirty="0" err="1"/>
              <a:t>Khedr</a:t>
            </a:r>
            <a:r>
              <a:rPr lang="de-CH" dirty="0"/>
              <a:t> et al.</a:t>
            </a:r>
            <a:r>
              <a:rPr lang="en-US" dirty="0"/>
              <a:t> </a:t>
            </a:r>
            <a:r>
              <a:rPr lang="fr-FR" i="1" dirty="0" err="1"/>
              <a:t>Neurophysiol</a:t>
            </a:r>
            <a:r>
              <a:rPr lang="fr-FR" i="1" dirty="0"/>
              <a:t> Clin. </a:t>
            </a:r>
            <a:r>
              <a:rPr lang="fr-FR" dirty="0"/>
              <a:t>2012 Apr;42(3):111–118)</a:t>
            </a:r>
            <a:r>
              <a:rPr lang="de-CH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786888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822640" y="1369588"/>
            <a:ext cx="5653668" cy="42402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1221074"/>
            <a:ext cx="3327400" cy="24937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3875440"/>
            <a:ext cx="3327400" cy="249372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CD0726B-1294-4534-A542-71388E324A6C}"/>
              </a:ext>
            </a:extLst>
          </p:cNvPr>
          <p:cNvSpPr txBox="1">
            <a:spLocks/>
          </p:cNvSpPr>
          <p:nvPr/>
        </p:nvSpPr>
        <p:spPr>
          <a:xfrm>
            <a:off x="670985" y="757238"/>
            <a:ext cx="10850033" cy="7270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165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ts val="165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3200" b="1" i="0" u="none" strike="noStrike" kern="1200" cap="none" spc="0" normalizeH="0" baseline="0" noProof="0" dirty="0">
                <a:ln>
                  <a:noFill/>
                </a:ln>
                <a:solidFill>
                  <a:srgbClr val="042D98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Follow-</a:t>
            </a:r>
            <a:r>
              <a:rPr kumimoji="0" lang="de-CH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42D98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up</a:t>
            </a:r>
            <a:r>
              <a:rPr kumimoji="0" lang="de-CH" sz="3200" b="1" i="0" u="none" strike="noStrike" kern="1200" cap="none" spc="0" normalizeH="0" baseline="0" noProof="0" dirty="0">
                <a:ln>
                  <a:noFill/>
                </a:ln>
                <a:solidFill>
                  <a:srgbClr val="042D98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at 8 </a:t>
            </a:r>
            <a:r>
              <a:rPr kumimoji="0" lang="de-CH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42D98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months</a:t>
            </a:r>
            <a:endParaRPr kumimoji="0" lang="de-CH" sz="3200" b="1" i="0" u="none" strike="noStrike" kern="1200" cap="none" spc="0" normalizeH="0" baseline="0" noProof="0" dirty="0">
              <a:ln>
                <a:noFill/>
              </a:ln>
              <a:solidFill>
                <a:srgbClr val="042D98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388584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985" y="1628775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Be aware of vascular injury in medially displaced shaft fractures</a:t>
            </a:r>
          </a:p>
          <a:p>
            <a:pPr>
              <a:lnSpc>
                <a:spcPct val="150000"/>
              </a:lnSpc>
            </a:pPr>
            <a:r>
              <a:rPr lang="en-US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High-energy UL trauma maybe associated with brachial plexus injury</a:t>
            </a:r>
          </a:p>
          <a:p>
            <a:pPr>
              <a:lnSpc>
                <a:spcPct val="150000"/>
              </a:lnSpc>
            </a:pPr>
            <a:r>
              <a:rPr lang="en-US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Peripheral magnetic stimulation is a useful adjunct to assist in these injuries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AF9206E-3BE1-41CF-907F-AB5B3695B17F}"/>
              </a:ext>
            </a:extLst>
          </p:cNvPr>
          <p:cNvSpPr txBox="1">
            <a:spLocks/>
          </p:cNvSpPr>
          <p:nvPr/>
        </p:nvSpPr>
        <p:spPr>
          <a:xfrm>
            <a:off x="670985" y="757238"/>
            <a:ext cx="10850033" cy="7270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165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ts val="165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3200" b="1" i="0" u="none" strike="noStrike" kern="1200" cap="none" spc="0" normalizeH="0" baseline="0" noProof="0" dirty="0">
                <a:ln>
                  <a:noFill/>
                </a:ln>
                <a:solidFill>
                  <a:srgbClr val="042D98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Take-</a:t>
            </a:r>
            <a:r>
              <a:rPr kumimoji="0" lang="de-CH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42D98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home</a:t>
            </a:r>
            <a:r>
              <a:rPr kumimoji="0" lang="de-CH" sz="3200" b="1" i="0" u="none" strike="noStrike" kern="1200" cap="none" spc="0" normalizeH="0" baseline="0" noProof="0" dirty="0">
                <a:ln>
                  <a:noFill/>
                </a:ln>
                <a:solidFill>
                  <a:srgbClr val="042D98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de-CH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42D98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messages</a:t>
            </a:r>
            <a:endParaRPr kumimoji="0" lang="de-CH" sz="3200" b="1" i="0" u="none" strike="noStrike" kern="1200" cap="none" spc="0" normalizeH="0" baseline="0" noProof="0" dirty="0">
              <a:ln>
                <a:noFill/>
              </a:ln>
              <a:solidFill>
                <a:srgbClr val="042D98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44074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Nová složka AO\Machotka 76\Machotka 1 CT1_0002.jpg"/>
          <p:cNvPicPr>
            <a:picLocks noChangeAspect="1" noChangeArrowheads="1"/>
          </p:cNvPicPr>
          <p:nvPr/>
        </p:nvPicPr>
        <p:blipFill>
          <a:blip r:embed="rId2"/>
          <a:srcRect l="25267" t="5040" r="35417" b="9920"/>
          <a:stretch>
            <a:fillRect/>
          </a:stretch>
        </p:blipFill>
        <p:spPr bwMode="auto">
          <a:xfrm>
            <a:off x="6321426" y="1125539"/>
            <a:ext cx="3584575" cy="518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G:\Nová složka AO\Machotka 76\Machotka 1 CT1_0000.jpg"/>
          <p:cNvPicPr>
            <a:picLocks noChangeAspect="1" noChangeArrowheads="1"/>
          </p:cNvPicPr>
          <p:nvPr/>
        </p:nvPicPr>
        <p:blipFill>
          <a:blip r:embed="rId3"/>
          <a:srcRect l="27066" t="5040" r="32298" b="11600"/>
          <a:stretch>
            <a:fillRect/>
          </a:stretch>
        </p:blipFill>
        <p:spPr bwMode="auto">
          <a:xfrm>
            <a:off x="1992313" y="1125539"/>
            <a:ext cx="3816350" cy="523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8" descr="G:\Nová složka AO\Machotka 76\Machotka 1 CT3_0045.jpg"/>
          <p:cNvPicPr>
            <a:picLocks noChangeAspect="1" noChangeArrowheads="1"/>
          </p:cNvPicPr>
          <p:nvPr/>
        </p:nvPicPr>
        <p:blipFill>
          <a:blip r:embed="rId4"/>
          <a:srcRect l="33150" t="23122" r="37643" b="36560"/>
          <a:stretch>
            <a:fillRect/>
          </a:stretch>
        </p:blipFill>
        <p:spPr bwMode="auto">
          <a:xfrm>
            <a:off x="3657601" y="4419600"/>
            <a:ext cx="2125663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9" descr="G:\Nová složka AO\Machotka 76\Machotka 1 CT2_0001.jpg"/>
          <p:cNvPicPr>
            <a:picLocks noChangeAspect="1" noChangeArrowheads="1"/>
          </p:cNvPicPr>
          <p:nvPr/>
        </p:nvPicPr>
        <p:blipFill>
          <a:blip r:embed="rId5">
            <a:lum bright="2000" contrast="30000"/>
          </a:blip>
          <a:srcRect l="26410" t="18080" r="32027" b="16402"/>
          <a:stretch>
            <a:fillRect/>
          </a:stretch>
        </p:blipFill>
        <p:spPr bwMode="auto">
          <a:xfrm>
            <a:off x="8077201" y="4419601"/>
            <a:ext cx="1793875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126" name="Přímá spojovací čára 14"/>
          <p:cNvCxnSpPr>
            <a:cxnSpLocks noChangeShapeType="1"/>
          </p:cNvCxnSpPr>
          <p:nvPr/>
        </p:nvCxnSpPr>
        <p:spPr bwMode="auto">
          <a:xfrm>
            <a:off x="2063750" y="4149725"/>
            <a:ext cx="2376488" cy="0"/>
          </a:xfrm>
          <a:prstGeom prst="line">
            <a:avLst/>
          </a:prstGeom>
          <a:noFill/>
          <a:ln w="41275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5127" name="Přímá spojovací čára 18"/>
          <p:cNvCxnSpPr>
            <a:cxnSpLocks noChangeShapeType="1"/>
          </p:cNvCxnSpPr>
          <p:nvPr/>
        </p:nvCxnSpPr>
        <p:spPr bwMode="auto">
          <a:xfrm flipV="1">
            <a:off x="7391401" y="1412876"/>
            <a:ext cx="73025" cy="4824413"/>
          </a:xfrm>
          <a:prstGeom prst="line">
            <a:avLst/>
          </a:prstGeom>
          <a:noFill/>
          <a:ln w="41275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8737D4E6-E10D-4952-9BC0-82491639106F}"/>
              </a:ext>
            </a:extLst>
          </p:cNvPr>
          <p:cNvSpPr txBox="1">
            <a:spLocks/>
          </p:cNvSpPr>
          <p:nvPr/>
        </p:nvSpPr>
        <p:spPr>
          <a:xfrm>
            <a:off x="670985" y="757238"/>
            <a:ext cx="10850033" cy="7270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165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ts val="165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>
                <a:solidFill>
                  <a:srgbClr val="042D98"/>
                </a:solidFill>
                <a:latin typeface="Arial"/>
                <a:ea typeface="ヒラギノ角ゴ Pro W6" charset="-128"/>
              </a:rPr>
              <a:t>Three-dimensional CT reconstruction</a:t>
            </a:r>
            <a:endParaRPr kumimoji="0" lang="de-CH" sz="3200" b="1" i="0" u="none" strike="noStrike" kern="1200" cap="none" spc="0" normalizeH="0" baseline="0" noProof="0" dirty="0">
              <a:ln>
                <a:noFill/>
              </a:ln>
              <a:solidFill>
                <a:srgbClr val="042D98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982" y="1406927"/>
            <a:ext cx="4806950" cy="4351338"/>
          </a:xfrm>
        </p:spPr>
        <p:txBody>
          <a:bodyPr>
            <a:normAutofit/>
          </a:bodyPr>
          <a:lstStyle/>
          <a:p>
            <a:r>
              <a:rPr lang="en-US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51-year-old woman</a:t>
            </a:r>
          </a:p>
          <a:p>
            <a:r>
              <a:rPr lang="en-US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Fell three steps off a step stool</a:t>
            </a:r>
          </a:p>
          <a:p>
            <a:r>
              <a:rPr lang="en-US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Right-hand dominant</a:t>
            </a:r>
          </a:p>
          <a:p>
            <a:r>
              <a:rPr lang="en-US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No medical comorbidities</a:t>
            </a:r>
          </a:p>
          <a:p>
            <a:r>
              <a:rPr lang="en-US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Isolated injury</a:t>
            </a:r>
          </a:p>
          <a:p>
            <a:endParaRPr lang="en-US" sz="24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What is the recommended treatment?</a:t>
            </a:r>
          </a:p>
          <a:p>
            <a:r>
              <a:rPr lang="en-US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What is the expected outcome of nonoperative treatment?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AD9C478-626A-40BB-BF6E-32C2ED0B0A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27987" t="10875" r="41195" b="23230"/>
          <a:stretch/>
        </p:blipFill>
        <p:spPr bwMode="auto">
          <a:xfrm>
            <a:off x="5226050" y="1406926"/>
            <a:ext cx="3614371" cy="4720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0DCF11-FB84-4C13-9CDF-EDF7E931F7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54402" t="35585" r="15409" b="17053"/>
          <a:stretch/>
        </p:blipFill>
        <p:spPr bwMode="auto">
          <a:xfrm>
            <a:off x="8840421" y="1988223"/>
            <a:ext cx="3342813" cy="3203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CC3821-3357-44EC-8AD3-2CF479E44804}"/>
              </a:ext>
            </a:extLst>
          </p:cNvPr>
          <p:cNvSpPr txBox="1">
            <a:spLocks/>
          </p:cNvSpPr>
          <p:nvPr/>
        </p:nvSpPr>
        <p:spPr>
          <a:xfrm>
            <a:off x="670985" y="757238"/>
            <a:ext cx="10850033" cy="7270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165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ts val="165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3200" b="1" i="0" u="none" strike="noStrike" kern="1200" cap="none" spc="0" normalizeH="0" baseline="0" noProof="0" dirty="0">
                <a:ln>
                  <a:noFill/>
                </a:ln>
                <a:solidFill>
                  <a:srgbClr val="042D98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Case 4</a:t>
            </a:r>
          </a:p>
        </p:txBody>
      </p:sp>
    </p:spTree>
    <p:extLst>
      <p:ext uri="{BB962C8B-B14F-4D97-AF65-F5344CB8AC3E}">
        <p14:creationId xmlns:p14="http://schemas.microsoft.com/office/powerpoint/2010/main" val="6836134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41195" t="6756" r="33648" b="45882"/>
          <a:stretch/>
        </p:blipFill>
        <p:spPr bwMode="auto">
          <a:xfrm rot="20549201">
            <a:off x="2980976" y="485559"/>
            <a:ext cx="5002659" cy="5753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12264" t="7787" r="62579" b="61325"/>
          <a:stretch/>
        </p:blipFill>
        <p:spPr bwMode="auto">
          <a:xfrm>
            <a:off x="7131538" y="1600200"/>
            <a:ext cx="4876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730177-8589-47A4-9A86-6691EE41B3D2}"/>
              </a:ext>
            </a:extLst>
          </p:cNvPr>
          <p:cNvSpPr txBox="1"/>
          <p:nvPr/>
        </p:nvSpPr>
        <p:spPr>
          <a:xfrm>
            <a:off x="183662" y="4180582"/>
            <a:ext cx="22381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Any criticisms?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Any red flags?</a:t>
            </a:r>
          </a:p>
        </p:txBody>
      </p:sp>
    </p:spTree>
    <p:extLst>
      <p:ext uri="{BB962C8B-B14F-4D97-AF65-F5344CB8AC3E}">
        <p14:creationId xmlns:p14="http://schemas.microsoft.com/office/powerpoint/2010/main" val="12955137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0503" t="13964" r="33648" b="32497"/>
          <a:stretch/>
        </p:blipFill>
        <p:spPr bwMode="auto">
          <a:xfrm rot="19850351">
            <a:off x="-816886" y="1903581"/>
            <a:ext cx="5176329" cy="4722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46855" t="32497" r="16038" b="21171"/>
          <a:stretch/>
        </p:blipFill>
        <p:spPr bwMode="auto">
          <a:xfrm>
            <a:off x="3552734" y="2454459"/>
            <a:ext cx="5295053" cy="403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855676-9392-4A3E-BB3E-42AEF0A7336D}"/>
              </a:ext>
            </a:extLst>
          </p:cNvPr>
          <p:cNvSpPr txBox="1"/>
          <p:nvPr/>
        </p:nvSpPr>
        <p:spPr>
          <a:xfrm>
            <a:off x="8912181" y="2448174"/>
            <a:ext cx="33442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 could have been done differently?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 is the best treatment now?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64D108F-8199-4C50-89D7-4F8E786A78DB}"/>
              </a:ext>
            </a:extLst>
          </p:cNvPr>
          <p:cNvSpPr txBox="1">
            <a:spLocks/>
          </p:cNvSpPr>
          <p:nvPr/>
        </p:nvSpPr>
        <p:spPr>
          <a:xfrm>
            <a:off x="670985" y="757238"/>
            <a:ext cx="10850033" cy="7270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165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ts val="165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3200" b="1" i="0" u="none" strike="noStrike" kern="1200" cap="none" spc="0" normalizeH="0" baseline="0" noProof="0" dirty="0">
                <a:ln>
                  <a:noFill/>
                </a:ln>
                <a:solidFill>
                  <a:srgbClr val="042D98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After 3 </a:t>
            </a:r>
            <a:r>
              <a:rPr kumimoji="0" lang="de-CH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42D98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months</a:t>
            </a:r>
            <a:r>
              <a:rPr kumimoji="0" lang="de-CH" sz="3200" b="1" i="0" u="none" strike="noStrike" kern="1200" cap="none" spc="0" normalizeH="0" baseline="0" noProof="0" dirty="0">
                <a:ln>
                  <a:noFill/>
                </a:ln>
                <a:solidFill>
                  <a:srgbClr val="042D98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, progressive </a:t>
            </a:r>
            <a:r>
              <a:rPr kumimoji="0" lang="de-CH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42D98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pain</a:t>
            </a:r>
            <a:endParaRPr kumimoji="0" lang="de-CH" sz="3200" b="1" i="0" u="none" strike="noStrike" kern="1200" cap="none" spc="0" normalizeH="0" baseline="0" noProof="0" dirty="0">
              <a:ln>
                <a:noFill/>
              </a:ln>
              <a:solidFill>
                <a:srgbClr val="042D98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24287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4000"/>
                    </a14:imgEffect>
                  </a14:imgLayer>
                </a14:imgProps>
              </a:ext>
            </a:extLst>
          </a:blip>
          <a:srcRect l="33648" t="10875" r="24843" b="21171"/>
          <a:stretch/>
        </p:blipFill>
        <p:spPr bwMode="auto">
          <a:xfrm rot="19245387">
            <a:off x="1480847" y="490249"/>
            <a:ext cx="5029200" cy="5029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rcRect l="29246" t="17053" r="29245" b="18083"/>
          <a:stretch/>
        </p:blipFill>
        <p:spPr bwMode="auto">
          <a:xfrm rot="18964936">
            <a:off x="5533666" y="844314"/>
            <a:ext cx="5029200" cy="4800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0C1E9BE2-C55B-4E99-B239-8ECEAB6F46C4}"/>
              </a:ext>
            </a:extLst>
          </p:cNvPr>
          <p:cNvSpPr/>
          <p:nvPr/>
        </p:nvSpPr>
        <p:spPr>
          <a:xfrm rot="9843273">
            <a:off x="7901355" y="3892061"/>
            <a:ext cx="1797538" cy="82843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8909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3000"/>
                    </a14:imgEffect>
                  </a14:imgLayer>
                </a14:imgProps>
              </a:ext>
            </a:extLst>
          </a:blip>
          <a:srcRect l="31132" t="11905" r="28616" b="11905"/>
          <a:stretch/>
        </p:blipFill>
        <p:spPr bwMode="auto">
          <a:xfrm rot="19861754">
            <a:off x="831890" y="294872"/>
            <a:ext cx="4876800" cy="5638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8000"/>
                    </a14:imgEffect>
                  </a14:imgLayer>
                </a14:imgProps>
              </a:ext>
            </a:extLst>
          </a:blip>
          <a:srcRect l="33647" t="12935" r="34905" b="34556"/>
          <a:stretch/>
        </p:blipFill>
        <p:spPr bwMode="auto">
          <a:xfrm rot="19227685">
            <a:off x="4839700" y="691930"/>
            <a:ext cx="3810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6000" contrast="24000"/>
                    </a14:imgEffect>
                  </a14:imgLayer>
                </a14:imgProps>
              </a:ext>
            </a:extLst>
          </a:blip>
          <a:srcRect l="27359" t="20142" r="29245" b="17053"/>
          <a:stretch/>
        </p:blipFill>
        <p:spPr bwMode="auto">
          <a:xfrm>
            <a:off x="7391400" y="3657600"/>
            <a:ext cx="3200400" cy="2829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869729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10C583-1291-4FB7-B1CF-C82486536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985" y="1733549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Evaluate locus point of failure</a:t>
            </a:r>
          </a:p>
          <a:p>
            <a:pPr>
              <a:lnSpc>
                <a:spcPct val="150000"/>
              </a:lnSpc>
            </a:pPr>
            <a:r>
              <a:rPr lang="en-US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Shaft fixation failure uncommon in proximal humeral open reduction and internal fixation</a:t>
            </a:r>
          </a:p>
          <a:p>
            <a:pPr>
              <a:lnSpc>
                <a:spcPct val="150000"/>
              </a:lnSpc>
            </a:pPr>
            <a:r>
              <a:rPr lang="en-US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Removing plate fixation from head not necessary, can impair subsequent fixation strength from bone loss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4A24569-4660-416C-AC53-CC1C44FF187B}"/>
              </a:ext>
            </a:extLst>
          </p:cNvPr>
          <p:cNvSpPr txBox="1">
            <a:spLocks/>
          </p:cNvSpPr>
          <p:nvPr/>
        </p:nvSpPr>
        <p:spPr>
          <a:xfrm>
            <a:off x="670985" y="757238"/>
            <a:ext cx="10850033" cy="7270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165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ts val="165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3200" b="1" i="0" u="none" strike="noStrike" kern="1200" cap="none" spc="0" normalizeH="0" baseline="0" noProof="0" dirty="0">
                <a:ln>
                  <a:noFill/>
                </a:ln>
                <a:solidFill>
                  <a:srgbClr val="042D98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Take-</a:t>
            </a:r>
            <a:r>
              <a:rPr kumimoji="0" lang="de-CH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42D98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home</a:t>
            </a:r>
            <a:r>
              <a:rPr kumimoji="0" lang="de-CH" sz="3200" b="1" i="0" u="none" strike="noStrike" kern="1200" cap="none" spc="0" normalizeH="0" baseline="0" noProof="0" dirty="0">
                <a:ln>
                  <a:noFill/>
                </a:ln>
                <a:solidFill>
                  <a:srgbClr val="042D98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de-CH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42D98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messages</a:t>
            </a:r>
            <a:endParaRPr kumimoji="0" lang="de-CH" sz="3200" b="1" i="0" u="none" strike="noStrike" kern="1200" cap="none" spc="0" normalizeH="0" baseline="0" noProof="0" dirty="0">
              <a:ln>
                <a:noFill/>
              </a:ln>
              <a:solidFill>
                <a:srgbClr val="042D98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321484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4"/>
          <p:cNvSpPr txBox="1">
            <a:spLocks noChangeArrowheads="1"/>
          </p:cNvSpPr>
          <p:nvPr/>
        </p:nvSpPr>
        <p:spPr bwMode="auto">
          <a:xfrm rot="-1360223">
            <a:off x="3660775" y="3119438"/>
            <a:ext cx="44640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cs-CZ" sz="4000">
                <a:solidFill>
                  <a:schemeClr val="bg1"/>
                </a:solidFill>
                <a:cs typeface="Arial" charset="0"/>
              </a:rPr>
              <a:t>What to do ? </a:t>
            </a:r>
            <a:endParaRPr lang="en-US" sz="400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8C12E9-9757-42FA-9443-38DDE13C4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635" y="1597025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47-year-old man</a:t>
            </a:r>
          </a:p>
          <a:p>
            <a:pPr>
              <a:lnSpc>
                <a:spcPct val="150000"/>
              </a:lnSpc>
            </a:pPr>
            <a:r>
              <a:rPr lang="en-US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Nonsmoker</a:t>
            </a:r>
          </a:p>
          <a:p>
            <a:pPr>
              <a:lnSpc>
                <a:spcPct val="150000"/>
              </a:lnSpc>
            </a:pPr>
            <a:r>
              <a:rPr lang="en-US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Right-hand dominant</a:t>
            </a:r>
          </a:p>
          <a:p>
            <a:pPr>
              <a:lnSpc>
                <a:spcPct val="150000"/>
              </a:lnSpc>
            </a:pPr>
            <a:r>
              <a:rPr lang="en-US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Tripped and fell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99D2DF5-98AF-46C9-B7EB-4C7F7ADEF81B}"/>
              </a:ext>
            </a:extLst>
          </p:cNvPr>
          <p:cNvSpPr txBox="1">
            <a:spLocks/>
          </p:cNvSpPr>
          <p:nvPr/>
        </p:nvSpPr>
        <p:spPr>
          <a:xfrm>
            <a:off x="670985" y="757238"/>
            <a:ext cx="10850033" cy="7270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165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ts val="165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>
                <a:solidFill>
                  <a:srgbClr val="042D98"/>
                </a:solidFill>
                <a:latin typeface="Arial"/>
                <a:ea typeface="ヒラギノ角ゴ Pro W6" charset="-128"/>
              </a:rPr>
              <a:t>Case 5</a:t>
            </a:r>
            <a:endParaRPr kumimoji="0" lang="de-CH" sz="3200" b="1" i="0" u="none" strike="noStrike" kern="1200" cap="none" spc="0" normalizeH="0" baseline="0" noProof="0" dirty="0">
              <a:ln>
                <a:noFill/>
              </a:ln>
              <a:solidFill>
                <a:srgbClr val="042D98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355416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7CE7A6-9914-41D9-8685-3D0BB94D39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37" t="20357" r="21651" b="4829"/>
          <a:stretch/>
        </p:blipFill>
        <p:spPr>
          <a:xfrm>
            <a:off x="366145" y="557349"/>
            <a:ext cx="5073201" cy="57208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30005F-10F0-42CD-95E5-DE98BDF18C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328" t="22475" r="32281" b="12945"/>
          <a:stretch/>
        </p:blipFill>
        <p:spPr>
          <a:xfrm>
            <a:off x="5854717" y="557348"/>
            <a:ext cx="6095983" cy="572084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8C3EDE-6C4F-43F7-9107-2D13319FF6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645" t="1300" r="45275" b="60587"/>
          <a:stretch/>
        </p:blipFill>
        <p:spPr>
          <a:xfrm>
            <a:off x="623392" y="1038225"/>
            <a:ext cx="4958859" cy="52505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8A09BC-5E79-49B6-8DDE-9E4FEFB3C4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282" t="1300" r="47047" b="64821"/>
          <a:stretch/>
        </p:blipFill>
        <p:spPr>
          <a:xfrm>
            <a:off x="5945982" y="1042293"/>
            <a:ext cx="5742797" cy="525055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A14C7D4-4375-4E3D-85CA-A7E2E810F28D}"/>
              </a:ext>
            </a:extLst>
          </p:cNvPr>
          <p:cNvSpPr txBox="1">
            <a:spLocks/>
          </p:cNvSpPr>
          <p:nvPr/>
        </p:nvSpPr>
        <p:spPr>
          <a:xfrm>
            <a:off x="670985" y="757238"/>
            <a:ext cx="10850033" cy="7270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165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ts val="165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>
                <a:solidFill>
                  <a:srgbClr val="042D98"/>
                </a:solidFill>
                <a:latin typeface="Arial"/>
                <a:ea typeface="ヒラギノ角ゴ Pro W6" charset="-128"/>
              </a:rPr>
              <a:t>At 2 months</a:t>
            </a:r>
            <a:endParaRPr kumimoji="0" lang="de-CH" sz="3200" b="1" i="0" u="none" strike="noStrike" kern="1200" cap="none" spc="0" normalizeH="0" baseline="0" noProof="0" dirty="0">
              <a:ln>
                <a:noFill/>
              </a:ln>
              <a:solidFill>
                <a:srgbClr val="042D98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B2E3E3-B2DB-4BA6-A6C5-98ABD09F78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34" t="12945" r="34644" b="32002"/>
          <a:stretch/>
        </p:blipFill>
        <p:spPr>
          <a:xfrm>
            <a:off x="299294" y="980728"/>
            <a:ext cx="5185502" cy="52871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3C375C-2E35-4486-BE01-EC4070066C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100" t="14850" r="28738" b="23532"/>
          <a:stretch/>
        </p:blipFill>
        <p:spPr>
          <a:xfrm>
            <a:off x="5824203" y="980728"/>
            <a:ext cx="6177298" cy="528717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57330F3-43C2-40A5-8F1C-358F19401CB5}"/>
              </a:ext>
            </a:extLst>
          </p:cNvPr>
          <p:cNvSpPr txBox="1">
            <a:spLocks/>
          </p:cNvSpPr>
          <p:nvPr/>
        </p:nvSpPr>
        <p:spPr>
          <a:xfrm>
            <a:off x="670985" y="757238"/>
            <a:ext cx="10850033" cy="7270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165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ts val="165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>
                <a:solidFill>
                  <a:srgbClr val="042D98"/>
                </a:solidFill>
                <a:latin typeface="Arial"/>
                <a:ea typeface="ヒラギノ角ゴ Pro W6" charset="-128"/>
              </a:rPr>
              <a:t>At 4 months</a:t>
            </a:r>
            <a:endParaRPr kumimoji="0" lang="de-CH" sz="3200" b="1" i="0" u="none" strike="noStrike" kern="1200" cap="none" spc="0" normalizeH="0" baseline="0" noProof="0" dirty="0">
              <a:ln>
                <a:noFill/>
              </a:ln>
              <a:solidFill>
                <a:srgbClr val="042D98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78702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1" descr="E:\Nová složka AO\Machotka 76\Machotka po 1 OP kontrola_0001.jpg"/>
          <p:cNvPicPr>
            <a:picLocks noChangeAspect="1" noChangeArrowheads="1"/>
          </p:cNvPicPr>
          <p:nvPr/>
        </p:nvPicPr>
        <p:blipFill>
          <a:blip r:embed="rId2"/>
          <a:srcRect l="34135" t="2509" r="29230" b="25990"/>
          <a:stretch>
            <a:fillRect/>
          </a:stretch>
        </p:blipFill>
        <p:spPr bwMode="auto">
          <a:xfrm>
            <a:off x="6024563" y="1052514"/>
            <a:ext cx="4113212" cy="532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2" descr="E:\Nová složka AO\Machotka 76\Machotka po 1 OP kontrola_0000.jpg"/>
          <p:cNvPicPr>
            <a:picLocks noChangeAspect="1" noChangeArrowheads="1"/>
          </p:cNvPicPr>
          <p:nvPr/>
        </p:nvPicPr>
        <p:blipFill>
          <a:blip r:embed="rId3"/>
          <a:srcRect l="31560" t="3587" r="40009" b="37067"/>
          <a:stretch>
            <a:fillRect/>
          </a:stretch>
        </p:blipFill>
        <p:spPr bwMode="auto">
          <a:xfrm>
            <a:off x="1962151" y="1052514"/>
            <a:ext cx="3846513" cy="532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132E11E-2C1B-4DD6-BC64-BD7A870F0CB0}"/>
              </a:ext>
            </a:extLst>
          </p:cNvPr>
          <p:cNvSpPr txBox="1">
            <a:spLocks/>
          </p:cNvSpPr>
          <p:nvPr/>
        </p:nvSpPr>
        <p:spPr>
          <a:xfrm>
            <a:off x="670985" y="757238"/>
            <a:ext cx="10850033" cy="7270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165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ts val="165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>
                <a:solidFill>
                  <a:srgbClr val="042D98"/>
                </a:solidFill>
                <a:latin typeface="Arial"/>
                <a:ea typeface="ヒラギノ角ゴ Pro W6" charset="-128"/>
              </a:rPr>
              <a:t>3 weeks after surgery in another hospital</a:t>
            </a:r>
            <a:endParaRPr kumimoji="0" lang="de-CH" sz="3200" b="1" i="0" u="none" strike="noStrike" kern="1200" cap="none" spc="0" normalizeH="0" baseline="0" noProof="0" dirty="0">
              <a:ln>
                <a:noFill/>
              </a:ln>
              <a:solidFill>
                <a:srgbClr val="042D98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039DD1-3E9F-4503-83BA-DE96A6146D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What is the diagnosis?</a:t>
            </a:r>
          </a:p>
          <a:p>
            <a:pPr>
              <a:lnSpc>
                <a:spcPct val="150000"/>
              </a:lnSpc>
            </a:pPr>
            <a:r>
              <a:rPr lang="en-US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What is the chance of success of continued nonoperative treatment?</a:t>
            </a:r>
          </a:p>
          <a:p>
            <a:pPr>
              <a:lnSpc>
                <a:spcPct val="150000"/>
              </a:lnSpc>
            </a:pPr>
            <a:r>
              <a:rPr lang="en-US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What is the role of arthroplasty?</a:t>
            </a:r>
          </a:p>
          <a:p>
            <a:pPr>
              <a:lnSpc>
                <a:spcPct val="150000"/>
              </a:lnSpc>
            </a:pPr>
            <a:r>
              <a:rPr lang="en-US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What is the surgical plan?</a:t>
            </a:r>
          </a:p>
        </p:txBody>
      </p:sp>
    </p:spTree>
    <p:extLst>
      <p:ext uri="{BB962C8B-B14F-4D97-AF65-F5344CB8AC3E}">
        <p14:creationId xmlns:p14="http://schemas.microsoft.com/office/powerpoint/2010/main" val="20876587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6F28D3-94EC-4727-9E9C-226F73C461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597" t="12945" r="22831" b="9770"/>
          <a:stretch/>
        </p:blipFill>
        <p:spPr>
          <a:xfrm>
            <a:off x="221294" y="228600"/>
            <a:ext cx="5554162" cy="60515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F42B28-E48A-4E39-9962-6FC8A4958C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25" t="18239" r="29329" b="9770"/>
          <a:stretch/>
        </p:blipFill>
        <p:spPr>
          <a:xfrm>
            <a:off x="6240016" y="228600"/>
            <a:ext cx="5250609" cy="605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1679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58382C-DCC1-4150-8C70-1E3D79B5C8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88" t="14005" r="24603" b="9770"/>
          <a:stretch/>
        </p:blipFill>
        <p:spPr>
          <a:xfrm>
            <a:off x="18283" y="238548"/>
            <a:ext cx="5286402" cy="60416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F13E80-9DD1-4BCA-885D-5365273E2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6550" y="241300"/>
            <a:ext cx="6210300" cy="603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3761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F1A2E0A-F000-4C49-A19A-D200FE9CFE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77359" y="755650"/>
            <a:ext cx="6737705" cy="533241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482CAE-E77D-460C-BC87-C9B6DB05CA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1000" contrast="18000"/>
                    </a14:imgEffect>
                  </a14:imgLayer>
                </a14:imgProps>
              </a:ext>
            </a:extLst>
          </a:blip>
          <a:srcRect l="34644" t="9770" r="31100" b="9770"/>
          <a:stretch/>
        </p:blipFill>
        <p:spPr>
          <a:xfrm>
            <a:off x="335360" y="228600"/>
            <a:ext cx="4884821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3671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3B59E2-FDB3-4B9D-9C7F-EA22D3DA19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369" t="14006" r="24013" b="7404"/>
          <a:stretch/>
        </p:blipFill>
        <p:spPr>
          <a:xfrm rot="1400037">
            <a:off x="751258" y="1597664"/>
            <a:ext cx="4138250" cy="49548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8EDA6D-D3ED-4E96-8407-916498FD9A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281" t="8711" r="19878" b="29885"/>
          <a:stretch/>
        </p:blipFill>
        <p:spPr>
          <a:xfrm>
            <a:off x="5591944" y="1986850"/>
            <a:ext cx="5832648" cy="417646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E8EA803-AEBA-4DA6-A2FD-B0253887F019}"/>
              </a:ext>
            </a:extLst>
          </p:cNvPr>
          <p:cNvSpPr txBox="1">
            <a:spLocks/>
          </p:cNvSpPr>
          <p:nvPr/>
        </p:nvSpPr>
        <p:spPr>
          <a:xfrm>
            <a:off x="670985" y="757238"/>
            <a:ext cx="10850033" cy="7270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165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ts val="165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>
                <a:solidFill>
                  <a:srgbClr val="042D98"/>
                </a:solidFill>
                <a:latin typeface="Arial"/>
                <a:ea typeface="ヒラギノ角ゴ Pro W6" charset="-128"/>
              </a:rPr>
              <a:t>At 4.5 months postoperative</a:t>
            </a:r>
            <a:endParaRPr kumimoji="0" lang="de-CH" sz="3200" b="1" i="0" u="none" strike="noStrike" kern="1200" cap="none" spc="0" normalizeH="0" baseline="0" noProof="0" dirty="0">
              <a:ln>
                <a:noFill/>
              </a:ln>
              <a:solidFill>
                <a:srgbClr val="042D98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50439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5C5B3-FAEB-4C75-A2CD-AA01E5BB95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985" y="1825625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4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Corticalization</a:t>
            </a:r>
            <a:r>
              <a:rPr lang="en-US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” of humeral head after nonoperative treatment of a surgical neck fracture is a sign of impending nonunion</a:t>
            </a:r>
          </a:p>
          <a:p>
            <a:pPr>
              <a:lnSpc>
                <a:spcPct val="150000"/>
              </a:lnSpc>
            </a:pPr>
            <a:r>
              <a:rPr lang="en-US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Open reduction and internal fixation with nonunion repair is a very predictable procedure</a:t>
            </a:r>
          </a:p>
          <a:p>
            <a:pPr>
              <a:lnSpc>
                <a:spcPct val="150000"/>
              </a:lnSpc>
            </a:pPr>
            <a:r>
              <a:rPr lang="en-US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Fibular allograft provides excellent stability for healing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AE61DA8-8CD3-4AF8-BBC0-13167B5F61CA}"/>
              </a:ext>
            </a:extLst>
          </p:cNvPr>
          <p:cNvSpPr txBox="1">
            <a:spLocks/>
          </p:cNvSpPr>
          <p:nvPr/>
        </p:nvSpPr>
        <p:spPr>
          <a:xfrm>
            <a:off x="670985" y="757238"/>
            <a:ext cx="10850033" cy="7270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165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ts val="165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>
                <a:solidFill>
                  <a:srgbClr val="042D98"/>
                </a:solidFill>
                <a:latin typeface="Arial"/>
                <a:ea typeface="ヒラギノ角ゴ Pro W6" charset="-128"/>
              </a:rPr>
              <a:t>Take-home messages</a:t>
            </a:r>
            <a:endParaRPr kumimoji="0" lang="de-CH" sz="3200" b="1" i="0" u="none" strike="noStrike" kern="1200" cap="none" spc="0" normalizeH="0" baseline="0" noProof="0" dirty="0">
              <a:ln>
                <a:noFill/>
              </a:ln>
              <a:solidFill>
                <a:srgbClr val="042D98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98519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C4D5DE-F489-4E56-87CE-4F55A849D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3338" y="1052514"/>
            <a:ext cx="3810000" cy="5343525"/>
          </a:xfrm>
          <a:prstGeom prst="rect">
            <a:avLst/>
          </a:prstGeom>
        </p:spPr>
      </p:pic>
      <p:pic>
        <p:nvPicPr>
          <p:cNvPr id="8194" name="Picture 2" descr="E:\Nová složka AO\Machotka 76\Machotka po 1 OP kontrola_0000.jpg"/>
          <p:cNvPicPr>
            <a:picLocks noChangeAspect="1" noChangeArrowheads="1"/>
          </p:cNvPicPr>
          <p:nvPr/>
        </p:nvPicPr>
        <p:blipFill>
          <a:blip r:embed="rId3"/>
          <a:srcRect l="31560" t="3587" r="40009" b="37067"/>
          <a:stretch>
            <a:fillRect/>
          </a:stretch>
        </p:blipFill>
        <p:spPr bwMode="auto">
          <a:xfrm>
            <a:off x="1962151" y="1052514"/>
            <a:ext cx="3846513" cy="532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3" descr="E:\Nová složka AO\Machotka 76\Machotka 2 CT3_0033.jpg"/>
          <p:cNvPicPr>
            <a:picLocks noChangeAspect="1" noChangeArrowheads="1"/>
          </p:cNvPicPr>
          <p:nvPr/>
        </p:nvPicPr>
        <p:blipFill>
          <a:blip r:embed="rId4"/>
          <a:srcRect l="32295" t="16800" r="19965" b="16000"/>
          <a:stretch>
            <a:fillRect/>
          </a:stretch>
        </p:blipFill>
        <p:spPr bwMode="auto">
          <a:xfrm>
            <a:off x="4200525" y="1052514"/>
            <a:ext cx="2832100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789C20F-0DF3-4DF8-B893-BEAA844F89AF}"/>
              </a:ext>
            </a:extLst>
          </p:cNvPr>
          <p:cNvSpPr txBox="1">
            <a:spLocks/>
          </p:cNvSpPr>
          <p:nvPr/>
        </p:nvSpPr>
        <p:spPr>
          <a:xfrm>
            <a:off x="670985" y="757238"/>
            <a:ext cx="10850033" cy="7270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165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ts val="165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>
                <a:solidFill>
                  <a:srgbClr val="042D98"/>
                </a:solidFill>
                <a:latin typeface="Arial"/>
                <a:ea typeface="ヒラギノ角ゴ Pro W6" charset="-128"/>
              </a:rPr>
              <a:t>Three-dimensional CT reconstruction</a:t>
            </a:r>
            <a:endParaRPr kumimoji="0" lang="de-CH" sz="3200" b="1" i="0" u="none" strike="noStrike" kern="1200" cap="none" spc="0" normalizeH="0" baseline="0" noProof="0" dirty="0">
              <a:ln>
                <a:noFill/>
              </a:ln>
              <a:solidFill>
                <a:srgbClr val="042D98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E:\Nová složka AO\Machotka 76\Machotka 2 OP_0000.jpg"/>
          <p:cNvPicPr>
            <a:picLocks noChangeAspect="1" noChangeArrowheads="1"/>
          </p:cNvPicPr>
          <p:nvPr/>
        </p:nvPicPr>
        <p:blipFill>
          <a:blip r:embed="rId3"/>
          <a:srcRect l="32018" r="34821"/>
          <a:stretch>
            <a:fillRect/>
          </a:stretch>
        </p:blipFill>
        <p:spPr bwMode="auto">
          <a:xfrm>
            <a:off x="1992313" y="1196976"/>
            <a:ext cx="2590800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 descr="E:\Nová složka AO\Machotka 76\Machotka 2 OP_0001.jpg"/>
          <p:cNvPicPr>
            <a:picLocks noChangeAspect="1" noChangeArrowheads="1"/>
          </p:cNvPicPr>
          <p:nvPr/>
        </p:nvPicPr>
        <p:blipFill>
          <a:blip r:embed="rId4"/>
          <a:srcRect l="30701" t="1389" r="33923" b="3065"/>
          <a:stretch>
            <a:fillRect/>
          </a:stretch>
        </p:blipFill>
        <p:spPr bwMode="auto">
          <a:xfrm>
            <a:off x="4224339" y="1196976"/>
            <a:ext cx="2879725" cy="515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2" descr="E:\Nová složka AO\Machotka 76\Machotka 2 OP_0003.jpg"/>
          <p:cNvPicPr>
            <a:picLocks noChangeAspect="1" noChangeArrowheads="1"/>
          </p:cNvPicPr>
          <p:nvPr/>
        </p:nvPicPr>
        <p:blipFill>
          <a:blip r:embed="rId5"/>
          <a:srcRect l="14453" t="11734" r="30524" b="11159"/>
          <a:stretch>
            <a:fillRect/>
          </a:stretch>
        </p:blipFill>
        <p:spPr bwMode="auto">
          <a:xfrm>
            <a:off x="6600826" y="1196976"/>
            <a:ext cx="3795713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 rot="-1360223">
            <a:off x="3660775" y="3119438"/>
            <a:ext cx="44640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cs-CZ" sz="4000">
                <a:solidFill>
                  <a:schemeClr val="bg1"/>
                </a:solidFill>
                <a:cs typeface="Arial" charset="0"/>
              </a:rPr>
              <a:t>What to do ? </a:t>
            </a:r>
            <a:endParaRPr lang="en-US" sz="400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B71D76F-AD0A-40BB-BA81-EB41CB359491}"/>
              </a:ext>
            </a:extLst>
          </p:cNvPr>
          <p:cNvSpPr txBox="1">
            <a:spLocks/>
          </p:cNvSpPr>
          <p:nvPr/>
        </p:nvSpPr>
        <p:spPr>
          <a:xfrm>
            <a:off x="670985" y="757238"/>
            <a:ext cx="10850033" cy="7270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165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ts val="165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42D98"/>
                </a:solidFill>
                <a:effectLst/>
                <a:uLnTx/>
                <a:uFillTx/>
                <a:latin typeface="Arial"/>
                <a:ea typeface="ヒラギノ角ゴ Pro W6" charset="-128"/>
                <a:cs typeface="+mj-cs"/>
              </a:rPr>
              <a:t>Image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42D98"/>
                </a:solidFill>
                <a:effectLst/>
                <a:uLnTx/>
                <a:uFillTx/>
                <a:latin typeface="Arial"/>
                <a:ea typeface="ヒラギノ角ゴ Pro W6" charset="-128"/>
                <a:cs typeface="+mj-cs"/>
              </a:rPr>
              <a:t>inte</a:t>
            </a:r>
            <a:r>
              <a:rPr lang="en-US" kern="0" dirty="0" err="1">
                <a:solidFill>
                  <a:srgbClr val="042D98"/>
                </a:solidFill>
                <a:latin typeface="Arial"/>
                <a:ea typeface="ヒラギノ角ゴ Pro W6" charset="-128"/>
              </a:rPr>
              <a:t>nsification</a:t>
            </a:r>
            <a:r>
              <a:rPr lang="en-US" kern="0" dirty="0">
                <a:solidFill>
                  <a:srgbClr val="042D98"/>
                </a:solidFill>
                <a:latin typeface="Arial"/>
                <a:ea typeface="ヒラギノ角ゴ Pro W6" charset="-128"/>
              </a:rPr>
              <a:t> in operating room</a:t>
            </a:r>
            <a:endParaRPr kumimoji="0" lang="de-CH" sz="3200" b="1" i="0" u="none" strike="noStrike" kern="1200" cap="none" spc="0" normalizeH="0" baseline="0" noProof="0" dirty="0">
              <a:ln>
                <a:noFill/>
              </a:ln>
              <a:solidFill>
                <a:srgbClr val="042D98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2" descr="E:\Nová složka AO\Machotka 76\Machotka po 1 OP kontrola_0000.jpg"/>
          <p:cNvPicPr>
            <a:picLocks noChangeAspect="1" noChangeArrowheads="1"/>
          </p:cNvPicPr>
          <p:nvPr/>
        </p:nvPicPr>
        <p:blipFill>
          <a:blip r:embed="rId3"/>
          <a:srcRect l="31560" t="3587" r="40009" b="37067"/>
          <a:stretch>
            <a:fillRect/>
          </a:stretch>
        </p:blipFill>
        <p:spPr bwMode="auto">
          <a:xfrm>
            <a:off x="5555274" y="1152109"/>
            <a:ext cx="3846513" cy="532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EAAC273-6722-468D-B7CD-4278F4733D1F}"/>
              </a:ext>
            </a:extLst>
          </p:cNvPr>
          <p:cNvSpPr txBox="1">
            <a:spLocks/>
          </p:cNvSpPr>
          <p:nvPr/>
        </p:nvSpPr>
        <p:spPr>
          <a:xfrm>
            <a:off x="670985" y="757238"/>
            <a:ext cx="10850033" cy="7270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165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ts val="165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42D98"/>
                </a:solidFill>
                <a:effectLst/>
                <a:uLnTx/>
                <a:uFillTx/>
                <a:latin typeface="Arial"/>
                <a:ea typeface="ヒラギノ角ゴ Pro W6" charset="-128"/>
                <a:cs typeface="+mj-cs"/>
              </a:rPr>
              <a:t>What to do?</a:t>
            </a:r>
            <a:endParaRPr kumimoji="0" lang="de-CH" sz="3200" b="1" i="0" u="none" strike="noStrike" kern="1200" cap="none" spc="0" normalizeH="0" baseline="0" noProof="0" dirty="0">
              <a:ln>
                <a:noFill/>
              </a:ln>
              <a:solidFill>
                <a:srgbClr val="042D98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9" name="Textfeld 2">
            <a:extLst>
              <a:ext uri="{FF2B5EF4-FFF2-40B4-BE49-F238E27FC236}">
                <a16:creationId xmlns:a16="http://schemas.microsoft.com/office/drawing/2014/main" id="{2F376720-02DF-464D-A79F-4EEDDDBCAA5D}"/>
              </a:ext>
            </a:extLst>
          </p:cNvPr>
          <p:cNvSpPr txBox="1"/>
          <p:nvPr/>
        </p:nvSpPr>
        <p:spPr>
          <a:xfrm>
            <a:off x="670982" y="1363393"/>
            <a:ext cx="5313645" cy="4455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37-year-old man</a:t>
            </a: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Four weeks after initial surgery</a:t>
            </a: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Conservative </a:t>
            </a: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Plate OS</a:t>
            </a: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Nail OS</a:t>
            </a: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Other</a:t>
            </a: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</a:rPr>
              <a:t>Plan you surgery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3" descr="E:\Nová složka AO\Machotka 76\Machotka 2 OP_0015.jpg"/>
          <p:cNvPicPr>
            <a:picLocks noChangeAspect="1" noChangeArrowheads="1"/>
          </p:cNvPicPr>
          <p:nvPr/>
        </p:nvPicPr>
        <p:blipFill>
          <a:blip r:embed="rId3"/>
          <a:srcRect l="33353" r="29126"/>
          <a:stretch>
            <a:fillRect/>
          </a:stretch>
        </p:blipFill>
        <p:spPr bwMode="auto">
          <a:xfrm>
            <a:off x="8565033" y="1154035"/>
            <a:ext cx="2870354" cy="50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4" descr="E:\Nová složka AO\Machotka 76\Machotka 2 OP_0012.jpg"/>
          <p:cNvPicPr>
            <a:picLocks noChangeAspect="1" noChangeArrowheads="1"/>
          </p:cNvPicPr>
          <p:nvPr/>
        </p:nvPicPr>
        <p:blipFill>
          <a:blip r:embed="rId4"/>
          <a:srcRect l="30865" r="38416"/>
          <a:stretch>
            <a:fillRect/>
          </a:stretch>
        </p:blipFill>
        <p:spPr bwMode="auto">
          <a:xfrm>
            <a:off x="6383055" y="1153483"/>
            <a:ext cx="2341647" cy="5054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8" descr="G:\Nová složka AO\Machotka 76\Machotka 1 CT3_0045.jpg"/>
          <p:cNvPicPr>
            <a:picLocks noChangeAspect="1" noChangeArrowheads="1"/>
          </p:cNvPicPr>
          <p:nvPr/>
        </p:nvPicPr>
        <p:blipFill>
          <a:blip r:embed="rId5"/>
          <a:srcRect l="33150" t="23122" r="37643" b="36560"/>
          <a:stretch>
            <a:fillRect/>
          </a:stretch>
        </p:blipFill>
        <p:spPr bwMode="auto">
          <a:xfrm>
            <a:off x="3379601" y="3885897"/>
            <a:ext cx="2514600" cy="232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E6FB545-9E8A-4830-91AF-A698D4CCD604}"/>
              </a:ext>
            </a:extLst>
          </p:cNvPr>
          <p:cNvSpPr txBox="1">
            <a:spLocks/>
          </p:cNvSpPr>
          <p:nvPr/>
        </p:nvSpPr>
        <p:spPr>
          <a:xfrm>
            <a:off x="670985" y="757238"/>
            <a:ext cx="10850033" cy="7270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165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ts val="165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 err="1">
                <a:solidFill>
                  <a:srgbClr val="042D98"/>
                </a:solidFill>
                <a:latin typeface="Arial"/>
                <a:ea typeface="ヒラギノ角ゴ Pro W6" charset="-128"/>
              </a:rPr>
              <a:t>Reosteosynthesis</a:t>
            </a:r>
            <a:r>
              <a:rPr lang="en-US" kern="0" dirty="0">
                <a:solidFill>
                  <a:srgbClr val="042D98"/>
                </a:solidFill>
                <a:latin typeface="Arial"/>
                <a:ea typeface="ヒラギノ角ゴ Pro W6" charset="-128"/>
              </a:rPr>
              <a:t>: long PHILOS plate</a:t>
            </a:r>
            <a:endParaRPr kumimoji="0" lang="de-CH" sz="3200" b="1" i="0" u="none" strike="noStrike" kern="1200" cap="none" spc="0" normalizeH="0" baseline="0" noProof="0" dirty="0">
              <a:ln>
                <a:noFill/>
              </a:ln>
              <a:solidFill>
                <a:srgbClr val="042D98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8" name="Textfeld 2">
            <a:extLst>
              <a:ext uri="{FF2B5EF4-FFF2-40B4-BE49-F238E27FC236}">
                <a16:creationId xmlns:a16="http://schemas.microsoft.com/office/drawing/2014/main" id="{3DA2EA1C-EA9C-4E52-B50C-5E09AC697851}"/>
              </a:ext>
            </a:extLst>
          </p:cNvPr>
          <p:cNvSpPr txBox="1"/>
          <p:nvPr/>
        </p:nvSpPr>
        <p:spPr>
          <a:xfrm>
            <a:off x="670985" y="1295401"/>
            <a:ext cx="531364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</a:rPr>
              <a:t>Deltopectoral approach</a:t>
            </a: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</a:rPr>
              <a:t>Intramedullary nail removed</a:t>
            </a: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</a:rPr>
              <a:t>Humeral head reduction </a:t>
            </a: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</a:rPr>
              <a:t>Bridging plate osteosynthesis</a:t>
            </a: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</a:rPr>
              <a:t>Chronos in comminution area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3"/>
          <a:srcRect l="16267" t="17389" r="31100" b="12228"/>
          <a:stretch>
            <a:fillRect/>
          </a:stretch>
        </p:blipFill>
        <p:spPr bwMode="auto">
          <a:xfrm>
            <a:off x="2135189" y="1052514"/>
            <a:ext cx="3455987" cy="534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3"/>
          <p:cNvPicPr>
            <a:picLocks noChangeAspect="1" noChangeArrowheads="1"/>
          </p:cNvPicPr>
          <p:nvPr/>
        </p:nvPicPr>
        <p:blipFill>
          <a:blip r:embed="rId4"/>
          <a:srcRect l="18420" t="9671" r="22247" b="19398"/>
          <a:stretch>
            <a:fillRect/>
          </a:stretch>
        </p:blipFill>
        <p:spPr bwMode="auto">
          <a:xfrm>
            <a:off x="5591176" y="1025525"/>
            <a:ext cx="3889375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8807BC2-9A7E-4751-B1E0-24D9470E81A7}"/>
              </a:ext>
            </a:extLst>
          </p:cNvPr>
          <p:cNvSpPr txBox="1">
            <a:spLocks/>
          </p:cNvSpPr>
          <p:nvPr/>
        </p:nvSpPr>
        <p:spPr>
          <a:xfrm>
            <a:off x="670985" y="757238"/>
            <a:ext cx="10850033" cy="7270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165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ts val="165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42D98"/>
                </a:solidFill>
                <a:effectLst/>
                <a:uLnTx/>
                <a:uFillTx/>
                <a:latin typeface="Arial"/>
                <a:ea typeface="ヒラギノ角ゴ Pro W6" charset="-128"/>
                <a:cs typeface="+mj-cs"/>
              </a:rPr>
              <a:t>3 months after surgery: long PHILOS plate</a:t>
            </a:r>
            <a:endParaRPr kumimoji="0" lang="de-CH" sz="3200" b="1" i="0" u="none" strike="noStrike" kern="1200" cap="none" spc="0" normalizeH="0" baseline="0" noProof="0" dirty="0">
              <a:ln>
                <a:noFill/>
              </a:ln>
              <a:solidFill>
                <a:srgbClr val="042D98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926</Words>
  <Application>Microsoft Office PowerPoint</Application>
  <PresentationFormat>Widescreen</PresentationFormat>
  <Paragraphs>214</Paragraphs>
  <Slides>45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Arial</vt:lpstr>
      <vt:lpstr>Calibri</vt:lpstr>
      <vt:lpstr>Calibri Light</vt:lpstr>
      <vt:lpstr>Office Theme</vt:lpstr>
      <vt:lpstr>Discussion group 2   Proximal humeral fractures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Dr/Hatem G. Zaki Said</dc:creator>
  <cp:lastModifiedBy>Carl Lau</cp:lastModifiedBy>
  <cp:revision>32</cp:revision>
  <dcterms:created xsi:type="dcterms:W3CDTF">2019-03-03T13:28:00Z</dcterms:created>
  <dcterms:modified xsi:type="dcterms:W3CDTF">2019-11-21T12:52:46Z</dcterms:modified>
</cp:coreProperties>
</file>