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90" r:id="rId2"/>
    <p:sldId id="292" r:id="rId3"/>
    <p:sldId id="304" r:id="rId4"/>
    <p:sldId id="315" r:id="rId5"/>
    <p:sldId id="307" r:id="rId6"/>
    <p:sldId id="316" r:id="rId7"/>
    <p:sldId id="317" r:id="rId8"/>
    <p:sldId id="319" r:id="rId9"/>
    <p:sldId id="318" r:id="rId10"/>
    <p:sldId id="320" r:id="rId11"/>
    <p:sldId id="321" r:id="rId12"/>
    <p:sldId id="322" r:id="rId13"/>
    <p:sldId id="305" r:id="rId14"/>
    <p:sldId id="323" r:id="rId15"/>
    <p:sldId id="313" r:id="rId16"/>
    <p:sldId id="310" r:id="rId17"/>
    <p:sldId id="311" r:id="rId18"/>
    <p:sldId id="312" r:id="rId19"/>
    <p:sldId id="314" r:id="rId20"/>
    <p:sldId id="308" r:id="rId21"/>
    <p:sldId id="309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258" r:id="rId34"/>
    <p:sldId id="264" r:id="rId35"/>
    <p:sldId id="301" r:id="rId36"/>
    <p:sldId id="297" r:id="rId37"/>
    <p:sldId id="298" r:id="rId38"/>
    <p:sldId id="300" r:id="rId39"/>
    <p:sldId id="33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70" autoAdjust="0"/>
    <p:restoredTop sz="92477"/>
  </p:normalViewPr>
  <p:slideViewPr>
    <p:cSldViewPr snapToGrid="0" snapToObjects="1">
      <p:cViewPr varScale="1">
        <p:scale>
          <a:sx n="95" d="100"/>
          <a:sy n="95" d="100"/>
        </p:scale>
        <p:origin x="37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5845F-61C1-E941-A664-462BE200240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57658-B72D-1240-BAEE-D7A0C1B3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1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Stable malreduction !</a:t>
            </a:r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91DB43-01EB-49EC-93C6-7FDE6F89E744}" type="slidenum">
              <a:rPr lang="de-CH" altLang="en-US" smtClean="0">
                <a:latin typeface="Arial" charset="0"/>
              </a:rPr>
              <a:pPr/>
              <a:t>2</a:t>
            </a:fld>
            <a:endParaRPr lang="de-CH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Stable malreduction !</a:t>
            </a:r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91DB43-01EB-49EC-93C6-7FDE6F89E744}" type="slidenum">
              <a:rPr lang="de-CH" altLang="en-US" smtClean="0">
                <a:latin typeface="Arial" charset="0"/>
              </a:rPr>
              <a:pPr/>
              <a:t>11</a:t>
            </a:fld>
            <a:endParaRPr lang="de-CH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Stable malreduction !</a:t>
            </a:r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91DB43-01EB-49EC-93C6-7FDE6F89E744}" type="slidenum">
              <a:rPr lang="de-CH" altLang="en-US" smtClean="0">
                <a:latin typeface="Arial" charset="0"/>
              </a:rPr>
              <a:pPr/>
              <a:t>23</a:t>
            </a:fld>
            <a:endParaRPr lang="de-CH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Stable malreduction !</a:t>
            </a:r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91DB43-01EB-49EC-93C6-7FDE6F89E744}" type="slidenum">
              <a:rPr lang="de-CH" altLang="en-US" smtClean="0">
                <a:latin typeface="Arial" charset="0"/>
              </a:rPr>
              <a:pPr/>
              <a:t>32</a:t>
            </a:fld>
            <a:endParaRPr lang="de-CH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b="1"/>
              <a:t>* Conservative ? </a:t>
            </a:r>
          </a:p>
          <a:p>
            <a:r>
              <a:rPr lang="cs-CZ"/>
              <a:t>What </a:t>
            </a:r>
            <a:r>
              <a:rPr lang="en-US"/>
              <a:t>we </a:t>
            </a:r>
            <a:r>
              <a:rPr lang="cs-CZ"/>
              <a:t>will </a:t>
            </a:r>
            <a:r>
              <a:rPr lang="en-US"/>
              <a:t>expect healing and clinical outcome</a:t>
            </a:r>
            <a:r>
              <a:rPr lang="cs-CZ"/>
              <a:t>  </a:t>
            </a:r>
          </a:p>
          <a:p>
            <a:endParaRPr lang="cs-CZ"/>
          </a:p>
          <a:p>
            <a:r>
              <a:rPr lang="cs-CZ" b="1"/>
              <a:t> * Surgery? </a:t>
            </a:r>
          </a:p>
          <a:p>
            <a:r>
              <a:rPr lang="cs-CZ"/>
              <a:t>Plan your surgery </a:t>
            </a:r>
          </a:p>
          <a:p>
            <a:endParaRPr lang="cs-CZ"/>
          </a:p>
          <a:p>
            <a:r>
              <a:rPr lang="cs-CZ"/>
              <a:t>Deltoideopectoral vs. transdeltoideal approach</a:t>
            </a:r>
          </a:p>
          <a:p>
            <a:r>
              <a:rPr lang="cs-CZ"/>
              <a:t>IM nail – same entry or new entry in humeral head</a:t>
            </a:r>
          </a:p>
          <a:p>
            <a:r>
              <a:rPr lang="cs-CZ"/>
              <a:t>Plate – technique – absolute or relative stability ? Grafting ?   </a:t>
            </a:r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2A587-0814-49E8-826C-5AF46AD48F36}" type="slidenum">
              <a:rPr lang="de-CH" altLang="en-US" smtClean="0">
                <a:latin typeface="Arial" charset="0"/>
              </a:rPr>
              <a:pPr/>
              <a:t>34</a:t>
            </a:fld>
            <a:endParaRPr lang="de-CH" alt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971C89C4-1242-47C1-9B83-5977CA9DA5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8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23A3F542-62AA-4C26-B5FB-72FD359AF6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66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2034ABE3-7DA0-42C1-AF9B-627CEFB168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6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O Trauma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62554A-C59C-48FF-9E2C-4CBC612DA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38D35A-86D7-4823-BC28-0DD441E0B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5" y="2214564"/>
            <a:ext cx="6756928" cy="2428875"/>
          </a:xfrm>
        </p:spPr>
        <p:txBody>
          <a:bodyPr/>
          <a:lstStyle>
            <a:lvl1pPr>
              <a:lnSpc>
                <a:spcPts val="3400"/>
              </a:lnSpc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Presentation title (bold, 32pt)</a:t>
            </a:r>
            <a:br>
              <a:rPr lang="en-GB" dirty="0"/>
            </a:br>
            <a:r>
              <a:rPr lang="en-GB" b="0" dirty="0"/>
              <a:t>Presentation subtitle (</a:t>
            </a:r>
            <a:r>
              <a:rPr lang="en-GB" b="0" dirty="0" err="1"/>
              <a:t>unbold</a:t>
            </a:r>
            <a:r>
              <a:rPr lang="en-GB" b="0" dirty="0"/>
              <a:t>, 32pt)</a:t>
            </a:r>
            <a:br>
              <a:rPr lang="en-GB" dirty="0"/>
            </a:br>
            <a:endParaRPr lang="en-GB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868CB66-B06D-41EC-9445-10E349674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60350"/>
            <a:ext cx="913384" cy="574548"/>
          </a:xfrm>
          <a:prstGeom prst="rect">
            <a:avLst/>
          </a:prstGeom>
        </p:spPr>
      </p:pic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A87E86E7-60CA-4408-9B47-113E304B6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Presenter’s name</a:t>
            </a:r>
            <a:endParaRPr lang="en-GB" dirty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E3A9DF70-683A-473B-AF67-D1D416EDC8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title 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DE9BD81A-2F12-4F62-839E-23264C1E86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Educational event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B84A87D1-3260-4695-8BD1-8C37173D8A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City, month year</a:t>
            </a:r>
          </a:p>
        </p:txBody>
      </p:sp>
      <p:pic>
        <p:nvPicPr>
          <p:cNvPr id="9" name="Grafik 13">
            <a:extLst>
              <a:ext uri="{FF2B5EF4-FFF2-40B4-BE49-F238E27FC236}">
                <a16:creationId xmlns:a16="http://schemas.microsoft.com/office/drawing/2014/main" id="{9B48CA9E-DA50-4C8B-91D2-FF36CE2FC9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16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32D941BA-933F-45D2-89F4-AEAD13CF9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CD8E43C5-3A8D-41A2-9BF5-5AC5FE3A9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0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23D51AAC-909F-45DD-91C8-B8B5A984D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22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fik 13">
            <a:extLst>
              <a:ext uri="{FF2B5EF4-FFF2-40B4-BE49-F238E27FC236}">
                <a16:creationId xmlns:a16="http://schemas.microsoft.com/office/drawing/2014/main" id="{8586459D-1D6E-40BF-9744-316ABCE21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0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fik 13">
            <a:extLst>
              <a:ext uri="{FF2B5EF4-FFF2-40B4-BE49-F238E27FC236}">
                <a16:creationId xmlns:a16="http://schemas.microsoft.com/office/drawing/2014/main" id="{C7643E43-DFCA-4A7F-92CA-2D9401B66C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9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fik 13">
            <a:extLst>
              <a:ext uri="{FF2B5EF4-FFF2-40B4-BE49-F238E27FC236}">
                <a16:creationId xmlns:a16="http://schemas.microsoft.com/office/drawing/2014/main" id="{6EBE5F1A-00CC-47FA-8063-76CB9259B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20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39B30B76-1D40-463A-BAD3-17D80F17C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0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C701D057-1760-4B9A-A546-562B0C38A2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8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4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8F059-0236-4213-B5EA-90D242B59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kumimoji="1" lang="cs-CZ" altLang="ko-KR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Discussion </a:t>
            </a:r>
            <a:r>
              <a:rPr kumimoji="1" lang="en-US" altLang="ko-KR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g</a:t>
            </a:r>
            <a:r>
              <a:rPr kumimoji="1" lang="cs-CZ" altLang="ko-KR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roup </a:t>
            </a:r>
            <a:r>
              <a:rPr kumimoji="1" lang="en-US" altLang="ko-KR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3</a:t>
            </a:r>
            <a:r>
              <a:rPr kumimoji="1" lang="cs-CZ" altLang="ko-KR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 </a:t>
            </a:r>
            <a:br>
              <a:rPr kumimoji="1" lang="en-US" altLang="ko-KR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</a:br>
            <a:br>
              <a:rPr kumimoji="1" lang="cs-CZ" altLang="ko-KR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</a:br>
            <a:r>
              <a:rPr kumimoji="1" lang="en-US" altLang="ko-KR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Elbow injuries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A4C33D4-CEC6-43BC-B876-134E4CBBC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985" y="5310696"/>
            <a:ext cx="63235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AOTrauma Master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s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Course                                                 Current Concepts—Upper Extremity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I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509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CB8F5-BA35-4D18-8396-2DC2BA964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705560"/>
            <a:ext cx="8456195" cy="4351338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 sequence carefully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Importance of reduction and fixation of large coronoid fragment</a:t>
            </a:r>
          </a:p>
          <a:p>
            <a:pPr lvl="1">
              <a:lnSpc>
                <a:spcPct val="10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Minifragment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plates for sidewall comminution useful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Fixation of small olecranon tip fragment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 dorsal plate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Early motion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B4262BC-08F9-486A-9426-A5219E5A4F48}"/>
              </a:ext>
            </a:extLst>
          </p:cNvPr>
          <p:cNvSpPr txBox="1">
            <a:spLocks/>
          </p:cNvSpPr>
          <p:nvPr/>
        </p:nvSpPr>
        <p:spPr>
          <a:xfrm>
            <a:off x="838200" y="733225"/>
            <a:ext cx="6756928" cy="619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kumimoji="1" lang="de-CH" altLang="ko-KR" sz="2800" b="1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Take-</a:t>
            </a:r>
            <a:r>
              <a:rPr kumimoji="1" lang="de-CH" altLang="ko-KR" sz="2800" b="1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home</a:t>
            </a:r>
            <a:r>
              <a:rPr kumimoji="1" lang="de-CH" altLang="ko-KR" sz="2800" b="1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800" b="1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messages</a:t>
            </a:r>
            <a:endParaRPr kumimoji="1" lang="en-US" altLang="ko-KR" sz="2800" b="1" dirty="0">
              <a:solidFill>
                <a:srgbClr val="29529B"/>
              </a:solidFill>
              <a:latin typeface="Arial" charset="0"/>
              <a:ea typeface="Gulim" charset="-127"/>
              <a:cs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1483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 rot="-1360223">
            <a:off x="3660775" y="3119438"/>
            <a:ext cx="4464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cs-CZ" sz="4000">
                <a:solidFill>
                  <a:schemeClr val="bg1"/>
                </a:solidFill>
                <a:cs typeface="Arial" charset="0"/>
              </a:rPr>
              <a:t>What to do ? </a:t>
            </a:r>
            <a:endParaRPr lang="en-US" sz="4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C12E9-9757-42FA-9443-38DDE13C4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57-year-old man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Motorcycle accident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Mild pulmonary contusions and three rib fractures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Closed elbow injury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7C7F473-C2A8-49C0-9627-0E2AA5049310}"/>
              </a:ext>
            </a:extLst>
          </p:cNvPr>
          <p:cNvSpPr txBox="1">
            <a:spLocks/>
          </p:cNvSpPr>
          <p:nvPr/>
        </p:nvSpPr>
        <p:spPr>
          <a:xfrm>
            <a:off x="838200" y="733225"/>
            <a:ext cx="6756928" cy="619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kumimoji="1" lang="de-CH" altLang="ko-KR" sz="2800" b="1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Case 2</a:t>
            </a:r>
            <a:endParaRPr kumimoji="1" lang="en-US" altLang="ko-KR" sz="2800" b="1" dirty="0">
              <a:solidFill>
                <a:srgbClr val="29529B"/>
              </a:solidFill>
              <a:latin typeface="Arial" charset="0"/>
              <a:ea typeface="Gulim" charset="-127"/>
              <a:cs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6369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269594">
            <a:off x="1065859" y="1022037"/>
            <a:ext cx="5058665" cy="4368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000316">
            <a:off x="5781656" y="628025"/>
            <a:ext cx="4983975" cy="49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92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7-05-08 21.07.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7681" y="181338"/>
            <a:ext cx="3400314" cy="6045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9D61A1-D5FF-4EBF-8E2F-BC1429ED68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146" y="181339"/>
            <a:ext cx="4649634" cy="604500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DA0737-9638-4AED-8F63-6BE597D516A5}"/>
              </a:ext>
            </a:extLst>
          </p:cNvPr>
          <p:cNvSpPr txBox="1">
            <a:spLocks/>
          </p:cNvSpPr>
          <p:nvPr/>
        </p:nvSpPr>
        <p:spPr>
          <a:xfrm>
            <a:off x="94680" y="1533525"/>
            <a:ext cx="349385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injury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are the critical components?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to address the coronoid component?</a:t>
            </a:r>
          </a:p>
        </p:txBody>
      </p:sp>
    </p:spTree>
    <p:extLst>
      <p:ext uri="{BB962C8B-B14F-4D97-AF65-F5344CB8AC3E}">
        <p14:creationId xmlns:p14="http://schemas.microsoft.com/office/powerpoint/2010/main" val="40958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000" t="9234" r="22451" b="13179"/>
          <a:stretch/>
        </p:blipFill>
        <p:spPr>
          <a:xfrm>
            <a:off x="-942481" y="116632"/>
            <a:ext cx="6722254" cy="6169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5A972-7B35-4847-8C3E-4D3BF6272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116632"/>
            <a:ext cx="6295187" cy="617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06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F1A49-C6F1-4F12-97D0-9D28A1971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Olecranon fixed through posterior approach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Anteromedial coronoid fragment fixed with flexor carpi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ulnaris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(FCU) split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Anterior coronoid fragment fixed through direct anterior approach</a:t>
            </a:r>
          </a:p>
        </p:txBody>
      </p:sp>
    </p:spTree>
    <p:extLst>
      <p:ext uri="{BB962C8B-B14F-4D97-AF65-F5344CB8AC3E}">
        <p14:creationId xmlns:p14="http://schemas.microsoft.com/office/powerpoint/2010/main" val="3256404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lice of pizza on a plate&#10;&#10;Description automatically generated">
            <a:extLst>
              <a:ext uri="{FF2B5EF4-FFF2-40B4-BE49-F238E27FC236}">
                <a16:creationId xmlns:a16="http://schemas.microsoft.com/office/drawing/2014/main" id="{FC3577AC-1822-452D-B9DE-FB64A8E69D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68597" y="-1071500"/>
            <a:ext cx="6750750" cy="9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74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ood&#10;&#10;Description automatically generated">
            <a:extLst>
              <a:ext uri="{FF2B5EF4-FFF2-40B4-BE49-F238E27FC236}">
                <a16:creationId xmlns:a16="http://schemas.microsoft.com/office/drawing/2014/main" id="{A3F81D44-17C7-4AB1-9A55-99443787C5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33757" y="-943001"/>
            <a:ext cx="6140963" cy="8187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028AC-6AA5-4A33-9850-096062524BA5}"/>
              </a:ext>
            </a:extLst>
          </p:cNvPr>
          <p:cNvSpPr txBox="1"/>
          <p:nvPr/>
        </p:nvSpPr>
        <p:spPr>
          <a:xfrm>
            <a:off x="219075" y="2514600"/>
            <a:ext cx="3637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Retract biceps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Protect musculocutaneous nerve</a:t>
            </a:r>
          </a:p>
        </p:txBody>
      </p:sp>
    </p:spTree>
    <p:extLst>
      <p:ext uri="{BB962C8B-B14F-4D97-AF65-F5344CB8AC3E}">
        <p14:creationId xmlns:p14="http://schemas.microsoft.com/office/powerpoint/2010/main" val="1880656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42E39FB8-77C1-467D-A7F4-2749890082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045164" y="750469"/>
            <a:ext cx="6003759" cy="4502819"/>
          </a:xfrm>
          <a:prstGeom prst="rect">
            <a:avLst/>
          </a:prstGeom>
        </p:spPr>
      </p:pic>
      <p:pic>
        <p:nvPicPr>
          <p:cNvPr id="5" name="Picture 4" descr="A picture containing person, sitting, indoor&#10;&#10;Description automatically generated">
            <a:extLst>
              <a:ext uri="{FF2B5EF4-FFF2-40B4-BE49-F238E27FC236}">
                <a16:creationId xmlns:a16="http://schemas.microsoft.com/office/drawing/2014/main" id="{5842488D-4F9C-4548-A0EA-3D657D436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764997" y="581465"/>
            <a:ext cx="6008467" cy="4845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BBEA99-2F1E-407E-8FC2-02DC41BC329B}"/>
              </a:ext>
            </a:extLst>
          </p:cNvPr>
          <p:cNvSpPr txBox="1"/>
          <p:nvPr/>
        </p:nvSpPr>
        <p:spPr>
          <a:xfrm>
            <a:off x="219075" y="2514600"/>
            <a:ext cx="2686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Retract brachialis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Incise capsule</a:t>
            </a:r>
          </a:p>
        </p:txBody>
      </p:sp>
    </p:spTree>
    <p:extLst>
      <p:ext uri="{BB962C8B-B14F-4D97-AF65-F5344CB8AC3E}">
        <p14:creationId xmlns:p14="http://schemas.microsoft.com/office/powerpoint/2010/main" val="618657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table, chair&#10;&#10;Description automatically generated">
            <a:extLst>
              <a:ext uri="{FF2B5EF4-FFF2-40B4-BE49-F238E27FC236}">
                <a16:creationId xmlns:a16="http://schemas.microsoft.com/office/drawing/2014/main" id="{B1CA8B3A-2791-493A-8503-607AE6A6C1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770688" y="217345"/>
            <a:ext cx="4317654" cy="5918000"/>
          </a:xfrm>
          <a:prstGeom prst="rect">
            <a:avLst/>
          </a:prstGeom>
        </p:spPr>
      </p:pic>
      <p:pic>
        <p:nvPicPr>
          <p:cNvPr id="5" name="Picture 4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EFE52751-07B1-4A32-946B-E7B971E64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140791" y="217346"/>
            <a:ext cx="5051209" cy="5879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9D2ECD-BFC8-40F8-8A14-4A121729B759}"/>
              </a:ext>
            </a:extLst>
          </p:cNvPr>
          <p:cNvSpPr txBox="1"/>
          <p:nvPr/>
        </p:nvSpPr>
        <p:spPr>
          <a:xfrm>
            <a:off x="138757" y="2762250"/>
            <a:ext cx="249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Direct anterior buttress plate on coronoid</a:t>
            </a:r>
          </a:p>
        </p:txBody>
      </p:sp>
    </p:spTree>
    <p:extLst>
      <p:ext uri="{BB962C8B-B14F-4D97-AF65-F5344CB8AC3E}">
        <p14:creationId xmlns:p14="http://schemas.microsoft.com/office/powerpoint/2010/main" val="188602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 rot="-1360223">
            <a:off x="3660775" y="3119438"/>
            <a:ext cx="4464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cs-CZ" sz="4000">
                <a:solidFill>
                  <a:schemeClr val="bg1"/>
                </a:solidFill>
                <a:cs typeface="Arial" charset="0"/>
              </a:rPr>
              <a:t>What to do ? </a:t>
            </a:r>
            <a:endParaRPr lang="en-US" sz="4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C12E9-9757-42FA-9443-38DDE13C4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51-year-old woman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Fell off a horse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Rib fractures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neurological deficits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A7BE606-7733-4B9A-9A88-DEC5D40F1572}"/>
              </a:ext>
            </a:extLst>
          </p:cNvPr>
          <p:cNvSpPr txBox="1">
            <a:spLocks/>
          </p:cNvSpPr>
          <p:nvPr/>
        </p:nvSpPr>
        <p:spPr>
          <a:xfrm>
            <a:off x="838200" y="733225"/>
            <a:ext cx="6756928" cy="619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kumimoji="1" lang="de-CH" altLang="ko-KR" sz="2800" b="1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Case 1</a:t>
            </a:r>
            <a:endParaRPr kumimoji="1" lang="en-US" altLang="ko-KR" sz="2800" b="1" dirty="0">
              <a:solidFill>
                <a:srgbClr val="29529B"/>
              </a:solidFill>
              <a:latin typeface="Arial" charset="0"/>
              <a:ea typeface="Gulim" charset="-127"/>
              <a:cs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5541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4071">
            <a:off x="-767487" y="330111"/>
            <a:ext cx="4842731" cy="5488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ABB1F-7EA2-4E70-999E-94CC7AB08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116" y="1261952"/>
            <a:ext cx="6187440" cy="4322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720" y="709350"/>
            <a:ext cx="4337779" cy="556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80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98844">
            <a:off x="547922" y="284889"/>
            <a:ext cx="4935430" cy="6435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701" y="1545307"/>
            <a:ext cx="6151593" cy="5026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F33948-43A3-404C-8FBC-9F32E0D7F2C0}"/>
              </a:ext>
            </a:extLst>
          </p:cNvPr>
          <p:cNvSpPr txBox="1"/>
          <p:nvPr/>
        </p:nvSpPr>
        <p:spPr>
          <a:xfrm>
            <a:off x="6122699" y="658806"/>
            <a:ext cx="495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months, back to near full function</a:t>
            </a:r>
          </a:p>
        </p:txBody>
      </p:sp>
    </p:spTree>
    <p:extLst>
      <p:ext uri="{BB962C8B-B14F-4D97-AF65-F5344CB8AC3E}">
        <p14:creationId xmlns:p14="http://schemas.microsoft.com/office/powerpoint/2010/main" val="2197419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DD89-DE93-4692-A5E3-63DC7587D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Carefully identify all fracture fragments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Coronoid critical for elbow stability and articular congruity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access from anteromedial (FCU split) approach and direct anterior approach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Early motion important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8653036-F133-458A-BBD4-68319610782A}"/>
              </a:ext>
            </a:extLst>
          </p:cNvPr>
          <p:cNvSpPr txBox="1">
            <a:spLocks/>
          </p:cNvSpPr>
          <p:nvPr/>
        </p:nvSpPr>
        <p:spPr>
          <a:xfrm>
            <a:off x="838200" y="733225"/>
            <a:ext cx="6756928" cy="619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kumimoji="1" lang="de-CH" altLang="ko-KR" sz="2800" b="1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Take-</a:t>
            </a:r>
            <a:r>
              <a:rPr kumimoji="1" lang="de-CH" altLang="ko-KR" sz="2800" b="1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home</a:t>
            </a:r>
            <a:r>
              <a:rPr kumimoji="1" lang="de-CH" altLang="ko-KR" sz="2800" b="1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800" b="1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messages</a:t>
            </a:r>
            <a:endParaRPr kumimoji="1" lang="en-US" altLang="ko-KR" sz="2800" b="1" dirty="0">
              <a:solidFill>
                <a:srgbClr val="29529B"/>
              </a:solidFill>
              <a:latin typeface="Arial" charset="0"/>
              <a:ea typeface="Gulim" charset="-127"/>
              <a:cs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4728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 rot="-1360223">
            <a:off x="3660775" y="3119438"/>
            <a:ext cx="4464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cs-CZ" sz="4000">
                <a:solidFill>
                  <a:schemeClr val="bg1"/>
                </a:solidFill>
                <a:cs typeface="Arial" charset="0"/>
              </a:rPr>
              <a:t>What to do ? </a:t>
            </a:r>
            <a:endParaRPr lang="en-US" sz="4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C12E9-9757-42FA-9443-38DDE13C4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69-year-old woman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Fell on left forearm about 8 months previously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Treated at outside hospital with open reduction and internal fixation (ORIF)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Continued pain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A9E7384-C9A7-488F-B804-B9A4470A235A}"/>
              </a:ext>
            </a:extLst>
          </p:cNvPr>
          <p:cNvSpPr txBox="1">
            <a:spLocks/>
          </p:cNvSpPr>
          <p:nvPr/>
        </p:nvSpPr>
        <p:spPr>
          <a:xfrm>
            <a:off x="838200" y="733225"/>
            <a:ext cx="6756928" cy="619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kumimoji="1" lang="de-CH" altLang="ko-KR" sz="2800" b="1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Case 3</a:t>
            </a:r>
            <a:endParaRPr kumimoji="1" lang="en-US" altLang="ko-KR" sz="2800" b="1" dirty="0">
              <a:solidFill>
                <a:srgbClr val="29529B"/>
              </a:solidFill>
              <a:latin typeface="Arial" charset="0"/>
              <a:ea typeface="Gulim" charset="-127"/>
              <a:cs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8170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FD1E52-CF19-48DF-9D7B-EA3B3DE02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285694"/>
            <a:ext cx="4536504" cy="6311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27A20-98BF-4080-AE1C-F8AFB0BBF0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928" y="1124744"/>
            <a:ext cx="597666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36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B5E6B-10C0-4A4A-93CA-45CC97925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93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diagnosis?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Any further workup?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Surgical plan?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27A20-98BF-4080-AE1C-F8AFB0BBF0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2079" y="365125"/>
            <a:ext cx="7632271" cy="570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13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2E713B-622C-4B62-9599-82C1594E3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Workup negative for infection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Plan: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Removal of hardware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Bone graft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Compression</a:t>
            </a:r>
          </a:p>
        </p:txBody>
      </p:sp>
    </p:spTree>
    <p:extLst>
      <p:ext uri="{BB962C8B-B14F-4D97-AF65-F5344CB8AC3E}">
        <p14:creationId xmlns:p14="http://schemas.microsoft.com/office/powerpoint/2010/main" val="1981822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D31559-1F99-4746-A7AF-5CDC9289A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55" y="-1197143"/>
            <a:ext cx="8750689" cy="887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54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4FD51-E8EE-4817-B73A-8A125C0F5A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392243">
            <a:off x="2611582" y="-316340"/>
            <a:ext cx="6850059" cy="810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95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2C0F86-A6D2-483F-BAD5-C6E30DAE9C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0256" y="332656"/>
            <a:ext cx="3633611" cy="5904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E0A7C-03EA-4092-94B5-3749683F0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33" y="-1004638"/>
            <a:ext cx="8183350" cy="819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69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C8036E-7024-4C46-BA42-04E2097F06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029" y="1442673"/>
            <a:ext cx="6655350" cy="4333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1DB50F-F2FC-4962-BE44-8DB0F6B87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6299" y="859571"/>
            <a:ext cx="4741416" cy="52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3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74C62-F442-4D92-A03E-5A4DBF1E61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355" y="1988840"/>
            <a:ext cx="7598229" cy="42484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A09711-BD65-44BE-8258-6F96351C8F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8208" y="-237509"/>
            <a:ext cx="3905448" cy="647482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74E349E-1F2A-4BC7-96CF-844740B7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42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months postoperative, no pain</a:t>
            </a:r>
          </a:p>
        </p:txBody>
      </p:sp>
    </p:spTree>
    <p:extLst>
      <p:ext uri="{BB962C8B-B14F-4D97-AF65-F5344CB8AC3E}">
        <p14:creationId xmlns:p14="http://schemas.microsoft.com/office/powerpoint/2010/main" val="2337065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1C827-060F-43AC-9748-12758747F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Rule out infection in all nonunion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Revise with removal of all hardware, debridement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Compress all transverse nonunions as much as possible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Bone graft defects as necessary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long plates to maximize stability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0FCD66E-3028-4D06-B1C5-820740F4E74D}"/>
              </a:ext>
            </a:extLst>
          </p:cNvPr>
          <p:cNvSpPr txBox="1">
            <a:spLocks/>
          </p:cNvSpPr>
          <p:nvPr/>
        </p:nvSpPr>
        <p:spPr>
          <a:xfrm>
            <a:off x="838200" y="733225"/>
            <a:ext cx="6756928" cy="619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kumimoji="1" lang="de-CH" altLang="ko-KR" sz="2800" b="1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Take-</a:t>
            </a:r>
            <a:r>
              <a:rPr kumimoji="1" lang="de-CH" altLang="ko-KR" sz="2800" b="1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home</a:t>
            </a:r>
            <a:r>
              <a:rPr kumimoji="1" lang="de-CH" altLang="ko-KR" sz="2800" b="1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800" b="1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messages</a:t>
            </a:r>
            <a:endParaRPr kumimoji="1" lang="en-US" altLang="ko-KR" sz="2800" b="1" dirty="0">
              <a:solidFill>
                <a:srgbClr val="29529B"/>
              </a:solidFill>
              <a:latin typeface="Arial" charset="0"/>
              <a:ea typeface="Gulim" charset="-127"/>
              <a:cs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8958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 rot="-1360223">
            <a:off x="3660775" y="3119438"/>
            <a:ext cx="4464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cs-CZ" sz="4000">
                <a:solidFill>
                  <a:schemeClr val="bg1"/>
                </a:solidFill>
                <a:cs typeface="Arial" charset="0"/>
              </a:rPr>
              <a:t>What to do ? </a:t>
            </a:r>
            <a:endParaRPr lang="en-US" sz="4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C12E9-9757-42FA-9443-38DDE13C4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31-year-old man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Fell from a scooter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other injuries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1E6FE3A-A5E0-4318-816E-CB455789E01B}"/>
              </a:ext>
            </a:extLst>
          </p:cNvPr>
          <p:cNvSpPr txBox="1">
            <a:spLocks/>
          </p:cNvSpPr>
          <p:nvPr/>
        </p:nvSpPr>
        <p:spPr>
          <a:xfrm>
            <a:off x="838200" y="733225"/>
            <a:ext cx="6756928" cy="619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kumimoji="1" lang="de-CH" altLang="ko-KR" sz="2800" b="1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Case 4</a:t>
            </a:r>
            <a:endParaRPr kumimoji="1" lang="en-US" altLang="ko-KR" sz="2800" b="1" dirty="0">
              <a:solidFill>
                <a:srgbClr val="29529B"/>
              </a:solidFill>
              <a:latin typeface="Arial" charset="0"/>
              <a:ea typeface="Gulim" charset="-127"/>
              <a:cs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9912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544FBA-137B-4780-ABE4-0AE372C034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2" y="228600"/>
            <a:ext cx="4990454" cy="640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38A56D-A00A-4ABA-8A84-B24CC1C2A0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692" y="228600"/>
            <a:ext cx="5005241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6D4FA8-107D-406A-A3A5-E097C1334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44" y="182017"/>
            <a:ext cx="3618552" cy="5921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9AC49B-A52D-4391-96FB-BA483B5680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3105" y="182019"/>
            <a:ext cx="3947510" cy="5921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BFEC14-A81E-40AC-8701-CE1C67094D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3824" y="182017"/>
            <a:ext cx="3700791" cy="592126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E865D-BD76-4A0D-B900-40502EA1A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position?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approach?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we need an olecranon osteotomy?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should we handle the ulnar nerve?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sequence of reconstruction?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postoperative rehabilitation?</a:t>
            </a:r>
          </a:p>
        </p:txBody>
      </p:sp>
    </p:spTree>
    <p:extLst>
      <p:ext uri="{BB962C8B-B14F-4D97-AF65-F5344CB8AC3E}">
        <p14:creationId xmlns:p14="http://schemas.microsoft.com/office/powerpoint/2010/main" val="4250883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C821A-9C08-46F0-BE1D-5A79B5722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2" y="116632"/>
            <a:ext cx="5396229" cy="6115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0C36AA-DFB8-4A0F-BC8B-4D69529414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2827" y="116632"/>
            <a:ext cx="5632505" cy="611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67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8ACA86-D353-4E09-88FB-4048B67CF3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958" y="228600"/>
            <a:ext cx="5409127" cy="640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A4A63-F6AF-4145-9F25-E1C5FD0203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965" y="228600"/>
            <a:ext cx="415187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76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71C-5688-4CE5-AAA6-A605B7C98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23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3.5 months postoperative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B78B8-5FB3-49E2-8CB3-5CBD6FF64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3524A-5A67-406A-A9AF-7793C05F65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823" y="1148876"/>
            <a:ext cx="4688506" cy="5300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7D489A-1000-479D-A393-AC2B4AD7C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3713" y="194022"/>
            <a:ext cx="5004715" cy="625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3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DC9E7-DDE9-4169-A992-DF2C77654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traction views and computed tomography as needed to fully define fracture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simplest fracture lines as initial reads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Articular compression with independent lag screw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articular surface has simple fracture line, don’t always need olecranon osteotomy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Pay close attention to (perfect) lateral image intensification view for sagittal plane alignment and implant positions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splint and early motion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FA28814-BCB9-4663-9AA8-5E16C6A69AFA}"/>
              </a:ext>
            </a:extLst>
          </p:cNvPr>
          <p:cNvSpPr txBox="1">
            <a:spLocks/>
          </p:cNvSpPr>
          <p:nvPr/>
        </p:nvSpPr>
        <p:spPr>
          <a:xfrm>
            <a:off x="838200" y="733225"/>
            <a:ext cx="6756928" cy="619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kumimoji="1" lang="de-CH" altLang="ko-KR" sz="2800" b="1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Take-</a:t>
            </a:r>
            <a:r>
              <a:rPr kumimoji="1" lang="de-CH" altLang="ko-KR" sz="2800" b="1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home</a:t>
            </a:r>
            <a:r>
              <a:rPr kumimoji="1" lang="de-CH" altLang="ko-KR" sz="2800" b="1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800" b="1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messages</a:t>
            </a:r>
            <a:endParaRPr kumimoji="1" lang="en-US" altLang="ko-KR" sz="2800" b="1" dirty="0">
              <a:solidFill>
                <a:srgbClr val="29529B"/>
              </a:solidFill>
              <a:latin typeface="Arial" charset="0"/>
              <a:ea typeface="Gulim" charset="-127"/>
              <a:cs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7255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B5E6B-10C0-4A4A-93CA-45CC97925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256"/>
            <a:ext cx="621364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this injury pattern?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are the dominant fragments?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Computed tomography (CT) necessary?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Positioning?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Surgical approach?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Reconstruction tactic?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8036E-7024-4C46-BA42-04E2097F06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9407" y="365125"/>
            <a:ext cx="5176788" cy="3370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DB50F-F2FC-4962-BE44-8DB0F6B87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3947158"/>
            <a:ext cx="2606724" cy="291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4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E4D7FC-3524-4513-A809-47EF9E626F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46798">
            <a:off x="2279576" y="352484"/>
            <a:ext cx="7848872" cy="6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79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53A3D-1878-4216-BB62-4CBE160035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34806">
            <a:off x="1047206" y="524361"/>
            <a:ext cx="10044330" cy="584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9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4326C4-C341-40C0-8B48-ACB10BF759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400712"/>
            <a:ext cx="8712968" cy="605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55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FE306E-4508-4DF6-96DB-87F1CE00F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78778">
            <a:off x="-502165" y="1048462"/>
            <a:ext cx="8119401" cy="5259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76CE7-53F0-443E-82EB-A28012F9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41790">
            <a:off x="7392859" y="263488"/>
            <a:ext cx="432048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83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4E349E-1F2A-4BC7-96CF-844740B7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69" y="302602"/>
            <a:ext cx="8323436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 months postoperative, no pain,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full range of motion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0155E9-7A3E-4211-BCF4-21AF696F2C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37" y="1899532"/>
            <a:ext cx="7560840" cy="3905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27B812-D400-43E5-97E2-EFDE5C4ED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6338" y="302602"/>
            <a:ext cx="3345686" cy="596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88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</Words>
  <Application>Microsoft Office PowerPoint</Application>
  <PresentationFormat>Widescreen</PresentationFormat>
  <Paragraphs>105</Paragraphs>
  <Slides>39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Discussion group 3   Elbow injuries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months postoperative, no pain,  full range of 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 months postoperative, no pain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3.5 months postoperative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Dr/Hatem G. Zaki Said</dc:creator>
  <cp:lastModifiedBy>Carl Lau</cp:lastModifiedBy>
  <cp:revision>30</cp:revision>
  <dcterms:created xsi:type="dcterms:W3CDTF">2019-03-03T13:28:00Z</dcterms:created>
  <dcterms:modified xsi:type="dcterms:W3CDTF">2019-11-21T12:44:33Z</dcterms:modified>
</cp:coreProperties>
</file>