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94" r:id="rId3"/>
    <p:sldId id="258" r:id="rId4"/>
    <p:sldId id="264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35B816-84CC-6441-87EC-3D1FEB8BE13B}">
          <p14:sldIdLst>
            <p14:sldId id="294"/>
            <p14:sldId id="258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ber Parkinson" initials="AP" lastIdx="1" clrIdx="0">
    <p:extLst>
      <p:ext uri="{19B8F6BF-5375-455C-9EA6-DF929625EA0E}">
        <p15:presenceInfo xmlns:p15="http://schemas.microsoft.com/office/powerpoint/2012/main" userId="Amber Parki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3551" autoAdjust="0"/>
  </p:normalViewPr>
  <p:slideViewPr>
    <p:cSldViewPr>
      <p:cViewPr varScale="1">
        <p:scale>
          <a:sx n="71" d="100"/>
          <a:sy n="71" d="100"/>
        </p:scale>
        <p:origin x="58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8981-80E6-4867-9211-4509E8E6A38C}" type="datetimeFigureOut">
              <a:rPr lang="sk-SK" smtClean="0"/>
              <a:pPr/>
              <a:t>21. 11. 2019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67C5B-B9A2-427B-ACBE-116F776F08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394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685817" indent="-263776" defTabSz="914423"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055103" indent="-211021" defTabSz="914423"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477145" indent="-211021" defTabSz="914423"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1899186" indent="-211021" defTabSz="914423"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A0E867E5-0C6A-4151-956B-86BCEDFD5E16}" type="slidenum">
              <a:rPr lang="es-ES_tradnl" altLang="de-DE" sz="1200">
                <a:solidFill>
                  <a:prstClr val="black"/>
                </a:solidFill>
              </a:rPr>
              <a:pPr/>
              <a:t>1</a:t>
            </a:fld>
            <a:endParaRPr lang="es-ES_tradnl" altLang="de-DE" sz="12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06359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b="1" dirty="0"/>
              <a:t>* Conservative? </a:t>
            </a:r>
          </a:p>
          <a:p>
            <a:r>
              <a:rPr lang="cs-CZ" dirty="0"/>
              <a:t>What </a:t>
            </a:r>
            <a:r>
              <a:rPr lang="en-US" dirty="0"/>
              <a:t>we </a:t>
            </a:r>
            <a:r>
              <a:rPr lang="cs-CZ" dirty="0"/>
              <a:t>will </a:t>
            </a:r>
            <a:r>
              <a:rPr lang="en-US" dirty="0"/>
              <a:t>expect healing and clinical outcome</a:t>
            </a:r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b="1" dirty="0"/>
              <a:t> * Surgery? </a:t>
            </a:r>
          </a:p>
          <a:p>
            <a:r>
              <a:rPr lang="cs-CZ" dirty="0"/>
              <a:t>Plan your surgery </a:t>
            </a:r>
          </a:p>
          <a:p>
            <a:endParaRPr lang="cs-CZ" dirty="0"/>
          </a:p>
          <a:p>
            <a:r>
              <a:rPr lang="cs-CZ" dirty="0"/>
              <a:t>Deltoideopectoral vs. transdeltoideal approach</a:t>
            </a:r>
          </a:p>
          <a:p>
            <a:r>
              <a:rPr lang="cs-CZ" dirty="0"/>
              <a:t>IM nail – same entry or new entry in humeral head</a:t>
            </a:r>
          </a:p>
          <a:p>
            <a:r>
              <a:rPr lang="cs-CZ" dirty="0"/>
              <a:t>Plate – technique – absolute or relative stability ? Grafting ?   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2A587-0814-49E8-826C-5AF46AD48F36}" type="slidenum">
              <a:rPr lang="de-CH" altLang="en-US" smtClean="0">
                <a:latin typeface="Arial" charset="0"/>
              </a:rPr>
              <a:pPr/>
              <a:t>3</a:t>
            </a:fld>
            <a:endParaRPr lang="de-CH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AOT_BEAM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79388"/>
            <a:ext cx="11707283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AOT_LOGO_int_L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" y="236538"/>
            <a:ext cx="344593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8000" y="1517650"/>
            <a:ext cx="10532533" cy="685800"/>
          </a:xfrm>
        </p:spPr>
        <p:txBody>
          <a:bodyPr/>
          <a:lstStyle>
            <a:lvl1pPr>
              <a:defRPr>
                <a:ea typeface="ヒラギノ角ゴ Pro W6" pitchFamily="-32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altLang="ja-JP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2208213"/>
            <a:ext cx="10532533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09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85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6284" y="531814"/>
            <a:ext cx="2758016" cy="54816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31814"/>
            <a:ext cx="8075084" cy="54816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083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Trauma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CD62554A-C59C-48FF-9E2C-4CBC612DA4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8D35A-86D7-4823-BC28-0DD441E0B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985" y="2214566"/>
            <a:ext cx="6756928" cy="2428875"/>
          </a:xfrm>
        </p:spPr>
        <p:txBody>
          <a:bodyPr/>
          <a:lstStyle>
            <a:lvl1pPr>
              <a:lnSpc>
                <a:spcPts val="2550"/>
              </a:lnSpc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Presentation title (bold, 32pt)</a:t>
            </a:r>
            <a:br>
              <a:rPr lang="en-GB" dirty="0"/>
            </a:br>
            <a:r>
              <a:rPr lang="en-GB" b="0" dirty="0"/>
              <a:t>Presentation subtitle (</a:t>
            </a:r>
            <a:r>
              <a:rPr lang="en-GB" b="0" dirty="0" err="1"/>
              <a:t>unbold</a:t>
            </a:r>
            <a:r>
              <a:rPr lang="en-GB" b="0" dirty="0"/>
              <a:t>, 32pt)</a:t>
            </a:r>
            <a:br>
              <a:rPr lang="en-GB" dirty="0"/>
            </a:br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5868CB66-B06D-41EC-9445-10E3496740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58813" y="260350"/>
            <a:ext cx="913384" cy="574548"/>
          </a:xfrm>
          <a:prstGeom prst="rect">
            <a:avLst/>
          </a:prstGeom>
        </p:spPr>
      </p:pic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A87E86E7-60CA-4408-9B47-113E304B6D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4" y="5856290"/>
            <a:ext cx="3348037" cy="246062"/>
          </a:xfrm>
        </p:spPr>
        <p:txBody>
          <a:bodyPr/>
          <a:lstStyle>
            <a:lvl1pPr marL="0" indent="0">
              <a:buNone/>
              <a:defRPr sz="1125" b="1">
                <a:solidFill>
                  <a:schemeClr val="tx2"/>
                </a:solidFill>
              </a:defRPr>
            </a:lvl1pPr>
            <a:lvl2pPr marL="256500" indent="0">
              <a:buNone/>
              <a:defRPr sz="1125" b="1">
                <a:solidFill>
                  <a:schemeClr val="bg1"/>
                </a:solidFill>
              </a:defRPr>
            </a:lvl2pPr>
            <a:lvl3pPr marL="513000" indent="0">
              <a:buNone/>
              <a:defRPr sz="1125" b="1">
                <a:solidFill>
                  <a:schemeClr val="bg1"/>
                </a:solidFill>
              </a:defRPr>
            </a:lvl3pPr>
            <a:lvl4pPr marL="769500" indent="0">
              <a:buNone/>
              <a:defRPr sz="1125" b="1">
                <a:solidFill>
                  <a:schemeClr val="bg1"/>
                </a:solidFill>
              </a:defRPr>
            </a:lvl4pPr>
            <a:lvl5pPr marL="1026000" indent="0">
              <a:buNone/>
              <a:defRPr sz="1125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Presenter’s name</a:t>
            </a:r>
            <a:endParaRPr lang="en-GB" dirty="0"/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E3A9DF70-683A-473B-AF67-D1D416EDC8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125" b="0">
                <a:solidFill>
                  <a:schemeClr val="tx2"/>
                </a:solidFill>
              </a:defRPr>
            </a:lvl1pPr>
            <a:lvl2pPr marL="256500" indent="0">
              <a:buNone/>
              <a:defRPr sz="1125" b="1">
                <a:solidFill>
                  <a:schemeClr val="bg1"/>
                </a:solidFill>
              </a:defRPr>
            </a:lvl2pPr>
            <a:lvl3pPr marL="513000" indent="0">
              <a:buNone/>
              <a:defRPr sz="1125" b="1">
                <a:solidFill>
                  <a:schemeClr val="bg1"/>
                </a:solidFill>
              </a:defRPr>
            </a:lvl3pPr>
            <a:lvl4pPr marL="769500" indent="0">
              <a:buNone/>
              <a:defRPr sz="1125" b="1">
                <a:solidFill>
                  <a:schemeClr val="bg1"/>
                </a:solidFill>
              </a:defRPr>
            </a:lvl4pPr>
            <a:lvl5pPr marL="1026000" indent="0">
              <a:buNone/>
              <a:defRPr sz="1125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title 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DE9BD81A-2F12-4F62-839E-23264C1E86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125" b="1">
                <a:solidFill>
                  <a:schemeClr val="tx2"/>
                </a:solidFill>
              </a:defRPr>
            </a:lvl1pPr>
            <a:lvl2pPr marL="256500" indent="0">
              <a:buNone/>
              <a:defRPr sz="1125" b="1">
                <a:solidFill>
                  <a:schemeClr val="bg1"/>
                </a:solidFill>
              </a:defRPr>
            </a:lvl2pPr>
            <a:lvl3pPr marL="513000" indent="0">
              <a:buNone/>
              <a:defRPr sz="1125" b="1">
                <a:solidFill>
                  <a:schemeClr val="bg1"/>
                </a:solidFill>
              </a:defRPr>
            </a:lvl3pPr>
            <a:lvl4pPr marL="769500" indent="0">
              <a:buNone/>
              <a:defRPr sz="1125" b="1">
                <a:solidFill>
                  <a:schemeClr val="bg1"/>
                </a:solidFill>
              </a:defRPr>
            </a:lvl4pPr>
            <a:lvl5pPr marL="1026000" indent="0">
              <a:buNone/>
              <a:defRPr sz="1125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Educational event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B84A87D1-3260-4695-8BD1-8C37173D8A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6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125" b="0">
                <a:solidFill>
                  <a:schemeClr val="tx2"/>
                </a:solidFill>
              </a:defRPr>
            </a:lvl1pPr>
            <a:lvl2pPr marL="256500" indent="0">
              <a:buNone/>
              <a:defRPr sz="1125" b="1">
                <a:solidFill>
                  <a:schemeClr val="bg1"/>
                </a:solidFill>
              </a:defRPr>
            </a:lvl2pPr>
            <a:lvl3pPr marL="513000" indent="0">
              <a:buNone/>
              <a:defRPr sz="1125" b="1">
                <a:solidFill>
                  <a:schemeClr val="bg1"/>
                </a:solidFill>
              </a:defRPr>
            </a:lvl3pPr>
            <a:lvl4pPr marL="769500" indent="0">
              <a:buNone/>
              <a:defRPr sz="1125" b="1">
                <a:solidFill>
                  <a:schemeClr val="bg1"/>
                </a:solidFill>
              </a:defRPr>
            </a:lvl4pPr>
            <a:lvl5pPr marL="1026000" indent="0">
              <a:buNone/>
              <a:defRPr sz="1125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City, month year</a:t>
            </a:r>
          </a:p>
        </p:txBody>
      </p:sp>
    </p:spTree>
    <p:extLst>
      <p:ext uri="{BB962C8B-B14F-4D97-AF65-F5344CB8AC3E}">
        <p14:creationId xmlns:p14="http://schemas.microsoft.com/office/powerpoint/2010/main" val="22748566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DB9D7-2559-468D-A3AB-FDCFA00B7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181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6" y="1727203"/>
            <a:ext cx="8809567" cy="4127399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900"/>
              </a:spcBef>
              <a:defRPr sz="1800"/>
            </a:lvl2pPr>
            <a:lvl3pPr>
              <a:spcBef>
                <a:spcPts val="900"/>
              </a:spcBef>
              <a:defRPr sz="1800"/>
            </a:lvl3pPr>
            <a:lvl4pPr>
              <a:spcBef>
                <a:spcPts val="900"/>
              </a:spcBef>
              <a:defRPr sz="1800"/>
            </a:lvl4pPr>
            <a:lvl5pPr>
              <a:spcBef>
                <a:spcPts val="900"/>
              </a:spcBef>
              <a:defRPr sz="18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575ACED-1ED6-F74A-BD98-0A0812E6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baseline="0"/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83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/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4" y="1727203"/>
            <a:ext cx="5376333" cy="4127399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7D9C311-8B53-41FB-9670-E91C65FBD1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44687" y="1727202"/>
            <a:ext cx="5376333" cy="4127399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05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757238"/>
            <a:ext cx="10850033" cy="534352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42459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/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1733551"/>
            <a:ext cx="4032251" cy="4127399"/>
          </a:xfr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646145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/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4884739"/>
            <a:ext cx="4704289" cy="969861"/>
          </a:xfr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1"/>
            <a:ext cx="4704291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9"/>
            <a:ext cx="4704288" cy="969861"/>
          </a:xfrm>
        </p:spPr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201"/>
            <a:ext cx="4704291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921018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/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6" y="3430692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/>
            </a:lvl1pPr>
            <a:lvl2pPr>
              <a:spcBef>
                <a:spcPts val="450"/>
              </a:spcBef>
              <a:defRPr sz="1500"/>
            </a:lvl2pPr>
            <a:lvl3pPr>
              <a:spcBef>
                <a:spcPts val="450"/>
              </a:spcBef>
              <a:defRPr sz="1500"/>
            </a:lvl3pPr>
            <a:lvl4pPr>
              <a:spcBef>
                <a:spcPts val="450"/>
              </a:spcBef>
              <a:defRPr sz="1500"/>
            </a:lvl4pPr>
            <a:lvl5pPr>
              <a:spcBef>
                <a:spcPts val="450"/>
              </a:spcBef>
              <a:defRPr sz="15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6" y="1727201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9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/>
            </a:lvl1pPr>
            <a:lvl2pPr>
              <a:spcBef>
                <a:spcPts val="450"/>
              </a:spcBef>
              <a:defRPr sz="1500"/>
            </a:lvl2pPr>
            <a:lvl3pPr>
              <a:spcBef>
                <a:spcPts val="450"/>
              </a:spcBef>
              <a:defRPr sz="1500"/>
            </a:lvl3pPr>
            <a:lvl4pPr>
              <a:spcBef>
                <a:spcPts val="450"/>
              </a:spcBef>
              <a:defRPr sz="1500"/>
            </a:lvl4pPr>
            <a:lvl5pPr>
              <a:spcBef>
                <a:spcPts val="450"/>
              </a:spcBef>
              <a:defRPr sz="15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514" y="3430691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/>
            </a:lvl1pPr>
            <a:lvl2pPr>
              <a:spcBef>
                <a:spcPts val="450"/>
              </a:spcBef>
              <a:defRPr sz="1500"/>
            </a:lvl2pPr>
            <a:lvl3pPr>
              <a:spcBef>
                <a:spcPts val="450"/>
              </a:spcBef>
              <a:defRPr sz="1500"/>
            </a:lvl3pPr>
            <a:lvl4pPr>
              <a:spcBef>
                <a:spcPts val="450"/>
              </a:spcBef>
              <a:defRPr sz="1500"/>
            </a:lvl4pPr>
            <a:lvl5pPr>
              <a:spcBef>
                <a:spcPts val="450"/>
              </a:spcBef>
              <a:defRPr sz="15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4" y="1727200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419" y="3433969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/>
            </a:lvl1pPr>
            <a:lvl2pPr>
              <a:spcBef>
                <a:spcPts val="450"/>
              </a:spcBef>
              <a:defRPr sz="1500"/>
            </a:lvl2pPr>
            <a:lvl3pPr>
              <a:spcBef>
                <a:spcPts val="450"/>
              </a:spcBef>
              <a:defRPr sz="1500"/>
            </a:lvl3pPr>
            <a:lvl4pPr>
              <a:spcBef>
                <a:spcPts val="450"/>
              </a:spcBef>
              <a:defRPr sz="1500"/>
            </a:lvl4pPr>
            <a:lvl5pPr>
              <a:spcBef>
                <a:spcPts val="450"/>
              </a:spcBef>
              <a:defRPr sz="15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9" y="173047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6992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858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757240"/>
            <a:ext cx="10850033" cy="5343523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90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725" y="1727203"/>
            <a:ext cx="4704291" cy="4127399"/>
          </a:xfrm>
        </p:spPr>
        <p:txBody>
          <a:bodyPr/>
          <a:lstStyle>
            <a:lvl1pPr>
              <a:spcBef>
                <a:spcPts val="45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20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4884739"/>
            <a:ext cx="4704289" cy="969861"/>
          </a:xfrm>
        </p:spPr>
        <p:txBody>
          <a:bodyPr/>
          <a:lstStyle>
            <a:lvl1pPr>
              <a:spcBef>
                <a:spcPts val="45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1"/>
            <a:ext cx="4704291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9"/>
            <a:ext cx="4704289" cy="969861"/>
          </a:xfrm>
        </p:spPr>
        <p:txBody>
          <a:bodyPr/>
          <a:lstStyle>
            <a:lvl1pPr>
              <a:spcBef>
                <a:spcPts val="450"/>
              </a:spcBef>
              <a:defRPr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201"/>
            <a:ext cx="4704291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16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>
            <a:lvl1pPr>
              <a:lnSpc>
                <a:spcPts val="1650"/>
              </a:lnSpc>
              <a:defRPr sz="21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6" y="3430692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 sz="1500"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 sz="1500"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 sz="1500"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6" y="1727201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9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 sz="1500"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 sz="1500"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 sz="1500"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43098" y="3435456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 sz="1500"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 sz="1500"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 sz="1500"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8" y="1731965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947" y="3430691"/>
            <a:ext cx="1969028" cy="2425599"/>
          </a:xfrm>
        </p:spPr>
        <p:txBody>
          <a:bodyPr/>
          <a:lstStyle>
            <a:lvl1pPr>
              <a:spcBef>
                <a:spcPts val="450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450"/>
              </a:spcBef>
              <a:defRPr sz="1500">
                <a:solidFill>
                  <a:schemeClr val="bg1"/>
                </a:solidFill>
              </a:defRPr>
            </a:lvl2pPr>
            <a:lvl3pPr>
              <a:spcBef>
                <a:spcPts val="450"/>
              </a:spcBef>
              <a:defRPr sz="1500">
                <a:solidFill>
                  <a:schemeClr val="bg1"/>
                </a:solidFill>
              </a:defRPr>
            </a:lvl3pPr>
            <a:lvl4pPr>
              <a:spcBef>
                <a:spcPts val="450"/>
              </a:spcBef>
              <a:defRPr sz="1500">
                <a:solidFill>
                  <a:schemeClr val="bg1"/>
                </a:solidFill>
              </a:defRPr>
            </a:lvl4pPr>
            <a:lvl5pPr>
              <a:spcBef>
                <a:spcPts val="450"/>
              </a:spcBef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200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747826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82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9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517650"/>
            <a:ext cx="5416551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7751" y="1517650"/>
            <a:ext cx="5416549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40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404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01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67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352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09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sv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1" y="531813"/>
            <a:ext cx="11036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add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1" y="1517650"/>
            <a:ext cx="110363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add text</a:t>
            </a:r>
          </a:p>
          <a:p>
            <a:pPr lvl="1"/>
            <a:r>
              <a:rPr lang="en-US" altLang="ja-JP"/>
              <a:t>Second level text</a:t>
            </a:r>
          </a:p>
        </p:txBody>
      </p:sp>
      <p:pic>
        <p:nvPicPr>
          <p:cNvPr id="1028" name="Picture 8" descr="AOT_LOGO_int_M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1" y="6477001"/>
            <a:ext cx="2156884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84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9529B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err="1"/>
              <a:t>Mastertitelformat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984" y="1727203"/>
            <a:ext cx="10850032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79977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l" defTabSz="685800" rtl="0" eaLnBrk="1" latinLnBrk="0" hangingPunct="1">
        <a:lnSpc>
          <a:spcPts val="1650"/>
        </a:lnSpc>
        <a:spcBef>
          <a:spcPct val="0"/>
        </a:spcBef>
        <a:buNone/>
        <a:defRPr sz="21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6500" indent="-2565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3000" indent="-2565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69500" indent="-2565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000" indent="-2565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2500" indent="-2565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3" userDrawn="1">
          <p15:clr>
            <a:srgbClr val="F26B43"/>
          </p15:clr>
        </p15:guide>
        <p15:guide id="2" pos="9687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1068" userDrawn="1">
          <p15:clr>
            <a:srgbClr val="F26B43"/>
          </p15:clr>
        </p15:guide>
        <p15:guide id="8" pos="1128" userDrawn="1">
          <p15:clr>
            <a:srgbClr val="F26B43"/>
          </p15:clr>
        </p15:guide>
        <p15:guide id="9" pos="2792" userDrawn="1">
          <p15:clr>
            <a:srgbClr val="F26B43"/>
          </p15:clr>
        </p15:guide>
        <p15:guide id="10" pos="2852" userDrawn="1">
          <p15:clr>
            <a:srgbClr val="F26B43"/>
          </p15:clr>
        </p15:guide>
        <p15:guide id="11" pos="3367" userDrawn="1">
          <p15:clr>
            <a:srgbClr val="F26B43"/>
          </p15:clr>
        </p15:guide>
        <p15:guide id="12" pos="3427" userDrawn="1">
          <p15:clr>
            <a:srgbClr val="F26B43"/>
          </p15:clr>
        </p15:guide>
        <p15:guide id="13" pos="3940" userDrawn="1">
          <p15:clr>
            <a:srgbClr val="F26B43"/>
          </p15:clr>
        </p15:guide>
        <p15:guide id="14" pos="4001" userDrawn="1">
          <p15:clr>
            <a:srgbClr val="F26B43"/>
          </p15:clr>
        </p15:guide>
        <p15:guide id="15" pos="4515" userDrawn="1">
          <p15:clr>
            <a:srgbClr val="F26B43"/>
          </p15:clr>
        </p15:guide>
        <p15:guide id="16" pos="4576" userDrawn="1">
          <p15:clr>
            <a:srgbClr val="F26B43"/>
          </p15:clr>
        </p15:guide>
        <p15:guide id="17" pos="5089" userDrawn="1">
          <p15:clr>
            <a:srgbClr val="F26B43"/>
          </p15:clr>
        </p15:guide>
        <p15:guide id="18" pos="5151" userDrawn="1">
          <p15:clr>
            <a:srgbClr val="F26B43"/>
          </p15:clr>
        </p15:guide>
        <p15:guide id="19" pos="5664" userDrawn="1">
          <p15:clr>
            <a:srgbClr val="F26B43"/>
          </p15:clr>
        </p15:guide>
        <p15:guide id="20" pos="5725" userDrawn="1">
          <p15:clr>
            <a:srgbClr val="F26B43"/>
          </p15:clr>
        </p15:guide>
        <p15:guide id="21" pos="6239" userDrawn="1">
          <p15:clr>
            <a:srgbClr val="F26B43"/>
          </p15:clr>
        </p15:guide>
        <p15:guide id="22" pos="6300" userDrawn="1">
          <p15:clr>
            <a:srgbClr val="F26B43"/>
          </p15:clr>
        </p15:guide>
        <p15:guide id="23" pos="6813" userDrawn="1">
          <p15:clr>
            <a:srgbClr val="F26B43"/>
          </p15:clr>
        </p15:guide>
        <p15:guide id="24" pos="6873" userDrawn="1">
          <p15:clr>
            <a:srgbClr val="F26B43"/>
          </p15:clr>
        </p15:guide>
        <p15:guide id="25" pos="8537" userDrawn="1">
          <p15:clr>
            <a:srgbClr val="F26B43"/>
          </p15:clr>
        </p15:guide>
        <p15:guide id="26" pos="8023" userDrawn="1">
          <p15:clr>
            <a:srgbClr val="F26B43"/>
          </p15:clr>
        </p15:guide>
        <p15:guide id="27" pos="9112" userDrawn="1">
          <p15:clr>
            <a:srgbClr val="F26B43"/>
          </p15:clr>
        </p15:guide>
        <p15:guide id="28" pos="9172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2277" userDrawn="1">
          <p15:clr>
            <a:srgbClr val="F26B43"/>
          </p15:clr>
        </p15:guide>
        <p15:guide id="52" pos="2217" userDrawn="1">
          <p15:clr>
            <a:srgbClr val="F26B43"/>
          </p15:clr>
        </p15:guide>
        <p15:guide id="53" pos="1703" userDrawn="1">
          <p15:clr>
            <a:srgbClr val="F26B43"/>
          </p15:clr>
        </p15:guide>
        <p15:guide id="54" pos="1643" userDrawn="1">
          <p15:clr>
            <a:srgbClr val="F26B43"/>
          </p15:clr>
        </p15:guide>
        <p15:guide id="55" pos="7388" userDrawn="1">
          <p15:clr>
            <a:srgbClr val="F26B43"/>
          </p15:clr>
        </p15:guide>
        <p15:guide id="56" pos="7448" userDrawn="1">
          <p15:clr>
            <a:srgbClr val="F26B43"/>
          </p15:clr>
        </p15:guide>
        <p15:guide id="57" pos="7963" userDrawn="1">
          <p15:clr>
            <a:srgbClr val="F26B43"/>
          </p15:clr>
        </p15:guide>
        <p15:guide id="58" pos="85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C</a:t>
            </a:r>
            <a:r>
              <a:rPr lang="cs-CZ" altLang="ko-KR" sz="2800" dirty="0"/>
              <a:t>ase</a:t>
            </a:r>
            <a:r>
              <a:rPr lang="de-CH" altLang="ko-KR" sz="2800" dirty="0"/>
              <a:t>-</a:t>
            </a:r>
            <a:r>
              <a:rPr lang="cs-CZ" altLang="ko-KR" sz="2800" dirty="0"/>
              <a:t>based group discussion</a:t>
            </a:r>
            <a:br>
              <a:rPr lang="es-ES" altLang="ko-KR" sz="2800" dirty="0"/>
            </a:br>
            <a:br>
              <a:rPr lang="es-ES" altLang="ko-KR" sz="2800" b="0" dirty="0"/>
            </a:br>
            <a:r>
              <a:rPr lang="en-US" altLang="ko-KR" sz="2800" b="0" dirty="0"/>
              <a:t>Case 2: Proximal metaphyseal fracture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5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>
                <a:latin typeface="Arial" charset="0"/>
                <a:ea typeface="MS PGothic" charset="0"/>
              </a:rPr>
              <a:t>Michael J Gardner, MD</a:t>
            </a:r>
          </a:p>
          <a:p>
            <a:endParaRPr lang="en-US" sz="1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987374-715D-4DA7-971C-9689A6FB4A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83A5DF-6F7E-4C85-88D8-694A40D7CE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76" y="5861053"/>
            <a:ext cx="8208812" cy="246062"/>
          </a:xfrm>
        </p:spPr>
        <p:txBody>
          <a:bodyPr/>
          <a:lstStyle/>
          <a:p>
            <a:r>
              <a:rPr kumimoji="1" lang="cs-CZ" altLang="ko-KR" sz="1600" dirty="0">
                <a:solidFill>
                  <a:srgbClr val="29529B"/>
                </a:solidFill>
                <a:ea typeface="Gulim" pitchFamily="34" charset="-127"/>
              </a:rPr>
              <a:t>AO Trauma Master Course</a:t>
            </a:r>
            <a:r>
              <a:rPr kumimoji="1" lang="es-ES" altLang="ko-KR" sz="1600" dirty="0">
                <a:solidFill>
                  <a:srgbClr val="29529B"/>
                </a:solidFill>
                <a:ea typeface="Gulim" pitchFamily="34" charset="-127"/>
              </a:rPr>
              <a:t>     </a:t>
            </a:r>
            <a:r>
              <a:rPr kumimoji="1" lang="cs-CZ" altLang="ko-KR" sz="1600" dirty="0">
                <a:solidFill>
                  <a:srgbClr val="29529B"/>
                </a:solidFill>
                <a:ea typeface="Gulim" pitchFamily="34" charset="-127"/>
              </a:rPr>
              <a:t> </a:t>
            </a:r>
            <a:endParaRPr kumimoji="1" lang="de-CH" altLang="ko-KR" sz="1600" dirty="0">
              <a:solidFill>
                <a:srgbClr val="29529B"/>
              </a:solidFill>
              <a:ea typeface="Gulim" pitchFamily="34" charset="-127"/>
            </a:endParaRPr>
          </a:p>
          <a:p>
            <a:r>
              <a:rPr kumimoji="1" lang="cs-CZ" altLang="ko-KR" sz="1600" dirty="0">
                <a:solidFill>
                  <a:srgbClr val="29529B"/>
                </a:solidFill>
                <a:ea typeface="Gulim" pitchFamily="34" charset="-127"/>
              </a:rPr>
              <a:t>Upper Extremity </a:t>
            </a:r>
            <a:r>
              <a:rPr kumimoji="1" lang="de-CH" altLang="ko-KR" sz="1600" dirty="0">
                <a:solidFill>
                  <a:srgbClr val="29529B"/>
                </a:solidFill>
                <a:ea typeface="Gulim" pitchFamily="34" charset="-127"/>
              </a:rPr>
              <a:t>I 	</a:t>
            </a:r>
            <a:r>
              <a:rPr kumimoji="1" lang="cs-CZ" altLang="ko-KR" sz="1600" dirty="0">
                <a:solidFill>
                  <a:srgbClr val="29529B"/>
                </a:solidFill>
                <a:ea typeface="Gulim" pitchFamily="34" charset="-127"/>
              </a:rPr>
              <a:t>Current concepts</a:t>
            </a:r>
            <a:endParaRPr kumimoji="1" lang="en-US" altLang="ko-KR" sz="1600" dirty="0">
              <a:solidFill>
                <a:srgbClr val="29529B"/>
              </a:solidFill>
              <a:ea typeface="Gulim" pitchFamily="34" charset="-127"/>
            </a:endParaRPr>
          </a:p>
          <a:p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7810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58-year-old woman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en-US" sz="2400" dirty="0"/>
              <a:t>Tripped over her cat in the kitchen</a:t>
            </a:r>
          </a:p>
          <a:p>
            <a:r>
              <a:rPr lang="cs-CZ" sz="2400" dirty="0"/>
              <a:t>Dominant extremity</a:t>
            </a:r>
          </a:p>
          <a:p>
            <a:r>
              <a:rPr lang="en-US" sz="2400" dirty="0"/>
              <a:t>Isolated injury</a:t>
            </a:r>
            <a:endParaRPr lang="cs-CZ" sz="2400" dirty="0"/>
          </a:p>
          <a:p>
            <a:r>
              <a:rPr lang="en-US" sz="2400" dirty="0"/>
              <a:t>No preceding shoulder pain</a:t>
            </a:r>
          </a:p>
          <a:p>
            <a:r>
              <a:rPr lang="en-US" sz="2400" dirty="0"/>
              <a:t>No neurovascular abnormalities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2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25" t="1295" r="36024" b="4405"/>
          <a:stretch/>
        </p:blipFill>
        <p:spPr bwMode="auto">
          <a:xfrm rot="20365073">
            <a:off x="6528049" y="398472"/>
            <a:ext cx="3719049" cy="583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133079A-698B-4698-8B3A-129E41305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757238"/>
            <a:ext cx="10850033" cy="727076"/>
          </a:xfrm>
        </p:spPr>
        <p:txBody>
          <a:bodyPr/>
          <a:lstStyle/>
          <a:p>
            <a:r>
              <a:rPr lang="de-CH" sz="2800" dirty="0"/>
              <a:t>Case </a:t>
            </a:r>
            <a:r>
              <a:rPr lang="de-CH" sz="2800" dirty="0" err="1"/>
              <a:t>description</a:t>
            </a:r>
            <a:br>
              <a:rPr lang="en-US" dirty="0"/>
            </a:br>
            <a:endParaRPr lang="de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326F08-3896-43D0-AE08-A59DEC80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What to do?</a:t>
            </a:r>
            <a:br>
              <a:rPr lang="en-US" sz="2800" dirty="0"/>
            </a:br>
            <a:endParaRPr lang="de-CH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OT Mast template final - Copy -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5EBF6"/>
      </a:accent1>
      <a:accent2>
        <a:srgbClr val="0063AC"/>
      </a:accent2>
      <a:accent3>
        <a:srgbClr val="FFFFFF"/>
      </a:accent3>
      <a:accent4>
        <a:srgbClr val="000000"/>
      </a:accent4>
      <a:accent5>
        <a:srgbClr val="F0F3FA"/>
      </a:accent5>
      <a:accent6>
        <a:srgbClr val="00599B"/>
      </a:accent6>
      <a:hlink>
        <a:srgbClr val="B6C600"/>
      </a:hlink>
      <a:folHlink>
        <a:srgbClr val="F08A00"/>
      </a:folHlink>
    </a:clrScheme>
    <a:fontScheme name="AOT Masters Case Template July 201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OT Masters Case Template July 2010 1">
        <a:dk1>
          <a:srgbClr val="2C1102"/>
        </a:dk1>
        <a:lt1>
          <a:srgbClr val="686A69"/>
        </a:lt1>
        <a:dk2>
          <a:srgbClr val="FFFFFF"/>
        </a:dk2>
        <a:lt2>
          <a:srgbClr val="808080"/>
        </a:lt2>
        <a:accent1>
          <a:srgbClr val="212164"/>
        </a:accent1>
        <a:accent2>
          <a:srgbClr val="BEAA83"/>
        </a:accent2>
        <a:accent3>
          <a:srgbClr val="B9B9B9"/>
        </a:accent3>
        <a:accent4>
          <a:srgbClr val="240D01"/>
        </a:accent4>
        <a:accent5>
          <a:srgbClr val="ABABB8"/>
        </a:accent5>
        <a:accent6>
          <a:srgbClr val="AC9A76"/>
        </a:accent6>
        <a:hlink>
          <a:srgbClr val="6E3D19"/>
        </a:hlink>
        <a:folHlink>
          <a:srgbClr val="CBC3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T Masters Case Template July 2010 2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E5EBF6"/>
        </a:accent1>
        <a:accent2>
          <a:srgbClr val="0063AC"/>
        </a:accent2>
        <a:accent3>
          <a:srgbClr val="AAAAAA"/>
        </a:accent3>
        <a:accent4>
          <a:srgbClr val="DADADA"/>
        </a:accent4>
        <a:accent5>
          <a:srgbClr val="F0F3FA"/>
        </a:accent5>
        <a:accent6>
          <a:srgbClr val="00599B"/>
        </a:accent6>
        <a:hlink>
          <a:srgbClr val="B6C600"/>
        </a:hlink>
        <a:folHlink>
          <a:srgbClr val="F08A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ppt_16_9_presentation_user.potx" id="{482CB599-FB9A-4B46-AFF1-689C8B5A9611}" vid="{E4E956AD-AE4F-4F6E-9D26-5E4D2291EF14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AOT Mast template final - Copy - Copy</vt:lpstr>
      <vt:lpstr>Office</vt:lpstr>
      <vt:lpstr>Case-based group discussion  Case 2: Proximal metaphyseal fracture  </vt:lpstr>
      <vt:lpstr>Case description </vt:lpstr>
      <vt:lpstr>What to do?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Pc</dc:creator>
  <cp:lastModifiedBy>Carl Lau</cp:lastModifiedBy>
  <cp:revision>19</cp:revision>
  <dcterms:created xsi:type="dcterms:W3CDTF">2016-10-16T18:29:19Z</dcterms:created>
  <dcterms:modified xsi:type="dcterms:W3CDTF">2019-11-21T15:11:13Z</dcterms:modified>
</cp:coreProperties>
</file>