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  <p:sldMasterId id="2147483754" r:id="rId2"/>
  </p:sldMasterIdLst>
  <p:notesMasterIdLst>
    <p:notesMasterId r:id="rId21"/>
  </p:notesMasterIdLst>
  <p:sldIdLst>
    <p:sldId id="423" r:id="rId3"/>
    <p:sldId id="445" r:id="rId4"/>
    <p:sldId id="446" r:id="rId5"/>
    <p:sldId id="447" r:id="rId6"/>
    <p:sldId id="448" r:id="rId7"/>
    <p:sldId id="444" r:id="rId8"/>
    <p:sldId id="433" r:id="rId9"/>
    <p:sldId id="432" r:id="rId10"/>
    <p:sldId id="429" r:id="rId11"/>
    <p:sldId id="437" r:id="rId12"/>
    <p:sldId id="438" r:id="rId13"/>
    <p:sldId id="439" r:id="rId14"/>
    <p:sldId id="443" r:id="rId15"/>
    <p:sldId id="434" r:id="rId16"/>
    <p:sldId id="441" r:id="rId17"/>
    <p:sldId id="435" r:id="rId18"/>
    <p:sldId id="436" r:id="rId19"/>
    <p:sldId id="440" r:id="rId20"/>
  </p:sldIdLst>
  <p:sldSz cx="12192000" cy="6858000"/>
  <p:notesSz cx="7099300" cy="10234613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7F"/>
    <a:srgbClr val="29529B"/>
    <a:srgbClr val="CC0000"/>
    <a:srgbClr val="080808"/>
    <a:srgbClr val="DDDDDD"/>
    <a:srgbClr val="B2B2B2"/>
    <a:srgbClr val="4D4D4D"/>
    <a:srgbClr val="808080"/>
    <a:srgbClr val="0E2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5975" autoAdjust="0"/>
  </p:normalViewPr>
  <p:slideViewPr>
    <p:cSldViewPr>
      <p:cViewPr varScale="1">
        <p:scale>
          <a:sx n="94" d="100"/>
          <a:sy n="94" d="100"/>
        </p:scale>
        <p:origin x="389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57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de-DE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de-DE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4EFF11A7-EA4C-B041-AB99-612BD839F67A}" type="slidenum">
              <a:rPr lang="de-CH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55351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BFF48-2D56-4EBA-9938-A05806B9044E}" type="slidenum">
              <a:rPr lang="es-ES_tradnl" altLang="de-DE" smtClean="0">
                <a:latin typeface="Arial" charset="0"/>
              </a:rPr>
              <a:pPr/>
              <a:t>1</a:t>
            </a:fld>
            <a:endParaRPr lang="es-ES_tradnl" altLang="de-DE">
              <a:latin typeface="Arial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686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Jupiter J. </a:t>
            </a:r>
            <a:r>
              <a:rPr lang="en-US" dirty="0"/>
              <a:t>Complex non-union of the humeral diaphysis. Treatment with a medial approach, an anterior plate, and a vascularized fibular graft. </a:t>
            </a:r>
            <a:r>
              <a:rPr lang="de-CH" b="0" i="1" dirty="0"/>
              <a:t>J </a:t>
            </a:r>
            <a:r>
              <a:rPr lang="de-CH" b="0" i="1" dirty="0" err="1"/>
              <a:t>Bone</a:t>
            </a:r>
            <a:r>
              <a:rPr lang="de-CH" b="0" i="1" dirty="0"/>
              <a:t> Joint </a:t>
            </a:r>
            <a:r>
              <a:rPr lang="de-CH" b="0" i="1" dirty="0" err="1"/>
              <a:t>Surg</a:t>
            </a:r>
            <a:r>
              <a:rPr lang="de-CH" b="0" i="1" dirty="0"/>
              <a:t> Am. </a:t>
            </a:r>
            <a:r>
              <a:rPr lang="de-CH" b="0" i="0" dirty="0"/>
              <a:t>1990</a:t>
            </a:r>
            <a:r>
              <a:rPr lang="de-CH" b="0" i="1" dirty="0"/>
              <a:t> </a:t>
            </a:r>
            <a:r>
              <a:rPr lang="de-CH" dirty="0"/>
              <a:t>Jun;72(5):701-7.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786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79388"/>
            <a:ext cx="11707283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OT_LOGO_int_L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4" y="236538"/>
            <a:ext cx="344593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08000" y="1517650"/>
            <a:ext cx="10532533" cy="685800"/>
          </a:xfrm>
        </p:spPr>
        <p:txBody>
          <a:bodyPr/>
          <a:lstStyle>
            <a:lvl1pPr>
              <a:defRPr>
                <a:ea typeface="ヒラギノ角ゴ Pro W6" pitchFamily="-32" charset="-128"/>
              </a:defRPr>
            </a:lvl1pPr>
          </a:lstStyle>
          <a:p>
            <a:r>
              <a:rPr lang="en-US" dirty="0"/>
              <a:t>Discussion group 1: </a:t>
            </a:r>
            <a:br>
              <a:rPr lang="en-US" dirty="0"/>
            </a:br>
            <a:r>
              <a:rPr lang="en-US" dirty="0"/>
              <a:t>Clavicle, scapula, and floating shoulder</a:t>
            </a:r>
            <a:endParaRPr lang="en-US" altLang="ja-JP" dirty="0"/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0" y="2208213"/>
            <a:ext cx="10532533" cy="68580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Box 21"/>
          <p:cNvSpPr txBox="1">
            <a:spLocks noChangeArrowheads="1"/>
          </p:cNvSpPr>
          <p:nvPr userDrawn="1"/>
        </p:nvSpPr>
        <p:spPr bwMode="auto">
          <a:xfrm>
            <a:off x="4751917" y="5892855"/>
            <a:ext cx="693208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29529B"/>
                </a:solidFill>
                <a:ea typeface="Osaka" pitchFamily="-84" charset="-128"/>
              </a:rPr>
              <a:t>Masters Course—Upper Extremity</a:t>
            </a:r>
          </a:p>
        </p:txBody>
      </p:sp>
    </p:spTree>
    <p:extLst>
      <p:ext uri="{BB962C8B-B14F-4D97-AF65-F5344CB8AC3E}">
        <p14:creationId xmlns:p14="http://schemas.microsoft.com/office/powerpoint/2010/main" val="2634577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04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6284" y="531814"/>
            <a:ext cx="2758016" cy="5481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531814"/>
            <a:ext cx="8075084" cy="5481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6244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O Trauma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62554A-C59C-48FF-9E2C-4CBC612DA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38D35A-86D7-4823-BC28-0DD441E0B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5" y="2214564"/>
            <a:ext cx="6756928" cy="2428875"/>
          </a:xfrm>
        </p:spPr>
        <p:txBody>
          <a:bodyPr/>
          <a:lstStyle>
            <a:lvl1pPr>
              <a:lnSpc>
                <a:spcPts val="34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Presentation title (bold, 32pt)</a:t>
            </a:r>
            <a:br>
              <a:rPr lang="en-GB" dirty="0"/>
            </a:br>
            <a:r>
              <a:rPr lang="en-GB" b="0" dirty="0"/>
              <a:t>Presentation subtitle (</a:t>
            </a:r>
            <a:r>
              <a:rPr lang="en-GB" b="0" dirty="0" err="1"/>
              <a:t>unbold</a:t>
            </a:r>
            <a:r>
              <a:rPr lang="en-GB" b="0" dirty="0"/>
              <a:t>, 32pt)</a:t>
            </a:r>
            <a:br>
              <a:rPr lang="en-GB" dirty="0"/>
            </a:br>
            <a:endParaRPr lang="en-GB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868CB66-B06D-41EC-9445-10E3496740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8813" y="260350"/>
            <a:ext cx="913384" cy="574548"/>
          </a:xfrm>
          <a:prstGeom prst="rect">
            <a:avLst/>
          </a:prstGeom>
        </p:spPr>
      </p:pic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A87E86E7-60CA-4408-9B47-113E304B6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Presenter’s name</a:t>
            </a:r>
            <a:endParaRPr lang="en-GB" dirty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A9DF70-683A-473B-AF67-D1D416EDC8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title 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DE9BD81A-2F12-4F62-839E-23264C1E86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Educational event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B84A87D1-3260-4695-8BD1-8C37173D8A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City, month year</a:t>
            </a:r>
          </a:p>
        </p:txBody>
      </p:sp>
    </p:spTree>
    <p:extLst>
      <p:ext uri="{BB962C8B-B14F-4D97-AF65-F5344CB8AC3E}">
        <p14:creationId xmlns:p14="http://schemas.microsoft.com/office/powerpoint/2010/main" val="104565609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4079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1727201"/>
            <a:ext cx="8809566" cy="4127399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400"/>
            </a:lvl2pPr>
            <a:lvl3pPr>
              <a:spcBef>
                <a:spcPts val="1200"/>
              </a:spcBef>
              <a:defRPr sz="2400"/>
            </a:lvl3pPr>
            <a:lvl4pPr>
              <a:spcBef>
                <a:spcPts val="1200"/>
              </a:spcBef>
              <a:defRPr sz="2400"/>
            </a:lvl4pPr>
            <a:lvl5pPr>
              <a:spcBef>
                <a:spcPts val="1200"/>
              </a:spcBef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575ACED-1ED6-F74A-BD98-0A0812E6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baseline="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556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5376333" cy="412739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7D9C311-8B53-41FB-9670-E91C65FBD1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44686" y="1727200"/>
            <a:ext cx="5376333" cy="412739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099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757238"/>
            <a:ext cx="10850033" cy="534352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735757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725" y="1733549"/>
            <a:ext cx="4032250" cy="412739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960573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5" y="4884737"/>
            <a:ext cx="4704288" cy="96986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177696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BC7BB4E-BF1F-4D9E-97F1-898AFD41A41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E2CCE0D8-AC8D-4905-A013-7F31E747D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186687C-479E-4FF8-8933-75FC36163FD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513" y="3430689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A257245C-F172-4383-8396-BCF83CC10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2513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861E2ECD-CB24-4B91-8A9B-259A67613C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418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2803E856-D15C-4C2A-99FD-4D63E5C34E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418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2314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6652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757238"/>
            <a:ext cx="10850033" cy="534352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21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726" y="1727201"/>
            <a:ext cx="4704290" cy="4127399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32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51F687-0163-4967-B0F7-21FAF91DD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23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D2B63B-68A3-4168-A206-A98C3BECD5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6B16748-B25A-46BF-B96B-CEC2914CE5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1B91ADF-4A75-491E-BDF4-A068AC121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06A15978-667A-44FC-B0D9-CF28A2D5663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43097" y="3435454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5441D032-A3C9-4856-B748-678D2EB570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43097" y="1731963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F505952-06D7-417C-BB3A-93B6A7C4FF0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947" y="3430689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28C00620-91DA-4CD6-8288-576F86F2A7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947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08770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82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07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517650"/>
            <a:ext cx="5416551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17650"/>
            <a:ext cx="5416549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91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246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948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3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00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55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531813"/>
            <a:ext cx="11036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add text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1517650"/>
            <a:ext cx="110363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add text</a:t>
            </a:r>
          </a:p>
          <a:p>
            <a:pPr lvl="1"/>
            <a:r>
              <a:rPr lang="en-US" altLang="ja-JP"/>
              <a:t>Second level text</a:t>
            </a:r>
          </a:p>
        </p:txBody>
      </p:sp>
      <p:pic>
        <p:nvPicPr>
          <p:cNvPr id="1028" name="Picture 8" descr="AOT_LOGO_int_M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1" y="6477001"/>
            <a:ext cx="2156884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984" y="1727201"/>
            <a:ext cx="10850032" cy="412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631EF1-8F73-4506-8C05-6646BB062A9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hf hdr="0" dt="0"/>
  <p:txStyles>
    <p:titleStyle>
      <a:lvl1pPr algn="l" defTabSz="914400" rtl="0" eaLnBrk="1" latinLnBrk="0" hangingPunct="1">
        <a:lnSpc>
          <a:spcPts val="22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5">
          <p15:clr>
            <a:srgbClr val="F26B43"/>
          </p15:clr>
        </p15:guide>
        <p15:guide id="2" pos="7265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326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801">
          <p15:clr>
            <a:srgbClr val="F26B43"/>
          </p15:clr>
        </p15:guide>
        <p15:guide id="8" pos="846">
          <p15:clr>
            <a:srgbClr val="F26B43"/>
          </p15:clr>
        </p15:guide>
        <p15:guide id="9" pos="2094">
          <p15:clr>
            <a:srgbClr val="F26B43"/>
          </p15:clr>
        </p15:guide>
        <p15:guide id="10" pos="2139">
          <p15:clr>
            <a:srgbClr val="F26B43"/>
          </p15:clr>
        </p15:guide>
        <p15:guide id="11" pos="2525">
          <p15:clr>
            <a:srgbClr val="F26B43"/>
          </p15:clr>
        </p15:guide>
        <p15:guide id="12" pos="2570">
          <p15:clr>
            <a:srgbClr val="F26B43"/>
          </p15:clr>
        </p15:guide>
        <p15:guide id="13" pos="2955">
          <p15:clr>
            <a:srgbClr val="F26B43"/>
          </p15:clr>
        </p15:guide>
        <p15:guide id="14" pos="3001">
          <p15:clr>
            <a:srgbClr val="F26B43"/>
          </p15:clr>
        </p15:guide>
        <p15:guide id="15" pos="3386">
          <p15:clr>
            <a:srgbClr val="F26B43"/>
          </p15:clr>
        </p15:guide>
        <p15:guide id="16" pos="3432">
          <p15:clr>
            <a:srgbClr val="F26B43"/>
          </p15:clr>
        </p15:guide>
        <p15:guide id="17" pos="3817">
          <p15:clr>
            <a:srgbClr val="F26B43"/>
          </p15:clr>
        </p15:guide>
        <p15:guide id="18" pos="3863">
          <p15:clr>
            <a:srgbClr val="F26B43"/>
          </p15:clr>
        </p15:guide>
        <p15:guide id="19" pos="4248">
          <p15:clr>
            <a:srgbClr val="F26B43"/>
          </p15:clr>
        </p15:guide>
        <p15:guide id="20" pos="4294">
          <p15:clr>
            <a:srgbClr val="F26B43"/>
          </p15:clr>
        </p15:guide>
        <p15:guide id="21" pos="4679">
          <p15:clr>
            <a:srgbClr val="F26B43"/>
          </p15:clr>
        </p15:guide>
        <p15:guide id="22" pos="4725">
          <p15:clr>
            <a:srgbClr val="F26B43"/>
          </p15:clr>
        </p15:guide>
        <p15:guide id="23" pos="5110">
          <p15:clr>
            <a:srgbClr val="F26B43"/>
          </p15:clr>
        </p15:guide>
        <p15:guide id="24" pos="5155">
          <p15:clr>
            <a:srgbClr val="F26B43"/>
          </p15:clr>
        </p15:guide>
        <p15:guide id="25" pos="6403">
          <p15:clr>
            <a:srgbClr val="F26B43"/>
          </p15:clr>
        </p15:guide>
        <p15:guide id="26" pos="6017">
          <p15:clr>
            <a:srgbClr val="F26B43"/>
          </p15:clr>
        </p15:guide>
        <p15:guide id="27" pos="6834">
          <p15:clr>
            <a:srgbClr val="F26B43"/>
          </p15:clr>
        </p15:guide>
        <p15:guide id="28" pos="6879">
          <p15:clr>
            <a:srgbClr val="F26B43"/>
          </p15:clr>
        </p15:guide>
        <p15:guide id="29" orient="horz" pos="477">
          <p15:clr>
            <a:srgbClr val="F26B43"/>
          </p15:clr>
        </p15:guide>
        <p15:guide id="30" orient="horz" pos="630">
          <p15:clr>
            <a:srgbClr val="F26B43"/>
          </p15:clr>
        </p15:guide>
        <p15:guide id="31" orient="horz" pos="783">
          <p15:clr>
            <a:srgbClr val="F26B43"/>
          </p15:clr>
        </p15:guide>
        <p15:guide id="32" orient="horz" pos="935">
          <p15:clr>
            <a:srgbClr val="F26B43"/>
          </p15:clr>
        </p15:guide>
        <p15:guide id="33" orient="horz" pos="1241">
          <p15:clr>
            <a:srgbClr val="F26B43"/>
          </p15:clr>
        </p15:guide>
        <p15:guide id="34" orient="horz" pos="1395">
          <p15:clr>
            <a:srgbClr val="F26B43"/>
          </p15:clr>
        </p15:guide>
        <p15:guide id="35" orient="horz" pos="1548">
          <p15:clr>
            <a:srgbClr val="F26B43"/>
          </p15:clr>
        </p15:guide>
        <p15:guide id="36" orient="horz" pos="1701">
          <p15:clr>
            <a:srgbClr val="F26B43"/>
          </p15:clr>
        </p15:guide>
        <p15:guide id="37" orient="horz" pos="1854">
          <p15:clr>
            <a:srgbClr val="F26B43"/>
          </p15:clr>
        </p15:guide>
        <p15:guide id="38" orient="horz" pos="2007">
          <p15:clr>
            <a:srgbClr val="F26B43"/>
          </p15:clr>
        </p15:guide>
        <p15:guide id="39" orient="horz" pos="2160">
          <p15:clr>
            <a:srgbClr val="F26B43"/>
          </p15:clr>
        </p15:guide>
        <p15:guide id="40" orient="horz" pos="2312">
          <p15:clr>
            <a:srgbClr val="F26B43"/>
          </p15:clr>
        </p15:guide>
        <p15:guide id="41" orient="horz" pos="2465">
          <p15:clr>
            <a:srgbClr val="F26B43"/>
          </p15:clr>
        </p15:guide>
        <p15:guide id="42" orient="horz" pos="2618">
          <p15:clr>
            <a:srgbClr val="F26B43"/>
          </p15:clr>
        </p15:guide>
        <p15:guide id="43" orient="horz" pos="2771">
          <p15:clr>
            <a:srgbClr val="F26B43"/>
          </p15:clr>
        </p15:guide>
        <p15:guide id="44" orient="horz" pos="2925">
          <p15:clr>
            <a:srgbClr val="F26B43"/>
          </p15:clr>
        </p15:guide>
        <p15:guide id="45" orient="horz" pos="3077">
          <p15:clr>
            <a:srgbClr val="F26B43"/>
          </p15:clr>
        </p15:guide>
        <p15:guide id="46" orient="horz" pos="3230">
          <p15:clr>
            <a:srgbClr val="F26B43"/>
          </p15:clr>
        </p15:guide>
        <p15:guide id="47" orient="horz" pos="3383">
          <p15:clr>
            <a:srgbClr val="F26B43"/>
          </p15:clr>
        </p15:guide>
        <p15:guide id="48" orient="horz" pos="3536">
          <p15:clr>
            <a:srgbClr val="F26B43"/>
          </p15:clr>
        </p15:guide>
        <p15:guide id="49" orient="horz" pos="3689">
          <p15:clr>
            <a:srgbClr val="F26B43"/>
          </p15:clr>
        </p15:guide>
        <p15:guide id="50" orient="horz" pos="1088">
          <p15:clr>
            <a:srgbClr val="F26B43"/>
          </p15:clr>
        </p15:guide>
        <p15:guide id="51" pos="1708">
          <p15:clr>
            <a:srgbClr val="F26B43"/>
          </p15:clr>
        </p15:guide>
        <p15:guide id="52" pos="1663">
          <p15:clr>
            <a:srgbClr val="F26B43"/>
          </p15:clr>
        </p15:guide>
        <p15:guide id="53" pos="1277">
          <p15:clr>
            <a:srgbClr val="F26B43"/>
          </p15:clr>
        </p15:guide>
        <p15:guide id="54" pos="1232">
          <p15:clr>
            <a:srgbClr val="F26B43"/>
          </p15:clr>
        </p15:guide>
        <p15:guide id="55" pos="5541">
          <p15:clr>
            <a:srgbClr val="F26B43"/>
          </p15:clr>
        </p15:guide>
        <p15:guide id="56" pos="5586">
          <p15:clr>
            <a:srgbClr val="F26B43"/>
          </p15:clr>
        </p15:guide>
        <p15:guide id="57" pos="5972">
          <p15:clr>
            <a:srgbClr val="F26B43"/>
          </p15:clr>
        </p15:guide>
        <p15:guide id="58" pos="6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/>
              <a:t>Humeral shaft fracture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BDCA0-43BB-4016-A77C-1B89C5C5B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Reto Babst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DE135-C30B-4D06-9A73-94CE43D49C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4A213-8A0F-4BDF-8CC3-79477DFFC9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E5741A-190F-42F4-B1DA-E91B95A729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2670478" cy="450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143000"/>
            <a:ext cx="2315150" cy="450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C66A4C-5FB8-4F4E-8C49-8F0E01267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1727201"/>
            <a:ext cx="7330015" cy="4127399"/>
          </a:xfrm>
        </p:spPr>
        <p:txBody>
          <a:bodyPr/>
          <a:lstStyle/>
          <a:p>
            <a:r>
              <a:rPr lang="en-US" noProof="0" dirty="0"/>
              <a:t>Antibiotics for 12 weeks</a:t>
            </a:r>
          </a:p>
          <a:p>
            <a:endParaRPr lang="en-US" noProof="0" dirty="0"/>
          </a:p>
          <a:p>
            <a:pPr marL="285750" indent="-285750"/>
            <a:r>
              <a:rPr lang="en-US" b="1" noProof="0" dirty="0"/>
              <a:t>Happy?</a:t>
            </a:r>
          </a:p>
          <a:p>
            <a:pPr marL="285750" indent="-285750"/>
            <a:r>
              <a:rPr lang="en-US" b="1" noProof="0" dirty="0"/>
              <a:t>Other solution?</a:t>
            </a:r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BACE42-01FD-4FD8-B2C1-8B2B5230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Postoperative x-rays</a:t>
            </a:r>
            <a:br>
              <a:rPr lang="en-US" noProof="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8204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/>
        </p:blipFill>
        <p:spPr bwMode="auto">
          <a:xfrm>
            <a:off x="5562600" y="1219200"/>
            <a:ext cx="2246474" cy="518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7"/>
          <a:stretch/>
        </p:blipFill>
        <p:spPr bwMode="auto">
          <a:xfrm>
            <a:off x="8001000" y="1219200"/>
            <a:ext cx="2472258" cy="518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US" noProof="0" dirty="0"/>
              <a:t>Slight pain on exertion</a:t>
            </a:r>
          </a:p>
          <a:p>
            <a:pPr marL="285750" indent="-285750"/>
            <a:r>
              <a:rPr lang="en-US" noProof="0" dirty="0"/>
              <a:t>No sign of infection</a:t>
            </a:r>
          </a:p>
          <a:p>
            <a:pPr marL="285750" indent="-285750"/>
            <a:r>
              <a:rPr lang="en-US" noProof="0" dirty="0"/>
              <a:t>Does some exercise</a:t>
            </a:r>
          </a:p>
          <a:p>
            <a:pPr marL="285750" indent="-285750"/>
            <a:endParaRPr lang="en-US" noProof="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noProof="0" dirty="0"/>
              <a:t>What next?</a:t>
            </a:r>
          </a:p>
          <a:p>
            <a:r>
              <a:rPr lang="en-US" noProof="0" dirty="0"/>
              <a:t>Further diagnostics</a:t>
            </a:r>
          </a:p>
          <a:p>
            <a:r>
              <a:rPr lang="en-US" noProof="0" dirty="0"/>
              <a:t>Wait and see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539F38-81D7-47D1-938D-8564B90F8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5 months after </a:t>
            </a:r>
            <a:r>
              <a:rPr lang="en-US" noProof="0" dirty="0" err="1"/>
              <a:t>reosteosynthesis</a:t>
            </a:r>
            <a:br>
              <a:rPr lang="en-US" noProof="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688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2402912" cy="43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2"/>
          <a:stretch/>
        </p:blipFill>
        <p:spPr bwMode="auto">
          <a:xfrm>
            <a:off x="6096000" y="1371600"/>
            <a:ext cx="2288723" cy="43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Inhaltsplatzhalter 5"/>
          <p:cNvSpPr>
            <a:spLocks noGrp="1"/>
          </p:cNvSpPr>
          <p:nvPr>
            <p:ph idx="1"/>
          </p:nvPr>
        </p:nvSpPr>
        <p:spPr>
          <a:xfrm>
            <a:off x="670985" y="1727201"/>
            <a:ext cx="3672415" cy="4368799"/>
          </a:xfrm>
        </p:spPr>
        <p:txBody>
          <a:bodyPr/>
          <a:lstStyle/>
          <a:p>
            <a:r>
              <a:rPr lang="en-US" noProof="0" dirty="0"/>
              <a:t>Fall with bike </a:t>
            </a:r>
          </a:p>
          <a:p>
            <a:endParaRPr lang="en-US" noProof="0" dirty="0"/>
          </a:p>
          <a:p>
            <a:pPr marL="0" indent="0">
              <a:buNone/>
            </a:pPr>
            <a:r>
              <a:rPr lang="en-US" b="1" noProof="0" dirty="0"/>
              <a:t>What next?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4B558-D033-443A-9873-97D9184A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6 months</a:t>
            </a:r>
            <a:br>
              <a:rPr lang="en-US" noProof="0" dirty="0"/>
            </a:br>
            <a:endParaRPr lang="en-US" noProof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362200"/>
            <a:ext cx="3382963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45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850033" cy="727076"/>
          </a:xfrm>
        </p:spPr>
        <p:txBody>
          <a:bodyPr/>
          <a:lstStyle/>
          <a:p>
            <a:r>
              <a:rPr lang="en-US" noProof="0" dirty="0"/>
              <a:t>SPECT-CT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371601"/>
            <a:ext cx="379095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672588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802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Approach</a:t>
            </a:r>
          </a:p>
          <a:p>
            <a:r>
              <a:rPr lang="en-US" noProof="0" dirty="0"/>
              <a:t>Positioning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EFA3A4-9CF4-4F95-8934-D013FA467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Rerevision</a:t>
            </a:r>
            <a:r>
              <a:rPr lang="en-US" noProof="0" dirty="0"/>
              <a:t> surgery</a:t>
            </a:r>
            <a:br>
              <a:rPr lang="en-US" noProof="0" dirty="0"/>
            </a:br>
            <a:endParaRPr lang="en-US" noProof="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5334000" y="1295400"/>
            <a:ext cx="4381766" cy="5000021"/>
            <a:chOff x="113881" y="1828800"/>
            <a:chExt cx="4381766" cy="500002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81" y="1828800"/>
              <a:ext cx="4381766" cy="412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hteck 2"/>
            <p:cNvSpPr/>
            <p:nvPr/>
          </p:nvSpPr>
          <p:spPr bwMode="auto">
            <a:xfrm>
              <a:off x="952081" y="6516398"/>
              <a:ext cx="2552699" cy="3124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de-CH" dirty="0"/>
                <a:t>Jupiter. </a:t>
              </a:r>
              <a:r>
                <a:rPr lang="de-CH" i="1" dirty="0"/>
                <a:t>JBJS</a:t>
              </a:r>
              <a:r>
                <a:rPr lang="de-CH" dirty="0"/>
                <a:t> Am 1990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266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5" t="23066" r="20824" b="22209"/>
          <a:stretch/>
        </p:blipFill>
        <p:spPr bwMode="auto">
          <a:xfrm>
            <a:off x="6019800" y="304801"/>
            <a:ext cx="4175091" cy="283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1" t="17407" r="20055" b="23120"/>
          <a:stretch/>
        </p:blipFill>
        <p:spPr bwMode="auto">
          <a:xfrm>
            <a:off x="6019801" y="3322595"/>
            <a:ext cx="4182627" cy="293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210333"/>
            <a:ext cx="2441575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10333"/>
            <a:ext cx="2116084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526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/>
          <p:nvPr/>
        </p:nvPicPr>
        <p:blipFill rotWithShape="1">
          <a:blip r:embed="rId2"/>
          <a:srcRect l="14608" t="4216" r="63175" b="4885"/>
          <a:stretch/>
        </p:blipFill>
        <p:spPr bwMode="auto">
          <a:xfrm>
            <a:off x="1066800" y="1219200"/>
            <a:ext cx="1752600" cy="5106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7"/>
          <p:cNvPicPr/>
          <p:nvPr/>
        </p:nvPicPr>
        <p:blipFill rotWithShape="1">
          <a:blip r:embed="rId2"/>
          <a:srcRect l="65598" t="8717" r="11139" b="1551"/>
          <a:stretch/>
        </p:blipFill>
        <p:spPr bwMode="auto">
          <a:xfrm>
            <a:off x="2971800" y="1219200"/>
            <a:ext cx="1905000" cy="5101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8"/>
          <p:cNvPicPr/>
          <p:nvPr/>
        </p:nvPicPr>
        <p:blipFill rotWithShape="1">
          <a:blip r:embed="rId3"/>
          <a:srcRect l="13306" t="9838" r="63425" b="6643"/>
          <a:stretch/>
        </p:blipFill>
        <p:spPr bwMode="auto">
          <a:xfrm>
            <a:off x="6248400" y="1219200"/>
            <a:ext cx="1995714" cy="5101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8"/>
          <p:cNvPicPr/>
          <p:nvPr/>
        </p:nvPicPr>
        <p:blipFill rotWithShape="1">
          <a:blip r:embed="rId3"/>
          <a:srcRect l="65622" t="7194" r="9166" b="10475"/>
          <a:stretch/>
        </p:blipFill>
        <p:spPr bwMode="auto">
          <a:xfrm>
            <a:off x="8458200" y="1219200"/>
            <a:ext cx="2195286" cy="510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9F48C-F821-4003-9B38-195A09DF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    6 weeks                                       5 months	</a:t>
            </a:r>
          </a:p>
        </p:txBody>
      </p:sp>
    </p:spTree>
    <p:extLst>
      <p:ext uri="{BB962C8B-B14F-4D97-AF65-F5344CB8AC3E}">
        <p14:creationId xmlns:p14="http://schemas.microsoft.com/office/powerpoint/2010/main" val="355032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9"/>
          <p:cNvPicPr/>
          <p:nvPr/>
        </p:nvPicPr>
        <p:blipFill rotWithShape="1">
          <a:blip r:embed="rId2"/>
          <a:srcRect l="14809" t="4913" r="63177" b="27"/>
          <a:stretch/>
        </p:blipFill>
        <p:spPr bwMode="auto">
          <a:xfrm>
            <a:off x="2286000" y="762000"/>
            <a:ext cx="1676400" cy="5159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9"/>
          <p:cNvPicPr/>
          <p:nvPr/>
        </p:nvPicPr>
        <p:blipFill rotWithShape="1">
          <a:blip r:embed="rId2"/>
          <a:srcRect l="63261" t="4914" r="15325" b="2611"/>
          <a:stretch/>
        </p:blipFill>
        <p:spPr bwMode="auto">
          <a:xfrm>
            <a:off x="4114800" y="762000"/>
            <a:ext cx="1676400" cy="5159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990600"/>
            <a:ext cx="2631577" cy="300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038600"/>
            <a:ext cx="1470706" cy="213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B1890B8-981E-44A4-A549-0AD703F2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2 years</a:t>
            </a:r>
            <a:br>
              <a:rPr lang="en-US" noProof="0" dirty="0"/>
            </a:br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F08EAD-F4BA-4F3F-8493-1F10A943A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039" y="6117125"/>
            <a:ext cx="4891615" cy="533400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/>
              <a:t>Full recovery of radial nerve</a:t>
            </a:r>
          </a:p>
          <a:p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FDCEF-0003-44F5-B0E0-86B45DEE4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05" y="954314"/>
            <a:ext cx="2124075" cy="3000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1A0DE7-98E4-42BB-98ED-BFCE679881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34" y="4188051"/>
            <a:ext cx="2618072" cy="20983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50E362-43C7-492E-A753-D0C1C775D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140" y="1190483"/>
            <a:ext cx="2667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0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Infected nonunion needs absolute stability (</a:t>
            </a:r>
            <a:r>
              <a:rPr lang="en-US" noProof="0" dirty="0" err="1"/>
              <a:t>eg</a:t>
            </a:r>
            <a:r>
              <a:rPr lang="en-US" noProof="0" dirty="0"/>
              <a:t>, double plating)</a:t>
            </a:r>
          </a:p>
          <a:p>
            <a:r>
              <a:rPr lang="en-US" noProof="0" dirty="0"/>
              <a:t>Bone graft</a:t>
            </a:r>
          </a:p>
          <a:p>
            <a:r>
              <a:rPr lang="en-US" noProof="0" dirty="0"/>
              <a:t>In difficult soft-tissue situations (scars and obesity) don’t forget the medial approach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Take-home messages</a:t>
            </a:r>
          </a:p>
        </p:txBody>
      </p:sp>
    </p:spTree>
    <p:extLst>
      <p:ext uri="{BB962C8B-B14F-4D97-AF65-F5344CB8AC3E}">
        <p14:creationId xmlns:p14="http://schemas.microsoft.com/office/powerpoint/2010/main" val="2730858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70985" y="1727201"/>
            <a:ext cx="5806015" cy="3682999"/>
          </a:xfrm>
        </p:spPr>
        <p:txBody>
          <a:bodyPr/>
          <a:lstStyle/>
          <a:p>
            <a:r>
              <a:rPr lang="en-US" noProof="0" dirty="0"/>
              <a:t>38-year-old man </a:t>
            </a:r>
          </a:p>
          <a:p>
            <a:r>
              <a:rPr lang="en-US" noProof="0" dirty="0"/>
              <a:t>Motorcycle crash</a:t>
            </a:r>
          </a:p>
          <a:p>
            <a:r>
              <a:rPr lang="en-US" noProof="0" dirty="0"/>
              <a:t>III° open humeral shaft fracture </a:t>
            </a:r>
          </a:p>
          <a:p>
            <a:r>
              <a:rPr lang="en-US" noProof="0" dirty="0"/>
              <a:t>Primary radial nerve palsy</a:t>
            </a:r>
          </a:p>
          <a:p>
            <a:r>
              <a:rPr lang="en-US" noProof="0" dirty="0"/>
              <a:t>Open reduction and internal fixation </a:t>
            </a:r>
            <a:br>
              <a:rPr lang="en-US" noProof="0" dirty="0"/>
            </a:br>
            <a:r>
              <a:rPr lang="en-US" noProof="0" dirty="0"/>
              <a:t>at another hospital</a:t>
            </a:r>
          </a:p>
          <a:p>
            <a:r>
              <a:rPr lang="en-US" noProof="0" dirty="0"/>
              <a:t>Presented 7 days after operation with increasing swelling and redness, fever</a:t>
            </a:r>
          </a:p>
          <a:p>
            <a:r>
              <a:rPr lang="en-US" b="1" noProof="0" dirty="0"/>
              <a:t>What next?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Case description</a:t>
            </a:r>
          </a:p>
        </p:txBody>
      </p:sp>
      <p:pic>
        <p:nvPicPr>
          <p:cNvPr id="10" name="Grafik 1"/>
          <p:cNvPicPr/>
          <p:nvPr/>
        </p:nvPicPr>
        <p:blipFill rotWithShape="1">
          <a:blip r:embed="rId2"/>
          <a:srcRect l="29372" t="2274" r="29943" b="2352"/>
          <a:stretch/>
        </p:blipFill>
        <p:spPr bwMode="auto">
          <a:xfrm>
            <a:off x="6711101" y="1255531"/>
            <a:ext cx="2067300" cy="497780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11" y="18207"/>
            <a:ext cx="2362200" cy="62151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5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85800" y="1371600"/>
            <a:ext cx="4205815" cy="3225799"/>
          </a:xfrm>
        </p:spPr>
        <p:txBody>
          <a:bodyPr/>
          <a:lstStyle/>
          <a:p>
            <a:endParaRPr lang="en-US" noProof="0" dirty="0"/>
          </a:p>
          <a:p>
            <a:r>
              <a:rPr lang="en-US" noProof="0" dirty="0"/>
              <a:t>Microbiology: </a:t>
            </a:r>
            <a:r>
              <a:rPr lang="en-US" i="1" noProof="0" dirty="0"/>
              <a:t>Propionibacterium acnes </a:t>
            </a:r>
            <a:r>
              <a:rPr lang="en-US" noProof="0" dirty="0"/>
              <a:t>in 1/4 bone biopsies </a:t>
            </a:r>
          </a:p>
          <a:p>
            <a:r>
              <a:rPr lang="en-US" noProof="0" dirty="0"/>
              <a:t>Plate in situ</a:t>
            </a:r>
          </a:p>
          <a:p>
            <a:endParaRPr lang="en-US" noProof="0" dirty="0"/>
          </a:p>
          <a:p>
            <a:pPr marL="457200" indent="-457200"/>
            <a:r>
              <a:rPr lang="en-US" noProof="0" dirty="0"/>
              <a:t>Antibiotic therapy with amoxicillin </a:t>
            </a:r>
          </a:p>
          <a:p>
            <a:pPr marL="457200" indent="-457200"/>
            <a:r>
              <a:rPr lang="en-US" noProof="0" dirty="0"/>
              <a:t>Rifampicin for 12 weeks</a:t>
            </a:r>
          </a:p>
          <a:p>
            <a:pPr marL="457200" indent="-457200"/>
            <a:r>
              <a:rPr lang="en-US" b="1" noProof="0" dirty="0"/>
              <a:t>What next?</a:t>
            </a:r>
          </a:p>
          <a:p>
            <a:pPr marL="457200" indent="-457200"/>
            <a:endParaRPr lang="en-US" noProof="0" dirty="0"/>
          </a:p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31698-1B87-47C6-8172-CCFBAA29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noProof="0" dirty="0"/>
              <a:t>Microbiology </a:t>
            </a:r>
            <a:br>
              <a:rPr lang="en-US" noProof="0" dirty="0"/>
            </a:br>
            <a:r>
              <a:rPr lang="en-US" noProof="0" dirty="0"/>
              <a:t>Debridement lavage</a:t>
            </a:r>
            <a:br>
              <a:rPr lang="en-US" noProof="0" dirty="0"/>
            </a:br>
            <a:endParaRPr lang="en-US" noProof="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438400"/>
            <a:ext cx="630017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7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3"/>
          <p:cNvPicPr/>
          <p:nvPr/>
        </p:nvPicPr>
        <p:blipFill rotWithShape="1">
          <a:blip r:embed="rId2"/>
          <a:srcRect l="15209" t="2673" r="61473" b="-339"/>
          <a:stretch/>
        </p:blipFill>
        <p:spPr bwMode="auto">
          <a:xfrm>
            <a:off x="7239000" y="1600200"/>
            <a:ext cx="1641901" cy="4378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3"/>
          <p:cNvPicPr/>
          <p:nvPr/>
        </p:nvPicPr>
        <p:blipFill rotWithShape="1">
          <a:blip r:embed="rId2"/>
          <a:srcRect l="64375" t="2673" r="14902" b="3017"/>
          <a:stretch/>
        </p:blipFill>
        <p:spPr bwMode="auto">
          <a:xfrm>
            <a:off x="9144000" y="1600200"/>
            <a:ext cx="1510548" cy="4378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Partial recovery of nerve palsy</a:t>
            </a:r>
          </a:p>
          <a:p>
            <a:r>
              <a:rPr lang="en-US" noProof="0" dirty="0"/>
              <a:t>Patient starts minimal weight lifting</a:t>
            </a:r>
          </a:p>
          <a:p>
            <a:r>
              <a:rPr lang="en-US" b="1" noProof="0" dirty="0"/>
              <a:t>What next?</a:t>
            </a:r>
          </a:p>
          <a:p>
            <a:pPr marL="0" indent="0">
              <a:buNone/>
            </a:pPr>
            <a:endParaRPr lang="en-US" b="1" noProof="0" dirty="0"/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B45830-00D9-4FF3-9F11-175A7C95E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6 weeks after revision surgery</a:t>
            </a:r>
            <a:br>
              <a:rPr lang="en-US" noProof="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0409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SPECT CT</a:t>
            </a:r>
          </a:p>
          <a:p>
            <a:r>
              <a:rPr lang="en-US" noProof="0" dirty="0"/>
              <a:t>Tc-scintigraphy</a:t>
            </a:r>
          </a:p>
          <a:p>
            <a:r>
              <a:rPr lang="en-US" b="1" kern="0" noProof="0" dirty="0"/>
              <a:t>What next?</a:t>
            </a:r>
          </a:p>
          <a:p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Additional diagnostics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4755"/>
            <a:ext cx="6442074" cy="602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186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What would you do for this case?</a:t>
            </a:r>
            <a:br>
              <a:rPr lang="en-US" noProof="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649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084A5-10C5-4576-B2D0-83389774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6 weeks after revision surgery</a:t>
            </a:r>
            <a:br>
              <a:rPr lang="en-US" noProof="0" dirty="0"/>
            </a:br>
            <a:endParaRPr lang="en-US" noProof="0" dirty="0"/>
          </a:p>
        </p:txBody>
      </p:sp>
      <p:sp>
        <p:nvSpPr>
          <p:cNvPr id="9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Plate removal</a:t>
            </a:r>
          </a:p>
          <a:p>
            <a:r>
              <a:rPr lang="en-US" noProof="0" dirty="0"/>
              <a:t>Debridement</a:t>
            </a:r>
          </a:p>
          <a:p>
            <a:r>
              <a:rPr lang="en-US" noProof="0" dirty="0"/>
              <a:t>External fixator</a:t>
            </a:r>
          </a:p>
          <a:p>
            <a:pPr marL="0" indent="0">
              <a:buNone/>
            </a:pPr>
            <a:endParaRPr lang="en-US" noProof="0" dirty="0"/>
          </a:p>
          <a:p>
            <a:pPr marL="285750" indent="-285750"/>
            <a:r>
              <a:rPr lang="en-US" noProof="0" dirty="0"/>
              <a:t>Approach?</a:t>
            </a:r>
          </a:p>
          <a:p>
            <a:pPr marL="285750" indent="-285750"/>
            <a:r>
              <a:rPr lang="en-US" noProof="0" dirty="0"/>
              <a:t>Positioning?</a:t>
            </a:r>
          </a:p>
          <a:p>
            <a:pPr marL="285750" indent="-285750"/>
            <a:r>
              <a:rPr lang="en-US" noProof="0" dirty="0"/>
              <a:t>What next?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6144685" y="757238"/>
            <a:ext cx="4648200" cy="5795962"/>
            <a:chOff x="580292" y="1295399"/>
            <a:chExt cx="3754437" cy="480060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5" r="11918"/>
            <a:stretch/>
          </p:blipFill>
          <p:spPr bwMode="auto">
            <a:xfrm>
              <a:off x="580292" y="1295399"/>
              <a:ext cx="1905000" cy="4784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292" y="1311197"/>
              <a:ext cx="1849437" cy="4784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9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62000" y="1676400"/>
            <a:ext cx="4343399" cy="4191000"/>
          </a:xfrm>
        </p:spPr>
        <p:txBody>
          <a:bodyPr/>
          <a:lstStyle/>
          <a:p>
            <a:r>
              <a:rPr lang="en-US" i="1" noProof="0" dirty="0"/>
              <a:t>Staphylococcus epidermidis </a:t>
            </a:r>
            <a:r>
              <a:rPr lang="en-US" noProof="0" dirty="0"/>
              <a:t>and </a:t>
            </a:r>
            <a:r>
              <a:rPr lang="en-US" i="1" noProof="0" dirty="0"/>
              <a:t>hominis</a:t>
            </a:r>
            <a:r>
              <a:rPr lang="en-US" noProof="0" dirty="0"/>
              <a:t> </a:t>
            </a:r>
          </a:p>
          <a:p>
            <a:endParaRPr lang="en-US" noProof="0" dirty="0"/>
          </a:p>
          <a:p>
            <a:r>
              <a:rPr lang="en-US" noProof="0" dirty="0"/>
              <a:t>Long-term antibiotic therapy with:</a:t>
            </a:r>
          </a:p>
          <a:p>
            <a:pPr lvl="1"/>
            <a:r>
              <a:rPr lang="en-US" noProof="0" dirty="0"/>
              <a:t>Clavulanic acid / amoxicillin and rifampicin</a:t>
            </a:r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2C345C-94DE-451A-BDC6-85F4F16BD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Microbiology</a:t>
            </a:r>
            <a:br>
              <a:rPr lang="en-US" noProof="0" dirty="0"/>
            </a:br>
            <a:endParaRPr lang="en-US" noProof="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04800"/>
            <a:ext cx="3207342" cy="3207342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 rotWithShape="1">
          <a:blip r:embed="rId4"/>
          <a:srcRect r="31585" b="13912"/>
          <a:stretch/>
        </p:blipFill>
        <p:spPr>
          <a:xfrm>
            <a:off x="5867400" y="3505200"/>
            <a:ext cx="425563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89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752600"/>
            <a:ext cx="4168528" cy="26670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/>
          <a:srcRect l="22560" t="14841" b="12303"/>
          <a:stretch/>
        </p:blipFill>
        <p:spPr>
          <a:xfrm>
            <a:off x="7848600" y="2362200"/>
            <a:ext cx="3846555" cy="271417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71172"/>
            <a:ext cx="6216383" cy="328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6A7C7F-4AEA-4B26-8691-57419301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8 weeks later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EA60C-2EDA-45C0-B385-4B0B47B6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1"/>
            <a:ext cx="3429000" cy="3810000"/>
          </a:xfrm>
        </p:spPr>
        <p:txBody>
          <a:bodyPr/>
          <a:lstStyle/>
          <a:p>
            <a:pPr marL="457200" indent="-457200"/>
            <a:r>
              <a:rPr lang="en-US" noProof="0" dirty="0"/>
              <a:t>Plate osteosynthesis</a:t>
            </a:r>
          </a:p>
          <a:p>
            <a:pPr marL="457200" indent="-457200"/>
            <a:r>
              <a:rPr lang="en-US" noProof="0" dirty="0"/>
              <a:t>Bone graft harvesting by reamer / irrigator / aspirator system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05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OT Mast template final -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5EBF6"/>
      </a:accent1>
      <a:accent2>
        <a:srgbClr val="0063AC"/>
      </a:accent2>
      <a:accent3>
        <a:srgbClr val="FFFFFF"/>
      </a:accent3>
      <a:accent4>
        <a:srgbClr val="000000"/>
      </a:accent4>
      <a:accent5>
        <a:srgbClr val="F0F3FA"/>
      </a:accent5>
      <a:accent6>
        <a:srgbClr val="00599B"/>
      </a:accent6>
      <a:hlink>
        <a:srgbClr val="B6C600"/>
      </a:hlink>
      <a:folHlink>
        <a:srgbClr val="F08A00"/>
      </a:folHlink>
    </a:clrScheme>
    <a:fontScheme name="AOT Masters Case Template July 2010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T Masters Case Template July 2010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T Masters Case Template July 2010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E5EBF6"/>
        </a:accent1>
        <a:accent2>
          <a:srgbClr val="0063AC"/>
        </a:accent2>
        <a:accent3>
          <a:srgbClr val="AAAAAA"/>
        </a:accent3>
        <a:accent4>
          <a:srgbClr val="DADADA"/>
        </a:accent4>
        <a:accent5>
          <a:srgbClr val="F0F3FA"/>
        </a:accent5>
        <a:accent6>
          <a:srgbClr val="00599B"/>
        </a:accent6>
        <a:hlink>
          <a:srgbClr val="B6C600"/>
        </a:hlink>
        <a:folHlink>
          <a:srgbClr val="F08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AO">
      <a:dk1>
        <a:srgbClr val="000000"/>
      </a:dk1>
      <a:lt1>
        <a:srgbClr val="FFFFFF"/>
      </a:lt1>
      <a:dk2>
        <a:srgbClr val="042D98"/>
      </a:dk2>
      <a:lt2>
        <a:srgbClr val="F6F4F2"/>
      </a:lt2>
      <a:accent1>
        <a:srgbClr val="001B62"/>
      </a:accent1>
      <a:accent2>
        <a:srgbClr val="3B7FF6"/>
      </a:accent2>
      <a:accent3>
        <a:srgbClr val="04F1FE"/>
      </a:accent3>
      <a:accent4>
        <a:srgbClr val="00293A"/>
      </a:accent4>
      <a:accent5>
        <a:srgbClr val="00765C"/>
      </a:accent5>
      <a:accent6>
        <a:srgbClr val="00EB9B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O blue">
      <a:srgbClr val="042D98"/>
    </a:custClr>
    <a:custClr name="AO light grey">
      <a:srgbClr val="DCD4CB"/>
    </a:custClr>
    <a:custClr name="AO dark blue">
      <a:srgbClr val="001B62"/>
    </a:custClr>
    <a:custClr name="Dark purple">
      <a:srgbClr val="3F0343"/>
    </a:custClr>
    <a:custClr name="Dark green">
      <a:srgbClr val="00293A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yellow">
      <a:srgbClr val="FFF500"/>
    </a:custClr>
    <a:custClr name="AO light grey 75%">
      <a:srgbClr val="E5DFD8"/>
    </a:custClr>
    <a:custClr name="AO active blue">
      <a:srgbClr val="3B7FF6"/>
    </a:custClr>
    <a:custClr name="Purple">
      <a:srgbClr val="7B0067"/>
    </a:custClr>
    <a:custClr name="Green">
      <a:srgbClr val="00765C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50%">
      <a:srgbClr val="EEEAE5"/>
    </a:custClr>
    <a:custClr name="Bright blue">
      <a:srgbClr val="04F1FE"/>
    </a:custClr>
    <a:custClr name="Bright red">
      <a:srgbClr val="F92355"/>
    </a:custClr>
    <a:custClr name="Bright green">
      <a:srgbClr val="00EB9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25%">
      <a:srgbClr val="F6F4F2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ao_ppt_16_9_presentation_user.potx" id="{482CB599-FB9A-4B46-AFF1-689C8B5A9611}" vid="{E4E956AD-AE4F-4F6E-9D26-5E4D2291EF14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AOT Mast template final - Copy</Template>
  <TotalTime>0</TotalTime>
  <Words>266</Words>
  <Application>Microsoft Office PowerPoint</Application>
  <PresentationFormat>Widescreen</PresentationFormat>
  <Paragraphs>77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AOT Mast template final - Copy</vt:lpstr>
      <vt:lpstr>Office</vt:lpstr>
      <vt:lpstr>Humeral shaft fracture</vt:lpstr>
      <vt:lpstr>Case description</vt:lpstr>
      <vt:lpstr>Microbiology  Debridement lavage </vt:lpstr>
      <vt:lpstr>6 weeks after revision surgery </vt:lpstr>
      <vt:lpstr>Additional diagnostics</vt:lpstr>
      <vt:lpstr>What would you do for this case? </vt:lpstr>
      <vt:lpstr>6 weeks after revision surgery </vt:lpstr>
      <vt:lpstr>Microbiology </vt:lpstr>
      <vt:lpstr>8 weeks later</vt:lpstr>
      <vt:lpstr>Postoperative x-rays </vt:lpstr>
      <vt:lpstr>5 months after reosteosynthesis </vt:lpstr>
      <vt:lpstr>6 months </vt:lpstr>
      <vt:lpstr>SPECT-CT</vt:lpstr>
      <vt:lpstr>Rerevision surgery </vt:lpstr>
      <vt:lpstr>PowerPoint Presentation</vt:lpstr>
      <vt:lpstr>    6 weeks                                       5 months </vt:lpstr>
      <vt:lpstr>2 years </vt:lpstr>
      <vt:lpstr>Take-home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Severe fracture dislocation of proximal humerus</dc:title>
  <dc:creator>Richard</dc:creator>
  <cp:lastModifiedBy>Carl Lau</cp:lastModifiedBy>
  <cp:revision>235</cp:revision>
  <dcterms:created xsi:type="dcterms:W3CDTF">2010-09-01T17:31:07Z</dcterms:created>
  <dcterms:modified xsi:type="dcterms:W3CDTF">2019-11-21T15:20:52Z</dcterms:modified>
</cp:coreProperties>
</file>