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handoutMasterIdLst>
    <p:handoutMasterId r:id="rId17"/>
  </p:handoutMasterIdLst>
  <p:sldIdLst>
    <p:sldId id="276" r:id="rId2"/>
    <p:sldId id="292" r:id="rId3"/>
    <p:sldId id="279" r:id="rId4"/>
    <p:sldId id="281" r:id="rId5"/>
    <p:sldId id="283" r:id="rId6"/>
    <p:sldId id="284" r:id="rId7"/>
    <p:sldId id="285" r:id="rId8"/>
    <p:sldId id="287" r:id="rId9"/>
    <p:sldId id="288" r:id="rId10"/>
    <p:sldId id="289" r:id="rId11"/>
    <p:sldId id="290" r:id="rId12"/>
    <p:sldId id="291" r:id="rId13"/>
    <p:sldId id="275" r:id="rId14"/>
    <p:sldId id="293" r:id="rId15"/>
  </p:sldIdLst>
  <p:sldSz cx="12192000" cy="6858000"/>
  <p:notesSz cx="6858000" cy="9144000"/>
  <p:defaultTextStyle>
    <a:defPPr>
      <a:defRPr lang="de-DE"/>
    </a:defPPr>
    <a:lvl1pPr algn="l" rtl="0" fontAlgn="base">
      <a:spcBef>
        <a:spcPct val="0"/>
      </a:spcBef>
      <a:spcAft>
        <a:spcPct val="0"/>
      </a:spcAft>
      <a:defRPr kumimoji="1" sz="2000" kern="1200">
        <a:solidFill>
          <a:schemeClr val="tx1"/>
        </a:solidFill>
        <a:latin typeface="Arial" panose="020B0604020202020204" pitchFamily="34" charset="0"/>
        <a:ea typeface="Osaka" pitchFamily="-32" charset="-128"/>
        <a:cs typeface="+mn-cs"/>
      </a:defRPr>
    </a:lvl1pPr>
    <a:lvl2pPr marL="457200" algn="l" rtl="0" fontAlgn="base">
      <a:spcBef>
        <a:spcPct val="0"/>
      </a:spcBef>
      <a:spcAft>
        <a:spcPct val="0"/>
      </a:spcAft>
      <a:defRPr kumimoji="1" sz="2000" kern="1200">
        <a:solidFill>
          <a:schemeClr val="tx1"/>
        </a:solidFill>
        <a:latin typeface="Arial" panose="020B0604020202020204" pitchFamily="34" charset="0"/>
        <a:ea typeface="Osaka" pitchFamily="-32" charset="-128"/>
        <a:cs typeface="+mn-cs"/>
      </a:defRPr>
    </a:lvl2pPr>
    <a:lvl3pPr marL="914400" algn="l" rtl="0" fontAlgn="base">
      <a:spcBef>
        <a:spcPct val="0"/>
      </a:spcBef>
      <a:spcAft>
        <a:spcPct val="0"/>
      </a:spcAft>
      <a:defRPr kumimoji="1" sz="2000" kern="1200">
        <a:solidFill>
          <a:schemeClr val="tx1"/>
        </a:solidFill>
        <a:latin typeface="Arial" panose="020B0604020202020204" pitchFamily="34" charset="0"/>
        <a:ea typeface="Osaka" pitchFamily="-32" charset="-128"/>
        <a:cs typeface="+mn-cs"/>
      </a:defRPr>
    </a:lvl3pPr>
    <a:lvl4pPr marL="1371600" algn="l" rtl="0" fontAlgn="base">
      <a:spcBef>
        <a:spcPct val="0"/>
      </a:spcBef>
      <a:spcAft>
        <a:spcPct val="0"/>
      </a:spcAft>
      <a:defRPr kumimoji="1" sz="2000" kern="1200">
        <a:solidFill>
          <a:schemeClr val="tx1"/>
        </a:solidFill>
        <a:latin typeface="Arial" panose="020B0604020202020204" pitchFamily="34" charset="0"/>
        <a:ea typeface="Osaka" pitchFamily="-32" charset="-128"/>
        <a:cs typeface="+mn-cs"/>
      </a:defRPr>
    </a:lvl4pPr>
    <a:lvl5pPr marL="1828800" algn="l" rtl="0" fontAlgn="base">
      <a:spcBef>
        <a:spcPct val="0"/>
      </a:spcBef>
      <a:spcAft>
        <a:spcPct val="0"/>
      </a:spcAft>
      <a:defRPr kumimoji="1" sz="2000" kern="1200">
        <a:solidFill>
          <a:schemeClr val="tx1"/>
        </a:solidFill>
        <a:latin typeface="Arial" panose="020B0604020202020204" pitchFamily="34" charset="0"/>
        <a:ea typeface="Osaka" pitchFamily="-32" charset="-128"/>
        <a:cs typeface="+mn-cs"/>
      </a:defRPr>
    </a:lvl5pPr>
    <a:lvl6pPr marL="2286000" algn="l" defTabSz="914400" rtl="0" eaLnBrk="1" latinLnBrk="0" hangingPunct="1">
      <a:defRPr kumimoji="1" sz="2000" kern="1200">
        <a:solidFill>
          <a:schemeClr val="tx1"/>
        </a:solidFill>
        <a:latin typeface="Arial" panose="020B0604020202020204" pitchFamily="34" charset="0"/>
        <a:ea typeface="Osaka" pitchFamily="-32" charset="-128"/>
        <a:cs typeface="+mn-cs"/>
      </a:defRPr>
    </a:lvl6pPr>
    <a:lvl7pPr marL="2743200" algn="l" defTabSz="914400" rtl="0" eaLnBrk="1" latinLnBrk="0" hangingPunct="1">
      <a:defRPr kumimoji="1" sz="2000" kern="1200">
        <a:solidFill>
          <a:schemeClr val="tx1"/>
        </a:solidFill>
        <a:latin typeface="Arial" panose="020B0604020202020204" pitchFamily="34" charset="0"/>
        <a:ea typeface="Osaka" pitchFamily="-32" charset="-128"/>
        <a:cs typeface="+mn-cs"/>
      </a:defRPr>
    </a:lvl7pPr>
    <a:lvl8pPr marL="3200400" algn="l" defTabSz="914400" rtl="0" eaLnBrk="1" latinLnBrk="0" hangingPunct="1">
      <a:defRPr kumimoji="1" sz="2000" kern="1200">
        <a:solidFill>
          <a:schemeClr val="tx1"/>
        </a:solidFill>
        <a:latin typeface="Arial" panose="020B0604020202020204" pitchFamily="34" charset="0"/>
        <a:ea typeface="Osaka" pitchFamily="-32" charset="-128"/>
        <a:cs typeface="+mn-cs"/>
      </a:defRPr>
    </a:lvl8pPr>
    <a:lvl9pPr marL="3657600" algn="l" defTabSz="914400" rtl="0" eaLnBrk="1" latinLnBrk="0" hangingPunct="1">
      <a:defRPr kumimoji="1" sz="2000" kern="1200">
        <a:solidFill>
          <a:schemeClr val="tx1"/>
        </a:solidFill>
        <a:latin typeface="Arial" panose="020B0604020202020204" pitchFamily="34" charset="0"/>
        <a:ea typeface="Osaka" pitchFamily="-32"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2D98"/>
    <a:srgbClr val="33529B"/>
    <a:srgbClr val="E5EBF7"/>
    <a:srgbClr val="2C1102"/>
    <a:srgbClr val="CDCDCD"/>
    <a:srgbClr val="CBBA90"/>
    <a:srgbClr val="CBC383"/>
    <a:srgbClr val="BEAA83"/>
    <a:srgbClr val="212164"/>
    <a:srgbClr val="2952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30" autoAdjust="0"/>
    <p:restoredTop sz="81234" autoAdjust="0"/>
  </p:normalViewPr>
  <p:slideViewPr>
    <p:cSldViewPr showGuides="1">
      <p:cViewPr varScale="1">
        <p:scale>
          <a:sx n="53" d="100"/>
          <a:sy n="53" d="100"/>
        </p:scale>
        <p:origin x="1188" y="5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howGuides="1">
      <p:cViewPr varScale="1">
        <p:scale>
          <a:sx n="86" d="100"/>
          <a:sy n="86" d="100"/>
        </p:scale>
        <p:origin x="265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2" name="Rectangle 4"/>
          <p:cNvSpPr>
            <a:spLocks noGrp="1" noChangeArrowheads="1"/>
          </p:cNvSpPr>
          <p:nvPr>
            <p:ph type="ftr" sz="quarter" idx="2"/>
          </p:nvPr>
        </p:nvSpPr>
        <p:spPr bwMode="auto">
          <a:xfrm>
            <a:off x="457200" y="8577146"/>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000" smtClean="0">
                <a:latin typeface="Arial" charset="0"/>
                <a:ea typeface="Osaka" charset="0"/>
                <a:cs typeface="Osaka" charset="0"/>
              </a:defRPr>
            </a:lvl1pPr>
          </a:lstStyle>
          <a:p>
            <a:pPr>
              <a:defRPr/>
            </a:pPr>
            <a:endParaRPr lang="en-US" dirty="0"/>
          </a:p>
        </p:txBody>
      </p:sp>
      <p:sp>
        <p:nvSpPr>
          <p:cNvPr id="17413" name="Rectangle 5"/>
          <p:cNvSpPr>
            <a:spLocks noGrp="1" noChangeArrowheads="1"/>
          </p:cNvSpPr>
          <p:nvPr>
            <p:ph type="sldNum" sz="quarter" idx="3"/>
          </p:nvPr>
        </p:nvSpPr>
        <p:spPr bwMode="auto">
          <a:xfrm>
            <a:off x="3495907" y="8577146"/>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000"/>
            </a:lvl1pPr>
          </a:lstStyle>
          <a:p>
            <a:fld id="{3D044EE2-0DFD-4696-A283-1F95AB5F6D4F}" type="slidenum">
              <a:rPr lang="en-US" altLang="de-DE"/>
              <a:pPr/>
              <a:t>‹#›</a:t>
            </a:fld>
            <a:endParaRPr lang="en-US" altLang="de-DE" dirty="0"/>
          </a:p>
        </p:txBody>
      </p:sp>
    </p:spTree>
    <p:extLst>
      <p:ext uri="{BB962C8B-B14F-4D97-AF65-F5344CB8AC3E}">
        <p14:creationId xmlns:p14="http://schemas.microsoft.com/office/powerpoint/2010/main" val="718389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60" name="Rectangle 4"/>
          <p:cNvSpPr>
            <a:spLocks noGrp="1" noRot="1" noChangeAspect="1" noChangeArrowheads="1" noTextEdit="1"/>
          </p:cNvSpPr>
          <p:nvPr>
            <p:ph type="sldImg" idx="2"/>
          </p:nvPr>
        </p:nvSpPr>
        <p:spPr bwMode="auto">
          <a:xfrm>
            <a:off x="76200" y="685800"/>
            <a:ext cx="6705600" cy="37719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9461" name="Rectangle 5"/>
          <p:cNvSpPr>
            <a:spLocks noGrp="1" noChangeArrowheads="1"/>
          </p:cNvSpPr>
          <p:nvPr>
            <p:ph type="body" sz="quarter" idx="3"/>
          </p:nvPr>
        </p:nvSpPr>
        <p:spPr bwMode="auto">
          <a:xfrm>
            <a:off x="838200" y="4572000"/>
            <a:ext cx="5181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de-CH" noProof="0"/>
              <a:t>Click to add text</a:t>
            </a:r>
            <a:endParaRPr lang="en-US" noProof="0"/>
          </a:p>
          <a:p>
            <a:pPr lvl="1"/>
            <a:r>
              <a:rPr lang="de-CH" noProof="0"/>
              <a:t>Second level text</a:t>
            </a:r>
            <a:endParaRPr lang="en-US" noProof="0"/>
          </a:p>
        </p:txBody>
      </p:sp>
      <p:sp>
        <p:nvSpPr>
          <p:cNvPr id="19462" name="Rectangle 6"/>
          <p:cNvSpPr>
            <a:spLocks noGrp="1" noChangeArrowheads="1"/>
          </p:cNvSpPr>
          <p:nvPr>
            <p:ph type="ftr" sz="quarter" idx="4"/>
          </p:nvPr>
        </p:nvSpPr>
        <p:spPr bwMode="auto">
          <a:xfrm>
            <a:off x="838200" y="85725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000" smtClean="0">
                <a:latin typeface="Arial" charset="0"/>
                <a:ea typeface="Osaka" charset="0"/>
                <a:cs typeface="Osaka" charset="0"/>
              </a:defRPr>
            </a:lvl1pPr>
          </a:lstStyle>
          <a:p>
            <a:pPr>
              <a:defRPr/>
            </a:pPr>
            <a:endParaRPr lang="en-US" dirty="0"/>
          </a:p>
        </p:txBody>
      </p:sp>
      <p:sp>
        <p:nvSpPr>
          <p:cNvPr id="19463" name="Rectangle 7"/>
          <p:cNvSpPr>
            <a:spLocks noGrp="1" noChangeArrowheads="1"/>
          </p:cNvSpPr>
          <p:nvPr>
            <p:ph type="sldNum" sz="quarter" idx="5"/>
          </p:nvPr>
        </p:nvSpPr>
        <p:spPr bwMode="auto">
          <a:xfrm>
            <a:off x="4953000" y="85725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000"/>
            </a:lvl1pPr>
          </a:lstStyle>
          <a:p>
            <a:fld id="{A7CF5A5D-8D80-479E-A045-790BF61593C5}" type="slidenum">
              <a:rPr lang="en-US" altLang="de-DE"/>
              <a:pPr/>
              <a:t>‹#›</a:t>
            </a:fld>
            <a:endParaRPr lang="en-US" altLang="de-DE" dirty="0"/>
          </a:p>
        </p:txBody>
      </p:sp>
    </p:spTree>
    <p:extLst>
      <p:ext uri="{BB962C8B-B14F-4D97-AF65-F5344CB8AC3E}">
        <p14:creationId xmlns:p14="http://schemas.microsoft.com/office/powerpoint/2010/main" val="22166954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Osaka" charset="0"/>
        <a:cs typeface="Osaka" charset="0"/>
      </a:defRPr>
    </a:lvl1pPr>
    <a:lvl2pPr marL="457200" algn="l" rtl="0" eaLnBrk="0" fontAlgn="base" hangingPunct="0">
      <a:spcBef>
        <a:spcPct val="30000"/>
      </a:spcBef>
      <a:spcAft>
        <a:spcPct val="0"/>
      </a:spcAft>
      <a:defRPr kumimoji="1" sz="1200" kern="1200">
        <a:solidFill>
          <a:schemeClr val="tx1"/>
        </a:solidFill>
        <a:latin typeface="Arial" charset="0"/>
        <a:ea typeface="Osaka" charset="0"/>
        <a:cs typeface="Osaka" charset="0"/>
      </a:defRPr>
    </a:lvl2pPr>
    <a:lvl3pPr marL="1143000" indent="-228600" algn="l" rtl="0" eaLnBrk="0" fontAlgn="base" hangingPunct="0">
      <a:spcBef>
        <a:spcPct val="30000"/>
      </a:spcBef>
      <a:spcAft>
        <a:spcPct val="0"/>
      </a:spcAft>
      <a:defRPr kumimoji="1" sz="1200" kern="1200">
        <a:solidFill>
          <a:schemeClr val="tx1"/>
        </a:solidFill>
        <a:latin typeface="Times" charset="0"/>
        <a:ea typeface="Osaka" charset="0"/>
        <a:cs typeface="Osaka" charset="0"/>
      </a:defRPr>
    </a:lvl3pPr>
    <a:lvl4pPr marL="1600200" indent="-228600" algn="l" rtl="0" eaLnBrk="0" fontAlgn="base" hangingPunct="0">
      <a:spcBef>
        <a:spcPct val="30000"/>
      </a:spcBef>
      <a:spcAft>
        <a:spcPct val="0"/>
      </a:spcAft>
      <a:defRPr kumimoji="1" sz="1200" kern="1200">
        <a:solidFill>
          <a:schemeClr val="tx1"/>
        </a:solidFill>
        <a:latin typeface="Times" charset="0"/>
        <a:ea typeface="Osaka" charset="0"/>
        <a:cs typeface="Osaka" charset="0"/>
      </a:defRPr>
    </a:lvl4pPr>
    <a:lvl5pPr marL="2057400" indent="-228600" algn="l" rtl="0" eaLnBrk="0" fontAlgn="base" hangingPunct="0">
      <a:spcBef>
        <a:spcPct val="30000"/>
      </a:spcBef>
      <a:spcAft>
        <a:spcPct val="0"/>
      </a:spcAft>
      <a:defRPr kumimoji="1" sz="1200" kern="1200">
        <a:solidFill>
          <a:schemeClr val="tx1"/>
        </a:solidFill>
        <a:latin typeface="Times" charset="0"/>
        <a:ea typeface="Osaka" charset="0"/>
        <a:cs typeface="Osak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A7CF5A5D-8D80-479E-A045-790BF61593C5}" type="slidenum">
              <a:rPr lang="en-US" altLang="de-DE" smtClean="0"/>
              <a:pPr/>
              <a:t>1</a:t>
            </a:fld>
            <a:endParaRPr lang="en-US" altLang="de-DE" dirty="0"/>
          </a:p>
        </p:txBody>
      </p:sp>
    </p:spTree>
    <p:extLst>
      <p:ext uri="{BB962C8B-B14F-4D97-AF65-F5344CB8AC3E}">
        <p14:creationId xmlns:p14="http://schemas.microsoft.com/office/powerpoint/2010/main" val="2348327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CH" dirty="0"/>
          </a:p>
        </p:txBody>
      </p:sp>
      <p:sp>
        <p:nvSpPr>
          <p:cNvPr id="4" name="Slide Number Placeholder 3"/>
          <p:cNvSpPr>
            <a:spLocks noGrp="1"/>
          </p:cNvSpPr>
          <p:nvPr>
            <p:ph type="sldNum" sz="quarter" idx="10"/>
          </p:nvPr>
        </p:nvSpPr>
        <p:spPr/>
        <p:txBody>
          <a:bodyPr/>
          <a:lstStyle/>
          <a:p>
            <a:fld id="{A7CF5A5D-8D80-479E-A045-790BF61593C5}" type="slidenum">
              <a:rPr lang="en-US" altLang="de-DE" smtClean="0"/>
              <a:pPr/>
              <a:t>4</a:t>
            </a:fld>
            <a:endParaRPr lang="en-US" altLang="de-DE" dirty="0"/>
          </a:p>
        </p:txBody>
      </p:sp>
    </p:spTree>
    <p:extLst>
      <p:ext uri="{BB962C8B-B14F-4D97-AF65-F5344CB8AC3E}">
        <p14:creationId xmlns:p14="http://schemas.microsoft.com/office/powerpoint/2010/main" val="823069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Intra-op feeding using an NJ tube or g-tube may be beneficial in patients with multi-trauma or needing multiple ORs</a:t>
            </a:r>
          </a:p>
        </p:txBody>
      </p:sp>
      <p:sp>
        <p:nvSpPr>
          <p:cNvPr id="4" name="Slide Number Placeholder 3"/>
          <p:cNvSpPr>
            <a:spLocks noGrp="1"/>
          </p:cNvSpPr>
          <p:nvPr>
            <p:ph type="sldNum" sz="quarter" idx="5"/>
          </p:nvPr>
        </p:nvSpPr>
        <p:spPr/>
        <p:txBody>
          <a:bodyPr/>
          <a:lstStyle/>
          <a:p>
            <a:fld id="{A7CF5A5D-8D80-479E-A045-790BF61593C5}" type="slidenum">
              <a:rPr lang="en-US" altLang="de-DE" smtClean="0"/>
              <a:pPr/>
              <a:t>5</a:t>
            </a:fld>
            <a:endParaRPr lang="en-US" altLang="de-DE" dirty="0"/>
          </a:p>
        </p:txBody>
      </p:sp>
    </p:spTree>
    <p:extLst>
      <p:ext uri="{BB962C8B-B14F-4D97-AF65-F5344CB8AC3E}">
        <p14:creationId xmlns:p14="http://schemas.microsoft.com/office/powerpoint/2010/main" val="433018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strong evidence and means not even one cigarette during this time period in order to reverse the effects of cig. smoke</a:t>
            </a:r>
          </a:p>
        </p:txBody>
      </p:sp>
      <p:sp>
        <p:nvSpPr>
          <p:cNvPr id="4" name="Slide Number Placeholder 3"/>
          <p:cNvSpPr>
            <a:spLocks noGrp="1"/>
          </p:cNvSpPr>
          <p:nvPr>
            <p:ph type="sldNum" sz="quarter" idx="5"/>
          </p:nvPr>
        </p:nvSpPr>
        <p:spPr/>
        <p:txBody>
          <a:bodyPr/>
          <a:lstStyle/>
          <a:p>
            <a:fld id="{A7CF5A5D-8D80-479E-A045-790BF61593C5}" type="slidenum">
              <a:rPr lang="en-US" altLang="de-DE" smtClean="0"/>
              <a:pPr/>
              <a:t>6</a:t>
            </a:fld>
            <a:endParaRPr lang="en-US" altLang="de-DE" dirty="0"/>
          </a:p>
        </p:txBody>
      </p:sp>
    </p:spTree>
    <p:extLst>
      <p:ext uri="{BB962C8B-B14F-4D97-AF65-F5344CB8AC3E}">
        <p14:creationId xmlns:p14="http://schemas.microsoft.com/office/powerpoint/2010/main" val="1903219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Peri-op control means keeping glucose levels within normal range during this period and avoid large changes in glucose level. HbA1C does not need to be checked. Control of HbA1c may only be relevant in elective surgery where there is time to be able to control the patients blood glucose over a longer period of time</a:t>
            </a:r>
          </a:p>
        </p:txBody>
      </p:sp>
      <p:sp>
        <p:nvSpPr>
          <p:cNvPr id="4" name="Slide Number Placeholder 3"/>
          <p:cNvSpPr>
            <a:spLocks noGrp="1"/>
          </p:cNvSpPr>
          <p:nvPr>
            <p:ph type="sldNum" sz="quarter" idx="5"/>
          </p:nvPr>
        </p:nvSpPr>
        <p:spPr/>
        <p:txBody>
          <a:bodyPr/>
          <a:lstStyle/>
          <a:p>
            <a:fld id="{A7CF5A5D-8D80-479E-A045-790BF61593C5}" type="slidenum">
              <a:rPr lang="en-US" altLang="de-DE" smtClean="0"/>
              <a:pPr/>
              <a:t>7</a:t>
            </a:fld>
            <a:endParaRPr lang="en-US" altLang="de-DE" dirty="0"/>
          </a:p>
        </p:txBody>
      </p:sp>
    </p:spTree>
    <p:extLst>
      <p:ext uri="{BB962C8B-B14F-4D97-AF65-F5344CB8AC3E}">
        <p14:creationId xmlns:p14="http://schemas.microsoft.com/office/powerpoint/2010/main" val="4053883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CH" dirty="0"/>
              <a:t>Approximation = </a:t>
            </a:r>
            <a:r>
              <a:rPr lang="de-CH" dirty="0" err="1"/>
              <a:t>reduce</a:t>
            </a:r>
            <a:r>
              <a:rPr lang="de-CH" dirty="0"/>
              <a:t> </a:t>
            </a:r>
            <a:r>
              <a:rPr lang="de-CH" dirty="0" err="1"/>
              <a:t>the</a:t>
            </a:r>
            <a:r>
              <a:rPr lang="de-CH" dirty="0"/>
              <a:t> </a:t>
            </a:r>
            <a:r>
              <a:rPr lang="de-CH" dirty="0" err="1"/>
              <a:t>size</a:t>
            </a:r>
            <a:r>
              <a:rPr lang="de-CH" dirty="0"/>
              <a:t> </a:t>
            </a:r>
            <a:r>
              <a:rPr lang="de-CH" dirty="0" err="1"/>
              <a:t>of</a:t>
            </a:r>
            <a:r>
              <a:rPr lang="de-CH" dirty="0"/>
              <a:t> </a:t>
            </a:r>
            <a:r>
              <a:rPr lang="de-CH" dirty="0" err="1"/>
              <a:t>the</a:t>
            </a:r>
            <a:r>
              <a:rPr lang="de-CH" dirty="0"/>
              <a:t> </a:t>
            </a:r>
            <a:r>
              <a:rPr lang="de-CH" dirty="0" err="1"/>
              <a:t>wound</a:t>
            </a:r>
            <a:r>
              <a:rPr lang="de-CH" dirty="0"/>
              <a:t> </a:t>
            </a:r>
            <a:r>
              <a:rPr lang="de-CH" dirty="0" err="1"/>
              <a:t>defect</a:t>
            </a:r>
            <a:r>
              <a:rPr lang="de-CH" dirty="0"/>
              <a:t> (not </a:t>
            </a:r>
            <a:r>
              <a:rPr lang="de-CH" dirty="0" err="1"/>
              <a:t>necessarily</a:t>
            </a:r>
            <a:r>
              <a:rPr lang="de-CH" dirty="0"/>
              <a:t> </a:t>
            </a:r>
            <a:r>
              <a:rPr lang="de-CH" dirty="0" err="1"/>
              <a:t>close</a:t>
            </a:r>
            <a:r>
              <a:rPr lang="de-CH" dirty="0"/>
              <a:t> </a:t>
            </a:r>
            <a:r>
              <a:rPr lang="de-CH" dirty="0" err="1"/>
              <a:t>it</a:t>
            </a:r>
            <a:r>
              <a:rPr lang="de-CH" dirty="0"/>
              <a:t> </a:t>
            </a:r>
            <a:r>
              <a:rPr lang="de-CH" dirty="0" err="1"/>
              <a:t>completely</a:t>
            </a:r>
            <a:r>
              <a:rPr lang="de-CH" dirty="0"/>
              <a:t> </a:t>
            </a:r>
            <a:r>
              <a:rPr lang="de-CH" dirty="0" err="1"/>
              <a:t>as</a:t>
            </a:r>
            <a:r>
              <a:rPr lang="de-CH" dirty="0"/>
              <a:t> </a:t>
            </a:r>
            <a:r>
              <a:rPr lang="de-CH" dirty="0" err="1"/>
              <a:t>tissue</a:t>
            </a:r>
            <a:r>
              <a:rPr lang="de-CH" dirty="0"/>
              <a:t> </a:t>
            </a:r>
            <a:r>
              <a:rPr lang="de-CH" dirty="0" err="1"/>
              <a:t>may</a:t>
            </a:r>
            <a:r>
              <a:rPr lang="de-CH" dirty="0"/>
              <a:t> </a:t>
            </a:r>
            <a:r>
              <a:rPr lang="de-CH" dirty="0" err="1"/>
              <a:t>be</a:t>
            </a:r>
            <a:r>
              <a:rPr lang="de-CH" dirty="0"/>
              <a:t> </a:t>
            </a:r>
            <a:r>
              <a:rPr lang="de-CH" dirty="0" err="1"/>
              <a:t>missing</a:t>
            </a:r>
            <a:r>
              <a:rPr lang="de-CH" dirty="0"/>
              <a:t>. This </a:t>
            </a:r>
            <a:r>
              <a:rPr lang="de-CH" dirty="0" err="1"/>
              <a:t>may</a:t>
            </a:r>
            <a:r>
              <a:rPr lang="de-CH" dirty="0"/>
              <a:t> </a:t>
            </a:r>
            <a:r>
              <a:rPr lang="de-CH" dirty="0" err="1"/>
              <a:t>include</a:t>
            </a:r>
            <a:r>
              <a:rPr lang="de-CH" dirty="0"/>
              <a:t> </a:t>
            </a:r>
            <a:r>
              <a:rPr lang="de-CH" dirty="0" err="1"/>
              <a:t>suturing</a:t>
            </a:r>
            <a:r>
              <a:rPr lang="de-CH" dirty="0"/>
              <a:t>, negative </a:t>
            </a:r>
            <a:r>
              <a:rPr lang="de-CH" dirty="0" err="1"/>
              <a:t>pressure</a:t>
            </a:r>
            <a:r>
              <a:rPr lang="de-CH" dirty="0"/>
              <a:t>, etc. in </a:t>
            </a:r>
            <a:r>
              <a:rPr lang="de-CH" dirty="0" err="1"/>
              <a:t>order</a:t>
            </a:r>
            <a:r>
              <a:rPr lang="de-CH" dirty="0"/>
              <a:t> </a:t>
            </a:r>
            <a:r>
              <a:rPr lang="de-CH" dirty="0" err="1"/>
              <a:t>to</a:t>
            </a:r>
            <a:r>
              <a:rPr lang="de-CH" dirty="0"/>
              <a:t> </a:t>
            </a:r>
            <a:r>
              <a:rPr lang="de-CH" dirty="0" err="1"/>
              <a:t>reduce</a:t>
            </a:r>
            <a:r>
              <a:rPr lang="de-CH" dirty="0"/>
              <a:t> </a:t>
            </a:r>
            <a:r>
              <a:rPr lang="de-CH" dirty="0" err="1"/>
              <a:t>the</a:t>
            </a:r>
            <a:r>
              <a:rPr lang="de-CH" dirty="0"/>
              <a:t> </a:t>
            </a:r>
            <a:r>
              <a:rPr lang="de-CH" dirty="0" err="1"/>
              <a:t>effect</a:t>
            </a:r>
            <a:r>
              <a:rPr lang="de-CH" dirty="0"/>
              <a:t> </a:t>
            </a:r>
            <a:r>
              <a:rPr lang="de-CH" dirty="0" err="1"/>
              <a:t>of</a:t>
            </a:r>
            <a:r>
              <a:rPr lang="de-CH" dirty="0"/>
              <a:t> </a:t>
            </a:r>
            <a:r>
              <a:rPr lang="de-CH" dirty="0" err="1"/>
              <a:t>swelling</a:t>
            </a:r>
            <a:r>
              <a:rPr lang="de-CH" dirty="0"/>
              <a:t> </a:t>
            </a:r>
            <a:r>
              <a:rPr lang="de-CH" dirty="0" err="1"/>
              <a:t>and</a:t>
            </a:r>
            <a:r>
              <a:rPr lang="de-CH" dirty="0"/>
              <a:t> </a:t>
            </a:r>
            <a:r>
              <a:rPr lang="de-CH" dirty="0" err="1"/>
              <a:t>wound</a:t>
            </a:r>
            <a:r>
              <a:rPr lang="de-CH" dirty="0"/>
              <a:t> </a:t>
            </a:r>
            <a:r>
              <a:rPr lang="de-CH" dirty="0" err="1"/>
              <a:t>expansion</a:t>
            </a:r>
            <a:r>
              <a:rPr lang="de-CH" dirty="0"/>
              <a:t> </a:t>
            </a:r>
            <a:r>
              <a:rPr lang="de-CH" dirty="0" err="1"/>
              <a:t>between</a:t>
            </a:r>
            <a:r>
              <a:rPr lang="de-CH" dirty="0"/>
              <a:t> </a:t>
            </a:r>
            <a:r>
              <a:rPr lang="de-CH" dirty="0" err="1"/>
              <a:t>wash</a:t>
            </a:r>
            <a:r>
              <a:rPr lang="de-CH" dirty="0"/>
              <a:t> </a:t>
            </a:r>
            <a:r>
              <a:rPr lang="de-CH" dirty="0" err="1"/>
              <a:t>outs</a:t>
            </a:r>
            <a:r>
              <a:rPr lang="de-CH" dirty="0"/>
              <a:t>.</a:t>
            </a:r>
          </a:p>
          <a:p>
            <a:r>
              <a:rPr lang="de-CH" dirty="0" err="1"/>
              <a:t>Extending</a:t>
            </a:r>
            <a:r>
              <a:rPr lang="de-CH" dirty="0"/>
              <a:t> </a:t>
            </a:r>
            <a:r>
              <a:rPr lang="de-CH" dirty="0" err="1"/>
              <a:t>lacerations</a:t>
            </a:r>
            <a:r>
              <a:rPr lang="de-CH" dirty="0"/>
              <a:t> at 90degrees </a:t>
            </a:r>
            <a:r>
              <a:rPr lang="de-CH" dirty="0" err="1"/>
              <a:t>maintains</a:t>
            </a:r>
            <a:r>
              <a:rPr lang="de-CH" dirty="0"/>
              <a:t> </a:t>
            </a:r>
            <a:r>
              <a:rPr lang="de-CH" dirty="0" err="1"/>
              <a:t>the</a:t>
            </a:r>
            <a:r>
              <a:rPr lang="de-CH" dirty="0"/>
              <a:t> </a:t>
            </a:r>
            <a:r>
              <a:rPr lang="de-CH" dirty="0" err="1"/>
              <a:t>skin</a:t>
            </a:r>
            <a:r>
              <a:rPr lang="de-CH" dirty="0"/>
              <a:t> </a:t>
            </a:r>
            <a:r>
              <a:rPr lang="de-CH" dirty="0" err="1"/>
              <a:t>blood</a:t>
            </a:r>
            <a:r>
              <a:rPr lang="de-CH" dirty="0"/>
              <a:t> </a:t>
            </a:r>
            <a:r>
              <a:rPr lang="de-CH" dirty="0" err="1"/>
              <a:t>flow</a:t>
            </a:r>
            <a:r>
              <a:rPr lang="de-CH" dirty="0"/>
              <a:t> </a:t>
            </a:r>
            <a:r>
              <a:rPr lang="de-CH" dirty="0" err="1"/>
              <a:t>to</a:t>
            </a:r>
            <a:r>
              <a:rPr lang="de-CH" dirty="0"/>
              <a:t> </a:t>
            </a:r>
            <a:r>
              <a:rPr lang="de-CH" dirty="0" err="1"/>
              <a:t>the</a:t>
            </a:r>
            <a:r>
              <a:rPr lang="de-CH" dirty="0"/>
              <a:t> </a:t>
            </a:r>
            <a:r>
              <a:rPr lang="de-CH" dirty="0" err="1"/>
              <a:t>skin</a:t>
            </a:r>
            <a:r>
              <a:rPr lang="de-CH" dirty="0"/>
              <a:t> </a:t>
            </a:r>
            <a:r>
              <a:rPr lang="de-CH" dirty="0" err="1"/>
              <a:t>corners</a:t>
            </a:r>
            <a:r>
              <a:rPr lang="de-CH" dirty="0"/>
              <a:t> versus </a:t>
            </a:r>
            <a:r>
              <a:rPr lang="de-CH" dirty="0" err="1"/>
              <a:t>oblique</a:t>
            </a:r>
            <a:r>
              <a:rPr lang="de-CH" dirty="0"/>
              <a:t> </a:t>
            </a:r>
            <a:r>
              <a:rPr lang="de-CH" dirty="0" err="1"/>
              <a:t>incisions</a:t>
            </a:r>
            <a:endParaRPr lang="en-US" dirty="0"/>
          </a:p>
        </p:txBody>
      </p:sp>
      <p:sp>
        <p:nvSpPr>
          <p:cNvPr id="4" name="Slide Number Placeholder 3"/>
          <p:cNvSpPr>
            <a:spLocks noGrp="1"/>
          </p:cNvSpPr>
          <p:nvPr>
            <p:ph type="sldNum" sz="quarter" idx="5"/>
          </p:nvPr>
        </p:nvSpPr>
        <p:spPr/>
        <p:txBody>
          <a:bodyPr/>
          <a:lstStyle/>
          <a:p>
            <a:fld id="{A7CF5A5D-8D80-479E-A045-790BF61593C5}" type="slidenum">
              <a:rPr lang="en-US" altLang="de-DE" smtClean="0"/>
              <a:pPr/>
              <a:t>8</a:t>
            </a:fld>
            <a:endParaRPr lang="en-US" altLang="de-DE" dirty="0"/>
          </a:p>
        </p:txBody>
      </p:sp>
    </p:spTree>
    <p:extLst>
      <p:ext uri="{BB962C8B-B14F-4D97-AF65-F5344CB8AC3E}">
        <p14:creationId xmlns:p14="http://schemas.microsoft.com/office/powerpoint/2010/main" val="3544443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Dressings are not needed after 1-2days after surgery, applying ointments like </a:t>
            </a:r>
            <a:r>
              <a:rPr lang="en-US" dirty="0" err="1"/>
              <a:t>polysporin</a:t>
            </a:r>
            <a:r>
              <a:rPr lang="en-US" dirty="0"/>
              <a:t> or even </a:t>
            </a:r>
            <a:r>
              <a:rPr lang="en-US" dirty="0" err="1"/>
              <a:t>vaseline</a:t>
            </a:r>
            <a:r>
              <a:rPr lang="en-US" dirty="0"/>
              <a:t> can help epithelialization and reduce SSI risk. Generally recommended for 7-14days</a:t>
            </a:r>
          </a:p>
        </p:txBody>
      </p:sp>
      <p:sp>
        <p:nvSpPr>
          <p:cNvPr id="4" name="Slide Number Placeholder 3"/>
          <p:cNvSpPr>
            <a:spLocks noGrp="1"/>
          </p:cNvSpPr>
          <p:nvPr>
            <p:ph type="sldNum" sz="quarter" idx="5"/>
          </p:nvPr>
        </p:nvSpPr>
        <p:spPr/>
        <p:txBody>
          <a:bodyPr/>
          <a:lstStyle/>
          <a:p>
            <a:fld id="{A7CF5A5D-8D80-479E-A045-790BF61593C5}" type="slidenum">
              <a:rPr lang="en-US" altLang="de-DE" smtClean="0"/>
              <a:pPr/>
              <a:t>9</a:t>
            </a:fld>
            <a:endParaRPr lang="en-US" altLang="de-DE" dirty="0"/>
          </a:p>
        </p:txBody>
      </p:sp>
    </p:spTree>
    <p:extLst>
      <p:ext uri="{BB962C8B-B14F-4D97-AF65-F5344CB8AC3E}">
        <p14:creationId xmlns:p14="http://schemas.microsoft.com/office/powerpoint/2010/main" val="4159883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primary closure is not possible means you cannot close the wound and that you will be treating the wound with dressings and it will not be closed for a period of time, this may require treatment until it closes on its own or it may mean a flap will be required to bring in healthy tissue for closure</a:t>
            </a:r>
          </a:p>
        </p:txBody>
      </p:sp>
      <p:sp>
        <p:nvSpPr>
          <p:cNvPr id="4" name="Slide Number Placeholder 3"/>
          <p:cNvSpPr>
            <a:spLocks noGrp="1"/>
          </p:cNvSpPr>
          <p:nvPr>
            <p:ph type="sldNum" sz="quarter" idx="10"/>
          </p:nvPr>
        </p:nvSpPr>
        <p:spPr/>
        <p:txBody>
          <a:bodyPr/>
          <a:lstStyle/>
          <a:p>
            <a:fld id="{A7CF5A5D-8D80-479E-A045-790BF61593C5}" type="slidenum">
              <a:rPr lang="en-US" altLang="de-DE" smtClean="0"/>
              <a:pPr/>
              <a:t>10</a:t>
            </a:fld>
            <a:endParaRPr lang="en-US" altLang="de-DE" dirty="0"/>
          </a:p>
        </p:txBody>
      </p:sp>
    </p:spTree>
    <p:extLst>
      <p:ext uri="{BB962C8B-B14F-4D97-AF65-F5344CB8AC3E}">
        <p14:creationId xmlns:p14="http://schemas.microsoft.com/office/powerpoint/2010/main" val="3718068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Strong evidence for the above statements</a:t>
            </a:r>
          </a:p>
        </p:txBody>
      </p:sp>
      <p:sp>
        <p:nvSpPr>
          <p:cNvPr id="4" name="Slide Number Placeholder 3"/>
          <p:cNvSpPr>
            <a:spLocks noGrp="1"/>
          </p:cNvSpPr>
          <p:nvPr>
            <p:ph type="sldNum" sz="quarter" idx="10"/>
          </p:nvPr>
        </p:nvSpPr>
        <p:spPr/>
        <p:txBody>
          <a:bodyPr/>
          <a:lstStyle/>
          <a:p>
            <a:fld id="{A7CF5A5D-8D80-479E-A045-790BF61593C5}" type="slidenum">
              <a:rPr lang="en-US" altLang="de-DE" smtClean="0"/>
              <a:pPr/>
              <a:t>11</a:t>
            </a:fld>
            <a:endParaRPr lang="en-US" altLang="de-DE" dirty="0"/>
          </a:p>
        </p:txBody>
      </p:sp>
    </p:spTree>
    <p:extLst>
      <p:ext uri="{BB962C8B-B14F-4D97-AF65-F5344CB8AC3E}">
        <p14:creationId xmlns:p14="http://schemas.microsoft.com/office/powerpoint/2010/main" val="39025549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12" name="Grafik 16">
            <a:extLst>
              <a:ext uri="{FF2B5EF4-FFF2-40B4-BE49-F238E27FC236}">
                <a16:creationId xmlns:a16="http://schemas.microsoft.com/office/drawing/2014/main" id="{460B3A20-228A-4592-9425-52D6906E92DD}"/>
              </a:ext>
            </a:extLst>
          </p:cNvPr>
          <p:cNvPicPr>
            <a:picLocks noChangeAspect="1"/>
          </p:cNvPicPr>
          <p:nvPr userDrawn="1"/>
        </p:nvPicPr>
        <p:blipFill>
          <a:blip r:embed="rId2"/>
          <a:srcRect/>
          <a:stretch/>
        </p:blipFill>
        <p:spPr>
          <a:xfrm>
            <a:off x="0" y="0"/>
            <a:ext cx="12192000" cy="6858000"/>
          </a:xfrm>
          <a:prstGeom prst="rect">
            <a:avLst/>
          </a:prstGeom>
        </p:spPr>
      </p:pic>
      <p:sp>
        <p:nvSpPr>
          <p:cNvPr id="13" name="Titel 1">
            <a:extLst>
              <a:ext uri="{FF2B5EF4-FFF2-40B4-BE49-F238E27FC236}">
                <a16:creationId xmlns:a16="http://schemas.microsoft.com/office/drawing/2014/main" id="{F3C6CDF2-C7E1-4D4A-9798-A00188DA296C}"/>
              </a:ext>
            </a:extLst>
          </p:cNvPr>
          <p:cNvSpPr>
            <a:spLocks noGrp="1"/>
          </p:cNvSpPr>
          <p:nvPr>
            <p:ph type="title"/>
          </p:nvPr>
        </p:nvSpPr>
        <p:spPr>
          <a:xfrm>
            <a:off x="670984" y="2214564"/>
            <a:ext cx="6756929" cy="2428875"/>
          </a:xfrm>
        </p:spPr>
        <p:txBody>
          <a:bodyPr/>
          <a:lstStyle>
            <a:lvl1pPr>
              <a:lnSpc>
                <a:spcPts val="3400"/>
              </a:lnSpc>
              <a:defRPr sz="3200">
                <a:solidFill>
                  <a:srgbClr val="042D9A"/>
                </a:solidFill>
              </a:defRPr>
            </a:lvl1pPr>
          </a:lstStyle>
          <a:p>
            <a:r>
              <a:rPr lang="de-DE" dirty="0"/>
              <a:t>Mastertitelformat bearbeiten</a:t>
            </a:r>
            <a:endParaRPr lang="en-GB" dirty="0"/>
          </a:p>
        </p:txBody>
      </p:sp>
      <p:pic>
        <p:nvPicPr>
          <p:cNvPr id="14" name="Grafik 15">
            <a:extLst>
              <a:ext uri="{FF2B5EF4-FFF2-40B4-BE49-F238E27FC236}">
                <a16:creationId xmlns:a16="http://schemas.microsoft.com/office/drawing/2014/main" id="{2E2F293A-A710-45CD-A247-FB146D5BDA80}"/>
              </a:ext>
            </a:extLst>
          </p:cNvPr>
          <p:cNvPicPr>
            <a:picLocks noChangeAspect="1"/>
          </p:cNvPicPr>
          <p:nvPr userDrawn="1"/>
        </p:nvPicPr>
        <p:blipFill>
          <a:blip r:embed="rId3">
            <a:extLst>
              <a:ext uri="{96DAC541-7B7A-43D3-8B79-37D633B846F1}">
                <asvg:svgBlip xmlns:asvg="http://schemas.microsoft.com/office/drawing/2016/SVG/main" r:embed="rId4"/>
              </a:ext>
            </a:extLst>
          </a:blip>
          <a:srcRect/>
          <a:stretch/>
        </p:blipFill>
        <p:spPr>
          <a:xfrm>
            <a:off x="658812" y="259557"/>
            <a:ext cx="942975" cy="495300"/>
          </a:xfrm>
          <a:prstGeom prst="rect">
            <a:avLst/>
          </a:prstGeom>
        </p:spPr>
      </p:pic>
      <p:sp>
        <p:nvSpPr>
          <p:cNvPr id="15" name="Textplatzhalter 8">
            <a:extLst>
              <a:ext uri="{FF2B5EF4-FFF2-40B4-BE49-F238E27FC236}">
                <a16:creationId xmlns:a16="http://schemas.microsoft.com/office/drawing/2014/main" id="{E2C77394-A26E-4752-B77E-6F79E2CD746D}"/>
              </a:ext>
            </a:extLst>
          </p:cNvPr>
          <p:cNvSpPr>
            <a:spLocks noGrp="1"/>
          </p:cNvSpPr>
          <p:nvPr>
            <p:ph type="body" sz="quarter" idx="10" hasCustomPrompt="1"/>
          </p:nvPr>
        </p:nvSpPr>
        <p:spPr>
          <a:xfrm>
            <a:off x="658813" y="5856290"/>
            <a:ext cx="3348037" cy="246062"/>
          </a:xfrm>
        </p:spPr>
        <p:txBody>
          <a:bodyPr/>
          <a:lstStyle>
            <a:lvl1pPr marL="0" indent="0">
              <a:buNone/>
              <a:defRPr sz="1500" b="1">
                <a:solidFill>
                  <a:srgbClr val="042D9A"/>
                </a:solidFill>
              </a:defRPr>
            </a:lvl1pPr>
            <a:lvl2pPr marL="342000" indent="0">
              <a:buNone/>
              <a:defRPr sz="1500" b="1">
                <a:solidFill>
                  <a:schemeClr val="bg1"/>
                </a:solidFill>
              </a:defRPr>
            </a:lvl2pPr>
            <a:lvl3pPr marL="684000" indent="0">
              <a:buNone/>
              <a:defRPr sz="1500" b="1">
                <a:solidFill>
                  <a:schemeClr val="bg1"/>
                </a:solidFill>
              </a:defRPr>
            </a:lvl3pPr>
            <a:lvl4pPr marL="1026000" indent="0">
              <a:buNone/>
              <a:defRPr sz="1500" b="1">
                <a:solidFill>
                  <a:schemeClr val="bg1"/>
                </a:solidFill>
              </a:defRPr>
            </a:lvl4pPr>
            <a:lvl5pPr marL="1368000" indent="0">
              <a:buNone/>
              <a:defRPr sz="1500" b="1">
                <a:solidFill>
                  <a:schemeClr val="bg1"/>
                </a:solidFill>
              </a:defRPr>
            </a:lvl5pPr>
          </a:lstStyle>
          <a:p>
            <a:pPr lvl="0"/>
            <a:r>
              <a:rPr lang="en-GB" dirty="0"/>
              <a:t>Presenter’s name</a:t>
            </a:r>
          </a:p>
        </p:txBody>
      </p:sp>
      <p:sp>
        <p:nvSpPr>
          <p:cNvPr id="19" name="Textplatzhalter 8">
            <a:extLst>
              <a:ext uri="{FF2B5EF4-FFF2-40B4-BE49-F238E27FC236}">
                <a16:creationId xmlns:a16="http://schemas.microsoft.com/office/drawing/2014/main" id="{F7ED6367-A7E5-4E42-B1BE-0812AC6788C8}"/>
              </a:ext>
            </a:extLst>
          </p:cNvPr>
          <p:cNvSpPr>
            <a:spLocks noGrp="1"/>
          </p:cNvSpPr>
          <p:nvPr>
            <p:ph type="body" sz="quarter" idx="11" hasCustomPrompt="1"/>
          </p:nvPr>
        </p:nvSpPr>
        <p:spPr>
          <a:xfrm>
            <a:off x="658812" y="6102352"/>
            <a:ext cx="3348037" cy="206376"/>
          </a:xfrm>
        </p:spPr>
        <p:txBody>
          <a:bodyPr anchor="b" anchorCtr="0"/>
          <a:lstStyle>
            <a:lvl1pPr marL="0" indent="0">
              <a:buNone/>
              <a:defRPr sz="1500" b="0">
                <a:solidFill>
                  <a:srgbClr val="042D9A"/>
                </a:solidFill>
              </a:defRPr>
            </a:lvl1pPr>
            <a:lvl2pPr marL="342000" indent="0">
              <a:buNone/>
              <a:defRPr sz="1500" b="1">
                <a:solidFill>
                  <a:schemeClr val="bg1"/>
                </a:solidFill>
              </a:defRPr>
            </a:lvl2pPr>
            <a:lvl3pPr marL="684000" indent="0">
              <a:buNone/>
              <a:defRPr sz="1500" b="1">
                <a:solidFill>
                  <a:schemeClr val="bg1"/>
                </a:solidFill>
              </a:defRPr>
            </a:lvl3pPr>
            <a:lvl4pPr marL="1026000" indent="0">
              <a:buNone/>
              <a:defRPr sz="1500" b="1">
                <a:solidFill>
                  <a:schemeClr val="bg1"/>
                </a:solidFill>
              </a:defRPr>
            </a:lvl4pPr>
            <a:lvl5pPr marL="1368000" indent="0">
              <a:buNone/>
              <a:defRPr sz="1500" b="1">
                <a:solidFill>
                  <a:schemeClr val="bg1"/>
                </a:solidFill>
              </a:defRPr>
            </a:lvl5pPr>
          </a:lstStyle>
          <a:p>
            <a:pPr lvl="0"/>
            <a:r>
              <a:rPr lang="en-GB"/>
              <a:t>Presenter’s title </a:t>
            </a:r>
            <a:endParaRPr lang="en-GB" dirty="0"/>
          </a:p>
        </p:txBody>
      </p:sp>
      <p:sp>
        <p:nvSpPr>
          <p:cNvPr id="20" name="Textplatzhalter 8">
            <a:extLst>
              <a:ext uri="{FF2B5EF4-FFF2-40B4-BE49-F238E27FC236}">
                <a16:creationId xmlns:a16="http://schemas.microsoft.com/office/drawing/2014/main" id="{30F4D134-2275-4651-A381-A11E9957603E}"/>
              </a:ext>
            </a:extLst>
          </p:cNvPr>
          <p:cNvSpPr>
            <a:spLocks noGrp="1"/>
          </p:cNvSpPr>
          <p:nvPr>
            <p:ph type="body" sz="quarter" idx="12" hasCustomPrompt="1"/>
          </p:nvPr>
        </p:nvSpPr>
        <p:spPr>
          <a:xfrm>
            <a:off x="4079876" y="5861053"/>
            <a:ext cx="3348037" cy="246062"/>
          </a:xfrm>
        </p:spPr>
        <p:txBody>
          <a:bodyPr/>
          <a:lstStyle>
            <a:lvl1pPr marL="0" indent="0">
              <a:buNone/>
              <a:defRPr sz="1500" b="1">
                <a:solidFill>
                  <a:srgbClr val="042D9A"/>
                </a:solidFill>
              </a:defRPr>
            </a:lvl1pPr>
            <a:lvl2pPr marL="342000" indent="0">
              <a:buNone/>
              <a:defRPr sz="1500" b="1">
                <a:solidFill>
                  <a:schemeClr val="bg1"/>
                </a:solidFill>
              </a:defRPr>
            </a:lvl2pPr>
            <a:lvl3pPr marL="684000" indent="0">
              <a:buNone/>
              <a:defRPr sz="1500" b="1">
                <a:solidFill>
                  <a:schemeClr val="bg1"/>
                </a:solidFill>
              </a:defRPr>
            </a:lvl3pPr>
            <a:lvl4pPr marL="1026000" indent="0">
              <a:buNone/>
              <a:defRPr sz="1500" b="1">
                <a:solidFill>
                  <a:schemeClr val="bg1"/>
                </a:solidFill>
              </a:defRPr>
            </a:lvl4pPr>
            <a:lvl5pPr marL="1368000" indent="0">
              <a:buNone/>
              <a:defRPr sz="1500" b="1">
                <a:solidFill>
                  <a:schemeClr val="bg1"/>
                </a:solidFill>
              </a:defRPr>
            </a:lvl5pPr>
          </a:lstStyle>
          <a:p>
            <a:pPr lvl="0"/>
            <a:r>
              <a:rPr lang="en-GB"/>
              <a:t>Meeting</a:t>
            </a:r>
            <a:endParaRPr lang="en-GB" dirty="0"/>
          </a:p>
        </p:txBody>
      </p:sp>
      <p:sp>
        <p:nvSpPr>
          <p:cNvPr id="21" name="Textplatzhalter 8">
            <a:extLst>
              <a:ext uri="{FF2B5EF4-FFF2-40B4-BE49-F238E27FC236}">
                <a16:creationId xmlns:a16="http://schemas.microsoft.com/office/drawing/2014/main" id="{0EA6AAA3-7E6D-4D10-A8F2-194D7F0371A0}"/>
              </a:ext>
            </a:extLst>
          </p:cNvPr>
          <p:cNvSpPr>
            <a:spLocks noGrp="1"/>
          </p:cNvSpPr>
          <p:nvPr>
            <p:ph type="body" sz="quarter" idx="13" hasCustomPrompt="1"/>
          </p:nvPr>
        </p:nvSpPr>
        <p:spPr>
          <a:xfrm>
            <a:off x="4079875" y="6107115"/>
            <a:ext cx="3348037" cy="206376"/>
          </a:xfrm>
        </p:spPr>
        <p:txBody>
          <a:bodyPr anchor="b" anchorCtr="0"/>
          <a:lstStyle>
            <a:lvl1pPr marL="0" indent="0">
              <a:buNone/>
              <a:defRPr sz="1500" b="0">
                <a:solidFill>
                  <a:srgbClr val="042D9A"/>
                </a:solidFill>
              </a:defRPr>
            </a:lvl1pPr>
            <a:lvl2pPr marL="342000" indent="0">
              <a:buNone/>
              <a:defRPr sz="1500" b="1">
                <a:solidFill>
                  <a:schemeClr val="bg1"/>
                </a:solidFill>
              </a:defRPr>
            </a:lvl2pPr>
            <a:lvl3pPr marL="684000" indent="0">
              <a:buNone/>
              <a:defRPr sz="1500" b="1">
                <a:solidFill>
                  <a:schemeClr val="bg1"/>
                </a:solidFill>
              </a:defRPr>
            </a:lvl3pPr>
            <a:lvl4pPr marL="1026000" indent="0">
              <a:buNone/>
              <a:defRPr sz="1500" b="1">
                <a:solidFill>
                  <a:schemeClr val="bg1"/>
                </a:solidFill>
              </a:defRPr>
            </a:lvl4pPr>
            <a:lvl5pPr marL="1368000" indent="0">
              <a:buNone/>
              <a:defRPr sz="1500" b="1">
                <a:solidFill>
                  <a:schemeClr val="bg1"/>
                </a:solidFill>
              </a:defRPr>
            </a:lvl5pPr>
          </a:lstStyle>
          <a:p>
            <a:pPr lvl="0"/>
            <a:r>
              <a:rPr lang="en-GB"/>
              <a:t>City, month day, year</a:t>
            </a:r>
            <a:endParaRPr lang="en-GB" dirty="0"/>
          </a:p>
        </p:txBody>
      </p:sp>
    </p:spTree>
    <p:extLst>
      <p:ext uri="{BB962C8B-B14F-4D97-AF65-F5344CB8AC3E}">
        <p14:creationId xmlns:p14="http://schemas.microsoft.com/office/powerpoint/2010/main" val="1360061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GB" dirty="0"/>
          </a:p>
        </p:txBody>
      </p:sp>
      <p:sp>
        <p:nvSpPr>
          <p:cNvPr id="3" name="Content Placeholder 2"/>
          <p:cNvSpPr>
            <a:spLocks noGrp="1"/>
          </p:cNvSpPr>
          <p:nvPr>
            <p:ph idx="1"/>
          </p:nvPr>
        </p:nvSpPr>
        <p:spPr/>
        <p:txBody>
          <a:bodyPr/>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dirty="0"/>
          </a:p>
        </p:txBody>
      </p:sp>
      <p:sp>
        <p:nvSpPr>
          <p:cNvPr id="4" name="Datumsplatzhalter 3"/>
          <p:cNvSpPr>
            <a:spLocks noGrp="1"/>
          </p:cNvSpPr>
          <p:nvPr>
            <p:ph type="dt" sz="half" idx="10"/>
          </p:nvPr>
        </p:nvSpPr>
        <p:spPr/>
        <p:txBody>
          <a:bodyPr/>
          <a:lstStyle/>
          <a:p>
            <a:fld id="{76A0DB7A-5E6E-4EED-9657-5F3B6CB1BA1C}" type="datetime1">
              <a:rPr lang="de-CH" smtClean="0"/>
              <a:t>05.12.2019</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4522A3F0-13B0-44FA-8CF3-1F493DC6631D}" type="slidenum">
              <a:rPr lang="de-CH" smtClean="0"/>
              <a:t>‹#›</a:t>
            </a:fld>
            <a:endParaRPr lang="de-CH" dirty="0"/>
          </a:p>
        </p:txBody>
      </p:sp>
    </p:spTree>
    <p:extLst>
      <p:ext uri="{BB962C8B-B14F-4D97-AF65-F5344CB8AC3E}">
        <p14:creationId xmlns:p14="http://schemas.microsoft.com/office/powerpoint/2010/main" val="851164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noProof="0"/>
              <a:t>Mastertitelformat bearbeiten</a:t>
            </a:r>
            <a:endParaRPr lang="en-US" noProof="0" dirty="0"/>
          </a:p>
        </p:txBody>
      </p:sp>
      <p:sp>
        <p:nvSpPr>
          <p:cNvPr id="6" name="Inhaltsplatzhalter 5"/>
          <p:cNvSpPr>
            <a:spLocks noGrp="1"/>
          </p:cNvSpPr>
          <p:nvPr>
            <p:ph sz="quarter" idx="10"/>
          </p:nvPr>
        </p:nvSpPr>
        <p:spPr>
          <a:xfrm>
            <a:off x="508000" y="1517650"/>
            <a:ext cx="5486400" cy="4495800"/>
          </a:xfrm>
        </p:spPr>
        <p:txBody>
          <a:bodyPr/>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dirty="0"/>
          </a:p>
        </p:txBody>
      </p:sp>
      <p:sp>
        <p:nvSpPr>
          <p:cNvPr id="7" name="Inhaltsplatzhalter 5"/>
          <p:cNvSpPr>
            <a:spLocks noGrp="1"/>
          </p:cNvSpPr>
          <p:nvPr>
            <p:ph sz="quarter" idx="11"/>
          </p:nvPr>
        </p:nvSpPr>
        <p:spPr>
          <a:xfrm>
            <a:off x="6197601" y="1517650"/>
            <a:ext cx="5486401" cy="4495800"/>
          </a:xfrm>
        </p:spPr>
        <p:txBody>
          <a:bodyPr/>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dirty="0"/>
          </a:p>
        </p:txBody>
      </p:sp>
      <p:sp>
        <p:nvSpPr>
          <p:cNvPr id="3" name="Datumsplatzhalter 2"/>
          <p:cNvSpPr>
            <a:spLocks noGrp="1"/>
          </p:cNvSpPr>
          <p:nvPr>
            <p:ph type="dt" sz="half" idx="12"/>
          </p:nvPr>
        </p:nvSpPr>
        <p:spPr/>
        <p:txBody>
          <a:bodyPr/>
          <a:lstStyle/>
          <a:p>
            <a:fld id="{E3869E49-8562-4402-B1F4-09B513F7C681}" type="datetime1">
              <a:rPr lang="de-CH" smtClean="0"/>
              <a:t>05.12.2019</a:t>
            </a:fld>
            <a:endParaRPr lang="de-CH" dirty="0"/>
          </a:p>
        </p:txBody>
      </p:sp>
      <p:sp>
        <p:nvSpPr>
          <p:cNvPr id="4" name="Fußzeilenplatzhalter 3"/>
          <p:cNvSpPr>
            <a:spLocks noGrp="1"/>
          </p:cNvSpPr>
          <p:nvPr>
            <p:ph type="ftr" sz="quarter" idx="13"/>
          </p:nvPr>
        </p:nvSpPr>
        <p:spPr/>
        <p:txBody>
          <a:bodyPr/>
          <a:lstStyle/>
          <a:p>
            <a:endParaRPr lang="de-CH" dirty="0"/>
          </a:p>
        </p:txBody>
      </p:sp>
      <p:sp>
        <p:nvSpPr>
          <p:cNvPr id="5" name="Foliennummernplatzhalter 4"/>
          <p:cNvSpPr>
            <a:spLocks noGrp="1"/>
          </p:cNvSpPr>
          <p:nvPr>
            <p:ph type="sldNum" sz="quarter" idx="14"/>
          </p:nvPr>
        </p:nvSpPr>
        <p:spPr/>
        <p:txBody>
          <a:bodyPr/>
          <a:lstStyle/>
          <a:p>
            <a:fld id="{4522A3F0-13B0-44FA-8CF3-1F493DC6631D}" type="slidenum">
              <a:rPr lang="de-CH" smtClean="0"/>
              <a:t>‹#›</a:t>
            </a:fld>
            <a:endParaRPr lang="de-CH" dirty="0"/>
          </a:p>
        </p:txBody>
      </p:sp>
    </p:spTree>
    <p:extLst>
      <p:ext uri="{BB962C8B-B14F-4D97-AF65-F5344CB8AC3E}">
        <p14:creationId xmlns:p14="http://schemas.microsoft.com/office/powerpoint/2010/main" val="2727927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and Content Black">
    <p:bg>
      <p:bgRef idx="1001">
        <a:schemeClr val="bg1"/>
      </p:bgRef>
    </p:bg>
    <p:spTree>
      <p:nvGrpSpPr>
        <p:cNvPr id="1" name=""/>
        <p:cNvGrpSpPr/>
        <p:nvPr/>
      </p:nvGrpSpPr>
      <p:grpSpPr>
        <a:xfrm>
          <a:off x="0" y="0"/>
          <a:ext cx="0" cy="0"/>
          <a:chOff x="0" y="0"/>
          <a:chExt cx="0" cy="0"/>
        </a:xfrm>
      </p:grpSpPr>
      <p:pic>
        <p:nvPicPr>
          <p:cNvPr id="5" name="Grafik 4"/>
          <p:cNvPicPr>
            <a:picLocks noChangeAspect="1"/>
          </p:cNvPicPr>
          <p:nvPr userDrawn="1"/>
        </p:nvPicPr>
        <p:blipFill>
          <a:blip r:embed="rId2"/>
          <a:stretch>
            <a:fillRect/>
          </a:stretch>
        </p:blipFill>
        <p:spPr>
          <a:xfrm>
            <a:off x="10099040" y="6480000"/>
            <a:ext cx="2477680" cy="516265"/>
          </a:xfrm>
          <a:prstGeom prst="rect">
            <a:avLst/>
          </a:prstGeom>
        </p:spPr>
      </p:pic>
      <p:sp>
        <p:nvSpPr>
          <p:cNvPr id="2" name="Title 1"/>
          <p:cNvSpPr>
            <a:spLocks noGrp="1"/>
          </p:cNvSpPr>
          <p:nvPr>
            <p:ph type="title"/>
          </p:nvPr>
        </p:nvSpPr>
        <p:spPr/>
        <p:txBody>
          <a:bodyPr/>
          <a:lstStyle>
            <a:lvl1pPr>
              <a:defRPr spc="50">
                <a:solidFill>
                  <a:schemeClr val="tx1"/>
                </a:solidFill>
              </a:defRPr>
            </a:lvl1pPr>
          </a:lstStyle>
          <a:p>
            <a:r>
              <a:rPr lang="de-DE" noProof="0"/>
              <a:t>Mastertitelformat bearbeiten</a:t>
            </a:r>
            <a:endParaRPr lang="en-US" noProof="0" dirty="0"/>
          </a:p>
        </p:txBody>
      </p:sp>
      <p:sp>
        <p:nvSpPr>
          <p:cNvPr id="3" name="Content Placeholder 2"/>
          <p:cNvSpPr>
            <a:spLocks noGrp="1"/>
          </p:cNvSpPr>
          <p:nvPr>
            <p:ph idx="1"/>
          </p:nvPr>
        </p:nvSpPr>
        <p:spPr/>
        <p:txBody>
          <a:bodyPr/>
          <a:lstStyle>
            <a:lvl1pPr>
              <a:defRPr spc="50">
                <a:solidFill>
                  <a:schemeClr val="tx1"/>
                </a:solidFill>
              </a:defRPr>
            </a:lvl1pPr>
            <a:lvl2pPr>
              <a:defRPr spc="50">
                <a:solidFill>
                  <a:schemeClr val="tx1"/>
                </a:solidFill>
              </a:defRPr>
            </a:lvl2pPr>
            <a:lvl3pPr>
              <a:defRPr spc="50">
                <a:solidFill>
                  <a:schemeClr val="tx1"/>
                </a:solidFill>
              </a:defRPr>
            </a:lvl3pPr>
            <a:lvl4pPr>
              <a:defRPr spc="50">
                <a:solidFill>
                  <a:schemeClr val="tx1"/>
                </a:solidFill>
              </a:defRPr>
            </a:lvl4pPr>
            <a:lvl5pPr>
              <a:defRPr spc="50">
                <a:solidFill>
                  <a:schemeClr val="tx1"/>
                </a:solidFill>
              </a:defRPr>
            </a:lvl5pPr>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dirty="0"/>
          </a:p>
        </p:txBody>
      </p:sp>
      <p:sp>
        <p:nvSpPr>
          <p:cNvPr id="4" name="Datumsplatzhalter 3"/>
          <p:cNvSpPr>
            <a:spLocks noGrp="1"/>
          </p:cNvSpPr>
          <p:nvPr>
            <p:ph type="dt" sz="half" idx="10"/>
          </p:nvPr>
        </p:nvSpPr>
        <p:spPr/>
        <p:txBody>
          <a:bodyPr/>
          <a:lstStyle>
            <a:lvl1pPr>
              <a:defRPr>
                <a:solidFill>
                  <a:schemeClr val="tx1"/>
                </a:solidFill>
              </a:defRPr>
            </a:lvl1pPr>
          </a:lstStyle>
          <a:p>
            <a:fld id="{1B3696A3-DC6B-4A97-B1FB-DF434AF5BBC6}" type="datetime1">
              <a:rPr lang="de-CH" smtClean="0"/>
              <a:pPr/>
              <a:t>05.12.2019</a:t>
            </a:fld>
            <a:endParaRPr lang="de-CH" dirty="0"/>
          </a:p>
        </p:txBody>
      </p:sp>
      <p:sp>
        <p:nvSpPr>
          <p:cNvPr id="6" name="Fußzeilenplatzhalter 5"/>
          <p:cNvSpPr>
            <a:spLocks noGrp="1"/>
          </p:cNvSpPr>
          <p:nvPr>
            <p:ph type="ftr" sz="quarter" idx="11"/>
          </p:nvPr>
        </p:nvSpPr>
        <p:spPr/>
        <p:txBody>
          <a:bodyPr/>
          <a:lstStyle>
            <a:lvl1pPr>
              <a:defRPr>
                <a:solidFill>
                  <a:schemeClr val="tx1"/>
                </a:solidFill>
              </a:defRPr>
            </a:lvl1pPr>
          </a:lstStyle>
          <a:p>
            <a:endParaRPr lang="de-CH" dirty="0"/>
          </a:p>
        </p:txBody>
      </p:sp>
      <p:sp>
        <p:nvSpPr>
          <p:cNvPr id="7" name="Foliennummernplatzhalter 6"/>
          <p:cNvSpPr>
            <a:spLocks noGrp="1"/>
          </p:cNvSpPr>
          <p:nvPr>
            <p:ph type="sldNum" sz="quarter" idx="12"/>
          </p:nvPr>
        </p:nvSpPr>
        <p:spPr/>
        <p:txBody>
          <a:bodyPr/>
          <a:lstStyle>
            <a:lvl1pPr>
              <a:defRPr>
                <a:solidFill>
                  <a:schemeClr val="tx1"/>
                </a:solidFill>
              </a:defRPr>
            </a:lvl1pPr>
          </a:lstStyle>
          <a:p>
            <a:fld id="{4522A3F0-13B0-44FA-8CF3-1F493DC6631D}" type="slidenum">
              <a:rPr lang="de-CH" smtClean="0"/>
              <a:pPr/>
              <a:t>‹#›</a:t>
            </a:fld>
            <a:endParaRPr lang="de-CH" dirty="0"/>
          </a:p>
        </p:txBody>
      </p:sp>
    </p:spTree>
    <p:extLst>
      <p:ext uri="{BB962C8B-B14F-4D97-AF65-F5344CB8AC3E}">
        <p14:creationId xmlns:p14="http://schemas.microsoft.com/office/powerpoint/2010/main" val="244505982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8000" y="531813"/>
            <a:ext cx="11176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ltLang="ja-JP" noProof="0" dirty="0"/>
              <a:t>Click to add text</a:t>
            </a:r>
          </a:p>
        </p:txBody>
      </p:sp>
      <p:sp>
        <p:nvSpPr>
          <p:cNvPr id="1027" name="Rectangle 3"/>
          <p:cNvSpPr>
            <a:spLocks noGrp="1" noChangeArrowheads="1"/>
          </p:cNvSpPr>
          <p:nvPr>
            <p:ph type="body" idx="1"/>
          </p:nvPr>
        </p:nvSpPr>
        <p:spPr bwMode="auto">
          <a:xfrm>
            <a:off x="508000" y="1517650"/>
            <a:ext cx="10100501"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ltLang="ja-JP" noProof="0" dirty="0"/>
              <a:t>Click to add text</a:t>
            </a:r>
          </a:p>
          <a:p>
            <a:pPr lvl="1"/>
            <a:r>
              <a:rPr lang="en-US" altLang="ja-JP" noProof="0" dirty="0"/>
              <a:t>Second level text</a:t>
            </a:r>
          </a:p>
          <a:p>
            <a:pPr lvl="2"/>
            <a:r>
              <a:rPr lang="en-US" altLang="ja-JP" noProof="0" dirty="0"/>
              <a:t>Third level text</a:t>
            </a:r>
          </a:p>
          <a:p>
            <a:pPr lvl="3"/>
            <a:r>
              <a:rPr lang="en-US" altLang="ja-JP" noProof="0" dirty="0"/>
              <a:t>Fourth level text</a:t>
            </a:r>
          </a:p>
          <a:p>
            <a:pPr lvl="4"/>
            <a:r>
              <a:rPr lang="en-US" altLang="ja-JP" noProof="0" dirty="0"/>
              <a:t>Fifth level text</a:t>
            </a:r>
          </a:p>
        </p:txBody>
      </p:sp>
      <p:sp>
        <p:nvSpPr>
          <p:cNvPr id="5" name="Datumsplatzhalter 3"/>
          <p:cNvSpPr>
            <a:spLocks noGrp="1"/>
          </p:cNvSpPr>
          <p:nvPr>
            <p:ph type="dt" sz="half" idx="2"/>
          </p:nvPr>
        </p:nvSpPr>
        <p:spPr>
          <a:xfrm>
            <a:off x="1055440" y="6480001"/>
            <a:ext cx="864096" cy="216000"/>
          </a:xfrm>
          <a:prstGeom prst="rect">
            <a:avLst/>
          </a:prstGeom>
        </p:spPr>
        <p:txBody>
          <a:bodyPr vert="horz" lIns="0" tIns="0" rIns="0" bIns="0" rtlCol="0" anchor="ctr"/>
          <a:lstStyle>
            <a:lvl1pPr algn="l">
              <a:defRPr sz="1000" baseline="0">
                <a:solidFill>
                  <a:schemeClr val="accent2"/>
                </a:solidFill>
                <a:latin typeface="+mn-lt"/>
              </a:defRPr>
            </a:lvl1pPr>
          </a:lstStyle>
          <a:p>
            <a:fld id="{3BF894A7-F950-4E57-82B6-B9B021CE4667}" type="datetime1">
              <a:rPr lang="de-CH" smtClean="0"/>
              <a:t>05.12.2019</a:t>
            </a:fld>
            <a:endParaRPr lang="de-CH" dirty="0"/>
          </a:p>
        </p:txBody>
      </p:sp>
      <p:sp>
        <p:nvSpPr>
          <p:cNvPr id="6" name="Fußzeilenplatzhalter 4"/>
          <p:cNvSpPr>
            <a:spLocks noGrp="1"/>
          </p:cNvSpPr>
          <p:nvPr>
            <p:ph type="ftr" sz="quarter" idx="3"/>
          </p:nvPr>
        </p:nvSpPr>
        <p:spPr>
          <a:xfrm>
            <a:off x="1991544" y="6480001"/>
            <a:ext cx="7992888" cy="216000"/>
          </a:xfrm>
          <a:prstGeom prst="rect">
            <a:avLst/>
          </a:prstGeom>
        </p:spPr>
        <p:txBody>
          <a:bodyPr vert="horz" lIns="0" tIns="0" rIns="0" bIns="0" rtlCol="0" anchor="ctr"/>
          <a:lstStyle>
            <a:lvl1pPr algn="l">
              <a:defRPr sz="1000" baseline="0">
                <a:solidFill>
                  <a:schemeClr val="accent2"/>
                </a:solidFill>
                <a:latin typeface="+mn-lt"/>
              </a:defRPr>
            </a:lvl1pPr>
          </a:lstStyle>
          <a:p>
            <a:endParaRPr lang="de-CH" dirty="0"/>
          </a:p>
        </p:txBody>
      </p:sp>
      <p:sp>
        <p:nvSpPr>
          <p:cNvPr id="7" name="Foliennummernplatzhalter 5"/>
          <p:cNvSpPr>
            <a:spLocks noGrp="1"/>
          </p:cNvSpPr>
          <p:nvPr>
            <p:ph type="sldNum" sz="quarter" idx="4"/>
          </p:nvPr>
        </p:nvSpPr>
        <p:spPr>
          <a:xfrm>
            <a:off x="508000" y="6480001"/>
            <a:ext cx="475432" cy="216000"/>
          </a:xfrm>
          <a:prstGeom prst="rect">
            <a:avLst/>
          </a:prstGeom>
        </p:spPr>
        <p:txBody>
          <a:bodyPr vert="horz" lIns="0" tIns="0" rIns="0" bIns="0" rtlCol="0" anchor="ctr"/>
          <a:lstStyle>
            <a:lvl1pPr algn="l">
              <a:defRPr sz="1000" b="1" baseline="0">
                <a:solidFill>
                  <a:schemeClr val="accent2"/>
                </a:solidFill>
                <a:latin typeface="+mn-lt"/>
              </a:defRPr>
            </a:lvl1pPr>
          </a:lstStyle>
          <a:p>
            <a:fld id="{4522A3F0-13B0-44FA-8CF3-1F493DC6631D}" type="slidenum">
              <a:rPr lang="de-CH" smtClean="0"/>
              <a:pPr/>
              <a:t>‹#›</a:t>
            </a:fld>
            <a:endParaRPr lang="de-CH" dirty="0"/>
          </a:p>
        </p:txBody>
      </p:sp>
      <p:pic>
        <p:nvPicPr>
          <p:cNvPr id="8" name="Grafik 13">
            <a:extLst>
              <a:ext uri="{FF2B5EF4-FFF2-40B4-BE49-F238E27FC236}">
                <a16:creationId xmlns:a16="http://schemas.microsoft.com/office/drawing/2014/main" id="{FF173DDF-A53C-4779-AC81-1973A0CFF4A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0979976" y="6312000"/>
            <a:ext cx="553212" cy="290576"/>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3" r:id="rId3"/>
    <p:sldLayoutId id="2147483672" r:id="rId4"/>
  </p:sldLayoutIdLst>
  <p:hf hdr="0" ftr="0" dt="0"/>
  <p:txStyles>
    <p:titleStyle>
      <a:lvl1pPr algn="l" rtl="0" eaLnBrk="1" fontAlgn="base" hangingPunct="1">
        <a:lnSpc>
          <a:spcPct val="90000"/>
        </a:lnSpc>
        <a:spcBef>
          <a:spcPct val="0"/>
        </a:spcBef>
        <a:spcAft>
          <a:spcPct val="0"/>
        </a:spcAft>
        <a:defRPr kumimoji="1" sz="3200" b="1">
          <a:solidFill>
            <a:srgbClr val="042D98"/>
          </a:solidFill>
          <a:latin typeface="+mj-lt"/>
          <a:ea typeface="+mj-ea"/>
          <a:cs typeface="+mj-cs"/>
        </a:defRPr>
      </a:lvl1pPr>
      <a:lvl2pPr algn="l" rtl="0" eaLnBrk="1" fontAlgn="base" hangingPunct="1">
        <a:spcBef>
          <a:spcPct val="0"/>
        </a:spcBef>
        <a:spcAft>
          <a:spcPct val="0"/>
        </a:spcAft>
        <a:defRPr kumimoji="1" sz="2800" b="1">
          <a:solidFill>
            <a:srgbClr val="29529B"/>
          </a:solidFill>
          <a:latin typeface="Arial" charset="0"/>
          <a:ea typeface="MS PGothic" charset="0"/>
          <a:cs typeface="MS PGothic" charset="0"/>
        </a:defRPr>
      </a:lvl2pPr>
      <a:lvl3pPr algn="l" rtl="0" eaLnBrk="1" fontAlgn="base" hangingPunct="1">
        <a:spcBef>
          <a:spcPct val="0"/>
        </a:spcBef>
        <a:spcAft>
          <a:spcPct val="0"/>
        </a:spcAft>
        <a:defRPr kumimoji="1" sz="2800" b="1">
          <a:solidFill>
            <a:srgbClr val="29529B"/>
          </a:solidFill>
          <a:latin typeface="Arial" charset="0"/>
          <a:ea typeface="MS PGothic" charset="0"/>
          <a:cs typeface="MS PGothic" charset="0"/>
        </a:defRPr>
      </a:lvl3pPr>
      <a:lvl4pPr algn="l" rtl="0" eaLnBrk="1" fontAlgn="base" hangingPunct="1">
        <a:spcBef>
          <a:spcPct val="0"/>
        </a:spcBef>
        <a:spcAft>
          <a:spcPct val="0"/>
        </a:spcAft>
        <a:defRPr kumimoji="1" sz="2800" b="1">
          <a:solidFill>
            <a:srgbClr val="29529B"/>
          </a:solidFill>
          <a:latin typeface="Arial" charset="0"/>
          <a:ea typeface="MS PGothic" charset="0"/>
          <a:cs typeface="MS PGothic" charset="0"/>
        </a:defRPr>
      </a:lvl4pPr>
      <a:lvl5pPr algn="l" rtl="0" eaLnBrk="1" fontAlgn="base" hangingPunct="1">
        <a:spcBef>
          <a:spcPct val="0"/>
        </a:spcBef>
        <a:spcAft>
          <a:spcPct val="0"/>
        </a:spcAft>
        <a:defRPr kumimoji="1" sz="2800" b="1">
          <a:solidFill>
            <a:srgbClr val="29529B"/>
          </a:solidFill>
          <a:latin typeface="Arial" charset="0"/>
          <a:ea typeface="MS PGothic" charset="0"/>
          <a:cs typeface="MS PGothic" charset="0"/>
        </a:defRPr>
      </a:lvl5pPr>
      <a:lvl6pPr marL="457200" algn="l" rtl="0" eaLnBrk="1" fontAlgn="base" hangingPunct="1">
        <a:spcBef>
          <a:spcPct val="0"/>
        </a:spcBef>
        <a:spcAft>
          <a:spcPct val="0"/>
        </a:spcAft>
        <a:defRPr kumimoji="1" sz="2800" b="1">
          <a:solidFill>
            <a:srgbClr val="29529B"/>
          </a:solidFill>
          <a:latin typeface="Arial" charset="0"/>
          <a:ea typeface="MS PGothic" charset="0"/>
          <a:cs typeface="MS PGothic" charset="0"/>
        </a:defRPr>
      </a:lvl6pPr>
      <a:lvl7pPr marL="914400" algn="l" rtl="0" eaLnBrk="1" fontAlgn="base" hangingPunct="1">
        <a:spcBef>
          <a:spcPct val="0"/>
        </a:spcBef>
        <a:spcAft>
          <a:spcPct val="0"/>
        </a:spcAft>
        <a:defRPr kumimoji="1" sz="2800" b="1">
          <a:solidFill>
            <a:srgbClr val="29529B"/>
          </a:solidFill>
          <a:latin typeface="Arial" charset="0"/>
          <a:ea typeface="MS PGothic" charset="0"/>
          <a:cs typeface="MS PGothic" charset="0"/>
        </a:defRPr>
      </a:lvl7pPr>
      <a:lvl8pPr marL="1371600" algn="l" rtl="0" eaLnBrk="1" fontAlgn="base" hangingPunct="1">
        <a:spcBef>
          <a:spcPct val="0"/>
        </a:spcBef>
        <a:spcAft>
          <a:spcPct val="0"/>
        </a:spcAft>
        <a:defRPr kumimoji="1" sz="2800" b="1">
          <a:solidFill>
            <a:srgbClr val="29529B"/>
          </a:solidFill>
          <a:latin typeface="Arial" charset="0"/>
          <a:ea typeface="MS PGothic" charset="0"/>
          <a:cs typeface="MS PGothic" charset="0"/>
        </a:defRPr>
      </a:lvl8pPr>
      <a:lvl9pPr marL="1828800" algn="l" rtl="0" eaLnBrk="1" fontAlgn="base" hangingPunct="1">
        <a:spcBef>
          <a:spcPct val="0"/>
        </a:spcBef>
        <a:spcAft>
          <a:spcPct val="0"/>
        </a:spcAft>
        <a:defRPr kumimoji="1" sz="2800" b="1">
          <a:solidFill>
            <a:srgbClr val="29529B"/>
          </a:solidFill>
          <a:latin typeface="Arial" charset="0"/>
          <a:ea typeface="MS PGothic" charset="0"/>
          <a:cs typeface="MS PGothic" charset="0"/>
        </a:defRPr>
      </a:lvl9pPr>
    </p:titleStyle>
    <p:bodyStyle>
      <a:lvl1pPr marL="0" indent="0" algn="l" rtl="0" eaLnBrk="1" fontAlgn="base" hangingPunct="1">
        <a:lnSpc>
          <a:spcPct val="95000"/>
        </a:lnSpc>
        <a:spcBef>
          <a:spcPts val="1200"/>
        </a:spcBef>
        <a:spcAft>
          <a:spcPts val="0"/>
        </a:spcAft>
        <a:buNone/>
        <a:defRPr kumimoji="1" sz="2800">
          <a:solidFill>
            <a:schemeClr val="tx1"/>
          </a:solidFill>
          <a:latin typeface="+mn-lt"/>
          <a:ea typeface="+mn-ea"/>
          <a:cs typeface="+mn-cs"/>
        </a:defRPr>
      </a:lvl1pPr>
      <a:lvl2pPr marL="270000" indent="-270000" algn="l" rtl="0" eaLnBrk="1" fontAlgn="base" hangingPunct="1">
        <a:lnSpc>
          <a:spcPct val="95000"/>
        </a:lnSpc>
        <a:spcBef>
          <a:spcPts val="600"/>
        </a:spcBef>
        <a:spcAft>
          <a:spcPts val="0"/>
        </a:spcAft>
        <a:buChar char="•"/>
        <a:defRPr kumimoji="1" sz="2800" baseline="0">
          <a:solidFill>
            <a:schemeClr val="tx1"/>
          </a:solidFill>
          <a:latin typeface="+mn-lt"/>
          <a:ea typeface="+mn-ea"/>
          <a:cs typeface="+mn-cs"/>
        </a:defRPr>
      </a:lvl2pPr>
      <a:lvl3pPr marL="541338" indent="-270000" algn="l" rtl="0" eaLnBrk="1" fontAlgn="base" hangingPunct="1">
        <a:lnSpc>
          <a:spcPct val="95000"/>
        </a:lnSpc>
        <a:spcBef>
          <a:spcPts val="0"/>
        </a:spcBef>
        <a:spcAft>
          <a:spcPts val="0"/>
        </a:spcAft>
        <a:buChar char="•"/>
        <a:defRPr kumimoji="1" sz="2600">
          <a:solidFill>
            <a:schemeClr val="tx1"/>
          </a:solidFill>
          <a:latin typeface="+mn-lt"/>
          <a:ea typeface="+mn-ea"/>
          <a:cs typeface="+mn-cs"/>
        </a:defRPr>
      </a:lvl3pPr>
      <a:lvl4pPr marL="810000" indent="-270000" algn="l" rtl="0" eaLnBrk="1" fontAlgn="base" hangingPunct="1">
        <a:lnSpc>
          <a:spcPct val="95000"/>
        </a:lnSpc>
        <a:spcBef>
          <a:spcPts val="0"/>
        </a:spcBef>
        <a:spcAft>
          <a:spcPts val="0"/>
        </a:spcAft>
        <a:buFont typeface="Lucida Grande"/>
        <a:buChar char="–"/>
        <a:defRPr kumimoji="1" sz="2400" baseline="0">
          <a:solidFill>
            <a:schemeClr val="tx1"/>
          </a:solidFill>
          <a:latin typeface="+mn-lt"/>
          <a:ea typeface="+mn-ea"/>
          <a:cs typeface="+mn-cs"/>
        </a:defRPr>
      </a:lvl4pPr>
      <a:lvl5pPr marL="1080000" indent="-270000" algn="l" rtl="0" eaLnBrk="1" fontAlgn="base" hangingPunct="1">
        <a:lnSpc>
          <a:spcPct val="95000"/>
        </a:lnSpc>
        <a:spcBef>
          <a:spcPts val="0"/>
        </a:spcBef>
        <a:spcAft>
          <a:spcPts val="0"/>
        </a:spcAft>
        <a:buFont typeface="Lucida Grande"/>
        <a:buChar char="–"/>
        <a:defRPr kumimoji="1" sz="2400" baseline="0">
          <a:solidFill>
            <a:schemeClr val="tx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20" userDrawn="1">
          <p15:clr>
            <a:srgbClr val="F26B43"/>
          </p15:clr>
        </p15:guide>
        <p15:guide id="2" pos="6688" userDrawn="1">
          <p15:clr>
            <a:srgbClr val="F26B43"/>
          </p15:clr>
        </p15:guide>
        <p15:guide id="3" orient="horz" pos="956" userDrawn="1">
          <p15:clr>
            <a:srgbClr val="F26B43"/>
          </p15:clr>
        </p15:guide>
        <p15:guide id="4" orient="horz" pos="332" userDrawn="1">
          <p15:clr>
            <a:srgbClr val="F26B43"/>
          </p15:clr>
        </p15:guide>
        <p15:guide id="5" pos="7364" userDrawn="1">
          <p15:clr>
            <a:srgbClr val="F26B43"/>
          </p15:clr>
        </p15:guide>
        <p15:guide id="6" orient="horz" pos="379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www.ncbi.nlm.nih.gov/pubmed/?term=Palermo%20NE%5bAuthor%5d&amp;cauthor=true&amp;cauthor_uid=30806818" TargetMode="External"/><Relationship Id="rId13" Type="http://schemas.openxmlformats.org/officeDocument/2006/relationships/hyperlink" Target="https://www.ncbi.nlm.nih.gov/pubmed/?term=Norman%20G%5bAuthor%5d&amp;cauthor=true&amp;cauthor_uid=29406579" TargetMode="External"/><Relationship Id="rId18" Type="http://schemas.openxmlformats.org/officeDocument/2006/relationships/hyperlink" Target="https://www.ncbi.nlm.nih.gov/pubmed/?term=O'Connor%20L%5bAuthor%5d&amp;cauthor=true&amp;cauthor_uid=29406579" TargetMode="External"/><Relationship Id="rId3" Type="http://schemas.openxmlformats.org/officeDocument/2006/relationships/hyperlink" Target="https://www.ncbi.nlm.nih.gov/pubmed/26204454" TargetMode="External"/><Relationship Id="rId21" Type="http://schemas.openxmlformats.org/officeDocument/2006/relationships/hyperlink" Target="https://www.ncbi.nlm.nih.gov/pubmed/?term=Crosbie%20EJ%5bAuthor%5d&amp;cauthor=true&amp;cauthor_uid=29406579" TargetMode="External"/><Relationship Id="rId7" Type="http://schemas.openxmlformats.org/officeDocument/2006/relationships/hyperlink" Target="https://www.ncbi.nlm.nih.gov/pubmed/30615031" TargetMode="External"/><Relationship Id="rId12" Type="http://schemas.openxmlformats.org/officeDocument/2006/relationships/hyperlink" Target="https://www.ncbi.nlm.nih.gov/pubmed/?term=Dumville%20JC%5bAuthor%5d&amp;cauthor=true&amp;cauthor_uid=29406579" TargetMode="External"/><Relationship Id="rId17" Type="http://schemas.openxmlformats.org/officeDocument/2006/relationships/hyperlink" Target="https://www.ncbi.nlm.nih.gov/pubmed/?term=Welton%20NJ%5bAuthor%5d&amp;cauthor=true&amp;cauthor_uid=29406579" TargetMode="External"/><Relationship Id="rId2" Type="http://schemas.openxmlformats.org/officeDocument/2006/relationships/hyperlink" Target="https://www.ncbi.nlm.nih.gov/pubmed/25742878" TargetMode="External"/><Relationship Id="rId16" Type="http://schemas.openxmlformats.org/officeDocument/2006/relationships/hyperlink" Target="https://www.ncbi.nlm.nih.gov/pubmed/?term=McFarlane%20E%5bAuthor%5d&amp;cauthor=true&amp;cauthor_uid=29406579" TargetMode="External"/><Relationship Id="rId20" Type="http://schemas.openxmlformats.org/officeDocument/2006/relationships/hyperlink" Target="https://www.ncbi.nlm.nih.gov/pubmed/?term=George%20RP%5bAuthor%5d&amp;cauthor=true&amp;cauthor_uid=29406579" TargetMode="External"/><Relationship Id="rId1" Type="http://schemas.openxmlformats.org/officeDocument/2006/relationships/slideLayout" Target="../slideLayouts/slideLayout2.xml"/><Relationship Id="rId6" Type="http://schemas.openxmlformats.org/officeDocument/2006/relationships/hyperlink" Target="https://www.ncbi.nlm.nih.gov/pubmed/?term=Shah%20P%5bAuthor%5d&amp;cauthor=true&amp;cauthor_uid=30615031" TargetMode="External"/><Relationship Id="rId11" Type="http://schemas.openxmlformats.org/officeDocument/2006/relationships/hyperlink" Target="https://www.ncbi.nlm.nih.gov/pubmed/?term=Liu%20Z%5bAuthor%5d&amp;cauthor=true&amp;cauthor_uid=29406579" TargetMode="External"/><Relationship Id="rId24" Type="http://schemas.openxmlformats.org/officeDocument/2006/relationships/hyperlink" Target="https://www.ncbi.nlm.nih.gov/pubmed/29406579" TargetMode="External"/><Relationship Id="rId5" Type="http://schemas.openxmlformats.org/officeDocument/2006/relationships/hyperlink" Target="https://www.ncbi.nlm.nih.gov/pubmed/?term=Simha%20V%5bAuthor%5d&amp;cauthor=true&amp;cauthor_uid=30615031" TargetMode="External"/><Relationship Id="rId15" Type="http://schemas.openxmlformats.org/officeDocument/2006/relationships/hyperlink" Target="https://www.ncbi.nlm.nih.gov/pubmed/?term=Blazeby%20J%5bAuthor%5d&amp;cauthor=true&amp;cauthor_uid=29406579" TargetMode="External"/><Relationship Id="rId23" Type="http://schemas.openxmlformats.org/officeDocument/2006/relationships/hyperlink" Target="https://www.ncbi.nlm.nih.gov/pubmed/?term=Cheng%20HY%5bAuthor%5d&amp;cauthor=true&amp;cauthor_uid=29406579" TargetMode="External"/><Relationship Id="rId10" Type="http://schemas.openxmlformats.org/officeDocument/2006/relationships/hyperlink" Target="https://www.ncbi.nlm.nih.gov/pubmed/30806818" TargetMode="External"/><Relationship Id="rId19" Type="http://schemas.openxmlformats.org/officeDocument/2006/relationships/hyperlink" Target="https://www.ncbi.nlm.nih.gov/pubmed/?term=Cawthorne%20J%5bAuthor%5d&amp;cauthor=true&amp;cauthor_uid=29406579" TargetMode="External"/><Relationship Id="rId4" Type="http://schemas.openxmlformats.org/officeDocument/2006/relationships/hyperlink" Target="https://www.ncbi.nlm.nih.gov/pubmed/25447216" TargetMode="External"/><Relationship Id="rId9" Type="http://schemas.openxmlformats.org/officeDocument/2006/relationships/hyperlink" Target="https://www.ncbi.nlm.nih.gov/pubmed/?term=Garg%20R%5bAuthor%5d&amp;cauthor=true&amp;cauthor_uid=30806818" TargetMode="External"/><Relationship Id="rId14" Type="http://schemas.openxmlformats.org/officeDocument/2006/relationships/hyperlink" Target="https://www.ncbi.nlm.nih.gov/pubmed/?term=Westby%20MJ%5bAuthor%5d&amp;cauthor=true&amp;cauthor_uid=29406579" TargetMode="External"/><Relationship Id="rId22" Type="http://schemas.openxmlformats.org/officeDocument/2006/relationships/hyperlink" Target="https://www.ncbi.nlm.nih.gov/pubmed/?term=Rithalia%20AD%5bAuthor%5d&amp;cauthor=true&amp;cauthor_uid=29406579"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Modifiable factors to optimize wound healing</a:t>
            </a:r>
            <a:br>
              <a:rPr lang="en-US" dirty="0"/>
            </a:br>
            <a:r>
              <a:rPr lang="en-US" sz="2800" b="0"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Module 3: Traumatic sub-acute and chronic wounds</a:t>
            </a:r>
            <a:br>
              <a:rPr lang="en-US" dirty="0">
                <a:latin typeface="Arial" panose="020B0604020202020204" pitchFamily="34" charset="0"/>
                <a:ea typeface="Times New Roman" panose="02020603050405020304" pitchFamily="18" charset="0"/>
                <a:cs typeface="Times New Roman" panose="02020603050405020304" pitchFamily="18" charset="0"/>
              </a:rPr>
            </a:br>
            <a:endParaRPr lang="en-US" dirty="0"/>
          </a:p>
        </p:txBody>
      </p:sp>
      <p:sp>
        <p:nvSpPr>
          <p:cNvPr id="4" name="Text Placeholder 3"/>
          <p:cNvSpPr>
            <a:spLocks noGrp="1"/>
          </p:cNvSpPr>
          <p:nvPr>
            <p:ph type="body" sz="quarter" idx="10"/>
          </p:nvPr>
        </p:nvSpPr>
        <p:spPr/>
        <p:txBody>
          <a:bodyPr/>
          <a:lstStyle/>
          <a:p>
            <a:r>
              <a:rPr lang="de-CH" noProof="0" dirty="0"/>
              <a:t>Faculty </a:t>
            </a:r>
            <a:r>
              <a:rPr lang="de-CH" noProof="0" dirty="0" err="1"/>
              <a:t>name</a:t>
            </a:r>
            <a:endParaRPr lang="en-US" noProof="0" dirty="0"/>
          </a:p>
        </p:txBody>
      </p:sp>
      <p:sp>
        <p:nvSpPr>
          <p:cNvPr id="5" name="Text Placeholder 4"/>
          <p:cNvSpPr>
            <a:spLocks noGrp="1"/>
          </p:cNvSpPr>
          <p:nvPr>
            <p:ph type="body" sz="quarter" idx="11"/>
          </p:nvPr>
        </p:nvSpPr>
        <p:spPr/>
        <p:txBody>
          <a:bodyPr/>
          <a:lstStyle/>
          <a:p>
            <a:r>
              <a:rPr lang="en-US" noProof="0" dirty="0"/>
              <a:t>title/clinical affiliation (Arial 20 pt)</a:t>
            </a:r>
          </a:p>
        </p:txBody>
      </p:sp>
      <p:sp>
        <p:nvSpPr>
          <p:cNvPr id="6" name="Text Placeholder 5"/>
          <p:cNvSpPr>
            <a:spLocks noGrp="1"/>
          </p:cNvSpPr>
          <p:nvPr>
            <p:ph type="body" sz="quarter" idx="12"/>
          </p:nvPr>
        </p:nvSpPr>
        <p:spPr>
          <a:xfrm>
            <a:off x="4079876" y="5861053"/>
            <a:ext cx="4752428" cy="241299"/>
          </a:xfrm>
        </p:spPr>
        <p:txBody>
          <a:bodyPr/>
          <a:lstStyle/>
          <a:p>
            <a:r>
              <a:rPr lang="en-US" noProof="0" dirty="0"/>
              <a:t>Fundamentals of Soft-Tissue Management</a:t>
            </a:r>
          </a:p>
        </p:txBody>
      </p:sp>
      <p:sp>
        <p:nvSpPr>
          <p:cNvPr id="7" name="Text Placeholder 6"/>
          <p:cNvSpPr>
            <a:spLocks noGrp="1"/>
          </p:cNvSpPr>
          <p:nvPr>
            <p:ph type="body" sz="quarter" idx="13"/>
          </p:nvPr>
        </p:nvSpPr>
        <p:spPr/>
        <p:txBody>
          <a:bodyPr/>
          <a:lstStyle/>
          <a:p>
            <a:r>
              <a:rPr lang="en-US" noProof="0"/>
              <a:t>Place, date</a:t>
            </a:r>
            <a:endParaRPr lang="en-US" noProof="0" dirty="0"/>
          </a:p>
        </p:txBody>
      </p:sp>
    </p:spTree>
    <p:extLst>
      <p:ext uri="{BB962C8B-B14F-4D97-AF65-F5344CB8AC3E}">
        <p14:creationId xmlns:p14="http://schemas.microsoft.com/office/powerpoint/2010/main" val="918548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81C3EE-5D93-674A-97A0-5FF823F7B75E}"/>
              </a:ext>
            </a:extLst>
          </p:cNvPr>
          <p:cNvSpPr>
            <a:spLocks noGrp="1"/>
          </p:cNvSpPr>
          <p:nvPr>
            <p:ph idx="1"/>
          </p:nvPr>
        </p:nvSpPr>
        <p:spPr>
          <a:xfrm>
            <a:off x="508000" y="1525488"/>
            <a:ext cx="10100501" cy="4495800"/>
          </a:xfrm>
        </p:spPr>
        <p:txBody>
          <a:bodyPr/>
          <a:lstStyle/>
          <a:p>
            <a:r>
              <a:rPr lang="en-US" dirty="0"/>
              <a:t>When primary closure </a:t>
            </a:r>
            <a:r>
              <a:rPr lang="en-US" u="sng" dirty="0"/>
              <a:t>not</a:t>
            </a:r>
            <a:r>
              <a:rPr lang="en-US" dirty="0"/>
              <a:t> possible:</a:t>
            </a:r>
          </a:p>
          <a:p>
            <a:pPr marL="727200" lvl="1" indent="-457200">
              <a:buFont typeface="Arial" panose="020B0604020202020204" pitchFamily="34" charset="0"/>
              <a:buChar char="•"/>
            </a:pPr>
            <a:r>
              <a:rPr lang="en-US" dirty="0"/>
              <a:t>Collaboration with colleagues at </a:t>
            </a:r>
            <a:r>
              <a:rPr lang="en-US" u="sng" dirty="0"/>
              <a:t>first</a:t>
            </a:r>
            <a:r>
              <a:rPr lang="en-US" dirty="0"/>
              <a:t> wash-out to determine plan for secondary closure</a:t>
            </a:r>
          </a:p>
          <a:p>
            <a:endParaRPr lang="en-US" dirty="0"/>
          </a:p>
          <a:p>
            <a:r>
              <a:rPr lang="en-US" dirty="0"/>
              <a:t>In open wounds:</a:t>
            </a:r>
          </a:p>
          <a:p>
            <a:pPr marL="457200" indent="-457200">
              <a:buFont typeface="Arial" panose="020B0604020202020204" pitchFamily="34" charset="0"/>
              <a:buChar char="•"/>
            </a:pPr>
            <a:r>
              <a:rPr lang="en-US" dirty="0"/>
              <a:t>Surgical debridement of necrotic material</a:t>
            </a:r>
          </a:p>
          <a:p>
            <a:pPr marL="457200" indent="-457200">
              <a:buFont typeface="Arial" panose="020B0604020202020204" pitchFamily="34" charset="0"/>
              <a:buChar char="•"/>
            </a:pPr>
            <a:r>
              <a:rPr lang="en-US" dirty="0"/>
              <a:t>Regular washing with soap and water – reduces bacterial load and debrides wound</a:t>
            </a:r>
          </a:p>
          <a:p>
            <a:pPr marL="457200" indent="-457200">
              <a:buFont typeface="Arial" panose="020B0604020202020204" pitchFamily="34" charset="0"/>
              <a:buChar char="•"/>
            </a:pPr>
            <a:r>
              <a:rPr lang="en-US" dirty="0"/>
              <a:t>Keep wounds warm and moist with semi-permeable dressings (improves healing and epithelialization)</a:t>
            </a:r>
          </a:p>
        </p:txBody>
      </p:sp>
      <p:sp>
        <p:nvSpPr>
          <p:cNvPr id="4" name="Slide Number Placeholder 3">
            <a:extLst>
              <a:ext uri="{FF2B5EF4-FFF2-40B4-BE49-F238E27FC236}">
                <a16:creationId xmlns:a16="http://schemas.microsoft.com/office/drawing/2014/main" id="{6709BD7E-4676-0B4C-A529-EDECF5329184}"/>
              </a:ext>
            </a:extLst>
          </p:cNvPr>
          <p:cNvSpPr>
            <a:spLocks noGrp="1"/>
          </p:cNvSpPr>
          <p:nvPr>
            <p:ph type="sldNum" sz="quarter" idx="12"/>
          </p:nvPr>
        </p:nvSpPr>
        <p:spPr/>
        <p:txBody>
          <a:bodyPr/>
          <a:lstStyle/>
          <a:p>
            <a:fld id="{4522A3F0-13B0-44FA-8CF3-1F493DC6631D}" type="slidenum">
              <a:rPr lang="de-CH" smtClean="0"/>
              <a:t>10</a:t>
            </a:fld>
            <a:endParaRPr lang="de-CH" dirty="0"/>
          </a:p>
        </p:txBody>
      </p:sp>
      <p:sp>
        <p:nvSpPr>
          <p:cNvPr id="5" name="Title 1">
            <a:extLst>
              <a:ext uri="{FF2B5EF4-FFF2-40B4-BE49-F238E27FC236}">
                <a16:creationId xmlns:a16="http://schemas.microsoft.com/office/drawing/2014/main" id="{C27C463F-D395-B24A-9DE2-295DB6ED1E21}"/>
              </a:ext>
            </a:extLst>
          </p:cNvPr>
          <p:cNvSpPr>
            <a:spLocks noGrp="1"/>
          </p:cNvSpPr>
          <p:nvPr>
            <p:ph type="title"/>
          </p:nvPr>
        </p:nvSpPr>
        <p:spPr>
          <a:xfrm>
            <a:off x="508000" y="531813"/>
            <a:ext cx="11176000" cy="685800"/>
          </a:xfrm>
        </p:spPr>
        <p:txBody>
          <a:bodyPr/>
          <a:lstStyle/>
          <a:p>
            <a:r>
              <a:rPr lang="en-US" dirty="0"/>
              <a:t>Wound-Based Considerations</a:t>
            </a:r>
          </a:p>
        </p:txBody>
      </p:sp>
    </p:spTree>
    <p:extLst>
      <p:ext uri="{BB962C8B-B14F-4D97-AF65-F5344CB8AC3E}">
        <p14:creationId xmlns:p14="http://schemas.microsoft.com/office/powerpoint/2010/main" val="3230463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3FC30F-FB60-A74F-A3A7-22CE803D70A7}"/>
              </a:ext>
            </a:extLst>
          </p:cNvPr>
          <p:cNvSpPr>
            <a:spLocks noGrp="1"/>
          </p:cNvSpPr>
          <p:nvPr>
            <p:ph idx="1"/>
          </p:nvPr>
        </p:nvSpPr>
        <p:spPr>
          <a:xfrm>
            <a:off x="508000" y="527050"/>
            <a:ext cx="10100501" cy="5054352"/>
          </a:xfrm>
        </p:spPr>
        <p:txBody>
          <a:bodyPr/>
          <a:lstStyle/>
          <a:p>
            <a:r>
              <a:rPr lang="en-US" sz="3200" b="1" dirty="0">
                <a:solidFill>
                  <a:schemeClr val="tx2"/>
                </a:solidFill>
                <a:latin typeface="+mj-lt"/>
                <a:ea typeface="+mj-ea"/>
                <a:cs typeface="+mj-cs"/>
              </a:rPr>
              <a:t>Open Wounds</a:t>
            </a:r>
          </a:p>
          <a:p>
            <a:pPr marL="457200" indent="-457200">
              <a:buFont typeface="Arial" panose="020B0604020202020204" pitchFamily="34" charset="0"/>
              <a:buChar char="•"/>
            </a:pPr>
            <a:endParaRPr lang="en-US" dirty="0"/>
          </a:p>
          <a:p>
            <a:r>
              <a:rPr lang="en-US" dirty="0"/>
              <a:t>Negative pressure devices</a:t>
            </a:r>
          </a:p>
          <a:p>
            <a:pPr marL="727200" lvl="1" indent="-457200">
              <a:buFont typeface="Arial" panose="020B0604020202020204" pitchFamily="34" charset="0"/>
              <a:buChar char="•"/>
            </a:pPr>
            <a:r>
              <a:rPr lang="en-US" dirty="0"/>
              <a:t>Useful in large wounds that will not heal within 6wks</a:t>
            </a:r>
          </a:p>
          <a:p>
            <a:r>
              <a:rPr lang="en-US" dirty="0"/>
              <a:t>Honey</a:t>
            </a:r>
          </a:p>
          <a:p>
            <a:pPr marL="727200" lvl="1" indent="-457200">
              <a:buFont typeface="Arial" panose="020B0604020202020204" pitchFamily="34" charset="0"/>
              <a:buChar char="•"/>
            </a:pPr>
            <a:r>
              <a:rPr lang="en-US" dirty="0"/>
              <a:t>infected post-op wounds and partial thickness loss</a:t>
            </a:r>
          </a:p>
          <a:p>
            <a:pPr lvl="1" indent="0">
              <a:buNone/>
            </a:pPr>
            <a:endParaRPr lang="en-US" dirty="0"/>
          </a:p>
          <a:p>
            <a:r>
              <a:rPr lang="en-US" dirty="0"/>
              <a:t>HBO, PRP, </a:t>
            </a:r>
            <a:r>
              <a:rPr lang="en-US" dirty="0" err="1"/>
              <a:t>Nitropaste</a:t>
            </a:r>
            <a:endParaRPr lang="en-US" dirty="0"/>
          </a:p>
          <a:p>
            <a:pPr marL="727200" lvl="1" indent="-457200">
              <a:buFont typeface="Arial" panose="020B0604020202020204" pitchFamily="34" charset="0"/>
              <a:buChar char="•"/>
            </a:pPr>
            <a:r>
              <a:rPr lang="en-US" dirty="0"/>
              <a:t>minimal to no benefit for most wounds</a:t>
            </a:r>
          </a:p>
          <a:p>
            <a:pPr lvl="1" indent="0">
              <a:buNone/>
            </a:pPr>
            <a:endParaRPr lang="en-US" dirty="0"/>
          </a:p>
        </p:txBody>
      </p:sp>
      <p:sp>
        <p:nvSpPr>
          <p:cNvPr id="4" name="Slide Number Placeholder 3">
            <a:extLst>
              <a:ext uri="{FF2B5EF4-FFF2-40B4-BE49-F238E27FC236}">
                <a16:creationId xmlns:a16="http://schemas.microsoft.com/office/drawing/2014/main" id="{D001C9DE-6A45-D145-B619-D060AC7BCB9B}"/>
              </a:ext>
            </a:extLst>
          </p:cNvPr>
          <p:cNvSpPr>
            <a:spLocks noGrp="1"/>
          </p:cNvSpPr>
          <p:nvPr>
            <p:ph type="sldNum" sz="quarter" idx="12"/>
          </p:nvPr>
        </p:nvSpPr>
        <p:spPr/>
        <p:txBody>
          <a:bodyPr/>
          <a:lstStyle/>
          <a:p>
            <a:fld id="{4522A3F0-13B0-44FA-8CF3-1F493DC6631D}" type="slidenum">
              <a:rPr lang="de-CH" smtClean="0"/>
              <a:t>11</a:t>
            </a:fld>
            <a:endParaRPr lang="de-CH" dirty="0"/>
          </a:p>
        </p:txBody>
      </p:sp>
    </p:spTree>
    <p:extLst>
      <p:ext uri="{BB962C8B-B14F-4D97-AF65-F5344CB8AC3E}">
        <p14:creationId xmlns:p14="http://schemas.microsoft.com/office/powerpoint/2010/main" val="3043604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56EB0-257E-2E41-88E6-1727AD0876DD}"/>
              </a:ext>
            </a:extLst>
          </p:cNvPr>
          <p:cNvSpPr>
            <a:spLocks noGrp="1"/>
          </p:cNvSpPr>
          <p:nvPr>
            <p:ph type="title"/>
          </p:nvPr>
        </p:nvSpPr>
        <p:spPr/>
        <p:txBody>
          <a:bodyPr/>
          <a:lstStyle/>
          <a:p>
            <a:r>
              <a:rPr lang="en-US" dirty="0"/>
              <a:t>Surgeon-Based Considerations</a:t>
            </a:r>
          </a:p>
        </p:txBody>
      </p:sp>
      <p:sp>
        <p:nvSpPr>
          <p:cNvPr id="3" name="Content Placeholder 2">
            <a:extLst>
              <a:ext uri="{FF2B5EF4-FFF2-40B4-BE49-F238E27FC236}">
                <a16:creationId xmlns:a16="http://schemas.microsoft.com/office/drawing/2014/main" id="{8D8CC9DB-B1D4-C74C-A68B-9519F867402C}"/>
              </a:ext>
            </a:extLst>
          </p:cNvPr>
          <p:cNvSpPr>
            <a:spLocks noGrp="1"/>
          </p:cNvSpPr>
          <p:nvPr>
            <p:ph idx="1"/>
          </p:nvPr>
        </p:nvSpPr>
        <p:spPr/>
        <p:txBody>
          <a:bodyPr/>
          <a:lstStyle/>
          <a:p>
            <a:r>
              <a:rPr lang="en-US" dirty="0"/>
              <a:t>Team leader and Patient advocate </a:t>
            </a:r>
          </a:p>
          <a:p>
            <a:endParaRPr lang="en-US" dirty="0"/>
          </a:p>
          <a:p>
            <a:pPr marL="457200" indent="-457200">
              <a:buFont typeface="Arial" panose="020B0604020202020204" pitchFamily="34" charset="0"/>
              <a:buChar char="•"/>
            </a:pPr>
            <a:r>
              <a:rPr lang="en-US" dirty="0"/>
              <a:t>Need to be proactive</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Early communication and collaboration is key</a:t>
            </a:r>
          </a:p>
        </p:txBody>
      </p:sp>
      <p:sp>
        <p:nvSpPr>
          <p:cNvPr id="4" name="Slide Number Placeholder 3">
            <a:extLst>
              <a:ext uri="{FF2B5EF4-FFF2-40B4-BE49-F238E27FC236}">
                <a16:creationId xmlns:a16="http://schemas.microsoft.com/office/drawing/2014/main" id="{4312E13A-48AB-BF49-9CA9-0C1849ADC28C}"/>
              </a:ext>
            </a:extLst>
          </p:cNvPr>
          <p:cNvSpPr>
            <a:spLocks noGrp="1"/>
          </p:cNvSpPr>
          <p:nvPr>
            <p:ph type="sldNum" sz="quarter" idx="12"/>
          </p:nvPr>
        </p:nvSpPr>
        <p:spPr/>
        <p:txBody>
          <a:bodyPr/>
          <a:lstStyle/>
          <a:p>
            <a:fld id="{4522A3F0-13B0-44FA-8CF3-1F493DC6631D}" type="slidenum">
              <a:rPr lang="de-CH" smtClean="0"/>
              <a:t>12</a:t>
            </a:fld>
            <a:endParaRPr lang="de-CH" dirty="0"/>
          </a:p>
        </p:txBody>
      </p:sp>
    </p:spTree>
    <p:extLst>
      <p:ext uri="{BB962C8B-B14F-4D97-AF65-F5344CB8AC3E}">
        <p14:creationId xmlns:p14="http://schemas.microsoft.com/office/powerpoint/2010/main" val="4163407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endParaRPr lang="en-US" noProof="0" dirty="0"/>
          </a:p>
        </p:txBody>
      </p:sp>
      <p:sp>
        <p:nvSpPr>
          <p:cNvPr id="3" name="Content Placeholder 2"/>
          <p:cNvSpPr>
            <a:spLocks noGrp="1"/>
          </p:cNvSpPr>
          <p:nvPr>
            <p:ph idx="1"/>
          </p:nvPr>
        </p:nvSpPr>
        <p:spPr>
          <a:xfrm>
            <a:off x="508000" y="1232185"/>
            <a:ext cx="10100501" cy="4495800"/>
          </a:xfrm>
        </p:spPr>
        <p:txBody>
          <a:bodyPr/>
          <a:lstStyle/>
          <a:p>
            <a:r>
              <a:rPr lang="en-US" dirty="0"/>
              <a:t>Patient:</a:t>
            </a:r>
          </a:p>
          <a:p>
            <a:pPr marL="457200" indent="-457200">
              <a:buFont typeface="Arial" panose="020B0604020202020204" pitchFamily="34" charset="0"/>
              <a:buChar char="•"/>
            </a:pPr>
            <a:r>
              <a:rPr lang="en-US" noProof="0" dirty="0"/>
              <a:t>Consider carbohydrate loading and early oral intake</a:t>
            </a:r>
          </a:p>
          <a:p>
            <a:pPr marL="457200" indent="-457200">
              <a:buFont typeface="Arial" panose="020B0604020202020204" pitchFamily="34" charset="0"/>
              <a:buChar char="•"/>
            </a:pPr>
            <a:r>
              <a:rPr lang="en-US" dirty="0"/>
              <a:t>Peri-op smoking cessation</a:t>
            </a:r>
          </a:p>
          <a:p>
            <a:pPr marL="457200" indent="-457200">
              <a:buFont typeface="Arial" panose="020B0604020202020204" pitchFamily="34" charset="0"/>
              <a:buChar char="•"/>
            </a:pPr>
            <a:r>
              <a:rPr lang="en-US" noProof="0" dirty="0"/>
              <a:t>Peri-op glucose control in diabetes</a:t>
            </a:r>
          </a:p>
          <a:p>
            <a:r>
              <a:rPr lang="en-US" dirty="0"/>
              <a:t>Wound:</a:t>
            </a:r>
          </a:p>
          <a:p>
            <a:pPr marL="457200" indent="-457200">
              <a:buFont typeface="Arial" panose="020B0604020202020204" pitchFamily="34" charset="0"/>
              <a:buChar char="•"/>
            </a:pPr>
            <a:r>
              <a:rPr lang="en-US" noProof="0" dirty="0"/>
              <a:t>Adequate debridement and assessment</a:t>
            </a:r>
          </a:p>
          <a:p>
            <a:pPr marL="457200" indent="-457200">
              <a:buFont typeface="Arial" panose="020B0604020202020204" pitchFamily="34" charset="0"/>
              <a:buChar char="•"/>
            </a:pPr>
            <a:r>
              <a:rPr lang="en-US" dirty="0"/>
              <a:t>Regular washing with soap and water, prevention of drying/crusting</a:t>
            </a:r>
          </a:p>
          <a:p>
            <a:r>
              <a:rPr lang="en-US" noProof="0" dirty="0"/>
              <a:t>Surgeon:</a:t>
            </a:r>
          </a:p>
          <a:p>
            <a:pPr marL="457200" indent="-457200">
              <a:buFont typeface="Arial" panose="020B0604020202020204" pitchFamily="34" charset="0"/>
              <a:buChar char="•"/>
            </a:pPr>
            <a:r>
              <a:rPr lang="en-US" noProof="0" dirty="0"/>
              <a:t>Collaborate early</a:t>
            </a:r>
          </a:p>
        </p:txBody>
      </p:sp>
      <p:sp>
        <p:nvSpPr>
          <p:cNvPr id="4" name="Foliennummernplatzhalter 3"/>
          <p:cNvSpPr>
            <a:spLocks noGrp="1"/>
          </p:cNvSpPr>
          <p:nvPr>
            <p:ph type="sldNum" sz="quarter" idx="12"/>
          </p:nvPr>
        </p:nvSpPr>
        <p:spPr/>
        <p:txBody>
          <a:bodyPr/>
          <a:lstStyle/>
          <a:p>
            <a:fld id="{4522A3F0-13B0-44FA-8CF3-1F493DC6631D}" type="slidenum">
              <a:rPr lang="de-CH" smtClean="0"/>
              <a:t>13</a:t>
            </a:fld>
            <a:endParaRPr lang="de-CH" dirty="0"/>
          </a:p>
        </p:txBody>
      </p:sp>
    </p:spTree>
    <p:extLst>
      <p:ext uri="{BB962C8B-B14F-4D97-AF65-F5344CB8AC3E}">
        <p14:creationId xmlns:p14="http://schemas.microsoft.com/office/powerpoint/2010/main" val="3634280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78FFD-F84E-4CC2-A6D4-EC0FFB5632C1}"/>
              </a:ext>
            </a:extLst>
          </p:cNvPr>
          <p:cNvSpPr>
            <a:spLocks noGrp="1"/>
          </p:cNvSpPr>
          <p:nvPr>
            <p:ph type="title"/>
          </p:nvPr>
        </p:nvSpPr>
        <p:spPr/>
        <p:txBody>
          <a:bodyPr/>
          <a:lstStyle/>
          <a:p>
            <a:r>
              <a:rPr lang="de-CH" dirty="0"/>
              <a:t>Key </a:t>
            </a:r>
            <a:r>
              <a:rPr lang="en-US" dirty="0"/>
              <a:t>references</a:t>
            </a:r>
          </a:p>
        </p:txBody>
      </p:sp>
      <p:sp>
        <p:nvSpPr>
          <p:cNvPr id="3" name="Content Placeholder 2">
            <a:extLst>
              <a:ext uri="{FF2B5EF4-FFF2-40B4-BE49-F238E27FC236}">
                <a16:creationId xmlns:a16="http://schemas.microsoft.com/office/drawing/2014/main" id="{82446AAD-8F96-4005-9EFD-C83705614FA2}"/>
              </a:ext>
            </a:extLst>
          </p:cNvPr>
          <p:cNvSpPr>
            <a:spLocks noGrp="1"/>
          </p:cNvSpPr>
          <p:nvPr>
            <p:ph idx="1"/>
          </p:nvPr>
        </p:nvSpPr>
        <p:spPr>
          <a:xfrm>
            <a:off x="508000" y="1196752"/>
            <a:ext cx="10100501" cy="4495800"/>
          </a:xfrm>
        </p:spPr>
        <p:txBody>
          <a:bodyPr/>
          <a:lstStyle/>
          <a:p>
            <a:r>
              <a:rPr lang="en-US" sz="1400" dirty="0">
                <a:hlinkClick r:id="rId2"/>
              </a:rPr>
              <a:t>Honey as a topical treatment for wounds.</a:t>
            </a:r>
            <a:endParaRPr lang="en-CA" sz="1400" dirty="0"/>
          </a:p>
          <a:p>
            <a:r>
              <a:rPr lang="en-CA" sz="1400" dirty="0"/>
              <a:t>Jull AB, Cullum N, </a:t>
            </a:r>
            <a:r>
              <a:rPr lang="en-CA" sz="1400" dirty="0" err="1"/>
              <a:t>Dumville</a:t>
            </a:r>
            <a:r>
              <a:rPr lang="en-CA" sz="1400" dirty="0"/>
              <a:t> JC, Westby MJ, Deshpande S, Walker N.</a:t>
            </a:r>
          </a:p>
          <a:p>
            <a:r>
              <a:rPr lang="en-CA" sz="1400" dirty="0"/>
              <a:t>Cochrane Database </a:t>
            </a:r>
            <a:r>
              <a:rPr lang="en-CA" sz="1400" dirty="0" err="1"/>
              <a:t>Syst</a:t>
            </a:r>
            <a:r>
              <a:rPr lang="en-CA" sz="1400" dirty="0"/>
              <a:t> Rev. 2015 Mar 6;(3)</a:t>
            </a:r>
          </a:p>
          <a:p>
            <a:r>
              <a:rPr lang="en-US" sz="1400" dirty="0">
                <a:hlinkClick r:id="rId3"/>
              </a:rPr>
              <a:t>Early versus delayed post-operative bathing or showering to prevent wound complications.</a:t>
            </a:r>
            <a:endParaRPr lang="en-CA" sz="1400" dirty="0"/>
          </a:p>
          <a:p>
            <a:r>
              <a:rPr lang="en-CA" sz="1400" dirty="0"/>
              <a:t>Toon CD, Sinha S, Davidson BR, </a:t>
            </a:r>
            <a:r>
              <a:rPr lang="en-CA" sz="1400" dirty="0" err="1"/>
              <a:t>Gurusamy</a:t>
            </a:r>
            <a:r>
              <a:rPr lang="en-CA" sz="1400" dirty="0"/>
              <a:t> KS.</a:t>
            </a:r>
          </a:p>
          <a:p>
            <a:r>
              <a:rPr lang="en-CA" sz="1400" dirty="0"/>
              <a:t>Cochrane Database </a:t>
            </a:r>
            <a:r>
              <a:rPr lang="en-CA" sz="1400" dirty="0" err="1"/>
              <a:t>Syst</a:t>
            </a:r>
            <a:r>
              <a:rPr lang="en-CA" sz="1400" dirty="0"/>
              <a:t> Rev. 2015 Jul 23;(7)</a:t>
            </a:r>
          </a:p>
          <a:p>
            <a:r>
              <a:rPr lang="en-US" sz="1400" dirty="0">
                <a:hlinkClick r:id="rId4"/>
              </a:rPr>
              <a:t>Smoking and plastic surgery, part I. Pathophysiological aspects: update and proposed recommendations.</a:t>
            </a:r>
            <a:endParaRPr lang="en-CA" sz="1400" dirty="0"/>
          </a:p>
          <a:p>
            <a:r>
              <a:rPr lang="en-CA" sz="1400" dirty="0" err="1"/>
              <a:t>Pluvy</a:t>
            </a:r>
            <a:r>
              <a:rPr lang="en-CA" sz="1400" dirty="0"/>
              <a:t> I, Garrido I, </a:t>
            </a:r>
            <a:r>
              <a:rPr lang="en-CA" sz="1400" dirty="0" err="1"/>
              <a:t>Pauchot</a:t>
            </a:r>
            <a:r>
              <a:rPr lang="en-CA" sz="1400" dirty="0"/>
              <a:t> J, </a:t>
            </a:r>
            <a:r>
              <a:rPr lang="en-CA" sz="1400" dirty="0" err="1"/>
              <a:t>Saboye</a:t>
            </a:r>
            <a:r>
              <a:rPr lang="en-CA" sz="1400" dirty="0"/>
              <a:t> J, </a:t>
            </a:r>
            <a:r>
              <a:rPr lang="en-CA" sz="1400" dirty="0" err="1"/>
              <a:t>Chavoin</a:t>
            </a:r>
            <a:r>
              <a:rPr lang="en-CA" sz="1400" dirty="0"/>
              <a:t> JP, </a:t>
            </a:r>
            <a:r>
              <a:rPr lang="en-CA" sz="1400" dirty="0" err="1"/>
              <a:t>Tropet</a:t>
            </a:r>
            <a:r>
              <a:rPr lang="en-CA" sz="1400" dirty="0"/>
              <a:t> Y, </a:t>
            </a:r>
            <a:r>
              <a:rPr lang="en-CA" sz="1400" dirty="0" err="1"/>
              <a:t>Grolleau</a:t>
            </a:r>
            <a:r>
              <a:rPr lang="en-CA" sz="1400" dirty="0"/>
              <a:t> JL, </a:t>
            </a:r>
            <a:r>
              <a:rPr lang="en-CA" sz="1400" dirty="0" err="1"/>
              <a:t>Chaput</a:t>
            </a:r>
            <a:r>
              <a:rPr lang="en-CA" sz="1400" dirty="0"/>
              <a:t> B.</a:t>
            </a:r>
          </a:p>
          <a:p>
            <a:r>
              <a:rPr lang="en-CA" sz="1400" dirty="0"/>
              <a:t>Ann </a:t>
            </a:r>
            <a:r>
              <a:rPr lang="en-CA" sz="1400" dirty="0" err="1"/>
              <a:t>Chir</a:t>
            </a:r>
            <a:r>
              <a:rPr lang="en-CA" sz="1400" dirty="0"/>
              <a:t> </a:t>
            </a:r>
            <a:r>
              <a:rPr lang="en-CA" sz="1400" dirty="0" err="1"/>
              <a:t>Plast</a:t>
            </a:r>
            <a:r>
              <a:rPr lang="en-CA" sz="1400" dirty="0"/>
              <a:t> </a:t>
            </a:r>
            <a:r>
              <a:rPr lang="en-CA" sz="1400" dirty="0" err="1"/>
              <a:t>Esthet</a:t>
            </a:r>
            <a:r>
              <a:rPr lang="en-CA" sz="1400" dirty="0"/>
              <a:t>. 2015 Feb;60(1):e3-e13. </a:t>
            </a:r>
          </a:p>
          <a:p>
            <a:r>
              <a:rPr lang="en-CA" sz="1400" u="sng" dirty="0"/>
              <a:t>Perioperative Glucose Control in Patients With Diabetes Undergoing Elective Surgery</a:t>
            </a:r>
            <a:r>
              <a:rPr lang="en-CA" sz="1400" dirty="0"/>
              <a:t>. </a:t>
            </a:r>
            <a:r>
              <a:rPr lang="en-CA" sz="1400" dirty="0">
                <a:hlinkClick r:id="rId5"/>
              </a:rPr>
              <a:t>Simha V</a:t>
            </a:r>
            <a:r>
              <a:rPr lang="en-CA" sz="1400" baseline="30000" dirty="0"/>
              <a:t>1</a:t>
            </a:r>
            <a:r>
              <a:rPr lang="en-CA" sz="1400" dirty="0"/>
              <a:t>, </a:t>
            </a:r>
            <a:r>
              <a:rPr lang="en-CA" sz="1400" dirty="0">
                <a:hlinkClick r:id="rId6"/>
              </a:rPr>
              <a:t>Shah P</a:t>
            </a:r>
            <a:r>
              <a:rPr lang="en-CA" sz="1400" baseline="30000" dirty="0"/>
              <a:t>1</a:t>
            </a:r>
            <a:r>
              <a:rPr lang="en-CA" sz="1400" dirty="0"/>
              <a:t>.</a:t>
            </a:r>
            <a:r>
              <a:rPr lang="en-CA" sz="1400" b="1" dirty="0"/>
              <a:t> </a:t>
            </a:r>
            <a:r>
              <a:rPr lang="en-CA" sz="1400" dirty="0">
                <a:hlinkClick r:id="rId7" tooltip="JAMA."/>
              </a:rPr>
              <a:t>JAMA.</a:t>
            </a:r>
            <a:r>
              <a:rPr lang="en-CA" sz="1400" b="1" dirty="0"/>
              <a:t> 2019 Jan 7. </a:t>
            </a:r>
            <a:r>
              <a:rPr lang="en-CA" sz="1400" b="1" dirty="0" err="1"/>
              <a:t>doi</a:t>
            </a:r>
            <a:r>
              <a:rPr lang="en-CA" sz="1400" b="1" dirty="0"/>
              <a:t>: 10.1001/jama.2018.20922. [</a:t>
            </a:r>
            <a:r>
              <a:rPr lang="en-CA" sz="1400" b="1" dirty="0" err="1"/>
              <a:t>Epub</a:t>
            </a:r>
            <a:r>
              <a:rPr lang="en-CA" sz="1400" b="1" dirty="0"/>
              <a:t> ahead of print]</a:t>
            </a:r>
          </a:p>
          <a:p>
            <a:r>
              <a:rPr lang="en-CA" sz="1400" u="sng" dirty="0"/>
              <a:t>Perioperative Management of Diabetes Mellitus: Novel </a:t>
            </a:r>
            <a:r>
              <a:rPr lang="en-CA" sz="1400" u="sng" dirty="0" err="1"/>
              <a:t>Approaches</a:t>
            </a:r>
            <a:r>
              <a:rPr lang="en-CA" sz="1400" dirty="0" err="1"/>
              <a:t>.</a:t>
            </a:r>
            <a:r>
              <a:rPr lang="en-CA" sz="1400" dirty="0" err="1">
                <a:hlinkClick r:id="rId8"/>
              </a:rPr>
              <a:t>Palermo</a:t>
            </a:r>
            <a:r>
              <a:rPr lang="en-CA" sz="1400" dirty="0">
                <a:hlinkClick r:id="rId8"/>
              </a:rPr>
              <a:t> NE</a:t>
            </a:r>
            <a:r>
              <a:rPr lang="en-CA" sz="1400" baseline="30000" dirty="0"/>
              <a:t>1</a:t>
            </a:r>
            <a:r>
              <a:rPr lang="en-CA" sz="1400" dirty="0"/>
              <a:t>, </a:t>
            </a:r>
            <a:r>
              <a:rPr lang="en-CA" sz="1400" dirty="0">
                <a:hlinkClick r:id="rId9"/>
              </a:rPr>
              <a:t>Garg R</a:t>
            </a:r>
            <a:r>
              <a:rPr lang="en-CA" sz="1400" baseline="30000" dirty="0"/>
              <a:t>2</a:t>
            </a:r>
            <a:r>
              <a:rPr lang="en-CA" sz="1400" dirty="0"/>
              <a:t>.</a:t>
            </a:r>
            <a:r>
              <a:rPr lang="en-CA" sz="1400" b="1" dirty="0"/>
              <a:t> </a:t>
            </a:r>
            <a:r>
              <a:rPr lang="en-CA" sz="1400" dirty="0">
                <a:hlinkClick r:id="rId10" tooltip="Current diabetes reports."/>
              </a:rPr>
              <a:t>Curr Diab Rep.</a:t>
            </a:r>
            <a:r>
              <a:rPr lang="en-CA" sz="1400" b="1" dirty="0"/>
              <a:t> 2019 Feb 26;19(4):14.</a:t>
            </a:r>
          </a:p>
          <a:p>
            <a:r>
              <a:rPr lang="en-US" sz="1400" dirty="0"/>
              <a:t>I</a:t>
            </a:r>
            <a:r>
              <a:rPr lang="en-US" sz="1400" u="sng" dirty="0"/>
              <a:t>ntraoperative interventions for preventing surgical site infection: an overview of Cochrane Reviews. </a:t>
            </a:r>
            <a:r>
              <a:rPr lang="en-US" sz="1400" dirty="0">
                <a:hlinkClick r:id="rId11"/>
              </a:rPr>
              <a:t>Liu Z</a:t>
            </a:r>
            <a:r>
              <a:rPr lang="en-US" sz="1400" baseline="30000" dirty="0"/>
              <a:t>1</a:t>
            </a:r>
            <a:r>
              <a:rPr lang="en-US" sz="1400" dirty="0"/>
              <a:t>, </a:t>
            </a:r>
            <a:r>
              <a:rPr lang="en-US" sz="1400" dirty="0">
                <a:hlinkClick r:id="rId12"/>
              </a:rPr>
              <a:t>Dumville JC</a:t>
            </a:r>
            <a:r>
              <a:rPr lang="en-US" sz="1400" dirty="0"/>
              <a:t>, </a:t>
            </a:r>
            <a:r>
              <a:rPr lang="en-US" sz="1400" dirty="0">
                <a:hlinkClick r:id="rId13"/>
              </a:rPr>
              <a:t>Norman G</a:t>
            </a:r>
            <a:r>
              <a:rPr lang="en-US" sz="1400" dirty="0"/>
              <a:t>, </a:t>
            </a:r>
            <a:r>
              <a:rPr lang="en-US" sz="1400" dirty="0">
                <a:hlinkClick r:id="rId14"/>
              </a:rPr>
              <a:t>Westby MJ</a:t>
            </a:r>
            <a:r>
              <a:rPr lang="en-US" sz="1400" dirty="0"/>
              <a:t>, </a:t>
            </a:r>
            <a:r>
              <a:rPr lang="en-US" sz="1400" dirty="0">
                <a:hlinkClick r:id="rId15"/>
              </a:rPr>
              <a:t>Blazeby J</a:t>
            </a:r>
            <a:r>
              <a:rPr lang="en-US" sz="1400" dirty="0"/>
              <a:t>, </a:t>
            </a:r>
            <a:r>
              <a:rPr lang="en-US" sz="1400" dirty="0">
                <a:hlinkClick r:id="rId16"/>
              </a:rPr>
              <a:t>McFarlane E</a:t>
            </a:r>
            <a:r>
              <a:rPr lang="en-US" sz="1400" dirty="0"/>
              <a:t>, </a:t>
            </a:r>
            <a:r>
              <a:rPr lang="en-US" sz="1400" dirty="0">
                <a:hlinkClick r:id="rId17"/>
              </a:rPr>
              <a:t>Welton NJ</a:t>
            </a:r>
            <a:r>
              <a:rPr lang="en-US" sz="1400" dirty="0"/>
              <a:t>, </a:t>
            </a:r>
            <a:r>
              <a:rPr lang="en-US" sz="1400" dirty="0">
                <a:hlinkClick r:id="rId18"/>
              </a:rPr>
              <a:t>O'Connor L</a:t>
            </a:r>
            <a:r>
              <a:rPr lang="en-US" sz="1400" dirty="0"/>
              <a:t>, </a:t>
            </a:r>
            <a:r>
              <a:rPr lang="en-US" sz="1400" dirty="0">
                <a:hlinkClick r:id="rId19"/>
              </a:rPr>
              <a:t>Cawthorne J</a:t>
            </a:r>
            <a:r>
              <a:rPr lang="en-US" sz="1400" dirty="0"/>
              <a:t>, </a:t>
            </a:r>
            <a:r>
              <a:rPr lang="en-US" sz="1400" dirty="0">
                <a:hlinkClick r:id="rId20"/>
              </a:rPr>
              <a:t>George RP</a:t>
            </a:r>
            <a:r>
              <a:rPr lang="en-US" sz="1400" dirty="0"/>
              <a:t>, </a:t>
            </a:r>
            <a:r>
              <a:rPr lang="en-US" sz="1400" dirty="0">
                <a:hlinkClick r:id="rId21"/>
              </a:rPr>
              <a:t>Crosbie EJ</a:t>
            </a:r>
            <a:r>
              <a:rPr lang="en-US" sz="1400" dirty="0"/>
              <a:t>, </a:t>
            </a:r>
            <a:r>
              <a:rPr lang="en-US" sz="1400" dirty="0">
                <a:hlinkClick r:id="rId22"/>
              </a:rPr>
              <a:t>Rithalia AD</a:t>
            </a:r>
            <a:r>
              <a:rPr lang="en-US" sz="1400" dirty="0"/>
              <a:t>, </a:t>
            </a:r>
            <a:r>
              <a:rPr lang="en-US" sz="1400" dirty="0">
                <a:hlinkClick r:id="rId23"/>
              </a:rPr>
              <a:t>Cheng HY</a:t>
            </a:r>
            <a:r>
              <a:rPr lang="en-US" sz="1400" dirty="0"/>
              <a:t>. </a:t>
            </a:r>
            <a:r>
              <a:rPr lang="en-US" sz="1400" dirty="0">
                <a:hlinkClick r:id="rId24" tooltip="The Cochrane database of systematic reviews."/>
              </a:rPr>
              <a:t>Cochrane Database Syst Rev.</a:t>
            </a:r>
            <a:r>
              <a:rPr lang="en-CA" sz="1400" dirty="0"/>
              <a:t> 2018 Feb 6;2.</a:t>
            </a:r>
          </a:p>
          <a:p>
            <a:endParaRPr lang="en-CA" sz="1400" b="1" dirty="0"/>
          </a:p>
          <a:p>
            <a:endParaRPr lang="en-CA" sz="1400" dirty="0"/>
          </a:p>
          <a:p>
            <a:endParaRPr lang="en-US" dirty="0"/>
          </a:p>
        </p:txBody>
      </p:sp>
      <p:sp>
        <p:nvSpPr>
          <p:cNvPr id="4" name="Slide Number Placeholder 3">
            <a:extLst>
              <a:ext uri="{FF2B5EF4-FFF2-40B4-BE49-F238E27FC236}">
                <a16:creationId xmlns:a16="http://schemas.microsoft.com/office/drawing/2014/main" id="{666E245A-5408-44AC-A234-ACAFBAA4ECB9}"/>
              </a:ext>
            </a:extLst>
          </p:cNvPr>
          <p:cNvSpPr>
            <a:spLocks noGrp="1"/>
          </p:cNvSpPr>
          <p:nvPr>
            <p:ph type="sldNum" sz="quarter" idx="12"/>
          </p:nvPr>
        </p:nvSpPr>
        <p:spPr/>
        <p:txBody>
          <a:bodyPr/>
          <a:lstStyle/>
          <a:p>
            <a:fld id="{4522A3F0-13B0-44FA-8CF3-1F493DC6631D}" type="slidenum">
              <a:rPr lang="de-CH" smtClean="0"/>
              <a:t>14</a:t>
            </a:fld>
            <a:endParaRPr lang="de-CH" dirty="0"/>
          </a:p>
        </p:txBody>
      </p:sp>
    </p:spTree>
    <p:extLst>
      <p:ext uri="{BB962C8B-B14F-4D97-AF65-F5344CB8AC3E}">
        <p14:creationId xmlns:p14="http://schemas.microsoft.com/office/powerpoint/2010/main" val="379062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6EA8D-1295-4B57-9D0C-F5A2DF446EE1}"/>
              </a:ext>
            </a:extLst>
          </p:cNvPr>
          <p:cNvSpPr>
            <a:spLocks noGrp="1"/>
          </p:cNvSpPr>
          <p:nvPr>
            <p:ph type="title"/>
          </p:nvPr>
        </p:nvSpPr>
        <p:spPr/>
        <p:txBody>
          <a:bodyPr/>
          <a:lstStyle/>
          <a:p>
            <a:r>
              <a:rPr lang="de-CH" dirty="0"/>
              <a:t>Disclosures</a:t>
            </a:r>
            <a:endParaRPr lang="en-US" dirty="0"/>
          </a:p>
        </p:txBody>
      </p:sp>
      <p:sp>
        <p:nvSpPr>
          <p:cNvPr id="3" name="Content Placeholder 2">
            <a:extLst>
              <a:ext uri="{FF2B5EF4-FFF2-40B4-BE49-F238E27FC236}">
                <a16:creationId xmlns:a16="http://schemas.microsoft.com/office/drawing/2014/main" id="{CCB0459F-732D-4331-8372-428B4BEC2417}"/>
              </a:ext>
            </a:extLst>
          </p:cNvPr>
          <p:cNvSpPr>
            <a:spLocks noGrp="1"/>
          </p:cNvSpPr>
          <p:nvPr>
            <p:ph idx="1"/>
          </p:nvPr>
        </p:nvSpPr>
        <p:spPr>
          <a:xfrm>
            <a:off x="508000" y="1517650"/>
            <a:ext cx="11176000" cy="4495800"/>
          </a:xfrm>
        </p:spPr>
        <p:txBody>
          <a:bodyPr/>
          <a:lstStyle/>
          <a:p>
            <a:r>
              <a:rPr lang="en-US" altLang="de-DE" sz="1400" dirty="0"/>
              <a:t>I have no financial relationships with commercial entities that produce health-care related products.</a:t>
            </a:r>
            <a:endParaRPr lang="en-US" sz="1400" dirty="0"/>
          </a:p>
          <a:p>
            <a:r>
              <a:rPr lang="en-US" sz="1400" dirty="0">
                <a:solidFill>
                  <a:srgbClr val="FF0000"/>
                </a:solidFill>
              </a:rPr>
              <a:t>OR</a:t>
            </a:r>
          </a:p>
          <a:p>
            <a:r>
              <a:rPr lang="en-US" altLang="de-DE" sz="1400" dirty="0"/>
              <a:t>The commercial entities with which I have a financial relationship do not produce health-care related products or services relevant to the content of my presentation.</a:t>
            </a:r>
            <a:endParaRPr lang="en-US" sz="1400" dirty="0"/>
          </a:p>
          <a:p>
            <a:r>
              <a:rPr lang="en-US" sz="1400" dirty="0">
                <a:solidFill>
                  <a:srgbClr val="FF0000"/>
                </a:solidFill>
              </a:rPr>
              <a:t>OR</a:t>
            </a:r>
          </a:p>
          <a:p>
            <a:pPr>
              <a:defRPr/>
            </a:pPr>
            <a:r>
              <a:rPr lang="en-US" sz="1400" dirty="0"/>
              <a:t>I disclose the following financial relationships with commercial entities that produce health-care related products or services:</a:t>
            </a:r>
          </a:p>
          <a:p>
            <a:pPr>
              <a:defRPr/>
            </a:pPr>
            <a:r>
              <a:rPr lang="en-US" sz="1400" dirty="0"/>
              <a:t>Consultant for:</a:t>
            </a:r>
          </a:p>
          <a:p>
            <a:pPr>
              <a:defRPr/>
            </a:pPr>
            <a:r>
              <a:rPr lang="en-US" sz="1400" dirty="0"/>
              <a:t>Advisory Board for:</a:t>
            </a:r>
          </a:p>
          <a:p>
            <a:pPr>
              <a:defRPr/>
            </a:pPr>
            <a:r>
              <a:rPr lang="en-US" sz="1400" dirty="0"/>
              <a:t>Employee of:</a:t>
            </a:r>
          </a:p>
          <a:p>
            <a:pPr>
              <a:defRPr/>
            </a:pPr>
            <a:r>
              <a:rPr lang="en-US" sz="1400" dirty="0"/>
              <a:t>Grant/Research support from:</a:t>
            </a:r>
          </a:p>
          <a:p>
            <a:pPr>
              <a:defRPr/>
            </a:pPr>
            <a:r>
              <a:rPr lang="en-US" sz="1400" dirty="0"/>
              <a:t>Honoraria from:</a:t>
            </a:r>
          </a:p>
          <a:p>
            <a:pPr>
              <a:defRPr/>
            </a:pPr>
            <a:r>
              <a:rPr lang="en-US" sz="1400" dirty="0"/>
              <a:t>Stockholder in:</a:t>
            </a:r>
          </a:p>
          <a:p>
            <a:pPr>
              <a:defRPr/>
            </a:pPr>
            <a:r>
              <a:rPr lang="en-US" sz="1400" dirty="0"/>
              <a:t>Speaker/teacher for:</a:t>
            </a:r>
          </a:p>
          <a:p>
            <a:endParaRPr lang="en-US" sz="1400" dirty="0"/>
          </a:p>
        </p:txBody>
      </p:sp>
      <p:sp>
        <p:nvSpPr>
          <p:cNvPr id="4" name="Slide Number Placeholder 3">
            <a:extLst>
              <a:ext uri="{FF2B5EF4-FFF2-40B4-BE49-F238E27FC236}">
                <a16:creationId xmlns:a16="http://schemas.microsoft.com/office/drawing/2014/main" id="{DF56666A-DDA1-40A9-943A-7031E83FF938}"/>
              </a:ext>
            </a:extLst>
          </p:cNvPr>
          <p:cNvSpPr>
            <a:spLocks noGrp="1"/>
          </p:cNvSpPr>
          <p:nvPr>
            <p:ph type="sldNum" sz="quarter" idx="12"/>
          </p:nvPr>
        </p:nvSpPr>
        <p:spPr/>
        <p:txBody>
          <a:bodyPr/>
          <a:lstStyle/>
          <a:p>
            <a:fld id="{4522A3F0-13B0-44FA-8CF3-1F493DC6631D}" type="slidenum">
              <a:rPr lang="de-CH" smtClean="0"/>
              <a:t>2</a:t>
            </a:fld>
            <a:endParaRPr lang="de-CH"/>
          </a:p>
        </p:txBody>
      </p:sp>
    </p:spTree>
    <p:extLst>
      <p:ext uri="{BB962C8B-B14F-4D97-AF65-F5344CB8AC3E}">
        <p14:creationId xmlns:p14="http://schemas.microsoft.com/office/powerpoint/2010/main" val="1374631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6EA8D-1295-4B57-9D0C-F5A2DF446EE1}"/>
              </a:ext>
            </a:extLst>
          </p:cNvPr>
          <p:cNvSpPr>
            <a:spLocks noGrp="1"/>
          </p:cNvSpPr>
          <p:nvPr>
            <p:ph type="title"/>
          </p:nvPr>
        </p:nvSpPr>
        <p:spPr/>
        <p:txBody>
          <a:bodyPr/>
          <a:lstStyle/>
          <a:p>
            <a:r>
              <a:rPr lang="de-CH" dirty="0"/>
              <a:t>Disclosures</a:t>
            </a:r>
            <a:endParaRPr lang="en-US" dirty="0"/>
          </a:p>
        </p:txBody>
      </p:sp>
      <p:sp>
        <p:nvSpPr>
          <p:cNvPr id="3" name="Content Placeholder 2">
            <a:extLst>
              <a:ext uri="{FF2B5EF4-FFF2-40B4-BE49-F238E27FC236}">
                <a16:creationId xmlns:a16="http://schemas.microsoft.com/office/drawing/2014/main" id="{CCB0459F-732D-4331-8372-428B4BEC2417}"/>
              </a:ext>
            </a:extLst>
          </p:cNvPr>
          <p:cNvSpPr>
            <a:spLocks noGrp="1"/>
          </p:cNvSpPr>
          <p:nvPr>
            <p:ph idx="1"/>
          </p:nvPr>
        </p:nvSpPr>
        <p:spPr>
          <a:xfrm>
            <a:off x="508000" y="1517650"/>
            <a:ext cx="11176000" cy="4495800"/>
          </a:xfrm>
        </p:spPr>
        <p:txBody>
          <a:bodyPr/>
          <a:lstStyle/>
          <a:p>
            <a:r>
              <a:rPr lang="en-US" altLang="de-DE" sz="2400" dirty="0"/>
              <a:t>I have no financial relationships with commercial entities that produce health-care related products.</a:t>
            </a:r>
            <a:endParaRPr lang="en-US" sz="2400" dirty="0"/>
          </a:p>
          <a:p>
            <a:endParaRPr lang="en-US" sz="1400" dirty="0"/>
          </a:p>
        </p:txBody>
      </p:sp>
      <p:sp>
        <p:nvSpPr>
          <p:cNvPr id="4" name="Slide Number Placeholder 3">
            <a:extLst>
              <a:ext uri="{FF2B5EF4-FFF2-40B4-BE49-F238E27FC236}">
                <a16:creationId xmlns:a16="http://schemas.microsoft.com/office/drawing/2014/main" id="{DF56666A-DDA1-40A9-943A-7031E83FF938}"/>
              </a:ext>
            </a:extLst>
          </p:cNvPr>
          <p:cNvSpPr>
            <a:spLocks noGrp="1"/>
          </p:cNvSpPr>
          <p:nvPr>
            <p:ph type="sldNum" sz="quarter" idx="12"/>
          </p:nvPr>
        </p:nvSpPr>
        <p:spPr/>
        <p:txBody>
          <a:bodyPr/>
          <a:lstStyle/>
          <a:p>
            <a:fld id="{4522A3F0-13B0-44FA-8CF3-1F493DC6631D}" type="slidenum">
              <a:rPr lang="de-CH" smtClean="0"/>
              <a:t>3</a:t>
            </a:fld>
            <a:endParaRPr lang="de-CH" dirty="0"/>
          </a:p>
        </p:txBody>
      </p:sp>
    </p:spTree>
    <p:extLst>
      <p:ext uri="{BB962C8B-B14F-4D97-AF65-F5344CB8AC3E}">
        <p14:creationId xmlns:p14="http://schemas.microsoft.com/office/powerpoint/2010/main" val="1580600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Learning objectives</a:t>
            </a:r>
          </a:p>
        </p:txBody>
      </p:sp>
      <p:sp>
        <p:nvSpPr>
          <p:cNvPr id="3" name="Content Placeholder 2"/>
          <p:cNvSpPr>
            <a:spLocks noGrp="1"/>
          </p:cNvSpPr>
          <p:nvPr>
            <p:ph idx="1"/>
          </p:nvPr>
        </p:nvSpPr>
        <p:spPr/>
        <p:txBody>
          <a:bodyPr/>
          <a:lstStyle/>
          <a:p>
            <a:pPr marL="457200" lvl="0" indent="-457200">
              <a:buFont typeface="Arial" panose="020B0604020202020204" pitchFamily="34" charset="0"/>
              <a:buChar char="•"/>
            </a:pPr>
            <a:r>
              <a:rPr lang="en-US" sz="2400" dirty="0"/>
              <a:t>List modifiable risk factors that may affect healing in sub-acute and chronic wounds</a:t>
            </a:r>
            <a:endParaRPr lang="de-CH" sz="2400" dirty="0"/>
          </a:p>
          <a:p>
            <a:pPr marL="457200" lvl="0" indent="-457200">
              <a:buFont typeface="Arial" panose="020B0604020202020204" pitchFamily="34" charset="0"/>
              <a:buChar char="•"/>
            </a:pPr>
            <a:r>
              <a:rPr lang="en-US" sz="2400" dirty="0"/>
              <a:t>Describe implications for wound healing based on specific patient populations</a:t>
            </a:r>
            <a:endParaRPr lang="de-CH" sz="2400" dirty="0"/>
          </a:p>
          <a:p>
            <a:pPr marL="457200" lvl="0" indent="-457200">
              <a:buFont typeface="Arial" panose="020B0604020202020204" pitchFamily="34" charset="0"/>
              <a:buChar char="•"/>
            </a:pPr>
            <a:r>
              <a:rPr lang="en-US" sz="2400" dirty="0"/>
              <a:t>Identify risk factors present in wounds that may contribute to delayed healing</a:t>
            </a:r>
            <a:endParaRPr lang="de-CH" sz="2400" dirty="0"/>
          </a:p>
        </p:txBody>
      </p:sp>
      <p:sp>
        <p:nvSpPr>
          <p:cNvPr id="4" name="Foliennummernplatzhalter 3"/>
          <p:cNvSpPr>
            <a:spLocks noGrp="1"/>
          </p:cNvSpPr>
          <p:nvPr>
            <p:ph type="sldNum" sz="quarter" idx="12"/>
          </p:nvPr>
        </p:nvSpPr>
        <p:spPr/>
        <p:txBody>
          <a:bodyPr/>
          <a:lstStyle/>
          <a:p>
            <a:fld id="{4522A3F0-13B0-44FA-8CF3-1F493DC6631D}" type="slidenum">
              <a:rPr lang="de-CH" smtClean="0"/>
              <a:t>4</a:t>
            </a:fld>
            <a:endParaRPr lang="de-CH" dirty="0"/>
          </a:p>
        </p:txBody>
      </p:sp>
    </p:spTree>
    <p:extLst>
      <p:ext uri="{BB962C8B-B14F-4D97-AF65-F5344CB8AC3E}">
        <p14:creationId xmlns:p14="http://schemas.microsoft.com/office/powerpoint/2010/main" val="300136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E014E-1F60-6942-B12F-59C1FBE19CF4}"/>
              </a:ext>
            </a:extLst>
          </p:cNvPr>
          <p:cNvSpPr>
            <a:spLocks noGrp="1"/>
          </p:cNvSpPr>
          <p:nvPr>
            <p:ph type="title"/>
          </p:nvPr>
        </p:nvSpPr>
        <p:spPr/>
        <p:txBody>
          <a:bodyPr/>
          <a:lstStyle/>
          <a:p>
            <a:r>
              <a:rPr lang="en-US" dirty="0"/>
              <a:t>Patients-Based Considerations</a:t>
            </a:r>
          </a:p>
        </p:txBody>
      </p:sp>
      <p:sp>
        <p:nvSpPr>
          <p:cNvPr id="3" name="Content Placeholder 2">
            <a:extLst>
              <a:ext uri="{FF2B5EF4-FFF2-40B4-BE49-F238E27FC236}">
                <a16:creationId xmlns:a16="http://schemas.microsoft.com/office/drawing/2014/main" id="{A02BD15A-A713-D84D-908B-55DEE0574952}"/>
              </a:ext>
            </a:extLst>
          </p:cNvPr>
          <p:cNvSpPr>
            <a:spLocks noGrp="1"/>
          </p:cNvSpPr>
          <p:nvPr>
            <p:ph idx="1"/>
          </p:nvPr>
        </p:nvSpPr>
        <p:spPr>
          <a:xfrm>
            <a:off x="508000" y="1517649"/>
            <a:ext cx="10100501" cy="4962351"/>
          </a:xfrm>
        </p:spPr>
        <p:txBody>
          <a:bodyPr/>
          <a:lstStyle/>
          <a:p>
            <a:r>
              <a:rPr lang="en-US" sz="3200" dirty="0"/>
              <a:t>Nutrition</a:t>
            </a:r>
            <a:endParaRPr lang="en-US" dirty="0"/>
          </a:p>
          <a:p>
            <a:pPr marL="457200" indent="-457200">
              <a:buFont typeface="Arial" panose="020B0604020202020204" pitchFamily="34" charset="0"/>
              <a:buChar char="•"/>
            </a:pPr>
            <a:r>
              <a:rPr lang="en-US" dirty="0"/>
              <a:t>Optimize before and after surgery</a:t>
            </a:r>
          </a:p>
          <a:p>
            <a:pPr marL="727200" lvl="1" indent="-457200">
              <a:buFont typeface="Arial" panose="020B0604020202020204" pitchFamily="34" charset="0"/>
              <a:buChar char="•"/>
            </a:pPr>
            <a:r>
              <a:rPr lang="en-US" dirty="0"/>
              <a:t>consider carbohydrate loading to shorten catabolic state</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Ensure post-op oral intake</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Consider intra-operative feeding in multi-trauma (Burn literature)</a:t>
            </a:r>
          </a:p>
        </p:txBody>
      </p:sp>
      <p:sp>
        <p:nvSpPr>
          <p:cNvPr id="4" name="Slide Number Placeholder 3">
            <a:extLst>
              <a:ext uri="{FF2B5EF4-FFF2-40B4-BE49-F238E27FC236}">
                <a16:creationId xmlns:a16="http://schemas.microsoft.com/office/drawing/2014/main" id="{08C31588-DACC-E245-A180-1B7212C01BA3}"/>
              </a:ext>
            </a:extLst>
          </p:cNvPr>
          <p:cNvSpPr>
            <a:spLocks noGrp="1"/>
          </p:cNvSpPr>
          <p:nvPr>
            <p:ph type="sldNum" sz="quarter" idx="12"/>
          </p:nvPr>
        </p:nvSpPr>
        <p:spPr/>
        <p:txBody>
          <a:bodyPr/>
          <a:lstStyle/>
          <a:p>
            <a:fld id="{4522A3F0-13B0-44FA-8CF3-1F493DC6631D}" type="slidenum">
              <a:rPr lang="de-CH" smtClean="0"/>
              <a:t>5</a:t>
            </a:fld>
            <a:endParaRPr lang="de-CH" dirty="0"/>
          </a:p>
        </p:txBody>
      </p:sp>
    </p:spTree>
    <p:extLst>
      <p:ext uri="{BB962C8B-B14F-4D97-AF65-F5344CB8AC3E}">
        <p14:creationId xmlns:p14="http://schemas.microsoft.com/office/powerpoint/2010/main" val="3066739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7435F-5A75-2B45-AB37-C0C1CCBBB857}"/>
              </a:ext>
            </a:extLst>
          </p:cNvPr>
          <p:cNvSpPr>
            <a:spLocks noGrp="1"/>
          </p:cNvSpPr>
          <p:nvPr>
            <p:ph type="title"/>
          </p:nvPr>
        </p:nvSpPr>
        <p:spPr/>
        <p:txBody>
          <a:bodyPr/>
          <a:lstStyle/>
          <a:p>
            <a:r>
              <a:rPr lang="en-US" dirty="0"/>
              <a:t>Patient-Based Considerations </a:t>
            </a:r>
          </a:p>
        </p:txBody>
      </p:sp>
      <p:sp>
        <p:nvSpPr>
          <p:cNvPr id="3" name="Content Placeholder 2">
            <a:extLst>
              <a:ext uri="{FF2B5EF4-FFF2-40B4-BE49-F238E27FC236}">
                <a16:creationId xmlns:a16="http://schemas.microsoft.com/office/drawing/2014/main" id="{411A6B7F-696C-6E40-A59F-0BCDF677FC5D}"/>
              </a:ext>
            </a:extLst>
          </p:cNvPr>
          <p:cNvSpPr>
            <a:spLocks noGrp="1"/>
          </p:cNvSpPr>
          <p:nvPr>
            <p:ph idx="1"/>
          </p:nvPr>
        </p:nvSpPr>
        <p:spPr>
          <a:xfrm>
            <a:off x="508000" y="1517650"/>
            <a:ext cx="10628560" cy="4495800"/>
          </a:xfrm>
        </p:spPr>
        <p:txBody>
          <a:bodyPr/>
          <a:lstStyle/>
          <a:p>
            <a:r>
              <a:rPr lang="en-US" sz="3200" dirty="0"/>
              <a:t>Smoking</a:t>
            </a:r>
            <a:endParaRPr lang="en-US" dirty="0"/>
          </a:p>
          <a:p>
            <a:pPr marL="457200" indent="-457200">
              <a:buFont typeface="Arial" panose="020B0604020202020204" pitchFamily="34" charset="0"/>
              <a:buChar char="•"/>
            </a:pPr>
            <a:r>
              <a:rPr lang="en-US" dirty="0"/>
              <a:t>Increases risk of SSI, dehiscence/delayed wound healing, and skin necrosis due to impaired oxygen delivery</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Evidence shows that stopping 3-4 weeks prior to surgery and at least 2-3 weeks post-op once primary healing is achieved reduces these risks</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Includes E-cigarettes, nicotine based products (gum/patches)</a:t>
            </a:r>
          </a:p>
        </p:txBody>
      </p:sp>
      <p:sp>
        <p:nvSpPr>
          <p:cNvPr id="4" name="Slide Number Placeholder 3">
            <a:extLst>
              <a:ext uri="{FF2B5EF4-FFF2-40B4-BE49-F238E27FC236}">
                <a16:creationId xmlns:a16="http://schemas.microsoft.com/office/drawing/2014/main" id="{59A20A11-3A37-0648-9AA2-26F20931431A}"/>
              </a:ext>
            </a:extLst>
          </p:cNvPr>
          <p:cNvSpPr>
            <a:spLocks noGrp="1"/>
          </p:cNvSpPr>
          <p:nvPr>
            <p:ph type="sldNum" sz="quarter" idx="12"/>
          </p:nvPr>
        </p:nvSpPr>
        <p:spPr/>
        <p:txBody>
          <a:bodyPr/>
          <a:lstStyle/>
          <a:p>
            <a:fld id="{4522A3F0-13B0-44FA-8CF3-1F493DC6631D}" type="slidenum">
              <a:rPr lang="de-CH" smtClean="0"/>
              <a:t>6</a:t>
            </a:fld>
            <a:endParaRPr lang="de-CH" dirty="0"/>
          </a:p>
        </p:txBody>
      </p:sp>
    </p:spTree>
    <p:extLst>
      <p:ext uri="{BB962C8B-B14F-4D97-AF65-F5344CB8AC3E}">
        <p14:creationId xmlns:p14="http://schemas.microsoft.com/office/powerpoint/2010/main" val="480834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6C978-A0B3-A143-BF4A-EC39AD8B1326}"/>
              </a:ext>
            </a:extLst>
          </p:cNvPr>
          <p:cNvSpPr>
            <a:spLocks noGrp="1"/>
          </p:cNvSpPr>
          <p:nvPr>
            <p:ph type="title"/>
          </p:nvPr>
        </p:nvSpPr>
        <p:spPr/>
        <p:txBody>
          <a:bodyPr/>
          <a:lstStyle/>
          <a:p>
            <a:r>
              <a:rPr lang="en-US" dirty="0"/>
              <a:t>Patient-Based Considerations</a:t>
            </a:r>
          </a:p>
        </p:txBody>
      </p:sp>
      <p:sp>
        <p:nvSpPr>
          <p:cNvPr id="3" name="Content Placeholder 2">
            <a:extLst>
              <a:ext uri="{FF2B5EF4-FFF2-40B4-BE49-F238E27FC236}">
                <a16:creationId xmlns:a16="http://schemas.microsoft.com/office/drawing/2014/main" id="{EBCA03AC-5E5D-C447-B05E-9CB0092B7DF0}"/>
              </a:ext>
            </a:extLst>
          </p:cNvPr>
          <p:cNvSpPr>
            <a:spLocks noGrp="1"/>
          </p:cNvSpPr>
          <p:nvPr>
            <p:ph idx="1"/>
          </p:nvPr>
        </p:nvSpPr>
        <p:spPr>
          <a:xfrm>
            <a:off x="508000" y="1276598"/>
            <a:ext cx="10100501" cy="4960714"/>
          </a:xfrm>
        </p:spPr>
        <p:txBody>
          <a:bodyPr/>
          <a:lstStyle/>
          <a:p>
            <a:r>
              <a:rPr lang="en-US" sz="3200" dirty="0"/>
              <a:t>Diabetes</a:t>
            </a:r>
            <a:endParaRPr lang="en-US" dirty="0"/>
          </a:p>
          <a:p>
            <a:pPr marL="457200" indent="-457200">
              <a:buFont typeface="Arial" panose="020B0604020202020204" pitchFamily="34" charset="0"/>
              <a:buChar char="•"/>
            </a:pPr>
            <a:r>
              <a:rPr lang="en-US" dirty="0"/>
              <a:t>Peri-op glucose control important factor in reducing wound complications especially in poorly controlled patients</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Stop oral hypoglycemics 48hrs pre and post-op to reduce risk of lactic acidosis</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Tight pre-op HbA1c control </a:t>
            </a:r>
            <a:r>
              <a:rPr lang="en-US" u="sng" dirty="0"/>
              <a:t>not clearly linked </a:t>
            </a:r>
            <a:r>
              <a:rPr lang="en-US" dirty="0"/>
              <a:t>to a reduction in complications</a:t>
            </a:r>
          </a:p>
        </p:txBody>
      </p:sp>
      <p:sp>
        <p:nvSpPr>
          <p:cNvPr id="4" name="Slide Number Placeholder 3">
            <a:extLst>
              <a:ext uri="{FF2B5EF4-FFF2-40B4-BE49-F238E27FC236}">
                <a16:creationId xmlns:a16="http://schemas.microsoft.com/office/drawing/2014/main" id="{474839C7-4ADF-C545-8619-BDA0545CAC21}"/>
              </a:ext>
            </a:extLst>
          </p:cNvPr>
          <p:cNvSpPr>
            <a:spLocks noGrp="1"/>
          </p:cNvSpPr>
          <p:nvPr>
            <p:ph type="sldNum" sz="quarter" idx="12"/>
          </p:nvPr>
        </p:nvSpPr>
        <p:spPr/>
        <p:txBody>
          <a:bodyPr/>
          <a:lstStyle/>
          <a:p>
            <a:fld id="{4522A3F0-13B0-44FA-8CF3-1F493DC6631D}" type="slidenum">
              <a:rPr lang="de-CH" smtClean="0"/>
              <a:t>7</a:t>
            </a:fld>
            <a:endParaRPr lang="de-CH" dirty="0"/>
          </a:p>
        </p:txBody>
      </p:sp>
    </p:spTree>
    <p:extLst>
      <p:ext uri="{BB962C8B-B14F-4D97-AF65-F5344CB8AC3E}">
        <p14:creationId xmlns:p14="http://schemas.microsoft.com/office/powerpoint/2010/main" val="3607796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0B892-53EB-5E48-8E4D-B907F6A87866}"/>
              </a:ext>
            </a:extLst>
          </p:cNvPr>
          <p:cNvSpPr>
            <a:spLocks noGrp="1"/>
          </p:cNvSpPr>
          <p:nvPr>
            <p:ph type="title"/>
          </p:nvPr>
        </p:nvSpPr>
        <p:spPr/>
        <p:txBody>
          <a:bodyPr/>
          <a:lstStyle/>
          <a:p>
            <a:r>
              <a:rPr lang="en-US" dirty="0"/>
              <a:t>Wound-Based Considerations</a:t>
            </a:r>
          </a:p>
        </p:txBody>
      </p:sp>
      <p:sp>
        <p:nvSpPr>
          <p:cNvPr id="3" name="Content Placeholder 2">
            <a:extLst>
              <a:ext uri="{FF2B5EF4-FFF2-40B4-BE49-F238E27FC236}">
                <a16:creationId xmlns:a16="http://schemas.microsoft.com/office/drawing/2014/main" id="{80B9A425-9B10-874F-A2C8-658669A3B154}"/>
              </a:ext>
            </a:extLst>
          </p:cNvPr>
          <p:cNvSpPr>
            <a:spLocks noGrp="1"/>
          </p:cNvSpPr>
          <p:nvPr>
            <p:ph idx="1"/>
          </p:nvPr>
        </p:nvSpPr>
        <p:spPr>
          <a:xfrm>
            <a:off x="508000" y="1412776"/>
            <a:ext cx="10100501" cy="4495800"/>
          </a:xfrm>
        </p:spPr>
        <p:txBody>
          <a:bodyPr/>
          <a:lstStyle/>
          <a:p>
            <a:r>
              <a:rPr lang="en-US" sz="3000" dirty="0"/>
              <a:t>Traumatic Wounds</a:t>
            </a:r>
          </a:p>
          <a:p>
            <a:pPr marL="457200" indent="-457200">
              <a:buFont typeface="Arial" panose="020B0604020202020204" pitchFamily="34" charset="0"/>
              <a:buChar char="•"/>
            </a:pPr>
            <a:endParaRPr lang="en-US" dirty="0"/>
          </a:p>
          <a:p>
            <a:r>
              <a:rPr lang="en-US" dirty="0"/>
              <a:t>Follow surgical principles of</a:t>
            </a:r>
          </a:p>
          <a:p>
            <a:pPr marL="727200" lvl="1" indent="-457200">
              <a:buFont typeface="Arial" panose="020B0604020202020204" pitchFamily="34" charset="0"/>
              <a:buChar char="•"/>
            </a:pPr>
            <a:r>
              <a:rPr lang="en-US" dirty="0"/>
              <a:t>Early and frequent irrigation and debridement as indicated – approximate skin/wound between I&amp;D </a:t>
            </a:r>
          </a:p>
          <a:p>
            <a:pPr marL="727200" lvl="1" indent="-457200">
              <a:buFont typeface="Arial" panose="020B0604020202020204" pitchFamily="34" charset="0"/>
              <a:buChar char="•"/>
            </a:pPr>
            <a:r>
              <a:rPr lang="en-US" dirty="0"/>
              <a:t>Remove FB</a:t>
            </a:r>
          </a:p>
          <a:p>
            <a:pPr marL="727200" lvl="1" indent="-457200">
              <a:buFont typeface="Arial" panose="020B0604020202020204" pitchFamily="34" charset="0"/>
              <a:buChar char="•"/>
            </a:pPr>
            <a:r>
              <a:rPr lang="en-US" dirty="0"/>
              <a:t>Debride necrotic tissue and sharp excision of irregular skin edges</a:t>
            </a:r>
          </a:p>
          <a:p>
            <a:pPr marL="727200" lvl="1" indent="-457200">
              <a:buFont typeface="Arial" panose="020B0604020202020204" pitchFamily="34" charset="0"/>
              <a:buChar char="•"/>
            </a:pPr>
            <a:r>
              <a:rPr lang="en-US" dirty="0"/>
              <a:t>Extend incisions for access - 90deg to laceration</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2C0862A-B18B-314D-85F7-4B39446CD168}"/>
              </a:ext>
            </a:extLst>
          </p:cNvPr>
          <p:cNvSpPr>
            <a:spLocks noGrp="1"/>
          </p:cNvSpPr>
          <p:nvPr>
            <p:ph type="sldNum" sz="quarter" idx="12"/>
          </p:nvPr>
        </p:nvSpPr>
        <p:spPr/>
        <p:txBody>
          <a:bodyPr/>
          <a:lstStyle/>
          <a:p>
            <a:fld id="{4522A3F0-13B0-44FA-8CF3-1F493DC6631D}" type="slidenum">
              <a:rPr lang="de-CH" smtClean="0"/>
              <a:t>8</a:t>
            </a:fld>
            <a:endParaRPr lang="de-CH" dirty="0"/>
          </a:p>
        </p:txBody>
      </p:sp>
    </p:spTree>
    <p:extLst>
      <p:ext uri="{BB962C8B-B14F-4D97-AF65-F5344CB8AC3E}">
        <p14:creationId xmlns:p14="http://schemas.microsoft.com/office/powerpoint/2010/main" val="1298420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86A1C-EBD1-744B-B9C8-801A7A9EBFDF}"/>
              </a:ext>
            </a:extLst>
          </p:cNvPr>
          <p:cNvSpPr>
            <a:spLocks noGrp="1"/>
          </p:cNvSpPr>
          <p:nvPr>
            <p:ph type="title"/>
          </p:nvPr>
        </p:nvSpPr>
        <p:spPr/>
        <p:txBody>
          <a:bodyPr/>
          <a:lstStyle/>
          <a:p>
            <a:r>
              <a:rPr lang="en-US" dirty="0"/>
              <a:t>Wound-Based Considerations</a:t>
            </a:r>
          </a:p>
        </p:txBody>
      </p:sp>
      <p:sp>
        <p:nvSpPr>
          <p:cNvPr id="3" name="Content Placeholder 2">
            <a:extLst>
              <a:ext uri="{FF2B5EF4-FFF2-40B4-BE49-F238E27FC236}">
                <a16:creationId xmlns:a16="http://schemas.microsoft.com/office/drawing/2014/main" id="{DFDDE636-7246-894F-89C0-0A246EF70803}"/>
              </a:ext>
            </a:extLst>
          </p:cNvPr>
          <p:cNvSpPr>
            <a:spLocks noGrp="1"/>
          </p:cNvSpPr>
          <p:nvPr>
            <p:ph idx="1"/>
          </p:nvPr>
        </p:nvSpPr>
        <p:spPr>
          <a:xfrm>
            <a:off x="508000" y="1177926"/>
            <a:ext cx="10100501" cy="4915370"/>
          </a:xfrm>
        </p:spPr>
        <p:txBody>
          <a:bodyPr/>
          <a:lstStyle/>
          <a:p>
            <a:r>
              <a:rPr lang="en-US" dirty="0"/>
              <a:t>When primary closure possible:</a:t>
            </a:r>
          </a:p>
          <a:p>
            <a:pPr marL="727200" lvl="1" indent="-457200">
              <a:buFont typeface="Arial" panose="020B0604020202020204" pitchFamily="34" charset="0"/>
              <a:buChar char="•"/>
            </a:pPr>
            <a:r>
              <a:rPr lang="en-US" dirty="0"/>
              <a:t>Reduce tension (undermining, layered closure), reduce risk of hematoma (drains vs dead space reduction)</a:t>
            </a:r>
          </a:p>
          <a:p>
            <a:endParaRPr lang="en-US" dirty="0"/>
          </a:p>
          <a:p>
            <a:r>
              <a:rPr lang="en-US" dirty="0"/>
              <a:t>Wound is re-epithelialized within 24-48hrs after primary closure </a:t>
            </a:r>
          </a:p>
          <a:p>
            <a:pPr marL="727200" lvl="1" indent="-457200">
              <a:buFont typeface="Arial" panose="020B0604020202020204" pitchFamily="34" charset="0"/>
              <a:buChar char="•"/>
            </a:pPr>
            <a:r>
              <a:rPr lang="en-US" dirty="0"/>
              <a:t>Dressings not necessary</a:t>
            </a:r>
          </a:p>
          <a:p>
            <a:pPr marL="727200" lvl="1" indent="-457200">
              <a:buFont typeface="Arial" panose="020B0604020202020204" pitchFamily="34" charset="0"/>
              <a:buChar char="•"/>
            </a:pPr>
            <a:r>
              <a:rPr lang="en-US" dirty="0"/>
              <a:t>Wash wound with soap and water to reduce SSI</a:t>
            </a:r>
          </a:p>
          <a:p>
            <a:pPr marL="727200" lvl="1" indent="-457200">
              <a:buFont typeface="Arial" panose="020B0604020202020204" pitchFamily="34" charset="0"/>
              <a:buChar char="•"/>
            </a:pPr>
            <a:r>
              <a:rPr lang="en-US" dirty="0"/>
              <a:t>Addition of antibiotic ointment can reduce SSI risk early (7-14 days) </a:t>
            </a:r>
          </a:p>
          <a:p>
            <a:pPr marL="457200" indent="-457200">
              <a:buFont typeface="Arial" panose="020B0604020202020204" pitchFamily="34" charset="0"/>
              <a:buChar char="•"/>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80A462AE-091C-004D-861C-7A9155141B90}"/>
              </a:ext>
            </a:extLst>
          </p:cNvPr>
          <p:cNvSpPr>
            <a:spLocks noGrp="1"/>
          </p:cNvSpPr>
          <p:nvPr>
            <p:ph type="sldNum" sz="quarter" idx="12"/>
          </p:nvPr>
        </p:nvSpPr>
        <p:spPr/>
        <p:txBody>
          <a:bodyPr/>
          <a:lstStyle/>
          <a:p>
            <a:fld id="{4522A3F0-13B0-44FA-8CF3-1F493DC6631D}" type="slidenum">
              <a:rPr lang="de-CH" smtClean="0"/>
              <a:t>9</a:t>
            </a:fld>
            <a:endParaRPr lang="de-CH" dirty="0"/>
          </a:p>
        </p:txBody>
      </p:sp>
    </p:spTree>
    <p:extLst>
      <p:ext uri="{BB962C8B-B14F-4D97-AF65-F5344CB8AC3E}">
        <p14:creationId xmlns:p14="http://schemas.microsoft.com/office/powerpoint/2010/main" val="2898672164"/>
      </p:ext>
    </p:extLst>
  </p:cSld>
  <p:clrMapOvr>
    <a:masterClrMapping/>
  </p:clrMapOvr>
</p:sld>
</file>

<file path=ppt/theme/theme1.xml><?xml version="1.0" encoding="utf-8"?>
<a:theme xmlns:a="http://schemas.openxmlformats.org/drawingml/2006/main" name="AOF_Presentation_01">
  <a:themeElements>
    <a:clrScheme name="AO Foundation PPT Theme">
      <a:dk1>
        <a:sysClr val="windowText" lastClr="000000"/>
      </a:dk1>
      <a:lt1>
        <a:sysClr val="window" lastClr="FFFFFF"/>
      </a:lt1>
      <a:dk2>
        <a:srgbClr val="29529B"/>
      </a:dk2>
      <a:lt2>
        <a:srgbClr val="6E6455"/>
      </a:lt2>
      <a:accent1>
        <a:srgbClr val="6E6455"/>
      </a:accent1>
      <a:accent2>
        <a:srgbClr val="29529B"/>
      </a:accent2>
      <a:accent3>
        <a:srgbClr val="F59E33"/>
      </a:accent3>
      <a:accent4>
        <a:srgbClr val="E7344C"/>
      </a:accent4>
      <a:accent5>
        <a:srgbClr val="9E6BAB"/>
      </a:accent5>
      <a:accent6>
        <a:srgbClr val="64803D"/>
      </a:accent6>
      <a:hlink>
        <a:srgbClr val="000000"/>
      </a:hlink>
      <a:folHlink>
        <a:srgbClr val="1F497D"/>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400" b="0" i="0" u="none" strike="noStrike" cap="none" normalizeH="0" baseline="0">
            <a:ln>
              <a:noFill/>
            </a:ln>
            <a:solidFill>
              <a:srgbClr val="FFFFFF"/>
            </a:solidFill>
            <a:effectLst/>
            <a:latin typeface="Arial" charset="0"/>
            <a:ea typeface="Osaka" charset="0"/>
            <a:cs typeface="Osak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400" b="0" i="0" u="none" strike="noStrike" cap="none" normalizeH="0" baseline="0">
            <a:ln>
              <a:noFill/>
            </a:ln>
            <a:solidFill>
              <a:srgbClr val="FFFFFF"/>
            </a:solidFill>
            <a:effectLst/>
            <a:latin typeface="Arial" charset="0"/>
            <a:ea typeface="Osaka" charset="0"/>
            <a:cs typeface="Osaka" charset="0"/>
          </a:defRPr>
        </a:defPPr>
      </a:lstStyle>
    </a:lnDef>
  </a:objectDefaults>
  <a:extraClrSchemeLst>
    <a:extraClrScheme>
      <a:clrScheme name="Blank Presentation 1">
        <a:dk1>
          <a:srgbClr val="2C1102"/>
        </a:dk1>
        <a:lt1>
          <a:srgbClr val="686A69"/>
        </a:lt1>
        <a:dk2>
          <a:srgbClr val="FFFFFF"/>
        </a:dk2>
        <a:lt2>
          <a:srgbClr val="808080"/>
        </a:lt2>
        <a:accent1>
          <a:srgbClr val="212164"/>
        </a:accent1>
        <a:accent2>
          <a:srgbClr val="BEAA83"/>
        </a:accent2>
        <a:accent3>
          <a:srgbClr val="B9B9B9"/>
        </a:accent3>
        <a:accent4>
          <a:srgbClr val="240D01"/>
        </a:accent4>
        <a:accent5>
          <a:srgbClr val="ABABB8"/>
        </a:accent5>
        <a:accent6>
          <a:srgbClr val="AC9A76"/>
        </a:accent6>
        <a:hlink>
          <a:srgbClr val="6E3D19"/>
        </a:hlink>
        <a:folHlink>
          <a:srgbClr val="CBC383"/>
        </a:folHlink>
      </a:clrScheme>
      <a:clrMap bg1="lt1" tx1="dk1" bg2="lt2" tx2="dk2" accent1="accent1" accent2="accent2" accent3="accent3" accent4="accent4" accent5="accent5" accent6="accent6" hlink="hlink" folHlink="folHlink"/>
    </a:extraClrScheme>
    <a:extraClrScheme>
      <a:clrScheme name="Blank Presentation 2">
        <a:dk1>
          <a:srgbClr val="808080"/>
        </a:dk1>
        <a:lt1>
          <a:srgbClr val="FFFFFF"/>
        </a:lt1>
        <a:dk2>
          <a:srgbClr val="000000"/>
        </a:dk2>
        <a:lt2>
          <a:srgbClr val="FFFFFF"/>
        </a:lt2>
        <a:accent1>
          <a:srgbClr val="E5EBF6"/>
        </a:accent1>
        <a:accent2>
          <a:srgbClr val="0063AC"/>
        </a:accent2>
        <a:accent3>
          <a:srgbClr val="AAAAAA"/>
        </a:accent3>
        <a:accent4>
          <a:srgbClr val="DADADA"/>
        </a:accent4>
        <a:accent5>
          <a:srgbClr val="F0F3FA"/>
        </a:accent5>
        <a:accent6>
          <a:srgbClr val="00599B"/>
        </a:accent6>
        <a:hlink>
          <a:srgbClr val="B6C600"/>
        </a:hlink>
        <a:folHlink>
          <a:srgbClr val="F08A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AOF_Presentation 16-9 03.potx" id="{714F3E88-9172-4C13-8772-0916E3EF2858}" vid="{29BE4065-2250-4C67-BD71-71763767E744}"/>
    </a:ext>
  </a:extLst>
</a:theme>
</file>

<file path=ppt/theme/theme2.xml><?xml version="1.0" encoding="utf-8"?>
<a:theme xmlns:a="http://schemas.openxmlformats.org/drawingml/2006/main" name="Office Theme">
  <a:themeElements>
    <a:clrScheme name="AO">
      <a:dk1>
        <a:sysClr val="windowText" lastClr="000000"/>
      </a:dk1>
      <a:lt1>
        <a:sysClr val="window" lastClr="FFFFFF"/>
      </a:lt1>
      <a:dk2>
        <a:srgbClr val="29529B"/>
      </a:dk2>
      <a:lt2>
        <a:srgbClr val="6E6455"/>
      </a:lt2>
      <a:accent1>
        <a:srgbClr val="F59E33"/>
      </a:accent1>
      <a:accent2>
        <a:srgbClr val="E7344C"/>
      </a:accent2>
      <a:accent3>
        <a:srgbClr val="9E5D26"/>
      </a:accent3>
      <a:accent4>
        <a:srgbClr val="9E6BAB"/>
      </a:accent4>
      <a:accent5>
        <a:srgbClr val="558DAA"/>
      </a:accent5>
      <a:accent6>
        <a:srgbClr val="64803D"/>
      </a:accent6>
      <a:hlink>
        <a:srgbClr val="000000"/>
      </a:hlink>
      <a:folHlink>
        <a:srgbClr val="1F497D"/>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AO">
      <a:dk1>
        <a:sysClr val="windowText" lastClr="000000"/>
      </a:dk1>
      <a:lt1>
        <a:sysClr val="window" lastClr="FFFFFF"/>
      </a:lt1>
      <a:dk2>
        <a:srgbClr val="29529B"/>
      </a:dk2>
      <a:lt2>
        <a:srgbClr val="6E6455"/>
      </a:lt2>
      <a:accent1>
        <a:srgbClr val="F59E33"/>
      </a:accent1>
      <a:accent2>
        <a:srgbClr val="E7344C"/>
      </a:accent2>
      <a:accent3>
        <a:srgbClr val="9E5D26"/>
      </a:accent3>
      <a:accent4>
        <a:srgbClr val="9E6BAB"/>
      </a:accent4>
      <a:accent5>
        <a:srgbClr val="558DAA"/>
      </a:accent5>
      <a:accent6>
        <a:srgbClr val="64803D"/>
      </a:accent6>
      <a:hlink>
        <a:srgbClr val="000000"/>
      </a:hlink>
      <a:folHlink>
        <a:srgbClr val="1F497D"/>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AOF_Presentation_01</Template>
  <TotalTime>0</TotalTime>
  <Words>1069</Words>
  <Application>Microsoft Office PowerPoint</Application>
  <PresentationFormat>Widescreen</PresentationFormat>
  <Paragraphs>140</Paragraphs>
  <Slides>14</Slides>
  <Notes>9</Notes>
  <HiddenSlides>2</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Lucida Grande</vt:lpstr>
      <vt:lpstr>AOF_Presentation_01</vt:lpstr>
      <vt:lpstr>Modifiable factors to optimize wound healing Module 3: Traumatic sub-acute and chronic wounds </vt:lpstr>
      <vt:lpstr>Disclosures</vt:lpstr>
      <vt:lpstr>Disclosures</vt:lpstr>
      <vt:lpstr>Learning objectives</vt:lpstr>
      <vt:lpstr>Patients-Based Considerations</vt:lpstr>
      <vt:lpstr>Patient-Based Considerations </vt:lpstr>
      <vt:lpstr>Patient-Based Considerations</vt:lpstr>
      <vt:lpstr>Wound-Based Considerations</vt:lpstr>
      <vt:lpstr>Wound-Based Considerations</vt:lpstr>
      <vt:lpstr>Wound-Based Considerations</vt:lpstr>
      <vt:lpstr>PowerPoint Presentation</vt:lpstr>
      <vt:lpstr>Surgeon-Based Considerations</vt:lpstr>
      <vt:lpstr>Summary</vt:lpstr>
      <vt:lpstr>Key references</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Tom Wirth</dc:creator>
  <cp:lastModifiedBy>Claire Thorndyke</cp:lastModifiedBy>
  <cp:revision>67</cp:revision>
  <cp:lastPrinted>1904-01-01T00:00:00Z</cp:lastPrinted>
  <dcterms:created xsi:type="dcterms:W3CDTF">2018-04-10T12:53:04Z</dcterms:created>
  <dcterms:modified xsi:type="dcterms:W3CDTF">2019-12-05T11:12:07Z</dcterms:modified>
</cp:coreProperties>
</file>