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2192000" cy="6858000"/>
  <p:notesSz cx="6858000" cy="9144000"/>
  <p:defaultTextStyle>
    <a:lvl1pPr algn="ctr">
      <a:defRPr sz="1400">
        <a:latin typeface="Arial"/>
        <a:ea typeface="Arial"/>
        <a:cs typeface="Arial"/>
        <a:sym typeface="Arial"/>
      </a:defRPr>
    </a:lvl1pPr>
    <a:lvl2pPr indent="457200" algn="ctr">
      <a:defRPr sz="1400">
        <a:latin typeface="Arial"/>
        <a:ea typeface="Arial"/>
        <a:cs typeface="Arial"/>
        <a:sym typeface="Arial"/>
      </a:defRPr>
    </a:lvl2pPr>
    <a:lvl3pPr indent="914400" algn="ctr">
      <a:defRPr sz="1400">
        <a:latin typeface="Arial"/>
        <a:ea typeface="Arial"/>
        <a:cs typeface="Arial"/>
        <a:sym typeface="Arial"/>
      </a:defRPr>
    </a:lvl3pPr>
    <a:lvl4pPr indent="1371600" algn="ctr">
      <a:defRPr sz="1400">
        <a:latin typeface="Arial"/>
        <a:ea typeface="Arial"/>
        <a:cs typeface="Arial"/>
        <a:sym typeface="Arial"/>
      </a:defRPr>
    </a:lvl4pPr>
    <a:lvl5pPr indent="1828800" algn="ctr">
      <a:defRPr sz="1400">
        <a:latin typeface="Arial"/>
        <a:ea typeface="Arial"/>
        <a:cs typeface="Arial"/>
        <a:sym typeface="Arial"/>
      </a:defRPr>
    </a:lvl5pPr>
    <a:lvl6pPr indent="2286000" algn="ctr">
      <a:defRPr sz="1400">
        <a:latin typeface="Arial"/>
        <a:ea typeface="Arial"/>
        <a:cs typeface="Arial"/>
        <a:sym typeface="Arial"/>
      </a:defRPr>
    </a:lvl6pPr>
    <a:lvl7pPr indent="2743200" algn="ctr">
      <a:defRPr sz="1400">
        <a:latin typeface="Arial"/>
        <a:ea typeface="Arial"/>
        <a:cs typeface="Arial"/>
        <a:sym typeface="Arial"/>
      </a:defRPr>
    </a:lvl7pPr>
    <a:lvl8pPr indent="3200400" algn="ctr">
      <a:defRPr sz="1400">
        <a:latin typeface="Arial"/>
        <a:ea typeface="Arial"/>
        <a:cs typeface="Arial"/>
        <a:sym typeface="Arial"/>
      </a:defRPr>
    </a:lvl8pPr>
    <a:lvl9pPr indent="3657600" algn="ctr">
      <a:defRPr sz="1400"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m Krieg" initials="J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2D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DD"/>
          </a:solidFill>
        </a:fill>
      </a:tcStyle>
    </a:wholeTbl>
    <a:band2H>
      <a:tcTxStyle/>
      <a:tcStyle>
        <a:tcBdr/>
        <a:fill>
          <a:solidFill>
            <a:srgbClr val="E7E7E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333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3339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333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8A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8A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8A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571" autoAdjust="0"/>
  </p:normalViewPr>
  <p:slideViewPr>
    <p:cSldViewPr>
      <p:cViewPr varScale="1">
        <p:scale>
          <a:sx n="59" d="100"/>
          <a:sy n="59" d="100"/>
        </p:scale>
        <p:origin x="86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8071292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 dirty="0">
                <a:latin typeface="Arial"/>
                <a:ea typeface="Arial"/>
                <a:cs typeface="Arial"/>
                <a:sym typeface="Arial"/>
              </a:rPr>
              <a:t>We would like to thank:</a:t>
            </a:r>
          </a:p>
          <a:p>
            <a:pPr marL="171450" lvl="0" indent="-171450" defTabSz="914400">
              <a:lnSpc>
                <a:spcPct val="100000"/>
              </a:lnSpc>
              <a:spcBef>
                <a:spcPts val="400"/>
              </a:spcBef>
              <a:buSzPct val="100000"/>
              <a:buFont typeface="Arial"/>
              <a:buChar char="•"/>
              <a:defRPr sz="1800"/>
            </a:pPr>
            <a:r>
              <a:rPr sz="1200" dirty="0">
                <a:latin typeface="Arial"/>
                <a:ea typeface="Arial"/>
                <a:cs typeface="Arial"/>
                <a:sym typeface="Arial"/>
              </a:rPr>
              <a:t>Bob O’Toole</a:t>
            </a:r>
          </a:p>
          <a:p>
            <a:pPr marL="171450" lvl="0" indent="-171450" defTabSz="914400">
              <a:lnSpc>
                <a:spcPct val="100000"/>
              </a:lnSpc>
              <a:spcBef>
                <a:spcPts val="400"/>
              </a:spcBef>
              <a:buSzPct val="100000"/>
              <a:buFont typeface="Arial"/>
              <a:buChar char="•"/>
              <a:defRPr sz="1800"/>
            </a:pPr>
            <a:r>
              <a:rPr sz="1200" dirty="0">
                <a:latin typeface="Arial"/>
                <a:ea typeface="Arial"/>
                <a:cs typeface="Arial"/>
                <a:sym typeface="Arial"/>
              </a:rPr>
              <a:t>Andy Pollak</a:t>
            </a:r>
            <a:endParaRPr lang="de-CH" sz="12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1800"/>
            </a:pPr>
            <a:r>
              <a:rPr lang="de-CH" sz="1200" dirty="0" err="1">
                <a:latin typeface="Arial"/>
                <a:ea typeface="Arial"/>
                <a:cs typeface="Arial"/>
                <a:sym typeface="Arial"/>
              </a:rPr>
              <a:t>Author</a:t>
            </a:r>
            <a:r>
              <a:rPr lang="de-CH" sz="1200" dirty="0"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de-CH" sz="1200" dirty="0"/>
              <a:t>Jason W </a:t>
            </a:r>
            <a:r>
              <a:rPr lang="de-CH" sz="1200" dirty="0" err="1"/>
              <a:t>Nascone</a:t>
            </a:r>
            <a:r>
              <a:rPr lang="de-CH" sz="1200" dirty="0"/>
              <a:t>, US</a:t>
            </a:r>
          </a:p>
          <a:p>
            <a:pPr marL="171450" lvl="0" indent="-171450" defTabSz="914400">
              <a:lnSpc>
                <a:spcPct val="100000"/>
              </a:lnSpc>
              <a:spcBef>
                <a:spcPts val="400"/>
              </a:spcBef>
              <a:buSzPct val="100000"/>
              <a:buFont typeface="Arial"/>
              <a:buChar char="•"/>
              <a:defRPr sz="1800"/>
            </a:pPr>
            <a:endParaRPr sz="12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 b="1">
                <a:latin typeface="Arial"/>
                <a:ea typeface="Arial"/>
                <a:cs typeface="Arial"/>
                <a:sym typeface="Arial"/>
              </a:rPr>
              <a:t>Reference:</a:t>
            </a: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 b="1">
                <a:latin typeface="Arial"/>
                <a:ea typeface="Arial"/>
                <a:cs typeface="Arial"/>
                <a:sym typeface="Arial"/>
              </a:rPr>
              <a:t>Bosse MJ, MacKenzie EJ, Kellam JF, et al. </a:t>
            </a:r>
            <a:r>
              <a:rPr sz="1200">
                <a:latin typeface="Arial"/>
                <a:ea typeface="Arial"/>
                <a:cs typeface="Arial"/>
                <a:sym typeface="Arial"/>
              </a:rPr>
              <a:t>A prospective evaluation of the clinical utility of the lower-extremity injury-severity scores. </a:t>
            </a:r>
            <a:r>
              <a:rPr sz="1200" i="1">
                <a:latin typeface="Arial"/>
                <a:ea typeface="Arial"/>
                <a:cs typeface="Arial"/>
                <a:sym typeface="Arial"/>
              </a:rPr>
              <a:t>J Bone Joint Surg Am</a:t>
            </a:r>
            <a:r>
              <a:rPr sz="1200">
                <a:latin typeface="Arial"/>
                <a:ea typeface="Arial"/>
                <a:cs typeface="Arial"/>
                <a:sym typeface="Arial"/>
              </a:rPr>
              <a:t>. 2001 Jan;83-A(1):3–14.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93" name="Shape 19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 b="1">
                <a:latin typeface="Arial"/>
                <a:ea typeface="Arial"/>
                <a:cs typeface="Arial"/>
                <a:sym typeface="Arial"/>
              </a:rPr>
              <a:t>Reference:</a:t>
            </a: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>
                <a:latin typeface="Arial"/>
                <a:ea typeface="Arial"/>
                <a:cs typeface="Arial"/>
                <a:sym typeface="Arial"/>
              </a:rPr>
              <a:t>Bosse MJ, McCarthy ML, Jones AL, et al. The insensate foot following severe lower extremity trauma: an indication for amputation? J Bone Joint Surg Am. 2005 Dec;87(12):2601–2608.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01" name="Shape 20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 b="1">
                <a:latin typeface="Arial"/>
                <a:ea typeface="Arial"/>
                <a:cs typeface="Arial"/>
                <a:sym typeface="Arial"/>
              </a:rPr>
              <a:t>Reference:</a:t>
            </a: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 b="1">
                <a:latin typeface="Arial"/>
                <a:ea typeface="Arial"/>
                <a:cs typeface="Arial"/>
                <a:sym typeface="Arial"/>
              </a:rPr>
              <a:t>MacKenzie EJ, Jones AS, Bosse MJ, et al. </a:t>
            </a:r>
            <a:r>
              <a:rPr sz="1200">
                <a:latin typeface="Arial"/>
                <a:ea typeface="Arial"/>
                <a:cs typeface="Arial"/>
                <a:sym typeface="Arial"/>
              </a:rPr>
              <a:t>Health-care costs associated with amputation or reconstruction of a limb-threatening injury. </a:t>
            </a:r>
            <a:r>
              <a:rPr sz="1200" i="1">
                <a:latin typeface="Arial"/>
                <a:ea typeface="Arial"/>
                <a:cs typeface="Arial"/>
                <a:sym typeface="Arial"/>
              </a:rPr>
              <a:t>J Bone Joint Surg Am</a:t>
            </a:r>
            <a:r>
              <a:rPr sz="1200">
                <a:latin typeface="Arial"/>
                <a:ea typeface="Arial"/>
                <a:cs typeface="Arial"/>
                <a:sym typeface="Arial"/>
              </a:rPr>
              <a:t>. 2007 Aug;89(8):1685–1692.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60" name="Shape 6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 b="1">
                <a:latin typeface="Arial"/>
                <a:ea typeface="Arial"/>
                <a:cs typeface="Arial"/>
                <a:sym typeface="Arial"/>
              </a:rPr>
              <a:t>Teaching points: </a:t>
            </a: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>
                <a:latin typeface="Arial"/>
                <a:ea typeface="Arial"/>
                <a:cs typeface="Arial"/>
                <a:sym typeface="Arial"/>
              </a:rPr>
              <a:t>Focus on the results of LEAP studies and the importance of involving the patient and the family in the decision-making progress.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78" name="Shape 7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>
                <a:latin typeface="Arial"/>
                <a:ea typeface="Arial"/>
                <a:cs typeface="Arial"/>
                <a:sym typeface="Arial"/>
              </a:rPr>
              <a:t>Reference: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 b="1">
                <a:latin typeface="Arial"/>
                <a:ea typeface="Arial"/>
                <a:cs typeface="Arial"/>
                <a:sym typeface="Arial"/>
              </a:rPr>
              <a:t>MacKenzie EJ, Bosse MJ, Kellam JF, et al. </a:t>
            </a:r>
            <a:r>
              <a:rPr sz="1200">
                <a:latin typeface="Arial"/>
                <a:ea typeface="Arial"/>
                <a:cs typeface="Arial"/>
                <a:sym typeface="Arial"/>
              </a:rPr>
              <a:t>Characterization of patients with high-energy lower extremity trauma. </a:t>
            </a:r>
            <a:r>
              <a:rPr sz="1200" i="1">
                <a:latin typeface="Arial"/>
                <a:ea typeface="Arial"/>
                <a:cs typeface="Arial"/>
                <a:sym typeface="Arial"/>
              </a:rPr>
              <a:t>J Orthop Trauma</a:t>
            </a:r>
            <a:r>
              <a:rPr sz="1200">
                <a:latin typeface="Arial"/>
                <a:ea typeface="Arial"/>
                <a:cs typeface="Arial"/>
                <a:sym typeface="Arial"/>
              </a:rPr>
              <a:t>. 2000 Sep–Oct;14(7):455–466.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02" name="Shape 10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 b="1">
                <a:latin typeface="Arial"/>
                <a:ea typeface="Arial"/>
                <a:cs typeface="Arial"/>
                <a:sym typeface="Arial"/>
              </a:rPr>
              <a:t>Reference:</a:t>
            </a: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 b="1">
                <a:latin typeface="Arial"/>
                <a:ea typeface="Arial"/>
                <a:cs typeface="Arial"/>
                <a:sym typeface="Arial"/>
              </a:rPr>
              <a:t>Hansen ST Jr. </a:t>
            </a:r>
            <a:r>
              <a:rPr sz="1200">
                <a:latin typeface="Arial"/>
                <a:ea typeface="Arial"/>
                <a:cs typeface="Arial"/>
                <a:sym typeface="Arial"/>
              </a:rPr>
              <a:t>The type-IIIC tibial fracture. Salvage or amputation. </a:t>
            </a:r>
            <a:r>
              <a:rPr sz="1200" i="1">
                <a:latin typeface="Arial"/>
                <a:ea typeface="Arial"/>
                <a:cs typeface="Arial"/>
                <a:sym typeface="Arial"/>
              </a:rPr>
              <a:t>J Bone Joint Surg Am</a:t>
            </a:r>
            <a:r>
              <a:rPr sz="1200">
                <a:latin typeface="Arial"/>
                <a:ea typeface="Arial"/>
                <a:cs typeface="Arial"/>
                <a:sym typeface="Arial"/>
              </a:rPr>
              <a:t>. 1987 Jul;69(6):799–800.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 b="1">
                <a:latin typeface="Arial"/>
                <a:ea typeface="Arial"/>
                <a:cs typeface="Arial"/>
                <a:sym typeface="Arial"/>
              </a:rPr>
              <a:t>Reference:</a:t>
            </a: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 b="1">
                <a:latin typeface="Arial"/>
                <a:ea typeface="Arial"/>
                <a:cs typeface="Arial"/>
                <a:sym typeface="Arial"/>
              </a:rPr>
              <a:t>Bosse MJ, MacKenzie EJ, Kellam JF, et al. </a:t>
            </a:r>
            <a:r>
              <a:rPr sz="1200">
                <a:latin typeface="Arial"/>
                <a:ea typeface="Arial"/>
                <a:cs typeface="Arial"/>
                <a:sym typeface="Arial"/>
              </a:rPr>
              <a:t>An analysis of outcomes of reconstruction or amputation after leg-threatening injuries. </a:t>
            </a:r>
            <a:r>
              <a:rPr sz="1200" i="1">
                <a:latin typeface="Arial"/>
                <a:ea typeface="Arial"/>
                <a:cs typeface="Arial"/>
                <a:sym typeface="Arial"/>
              </a:rPr>
              <a:t>N Engl J Med</a:t>
            </a:r>
            <a:r>
              <a:rPr sz="1200">
                <a:latin typeface="Arial"/>
                <a:ea typeface="Arial"/>
                <a:cs typeface="Arial"/>
                <a:sym typeface="Arial"/>
              </a:rPr>
              <a:t>. 2002 Dec 12;347(24):1924–1931.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200"/>
              <a:t>The principle outcome measure is SIP. Multidimensional self-administered health profile 0–100. Secondary outcomes were status of the limb and  complications need for rehospitalization.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 b="1">
                <a:latin typeface="Arial"/>
                <a:ea typeface="Arial"/>
                <a:cs typeface="Arial"/>
                <a:sym typeface="Arial"/>
              </a:rPr>
              <a:t>Reference:</a:t>
            </a: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 b="1">
                <a:latin typeface="Arial"/>
                <a:ea typeface="Arial"/>
                <a:cs typeface="Arial"/>
                <a:sym typeface="Arial"/>
              </a:rPr>
              <a:t>Bosse MJ, MacKenzie EJ, Kellam JF, et al. </a:t>
            </a:r>
            <a:r>
              <a:rPr sz="1200">
                <a:latin typeface="Arial"/>
                <a:ea typeface="Arial"/>
                <a:cs typeface="Arial"/>
                <a:sym typeface="Arial"/>
              </a:rPr>
              <a:t>An analysis of outcomes of reconstruction or amputation after leg-threatening injuries. </a:t>
            </a:r>
            <a:r>
              <a:rPr sz="1200" i="1">
                <a:latin typeface="Arial"/>
                <a:ea typeface="Arial"/>
                <a:cs typeface="Arial"/>
                <a:sym typeface="Arial"/>
              </a:rPr>
              <a:t>N Engl J Med</a:t>
            </a:r>
            <a:r>
              <a:rPr sz="1200">
                <a:latin typeface="Arial"/>
                <a:ea typeface="Arial"/>
                <a:cs typeface="Arial"/>
                <a:sym typeface="Arial"/>
              </a:rPr>
              <a:t>. 2002 Dec 12;347(24):1924–1931.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56" name="Shape 15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 b="1">
                <a:latin typeface="Arial"/>
                <a:ea typeface="Arial"/>
                <a:cs typeface="Arial"/>
                <a:sym typeface="Arial"/>
              </a:rPr>
              <a:t>Reference:</a:t>
            </a: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 b="1">
                <a:latin typeface="Arial"/>
                <a:ea typeface="Arial"/>
                <a:cs typeface="Arial"/>
                <a:sym typeface="Arial"/>
              </a:rPr>
              <a:t>MacKenzie EJ, Bosse MJ, Pollak AN, et al. </a:t>
            </a:r>
            <a:r>
              <a:rPr sz="1200">
                <a:latin typeface="Arial"/>
                <a:ea typeface="Arial"/>
                <a:cs typeface="Arial"/>
                <a:sym typeface="Arial"/>
              </a:rPr>
              <a:t>Long-term persistence of disability following severe lower-limb trauma. Results of a seven-year follow-up. </a:t>
            </a:r>
            <a:r>
              <a:rPr sz="1200" i="1">
                <a:latin typeface="Arial"/>
                <a:ea typeface="Arial"/>
                <a:cs typeface="Arial"/>
                <a:sym typeface="Arial"/>
              </a:rPr>
              <a:t>J Bone Joint Surg Am</a:t>
            </a:r>
            <a:r>
              <a:rPr sz="1200">
                <a:latin typeface="Arial"/>
                <a:ea typeface="Arial"/>
                <a:cs typeface="Arial"/>
                <a:sym typeface="Arial"/>
              </a:rPr>
              <a:t>. 2005 Aug;87(8):1801–1809.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63" name="Shape 16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 b="1">
                <a:latin typeface="Arial"/>
                <a:ea typeface="Arial"/>
                <a:cs typeface="Arial"/>
                <a:sym typeface="Arial"/>
              </a:rPr>
              <a:t>Reference:</a:t>
            </a: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 b="1">
                <a:latin typeface="Arial"/>
                <a:ea typeface="Arial"/>
                <a:cs typeface="Arial"/>
                <a:sym typeface="Arial"/>
              </a:rPr>
              <a:t>Bosse MJ, MacKenzie EJ, Kellam JF, et al. </a:t>
            </a:r>
            <a:r>
              <a:rPr sz="1200">
                <a:latin typeface="Arial"/>
                <a:ea typeface="Arial"/>
                <a:cs typeface="Arial"/>
                <a:sym typeface="Arial"/>
              </a:rPr>
              <a:t>An analysis of outcomes of reconstruction or amputation after leg-threatening injuries. </a:t>
            </a:r>
            <a:r>
              <a:rPr sz="1200" i="1">
                <a:latin typeface="Arial"/>
                <a:ea typeface="Arial"/>
                <a:cs typeface="Arial"/>
                <a:sym typeface="Arial"/>
              </a:rPr>
              <a:t>N Engl J Med</a:t>
            </a:r>
            <a:r>
              <a:rPr sz="1200">
                <a:latin typeface="Arial"/>
                <a:ea typeface="Arial"/>
                <a:cs typeface="Arial"/>
                <a:sym typeface="Arial"/>
              </a:rPr>
              <a:t>. 2002 Dec 12;347(24):1924–1931.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13">
            <a:extLst>
              <a:ext uri="{FF2B5EF4-FFF2-40B4-BE49-F238E27FC236}">
                <a16:creationId xmlns:a16="http://schemas.microsoft.com/office/drawing/2014/main" id="{313661B3-C312-49B4-B8FF-8293D0FF58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itel 1">
            <a:extLst>
              <a:ext uri="{FF2B5EF4-FFF2-40B4-BE49-F238E27FC236}">
                <a16:creationId xmlns:a16="http://schemas.microsoft.com/office/drawing/2014/main" id="{53D68A5B-C858-4F7D-A0DC-5010F28F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985" y="2214564"/>
            <a:ext cx="6756928" cy="2428875"/>
          </a:xfrm>
        </p:spPr>
        <p:txBody>
          <a:bodyPr/>
          <a:lstStyle>
            <a:lvl1pPr>
              <a:lnSpc>
                <a:spcPts val="3400"/>
              </a:lnSpc>
              <a:defRPr lang="de-DE" sz="3200" b="1" kern="1200" dirty="0">
                <a:solidFill>
                  <a:srgbClr val="042D98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Mastertitelformat bearbeiten</a:t>
            </a:r>
            <a:endParaRPr lang="en-GB" dirty="0"/>
          </a:p>
        </p:txBody>
      </p:sp>
      <p:pic>
        <p:nvPicPr>
          <p:cNvPr id="12" name="Grafik 15">
            <a:extLst>
              <a:ext uri="{FF2B5EF4-FFF2-40B4-BE49-F238E27FC236}">
                <a16:creationId xmlns:a16="http://schemas.microsoft.com/office/drawing/2014/main" id="{049F5207-9F2C-4C49-BD05-F5E74B943CE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58813" y="260350"/>
            <a:ext cx="913384" cy="574548"/>
          </a:xfrm>
          <a:prstGeom prst="rect">
            <a:avLst/>
          </a:prstGeom>
        </p:spPr>
      </p:pic>
      <p:sp>
        <p:nvSpPr>
          <p:cNvPr id="13" name="Textplatzhalter 8">
            <a:extLst>
              <a:ext uri="{FF2B5EF4-FFF2-40B4-BE49-F238E27FC236}">
                <a16:creationId xmlns:a16="http://schemas.microsoft.com/office/drawing/2014/main" id="{DB8DC074-D1B8-4AFB-A55D-98929A17D16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8813" y="5856290"/>
            <a:ext cx="3348037" cy="246062"/>
          </a:xfrm>
        </p:spPr>
        <p:txBody>
          <a:bodyPr anchor="ctr"/>
          <a:lstStyle>
            <a:lvl1pPr marL="0" indent="0">
              <a:buNone/>
              <a:defRPr sz="1500" b="1">
                <a:solidFill>
                  <a:srgbClr val="042D98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Presenter’s name</a:t>
            </a:r>
          </a:p>
        </p:txBody>
      </p:sp>
      <p:sp>
        <p:nvSpPr>
          <p:cNvPr id="14" name="Textplatzhalter 8">
            <a:extLst>
              <a:ext uri="{FF2B5EF4-FFF2-40B4-BE49-F238E27FC236}">
                <a16:creationId xmlns:a16="http://schemas.microsoft.com/office/drawing/2014/main" id="{EE949868-B945-4EA2-8F0F-0353353A42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8812" y="6102352"/>
            <a:ext cx="3348037" cy="206376"/>
          </a:xfrm>
        </p:spPr>
        <p:txBody>
          <a:bodyPr anchor="ctr" anchorCtr="0"/>
          <a:lstStyle>
            <a:lvl1pPr marL="0" indent="0">
              <a:buNone/>
              <a:defRPr sz="1500" b="0">
                <a:solidFill>
                  <a:srgbClr val="042D98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Presenter’s title </a:t>
            </a:r>
          </a:p>
        </p:txBody>
      </p:sp>
      <p:sp>
        <p:nvSpPr>
          <p:cNvPr id="15" name="Textplatzhalter 8">
            <a:extLst>
              <a:ext uri="{FF2B5EF4-FFF2-40B4-BE49-F238E27FC236}">
                <a16:creationId xmlns:a16="http://schemas.microsoft.com/office/drawing/2014/main" id="{366A4449-E702-48F3-8457-3195A0C49AE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79876" y="5861053"/>
            <a:ext cx="3348037" cy="246062"/>
          </a:xfrm>
        </p:spPr>
        <p:txBody>
          <a:bodyPr anchor="ctr"/>
          <a:lstStyle>
            <a:lvl1pPr marL="0" indent="0">
              <a:buNone/>
              <a:defRPr sz="1500" b="1">
                <a:solidFill>
                  <a:srgbClr val="042D98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Meeting</a:t>
            </a:r>
          </a:p>
        </p:txBody>
      </p:sp>
      <p:sp>
        <p:nvSpPr>
          <p:cNvPr id="16" name="Textplatzhalter 8">
            <a:extLst>
              <a:ext uri="{FF2B5EF4-FFF2-40B4-BE49-F238E27FC236}">
                <a16:creationId xmlns:a16="http://schemas.microsoft.com/office/drawing/2014/main" id="{9C0781B4-D8DA-40C7-BB1D-C1F48F5E47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9875" y="6107115"/>
            <a:ext cx="3348037" cy="206376"/>
          </a:xfrm>
        </p:spPr>
        <p:txBody>
          <a:bodyPr anchor="ctr" anchorCtr="0"/>
          <a:lstStyle>
            <a:lvl1pPr marL="0" indent="0">
              <a:buNone/>
              <a:defRPr sz="1500" b="0">
                <a:solidFill>
                  <a:srgbClr val="042D98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City, month day, year</a:t>
            </a:r>
            <a:endParaRPr lang="en-GB"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29529B"/>
                </a:solidFill>
              </a:rPr>
              <a:t>Title Text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43" name="Shape 4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/>
          </p:cNvSpPr>
          <p:nvPr>
            <p:ph type="title"/>
          </p:nvPr>
        </p:nvSpPr>
        <p:spPr>
          <a:xfrm>
            <a:off x="8786285" y="381000"/>
            <a:ext cx="2758017" cy="6477000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29529B"/>
                </a:solidFill>
              </a:rPr>
              <a:t>Title Text</a:t>
            </a:r>
          </a:p>
        </p:txBody>
      </p:sp>
      <p:sp>
        <p:nvSpPr>
          <p:cNvPr id="46" name="Shape 46"/>
          <p:cNvSpPr>
            <a:spLocks noGrp="1"/>
          </p:cNvSpPr>
          <p:nvPr>
            <p:ph type="body" idx="1"/>
          </p:nvPr>
        </p:nvSpPr>
        <p:spPr>
          <a:xfrm>
            <a:off x="508001" y="381000"/>
            <a:ext cx="8075084" cy="6477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47" name="Shape 4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42D98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 dirty="0">
                <a:solidFill>
                  <a:srgbClr val="29529B"/>
                </a:solidFill>
              </a:rPr>
              <a:t>Title </a:t>
            </a:r>
            <a:r>
              <a:rPr lang="de-CH" sz="3200" b="1" dirty="0">
                <a:solidFill>
                  <a:srgbClr val="29529B"/>
                </a:solidFill>
              </a:rPr>
              <a:t>t</a:t>
            </a:r>
            <a:r>
              <a:rPr sz="3200" b="1" dirty="0" err="1">
                <a:solidFill>
                  <a:srgbClr val="29529B"/>
                </a:solidFill>
              </a:rPr>
              <a:t>ext</a:t>
            </a:r>
            <a:endParaRPr sz="3200" b="1" dirty="0">
              <a:solidFill>
                <a:srgbClr val="29529B"/>
              </a:solidFill>
            </a:endParaRPr>
          </a:p>
        </p:txBody>
      </p:sp>
      <p:sp>
        <p:nvSpPr>
          <p:cNvPr id="13" name="Shape 1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1" cy="1362075"/>
          </a:xfrm>
          <a:prstGeom prst="rect">
            <a:avLst/>
          </a:prstGeom>
        </p:spPr>
        <p:txBody>
          <a:bodyPr/>
          <a:lstStyle>
            <a:lvl1pPr>
              <a:defRPr sz="4000" cap="all"/>
            </a:lvl1pPr>
          </a:lstStyle>
          <a:p>
            <a:pPr lvl="0">
              <a:defRPr sz="1800" b="0" cap="none">
                <a:solidFill>
                  <a:srgbClr val="000000"/>
                </a:solidFill>
              </a:defRPr>
            </a:pPr>
            <a:r>
              <a:rPr sz="4000" b="1" cap="all">
                <a:solidFill>
                  <a:srgbClr val="29529B"/>
                </a:solidFill>
              </a:rPr>
              <a:t>Title Text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  <a:lvl2pPr marL="0" indent="457200">
              <a:spcBef>
                <a:spcPts val="400"/>
              </a:spcBef>
              <a:buSzTx/>
              <a:buNone/>
              <a:defRPr sz="2000"/>
            </a:lvl2pPr>
            <a:lvl3pPr marL="0" indent="914400">
              <a:spcBef>
                <a:spcPts val="400"/>
              </a:spcBef>
              <a:buSzTx/>
              <a:buNone/>
              <a:defRPr sz="2000"/>
            </a:lvl3pPr>
            <a:lvl4pPr marL="0" indent="1371600">
              <a:spcBef>
                <a:spcPts val="400"/>
              </a:spcBef>
              <a:buSzTx/>
              <a:buNone/>
              <a:defRPr sz="2000"/>
            </a:lvl4pPr>
            <a:lvl5pPr marL="0" indent="1828800">
              <a:spcBef>
                <a:spcPts val="400"/>
              </a:spcBef>
              <a:buSzTx/>
              <a:buNone/>
              <a:defRPr sz="2000"/>
            </a:lvl5pPr>
          </a:lstStyle>
          <a:p>
            <a:pPr lvl="0">
              <a:defRPr sz="1800"/>
            </a:pPr>
            <a:r>
              <a:rPr sz="2000"/>
              <a:t>Body Level One</a:t>
            </a:r>
          </a:p>
          <a:p>
            <a:pPr lvl="1">
              <a:defRPr sz="1800"/>
            </a:pPr>
            <a:r>
              <a:rPr sz="2000"/>
              <a:t>Body Level Two</a:t>
            </a:r>
          </a:p>
          <a:p>
            <a:pPr lvl="2">
              <a:defRPr sz="1800"/>
            </a:pPr>
            <a:r>
              <a:rPr sz="2000"/>
              <a:t>Body Level Three</a:t>
            </a:r>
          </a:p>
          <a:p>
            <a:pPr lvl="3">
              <a:defRPr sz="1800"/>
            </a:pPr>
            <a:r>
              <a:rPr sz="2000"/>
              <a:t>Body Level Four</a:t>
            </a:r>
          </a:p>
          <a:p>
            <a:pPr lvl="4">
              <a:defRPr sz="1800"/>
            </a:pPr>
            <a:r>
              <a:rPr sz="2000"/>
              <a:t>Body Level Five</a:t>
            </a:r>
          </a:p>
        </p:txBody>
      </p:sp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29529B"/>
                </a:solidFill>
              </a:rPr>
              <a:t>Title 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xfrm>
            <a:off x="508001" y="1520826"/>
            <a:ext cx="5416551" cy="5337175"/>
          </a:xfrm>
          <a:prstGeom prst="rect">
            <a:avLst/>
          </a:prstGeom>
        </p:spPr>
        <p:txBody>
          <a:bodyPr/>
          <a:lstStyle>
            <a:lvl2pPr marL="1023937" indent="-500062"/>
            <a:lvl3pPr marL="1535429" indent="-573404"/>
            <a:lvl4pPr marL="1953683" indent="-563033"/>
            <a:lvl5pPr marL="2467327" indent="-721077"/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204980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29529B"/>
                </a:solidFill>
              </a:rPr>
              <a:t>Title Text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xfrm>
            <a:off x="609600" y="1479617"/>
            <a:ext cx="5386917" cy="69525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None/>
              <a:defRPr sz="2400" b="1"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xfrm>
            <a:off x="508001" y="381000"/>
            <a:ext cx="11036300" cy="1219200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29529B"/>
                </a:solidFill>
              </a:rPr>
              <a:t>Title Text</a:t>
            </a:r>
          </a:p>
        </p:txBody>
      </p:sp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xfrm>
            <a:off x="609600" y="0"/>
            <a:ext cx="4011085" cy="143510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29529B"/>
                </a:solidFill>
              </a:rPr>
              <a:t>Title Text</a:t>
            </a:r>
          </a:p>
        </p:txBody>
      </p:sp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xfrm>
            <a:off x="4766733" y="273050"/>
            <a:ext cx="6815667" cy="6584950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/>
            </a:lvl1pPr>
            <a:lvl2pPr marL="1013732" indent="-489857">
              <a:spcBef>
                <a:spcPts val="700"/>
              </a:spcBef>
              <a:defRPr sz="3200"/>
            </a:lvl2pPr>
            <a:lvl3pPr marL="1508125" indent="-546100">
              <a:spcBef>
                <a:spcPts val="700"/>
              </a:spcBef>
              <a:defRPr sz="3200"/>
            </a:lvl3pPr>
            <a:lvl4pPr marL="1969770" indent="-579120">
              <a:spcBef>
                <a:spcPts val="700"/>
              </a:spcBef>
              <a:defRPr sz="3200"/>
            </a:lvl4pPr>
            <a:lvl5pPr marL="2487929" indent="-741679">
              <a:spcBef>
                <a:spcPts val="700"/>
              </a:spcBef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5" name="Shape 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29529B"/>
                </a:solidFill>
              </a:rPr>
              <a:t>Title Text</a:t>
            </a:r>
          </a:p>
        </p:txBody>
      </p:sp>
      <p:sp>
        <p:nvSpPr>
          <p:cNvPr id="38" name="Shape 38"/>
          <p:cNvSpPr>
            <a:spLocks noGrp="1"/>
          </p:cNvSpPr>
          <p:nvPr>
            <p:ph type="body" idx="1"/>
          </p:nvPr>
        </p:nvSpPr>
        <p:spPr>
          <a:xfrm>
            <a:off x="2389718" y="5367338"/>
            <a:ext cx="73152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457200">
              <a:spcBef>
                <a:spcPts val="300"/>
              </a:spcBef>
              <a:buSzTx/>
              <a:buNone/>
              <a:defRPr sz="1400"/>
            </a:lvl2pPr>
            <a:lvl3pPr marL="0" indent="914400">
              <a:spcBef>
                <a:spcPts val="300"/>
              </a:spcBef>
              <a:buSzTx/>
              <a:buNone/>
              <a:defRPr sz="1400"/>
            </a:lvl3pPr>
            <a:lvl4pPr marL="0" indent="1371600">
              <a:spcBef>
                <a:spcPts val="300"/>
              </a:spcBef>
              <a:buSzTx/>
              <a:buNone/>
              <a:defRPr sz="1400"/>
            </a:lvl4pPr>
            <a:lvl5pPr marL="0" indent="1828800">
              <a:spcBef>
                <a:spcPts val="300"/>
              </a:spcBef>
              <a:buSzTx/>
              <a:buNone/>
              <a:defRPr sz="1400"/>
            </a:lvl5pPr>
          </a:lstStyle>
          <a:p>
            <a:pPr lvl="0">
              <a:defRPr sz="1800"/>
            </a:pPr>
            <a:r>
              <a:rPr sz="1400"/>
              <a:t>Body Level One</a:t>
            </a:r>
          </a:p>
          <a:p>
            <a:pPr lvl="1">
              <a:defRPr sz="1800"/>
            </a:pPr>
            <a:r>
              <a:rPr sz="1400"/>
              <a:t>Body Level Two</a:t>
            </a:r>
          </a:p>
          <a:p>
            <a:pPr lvl="2">
              <a:defRPr sz="1800"/>
            </a:pPr>
            <a:r>
              <a:rPr sz="1400"/>
              <a:t>Body Level Three</a:t>
            </a:r>
          </a:p>
          <a:p>
            <a:pPr lvl="3">
              <a:defRPr sz="1800"/>
            </a:pPr>
            <a:r>
              <a:rPr sz="1400"/>
              <a:t>Body Level Four</a:t>
            </a:r>
          </a:p>
          <a:p>
            <a:pPr lvl="4">
              <a:defRPr sz="1800"/>
            </a:pPr>
            <a:r>
              <a:rPr sz="1400"/>
              <a:t>Body Level Five</a:t>
            </a:r>
          </a:p>
        </p:txBody>
      </p:sp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508001" y="381001"/>
            <a:ext cx="11036300" cy="1139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 dirty="0">
                <a:solidFill>
                  <a:srgbClr val="29529B"/>
                </a:solidFill>
              </a:rPr>
              <a:t>Title </a:t>
            </a:r>
            <a:r>
              <a:rPr lang="de-CH" sz="3200" b="1" dirty="0" err="1">
                <a:solidFill>
                  <a:srgbClr val="29529B"/>
                </a:solidFill>
              </a:rPr>
              <a:t>text</a:t>
            </a:r>
            <a:endParaRPr sz="3200" b="1" dirty="0">
              <a:solidFill>
                <a:srgbClr val="29529B"/>
              </a:solidFill>
            </a:endParaRP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508001" y="1520826"/>
            <a:ext cx="11036300" cy="53371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508000" y="6602414"/>
            <a:ext cx="2844800" cy="12700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 algn="l">
              <a:defRPr sz="800"/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pic>
        <p:nvPicPr>
          <p:cNvPr id="6" name="Grafik 13">
            <a:extLst>
              <a:ext uri="{FF2B5EF4-FFF2-40B4-BE49-F238E27FC236}">
                <a16:creationId xmlns:a16="http://schemas.microsoft.com/office/drawing/2014/main" id="{59F2B7DA-7DBD-4E4A-863D-2D43C38F7E5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0979976" y="6312000"/>
            <a:ext cx="553212" cy="2905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>
        <a:lnSpc>
          <a:spcPct val="90000"/>
        </a:lnSpc>
        <a:defRPr sz="3200" b="1">
          <a:solidFill>
            <a:srgbClr val="042D98"/>
          </a:solidFill>
          <a:latin typeface="Arial"/>
          <a:ea typeface="Arial"/>
          <a:cs typeface="Arial"/>
          <a:sym typeface="Arial"/>
        </a:defRPr>
      </a:lvl1pPr>
      <a:lvl2pPr>
        <a:lnSpc>
          <a:spcPct val="90000"/>
        </a:lnSpc>
        <a:defRPr sz="3200" b="1">
          <a:solidFill>
            <a:srgbClr val="29529B"/>
          </a:solidFill>
          <a:latin typeface="Arial"/>
          <a:ea typeface="Arial"/>
          <a:cs typeface="Arial"/>
          <a:sym typeface="Arial"/>
        </a:defRPr>
      </a:lvl2pPr>
      <a:lvl3pPr>
        <a:lnSpc>
          <a:spcPct val="90000"/>
        </a:lnSpc>
        <a:defRPr sz="3200" b="1">
          <a:solidFill>
            <a:srgbClr val="29529B"/>
          </a:solidFill>
          <a:latin typeface="Arial"/>
          <a:ea typeface="Arial"/>
          <a:cs typeface="Arial"/>
          <a:sym typeface="Arial"/>
        </a:defRPr>
      </a:lvl3pPr>
      <a:lvl4pPr>
        <a:lnSpc>
          <a:spcPct val="90000"/>
        </a:lnSpc>
        <a:defRPr sz="3200" b="1">
          <a:solidFill>
            <a:srgbClr val="29529B"/>
          </a:solidFill>
          <a:latin typeface="Arial"/>
          <a:ea typeface="Arial"/>
          <a:cs typeface="Arial"/>
          <a:sym typeface="Arial"/>
        </a:defRPr>
      </a:lvl4pPr>
      <a:lvl5pPr>
        <a:lnSpc>
          <a:spcPct val="90000"/>
        </a:lnSpc>
        <a:defRPr sz="3200" b="1">
          <a:solidFill>
            <a:srgbClr val="29529B"/>
          </a:solidFill>
          <a:latin typeface="Arial"/>
          <a:ea typeface="Arial"/>
          <a:cs typeface="Arial"/>
          <a:sym typeface="Arial"/>
        </a:defRPr>
      </a:lvl5pPr>
      <a:lvl6pPr indent="457200">
        <a:lnSpc>
          <a:spcPct val="90000"/>
        </a:lnSpc>
        <a:defRPr sz="3200" b="1">
          <a:solidFill>
            <a:srgbClr val="29529B"/>
          </a:solidFill>
          <a:latin typeface="Arial"/>
          <a:ea typeface="Arial"/>
          <a:cs typeface="Arial"/>
          <a:sym typeface="Arial"/>
        </a:defRPr>
      </a:lvl6pPr>
      <a:lvl7pPr indent="914400">
        <a:lnSpc>
          <a:spcPct val="90000"/>
        </a:lnSpc>
        <a:defRPr sz="3200" b="1">
          <a:solidFill>
            <a:srgbClr val="29529B"/>
          </a:solidFill>
          <a:latin typeface="Arial"/>
          <a:ea typeface="Arial"/>
          <a:cs typeface="Arial"/>
          <a:sym typeface="Arial"/>
        </a:defRPr>
      </a:lvl7pPr>
      <a:lvl8pPr indent="1371600">
        <a:lnSpc>
          <a:spcPct val="90000"/>
        </a:lnSpc>
        <a:defRPr sz="3200" b="1">
          <a:solidFill>
            <a:srgbClr val="29529B"/>
          </a:solidFill>
          <a:latin typeface="Arial"/>
          <a:ea typeface="Arial"/>
          <a:cs typeface="Arial"/>
          <a:sym typeface="Arial"/>
        </a:defRPr>
      </a:lvl8pPr>
      <a:lvl9pPr indent="1828800">
        <a:lnSpc>
          <a:spcPct val="90000"/>
        </a:lnSpc>
        <a:defRPr sz="3200" b="1">
          <a:solidFill>
            <a:srgbClr val="29529B"/>
          </a:solidFill>
          <a:latin typeface="Arial"/>
          <a:ea typeface="Arial"/>
          <a:cs typeface="Arial"/>
          <a:sym typeface="Arial"/>
        </a:defRPr>
      </a:lvl9pPr>
    </p:titleStyle>
    <p:bodyStyle>
      <a:lvl1pPr marL="533400" indent="-533400">
        <a:spcBef>
          <a:spcPts val="600"/>
        </a:spcBef>
        <a:buSzPct val="100000"/>
        <a:buChar char="•"/>
        <a:defRPr sz="2800">
          <a:latin typeface="Arial"/>
          <a:ea typeface="Arial"/>
          <a:cs typeface="Arial"/>
          <a:sym typeface="Arial"/>
        </a:defRPr>
      </a:lvl1pPr>
      <a:lvl2pPr marL="985471" indent="-461596">
        <a:spcBef>
          <a:spcPts val="600"/>
        </a:spcBef>
        <a:buSzPct val="100000"/>
        <a:buChar char="•"/>
        <a:defRPr sz="2800">
          <a:latin typeface="Arial"/>
          <a:ea typeface="Arial"/>
          <a:cs typeface="Arial"/>
          <a:sym typeface="Arial"/>
        </a:defRPr>
      </a:lvl2pPr>
      <a:lvl3pPr marL="1439862" indent="-477837">
        <a:spcBef>
          <a:spcPts val="600"/>
        </a:spcBef>
        <a:buSzPct val="100000"/>
        <a:buChar char="•"/>
        <a:defRPr sz="2800">
          <a:latin typeface="Arial"/>
          <a:ea typeface="Arial"/>
          <a:cs typeface="Arial"/>
          <a:sym typeface="Arial"/>
        </a:defRPr>
      </a:lvl3pPr>
      <a:lvl4pPr marL="1897379" indent="-506729">
        <a:spcBef>
          <a:spcPts val="600"/>
        </a:spcBef>
        <a:buSzPct val="100000"/>
        <a:buChar char="•"/>
        <a:defRPr sz="2800">
          <a:latin typeface="Arial"/>
          <a:ea typeface="Arial"/>
          <a:cs typeface="Arial"/>
          <a:sym typeface="Arial"/>
        </a:defRPr>
      </a:lvl4pPr>
      <a:lvl5pPr marL="2395220" indent="-648970">
        <a:spcBef>
          <a:spcPts val="600"/>
        </a:spcBef>
        <a:buSzPct val="100000"/>
        <a:buChar char="•"/>
        <a:defRPr sz="2800">
          <a:latin typeface="Arial"/>
          <a:ea typeface="Arial"/>
          <a:cs typeface="Arial"/>
          <a:sym typeface="Arial"/>
        </a:defRPr>
      </a:lvl5pPr>
      <a:lvl6pPr marL="2819400" indent="-533400">
        <a:spcBef>
          <a:spcPts val="600"/>
        </a:spcBef>
        <a:buSzPct val="100000"/>
        <a:buChar char="•"/>
        <a:defRPr sz="2800">
          <a:latin typeface="Arial"/>
          <a:ea typeface="Arial"/>
          <a:cs typeface="Arial"/>
          <a:sym typeface="Arial"/>
        </a:defRPr>
      </a:lvl6pPr>
      <a:lvl7pPr marL="3276600" indent="-533400">
        <a:spcBef>
          <a:spcPts val="600"/>
        </a:spcBef>
        <a:buSzPct val="100000"/>
        <a:buChar char="•"/>
        <a:defRPr sz="2800">
          <a:latin typeface="Arial"/>
          <a:ea typeface="Arial"/>
          <a:cs typeface="Arial"/>
          <a:sym typeface="Arial"/>
        </a:defRPr>
      </a:lvl7pPr>
      <a:lvl8pPr marL="3733800" indent="-533400">
        <a:spcBef>
          <a:spcPts val="600"/>
        </a:spcBef>
        <a:buSzPct val="100000"/>
        <a:buChar char="•"/>
        <a:defRPr sz="2800">
          <a:latin typeface="Arial"/>
          <a:ea typeface="Arial"/>
          <a:cs typeface="Arial"/>
          <a:sym typeface="Arial"/>
        </a:defRPr>
      </a:lvl8pPr>
      <a:lvl9pPr marL="4191000" indent="-533400">
        <a:spcBef>
          <a:spcPts val="600"/>
        </a:spcBef>
        <a:buSzPct val="100000"/>
        <a:buChar char="•"/>
        <a:defRPr sz="2800">
          <a:latin typeface="Arial"/>
          <a:ea typeface="Arial"/>
          <a:cs typeface="Arial"/>
          <a:sym typeface="Arial"/>
        </a:defRPr>
      </a:lvl9pPr>
    </p:bodyStyle>
    <p:otherStyle>
      <a:lvl1pPr>
        <a:defRPr sz="8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>
        <a:defRPr sz="8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>
        <a:defRPr sz="8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>
        <a:defRPr sz="8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>
        <a:defRPr sz="8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indent="2286000">
        <a:defRPr sz="8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indent="2743200">
        <a:defRPr sz="8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indent="3200400">
        <a:defRPr sz="8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indent="3657600">
        <a:defRPr sz="8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1559496" y="6096000"/>
            <a:ext cx="4192588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lnSpc>
                <a:spcPts val="1800"/>
              </a:lnSpc>
              <a:defRPr sz="1600" b="1">
                <a:solidFill>
                  <a:srgbClr val="808080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52" name="Shape 52"/>
          <p:cNvSpPr/>
          <p:nvPr/>
        </p:nvSpPr>
        <p:spPr>
          <a:xfrm>
            <a:off x="6248400" y="6096000"/>
            <a:ext cx="3886200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lnSpc>
                <a:spcPts val="1800"/>
              </a:lnSpc>
              <a:defRPr sz="1600" b="1">
                <a:solidFill>
                  <a:srgbClr val="808080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7" name="Rectangle 16"/>
          <p:cNvSpPr txBox="1">
            <a:spLocks noChangeArrowheads="1"/>
          </p:cNvSpPr>
          <p:nvPr/>
        </p:nvSpPr>
        <p:spPr bwMode="auto">
          <a:xfrm>
            <a:off x="1905001" y="1520826"/>
            <a:ext cx="827722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9529B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9529B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9529B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9529B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9529B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E2960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E2960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E2960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E2960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dirty="0">
              <a:latin typeface="Arial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BD3B1F-F603-48F9-8B86-E9D4639C0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</a:rPr>
              <a:t>Mangled extremity management—limb salvage vs amputation</a:t>
            </a:r>
            <a:br>
              <a:rPr lang="en-US" dirty="0">
                <a:latin typeface="Arial"/>
              </a:rPr>
            </a:br>
            <a:endParaRPr lang="de-CH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70623A-1FD6-43BF-8BED-0C804A9C84A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09AB2B-5C39-4F92-944E-4395A9ECC8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2C8E9E-77CD-44A7-8787-0F9DAD7364D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79876" y="5861053"/>
            <a:ext cx="4105276" cy="206376"/>
          </a:xfrm>
        </p:spPr>
        <p:txBody>
          <a:bodyPr/>
          <a:lstStyle/>
          <a:p>
            <a:r>
              <a:rPr lang="de-CH" dirty="0"/>
              <a:t>AO Trauma </a:t>
            </a:r>
            <a:r>
              <a:rPr lang="de-CH" dirty="0" err="1"/>
              <a:t>Advanced</a:t>
            </a:r>
            <a:r>
              <a:rPr lang="de-CH" dirty="0"/>
              <a:t> </a:t>
            </a:r>
            <a:r>
              <a:rPr lang="de-CH" dirty="0" err="1"/>
              <a:t>Principles</a:t>
            </a:r>
            <a:r>
              <a:rPr lang="de-CH" dirty="0"/>
              <a:t> Course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984785D-1603-4639-83CC-5A8ACC303F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CH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Injury inventory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What’s needed:</a:t>
            </a:r>
          </a:p>
          <a:p>
            <a:pPr lvl="1"/>
            <a:r>
              <a:rPr lang="en-US"/>
              <a:t>Skin</a:t>
            </a:r>
          </a:p>
          <a:p>
            <a:pPr lvl="1"/>
            <a:r>
              <a:rPr lang="en-US"/>
              <a:t>Muscle</a:t>
            </a:r>
          </a:p>
          <a:p>
            <a:pPr lvl="1"/>
            <a:r>
              <a:rPr lang="en-US"/>
              <a:t>Bone</a:t>
            </a:r>
          </a:p>
          <a:p>
            <a:pPr lvl="1"/>
            <a:r>
              <a:rPr lang="en-US"/>
              <a:t>Arteries</a:t>
            </a:r>
          </a:p>
          <a:p>
            <a:pPr lvl="1"/>
            <a:r>
              <a:rPr lang="en-US"/>
              <a:t>Nerves</a:t>
            </a:r>
          </a:p>
          <a:p>
            <a:pPr lvl="0"/>
            <a:r>
              <a:rPr lang="en-US"/>
              <a:t>Zone of injury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The injury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Can we solve the problem?</a:t>
            </a:r>
          </a:p>
        </p:txBody>
      </p:sp>
      <p:graphicFrame>
        <p:nvGraphicFramePr>
          <p:cNvPr id="91" name="Table 91"/>
          <p:cNvGraphicFramePr/>
          <p:nvPr/>
        </p:nvGraphicFramePr>
        <p:xfrm>
          <a:off x="1991543" y="2348882"/>
          <a:ext cx="8136904" cy="3528390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5678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Bone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Yes (graft, transport...)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Skin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/>
                        <a:t>Yes (graft, flap...)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Blood Vessels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/>
                        <a:t>Yes (repair)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Muscle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/>
                        <a:t>No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Nerve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/>
                        <a:t>No (not well)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Medical resources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CH"/>
              <a:t>Trauma capabilities</a:t>
            </a:r>
          </a:p>
          <a:p>
            <a:pPr lvl="0"/>
            <a:r>
              <a:rPr lang="de-CH"/>
              <a:t>Familiarity with salvage techniques</a:t>
            </a:r>
          </a:p>
          <a:p>
            <a:pPr lvl="0"/>
            <a:r>
              <a:rPr lang="de-CH"/>
              <a:t>Plastic surgeon</a:t>
            </a:r>
          </a:p>
          <a:p>
            <a:pPr lvl="0"/>
            <a:r>
              <a:rPr lang="de-CH"/>
              <a:t>Patience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Is it worth saving the limb?</a:t>
            </a:r>
            <a:br>
              <a:rPr lang="en-US"/>
            </a:br>
            <a:endParaRPr lang="en-US"/>
          </a:p>
        </p:txBody>
      </p:sp>
      <p:sp>
        <p:nvSpPr>
          <p:cNvPr id="97" name="Shape 97"/>
          <p:cNvSpPr>
            <a:spLocks noGrp="1"/>
          </p:cNvSpPr>
          <p:nvPr>
            <p:ph type="body" idx="1"/>
          </p:nvPr>
        </p:nvSpPr>
        <p:spPr>
          <a:xfrm>
            <a:off x="577850" y="3542429"/>
            <a:ext cx="11036300" cy="5337175"/>
          </a:xfrm>
        </p:spPr>
        <p:txBody>
          <a:bodyPr/>
          <a:lstStyle/>
          <a:p>
            <a:r>
              <a:rPr lang="en-US" dirty="0"/>
              <a:t>“…futility of salvage”</a:t>
            </a:r>
          </a:p>
          <a:p>
            <a:r>
              <a:rPr lang="en-US" dirty="0"/>
              <a:t>“…disservice to patients“</a:t>
            </a:r>
          </a:p>
          <a:p>
            <a:r>
              <a:rPr lang="en-US" dirty="0"/>
              <a:t>“Saving a limb may ruin a life.”</a:t>
            </a:r>
          </a:p>
        </p:txBody>
      </p:sp>
      <p:pic>
        <p:nvPicPr>
          <p:cNvPr id="98" name="image6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43672" y="967145"/>
            <a:ext cx="6054825" cy="1942784"/>
          </a:xfrm>
          <a:prstGeom prst="rect">
            <a:avLst/>
          </a:prstGeom>
          <a:ln w="12700">
            <a:miter lim="400000"/>
          </a:ln>
        </p:spPr>
      </p:pic>
      <p:pic>
        <p:nvPicPr>
          <p:cNvPr id="99" name="image7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962401" y="2654838"/>
            <a:ext cx="4508147" cy="314242"/>
          </a:xfrm>
          <a:prstGeom prst="rect">
            <a:avLst/>
          </a:prstGeom>
          <a:ln w="12700">
            <a:miter lim="400000"/>
          </a:ln>
        </p:spPr>
      </p:pic>
      <p:sp>
        <p:nvSpPr>
          <p:cNvPr id="100" name="Shape 100"/>
          <p:cNvSpPr/>
          <p:nvPr/>
        </p:nvSpPr>
        <p:spPr>
          <a:xfrm>
            <a:off x="488991" y="6107667"/>
            <a:ext cx="5260412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/>
            </a:pPr>
            <a:r>
              <a:rPr sz="1800" dirty="0"/>
              <a:t>Hansen (</a:t>
            </a:r>
            <a:r>
              <a:rPr sz="1800" i="1" dirty="0"/>
              <a:t>J Bone Joint Surg Am</a:t>
            </a:r>
            <a:r>
              <a:rPr sz="1800" dirty="0"/>
              <a:t>. 1987;69:799–800)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Questions</a:t>
            </a:r>
          </a:p>
        </p:txBody>
      </p:sp>
      <p:sp>
        <p:nvSpPr>
          <p:cNvPr id="105" name="Shape 10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Is </a:t>
            </a:r>
            <a:r>
              <a:rPr lang="en-US" i="1" dirty="0"/>
              <a:t>outcome</a:t>
            </a:r>
            <a:r>
              <a:rPr lang="en-US" dirty="0"/>
              <a:t> better after amputation or reconstruction?</a:t>
            </a:r>
          </a:p>
          <a:p>
            <a:pPr lvl="0"/>
            <a:r>
              <a:rPr lang="en-US" dirty="0"/>
              <a:t>Is there a </a:t>
            </a:r>
            <a:r>
              <a:rPr lang="en-US" i="1" dirty="0"/>
              <a:t>limb</a:t>
            </a:r>
            <a:r>
              <a:rPr lang="en-US" dirty="0"/>
              <a:t> salvage score to help decide? </a:t>
            </a:r>
          </a:p>
          <a:p>
            <a:pPr lvl="0"/>
            <a:r>
              <a:rPr lang="en-US" dirty="0"/>
              <a:t>No tibial nerve =  no reconstruction?</a:t>
            </a:r>
          </a:p>
          <a:p>
            <a:pPr lvl="0"/>
            <a:r>
              <a:rPr lang="en-US" dirty="0"/>
              <a:t>What are the (financial) costs?</a:t>
            </a:r>
          </a:p>
          <a:p>
            <a:pPr lvl="0"/>
            <a:r>
              <a:rPr lang="en-US" dirty="0"/>
              <a:t>What drives patient satisfaction?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1" build="p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Answers: LEAP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DBAD0-FB3C-44F6-B1BC-19FC32F7DB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grpSp>
        <p:nvGrpSpPr>
          <p:cNvPr id="110" name="Group 110" descr="Untitled_024"/>
          <p:cNvGrpSpPr/>
          <p:nvPr/>
        </p:nvGrpSpPr>
        <p:grpSpPr>
          <a:xfrm>
            <a:off x="2044700" y="3568700"/>
            <a:ext cx="3454400" cy="2189164"/>
            <a:chOff x="0" y="0"/>
            <a:chExt cx="3454400" cy="2189163"/>
          </a:xfrm>
        </p:grpSpPr>
        <p:sp>
          <p:nvSpPr>
            <p:cNvPr id="108" name="Shape 108"/>
            <p:cNvSpPr/>
            <p:nvPr/>
          </p:nvSpPr>
          <p:spPr>
            <a:xfrm>
              <a:off x="0" y="0"/>
              <a:ext cx="3454400" cy="2189164"/>
            </a:xfrm>
            <a:prstGeom prst="rect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pic>
          <p:nvPicPr>
            <p:cNvPr id="109" name="image8.jpeg"/>
            <p:cNvPicPr/>
            <p:nvPr/>
          </p:nvPicPr>
          <p:blipFill>
            <a:blip r:embed="rId3">
              <a:extLst/>
            </a:blip>
            <a:srcRect b="42"/>
            <a:stretch>
              <a:fillRect/>
            </a:stretch>
          </p:blipFill>
          <p:spPr>
            <a:xfrm>
              <a:off x="12700" y="12700"/>
              <a:ext cx="3428109" cy="21637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13" name="Group 113" descr="BKA 2"/>
          <p:cNvGrpSpPr/>
          <p:nvPr/>
        </p:nvGrpSpPr>
        <p:grpSpPr>
          <a:xfrm>
            <a:off x="6159500" y="3595687"/>
            <a:ext cx="4300538" cy="2211388"/>
            <a:chOff x="0" y="0"/>
            <a:chExt cx="4300537" cy="2211386"/>
          </a:xfrm>
        </p:grpSpPr>
        <p:sp>
          <p:nvSpPr>
            <p:cNvPr id="111" name="Shape 111"/>
            <p:cNvSpPr/>
            <p:nvPr/>
          </p:nvSpPr>
          <p:spPr>
            <a:xfrm>
              <a:off x="0" y="0"/>
              <a:ext cx="4300538" cy="2211387"/>
            </a:xfrm>
            <a:prstGeom prst="rect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pic>
          <p:nvPicPr>
            <p:cNvPr id="112" name="image9.jpeg"/>
            <p:cNvPicPr/>
            <p:nvPr/>
          </p:nvPicPr>
          <p:blipFill>
            <a:blip r:embed="rId4">
              <a:extLst/>
            </a:blip>
            <a:srcRect/>
            <a:stretch>
              <a:fillRect/>
            </a:stretch>
          </p:blipFill>
          <p:spPr>
            <a:xfrm>
              <a:off x="12700" y="12699"/>
              <a:ext cx="4275138" cy="218441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14" name="image10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708628" y="1052737"/>
            <a:ext cx="8851869" cy="2304257"/>
          </a:xfrm>
          <a:prstGeom prst="rect">
            <a:avLst/>
          </a:prstGeom>
          <a:ln>
            <a:solidFill>
              <a:srgbClr val="FFFFFF"/>
            </a:solidFill>
            <a:miter/>
          </a:ln>
        </p:spPr>
      </p:pic>
      <p:sp>
        <p:nvSpPr>
          <p:cNvPr id="115" name="Shape 115"/>
          <p:cNvSpPr/>
          <p:nvPr/>
        </p:nvSpPr>
        <p:spPr>
          <a:xfrm>
            <a:off x="2141780" y="6156011"/>
            <a:ext cx="4670507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/>
            </a:pPr>
            <a:r>
              <a:rPr sz="1800"/>
              <a:t>Bosse (</a:t>
            </a:r>
            <a:r>
              <a:rPr sz="1800" i="1"/>
              <a:t>N Engl J Med. </a:t>
            </a:r>
            <a:r>
              <a:rPr sz="1800"/>
              <a:t>2002;(24):1924–1931)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Previous literature</a:t>
            </a:r>
          </a:p>
        </p:txBody>
      </p:sp>
      <p:sp>
        <p:nvSpPr>
          <p:cNvPr id="120" name="Shape 12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Small retrospective analyses</a:t>
            </a:r>
          </a:p>
          <a:p>
            <a:pPr lvl="0"/>
            <a:endParaRPr lang="en-US"/>
          </a:p>
          <a:p>
            <a:pPr lvl="0"/>
            <a:r>
              <a:rPr lang="en-US"/>
              <a:t>Few measure disability/quality of life</a:t>
            </a:r>
          </a:p>
          <a:p>
            <a:pPr lvl="0"/>
            <a:endParaRPr lang="en-US"/>
          </a:p>
          <a:p>
            <a:pPr lvl="0"/>
            <a:r>
              <a:rPr lang="en-US"/>
              <a:t>Few examined influence of injured person and their environment</a:t>
            </a:r>
          </a:p>
          <a:p>
            <a:pPr lvl="0"/>
            <a:endParaRPr lang="en-US"/>
          </a:p>
          <a:p>
            <a:pPr lvl="0"/>
            <a:r>
              <a:rPr lang="en-US"/>
              <a:t>Conflicting results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LEAP study design</a:t>
            </a:r>
          </a:p>
        </p:txBody>
      </p:sp>
      <p:sp>
        <p:nvSpPr>
          <p:cNvPr id="123" name="Shape 12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High-energy, limb-threatening lower extremity injuries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Prospective, observational </a:t>
            </a:r>
          </a:p>
          <a:p>
            <a:pPr lvl="0"/>
            <a:r>
              <a:rPr lang="en-US" dirty="0"/>
              <a:t>NIH funded—about $ 6 million</a:t>
            </a:r>
          </a:p>
          <a:p>
            <a:pPr lvl="0"/>
            <a:r>
              <a:rPr lang="en-US" dirty="0"/>
              <a:t>8 Level I trauma centers</a:t>
            </a:r>
          </a:p>
          <a:p>
            <a:pPr lvl="0"/>
            <a:r>
              <a:rPr lang="en-US" dirty="0"/>
              <a:t>601 patients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LEAP study design</a:t>
            </a:r>
          </a:p>
        </p:txBody>
      </p:sp>
      <p:sp>
        <p:nvSpPr>
          <p:cNvPr id="126" name="Shape 12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CH"/>
              <a:t>Traumatic amputations</a:t>
            </a:r>
          </a:p>
          <a:p>
            <a:pPr lvl="0"/>
            <a:r>
              <a:rPr lang="de-CH"/>
              <a:t>IIIB and IIIC open tibial fractures</a:t>
            </a:r>
          </a:p>
          <a:p>
            <a:pPr lvl="0"/>
            <a:r>
              <a:rPr lang="de-CH"/>
              <a:t>Selected IIIA open tibial fractures</a:t>
            </a:r>
          </a:p>
          <a:p>
            <a:pPr lvl="0"/>
            <a:r>
              <a:rPr lang="de-CH"/>
              <a:t>Vascular injuries</a:t>
            </a:r>
          </a:p>
          <a:p>
            <a:pPr lvl="0"/>
            <a:r>
              <a:rPr lang="de-CH"/>
              <a:t>Major soft-tissue injuries</a:t>
            </a:r>
          </a:p>
          <a:p>
            <a:pPr lvl="0"/>
            <a:r>
              <a:rPr lang="de-CH"/>
              <a:t>Severe foot injuries</a:t>
            </a:r>
          </a:p>
        </p:txBody>
      </p:sp>
      <p:pic>
        <p:nvPicPr>
          <p:cNvPr id="127" name="image11.jpeg" descr="Near amp 4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00056" y="1628800"/>
            <a:ext cx="5181774" cy="4104457"/>
          </a:xfrm>
          <a:prstGeom prst="rect">
            <a:avLst/>
          </a:prstGeom>
          <a:ln>
            <a:solidFill>
              <a:srgbClr val="FFFFFF"/>
            </a:solidFill>
            <a:miter/>
          </a:ln>
        </p:spPr>
      </p:pic>
      <p:sp>
        <p:nvSpPr>
          <p:cNvPr id="128" name="Shape 128"/>
          <p:cNvSpPr/>
          <p:nvPr/>
        </p:nvSpPr>
        <p:spPr>
          <a:xfrm>
            <a:off x="524427" y="5325108"/>
            <a:ext cx="4482715" cy="7571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marL="533400" indent="-533400" algn="l">
              <a:lnSpc>
                <a:spcPct val="90000"/>
              </a:lnSpc>
              <a:spcBef>
                <a:spcPts val="600"/>
              </a:spcBef>
              <a:buSzPct val="100000"/>
              <a:buFont typeface="Helvetica"/>
              <a:buChar char="➢"/>
              <a:defRPr sz="2800" b="1"/>
            </a:lvl1pPr>
          </a:lstStyle>
          <a:p>
            <a:pPr>
              <a:buFont typeface="Arial" panose="020B0604020202020204" pitchFamily="34" charset="0"/>
              <a:buChar char="•"/>
              <a:defRPr sz="1800" b="0"/>
            </a:pPr>
            <a:r>
              <a:rPr sz="2400" dirty="0"/>
              <a:t>Injuries where amputation is a serious consideration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1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The LEAP hypothesis:</a:t>
            </a:r>
          </a:p>
        </p:txBody>
      </p:sp>
      <p:sp>
        <p:nvSpPr>
          <p:cNvPr id="131" name="Shape 13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Outcome after amputation would be better than outcome after reconstruction for HELET (High Energy Lower Extremity Trauma)</a:t>
            </a:r>
          </a:p>
          <a:p>
            <a:pPr lvl="0"/>
            <a:r>
              <a:rPr lang="en-US"/>
              <a:t>After controlling for patient characteristics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 dirty="0"/>
              <a:t>Learning </a:t>
            </a:r>
            <a:r>
              <a:rPr lang="de-CH" dirty="0" err="1"/>
              <a:t>objectives</a:t>
            </a:r>
            <a:endParaRPr lang="de-CH" dirty="0"/>
          </a:p>
        </p:txBody>
      </p:sp>
      <p:sp>
        <p:nvSpPr>
          <p:cNvPr id="58" name="Shape 5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Understand the patient and the injury</a:t>
            </a:r>
          </a:p>
          <a:p>
            <a:r>
              <a:rPr lang="en-US" dirty="0"/>
              <a:t>Understand the variables involved in the decision for salvage vs amputation</a:t>
            </a:r>
          </a:p>
          <a:p>
            <a:r>
              <a:rPr lang="en-US" dirty="0"/>
              <a:t>Analyze current evidence associated with limb salvage and amputation, </a:t>
            </a:r>
            <a:r>
              <a:rPr lang="en-US" dirty="0" err="1"/>
              <a:t>ie</a:t>
            </a:r>
            <a:r>
              <a:rPr lang="en-US" dirty="0"/>
              <a:t>, Lower Extremity Assessment Project (LEAP) studies</a:t>
            </a:r>
          </a:p>
          <a:p>
            <a:r>
              <a:rPr lang="en-US" dirty="0"/>
              <a:t>Discuss patient-derived outcomes</a:t>
            </a:r>
          </a:p>
          <a:p>
            <a:r>
              <a:rPr lang="en-US" dirty="0"/>
              <a:t>Identify factors that influence decision making including economical, social, and cultural differences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Sickness Impact Profile (SIP)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High numbers are bad</a:t>
            </a:r>
          </a:p>
          <a:p>
            <a:pPr lvl="0"/>
            <a:endParaRPr lang="en-US"/>
          </a:p>
          <a:p>
            <a:pPr lvl="0"/>
            <a:r>
              <a:rPr lang="en-US"/>
              <a:t>Population average ~ 2–3</a:t>
            </a:r>
          </a:p>
          <a:p>
            <a:pPr lvl="0"/>
            <a:endParaRPr lang="en-US"/>
          </a:p>
          <a:p>
            <a:pPr lvl="0"/>
            <a:r>
              <a:rPr lang="en-US"/>
              <a:t> &gt; 10 = “severe” disability </a:t>
            </a:r>
          </a:p>
          <a:p>
            <a:pPr lvl="0"/>
            <a:endParaRPr lang="en-US"/>
          </a:p>
          <a:p>
            <a:pPr lvl="0"/>
            <a:r>
              <a:rPr lang="en-US"/>
              <a:t>Sensitive to wide range of health conditions and     injuries 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</a:t>
            </a:r>
            <a:r>
              <a:rPr lang="en-US" i="1" dirty="0"/>
              <a:t>outcome</a:t>
            </a:r>
            <a:r>
              <a:rPr lang="en-US" dirty="0"/>
              <a:t> better after </a:t>
            </a:r>
            <a:r>
              <a:rPr lang="en-US" i="1" dirty="0"/>
              <a:t>amputation</a:t>
            </a:r>
            <a:r>
              <a:rPr lang="en-US" dirty="0"/>
              <a:t> or </a:t>
            </a:r>
            <a:r>
              <a:rPr lang="en-US" i="1" dirty="0"/>
              <a:t>reconstruction</a:t>
            </a:r>
            <a:r>
              <a:rPr lang="en-US" dirty="0"/>
              <a:t>?</a:t>
            </a:r>
            <a:br>
              <a:rPr lang="en-US" dirty="0"/>
            </a:br>
            <a:endParaRPr lang="en-US" dirty="0"/>
          </a:p>
        </p:txBody>
      </p:sp>
      <p:sp>
        <p:nvSpPr>
          <p:cNvPr id="139" name="Shape 139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buClr>
                <a:srgbClr val="000000"/>
              </a:buClr>
            </a:lvl1pPr>
          </a:lstStyle>
          <a:p>
            <a:pPr lvl="0"/>
            <a:r>
              <a:rPr lang="de-CH"/>
              <a:t>LEAP results</a:t>
            </a:r>
          </a:p>
        </p:txBody>
      </p:sp>
      <p:graphicFrame>
        <p:nvGraphicFramePr>
          <p:cNvPr id="140" name="Table 140"/>
          <p:cNvGraphicFramePr/>
          <p:nvPr/>
        </p:nvGraphicFramePr>
        <p:xfrm>
          <a:off x="1919537" y="2420889"/>
          <a:ext cx="8136903" cy="1656183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712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2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2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2061">
                <a:tc>
                  <a:txBody>
                    <a:bodyPr/>
                    <a:lstStyle/>
                    <a:p>
                      <a:pPr lvl="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Amputation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Reconstruction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061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SIP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12.2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11.7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061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Return to work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53%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49%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1" name="Shape 141"/>
          <p:cNvSpPr/>
          <p:nvPr/>
        </p:nvSpPr>
        <p:spPr>
          <a:xfrm>
            <a:off x="1895712" y="4239108"/>
            <a:ext cx="8277226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l">
              <a:spcBef>
                <a:spcPts val="500"/>
              </a:spcBef>
              <a:defRPr sz="1800"/>
            </a:pPr>
            <a:r>
              <a:rPr sz="2400"/>
              <a:t>(</a:t>
            </a:r>
            <a:r>
              <a:rPr sz="2400" i="1"/>
              <a:t>p</a:t>
            </a:r>
            <a:r>
              <a:rPr sz="2400"/>
              <a:t> &gt; 0.05, 2 years postinjury)   	</a:t>
            </a:r>
            <a:endParaRPr sz="2800"/>
          </a:p>
        </p:txBody>
      </p:sp>
      <p:sp>
        <p:nvSpPr>
          <p:cNvPr id="142" name="Shape 142"/>
          <p:cNvSpPr/>
          <p:nvPr/>
        </p:nvSpPr>
        <p:spPr>
          <a:xfrm>
            <a:off x="508001" y="6292333"/>
            <a:ext cx="5144996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/>
            </a:pPr>
            <a:r>
              <a:rPr sz="1800" dirty="0" err="1"/>
              <a:t>Bosse</a:t>
            </a:r>
            <a:r>
              <a:rPr sz="1800" dirty="0"/>
              <a:t> et al (</a:t>
            </a:r>
            <a:r>
              <a:rPr sz="1800" i="1" dirty="0"/>
              <a:t>N </a:t>
            </a:r>
            <a:r>
              <a:rPr sz="1800" i="1" dirty="0" err="1"/>
              <a:t>Engl</a:t>
            </a:r>
            <a:r>
              <a:rPr sz="1800" i="1" dirty="0"/>
              <a:t> J Med</a:t>
            </a:r>
            <a:r>
              <a:rPr sz="1800" dirty="0"/>
              <a:t>. 2002;347:1924–1931)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LEAP: results</a:t>
            </a:r>
          </a:p>
        </p:txBody>
      </p:sp>
      <p:sp>
        <p:nvSpPr>
          <p:cNvPr id="147" name="Shape 14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Were the groups the same?</a:t>
            </a:r>
          </a:p>
          <a:p>
            <a:pPr lvl="0"/>
            <a:endParaRPr lang="en-US"/>
          </a:p>
          <a:p>
            <a:pPr lvl="0"/>
            <a:r>
              <a:rPr lang="en-US"/>
              <a:t>Amputations more severe injuries</a:t>
            </a:r>
          </a:p>
          <a:p>
            <a:pPr lvl="0"/>
            <a:r>
              <a:rPr lang="en-US"/>
              <a:t>Otherwise no differences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1" build="p" bldLvl="5" animBg="1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LEAP: results</a:t>
            </a:r>
          </a:p>
        </p:txBody>
      </p:sp>
      <p:sp>
        <p:nvSpPr>
          <p:cNvPr id="150" name="Shape 15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Predictors of High SIP:	</a:t>
            </a:r>
          </a:p>
          <a:p>
            <a:pPr lvl="1"/>
            <a:r>
              <a:rPr lang="en-US" dirty="0"/>
              <a:t>Rehospitalization</a:t>
            </a:r>
          </a:p>
          <a:p>
            <a:pPr lvl="1"/>
            <a:r>
              <a:rPr lang="en-US" dirty="0"/>
              <a:t>Low education </a:t>
            </a:r>
          </a:p>
          <a:p>
            <a:pPr lvl="1"/>
            <a:r>
              <a:rPr lang="en-US" dirty="0"/>
              <a:t>Poverty</a:t>
            </a:r>
          </a:p>
          <a:p>
            <a:pPr lvl="1"/>
            <a:r>
              <a:rPr lang="en-US" dirty="0"/>
              <a:t>No Health Insurance</a:t>
            </a:r>
          </a:p>
          <a:p>
            <a:pPr lvl="1"/>
            <a:r>
              <a:rPr lang="en-US" dirty="0"/>
              <a:t>Poor social support</a:t>
            </a:r>
          </a:p>
          <a:p>
            <a:pPr lvl="1"/>
            <a:r>
              <a:rPr lang="en-US" dirty="0"/>
              <a:t>Poor self efficacy</a:t>
            </a:r>
          </a:p>
          <a:p>
            <a:pPr lvl="1"/>
            <a:r>
              <a:rPr lang="en-US" dirty="0"/>
              <a:t>Smoking</a:t>
            </a:r>
          </a:p>
          <a:p>
            <a:pPr lvl="1"/>
            <a:r>
              <a:rPr lang="en-US" dirty="0"/>
              <a:t>Involvement with litigation 	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LEAP: results</a:t>
            </a:r>
          </a:p>
        </p:txBody>
      </p:sp>
      <p:sp>
        <p:nvSpPr>
          <p:cNvPr id="153" name="Shape 15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Longer term?</a:t>
            </a:r>
          </a:p>
          <a:p>
            <a:pPr lvl="0"/>
            <a:endParaRPr lang="en-US"/>
          </a:p>
          <a:p>
            <a:pPr lvl="0"/>
            <a:r>
              <a:rPr lang="en-US"/>
              <a:t>Still no difference at 7 years</a:t>
            </a:r>
          </a:p>
          <a:p>
            <a:pPr lvl="0"/>
            <a:r>
              <a:rPr lang="en-US"/>
              <a:t>Both groups worsened</a:t>
            </a:r>
          </a:p>
        </p:txBody>
      </p:sp>
      <p:sp>
        <p:nvSpPr>
          <p:cNvPr id="154" name="Shape 154"/>
          <p:cNvSpPr/>
          <p:nvPr/>
        </p:nvSpPr>
        <p:spPr>
          <a:xfrm>
            <a:off x="1993468" y="5950179"/>
            <a:ext cx="6363278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/>
            </a:pPr>
            <a:r>
              <a:rPr sz="1800"/>
              <a:t>MacKenzie et al (</a:t>
            </a:r>
            <a:r>
              <a:rPr sz="1800" i="1"/>
              <a:t>J Bone Joint Surg Am. </a:t>
            </a:r>
            <a:r>
              <a:rPr sz="1800"/>
              <a:t>2005;87:1801–1809)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1" build="p" bldLvl="5" animBg="1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LEAP: results</a:t>
            </a:r>
          </a:p>
        </p:txBody>
      </p:sp>
      <p:sp>
        <p:nvSpPr>
          <p:cNvPr id="159" name="Shape 15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No difference in SIP,  but …</a:t>
            </a:r>
          </a:p>
        </p:txBody>
      </p:sp>
      <p:graphicFrame>
        <p:nvGraphicFramePr>
          <p:cNvPr id="160" name="Table 160"/>
          <p:cNvGraphicFramePr/>
          <p:nvPr>
            <p:extLst>
              <p:ext uri="{D42A27DB-BD31-4B8C-83A1-F6EECF244321}">
                <p14:modId xmlns:p14="http://schemas.microsoft.com/office/powerpoint/2010/main" val="2540045402"/>
              </p:ext>
            </p:extLst>
          </p:nvPr>
        </p:nvGraphicFramePr>
        <p:xfrm>
          <a:off x="1127449" y="2420889"/>
          <a:ext cx="8928993" cy="2208244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3318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3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6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2061">
                <a:tc>
                  <a:txBody>
                    <a:bodyPr/>
                    <a:lstStyle/>
                    <a:p>
                      <a:pPr lvl="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Amputation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Reconstruction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061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Rehospitalization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34%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48%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061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Osteomyelitis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3%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9%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061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More Surgery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5%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 dirty="0"/>
                        <a:t>19%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1" name="Shape 161"/>
          <p:cNvSpPr/>
          <p:nvPr/>
        </p:nvSpPr>
        <p:spPr>
          <a:xfrm>
            <a:off x="519853" y="6292333"/>
            <a:ext cx="5144996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/>
            </a:pPr>
            <a:r>
              <a:rPr sz="1800" dirty="0" err="1"/>
              <a:t>Bosse</a:t>
            </a:r>
            <a:r>
              <a:rPr sz="1800" dirty="0"/>
              <a:t> et al (</a:t>
            </a:r>
            <a:r>
              <a:rPr sz="1800" i="1" dirty="0"/>
              <a:t>N </a:t>
            </a:r>
            <a:r>
              <a:rPr sz="1800" i="1" dirty="0" err="1"/>
              <a:t>Engl</a:t>
            </a:r>
            <a:r>
              <a:rPr sz="1800" i="1" dirty="0"/>
              <a:t> J Med</a:t>
            </a:r>
            <a:r>
              <a:rPr sz="1800" dirty="0"/>
              <a:t>. 2002;347:1924–1931)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Is there a </a:t>
            </a:r>
            <a:r>
              <a:rPr lang="en-US" i="1" dirty="0"/>
              <a:t>limb</a:t>
            </a:r>
            <a:r>
              <a:rPr lang="en-US" dirty="0"/>
              <a:t> salvage score to help decide?</a:t>
            </a:r>
          </a:p>
        </p:txBody>
      </p:sp>
      <p:sp>
        <p:nvSpPr>
          <p:cNvPr id="166" name="Shape 16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LEAP: results</a:t>
            </a:r>
          </a:p>
          <a:p>
            <a:pPr lvl="0"/>
            <a:r>
              <a:rPr lang="en-US" dirty="0"/>
              <a:t>Low index scores predicted limb salvage potential </a:t>
            </a:r>
          </a:p>
          <a:p>
            <a:pPr lvl="0"/>
            <a:r>
              <a:rPr lang="en-US" dirty="0"/>
              <a:t>High scores not accurate predictors of amputation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Did not support utility of lower extremity </a:t>
            </a:r>
            <a:r>
              <a:rPr lang="en-US" dirty="0" err="1"/>
              <a:t>indicies</a:t>
            </a:r>
            <a:r>
              <a:rPr lang="en-US" dirty="0"/>
              <a:t> to determine salvage vs amputation</a:t>
            </a:r>
          </a:p>
        </p:txBody>
      </p:sp>
      <p:sp>
        <p:nvSpPr>
          <p:cNvPr id="167" name="Shape 167"/>
          <p:cNvSpPr/>
          <p:nvPr/>
        </p:nvSpPr>
        <p:spPr>
          <a:xfrm>
            <a:off x="504995" y="6165304"/>
            <a:ext cx="5221940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/>
            </a:pPr>
            <a:r>
              <a:rPr sz="1800" dirty="0" err="1"/>
              <a:t>Bosse</a:t>
            </a:r>
            <a:r>
              <a:rPr sz="1800" dirty="0"/>
              <a:t> et al (</a:t>
            </a:r>
            <a:r>
              <a:rPr sz="1800" i="1" dirty="0"/>
              <a:t>J Bone Joint Surg Am</a:t>
            </a:r>
            <a:r>
              <a:rPr sz="1800" dirty="0"/>
              <a:t>. 2001;83:3–14)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 dirty="0"/>
              <a:t>No tibial nerve = no reconstruction?</a:t>
            </a:r>
            <a:br>
              <a:rPr lang="de-CH" dirty="0"/>
            </a:br>
            <a:endParaRPr lang="de-CH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9D6457-F77D-49A5-9DEC-2F2180AE4A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172" name="Shape 172"/>
          <p:cNvSpPr/>
          <p:nvPr/>
        </p:nvSpPr>
        <p:spPr>
          <a:xfrm>
            <a:off x="4191000" y="879104"/>
            <a:ext cx="3810000" cy="276999"/>
          </a:xfrm>
          <a:prstGeom prst="rect">
            <a:avLst/>
          </a:prstGeom>
          <a:ln w="25400">
            <a:solidFill/>
            <a:miter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1400"/>
              </a:spcBef>
              <a:defRPr sz="2400" b="1"/>
            </a:lvl1pPr>
          </a:lstStyle>
          <a:p>
            <a:pPr lvl="0">
              <a:defRPr sz="1800" b="0"/>
            </a:pPr>
            <a:r>
              <a:t>601 LEAP patients</a:t>
            </a:r>
          </a:p>
        </p:txBody>
      </p:sp>
      <p:sp>
        <p:nvSpPr>
          <p:cNvPr id="173" name="Shape 173"/>
          <p:cNvSpPr/>
          <p:nvPr/>
        </p:nvSpPr>
        <p:spPr>
          <a:xfrm>
            <a:off x="4191000" y="1600201"/>
            <a:ext cx="3810000" cy="276999"/>
          </a:xfrm>
          <a:prstGeom prst="rect">
            <a:avLst/>
          </a:prstGeom>
          <a:ln w="25400">
            <a:solidFill/>
            <a:miter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1400"/>
              </a:spcBef>
              <a:defRPr sz="2400" b="1"/>
            </a:lvl1pPr>
          </a:lstStyle>
          <a:p>
            <a:pPr lvl="0">
              <a:defRPr sz="1800" b="0"/>
            </a:pPr>
            <a:r>
              <a:t>633 limbs</a:t>
            </a:r>
          </a:p>
        </p:txBody>
      </p:sp>
      <p:sp>
        <p:nvSpPr>
          <p:cNvPr id="174" name="Shape 174"/>
          <p:cNvSpPr/>
          <p:nvPr/>
        </p:nvSpPr>
        <p:spPr>
          <a:xfrm>
            <a:off x="1775520" y="2420889"/>
            <a:ext cx="3810001" cy="276999"/>
          </a:xfrm>
          <a:prstGeom prst="rect">
            <a:avLst/>
          </a:prstGeom>
          <a:ln w="25400">
            <a:solidFill/>
            <a:miter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1400"/>
              </a:spcBef>
              <a:defRPr sz="2400" b="1"/>
            </a:lvl1pPr>
          </a:lstStyle>
          <a:p>
            <a:pPr lvl="0">
              <a:defRPr sz="1800" b="0"/>
            </a:pPr>
            <a:r>
              <a:t>101 insensate limbs</a:t>
            </a:r>
          </a:p>
        </p:txBody>
      </p:sp>
      <p:sp>
        <p:nvSpPr>
          <p:cNvPr id="175" name="Shape 175"/>
          <p:cNvSpPr/>
          <p:nvPr/>
        </p:nvSpPr>
        <p:spPr>
          <a:xfrm>
            <a:off x="6231581" y="2221414"/>
            <a:ext cx="3810001" cy="276999"/>
          </a:xfrm>
          <a:prstGeom prst="rect">
            <a:avLst/>
          </a:prstGeom>
          <a:ln w="25400">
            <a:solidFill/>
            <a:miter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1400"/>
              </a:spcBef>
              <a:defRPr sz="2400" b="1"/>
            </a:lvl1pPr>
          </a:lstStyle>
          <a:p>
            <a:pPr lvl="0">
              <a:defRPr sz="1800" b="0"/>
            </a:pPr>
            <a:r>
              <a:t>8 limbs excluded (bilateral)</a:t>
            </a:r>
          </a:p>
        </p:txBody>
      </p:sp>
      <p:sp>
        <p:nvSpPr>
          <p:cNvPr id="176" name="Shape 176"/>
          <p:cNvSpPr/>
          <p:nvPr/>
        </p:nvSpPr>
        <p:spPr>
          <a:xfrm>
            <a:off x="6324600" y="3878797"/>
            <a:ext cx="3810000" cy="276999"/>
          </a:xfrm>
          <a:prstGeom prst="rect">
            <a:avLst/>
          </a:prstGeom>
          <a:ln w="25400">
            <a:solidFill/>
            <a:miter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1400"/>
              </a:spcBef>
              <a:defRPr sz="2400" b="1"/>
            </a:lvl1pPr>
          </a:lstStyle>
          <a:p>
            <a:pPr lvl="0">
              <a:defRPr sz="1800" b="0"/>
            </a:pPr>
            <a:r>
              <a:t>55 limbs salvaged at 24hrs</a:t>
            </a:r>
          </a:p>
        </p:txBody>
      </p:sp>
      <p:sp>
        <p:nvSpPr>
          <p:cNvPr id="177" name="Shape 177"/>
          <p:cNvSpPr/>
          <p:nvPr/>
        </p:nvSpPr>
        <p:spPr>
          <a:xfrm>
            <a:off x="1781944" y="3878797"/>
            <a:ext cx="3810001" cy="276999"/>
          </a:xfrm>
          <a:prstGeom prst="rect">
            <a:avLst/>
          </a:prstGeom>
          <a:ln w="25400">
            <a:solidFill/>
            <a:miter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1400"/>
              </a:spcBef>
              <a:defRPr sz="2400" b="1"/>
            </a:lvl1pPr>
          </a:lstStyle>
          <a:p>
            <a:pPr lvl="0">
              <a:defRPr sz="1800" b="0"/>
            </a:pPr>
            <a:r>
              <a:t>38 immediate amps</a:t>
            </a:r>
          </a:p>
        </p:txBody>
      </p:sp>
      <p:sp>
        <p:nvSpPr>
          <p:cNvPr id="178" name="Shape 178"/>
          <p:cNvSpPr/>
          <p:nvPr/>
        </p:nvSpPr>
        <p:spPr>
          <a:xfrm>
            <a:off x="1904313" y="5547993"/>
            <a:ext cx="3962401" cy="369332"/>
          </a:xfrm>
          <a:prstGeom prst="rect">
            <a:avLst/>
          </a:prstGeom>
          <a:ln w="25400">
            <a:solidFill/>
            <a:miter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400"/>
              </a:spcBef>
              <a:defRPr sz="1800"/>
            </a:pPr>
            <a:r>
              <a:rPr sz="2400" b="1"/>
              <a:t>26 Amputations </a:t>
            </a:r>
            <a:r>
              <a:rPr sz="2400" b="1">
                <a:solidFill>
                  <a:srgbClr val="29529B"/>
                </a:solidFill>
              </a:rPr>
              <a:t>Group I</a:t>
            </a:r>
          </a:p>
        </p:txBody>
      </p:sp>
      <p:sp>
        <p:nvSpPr>
          <p:cNvPr id="179" name="Shape 179"/>
          <p:cNvSpPr/>
          <p:nvPr/>
        </p:nvSpPr>
        <p:spPr>
          <a:xfrm>
            <a:off x="6069106" y="5574888"/>
            <a:ext cx="4343401" cy="369332"/>
          </a:xfrm>
          <a:prstGeom prst="rect">
            <a:avLst/>
          </a:prstGeom>
          <a:ln w="25400">
            <a:solidFill/>
            <a:miter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1400"/>
              </a:spcBef>
              <a:defRPr sz="1800"/>
            </a:pPr>
            <a:r>
              <a:rPr sz="2400" b="1"/>
              <a:t>29 Salvaged </a:t>
            </a:r>
            <a:r>
              <a:rPr sz="2400" b="1">
                <a:solidFill>
                  <a:srgbClr val="29529B"/>
                </a:solidFill>
              </a:rPr>
              <a:t>Group II</a:t>
            </a:r>
          </a:p>
        </p:txBody>
      </p:sp>
      <p:sp>
        <p:nvSpPr>
          <p:cNvPr id="180" name="Shape 180"/>
          <p:cNvSpPr/>
          <p:nvPr/>
        </p:nvSpPr>
        <p:spPr>
          <a:xfrm>
            <a:off x="6096000" y="1340768"/>
            <a:ext cx="1" cy="259433"/>
          </a:xfrm>
          <a:prstGeom prst="line">
            <a:avLst/>
          </a:prstGeom>
          <a:ln w="25400">
            <a:solidFill>
              <a:srgbClr val="FF0000"/>
            </a:solidFill>
            <a:round/>
            <a:tailEnd type="triangle"/>
          </a:ln>
        </p:spPr>
        <p:txBody>
          <a:bodyPr lIns="0" tIns="0" rIns="0" bIns="0" anchor="ctr"/>
          <a:lstStyle/>
          <a:p>
            <a:pPr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 sz="1200"/>
          </a:p>
        </p:txBody>
      </p:sp>
      <p:sp>
        <p:nvSpPr>
          <p:cNvPr id="181" name="Shape 181"/>
          <p:cNvSpPr/>
          <p:nvPr/>
        </p:nvSpPr>
        <p:spPr>
          <a:xfrm>
            <a:off x="4495800" y="2060849"/>
            <a:ext cx="0" cy="381001"/>
          </a:xfrm>
          <a:prstGeom prst="line">
            <a:avLst/>
          </a:prstGeom>
          <a:ln w="25400">
            <a:solidFill>
              <a:srgbClr val="FF0000"/>
            </a:solidFill>
            <a:round/>
            <a:tailEnd type="triangle"/>
          </a:ln>
        </p:spPr>
        <p:txBody>
          <a:bodyPr lIns="0" tIns="0" rIns="0" bIns="0" anchor="ctr"/>
          <a:lstStyle/>
          <a:p>
            <a:pPr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 sz="1200"/>
          </a:p>
        </p:txBody>
      </p:sp>
      <p:sp>
        <p:nvSpPr>
          <p:cNvPr id="182" name="Shape 182"/>
          <p:cNvSpPr/>
          <p:nvPr/>
        </p:nvSpPr>
        <p:spPr>
          <a:xfrm>
            <a:off x="5591944" y="2636912"/>
            <a:ext cx="609601" cy="1"/>
          </a:xfrm>
          <a:prstGeom prst="line">
            <a:avLst/>
          </a:prstGeom>
          <a:ln w="25400">
            <a:solidFill>
              <a:srgbClr val="FF0000"/>
            </a:solidFill>
            <a:round/>
            <a:tailEnd type="triangle"/>
          </a:ln>
        </p:spPr>
        <p:txBody>
          <a:bodyPr lIns="0" tIns="0" rIns="0" bIns="0" anchor="ctr"/>
          <a:lstStyle/>
          <a:p>
            <a:pPr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 sz="1200"/>
          </a:p>
        </p:txBody>
      </p:sp>
      <p:sp>
        <p:nvSpPr>
          <p:cNvPr id="183" name="Shape 183"/>
          <p:cNvSpPr/>
          <p:nvPr/>
        </p:nvSpPr>
        <p:spPr>
          <a:xfrm flipH="1">
            <a:off x="4343400" y="2888197"/>
            <a:ext cx="1" cy="990601"/>
          </a:xfrm>
          <a:prstGeom prst="line">
            <a:avLst/>
          </a:prstGeom>
          <a:ln w="25400">
            <a:solidFill>
              <a:srgbClr val="FF0000"/>
            </a:solidFill>
            <a:round/>
            <a:tailEnd type="triangle"/>
          </a:ln>
        </p:spPr>
        <p:txBody>
          <a:bodyPr lIns="0" tIns="0" rIns="0" bIns="0" anchor="ctr"/>
          <a:lstStyle/>
          <a:p>
            <a:pPr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 sz="1200"/>
          </a:p>
        </p:txBody>
      </p:sp>
      <p:sp>
        <p:nvSpPr>
          <p:cNvPr id="184" name="Shape 184"/>
          <p:cNvSpPr/>
          <p:nvPr/>
        </p:nvSpPr>
        <p:spPr>
          <a:xfrm>
            <a:off x="4914901" y="2888197"/>
            <a:ext cx="2362201" cy="990601"/>
          </a:xfrm>
          <a:prstGeom prst="line">
            <a:avLst/>
          </a:prstGeom>
          <a:ln w="25400">
            <a:solidFill>
              <a:srgbClr val="FF0000"/>
            </a:solidFill>
            <a:round/>
            <a:tailEnd type="triangle"/>
          </a:ln>
        </p:spPr>
        <p:txBody>
          <a:bodyPr lIns="0" tIns="0" rIns="0" bIns="0" anchor="ctr"/>
          <a:lstStyle/>
          <a:p>
            <a:pPr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 sz="1200"/>
          </a:p>
        </p:txBody>
      </p:sp>
      <p:sp>
        <p:nvSpPr>
          <p:cNvPr id="185" name="Shape 185"/>
          <p:cNvSpPr/>
          <p:nvPr/>
        </p:nvSpPr>
        <p:spPr>
          <a:xfrm>
            <a:off x="8382000" y="4709794"/>
            <a:ext cx="0" cy="838201"/>
          </a:xfrm>
          <a:prstGeom prst="line">
            <a:avLst/>
          </a:prstGeom>
          <a:ln w="25400">
            <a:solidFill>
              <a:srgbClr val="FF0000"/>
            </a:solidFill>
            <a:round/>
            <a:tailEnd type="triangle"/>
          </a:ln>
        </p:spPr>
        <p:txBody>
          <a:bodyPr lIns="0" tIns="0" rIns="0" bIns="0" anchor="ctr"/>
          <a:lstStyle/>
          <a:p>
            <a:pPr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 sz="1200"/>
          </a:p>
        </p:txBody>
      </p:sp>
      <p:sp>
        <p:nvSpPr>
          <p:cNvPr id="186" name="Shape 186"/>
          <p:cNvSpPr/>
          <p:nvPr/>
        </p:nvSpPr>
        <p:spPr>
          <a:xfrm flipH="1">
            <a:off x="5585520" y="4709794"/>
            <a:ext cx="914400" cy="838201"/>
          </a:xfrm>
          <a:prstGeom prst="line">
            <a:avLst/>
          </a:prstGeom>
          <a:ln w="25400">
            <a:solidFill>
              <a:srgbClr val="FF0000"/>
            </a:solidFill>
            <a:round/>
            <a:tailEnd type="triangle"/>
          </a:ln>
        </p:spPr>
        <p:txBody>
          <a:bodyPr lIns="0" tIns="0" rIns="0" bIns="0" anchor="ctr"/>
          <a:lstStyle/>
          <a:p>
            <a:pPr algn="l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 sz="1200"/>
          </a:p>
        </p:txBody>
      </p:sp>
      <p:sp>
        <p:nvSpPr>
          <p:cNvPr id="187" name="Shape 187"/>
          <p:cNvSpPr/>
          <p:nvPr/>
        </p:nvSpPr>
        <p:spPr>
          <a:xfrm>
            <a:off x="1524000" y="1980376"/>
            <a:ext cx="4372744" cy="12954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82550">
            <a:solidFill>
              <a:srgbClr val="009999"/>
            </a:solidFill>
            <a:round/>
          </a:ln>
        </p:spPr>
        <p:txBody>
          <a:bodyPr lIns="0" tIns="0" rIns="0" bIns="0" anchor="ctr"/>
          <a:lstStyle/>
          <a:p>
            <a:pPr lvl="0"/>
            <a:endParaRPr/>
          </a:p>
        </p:txBody>
      </p:sp>
      <p:sp>
        <p:nvSpPr>
          <p:cNvPr id="188" name="Shape 188"/>
          <p:cNvSpPr/>
          <p:nvPr/>
        </p:nvSpPr>
        <p:spPr>
          <a:xfrm>
            <a:off x="1524000" y="5085599"/>
            <a:ext cx="9027740" cy="14402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82550">
            <a:solidFill>
              <a:srgbClr val="009999"/>
            </a:solidFill>
            <a:round/>
          </a:ln>
        </p:spPr>
        <p:txBody>
          <a:bodyPr lIns="0" tIns="0" rIns="0" bIns="0" anchor="ctr"/>
          <a:lstStyle/>
          <a:p>
            <a:pPr lvl="0"/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1" animBg="1" advAuto="0"/>
      <p:bldP spid="188" grpId="2" animBg="1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LEAP: plantar sensation</a:t>
            </a:r>
          </a:p>
        </p:txBody>
      </p:sp>
      <p:sp>
        <p:nvSpPr>
          <p:cNvPr id="191" name="Shape 19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Half regain normal sensation by 2 years </a:t>
            </a:r>
          </a:p>
          <a:p>
            <a:pPr lvl="0"/>
            <a:endParaRPr lang="en-US"/>
          </a:p>
          <a:p>
            <a:pPr lvl="0"/>
            <a:r>
              <a:rPr lang="en-US"/>
              <a:t>Not predictive of functional outcome</a:t>
            </a:r>
          </a:p>
          <a:p>
            <a:pPr lvl="0"/>
            <a:endParaRPr lang="en-US"/>
          </a:p>
          <a:p>
            <a:pPr lvl="0"/>
            <a:r>
              <a:rPr lang="en-US"/>
              <a:t>Not reliable… don’t use as amputation criteria!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are the (financial) costs?—LEAP: costs</a:t>
            </a:r>
            <a:br>
              <a:rPr lang="en-US"/>
            </a:br>
            <a:endParaRPr lang="en-US"/>
          </a:p>
        </p:txBody>
      </p:sp>
      <p:sp>
        <p:nvSpPr>
          <p:cNvPr id="196" name="Shape 196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buClr>
                <a:srgbClr val="000000"/>
              </a:buClr>
            </a:lvl1pPr>
          </a:lstStyle>
          <a:p>
            <a:pPr lvl="0"/>
            <a:r>
              <a:rPr lang="de-CH"/>
              <a:t>Lifetime costs:</a:t>
            </a:r>
          </a:p>
        </p:txBody>
      </p:sp>
      <p:graphicFrame>
        <p:nvGraphicFramePr>
          <p:cNvPr id="197" name="Table 197"/>
          <p:cNvGraphicFramePr/>
          <p:nvPr/>
        </p:nvGraphicFramePr>
        <p:xfrm>
          <a:off x="1919536" y="2132856"/>
          <a:ext cx="8136904" cy="1036320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Salvage: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$ 163 000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Amputations: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1" indent="0">
                        <a:defRPr sz="1800" b="0" i="0"/>
                      </a:pPr>
                      <a:r>
                        <a:rPr sz="2800" b="1" i="1"/>
                        <a:t>$ 509 000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98" name="image12.jpeg" descr="Kealoha-OR with spanning exfix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39817" y="3384376"/>
            <a:ext cx="4572001" cy="3429001"/>
          </a:xfrm>
          <a:prstGeom prst="rect">
            <a:avLst/>
          </a:prstGeom>
          <a:ln>
            <a:solidFill>
              <a:srgbClr val="FFFFFF"/>
            </a:solidFill>
            <a:miter/>
          </a:ln>
        </p:spPr>
      </p:pic>
      <p:sp>
        <p:nvSpPr>
          <p:cNvPr id="199" name="Shape 199"/>
          <p:cNvSpPr/>
          <p:nvPr/>
        </p:nvSpPr>
        <p:spPr>
          <a:xfrm>
            <a:off x="511841" y="5996105"/>
            <a:ext cx="3947388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 algn="l">
              <a:defRPr sz="1800"/>
            </a:pPr>
            <a:r>
              <a:rPr sz="1800" dirty="0" err="1"/>
              <a:t>MacKenzie</a:t>
            </a:r>
            <a:r>
              <a:rPr sz="1800" dirty="0"/>
              <a:t> et al (</a:t>
            </a:r>
            <a:r>
              <a:rPr sz="1800" i="1" dirty="0"/>
              <a:t>J Bone Joint Surg Am</a:t>
            </a:r>
            <a:r>
              <a:rPr sz="1800" dirty="0"/>
              <a:t>. 2007;89:685–1692)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What do we know as an absolute in limb salvage?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The patient’s leg as they knew it is gone.</a:t>
            </a:r>
          </a:p>
          <a:p>
            <a:pPr lvl="0"/>
            <a:r>
              <a:rPr lang="en-US" dirty="0"/>
              <a:t>You probably know more of what the course of treatment entails  than the patient.</a:t>
            </a:r>
          </a:p>
          <a:p>
            <a:pPr lvl="0"/>
            <a:r>
              <a:rPr lang="en-US" dirty="0"/>
              <a:t>They will not remember anything you discuss after you bring up the possibility of amputation.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1" build="p" animBg="1" advAuto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LEAP: patient satisfaction</a:t>
            </a:r>
          </a:p>
        </p:txBody>
      </p:sp>
      <p:sp>
        <p:nvSpPr>
          <p:cNvPr id="204" name="Shape 20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Satisfaction driven by:</a:t>
            </a:r>
          </a:p>
          <a:p>
            <a:pPr lvl="1"/>
            <a:r>
              <a:rPr lang="en-US"/>
              <a:t>Function</a:t>
            </a:r>
          </a:p>
          <a:p>
            <a:pPr lvl="1"/>
            <a:r>
              <a:rPr lang="en-US"/>
              <a:t>Pain</a:t>
            </a:r>
          </a:p>
          <a:p>
            <a:pPr lvl="1"/>
            <a:r>
              <a:rPr lang="en-US"/>
              <a:t>Depression</a:t>
            </a:r>
          </a:p>
          <a:p>
            <a:pPr lvl="0"/>
            <a:endParaRPr lang="en-US"/>
          </a:p>
          <a:p>
            <a:pPr lvl="0"/>
            <a:r>
              <a:rPr lang="en-US"/>
              <a:t>Not driven by:</a:t>
            </a:r>
          </a:p>
          <a:p>
            <a:pPr lvl="1"/>
            <a:r>
              <a:rPr lang="en-US"/>
              <a:t>Injury</a:t>
            </a:r>
          </a:p>
          <a:p>
            <a:pPr lvl="1"/>
            <a:r>
              <a:rPr lang="en-US"/>
              <a:t>Treatment</a:t>
            </a:r>
          </a:p>
          <a:p>
            <a:pPr lvl="1"/>
            <a:r>
              <a:rPr lang="en-US"/>
              <a:t>Patient characteristics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LEAP: supports both sides</a:t>
            </a:r>
          </a:p>
        </p:txBody>
      </p:sp>
      <p:sp>
        <p:nvSpPr>
          <p:cNvPr id="207" name="Shape 20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Amputation: </a:t>
            </a:r>
          </a:p>
          <a:p>
            <a:pPr lvl="1"/>
            <a:r>
              <a:rPr lang="en-US"/>
              <a:t>If outcome is the same, why go through the higher complications and longer treatment?</a:t>
            </a:r>
          </a:p>
          <a:p>
            <a:pPr lvl="0"/>
            <a:endParaRPr lang="en-US"/>
          </a:p>
          <a:p>
            <a:pPr lvl="0"/>
            <a:r>
              <a:rPr lang="en-US"/>
              <a:t>Reconstruction: </a:t>
            </a:r>
          </a:p>
          <a:p>
            <a:pPr lvl="1"/>
            <a:r>
              <a:rPr lang="en-US"/>
              <a:t>If outcome the same, wouldn’t you rather have your leg?</a:t>
            </a:r>
          </a:p>
          <a:p>
            <a:pPr lvl="1"/>
            <a:r>
              <a:rPr lang="en-US"/>
              <a:t>It is reversible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LEAP: limitations</a:t>
            </a:r>
          </a:p>
        </p:txBody>
      </p:sp>
      <p:sp>
        <p:nvSpPr>
          <p:cNvPr id="210" name="Shape 2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Best we have</a:t>
            </a:r>
          </a:p>
          <a:p>
            <a:pPr lvl="0"/>
            <a:endParaRPr lang="en-US"/>
          </a:p>
          <a:p>
            <a:pPr lvl="0"/>
            <a:r>
              <a:rPr lang="en-US"/>
              <a:t>Treatment not randomized</a:t>
            </a:r>
          </a:p>
        </p:txBody>
      </p:sp>
      <p:pic>
        <p:nvPicPr>
          <p:cNvPr id="211" name="image13.jpeg" descr="Learn%20How%20to%20Celebrate%20Your%20Limitations%20for%20Life%20Success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494943" y="2954735"/>
            <a:ext cx="2514601" cy="3022357"/>
          </a:xfrm>
          <a:prstGeom prst="rect">
            <a:avLst/>
          </a:prstGeom>
          <a:ln>
            <a:solidFill>
              <a:srgbClr val="FFFFFF"/>
            </a:solidFill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1" animBg="1" advAuto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Summary and take-home messages</a:t>
            </a:r>
          </a:p>
        </p:txBody>
      </p:sp>
      <p:sp>
        <p:nvSpPr>
          <p:cNvPr id="214" name="Shape 21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Know LEAP:</a:t>
            </a:r>
          </a:p>
          <a:p>
            <a:pPr lvl="0"/>
            <a:r>
              <a:rPr lang="en-US"/>
              <a:t>2 and 7 years: SIP is the same 	(complications lower in amputation)	</a:t>
            </a:r>
          </a:p>
        </p:txBody>
      </p:sp>
      <p:graphicFrame>
        <p:nvGraphicFramePr>
          <p:cNvPr id="215" name="Table 215"/>
          <p:cNvGraphicFramePr/>
          <p:nvPr/>
        </p:nvGraphicFramePr>
        <p:xfrm>
          <a:off x="1847527" y="3674719"/>
          <a:ext cx="8352928" cy="518160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4752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Limb Assessment Scores?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Do not use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6" name="Table 216"/>
          <p:cNvGraphicFramePr/>
          <p:nvPr/>
        </p:nvGraphicFramePr>
        <p:xfrm>
          <a:off x="1847527" y="4149080"/>
          <a:ext cx="8352928" cy="518160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4752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Plantar Sensation?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Do not use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7" name="Table 217"/>
          <p:cNvGraphicFramePr/>
          <p:nvPr/>
        </p:nvGraphicFramePr>
        <p:xfrm>
          <a:off x="1847527" y="4653136"/>
          <a:ext cx="8352928" cy="518160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4752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Cheaper?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r>
                        <a:rPr sz="2800" b="1" i="1"/>
                        <a:t>Reconstruction</a:t>
                      </a:r>
                    </a:p>
                  </a:txBody>
                  <a:tcPr marL="45720" marR="4572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" grpId="1" animBg="1" advAuto="0"/>
      <p:bldP spid="215" grpId="2" animBg="1" advAuto="0"/>
      <p:bldP spid="216" grpId="3" animBg="1" advAuto="0"/>
      <p:bldP spid="217" grpId="4" animBg="1" advAuto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Summary and take-home messages</a:t>
            </a:r>
          </a:p>
        </p:txBody>
      </p:sp>
      <p:sp>
        <p:nvSpPr>
          <p:cNvPr id="220" name="Shape 22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Outcomes poor (regardless of reduction)</a:t>
            </a:r>
          </a:p>
          <a:p>
            <a:pPr lvl="0"/>
            <a:endParaRPr lang="en-US"/>
          </a:p>
          <a:p>
            <a:pPr lvl="0"/>
            <a:r>
              <a:rPr lang="en-US"/>
              <a:t>Consider the whole patient</a:t>
            </a:r>
          </a:p>
          <a:p>
            <a:pPr lvl="0"/>
            <a:endParaRPr lang="en-US"/>
          </a:p>
          <a:p>
            <a:pPr lvl="0"/>
            <a:r>
              <a:rPr lang="en-US"/>
              <a:t>Difficult choice: shared decision making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" grpId="1" build="p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Commonly asked questions...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“What would you do if you were me?” </a:t>
            </a:r>
          </a:p>
          <a:p>
            <a:pPr lvl="0"/>
            <a:endParaRPr lang="en-US"/>
          </a:p>
          <a:p>
            <a:pPr lvl="0"/>
            <a:r>
              <a:rPr lang="en-US"/>
              <a:t>“Can you save his leg?”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1" build="p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Components of decision making</a:t>
            </a:r>
          </a:p>
        </p:txBody>
      </p:sp>
      <p:sp>
        <p:nvSpPr>
          <p:cNvPr id="69" name="Shape 6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CH"/>
              <a:t>Patient</a:t>
            </a:r>
          </a:p>
          <a:p>
            <a:pPr lvl="0"/>
            <a:r>
              <a:rPr lang="de-CH"/>
              <a:t>Injury</a:t>
            </a:r>
          </a:p>
          <a:p>
            <a:pPr lvl="0"/>
            <a:r>
              <a:rPr lang="de-CH"/>
              <a:t>Medical resources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1" build="p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 dirty="0"/>
              <a:t>Who is the patient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Work</a:t>
            </a:r>
          </a:p>
          <a:p>
            <a:pPr lvl="0"/>
            <a:r>
              <a:rPr lang="en-US" dirty="0"/>
              <a:t>Spouse/family/support</a:t>
            </a:r>
          </a:p>
          <a:p>
            <a:pPr lvl="0"/>
            <a:r>
              <a:rPr lang="en-US" dirty="0"/>
              <a:t>Recreation</a:t>
            </a:r>
          </a:p>
          <a:p>
            <a:pPr lvl="0"/>
            <a:r>
              <a:rPr lang="en-US" dirty="0"/>
              <a:t>Problems before the injury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Who did poorly in the L.E.A.P. study? </a:t>
            </a:r>
          </a:p>
        </p:txBody>
      </p:sp>
      <p:sp>
        <p:nvSpPr>
          <p:cNvPr id="75" name="Shape 7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White Male 20–45-years-old</a:t>
            </a:r>
          </a:p>
          <a:p>
            <a:pPr lvl="0"/>
            <a:r>
              <a:rPr lang="en-US"/>
              <a:t>Poor:</a:t>
            </a:r>
          </a:p>
          <a:p>
            <a:pPr lvl="1"/>
            <a:r>
              <a:rPr lang="en-US"/>
              <a:t>38% No Insurance </a:t>
            </a:r>
          </a:p>
          <a:p>
            <a:pPr lvl="1"/>
            <a:r>
              <a:rPr lang="en-US"/>
              <a:t>25% Below Poverty Line </a:t>
            </a:r>
          </a:p>
          <a:p>
            <a:pPr lvl="1"/>
            <a:r>
              <a:rPr lang="en-US"/>
              <a:t>70% High School Grads</a:t>
            </a:r>
          </a:p>
          <a:p>
            <a:r>
              <a:rPr lang="en-US"/>
              <a:t>Alcohol drinkers:</a:t>
            </a:r>
          </a:p>
          <a:p>
            <a:pPr lvl="1"/>
            <a:r>
              <a:rPr lang="en-US"/>
              <a:t>2 times national average “heavy” drinkers</a:t>
            </a:r>
          </a:p>
          <a:p>
            <a:pPr lvl="0"/>
            <a:r>
              <a:rPr lang="en-US"/>
              <a:t>Personality differences:</a:t>
            </a:r>
          </a:p>
          <a:p>
            <a:pPr lvl="1"/>
            <a:r>
              <a:rPr lang="en-US"/>
              <a:t>More neurotic, less “agreeable” </a:t>
            </a:r>
          </a:p>
        </p:txBody>
      </p:sp>
      <p:sp>
        <p:nvSpPr>
          <p:cNvPr id="76" name="Shape 76"/>
          <p:cNvSpPr/>
          <p:nvPr/>
        </p:nvSpPr>
        <p:spPr>
          <a:xfrm>
            <a:off x="508001" y="6292333"/>
            <a:ext cx="5491245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/>
            </a:pPr>
            <a:r>
              <a:rPr sz="1800" dirty="0" err="1"/>
              <a:t>MacKenzie</a:t>
            </a:r>
            <a:r>
              <a:rPr sz="1800" dirty="0"/>
              <a:t> et al (</a:t>
            </a:r>
            <a:r>
              <a:rPr sz="1800" i="1" dirty="0"/>
              <a:t>J Ortho Trauma. </a:t>
            </a:r>
            <a:r>
              <a:rPr sz="1800" dirty="0"/>
              <a:t>2000;14:455–466)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1" build="p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Injury variables: mechanism of injury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3BB0FB-3EB6-4A16-8B35-15CEC49FAE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81" name="image4.jpeg" descr="Slide03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19536" y="1268759"/>
            <a:ext cx="7920880" cy="5208239"/>
          </a:xfrm>
          <a:prstGeom prst="rect">
            <a:avLst/>
          </a:prstGeom>
          <a:ln w="25400">
            <a:solidFill>
              <a:srgbClr val="FFFFFF"/>
            </a:solidFill>
            <a:miter/>
          </a:ln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CH"/>
              <a:t>Injury severity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C2F3E1-0A60-49D7-80C0-561B23638A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84" name="image5.jpeg" descr="C:\Jason\Case Xrays Pics\proximal tibia nail\sollohub 1529477\clinical2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95894" y="1497966"/>
            <a:ext cx="7600212" cy="4929412"/>
          </a:xfrm>
          <a:prstGeom prst="rect">
            <a:avLst/>
          </a:prstGeom>
          <a:ln w="38100">
            <a:solidFill>
              <a:srgbClr val="FFFFFF"/>
            </a:solidFill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1338</Words>
  <Application>Microsoft Office PowerPoint</Application>
  <PresentationFormat>Widescreen</PresentationFormat>
  <Paragraphs>247</Paragraphs>
  <Slides>34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Helvetica</vt:lpstr>
      <vt:lpstr>Helvetica Neue</vt:lpstr>
      <vt:lpstr>Default</vt:lpstr>
      <vt:lpstr>Mangled extremity management—limb salvage vs amputation </vt:lpstr>
      <vt:lpstr>Learning objectives</vt:lpstr>
      <vt:lpstr>What do we know as an absolute in limb salvage?</vt:lpstr>
      <vt:lpstr>Commonly asked questions...</vt:lpstr>
      <vt:lpstr>Components of decision making</vt:lpstr>
      <vt:lpstr>Who is the patient</vt:lpstr>
      <vt:lpstr>Who did poorly in the L.E.A.P. study? </vt:lpstr>
      <vt:lpstr>Injury variables: mechanism of injury</vt:lpstr>
      <vt:lpstr>Injury severity</vt:lpstr>
      <vt:lpstr>Injury inventory</vt:lpstr>
      <vt:lpstr>The injury</vt:lpstr>
      <vt:lpstr>Medical resources</vt:lpstr>
      <vt:lpstr>Is it worth saving the limb? </vt:lpstr>
      <vt:lpstr>Questions</vt:lpstr>
      <vt:lpstr>Answers: LEAP</vt:lpstr>
      <vt:lpstr>Previous literature</vt:lpstr>
      <vt:lpstr>LEAP study design</vt:lpstr>
      <vt:lpstr>LEAP study design</vt:lpstr>
      <vt:lpstr>The LEAP hypothesis:</vt:lpstr>
      <vt:lpstr>Sickness Impact Profile (SIP)</vt:lpstr>
      <vt:lpstr>Is outcome better after amputation or reconstruction? </vt:lpstr>
      <vt:lpstr>LEAP: results</vt:lpstr>
      <vt:lpstr>LEAP: results</vt:lpstr>
      <vt:lpstr>LEAP: results</vt:lpstr>
      <vt:lpstr>LEAP: results</vt:lpstr>
      <vt:lpstr>Is there a limb salvage score to help decide?</vt:lpstr>
      <vt:lpstr>No tibial nerve = no reconstruction? </vt:lpstr>
      <vt:lpstr>LEAP: plantar sensation</vt:lpstr>
      <vt:lpstr>What are the (financial) costs?—LEAP: costs </vt:lpstr>
      <vt:lpstr>LEAP: patient satisfaction</vt:lpstr>
      <vt:lpstr>LEAP: supports both sides</vt:lpstr>
      <vt:lpstr>LEAP: limitations</vt:lpstr>
      <vt:lpstr>Summary and take-home messages</vt:lpstr>
      <vt:lpstr>Summary and take-home messages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sklein</dc:creator>
  <cp:lastModifiedBy>Claire Thorndyke</cp:lastModifiedBy>
  <cp:revision>3</cp:revision>
  <dcterms:modified xsi:type="dcterms:W3CDTF">2020-01-16T14:58:06Z</dcterms:modified>
</cp:coreProperties>
</file>