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72" r:id="rId5"/>
    <p:sldId id="296" r:id="rId6"/>
    <p:sldId id="273" r:id="rId7"/>
    <p:sldId id="279" r:id="rId8"/>
    <p:sldId id="281" r:id="rId9"/>
    <p:sldId id="280" r:id="rId10"/>
    <p:sldId id="282" r:id="rId11"/>
    <p:sldId id="294" r:id="rId12"/>
    <p:sldId id="286" r:id="rId13"/>
    <p:sldId id="291" r:id="rId14"/>
    <p:sldId id="289" r:id="rId15"/>
    <p:sldId id="283" r:id="rId16"/>
    <p:sldId id="295" r:id="rId17"/>
    <p:sldId id="287" r:id="rId18"/>
    <p:sldId id="293" r:id="rId19"/>
    <p:sldId id="292" r:id="rId20"/>
  </p:sldIdLst>
  <p:sldSz cx="12192000" cy="6858000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panose="020B0604020202020204" pitchFamily="34" charset="0"/>
        <a:ea typeface="Osaka" pitchFamily="-32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panose="020B0604020202020204" pitchFamily="34" charset="0"/>
        <a:ea typeface="Osaka" pitchFamily="-32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panose="020B0604020202020204" pitchFamily="34" charset="0"/>
        <a:ea typeface="Osaka" pitchFamily="-32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panose="020B0604020202020204" pitchFamily="34" charset="0"/>
        <a:ea typeface="Osaka" pitchFamily="-32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Arial" panose="020B0604020202020204" pitchFamily="34" charset="0"/>
        <a:ea typeface="Osaka" pitchFamily="-32" charset="-128"/>
        <a:cs typeface="+mn-cs"/>
      </a:defRPr>
    </a:lvl5pPr>
    <a:lvl6pPr marL="2286000" algn="l" defTabSz="914400" rtl="0" eaLnBrk="1" latinLnBrk="0" hangingPunct="1">
      <a:defRPr kumimoji="1" sz="2000" kern="1200">
        <a:solidFill>
          <a:schemeClr val="tx1"/>
        </a:solidFill>
        <a:latin typeface="Arial" panose="020B0604020202020204" pitchFamily="34" charset="0"/>
        <a:ea typeface="Osaka" pitchFamily="-32" charset="-128"/>
        <a:cs typeface="+mn-cs"/>
      </a:defRPr>
    </a:lvl6pPr>
    <a:lvl7pPr marL="2743200" algn="l" defTabSz="914400" rtl="0" eaLnBrk="1" latinLnBrk="0" hangingPunct="1">
      <a:defRPr kumimoji="1" sz="2000" kern="1200">
        <a:solidFill>
          <a:schemeClr val="tx1"/>
        </a:solidFill>
        <a:latin typeface="Arial" panose="020B0604020202020204" pitchFamily="34" charset="0"/>
        <a:ea typeface="Osaka" pitchFamily="-32" charset="-128"/>
        <a:cs typeface="+mn-cs"/>
      </a:defRPr>
    </a:lvl7pPr>
    <a:lvl8pPr marL="3200400" algn="l" defTabSz="914400" rtl="0" eaLnBrk="1" latinLnBrk="0" hangingPunct="1">
      <a:defRPr kumimoji="1" sz="2000" kern="1200">
        <a:solidFill>
          <a:schemeClr val="tx1"/>
        </a:solidFill>
        <a:latin typeface="Arial" panose="020B0604020202020204" pitchFamily="34" charset="0"/>
        <a:ea typeface="Osaka" pitchFamily="-32" charset="-128"/>
        <a:cs typeface="+mn-cs"/>
      </a:defRPr>
    </a:lvl8pPr>
    <a:lvl9pPr marL="3657600" algn="l" defTabSz="914400" rtl="0" eaLnBrk="1" latinLnBrk="0" hangingPunct="1">
      <a:defRPr kumimoji="1" sz="2000" kern="1200">
        <a:solidFill>
          <a:schemeClr val="tx1"/>
        </a:solidFill>
        <a:latin typeface="Arial" panose="020B0604020202020204" pitchFamily="34" charset="0"/>
        <a:ea typeface="Osaka" pitchFamily="-32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76" userDrawn="1">
          <p15:clr>
            <a:srgbClr val="A4A3A4"/>
          </p15:clr>
        </p15:guide>
        <p15:guide id="2" pos="742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dula Bhoyroo" initials="VB" lastIdx="3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1102"/>
    <a:srgbClr val="33529B"/>
    <a:srgbClr val="E5EBF7"/>
    <a:srgbClr val="CDCDCD"/>
    <a:srgbClr val="CBBA90"/>
    <a:srgbClr val="CBC383"/>
    <a:srgbClr val="BEAA83"/>
    <a:srgbClr val="212164"/>
    <a:srgbClr val="2952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39" autoAdjust="0"/>
    <p:restoredTop sz="76617" autoAdjust="0"/>
  </p:normalViewPr>
  <p:slideViewPr>
    <p:cSldViewPr showGuides="1">
      <p:cViewPr varScale="1">
        <p:scale>
          <a:sx n="62" d="100"/>
          <a:sy n="62" d="100"/>
        </p:scale>
        <p:origin x="1099" y="62"/>
      </p:cViewPr>
      <p:guideLst>
        <p:guide orient="horz" pos="4176"/>
        <p:guide pos="74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86" d="100"/>
          <a:sy n="86" d="100"/>
        </p:scale>
        <p:origin x="2652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57200" y="8577146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Arial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495907" y="8577146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3D044EE2-0DFD-4696-A283-1F95AB5F6D4F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7183898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6200" y="685800"/>
            <a:ext cx="6705600" cy="3771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38200" y="4572000"/>
            <a:ext cx="5181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noProof="0"/>
              <a:t>Click to add text</a:t>
            </a:r>
            <a:endParaRPr lang="en-US" noProof="0"/>
          </a:p>
          <a:p>
            <a:pPr lvl="1"/>
            <a:r>
              <a:rPr lang="de-CH" noProof="0"/>
              <a:t>Second level text</a:t>
            </a:r>
            <a:endParaRPr lang="en-US" noProof="0"/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838200" y="8572500"/>
            <a:ext cx="396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00" smtClean="0">
                <a:latin typeface="Arial" charset="0"/>
                <a:ea typeface="Osaka" charset="0"/>
                <a:cs typeface="Osaka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953000" y="85725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A7CF5A5D-8D80-479E-A045-790BF61593C5}" type="slidenum">
              <a:rPr lang="en-US" altLang="de-DE"/>
              <a:pPr/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2166954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Osaka" charset="0"/>
        <a:cs typeface="Osaka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Osaka" charset="0"/>
        <a:cs typeface="Osaka" charset="0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" charset="0"/>
        <a:ea typeface="Osaka" charset="0"/>
        <a:cs typeface="Osaka" charset="0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" charset="0"/>
        <a:ea typeface="Osaka" charset="0"/>
        <a:cs typeface="Osaka" charset="0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" charset="0"/>
        <a:ea typeface="Osaka" charset="0"/>
        <a:cs typeface="Osaka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" y="685800"/>
            <a:ext cx="6705600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Version 2 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(December 12, 2018)</a:t>
            </a:r>
          </a:p>
          <a:p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Faculty can add a clinical or imaging picture of Orbital wall fractures</a:t>
            </a:r>
            <a:endParaRPr lang="en-US" altLang="en-US" dirty="0">
              <a:latin typeface="Arial" panose="020B0604020202020204" pitchFamily="34" charset="0"/>
            </a:endParaRPr>
          </a:p>
          <a:p>
            <a:endParaRPr lang="en-US" altLang="en-US" dirty="0"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F5A5D-8D80-479E-A045-790BF61593C5}" type="slidenum">
              <a:rPr lang="en-US" altLang="de-DE" smtClean="0"/>
              <a:pPr/>
              <a:t>1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9456493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" y="685800"/>
            <a:ext cx="6705600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/>
              <a:t>Key message for faculty: Emphasize</a:t>
            </a:r>
            <a:r>
              <a:rPr lang="en-US" baseline="0" noProof="0" dirty="0"/>
              <a:t> that the two most common complications are related to failure to correct the original deformity.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F5A5D-8D80-479E-A045-790BF61593C5}" type="slidenum">
              <a:rPr lang="en-US" altLang="de-DE" smtClean="0"/>
              <a:pPr/>
              <a:t>15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5320289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" y="685800"/>
            <a:ext cx="6705600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F5A5D-8D80-479E-A045-790BF61593C5}" type="slidenum">
              <a:rPr lang="en-US" altLang="de-DE" smtClean="0"/>
              <a:pPr/>
              <a:t>16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577211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" y="685800"/>
            <a:ext cx="6705600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>
                <a:solidFill>
                  <a:srgbClr val="FF0000"/>
                </a:solidFill>
              </a:rPr>
              <a:t>Pain on eye motion is a more unusual finding and may imply entrapment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1200" dirty="0">
              <a:solidFill>
                <a:srgbClr val="FF0000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>
                <a:solidFill>
                  <a:srgbClr val="FF0000"/>
                </a:solidFill>
              </a:rPr>
              <a:t>Functional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>
                <a:solidFill>
                  <a:srgbClr val="FF0000"/>
                </a:solidFill>
              </a:rPr>
              <a:t>Structural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1200" dirty="0">
              <a:solidFill>
                <a:srgbClr val="FF0000"/>
              </a:solidFill>
            </a:endParaRPr>
          </a:p>
          <a:p>
            <a:endParaRPr lang="en-US" altLang="en-US" dirty="0">
              <a:solidFill>
                <a:srgbClr val="1F497D"/>
              </a:solidFill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F5A5D-8D80-479E-A045-790BF61593C5}" type="slidenum">
              <a:rPr lang="en-US" altLang="de-DE" smtClean="0"/>
              <a:pPr/>
              <a:t>3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124006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" y="685800"/>
            <a:ext cx="6705600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0000"/>
                </a:solidFill>
              </a:rPr>
              <a:t>Ophthalmology consultation: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FF0000"/>
                </a:solidFill>
              </a:rPr>
              <a:t>Preoperative and postoperative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FF0000"/>
                </a:solidFill>
              </a:rPr>
              <a:t>Up to 40% of patients have associated injury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FF0000"/>
                </a:solidFill>
              </a:rPr>
              <a:t>Visual acuity, eye movements, orthoptic assessment and forced duction test</a:t>
            </a:r>
          </a:p>
          <a:p>
            <a:pPr lvl="1">
              <a:buFont typeface="Arial" panose="020B0604020202020204" pitchFamily="34" charset="0"/>
              <a:buNone/>
              <a:defRPr/>
            </a:pPr>
            <a:endParaRPr lang="en-US" altLang="en-US" sz="2400" dirty="0">
              <a:solidFill>
                <a:srgbClr val="FF0000"/>
              </a:solidFill>
            </a:endParaRPr>
          </a:p>
          <a:p>
            <a:pPr lvl="0">
              <a:buFont typeface="Arial" panose="020B0604020202020204" pitchFamily="34" charset="0"/>
              <a:buNone/>
              <a:defRPr/>
            </a:pPr>
            <a:r>
              <a:rPr lang="en-US" altLang="en-US" sz="2400" dirty="0">
                <a:solidFill>
                  <a:srgbClr val="FF0000"/>
                </a:solidFill>
              </a:rPr>
              <a:t>Forced duction test: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rgbClr val="FF0000"/>
                </a:solidFill>
              </a:rPr>
              <a:t>To assess preoperative entrapment and post-reconstruction mobility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F5A5D-8D80-479E-A045-790BF61593C5}" type="slidenum">
              <a:rPr lang="en-US" altLang="de-DE" smtClean="0"/>
              <a:pPr/>
              <a:t>4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556051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" y="685800"/>
            <a:ext cx="6705600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a trapdoor fracture is an emergency situation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F5A5D-8D80-479E-A045-790BF61593C5}" type="slidenum">
              <a:rPr lang="en-US" altLang="de-DE" smtClean="0"/>
              <a:pPr/>
              <a:t>8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7563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" y="685800"/>
            <a:ext cx="6705600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400" dirty="0"/>
              <a:t>Relative indications: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Multiple wall fractures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Distortion of medial rectus on CT scan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Entrapment, decreased range of motion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/>
              <a:t>Late </a:t>
            </a:r>
            <a:r>
              <a:rPr lang="en-US" altLang="en-US" sz="2400" dirty="0" err="1"/>
              <a:t>enophthalmos</a:t>
            </a:r>
            <a:endParaRPr lang="en-US" altLang="en-US" sz="2400" dirty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F5A5D-8D80-479E-A045-790BF61593C5}" type="slidenum">
              <a:rPr lang="en-US" altLang="de-DE" smtClean="0"/>
              <a:pPr/>
              <a:t>9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32258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" y="685800"/>
            <a:ext cx="6705600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>
                <a:solidFill>
                  <a:srgbClr val="FF0000"/>
                </a:solidFill>
              </a:rPr>
              <a:t>Diplopia itself is not necessarily an indication for surgery.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0000"/>
              </a:solidFill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0000"/>
                </a:solidFill>
              </a:rPr>
              <a:t>The decision to operate is multifactorial ... patient’s symptoms, patient’s wishes, ability to monitor.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1200" dirty="0">
              <a:solidFill>
                <a:srgbClr val="FF0000"/>
              </a:solidFill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dirty="0"/>
              <a:t>Best evidence suggests that both a large floor defect and periorbital fat herniation is required to develop significant enophthalmos.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F5A5D-8D80-479E-A045-790BF61593C5}" type="slidenum">
              <a:rPr lang="en-US" altLang="de-DE" smtClean="0"/>
              <a:pPr/>
              <a:t>11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7620339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" y="685800"/>
            <a:ext cx="6705600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</a:t>
            </a:r>
            <a:r>
              <a:rPr lang="en-US" altLang="en-US" sz="1200" dirty="0"/>
              <a:t>Orbital wall fractures are usually medial to infraorbital nerve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/>
              <a:t>Note: Emphasize Hammer’s critical zone in posteromedial orbital floor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F5A5D-8D80-479E-A045-790BF61593C5}" type="slidenum">
              <a:rPr lang="en-US" altLang="de-DE" smtClean="0"/>
              <a:pPr/>
              <a:t>12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826114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" y="685800"/>
            <a:ext cx="6705600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F5A5D-8D80-479E-A045-790BF61593C5}" type="slidenum">
              <a:rPr lang="en-US" altLang="de-DE" smtClean="0"/>
              <a:pPr/>
              <a:t>13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436827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" y="685800"/>
            <a:ext cx="6705600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Emphasize the need for an intraoperative or postoperative CT to assess reduction and fixation.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F5A5D-8D80-479E-A045-790BF61593C5}" type="slidenum">
              <a:rPr lang="en-US" altLang="de-DE" smtClean="0"/>
              <a:pPr/>
              <a:t>14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02945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00" y="1306134"/>
            <a:ext cx="11707200" cy="4947733"/>
          </a:xfrm>
          <a:prstGeom prst="rect">
            <a:avLst/>
          </a:prstGeom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08000" y="1517650"/>
            <a:ext cx="11049701" cy="4635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ea typeface="ヒラギノ角ゴ Pro W6" charset="0"/>
                <a:cs typeface="ヒラギノ角ゴ Pro W6" charset="0"/>
              </a:defRPr>
            </a:lvl1pPr>
          </a:lstStyle>
          <a:p>
            <a:pPr lvl="0"/>
            <a:r>
              <a:rPr lang="en-US" altLang="ja-JP" noProof="0"/>
              <a:t>Click to edit Master title style</a:t>
            </a:r>
            <a:endParaRPr lang="en-US" altLang="ja-JP" noProof="0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07999" y="2208214"/>
            <a:ext cx="11049703" cy="4587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0" hasCustomPrompt="1"/>
          </p:nvPr>
        </p:nvSpPr>
        <p:spPr>
          <a:xfrm>
            <a:off x="620890" y="5486401"/>
            <a:ext cx="5285316" cy="377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 dirty="0"/>
              <a:t>Presenter‘s name</a:t>
            </a:r>
          </a:p>
        </p:txBody>
      </p:sp>
      <p:sp>
        <p:nvSpPr>
          <p:cNvPr id="16" name="Textplatzhalter 8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1" y="5909733"/>
            <a:ext cx="5296604" cy="38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dirty="0"/>
              <a:t>Presenter‘s title</a:t>
            </a:r>
          </a:p>
        </p:txBody>
      </p:sp>
      <p:sp>
        <p:nvSpPr>
          <p:cNvPr id="17" name="Textplatzhalt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272389" y="5474759"/>
            <a:ext cx="5285316" cy="377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noProof="0" dirty="0"/>
              <a:t>Meeting</a:t>
            </a:r>
          </a:p>
        </p:txBody>
      </p:sp>
      <p:sp>
        <p:nvSpPr>
          <p:cNvPr id="18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6261099" y="5898091"/>
            <a:ext cx="5296604" cy="38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noProof="0" dirty="0"/>
              <a:t>City, Month, Year</a:t>
            </a:r>
          </a:p>
        </p:txBody>
      </p:sp>
      <p:pic>
        <p:nvPicPr>
          <p:cNvPr id="10" name="Grafik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96" y="237600"/>
            <a:ext cx="3397976" cy="53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061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70C9E6CA-E780-4BEA-AB33-52E77BE5A5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8814" y="1727199"/>
            <a:ext cx="5388504" cy="3400426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70DD2CDD-8E40-4FA1-BCE2-A0663B10DCB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A6ABA92-B65E-42F5-BB28-73DA50746AED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3FF76DA-AD1B-F94D-AD0E-8307FED986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noProof="0" dirty="0"/>
              <a:t>Headline (32pt)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2F46209C-2AF4-49BF-BAA1-7259963618E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16725" y="1727200"/>
            <a:ext cx="4716463" cy="4129088"/>
          </a:xfrm>
        </p:spPr>
        <p:txBody>
          <a:bodyPr/>
          <a:lstStyle/>
          <a:p>
            <a:pPr lvl="0"/>
            <a:r>
              <a:rPr lang="en-US" dirty="0"/>
              <a:t>Top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9457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92966-A211-4F6E-9170-972BCF45C9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517525"/>
            <a:ext cx="10862204" cy="966787"/>
          </a:xfrm>
        </p:spPr>
        <p:txBody>
          <a:bodyPr anchor="t" anchorCtr="0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noProof="0" dirty="0"/>
              <a:t>Headline (32pt)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E6DDF3-5C05-48D7-B14F-C1A55FED146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0984" y="4884737"/>
            <a:ext cx="4704289" cy="96986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800"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r>
              <a:rPr lang="en-US" dirty="0"/>
              <a:t>Text (28pt)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70C9E6CA-E780-4BEA-AB33-52E77BE5A5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58813" y="1727199"/>
            <a:ext cx="4716462" cy="2916239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37D0A741-A793-4B42-8225-37550EA0E43A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144685" y="4884737"/>
            <a:ext cx="4704288" cy="969862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800"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r>
              <a:rPr lang="en-US" dirty="0"/>
              <a:t>Text (28pt)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333807CB-4C73-4E3B-A1D1-85D927EA658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44685" y="1727199"/>
            <a:ext cx="4704290" cy="2916239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3E5951C6-963E-4674-91CC-8E8F1F645AF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A6ABA92-B65E-42F5-BB28-73DA50746AED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93332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E6DDF3-5C05-48D7-B14F-C1A55FED146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0985" y="3430690"/>
            <a:ext cx="1969028" cy="2425599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r>
              <a:rPr lang="en-US" dirty="0"/>
              <a:t>Text (20pt)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70C9E6CA-E780-4BEA-AB33-52E77BE5A5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0985" y="1727199"/>
            <a:ext cx="1969028" cy="1455637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0BC7BB4E-BF1F-4D9E-97F1-898AFD41A413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406247" y="3433967"/>
            <a:ext cx="1969028" cy="2425599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r>
              <a:rPr lang="en-US" dirty="0"/>
              <a:t>Text (20pt)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E2CCE0D8-AC8D-4905-A013-7F31E747D1D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406247" y="1730476"/>
            <a:ext cx="1969028" cy="1455637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8186687C-479E-4FF8-8933-75FC36163FD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132513" y="3430689"/>
            <a:ext cx="1969028" cy="2425599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r>
              <a:rPr lang="en-US" dirty="0"/>
              <a:t>Text (20pt)</a:t>
            </a:r>
          </a:p>
        </p:txBody>
      </p:sp>
      <p:sp>
        <p:nvSpPr>
          <p:cNvPr id="17" name="Bildplatzhalter 7">
            <a:extLst>
              <a:ext uri="{FF2B5EF4-FFF2-40B4-BE49-F238E27FC236}">
                <a16:creationId xmlns:a16="http://schemas.microsoft.com/office/drawing/2014/main" id="{A257245C-F172-4383-8396-BCF83CC109F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32513" y="1727198"/>
            <a:ext cx="1969028" cy="1455637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861E2ECD-CB24-4B91-8A9B-259A67613C3F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8879418" y="3433967"/>
            <a:ext cx="1969028" cy="2425599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r>
              <a:rPr lang="en-US" dirty="0"/>
              <a:t>Text (20pt)</a:t>
            </a:r>
          </a:p>
        </p:txBody>
      </p:sp>
      <p:sp>
        <p:nvSpPr>
          <p:cNvPr id="19" name="Bildplatzhalter 7">
            <a:extLst>
              <a:ext uri="{FF2B5EF4-FFF2-40B4-BE49-F238E27FC236}">
                <a16:creationId xmlns:a16="http://schemas.microsoft.com/office/drawing/2014/main" id="{2803E856-D15C-4C2A-99FD-4D63E5C34E3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79418" y="1730476"/>
            <a:ext cx="1969028" cy="1455637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20" name="Foliennummernplatzhalter 19">
            <a:extLst>
              <a:ext uri="{FF2B5EF4-FFF2-40B4-BE49-F238E27FC236}">
                <a16:creationId xmlns:a16="http://schemas.microsoft.com/office/drawing/2014/main" id="{ED650EED-FA23-43C6-8098-A702770AE51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A6ABA92-B65E-42F5-BB28-73DA50746AED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5AEC5B9-D2EF-0F4E-9314-0EBF7C51B7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dirty="0"/>
              <a:t>Headline (32pt)</a:t>
            </a:r>
          </a:p>
        </p:txBody>
      </p:sp>
    </p:spTree>
    <p:extLst>
      <p:ext uri="{BB962C8B-B14F-4D97-AF65-F5344CB8AC3E}">
        <p14:creationId xmlns:p14="http://schemas.microsoft.com/office/powerpoint/2010/main" val="3351267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image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70C9E6CA-E780-4BEA-AB33-52E77BE5A5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0984" y="1727199"/>
            <a:ext cx="5376333" cy="3400426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Picture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6DFA43D-7EFC-4422-899F-A44536AFB7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9975" y="6312000"/>
            <a:ext cx="553212" cy="290576"/>
          </a:xfrm>
          <a:prstGeom prst="rect">
            <a:avLst/>
          </a:prstGeom>
        </p:spPr>
      </p:pic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C091CBB9-0ED2-447E-B3AA-D8BD16CC1C4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6ABA92-B65E-42F5-BB28-73DA50746AED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E43BAFF3-7966-B045-AF0E-E679C72FAB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Headline (32pt)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F7A8648F-6F94-4BD6-9057-657CE0AD70B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16725" y="1727200"/>
            <a:ext cx="4716463" cy="41290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Top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48952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images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E6DDF3-5C05-48D7-B14F-C1A55FED146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0984" y="4884737"/>
            <a:ext cx="4704289" cy="96986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8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Text (28pt)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70C9E6CA-E780-4BEA-AB33-52E77BE5A5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0985" y="1727199"/>
            <a:ext cx="4704290" cy="2916239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37D0A741-A793-4B42-8225-37550EA0E43A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144684" y="4884737"/>
            <a:ext cx="4704289" cy="96986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8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Text (28pt)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333807CB-4C73-4E3B-A1D1-85D927EA658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44685" y="1727199"/>
            <a:ext cx="4704290" cy="2916239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 dirty="0"/>
              <a:t>Picture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351F687-0163-4967-B0F7-21FAF91DDD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9975" y="6312000"/>
            <a:ext cx="553212" cy="290576"/>
          </a:xfrm>
          <a:prstGeom prst="rect">
            <a:avLst/>
          </a:prstGeom>
        </p:spPr>
      </p:pic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C5A7C55E-8985-4FE6-B0DD-6F886D99BB7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6ABA92-B65E-42F5-BB28-73DA50746AED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E8CDFF0-E7E9-AA43-9B34-0D91FBA3F1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 noProof="0" dirty="0"/>
              <a:t>Headline (32pt)</a:t>
            </a:r>
          </a:p>
        </p:txBody>
      </p:sp>
    </p:spTree>
    <p:extLst>
      <p:ext uri="{BB962C8B-B14F-4D97-AF65-F5344CB8AC3E}">
        <p14:creationId xmlns:p14="http://schemas.microsoft.com/office/powerpoint/2010/main" val="30523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mall images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E6DDF3-5C05-48D7-B14F-C1A55FED146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70985" y="3430690"/>
            <a:ext cx="1969028" cy="2425599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Text (20pt)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70C9E6CA-E780-4BEA-AB33-52E77BE5A54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0985" y="1727200"/>
            <a:ext cx="1969028" cy="1455635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 dirty="0"/>
              <a:t>Picture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0CD2B63B-68A3-4168-A206-A98C3BECD5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79975" y="6312000"/>
            <a:ext cx="553212" cy="290576"/>
          </a:xfrm>
          <a:prstGeom prst="rect">
            <a:avLst/>
          </a:prstGeom>
        </p:spPr>
      </p:pic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56B16748-B25A-46BF-B96B-CEC2914CE52B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406247" y="3433967"/>
            <a:ext cx="1969028" cy="2425599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Text (20pt)</a:t>
            </a:r>
          </a:p>
        </p:txBody>
      </p:sp>
      <p:sp>
        <p:nvSpPr>
          <p:cNvPr id="17" name="Bildplatzhalter 7">
            <a:extLst>
              <a:ext uri="{FF2B5EF4-FFF2-40B4-BE49-F238E27FC236}">
                <a16:creationId xmlns:a16="http://schemas.microsoft.com/office/drawing/2014/main" id="{D1B91ADF-4A75-491E-BDF4-A068AC12192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406247" y="1730476"/>
            <a:ext cx="1969028" cy="1455637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06A15978-667A-44FC-B0D9-CF28A2D5663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143097" y="3435454"/>
            <a:ext cx="1969028" cy="2425599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Text (20pt)</a:t>
            </a:r>
          </a:p>
        </p:txBody>
      </p:sp>
      <p:sp>
        <p:nvSpPr>
          <p:cNvPr id="19" name="Bildplatzhalter 7">
            <a:extLst>
              <a:ext uri="{FF2B5EF4-FFF2-40B4-BE49-F238E27FC236}">
                <a16:creationId xmlns:a16="http://schemas.microsoft.com/office/drawing/2014/main" id="{5441D032-A3C9-4856-B748-678D2EB5706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43097" y="1731964"/>
            <a:ext cx="1969028" cy="145415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AF505952-06D7-417C-BB3A-93B6A7C4FF02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8879947" y="3430689"/>
            <a:ext cx="1969028" cy="2425599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>
              <a:spcBef>
                <a:spcPts val="600"/>
              </a:spcBef>
              <a:defRPr>
                <a:solidFill>
                  <a:schemeClr val="bg1"/>
                </a:solidFill>
              </a:defRPr>
            </a:lvl2pPr>
            <a:lvl3pPr>
              <a:spcBef>
                <a:spcPts val="600"/>
              </a:spcBef>
              <a:defRPr>
                <a:solidFill>
                  <a:schemeClr val="bg1"/>
                </a:solidFill>
              </a:defRPr>
            </a:lvl3pPr>
            <a:lvl4pPr>
              <a:spcBef>
                <a:spcPts val="600"/>
              </a:spcBef>
              <a:defRPr>
                <a:solidFill>
                  <a:schemeClr val="bg1"/>
                </a:solidFill>
              </a:defRPr>
            </a:lvl4pPr>
            <a:lvl5pPr>
              <a:spcBef>
                <a:spcPts val="600"/>
              </a:spcBef>
              <a:defRPr>
                <a:solidFill>
                  <a:schemeClr val="bg1"/>
                </a:solidFill>
              </a:defRPr>
            </a:lvl5pPr>
          </a:lstStyle>
          <a:p>
            <a:r>
              <a:rPr lang="en-US" dirty="0"/>
              <a:t>Text (20pt)</a:t>
            </a:r>
          </a:p>
        </p:txBody>
      </p:sp>
      <p:sp>
        <p:nvSpPr>
          <p:cNvPr id="21" name="Bildplatzhalter 7">
            <a:extLst>
              <a:ext uri="{FF2B5EF4-FFF2-40B4-BE49-F238E27FC236}">
                <a16:creationId xmlns:a16="http://schemas.microsoft.com/office/drawing/2014/main" id="{28C00620-91DA-4CD6-8288-576F86F2A7A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79947" y="1727199"/>
            <a:ext cx="1969028" cy="145415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US" noProof="0" dirty="0"/>
              <a:t>Picture</a:t>
            </a:r>
          </a:p>
        </p:txBody>
      </p:sp>
      <p:sp>
        <p:nvSpPr>
          <p:cNvPr id="22" name="Foliennummernplatzhalter 21">
            <a:extLst>
              <a:ext uri="{FF2B5EF4-FFF2-40B4-BE49-F238E27FC236}">
                <a16:creationId xmlns:a16="http://schemas.microsoft.com/office/drawing/2014/main" id="{CD2B21FD-E62A-4E4C-B0CE-D79864A7ECC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6ABA92-B65E-42F5-BB28-73DA50746AED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169C8EB-36ED-E242-92A1-94C66701C2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Headline (32pt)</a:t>
            </a:r>
          </a:p>
        </p:txBody>
      </p:sp>
    </p:spTree>
    <p:extLst>
      <p:ext uri="{BB962C8B-B14F-4D97-AF65-F5344CB8AC3E}">
        <p14:creationId xmlns:p14="http://schemas.microsoft.com/office/powerpoint/2010/main" val="18151682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EA7F3F7-EB49-4EF3-9F56-DAEBCB9C1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BA92-B65E-42F5-BB28-73DA50746AED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1EEBCC77-44D2-0D41-ADFE-E245C98169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noProof="0" dirty="0"/>
              <a:t>Headline (32pt)</a:t>
            </a:r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159D77EC-C659-4D5E-ABC5-A25855CEE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1727200"/>
            <a:ext cx="4716462" cy="4129088"/>
          </a:xfrm>
        </p:spPr>
        <p:txBody>
          <a:bodyPr/>
          <a:lstStyle/>
          <a:p>
            <a:pPr lvl="0"/>
            <a:r>
              <a:rPr lang="en-US" dirty="0"/>
              <a:t>Top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7294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32C606-B062-AF4B-A36F-0FF44EFCFC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noProof="0" dirty="0"/>
              <a:t>Headline (32pt)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528478F-FDF2-114B-A695-BBFBD55C60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A6ABA92-B65E-42F5-BB28-73DA50746AE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8126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46CC588-B218-4249-97A2-31A5674F9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BA92-B65E-42F5-BB28-73DA50746AE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313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A944C1AA-7311-4CAD-85EA-0F55FD5AEE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Titel 1">
            <a:extLst>
              <a:ext uri="{FF2B5EF4-FFF2-40B4-BE49-F238E27FC236}">
                <a16:creationId xmlns:a16="http://schemas.microsoft.com/office/drawing/2014/main" id="{0B31BD1C-DAFA-144D-9AD3-F1B14A3179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2" y="2214564"/>
            <a:ext cx="9505951" cy="728661"/>
          </a:xfrm>
        </p:spPr>
        <p:txBody>
          <a:bodyPr/>
          <a:lstStyle>
            <a:lvl1pPr>
              <a:lnSpc>
                <a:spcPts val="34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 (32pt)</a:t>
            </a:r>
            <a:endParaRPr lang="en-US" noProof="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3642E5B-96F1-864B-935C-AACC45962F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8812" y="2943226"/>
            <a:ext cx="9505951" cy="2184400"/>
          </a:xfrm>
        </p:spPr>
        <p:txBody>
          <a:bodyPr/>
          <a:lstStyle>
            <a:lvl1pPr marL="0" indent="0">
              <a:buNone/>
              <a:defRPr sz="3200">
                <a:solidFill>
                  <a:srgbClr val="FFFFFF"/>
                </a:solidFill>
              </a:defRPr>
            </a:lvl1pPr>
            <a:lvl2pPr marL="342000" indent="0">
              <a:buNone/>
              <a:defRPr/>
            </a:lvl2pPr>
            <a:lvl3pPr marL="684000" indent="0">
              <a:buNone/>
              <a:defRPr/>
            </a:lvl3pPr>
            <a:lvl4pPr marL="1026000" indent="0">
              <a:buNone/>
              <a:defRPr/>
            </a:lvl4pPr>
            <a:lvl5pPr marL="1368000" indent="0">
              <a:buNone/>
              <a:defRPr/>
            </a:lvl5pPr>
          </a:lstStyle>
          <a:p>
            <a:r>
              <a:rPr lang="en-US" dirty="0" err="1"/>
              <a:t>Subheadline</a:t>
            </a:r>
            <a:r>
              <a:rPr lang="en-US" dirty="0"/>
              <a:t> (32pt)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379F31A-E238-6F45-9F6D-B7A74855A5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79975" y="6312000"/>
            <a:ext cx="553212" cy="2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9521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531813"/>
            <a:ext cx="11176000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517650"/>
            <a:ext cx="10100501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511649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4CF53C00-41EF-4AFE-A87A-C3A990F0AD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C75442D-19E2-724C-A1F0-3BCA549BC3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8813" y="2205037"/>
            <a:ext cx="9505950" cy="738187"/>
          </a:xfrm>
        </p:spPr>
        <p:txBody>
          <a:bodyPr/>
          <a:lstStyle>
            <a:lvl1pPr marL="0" indent="0">
              <a:buNone/>
              <a:defRPr sz="3200" b="1">
                <a:solidFill>
                  <a:srgbClr val="042D98"/>
                </a:solidFill>
              </a:defRPr>
            </a:lvl1pPr>
          </a:lstStyle>
          <a:p>
            <a:pPr lvl="0"/>
            <a:r>
              <a:rPr lang="en-US" dirty="0"/>
              <a:t>Headline (32pt)</a:t>
            </a:r>
            <a:endParaRPr lang="en-US" noProof="0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25CF241-A2B0-724E-B9A8-3D09BD08DA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8813" y="2959893"/>
            <a:ext cx="9505950" cy="2167731"/>
          </a:xfrm>
        </p:spPr>
        <p:txBody>
          <a:bodyPr/>
          <a:lstStyle>
            <a:lvl1pPr marL="0" indent="0">
              <a:buNone/>
              <a:defRPr sz="3200" b="0">
                <a:solidFill>
                  <a:srgbClr val="042D98"/>
                </a:solidFill>
              </a:defRPr>
            </a:lvl1pPr>
          </a:lstStyle>
          <a:p>
            <a:r>
              <a:rPr lang="en-US" dirty="0" err="1"/>
              <a:t>Subheadline</a:t>
            </a:r>
            <a:r>
              <a:rPr lang="en-US" dirty="0"/>
              <a:t> (32pt)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FD24B52-802C-A045-81B4-CDB932F87E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79976" y="6312000"/>
            <a:ext cx="553212" cy="2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6711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531813"/>
            <a:ext cx="11176000" cy="685800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08000" y="1517650"/>
            <a:ext cx="5486400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7" name="Inhaltsplatzhalter 5"/>
          <p:cNvSpPr>
            <a:spLocks noGrp="1"/>
          </p:cNvSpPr>
          <p:nvPr>
            <p:ph sz="quarter" idx="11"/>
          </p:nvPr>
        </p:nvSpPr>
        <p:spPr>
          <a:xfrm>
            <a:off x="6197601" y="1517650"/>
            <a:ext cx="5486401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727927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531813"/>
            <a:ext cx="11176000" cy="685800"/>
          </a:xfrm>
          <a:prstGeom prst="rect">
            <a:avLst/>
          </a:prstGeom>
        </p:spPr>
        <p:txBody>
          <a:bodyPr/>
          <a:lstStyle>
            <a:lvl1pPr>
              <a:defRPr spc="5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517650"/>
            <a:ext cx="10100501" cy="4495800"/>
          </a:xfrm>
          <a:prstGeom prst="rect">
            <a:avLst/>
          </a:prstGeom>
        </p:spPr>
        <p:txBody>
          <a:bodyPr/>
          <a:lstStyle>
            <a:lvl1pPr>
              <a:defRPr spc="50">
                <a:solidFill>
                  <a:schemeClr val="tx1"/>
                </a:solidFill>
              </a:defRPr>
            </a:lvl1pPr>
            <a:lvl2pPr>
              <a:defRPr spc="50">
                <a:solidFill>
                  <a:schemeClr val="tx1"/>
                </a:solidFill>
              </a:defRPr>
            </a:lvl2pPr>
            <a:lvl3pPr>
              <a:defRPr spc="50">
                <a:solidFill>
                  <a:schemeClr val="tx1"/>
                </a:solidFill>
              </a:defRPr>
            </a:lvl3pPr>
            <a:lvl4pPr>
              <a:defRPr spc="50">
                <a:solidFill>
                  <a:schemeClr val="tx1"/>
                </a:solidFill>
              </a:defRPr>
            </a:lvl4pPr>
            <a:lvl5pPr>
              <a:defRPr spc="5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pic>
        <p:nvPicPr>
          <p:cNvPr id="5" name="Grafik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001" y="6480000"/>
            <a:ext cx="3303585" cy="51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0598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00" y="1306134"/>
            <a:ext cx="11707200" cy="494773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8000" y="531813"/>
            <a:ext cx="11176000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08000" y="1517650"/>
            <a:ext cx="10100501" cy="4495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pic>
        <p:nvPicPr>
          <p:cNvPr id="5" name="Grafik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001" y="6480000"/>
            <a:ext cx="3303585" cy="51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696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O CMF Tit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A944C1AA-7311-4CAD-85EA-0F55FD5AEE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Titel 1">
            <a:extLst>
              <a:ext uri="{FF2B5EF4-FFF2-40B4-BE49-F238E27FC236}">
                <a16:creationId xmlns:a16="http://schemas.microsoft.com/office/drawing/2014/main" id="{0B31BD1C-DAFA-144D-9AD3-F1B14A3179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2" y="2214564"/>
            <a:ext cx="9505951" cy="728661"/>
          </a:xfrm>
        </p:spPr>
        <p:txBody>
          <a:bodyPr/>
          <a:lstStyle>
            <a:lvl1pPr>
              <a:lnSpc>
                <a:spcPts val="34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 (32pt)</a:t>
            </a:r>
          </a:p>
        </p:txBody>
      </p:sp>
      <p:sp>
        <p:nvSpPr>
          <p:cNvPr id="23" name="Textplatzhalter 8">
            <a:extLst>
              <a:ext uri="{FF2B5EF4-FFF2-40B4-BE49-F238E27FC236}">
                <a16:creationId xmlns:a16="http://schemas.microsoft.com/office/drawing/2014/main" id="{4F144F64-9D68-8B47-A6D5-E06A114E75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3" y="5856290"/>
            <a:ext cx="3348037" cy="246062"/>
          </a:xfrm>
        </p:spPr>
        <p:txBody>
          <a:bodyPr/>
          <a:lstStyle>
            <a:lvl1pPr marL="0" indent="0">
              <a:buNone/>
              <a:defRPr sz="1500" b="1">
                <a:solidFill>
                  <a:schemeClr val="bg1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Presenter’s name</a:t>
            </a:r>
          </a:p>
        </p:txBody>
      </p:sp>
      <p:sp>
        <p:nvSpPr>
          <p:cNvPr id="24" name="Textplatzhalter 8">
            <a:extLst>
              <a:ext uri="{FF2B5EF4-FFF2-40B4-BE49-F238E27FC236}">
                <a16:creationId xmlns:a16="http://schemas.microsoft.com/office/drawing/2014/main" id="{661CED1D-4281-934C-A6E2-E58C3001A0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2" y="6102352"/>
            <a:ext cx="3348037" cy="206376"/>
          </a:xfrm>
        </p:spPr>
        <p:txBody>
          <a:bodyPr anchor="b" anchorCtr="0"/>
          <a:lstStyle>
            <a:lvl1pPr marL="0" indent="0">
              <a:buNone/>
              <a:defRPr sz="1500" b="0">
                <a:solidFill>
                  <a:schemeClr val="bg1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Presenter’s title </a:t>
            </a:r>
          </a:p>
        </p:txBody>
      </p:sp>
      <p:sp>
        <p:nvSpPr>
          <p:cNvPr id="25" name="Textplatzhalter 8">
            <a:extLst>
              <a:ext uri="{FF2B5EF4-FFF2-40B4-BE49-F238E27FC236}">
                <a16:creationId xmlns:a16="http://schemas.microsoft.com/office/drawing/2014/main" id="{0DEA1137-9828-8D43-A808-5FCDA877DF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9876" y="5861053"/>
            <a:ext cx="3348037" cy="246062"/>
          </a:xfrm>
        </p:spPr>
        <p:txBody>
          <a:bodyPr/>
          <a:lstStyle>
            <a:lvl1pPr marL="0" indent="0">
              <a:buNone/>
              <a:defRPr sz="1500" b="1">
                <a:solidFill>
                  <a:schemeClr val="bg1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Meeting</a:t>
            </a:r>
          </a:p>
        </p:txBody>
      </p:sp>
      <p:sp>
        <p:nvSpPr>
          <p:cNvPr id="26" name="Textplatzhalter 8">
            <a:extLst>
              <a:ext uri="{FF2B5EF4-FFF2-40B4-BE49-F238E27FC236}">
                <a16:creationId xmlns:a16="http://schemas.microsoft.com/office/drawing/2014/main" id="{3ABF561D-CD8E-8342-95D1-C4FE5E38AF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75" y="6107115"/>
            <a:ext cx="3348037" cy="206376"/>
          </a:xfrm>
        </p:spPr>
        <p:txBody>
          <a:bodyPr anchor="b" anchorCtr="0"/>
          <a:lstStyle>
            <a:lvl1pPr marL="0" indent="0">
              <a:buNone/>
              <a:defRPr sz="1500" b="0">
                <a:solidFill>
                  <a:schemeClr val="bg1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City, month day, year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3642E5B-96F1-864B-935C-AACC45962F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8812" y="2943226"/>
            <a:ext cx="9505951" cy="2184400"/>
          </a:xfrm>
        </p:spPr>
        <p:txBody>
          <a:bodyPr/>
          <a:lstStyle>
            <a:lvl1pPr marL="0" indent="0">
              <a:buNone/>
              <a:defRPr sz="3200">
                <a:solidFill>
                  <a:srgbClr val="FFFFFF"/>
                </a:solidFill>
              </a:defRPr>
            </a:lvl1pPr>
            <a:lvl2pPr marL="342000" indent="0">
              <a:buNone/>
              <a:defRPr/>
            </a:lvl2pPr>
            <a:lvl3pPr marL="684000" indent="0">
              <a:buNone/>
              <a:defRPr/>
            </a:lvl3pPr>
            <a:lvl4pPr marL="1026000" indent="0">
              <a:buNone/>
              <a:defRPr/>
            </a:lvl4pPr>
            <a:lvl5pPr marL="1368000" indent="0">
              <a:buNone/>
              <a:defRPr/>
            </a:lvl5pPr>
          </a:lstStyle>
          <a:p>
            <a:r>
              <a:rPr lang="en-US" dirty="0" err="1"/>
              <a:t>Subheadline</a:t>
            </a:r>
            <a:r>
              <a:rPr lang="en-US" dirty="0"/>
              <a:t> (32pt)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BBA8D11-3741-494E-94E0-712424B0618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58813" y="262000"/>
            <a:ext cx="653796" cy="57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497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O CMF 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4CF53C00-41EF-4AFE-A87A-C3A990F0AD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extplatzhalter 8">
            <a:extLst>
              <a:ext uri="{FF2B5EF4-FFF2-40B4-BE49-F238E27FC236}">
                <a16:creationId xmlns:a16="http://schemas.microsoft.com/office/drawing/2014/main" id="{73ADFED4-E5B7-4041-A450-3F837A90AB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813" y="5856290"/>
            <a:ext cx="3348037" cy="246062"/>
          </a:xfrm>
        </p:spPr>
        <p:txBody>
          <a:bodyPr/>
          <a:lstStyle>
            <a:lvl1pPr marL="0" indent="0">
              <a:buNone/>
              <a:defRPr sz="1500" b="1">
                <a:solidFill>
                  <a:schemeClr val="tx2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Presenter’s name</a:t>
            </a:r>
          </a:p>
        </p:txBody>
      </p:sp>
      <p:sp>
        <p:nvSpPr>
          <p:cNvPr id="19" name="Textplatzhalter 8">
            <a:extLst>
              <a:ext uri="{FF2B5EF4-FFF2-40B4-BE49-F238E27FC236}">
                <a16:creationId xmlns:a16="http://schemas.microsoft.com/office/drawing/2014/main" id="{01ECB604-EBAF-4CB8-940B-8B9436AFCE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8812" y="6102352"/>
            <a:ext cx="3348037" cy="206376"/>
          </a:xfrm>
        </p:spPr>
        <p:txBody>
          <a:bodyPr anchor="b" anchorCtr="0"/>
          <a:lstStyle>
            <a:lvl1pPr marL="0" indent="0">
              <a:buNone/>
              <a:defRPr sz="1500" b="0">
                <a:solidFill>
                  <a:schemeClr val="tx2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Presenter’s title </a:t>
            </a:r>
          </a:p>
        </p:txBody>
      </p:sp>
      <p:sp>
        <p:nvSpPr>
          <p:cNvPr id="20" name="Textplatzhalter 8">
            <a:extLst>
              <a:ext uri="{FF2B5EF4-FFF2-40B4-BE49-F238E27FC236}">
                <a16:creationId xmlns:a16="http://schemas.microsoft.com/office/drawing/2014/main" id="{6D88C27E-BC7C-4779-9A2E-1947FFA9A8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79876" y="5861053"/>
            <a:ext cx="3348037" cy="246062"/>
          </a:xfrm>
        </p:spPr>
        <p:txBody>
          <a:bodyPr/>
          <a:lstStyle>
            <a:lvl1pPr marL="0" indent="0">
              <a:buNone/>
              <a:defRPr sz="1500" b="1">
                <a:solidFill>
                  <a:schemeClr val="tx2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Meeting</a:t>
            </a:r>
          </a:p>
        </p:txBody>
      </p:sp>
      <p:sp>
        <p:nvSpPr>
          <p:cNvPr id="21" name="Textplatzhalter 8">
            <a:extLst>
              <a:ext uri="{FF2B5EF4-FFF2-40B4-BE49-F238E27FC236}">
                <a16:creationId xmlns:a16="http://schemas.microsoft.com/office/drawing/2014/main" id="{BEB31F60-B2F1-41E4-9386-587225E466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9875" y="6107115"/>
            <a:ext cx="3348037" cy="206376"/>
          </a:xfrm>
        </p:spPr>
        <p:txBody>
          <a:bodyPr anchor="b" anchorCtr="0"/>
          <a:lstStyle>
            <a:lvl1pPr marL="0" indent="0">
              <a:buNone/>
              <a:defRPr sz="1500" b="0">
                <a:solidFill>
                  <a:schemeClr val="tx2"/>
                </a:solidFill>
              </a:defRPr>
            </a:lvl1pPr>
            <a:lvl2pPr marL="342000" indent="0">
              <a:buNone/>
              <a:defRPr sz="1500" b="1">
                <a:solidFill>
                  <a:schemeClr val="bg1"/>
                </a:solidFill>
              </a:defRPr>
            </a:lvl2pPr>
            <a:lvl3pPr marL="684000" indent="0">
              <a:buNone/>
              <a:defRPr sz="1500" b="1">
                <a:solidFill>
                  <a:schemeClr val="bg1"/>
                </a:solidFill>
              </a:defRPr>
            </a:lvl3pPr>
            <a:lvl4pPr marL="1026000" indent="0">
              <a:buNone/>
              <a:defRPr sz="1500" b="1">
                <a:solidFill>
                  <a:schemeClr val="bg1"/>
                </a:solidFill>
              </a:defRPr>
            </a:lvl4pPr>
            <a:lvl5pPr marL="1368000" indent="0">
              <a:buNone/>
              <a:defRPr sz="15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City, month day, year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C75442D-19E2-724C-A1F0-3BCA549BC3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8813" y="2205037"/>
            <a:ext cx="9505950" cy="738187"/>
          </a:xfrm>
        </p:spPr>
        <p:txBody>
          <a:bodyPr/>
          <a:lstStyle>
            <a:lvl1pPr marL="0" indent="0">
              <a:buNone/>
              <a:defRPr sz="3200" b="1">
                <a:solidFill>
                  <a:srgbClr val="042D98"/>
                </a:solidFill>
              </a:defRPr>
            </a:lvl1pPr>
          </a:lstStyle>
          <a:p>
            <a:pPr lvl="0"/>
            <a:r>
              <a:rPr lang="en-US" dirty="0"/>
              <a:t>Headline (32pt)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25CF241-A2B0-724E-B9A8-3D09BD08DA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8813" y="2959893"/>
            <a:ext cx="9505950" cy="2167731"/>
          </a:xfrm>
        </p:spPr>
        <p:txBody>
          <a:bodyPr/>
          <a:lstStyle>
            <a:lvl1pPr marL="0" indent="0">
              <a:buNone/>
              <a:defRPr sz="3200" b="0">
                <a:solidFill>
                  <a:srgbClr val="042D98"/>
                </a:solidFill>
              </a:defRPr>
            </a:lvl1pPr>
          </a:lstStyle>
          <a:p>
            <a:r>
              <a:rPr lang="en-US" dirty="0" err="1"/>
              <a:t>Subheadline</a:t>
            </a:r>
            <a:r>
              <a:rPr lang="en-US" dirty="0"/>
              <a:t> (32pt)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0981480-3265-C145-B0A0-7D9DED4FD2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58813" y="259200"/>
            <a:ext cx="653796" cy="57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7313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>
            <a:extLst>
              <a:ext uri="{FF2B5EF4-FFF2-40B4-BE49-F238E27FC236}">
                <a16:creationId xmlns:a16="http://schemas.microsoft.com/office/drawing/2014/main" id="{419996D4-CCC5-8244-802D-A4A36F5901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noProof="0" dirty="0"/>
              <a:t>Headline (32pt)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F6BBFF2-3A88-4CB0-8DFC-61D09FA81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BA92-B65E-42F5-BB28-73DA50746AE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CB4B3BF-7CA8-4585-831C-F5DF968FBE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1727200"/>
            <a:ext cx="9505950" cy="4129088"/>
          </a:xfrm>
        </p:spPr>
        <p:txBody>
          <a:bodyPr/>
          <a:lstStyle/>
          <a:p>
            <a:pPr lvl="0"/>
            <a:r>
              <a:rPr lang="en-US" dirty="0"/>
              <a:t>Top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0581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CE008A41-AE8F-4A4F-B3C6-BB4BFEB16C2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A6ABA92-B65E-42F5-BB28-73DA50746AED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9FE20CF-5CAB-B145-B705-F0221B766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 noProof="0" dirty="0"/>
              <a:t>Headline (32pt)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05C5EDF6-0E1D-4133-992A-6B7CEA2C5F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1727200"/>
            <a:ext cx="4716462" cy="4129088"/>
          </a:xfrm>
        </p:spPr>
        <p:txBody>
          <a:bodyPr/>
          <a:lstStyle/>
          <a:p>
            <a:pPr lvl="0"/>
            <a:r>
              <a:rPr lang="en-US" dirty="0"/>
              <a:t>Top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02616FAD-06D4-4469-AD4C-320B8432E20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32513" y="1727200"/>
            <a:ext cx="4716462" cy="4129088"/>
          </a:xfrm>
        </p:spPr>
        <p:txBody>
          <a:bodyPr/>
          <a:lstStyle/>
          <a:p>
            <a:pPr lvl="0"/>
            <a:r>
              <a:rPr lang="en-US" dirty="0"/>
              <a:t>Top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3682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platzhalter 1">
            <a:extLst>
              <a:ext uri="{FF2B5EF4-FFF2-40B4-BE49-F238E27FC236}">
                <a16:creationId xmlns:a16="http://schemas.microsoft.com/office/drawing/2014/main" id="{13344444-FDD2-4A21-8CD8-FEA82AD5F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517525"/>
            <a:ext cx="10874374" cy="96678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/>
              <a:t>Headline (32pt)</a:t>
            </a:r>
            <a:endParaRPr lang="en-US" dirty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DC9745B7-2DC2-41FD-8133-88ED81719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727201"/>
            <a:ext cx="10874375" cy="412739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Top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ußzeilenplatzhalter 4">
            <a:extLst>
              <a:ext uri="{FF2B5EF4-FFF2-40B4-BE49-F238E27FC236}">
                <a16:creationId xmlns:a16="http://schemas.microsoft.com/office/drawing/2014/main" id="{367D35BF-34F5-4509-9312-E6FEBC8095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8375" y="6492873"/>
            <a:ext cx="3086100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7F267B86-6CFF-4773-A7CD-AB57A2F9AA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8813" y="6492875"/>
            <a:ext cx="309562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1"/>
                </a:solidFill>
              </a:defRPr>
            </a:lvl1pPr>
          </a:lstStyle>
          <a:p>
            <a:fld id="{0A6ABA92-B65E-42F5-BB28-73DA50746AE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734F8579-DE57-448D-BECB-63323F1A3B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545680" y="6492874"/>
            <a:ext cx="1296987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1" name="Grafik 13">
            <a:extLst>
              <a:ext uri="{FF2B5EF4-FFF2-40B4-BE49-F238E27FC236}">
                <a16:creationId xmlns:a16="http://schemas.microsoft.com/office/drawing/2014/main" id="{2618DEE3-6CBA-4F92-8933-3B94FEDF6E51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0979976" y="6312000"/>
            <a:ext cx="553212" cy="29057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3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charset="0"/>
          <a:ea typeface="MS PGothic" charset="0"/>
          <a:cs typeface="MS PGothic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charset="0"/>
          <a:ea typeface="MS PGothic" charset="0"/>
          <a:cs typeface="MS PGothic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charset="0"/>
          <a:ea typeface="MS PGothic" charset="0"/>
          <a:cs typeface="MS PGothic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charset="0"/>
          <a:ea typeface="MS PGothic" charset="0"/>
          <a:cs typeface="MS PGothic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charset="0"/>
          <a:ea typeface="MS PGothic" charset="0"/>
          <a:cs typeface="MS PGothic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charset="0"/>
          <a:ea typeface="MS PGothic" charset="0"/>
          <a:cs typeface="MS PGothic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charset="0"/>
          <a:ea typeface="MS PGothic" charset="0"/>
          <a:cs typeface="MS PGothic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rgbClr val="29529B"/>
          </a:solidFill>
          <a:latin typeface="Arial" charset="0"/>
          <a:ea typeface="MS PGothic" charset="0"/>
          <a:cs typeface="MS PGothic" charset="0"/>
        </a:defRPr>
      </a:lvl9pPr>
    </p:titleStyle>
    <p:bodyStyle>
      <a:lvl1pPr marL="0" indent="0" algn="l" rtl="0" eaLnBrk="1" fontAlgn="base" hangingPunct="1">
        <a:lnSpc>
          <a:spcPct val="95000"/>
        </a:lnSpc>
        <a:spcBef>
          <a:spcPts val="1200"/>
        </a:spcBef>
        <a:spcAft>
          <a:spcPts val="0"/>
        </a:spcAft>
        <a:buNone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270000" indent="-270000" algn="l" rtl="0" eaLnBrk="1" fontAlgn="base" hangingPunct="1">
        <a:lnSpc>
          <a:spcPct val="95000"/>
        </a:lnSpc>
        <a:spcBef>
          <a:spcPts val="600"/>
        </a:spcBef>
        <a:spcAft>
          <a:spcPts val="0"/>
        </a:spcAft>
        <a:buChar char="•"/>
        <a:defRPr kumimoji="1" sz="2800" baseline="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270000" algn="l" rtl="0" eaLnBrk="1" fontAlgn="base" hangingPunct="1">
        <a:lnSpc>
          <a:spcPct val="95000"/>
        </a:lnSpc>
        <a:spcBef>
          <a:spcPts val="0"/>
        </a:spcBef>
        <a:spcAft>
          <a:spcPts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3pPr>
      <a:lvl4pPr marL="810000" indent="-270000" algn="l" rtl="0" eaLnBrk="1" fontAlgn="base" hangingPunct="1">
        <a:lnSpc>
          <a:spcPct val="95000"/>
        </a:lnSpc>
        <a:spcBef>
          <a:spcPts val="0"/>
        </a:spcBef>
        <a:spcAft>
          <a:spcPts val="0"/>
        </a:spcAft>
        <a:buFont typeface="Lucida Grande"/>
        <a:buChar char="–"/>
        <a:defRPr kumimoji="1" sz="2000" baseline="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70000" algn="l" rtl="0" eaLnBrk="1" fontAlgn="base" hangingPunct="1">
        <a:lnSpc>
          <a:spcPct val="95000"/>
        </a:lnSpc>
        <a:spcBef>
          <a:spcPts val="0"/>
        </a:spcBef>
        <a:spcAft>
          <a:spcPts val="0"/>
        </a:spcAft>
        <a:buFont typeface="Lucida Grande"/>
        <a:buChar char="–"/>
        <a:defRPr kumimoji="1" sz="20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C3917FB-863E-467A-A269-D394420FB2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Orbital wall fractures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22451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Orbital roof fractures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1">
              <a:buFont typeface="Arial" charset="0"/>
              <a:buChar char="•"/>
              <a:defRPr/>
            </a:pPr>
            <a:r>
              <a:rPr lang="en-US" altLang="en-US" sz="2800" dirty="0"/>
              <a:t>Rare/blow-in type fractures</a:t>
            </a:r>
          </a:p>
          <a:p>
            <a:pPr lvl="1">
              <a:buFont typeface="Arial" charset="0"/>
              <a:buChar char="•"/>
              <a:defRPr/>
            </a:pPr>
            <a:r>
              <a:rPr lang="en-US" altLang="en-US" sz="2800" dirty="0"/>
              <a:t>Vertical dystopia</a:t>
            </a:r>
          </a:p>
          <a:p>
            <a:pPr lvl="1">
              <a:buFont typeface="Arial" charset="0"/>
              <a:buChar char="•"/>
              <a:defRPr/>
            </a:pPr>
            <a:r>
              <a:rPr lang="en-US" altLang="en-US" sz="2800" dirty="0"/>
              <a:t>Proptosis, pulsating</a:t>
            </a:r>
          </a:p>
          <a:p>
            <a:pPr lvl="1">
              <a:buFont typeface="Arial" charset="0"/>
              <a:buChar char="•"/>
              <a:defRPr/>
            </a:pPr>
            <a:r>
              <a:rPr lang="en-US" altLang="en-US" sz="2800" dirty="0"/>
              <a:t>Diplopia</a:t>
            </a:r>
          </a:p>
          <a:p>
            <a:pPr lvl="1">
              <a:buFont typeface="Arial" charset="0"/>
              <a:buChar char="•"/>
              <a:defRPr/>
            </a:pPr>
            <a:r>
              <a:rPr lang="en-US" altLang="en-US" sz="2800" dirty="0"/>
              <a:t>Globe pressure—decompression</a:t>
            </a:r>
          </a:p>
          <a:p>
            <a:endParaRPr lang="de-CH" sz="2400" dirty="0"/>
          </a:p>
        </p:txBody>
      </p:sp>
      <p:pic>
        <p:nvPicPr>
          <p:cNvPr id="7" name="Picture 4" descr="004RP500">
            <a:extLst>
              <a:ext uri="{FF2B5EF4-FFF2-40B4-BE49-F238E27FC236}">
                <a16:creationId xmlns:a16="http://schemas.microsoft.com/office/drawing/2014/main" id="{04E5081A-3520-4383-AC94-45A66247D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4" y="1727200"/>
            <a:ext cx="4623048" cy="3467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4103023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Indications for surgery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658813" y="1727200"/>
            <a:ext cx="5437187" cy="4129088"/>
          </a:xfrm>
        </p:spPr>
        <p:txBody>
          <a:bodyPr/>
          <a:lstStyle/>
          <a:p>
            <a:pPr lvl="1">
              <a:buFont typeface="Arial" charset="0"/>
              <a:buChar char="•"/>
              <a:defRPr/>
            </a:pPr>
            <a:r>
              <a:rPr lang="en-US" altLang="en-US" sz="2800" dirty="0"/>
              <a:t>Evidence of entrapment</a:t>
            </a:r>
          </a:p>
          <a:p>
            <a:pPr lvl="1">
              <a:buFont typeface="Arial" charset="0"/>
              <a:buChar char="•"/>
              <a:defRPr/>
            </a:pPr>
            <a:r>
              <a:rPr lang="en-US" altLang="en-US" sz="2800" dirty="0"/>
              <a:t>Vertical globe malposition</a:t>
            </a:r>
          </a:p>
          <a:p>
            <a:pPr lvl="1">
              <a:buFont typeface="Arial" charset="0"/>
              <a:buChar char="•"/>
              <a:defRPr/>
            </a:pPr>
            <a:r>
              <a:rPr lang="en-US" altLang="en-US" sz="2800" dirty="0"/>
              <a:t>Enophthalmos</a:t>
            </a:r>
          </a:p>
          <a:p>
            <a:pPr lvl="1">
              <a:buFont typeface="Arial" charset="0"/>
              <a:buChar char="•"/>
              <a:defRPr/>
            </a:pPr>
            <a:r>
              <a:rPr lang="en-US" altLang="en-US" sz="2800" dirty="0"/>
              <a:t>Size and location of fracture</a:t>
            </a:r>
          </a:p>
          <a:p>
            <a:pPr lvl="1">
              <a:buFont typeface="Arial" charset="0"/>
              <a:buChar char="•"/>
              <a:defRPr/>
            </a:pPr>
            <a:r>
              <a:rPr lang="en-US" altLang="en-US" sz="2800" dirty="0">
                <a:cs typeface="Arial" panose="020B0604020202020204" pitchFamily="34" charset="0"/>
              </a:rPr>
              <a:t>Treatment of o</a:t>
            </a:r>
            <a:r>
              <a:rPr lang="en-US" altLang="en-US" sz="2800" dirty="0"/>
              <a:t>ther associated fractures</a:t>
            </a:r>
          </a:p>
          <a:p>
            <a:pPr lvl="1">
              <a:buFont typeface="Arial" charset="0"/>
              <a:buChar char="•"/>
              <a:defRPr/>
            </a:pPr>
            <a:endParaRPr lang="en-US" altLang="en-US" sz="2800" dirty="0"/>
          </a:p>
          <a:p>
            <a:pPr lvl="1">
              <a:buFont typeface="Arial" charset="0"/>
              <a:buChar char="•"/>
              <a:defRPr/>
            </a:pPr>
            <a:r>
              <a:rPr lang="en-US" altLang="en-US" sz="2800" dirty="0"/>
              <a:t>Diplopia?</a:t>
            </a:r>
          </a:p>
        </p:txBody>
      </p:sp>
      <p:pic>
        <p:nvPicPr>
          <p:cNvPr id="4" name="Picture 1" descr="preop sag.jpg">
            <a:extLst>
              <a:ext uri="{FF2B5EF4-FFF2-40B4-BE49-F238E27FC236}">
                <a16:creationId xmlns:a16="http://schemas.microsoft.com/office/drawing/2014/main" id="{F6E8F909-7EDE-4012-AB27-A45FF6D058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2000" contras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"/>
          <a:stretch/>
        </p:blipFill>
        <p:spPr bwMode="auto">
          <a:xfrm>
            <a:off x="6251382" y="1724546"/>
            <a:ext cx="3517026" cy="410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81946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Principles of orbital fracture correction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658813" y="1727200"/>
            <a:ext cx="5437187" cy="4129088"/>
          </a:xfrm>
        </p:spPr>
        <p:txBody>
          <a:bodyPr/>
          <a:lstStyle/>
          <a:p>
            <a:pPr lvl="1">
              <a:buFont typeface="Arial" charset="0"/>
              <a:buChar char="•"/>
              <a:defRPr/>
            </a:pPr>
            <a:r>
              <a:rPr lang="en-US" altLang="en-US" sz="2800" dirty="0"/>
              <a:t>Reduce and fix rim fractures first</a:t>
            </a:r>
          </a:p>
          <a:p>
            <a:pPr lvl="1">
              <a:buFont typeface="Arial" charset="0"/>
              <a:buChar char="•"/>
              <a:defRPr/>
            </a:pPr>
            <a:r>
              <a:rPr lang="en-US" altLang="en-US" sz="2800" dirty="0"/>
              <a:t>Expose all edges of orbital wall defects</a:t>
            </a:r>
          </a:p>
          <a:p>
            <a:pPr lvl="1">
              <a:buFont typeface="Arial" charset="0"/>
              <a:buChar char="•"/>
              <a:defRPr/>
            </a:pPr>
            <a:r>
              <a:rPr lang="en-US" altLang="en-US" sz="2800" dirty="0"/>
              <a:t>Place appropriate implant</a:t>
            </a:r>
          </a:p>
          <a:p>
            <a:pPr lvl="1">
              <a:buFont typeface="Arial" charset="0"/>
              <a:buChar char="•"/>
              <a:defRPr/>
            </a:pPr>
            <a:r>
              <a:rPr lang="en-US" altLang="en-US" sz="2800" dirty="0"/>
              <a:t>Fixate implant if required</a:t>
            </a:r>
          </a:p>
          <a:p>
            <a:pPr lvl="1">
              <a:buFont typeface="Arial" charset="0"/>
              <a:buChar char="•"/>
              <a:defRPr/>
            </a:pPr>
            <a:endParaRPr lang="en-US" altLang="en-US" sz="2800" dirty="0"/>
          </a:p>
          <a:p>
            <a:pPr marL="0" lvl="1" indent="0">
              <a:buNone/>
              <a:defRPr/>
            </a:pPr>
            <a:r>
              <a:rPr lang="en-US" altLang="en-US" sz="2800" dirty="0"/>
              <a:t> </a:t>
            </a:r>
          </a:p>
          <a:p>
            <a:pPr lvl="1">
              <a:buFont typeface="Arial" charset="0"/>
              <a:buChar char="•"/>
              <a:defRPr/>
            </a:pPr>
            <a:endParaRPr lang="en-US" altLang="en-US" sz="2800" dirty="0"/>
          </a:p>
          <a:p>
            <a:endParaRPr lang="de-CH" sz="24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A594F9B-F3D3-4E51-ADA2-3D6070EA7226}"/>
              </a:ext>
            </a:extLst>
          </p:cNvPr>
          <p:cNvGrpSpPr/>
          <p:nvPr/>
        </p:nvGrpSpPr>
        <p:grpSpPr>
          <a:xfrm>
            <a:off x="7392144" y="1237540"/>
            <a:ext cx="3512767" cy="2907298"/>
            <a:chOff x="1731963" y="2643188"/>
            <a:chExt cx="4713287" cy="3916362"/>
          </a:xfrm>
        </p:grpSpPr>
        <p:pic>
          <p:nvPicPr>
            <p:cNvPr id="5" name="Picture 10" descr="preop 3d.jpg"/>
            <p:cNvPicPr>
              <a:picLocks noChangeAspect="1"/>
            </p:cNvPicPr>
            <p:nvPr/>
          </p:nvPicPr>
          <p:blipFill>
            <a:blip r:embed="rId3">
              <a:lum contrast="2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31963" y="2643188"/>
              <a:ext cx="4713287" cy="3916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2160588" y="3711575"/>
              <a:ext cx="1706562" cy="2065338"/>
            </a:xfrm>
            <a:custGeom>
              <a:avLst/>
              <a:gdLst/>
              <a:ahLst/>
              <a:cxnLst/>
              <a:rect l="0" t="0" r="r" b="b"/>
              <a:pathLst>
                <a:path w="2136541" h="2902415">
                  <a:moveTo>
                    <a:pt x="991923" y="9957"/>
                  </a:moveTo>
                  <a:cubicBezTo>
                    <a:pt x="982653" y="11502"/>
                    <a:pt x="1009349" y="0"/>
                    <a:pt x="927031" y="47040"/>
                  </a:cubicBezTo>
                  <a:cubicBezTo>
                    <a:pt x="917357" y="52568"/>
                    <a:pt x="908286" y="59105"/>
                    <a:pt x="899220" y="65581"/>
                  </a:cubicBezTo>
                  <a:cubicBezTo>
                    <a:pt x="886647" y="74562"/>
                    <a:pt x="875554" y="85727"/>
                    <a:pt x="862139" y="93393"/>
                  </a:cubicBezTo>
                  <a:cubicBezTo>
                    <a:pt x="853655" y="98241"/>
                    <a:pt x="843258" y="98695"/>
                    <a:pt x="834328" y="102664"/>
                  </a:cubicBezTo>
                  <a:cubicBezTo>
                    <a:pt x="748163" y="140961"/>
                    <a:pt x="810585" y="122506"/>
                    <a:pt x="741625" y="139747"/>
                  </a:cubicBezTo>
                  <a:cubicBezTo>
                    <a:pt x="732355" y="145927"/>
                    <a:pt x="723779" y="153305"/>
                    <a:pt x="713814" y="158288"/>
                  </a:cubicBezTo>
                  <a:cubicBezTo>
                    <a:pt x="698996" y="165697"/>
                    <a:pt x="662784" y="172869"/>
                    <a:pt x="648922" y="176830"/>
                  </a:cubicBezTo>
                  <a:cubicBezTo>
                    <a:pt x="639526" y="179515"/>
                    <a:pt x="630381" y="183010"/>
                    <a:pt x="621111" y="186100"/>
                  </a:cubicBezTo>
                  <a:cubicBezTo>
                    <a:pt x="577850" y="183010"/>
                    <a:pt x="534301" y="182690"/>
                    <a:pt x="491327" y="176830"/>
                  </a:cubicBezTo>
                  <a:cubicBezTo>
                    <a:pt x="466079" y="173387"/>
                    <a:pt x="442039" y="163816"/>
                    <a:pt x="417164" y="158288"/>
                  </a:cubicBezTo>
                  <a:cubicBezTo>
                    <a:pt x="326812" y="138209"/>
                    <a:pt x="334559" y="141009"/>
                    <a:pt x="250299" y="130476"/>
                  </a:cubicBezTo>
                  <a:cubicBezTo>
                    <a:pt x="241029" y="124296"/>
                    <a:pt x="232453" y="116918"/>
                    <a:pt x="222488" y="111935"/>
                  </a:cubicBezTo>
                  <a:cubicBezTo>
                    <a:pt x="175530" y="88455"/>
                    <a:pt x="125773" y="107965"/>
                    <a:pt x="74163" y="111935"/>
                  </a:cubicBezTo>
                  <a:cubicBezTo>
                    <a:pt x="71073" y="136657"/>
                    <a:pt x="65889" y="161206"/>
                    <a:pt x="64893" y="186100"/>
                  </a:cubicBezTo>
                  <a:cubicBezTo>
                    <a:pt x="60626" y="292770"/>
                    <a:pt x="68736" y="513401"/>
                    <a:pt x="46352" y="658906"/>
                  </a:cubicBezTo>
                  <a:cubicBezTo>
                    <a:pt x="44415" y="671499"/>
                    <a:pt x="39361" y="683453"/>
                    <a:pt x="37082" y="695989"/>
                  </a:cubicBezTo>
                  <a:cubicBezTo>
                    <a:pt x="30930" y="729824"/>
                    <a:pt x="22947" y="802736"/>
                    <a:pt x="18541" y="835049"/>
                  </a:cubicBezTo>
                  <a:cubicBezTo>
                    <a:pt x="12636" y="878351"/>
                    <a:pt x="0" y="964839"/>
                    <a:pt x="0" y="964839"/>
                  </a:cubicBezTo>
                  <a:cubicBezTo>
                    <a:pt x="3090" y="1029734"/>
                    <a:pt x="4472" y="1094733"/>
                    <a:pt x="9271" y="1159524"/>
                  </a:cubicBezTo>
                  <a:cubicBezTo>
                    <a:pt x="10660" y="1178270"/>
                    <a:pt x="16057" y="1196516"/>
                    <a:pt x="18541" y="1215148"/>
                  </a:cubicBezTo>
                  <a:cubicBezTo>
                    <a:pt x="22239" y="1242886"/>
                    <a:pt x="23211" y="1270982"/>
                    <a:pt x="27811" y="1298584"/>
                  </a:cubicBezTo>
                  <a:cubicBezTo>
                    <a:pt x="31178" y="1318786"/>
                    <a:pt x="48278" y="1353787"/>
                    <a:pt x="64893" y="1363479"/>
                  </a:cubicBezTo>
                  <a:cubicBezTo>
                    <a:pt x="103763" y="1386154"/>
                    <a:pt x="151566" y="1390981"/>
                    <a:pt x="194677" y="1400562"/>
                  </a:cubicBezTo>
                  <a:cubicBezTo>
                    <a:pt x="207114" y="1403326"/>
                    <a:pt x="219398" y="1406743"/>
                    <a:pt x="231758" y="1409833"/>
                  </a:cubicBezTo>
                  <a:cubicBezTo>
                    <a:pt x="244118" y="1428374"/>
                    <a:pt x="253082" y="1449700"/>
                    <a:pt x="268839" y="1465457"/>
                  </a:cubicBezTo>
                  <a:cubicBezTo>
                    <a:pt x="312407" y="1509027"/>
                    <a:pt x="289377" y="1482359"/>
                    <a:pt x="333731" y="1548893"/>
                  </a:cubicBezTo>
                  <a:lnTo>
                    <a:pt x="352272" y="1576705"/>
                  </a:lnTo>
                  <a:cubicBezTo>
                    <a:pt x="358452" y="1585976"/>
                    <a:pt x="365831" y="1594551"/>
                    <a:pt x="370813" y="1604517"/>
                  </a:cubicBezTo>
                  <a:cubicBezTo>
                    <a:pt x="376993" y="1616878"/>
                    <a:pt x="382243" y="1629749"/>
                    <a:pt x="389353" y="1641600"/>
                  </a:cubicBezTo>
                  <a:cubicBezTo>
                    <a:pt x="400818" y="1660708"/>
                    <a:pt x="426435" y="1697224"/>
                    <a:pt x="426435" y="1697224"/>
                  </a:cubicBezTo>
                  <a:cubicBezTo>
                    <a:pt x="446320" y="1756885"/>
                    <a:pt x="420116" y="1692086"/>
                    <a:pt x="463516" y="1752849"/>
                  </a:cubicBezTo>
                  <a:cubicBezTo>
                    <a:pt x="479897" y="1775783"/>
                    <a:pt x="488486" y="1812061"/>
                    <a:pt x="500597" y="1836285"/>
                  </a:cubicBezTo>
                  <a:cubicBezTo>
                    <a:pt x="508655" y="1852401"/>
                    <a:pt x="519658" y="1866887"/>
                    <a:pt x="528408" y="1882638"/>
                  </a:cubicBezTo>
                  <a:cubicBezTo>
                    <a:pt x="535119" y="1894719"/>
                    <a:pt x="540769" y="1907360"/>
                    <a:pt x="546949" y="1919721"/>
                  </a:cubicBezTo>
                  <a:cubicBezTo>
                    <a:pt x="550039" y="1932082"/>
                    <a:pt x="552719" y="1944553"/>
                    <a:pt x="556219" y="1956804"/>
                  </a:cubicBezTo>
                  <a:cubicBezTo>
                    <a:pt x="558903" y="1966200"/>
                    <a:pt x="562918" y="1975188"/>
                    <a:pt x="565489" y="1984616"/>
                  </a:cubicBezTo>
                  <a:cubicBezTo>
                    <a:pt x="572194" y="2009201"/>
                    <a:pt x="577850" y="2034060"/>
                    <a:pt x="584030" y="2058782"/>
                  </a:cubicBezTo>
                  <a:cubicBezTo>
                    <a:pt x="587120" y="2071143"/>
                    <a:pt x="588568" y="2084035"/>
                    <a:pt x="593300" y="2095865"/>
                  </a:cubicBezTo>
                  <a:cubicBezTo>
                    <a:pt x="599480" y="2111316"/>
                    <a:pt x="605083" y="2127011"/>
                    <a:pt x="611841" y="2142218"/>
                  </a:cubicBezTo>
                  <a:cubicBezTo>
                    <a:pt x="617454" y="2154847"/>
                    <a:pt x="625529" y="2166361"/>
                    <a:pt x="630381" y="2179301"/>
                  </a:cubicBezTo>
                  <a:cubicBezTo>
                    <a:pt x="643450" y="2214155"/>
                    <a:pt x="637068" y="2236800"/>
                    <a:pt x="658192" y="2272008"/>
                  </a:cubicBezTo>
                  <a:lnTo>
                    <a:pt x="686003" y="2318361"/>
                  </a:lnTo>
                  <a:cubicBezTo>
                    <a:pt x="689093" y="2330722"/>
                    <a:pt x="692509" y="2343006"/>
                    <a:pt x="695273" y="2355444"/>
                  </a:cubicBezTo>
                  <a:cubicBezTo>
                    <a:pt x="698691" y="2370826"/>
                    <a:pt x="699561" y="2386849"/>
                    <a:pt x="704544" y="2401798"/>
                  </a:cubicBezTo>
                  <a:cubicBezTo>
                    <a:pt x="708914" y="2414908"/>
                    <a:pt x="717952" y="2426049"/>
                    <a:pt x="723084" y="2438880"/>
                  </a:cubicBezTo>
                  <a:cubicBezTo>
                    <a:pt x="730342" y="2457027"/>
                    <a:pt x="735445" y="2475963"/>
                    <a:pt x="741625" y="2494505"/>
                  </a:cubicBezTo>
                  <a:cubicBezTo>
                    <a:pt x="744715" y="2503776"/>
                    <a:pt x="745474" y="2514186"/>
                    <a:pt x="750895" y="2522317"/>
                  </a:cubicBezTo>
                  <a:lnTo>
                    <a:pt x="787977" y="2577941"/>
                  </a:lnTo>
                  <a:cubicBezTo>
                    <a:pt x="794157" y="2587212"/>
                    <a:pt x="802994" y="2595183"/>
                    <a:pt x="806517" y="2605753"/>
                  </a:cubicBezTo>
                  <a:cubicBezTo>
                    <a:pt x="819310" y="2644135"/>
                    <a:pt x="810366" y="2625434"/>
                    <a:pt x="834328" y="2661377"/>
                  </a:cubicBezTo>
                  <a:cubicBezTo>
                    <a:pt x="837418" y="2670648"/>
                    <a:pt x="838852" y="2680647"/>
                    <a:pt x="843598" y="2689189"/>
                  </a:cubicBezTo>
                  <a:cubicBezTo>
                    <a:pt x="854420" y="2708669"/>
                    <a:pt x="880680" y="2744814"/>
                    <a:pt x="880680" y="2744814"/>
                  </a:cubicBezTo>
                  <a:cubicBezTo>
                    <a:pt x="886860" y="2763355"/>
                    <a:pt x="885400" y="2786618"/>
                    <a:pt x="899220" y="2800438"/>
                  </a:cubicBezTo>
                  <a:cubicBezTo>
                    <a:pt x="980470" y="2881691"/>
                    <a:pt x="881039" y="2778621"/>
                    <a:pt x="945572" y="2856062"/>
                  </a:cubicBezTo>
                  <a:cubicBezTo>
                    <a:pt x="967878" y="2882830"/>
                    <a:pt x="973848" y="2884184"/>
                    <a:pt x="1001194" y="2902415"/>
                  </a:cubicBezTo>
                  <a:cubicBezTo>
                    <a:pt x="1041365" y="2899325"/>
                    <a:pt x="1081729" y="2898142"/>
                    <a:pt x="1121708" y="2893145"/>
                  </a:cubicBezTo>
                  <a:cubicBezTo>
                    <a:pt x="1131404" y="2891933"/>
                    <a:pt x="1141889" y="2889979"/>
                    <a:pt x="1149519" y="2883874"/>
                  </a:cubicBezTo>
                  <a:cubicBezTo>
                    <a:pt x="1209421" y="2835950"/>
                    <a:pt x="1125966" y="2870094"/>
                    <a:pt x="1195870" y="2846791"/>
                  </a:cubicBezTo>
                  <a:cubicBezTo>
                    <a:pt x="1202050" y="2837520"/>
                    <a:pt x="1206958" y="2827261"/>
                    <a:pt x="1214411" y="2818979"/>
                  </a:cubicBezTo>
                  <a:cubicBezTo>
                    <a:pt x="1234875" y="2796240"/>
                    <a:pt x="1262335" y="2779538"/>
                    <a:pt x="1279303" y="2754084"/>
                  </a:cubicBezTo>
                  <a:lnTo>
                    <a:pt x="1334925" y="2670648"/>
                  </a:lnTo>
                  <a:cubicBezTo>
                    <a:pt x="1341105" y="2661377"/>
                    <a:pt x="1344195" y="2649017"/>
                    <a:pt x="1353465" y="2642836"/>
                  </a:cubicBezTo>
                  <a:lnTo>
                    <a:pt x="1409087" y="2605753"/>
                  </a:lnTo>
                  <a:cubicBezTo>
                    <a:pt x="1418357" y="2599573"/>
                    <a:pt x="1426328" y="2590736"/>
                    <a:pt x="1436898" y="2587212"/>
                  </a:cubicBezTo>
                  <a:cubicBezTo>
                    <a:pt x="1446168" y="2584122"/>
                    <a:pt x="1455969" y="2582311"/>
                    <a:pt x="1464709" y="2577941"/>
                  </a:cubicBezTo>
                  <a:cubicBezTo>
                    <a:pt x="1536592" y="2541998"/>
                    <a:pt x="1450427" y="2573432"/>
                    <a:pt x="1520331" y="2550129"/>
                  </a:cubicBezTo>
                  <a:cubicBezTo>
                    <a:pt x="1561925" y="2508530"/>
                    <a:pt x="1512529" y="2552403"/>
                    <a:pt x="1566682" y="2522317"/>
                  </a:cubicBezTo>
                  <a:cubicBezTo>
                    <a:pt x="1586161" y="2511495"/>
                    <a:pt x="1603763" y="2497595"/>
                    <a:pt x="1622304" y="2485234"/>
                  </a:cubicBezTo>
                  <a:lnTo>
                    <a:pt x="1677926" y="2448151"/>
                  </a:lnTo>
                  <a:cubicBezTo>
                    <a:pt x="1687196" y="2441971"/>
                    <a:pt x="1697037" y="2436570"/>
                    <a:pt x="1705737" y="2429610"/>
                  </a:cubicBezTo>
                  <a:cubicBezTo>
                    <a:pt x="1760789" y="2385567"/>
                    <a:pt x="1735626" y="2403503"/>
                    <a:pt x="1779899" y="2373986"/>
                  </a:cubicBezTo>
                  <a:cubicBezTo>
                    <a:pt x="1786079" y="2364715"/>
                    <a:pt x="1790055" y="2353510"/>
                    <a:pt x="1798440" y="2346173"/>
                  </a:cubicBezTo>
                  <a:cubicBezTo>
                    <a:pt x="1815210" y="2331499"/>
                    <a:pt x="1835521" y="2321452"/>
                    <a:pt x="1854062" y="2309091"/>
                  </a:cubicBezTo>
                  <a:cubicBezTo>
                    <a:pt x="1873403" y="2296196"/>
                    <a:pt x="1902532" y="2277517"/>
                    <a:pt x="1918954" y="2262737"/>
                  </a:cubicBezTo>
                  <a:cubicBezTo>
                    <a:pt x="1938444" y="2245196"/>
                    <a:pt x="1960031" y="2228930"/>
                    <a:pt x="1974576" y="2207113"/>
                  </a:cubicBezTo>
                  <a:cubicBezTo>
                    <a:pt x="2019748" y="2139353"/>
                    <a:pt x="1964611" y="2224553"/>
                    <a:pt x="2011657" y="2142218"/>
                  </a:cubicBezTo>
                  <a:cubicBezTo>
                    <a:pt x="2017185" y="2132544"/>
                    <a:pt x="2024670" y="2124080"/>
                    <a:pt x="2030198" y="2114406"/>
                  </a:cubicBezTo>
                  <a:cubicBezTo>
                    <a:pt x="2077244" y="2032071"/>
                    <a:pt x="2022107" y="2117271"/>
                    <a:pt x="2067279" y="2049511"/>
                  </a:cubicBezTo>
                  <a:lnTo>
                    <a:pt x="2085820" y="1993887"/>
                  </a:lnTo>
                  <a:cubicBezTo>
                    <a:pt x="2088910" y="1984616"/>
                    <a:pt x="2089669" y="1974206"/>
                    <a:pt x="2095090" y="1966075"/>
                  </a:cubicBezTo>
                  <a:lnTo>
                    <a:pt x="2113631" y="1938263"/>
                  </a:lnTo>
                  <a:cubicBezTo>
                    <a:pt x="2116721" y="1925902"/>
                    <a:pt x="2119401" y="1913431"/>
                    <a:pt x="2122901" y="1901180"/>
                  </a:cubicBezTo>
                  <a:cubicBezTo>
                    <a:pt x="2125585" y="1891784"/>
                    <a:pt x="2136541" y="1882108"/>
                    <a:pt x="2132171" y="1873368"/>
                  </a:cubicBezTo>
                  <a:cubicBezTo>
                    <a:pt x="2127801" y="1864628"/>
                    <a:pt x="2113840" y="1866467"/>
                    <a:pt x="2104360" y="1864097"/>
                  </a:cubicBezTo>
                  <a:cubicBezTo>
                    <a:pt x="2089074" y="1860275"/>
                    <a:pt x="2073210" y="1858972"/>
                    <a:pt x="2058009" y="1854826"/>
                  </a:cubicBezTo>
                  <a:cubicBezTo>
                    <a:pt x="2039154" y="1849684"/>
                    <a:pt x="2020928" y="1842465"/>
                    <a:pt x="2002387" y="1836285"/>
                  </a:cubicBezTo>
                  <a:cubicBezTo>
                    <a:pt x="1993117" y="1833195"/>
                    <a:pt x="1983649" y="1830643"/>
                    <a:pt x="1974576" y="1827014"/>
                  </a:cubicBezTo>
                  <a:cubicBezTo>
                    <a:pt x="1959125" y="1820834"/>
                    <a:pt x="1943805" y="1814316"/>
                    <a:pt x="1928224" y="1808473"/>
                  </a:cubicBezTo>
                  <a:cubicBezTo>
                    <a:pt x="1919074" y="1805042"/>
                    <a:pt x="1909395" y="1803051"/>
                    <a:pt x="1900413" y="1799202"/>
                  </a:cubicBezTo>
                  <a:cubicBezTo>
                    <a:pt x="1804942" y="1758284"/>
                    <a:pt x="1934298" y="1804317"/>
                    <a:pt x="1807710" y="1762119"/>
                  </a:cubicBezTo>
                  <a:lnTo>
                    <a:pt x="1724278" y="1734307"/>
                  </a:lnTo>
                  <a:lnTo>
                    <a:pt x="1696467" y="1725037"/>
                  </a:lnTo>
                  <a:lnTo>
                    <a:pt x="1668656" y="1715766"/>
                  </a:lnTo>
                  <a:cubicBezTo>
                    <a:pt x="1629386" y="1676494"/>
                    <a:pt x="1658407" y="1699988"/>
                    <a:pt x="1566682" y="1669412"/>
                  </a:cubicBezTo>
                  <a:cubicBezTo>
                    <a:pt x="1470461" y="1605264"/>
                    <a:pt x="1619425" y="1702914"/>
                    <a:pt x="1501790" y="1632330"/>
                  </a:cubicBezTo>
                  <a:cubicBezTo>
                    <a:pt x="1482682" y="1620865"/>
                    <a:pt x="1464423" y="1608026"/>
                    <a:pt x="1446168" y="1595247"/>
                  </a:cubicBezTo>
                  <a:cubicBezTo>
                    <a:pt x="1433511" y="1586386"/>
                    <a:pt x="1422502" y="1575101"/>
                    <a:pt x="1409087" y="1567435"/>
                  </a:cubicBezTo>
                  <a:cubicBezTo>
                    <a:pt x="1400603" y="1562587"/>
                    <a:pt x="1389818" y="1562910"/>
                    <a:pt x="1381276" y="1558164"/>
                  </a:cubicBezTo>
                  <a:cubicBezTo>
                    <a:pt x="1361797" y="1547342"/>
                    <a:pt x="1344195" y="1533442"/>
                    <a:pt x="1325654" y="1521081"/>
                  </a:cubicBezTo>
                  <a:lnTo>
                    <a:pt x="1297843" y="1502540"/>
                  </a:lnTo>
                  <a:cubicBezTo>
                    <a:pt x="1288573" y="1496360"/>
                    <a:pt x="1277911" y="1491876"/>
                    <a:pt x="1270033" y="1483998"/>
                  </a:cubicBezTo>
                  <a:cubicBezTo>
                    <a:pt x="1207501" y="1421464"/>
                    <a:pt x="1239286" y="1436666"/>
                    <a:pt x="1186600" y="1419103"/>
                  </a:cubicBezTo>
                  <a:cubicBezTo>
                    <a:pt x="1168059" y="1400562"/>
                    <a:pt x="1152795" y="1378024"/>
                    <a:pt x="1130978" y="1363479"/>
                  </a:cubicBezTo>
                  <a:cubicBezTo>
                    <a:pt x="1103632" y="1345248"/>
                    <a:pt x="1097662" y="1343894"/>
                    <a:pt x="1075356" y="1317126"/>
                  </a:cubicBezTo>
                  <a:cubicBezTo>
                    <a:pt x="988828" y="1213289"/>
                    <a:pt x="1145895" y="1385826"/>
                    <a:pt x="1029005" y="1252231"/>
                  </a:cubicBezTo>
                  <a:cubicBezTo>
                    <a:pt x="1017494" y="1239075"/>
                    <a:pt x="1003434" y="1228304"/>
                    <a:pt x="991923" y="1215148"/>
                  </a:cubicBezTo>
                  <a:cubicBezTo>
                    <a:pt x="943628" y="1159952"/>
                    <a:pt x="986918" y="1193269"/>
                    <a:pt x="936301" y="1159524"/>
                  </a:cubicBezTo>
                  <a:cubicBezTo>
                    <a:pt x="927031" y="1144073"/>
                    <a:pt x="916549" y="1129287"/>
                    <a:pt x="908491" y="1113170"/>
                  </a:cubicBezTo>
                  <a:cubicBezTo>
                    <a:pt x="904121" y="1104429"/>
                    <a:pt x="899777" y="1095114"/>
                    <a:pt x="899220" y="1085358"/>
                  </a:cubicBezTo>
                  <a:cubicBezTo>
                    <a:pt x="893576" y="986584"/>
                    <a:pt x="893040" y="887583"/>
                    <a:pt x="889950" y="788696"/>
                  </a:cubicBezTo>
                  <a:cubicBezTo>
                    <a:pt x="896448" y="600236"/>
                    <a:pt x="891628" y="570479"/>
                    <a:pt x="908491" y="427139"/>
                  </a:cubicBezTo>
                  <a:cubicBezTo>
                    <a:pt x="911044" y="405437"/>
                    <a:pt x="913852" y="383743"/>
                    <a:pt x="917761" y="362244"/>
                  </a:cubicBezTo>
                  <a:cubicBezTo>
                    <a:pt x="925005" y="322399"/>
                    <a:pt x="926374" y="332096"/>
                    <a:pt x="936301" y="297349"/>
                  </a:cubicBezTo>
                  <a:cubicBezTo>
                    <a:pt x="939801" y="285098"/>
                    <a:pt x="942482" y="272627"/>
                    <a:pt x="945572" y="260266"/>
                  </a:cubicBezTo>
                  <a:cubicBezTo>
                    <a:pt x="948662" y="235544"/>
                    <a:pt x="950746" y="210675"/>
                    <a:pt x="954842" y="186100"/>
                  </a:cubicBezTo>
                  <a:cubicBezTo>
                    <a:pt x="960253" y="153634"/>
                    <a:pt x="978233" y="77553"/>
                    <a:pt x="982653" y="37769"/>
                  </a:cubicBezTo>
                  <a:cubicBezTo>
                    <a:pt x="983677" y="28555"/>
                    <a:pt x="1001193" y="8412"/>
                    <a:pt x="991923" y="9957"/>
                  </a:cubicBezTo>
                  <a:close/>
                </a:path>
              </a:pathLst>
            </a:custGeom>
            <a:noFill/>
            <a:ln w="76200" cap="flat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>
                <a:ea typeface="Osaka" pitchFamily="-84" charset="-128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810000" y="3636963"/>
              <a:ext cx="2606675" cy="2657475"/>
            </a:xfrm>
            <a:custGeom>
              <a:avLst/>
              <a:gdLst/>
              <a:ahLst/>
              <a:cxnLst/>
              <a:rect l="0" t="0" r="r" b="b"/>
              <a:pathLst>
                <a:path w="3244608" h="3495054">
                  <a:moveTo>
                    <a:pt x="166865" y="1928306"/>
                  </a:moveTo>
                  <a:cubicBezTo>
                    <a:pt x="156050" y="1936032"/>
                    <a:pt x="155181" y="1953390"/>
                    <a:pt x="148325" y="1965389"/>
                  </a:cubicBezTo>
                  <a:cubicBezTo>
                    <a:pt x="142797" y="1975063"/>
                    <a:pt x="133696" y="1982768"/>
                    <a:pt x="129784" y="1993201"/>
                  </a:cubicBezTo>
                  <a:cubicBezTo>
                    <a:pt x="124252" y="2007955"/>
                    <a:pt x="124335" y="2024267"/>
                    <a:pt x="120514" y="2039554"/>
                  </a:cubicBezTo>
                  <a:cubicBezTo>
                    <a:pt x="112838" y="2070261"/>
                    <a:pt x="110830" y="2067987"/>
                    <a:pt x="92703" y="2095178"/>
                  </a:cubicBezTo>
                  <a:cubicBezTo>
                    <a:pt x="86523" y="2113720"/>
                    <a:pt x="78902" y="2131842"/>
                    <a:pt x="74162" y="2150803"/>
                  </a:cubicBezTo>
                  <a:cubicBezTo>
                    <a:pt x="71072" y="2163164"/>
                    <a:pt x="69911" y="2176174"/>
                    <a:pt x="64892" y="2187885"/>
                  </a:cubicBezTo>
                  <a:cubicBezTo>
                    <a:pt x="60503" y="2198126"/>
                    <a:pt x="51686" y="2205915"/>
                    <a:pt x="46351" y="2215697"/>
                  </a:cubicBezTo>
                  <a:cubicBezTo>
                    <a:pt x="10822" y="2280836"/>
                    <a:pt x="15916" y="2269923"/>
                    <a:pt x="0" y="2317675"/>
                  </a:cubicBezTo>
                  <a:cubicBezTo>
                    <a:pt x="6180" y="2339307"/>
                    <a:pt x="10186" y="2361682"/>
                    <a:pt x="18541" y="2382570"/>
                  </a:cubicBezTo>
                  <a:cubicBezTo>
                    <a:pt x="22679" y="2392915"/>
                    <a:pt x="31553" y="2400708"/>
                    <a:pt x="37081" y="2410382"/>
                  </a:cubicBezTo>
                  <a:cubicBezTo>
                    <a:pt x="43937" y="2422381"/>
                    <a:pt x="48512" y="2435614"/>
                    <a:pt x="55622" y="2447465"/>
                  </a:cubicBezTo>
                  <a:cubicBezTo>
                    <a:pt x="83491" y="2493916"/>
                    <a:pt x="88038" y="2493770"/>
                    <a:pt x="111244" y="2530901"/>
                  </a:cubicBezTo>
                  <a:cubicBezTo>
                    <a:pt x="126694" y="2555623"/>
                    <a:pt x="148377" y="2577410"/>
                    <a:pt x="157595" y="2605067"/>
                  </a:cubicBezTo>
                  <a:cubicBezTo>
                    <a:pt x="160685" y="2614338"/>
                    <a:pt x="161445" y="2624748"/>
                    <a:pt x="166865" y="2632879"/>
                  </a:cubicBezTo>
                  <a:cubicBezTo>
                    <a:pt x="174137" y="2643788"/>
                    <a:pt x="185406" y="2651420"/>
                    <a:pt x="194676" y="2660691"/>
                  </a:cubicBezTo>
                  <a:cubicBezTo>
                    <a:pt x="197645" y="2672567"/>
                    <a:pt x="206569" y="2712290"/>
                    <a:pt x="213217" y="2725586"/>
                  </a:cubicBezTo>
                  <a:cubicBezTo>
                    <a:pt x="218200" y="2735552"/>
                    <a:pt x="225853" y="2743950"/>
                    <a:pt x="231758" y="2753398"/>
                  </a:cubicBezTo>
                  <a:cubicBezTo>
                    <a:pt x="241308" y="2768678"/>
                    <a:pt x="249236" y="2784990"/>
                    <a:pt x="259569" y="2799752"/>
                  </a:cubicBezTo>
                  <a:cubicBezTo>
                    <a:pt x="271512" y="2816815"/>
                    <a:pt x="303749" y="2851033"/>
                    <a:pt x="315190" y="2873917"/>
                  </a:cubicBezTo>
                  <a:cubicBezTo>
                    <a:pt x="322632" y="2888802"/>
                    <a:pt x="326289" y="2905386"/>
                    <a:pt x="333731" y="2920271"/>
                  </a:cubicBezTo>
                  <a:cubicBezTo>
                    <a:pt x="341789" y="2936387"/>
                    <a:pt x="351798" y="2951467"/>
                    <a:pt x="361542" y="2966624"/>
                  </a:cubicBezTo>
                  <a:cubicBezTo>
                    <a:pt x="379617" y="2994741"/>
                    <a:pt x="417164" y="3050060"/>
                    <a:pt x="417164" y="3050060"/>
                  </a:cubicBezTo>
                  <a:cubicBezTo>
                    <a:pt x="439297" y="3116465"/>
                    <a:pt x="407655" y="3040504"/>
                    <a:pt x="454245" y="3096414"/>
                  </a:cubicBezTo>
                  <a:cubicBezTo>
                    <a:pt x="463092" y="3107031"/>
                    <a:pt x="465462" y="3121778"/>
                    <a:pt x="472786" y="3133497"/>
                  </a:cubicBezTo>
                  <a:cubicBezTo>
                    <a:pt x="480975" y="3146600"/>
                    <a:pt x="491617" y="3158007"/>
                    <a:pt x="500597" y="3170580"/>
                  </a:cubicBezTo>
                  <a:cubicBezTo>
                    <a:pt x="507073" y="3179647"/>
                    <a:pt x="513232" y="3188944"/>
                    <a:pt x="519137" y="3198392"/>
                  </a:cubicBezTo>
                  <a:cubicBezTo>
                    <a:pt x="528687" y="3213672"/>
                    <a:pt x="536475" y="3230082"/>
                    <a:pt x="546948" y="3244745"/>
                  </a:cubicBezTo>
                  <a:cubicBezTo>
                    <a:pt x="552028" y="3251858"/>
                    <a:pt x="560409" y="3256174"/>
                    <a:pt x="565489" y="3263287"/>
                  </a:cubicBezTo>
                  <a:cubicBezTo>
                    <a:pt x="575962" y="3277950"/>
                    <a:pt x="583044" y="3294825"/>
                    <a:pt x="593300" y="3309640"/>
                  </a:cubicBezTo>
                  <a:cubicBezTo>
                    <a:pt x="610889" y="3335048"/>
                    <a:pt x="631780" y="3358094"/>
                    <a:pt x="648921" y="3383806"/>
                  </a:cubicBezTo>
                  <a:cubicBezTo>
                    <a:pt x="655101" y="3393077"/>
                    <a:pt x="659584" y="3403739"/>
                    <a:pt x="667462" y="3411618"/>
                  </a:cubicBezTo>
                  <a:cubicBezTo>
                    <a:pt x="678387" y="3422543"/>
                    <a:pt x="693618" y="3428505"/>
                    <a:pt x="704543" y="3439430"/>
                  </a:cubicBezTo>
                  <a:cubicBezTo>
                    <a:pt x="712421" y="3447309"/>
                    <a:pt x="715206" y="3459363"/>
                    <a:pt x="723084" y="3467242"/>
                  </a:cubicBezTo>
                  <a:cubicBezTo>
                    <a:pt x="741054" y="3485213"/>
                    <a:pt x="756087" y="3487514"/>
                    <a:pt x="778706" y="3495054"/>
                  </a:cubicBezTo>
                  <a:cubicBezTo>
                    <a:pt x="831238" y="3491964"/>
                    <a:pt x="883940" y="3491019"/>
                    <a:pt x="936301" y="3485783"/>
                  </a:cubicBezTo>
                  <a:cubicBezTo>
                    <a:pt x="946024" y="3484811"/>
                    <a:pt x="954716" y="3479198"/>
                    <a:pt x="964112" y="3476513"/>
                  </a:cubicBezTo>
                  <a:cubicBezTo>
                    <a:pt x="1062168" y="3448496"/>
                    <a:pt x="924657" y="3492754"/>
                    <a:pt x="1056815" y="3448701"/>
                  </a:cubicBezTo>
                  <a:cubicBezTo>
                    <a:pt x="1113173" y="3411126"/>
                    <a:pt x="1053295" y="3446544"/>
                    <a:pt x="1121707" y="3420888"/>
                  </a:cubicBezTo>
                  <a:cubicBezTo>
                    <a:pt x="1134646" y="3416036"/>
                    <a:pt x="1146086" y="3407791"/>
                    <a:pt x="1158788" y="3402347"/>
                  </a:cubicBezTo>
                  <a:cubicBezTo>
                    <a:pt x="1188460" y="3389630"/>
                    <a:pt x="1198119" y="3392514"/>
                    <a:pt x="1232951" y="3383806"/>
                  </a:cubicBezTo>
                  <a:cubicBezTo>
                    <a:pt x="1242431" y="3381436"/>
                    <a:pt x="1251366" y="3377220"/>
                    <a:pt x="1260762" y="3374535"/>
                  </a:cubicBezTo>
                  <a:cubicBezTo>
                    <a:pt x="1273013" y="3371035"/>
                    <a:pt x="1285592" y="3368764"/>
                    <a:pt x="1297843" y="3365264"/>
                  </a:cubicBezTo>
                  <a:cubicBezTo>
                    <a:pt x="1307239" y="3362579"/>
                    <a:pt x="1316258" y="3358679"/>
                    <a:pt x="1325654" y="3355994"/>
                  </a:cubicBezTo>
                  <a:cubicBezTo>
                    <a:pt x="1337905" y="3352494"/>
                    <a:pt x="1350484" y="3350223"/>
                    <a:pt x="1362735" y="3346723"/>
                  </a:cubicBezTo>
                  <a:cubicBezTo>
                    <a:pt x="1372131" y="3344038"/>
                    <a:pt x="1381066" y="3339822"/>
                    <a:pt x="1390546" y="3337452"/>
                  </a:cubicBezTo>
                  <a:cubicBezTo>
                    <a:pt x="1405832" y="3333630"/>
                    <a:pt x="1421517" y="3331599"/>
                    <a:pt x="1436898" y="3328181"/>
                  </a:cubicBezTo>
                  <a:cubicBezTo>
                    <a:pt x="1519866" y="3309743"/>
                    <a:pt x="1420617" y="3327805"/>
                    <a:pt x="1529601" y="3309640"/>
                  </a:cubicBezTo>
                  <a:cubicBezTo>
                    <a:pt x="1554322" y="3297279"/>
                    <a:pt x="1580063" y="3286777"/>
                    <a:pt x="1603763" y="3272557"/>
                  </a:cubicBezTo>
                  <a:cubicBezTo>
                    <a:pt x="1634664" y="3254016"/>
                    <a:pt x="1662279" y="3228330"/>
                    <a:pt x="1696466" y="3216933"/>
                  </a:cubicBezTo>
                  <a:cubicBezTo>
                    <a:pt x="1717743" y="3209840"/>
                    <a:pt x="1753214" y="3198620"/>
                    <a:pt x="1770629" y="3189121"/>
                  </a:cubicBezTo>
                  <a:cubicBezTo>
                    <a:pt x="1790191" y="3178450"/>
                    <a:pt x="1804633" y="3157443"/>
                    <a:pt x="1826251" y="3152038"/>
                  </a:cubicBezTo>
                  <a:cubicBezTo>
                    <a:pt x="1872812" y="3140397"/>
                    <a:pt x="1851245" y="3146796"/>
                    <a:pt x="1891143" y="3133497"/>
                  </a:cubicBezTo>
                  <a:cubicBezTo>
                    <a:pt x="1987334" y="3069365"/>
                    <a:pt x="1838437" y="3166975"/>
                    <a:pt x="1956035" y="3096414"/>
                  </a:cubicBezTo>
                  <a:cubicBezTo>
                    <a:pt x="1975143" y="3084949"/>
                    <a:pt x="1993116" y="3071692"/>
                    <a:pt x="2011657" y="3059331"/>
                  </a:cubicBezTo>
                  <a:cubicBezTo>
                    <a:pt x="2030198" y="3046970"/>
                    <a:pt x="2049453" y="3035618"/>
                    <a:pt x="2067279" y="3022248"/>
                  </a:cubicBezTo>
                  <a:cubicBezTo>
                    <a:pt x="2079639" y="3012977"/>
                    <a:pt x="2090854" y="3001940"/>
                    <a:pt x="2104360" y="2994436"/>
                  </a:cubicBezTo>
                  <a:cubicBezTo>
                    <a:pt x="2152546" y="2967665"/>
                    <a:pt x="2144960" y="2985909"/>
                    <a:pt x="2187793" y="2957353"/>
                  </a:cubicBezTo>
                  <a:cubicBezTo>
                    <a:pt x="2204256" y="2946377"/>
                    <a:pt x="2219121" y="2933148"/>
                    <a:pt x="2234144" y="2920271"/>
                  </a:cubicBezTo>
                  <a:cubicBezTo>
                    <a:pt x="2240780" y="2914583"/>
                    <a:pt x="2244867" y="2905638"/>
                    <a:pt x="2252685" y="2901729"/>
                  </a:cubicBezTo>
                  <a:cubicBezTo>
                    <a:pt x="2264081" y="2896031"/>
                    <a:pt x="2277406" y="2895549"/>
                    <a:pt x="2289766" y="2892459"/>
                  </a:cubicBezTo>
                  <a:cubicBezTo>
                    <a:pt x="2295946" y="2886278"/>
                    <a:pt x="2301315" y="2879162"/>
                    <a:pt x="2308307" y="2873917"/>
                  </a:cubicBezTo>
                  <a:cubicBezTo>
                    <a:pt x="2326133" y="2860547"/>
                    <a:pt x="2345388" y="2849195"/>
                    <a:pt x="2363928" y="2836834"/>
                  </a:cubicBezTo>
                  <a:cubicBezTo>
                    <a:pt x="2373198" y="2830654"/>
                    <a:pt x="2383039" y="2825253"/>
                    <a:pt x="2391739" y="2818293"/>
                  </a:cubicBezTo>
                  <a:cubicBezTo>
                    <a:pt x="2521695" y="2714324"/>
                    <a:pt x="2357805" y="2842048"/>
                    <a:pt x="2484442" y="2753398"/>
                  </a:cubicBezTo>
                  <a:cubicBezTo>
                    <a:pt x="2500652" y="2742051"/>
                    <a:pt x="2515903" y="2729345"/>
                    <a:pt x="2530794" y="2716315"/>
                  </a:cubicBezTo>
                  <a:cubicBezTo>
                    <a:pt x="2540660" y="2707682"/>
                    <a:pt x="2547937" y="2696123"/>
                    <a:pt x="2558605" y="2688503"/>
                  </a:cubicBezTo>
                  <a:cubicBezTo>
                    <a:pt x="2610010" y="2651784"/>
                    <a:pt x="2584066" y="2690852"/>
                    <a:pt x="2632767" y="2642150"/>
                  </a:cubicBezTo>
                  <a:cubicBezTo>
                    <a:pt x="2640645" y="2634271"/>
                    <a:pt x="2643430" y="2622217"/>
                    <a:pt x="2651308" y="2614338"/>
                  </a:cubicBezTo>
                  <a:cubicBezTo>
                    <a:pt x="2659186" y="2606459"/>
                    <a:pt x="2670560" y="2602929"/>
                    <a:pt x="2679119" y="2595796"/>
                  </a:cubicBezTo>
                  <a:cubicBezTo>
                    <a:pt x="2739668" y="2545336"/>
                    <a:pt x="2673358" y="2592287"/>
                    <a:pt x="2734741" y="2530901"/>
                  </a:cubicBezTo>
                  <a:cubicBezTo>
                    <a:pt x="2745666" y="2519975"/>
                    <a:pt x="2760897" y="2514015"/>
                    <a:pt x="2771822" y="2503089"/>
                  </a:cubicBezTo>
                  <a:cubicBezTo>
                    <a:pt x="2782747" y="2492163"/>
                    <a:pt x="2788708" y="2476932"/>
                    <a:pt x="2799633" y="2466006"/>
                  </a:cubicBezTo>
                  <a:cubicBezTo>
                    <a:pt x="2813624" y="2452015"/>
                    <a:pt x="2831277" y="2442161"/>
                    <a:pt x="2845984" y="2428924"/>
                  </a:cubicBezTo>
                  <a:cubicBezTo>
                    <a:pt x="2925063" y="2357750"/>
                    <a:pt x="2863810" y="2409876"/>
                    <a:pt x="2920147" y="2345487"/>
                  </a:cubicBezTo>
                  <a:cubicBezTo>
                    <a:pt x="2931658" y="2332331"/>
                    <a:pt x="2945717" y="2321560"/>
                    <a:pt x="2957228" y="2308404"/>
                  </a:cubicBezTo>
                  <a:cubicBezTo>
                    <a:pt x="2967402" y="2296776"/>
                    <a:pt x="2975148" y="2283192"/>
                    <a:pt x="2985039" y="2271322"/>
                  </a:cubicBezTo>
                  <a:cubicBezTo>
                    <a:pt x="3016770" y="2233244"/>
                    <a:pt x="2994332" y="2274994"/>
                    <a:pt x="3031391" y="2215697"/>
                  </a:cubicBezTo>
                  <a:cubicBezTo>
                    <a:pt x="3038715" y="2203978"/>
                    <a:pt x="3042821" y="2190465"/>
                    <a:pt x="3049931" y="2178615"/>
                  </a:cubicBezTo>
                  <a:cubicBezTo>
                    <a:pt x="3061395" y="2159506"/>
                    <a:pt x="3079965" y="2144130"/>
                    <a:pt x="3087012" y="2122990"/>
                  </a:cubicBezTo>
                  <a:cubicBezTo>
                    <a:pt x="3090102" y="2113719"/>
                    <a:pt x="3092434" y="2104160"/>
                    <a:pt x="3096283" y="2095178"/>
                  </a:cubicBezTo>
                  <a:cubicBezTo>
                    <a:pt x="3110398" y="2062243"/>
                    <a:pt x="3114743" y="2058216"/>
                    <a:pt x="3133364" y="2030283"/>
                  </a:cubicBezTo>
                  <a:cubicBezTo>
                    <a:pt x="3139544" y="2011742"/>
                    <a:pt x="3145043" y="1992959"/>
                    <a:pt x="3151905" y="1974659"/>
                  </a:cubicBezTo>
                  <a:cubicBezTo>
                    <a:pt x="3161175" y="1949937"/>
                    <a:pt x="3170693" y="1925307"/>
                    <a:pt x="3179716" y="1900494"/>
                  </a:cubicBezTo>
                  <a:cubicBezTo>
                    <a:pt x="3183055" y="1891310"/>
                    <a:pt x="3186616" y="1882162"/>
                    <a:pt x="3188986" y="1872682"/>
                  </a:cubicBezTo>
                  <a:cubicBezTo>
                    <a:pt x="3209874" y="1789123"/>
                    <a:pt x="3183580" y="1863017"/>
                    <a:pt x="3216797" y="1779975"/>
                  </a:cubicBezTo>
                  <a:cubicBezTo>
                    <a:pt x="3219887" y="1764524"/>
                    <a:pt x="3223477" y="1749164"/>
                    <a:pt x="3226067" y="1733621"/>
                  </a:cubicBezTo>
                  <a:cubicBezTo>
                    <a:pt x="3229659" y="1712067"/>
                    <a:pt x="3231052" y="1690153"/>
                    <a:pt x="3235337" y="1668726"/>
                  </a:cubicBezTo>
                  <a:cubicBezTo>
                    <a:pt x="3237253" y="1659144"/>
                    <a:pt x="3241518" y="1650185"/>
                    <a:pt x="3244608" y="1640914"/>
                  </a:cubicBezTo>
                  <a:cubicBezTo>
                    <a:pt x="3241518" y="1606921"/>
                    <a:pt x="3242489" y="1572311"/>
                    <a:pt x="3235337" y="1538936"/>
                  </a:cubicBezTo>
                  <a:cubicBezTo>
                    <a:pt x="3233003" y="1528042"/>
                    <a:pt x="3224675" y="1519003"/>
                    <a:pt x="3216797" y="1511124"/>
                  </a:cubicBezTo>
                  <a:cubicBezTo>
                    <a:pt x="3199657" y="1493984"/>
                    <a:pt x="3152313" y="1474633"/>
                    <a:pt x="3133364" y="1474041"/>
                  </a:cubicBezTo>
                  <a:lnTo>
                    <a:pt x="2836714" y="1464771"/>
                  </a:lnTo>
                  <a:lnTo>
                    <a:pt x="2771822" y="1446229"/>
                  </a:lnTo>
                  <a:cubicBezTo>
                    <a:pt x="2759530" y="1442877"/>
                    <a:pt x="2746670" y="1441433"/>
                    <a:pt x="2734741" y="1436959"/>
                  </a:cubicBezTo>
                  <a:cubicBezTo>
                    <a:pt x="2721801" y="1432106"/>
                    <a:pt x="2709658" y="1425274"/>
                    <a:pt x="2697659" y="1418417"/>
                  </a:cubicBezTo>
                  <a:cubicBezTo>
                    <a:pt x="2687986" y="1412889"/>
                    <a:pt x="2680089" y="1404265"/>
                    <a:pt x="2669849" y="1399876"/>
                  </a:cubicBezTo>
                  <a:cubicBezTo>
                    <a:pt x="2658138" y="1394857"/>
                    <a:pt x="2645128" y="1393695"/>
                    <a:pt x="2632767" y="1390605"/>
                  </a:cubicBezTo>
                  <a:cubicBezTo>
                    <a:pt x="2551517" y="1309352"/>
                    <a:pt x="2650947" y="1412423"/>
                    <a:pt x="2586416" y="1334981"/>
                  </a:cubicBezTo>
                  <a:cubicBezTo>
                    <a:pt x="2578023" y="1324909"/>
                    <a:pt x="2565476" y="1318335"/>
                    <a:pt x="2558605" y="1307169"/>
                  </a:cubicBezTo>
                  <a:cubicBezTo>
                    <a:pt x="2540498" y="1277744"/>
                    <a:pt x="2530028" y="1244088"/>
                    <a:pt x="2512253" y="1214462"/>
                  </a:cubicBezTo>
                  <a:cubicBezTo>
                    <a:pt x="2502983" y="1199011"/>
                    <a:pt x="2492984" y="1183973"/>
                    <a:pt x="2484442" y="1168108"/>
                  </a:cubicBezTo>
                  <a:cubicBezTo>
                    <a:pt x="2471339" y="1143772"/>
                    <a:pt x="2447361" y="1093943"/>
                    <a:pt x="2447361" y="1093943"/>
                  </a:cubicBezTo>
                  <a:cubicBezTo>
                    <a:pt x="2390365" y="865941"/>
                    <a:pt x="2446018" y="1100500"/>
                    <a:pt x="2428821" y="472806"/>
                  </a:cubicBezTo>
                  <a:cubicBezTo>
                    <a:pt x="2427970" y="441761"/>
                    <a:pt x="2422027" y="411057"/>
                    <a:pt x="2419550" y="380099"/>
                  </a:cubicBezTo>
                  <a:cubicBezTo>
                    <a:pt x="2412573" y="292887"/>
                    <a:pt x="2418257" y="263674"/>
                    <a:pt x="2401010" y="194685"/>
                  </a:cubicBezTo>
                  <a:cubicBezTo>
                    <a:pt x="2398640" y="185205"/>
                    <a:pt x="2395708" y="175803"/>
                    <a:pt x="2391739" y="166873"/>
                  </a:cubicBezTo>
                  <a:cubicBezTo>
                    <a:pt x="2383320" y="147930"/>
                    <a:pt x="2372347" y="130192"/>
                    <a:pt x="2363928" y="111249"/>
                  </a:cubicBezTo>
                  <a:cubicBezTo>
                    <a:pt x="2359959" y="102319"/>
                    <a:pt x="2359028" y="92177"/>
                    <a:pt x="2354658" y="83437"/>
                  </a:cubicBezTo>
                  <a:cubicBezTo>
                    <a:pt x="2338407" y="50933"/>
                    <a:pt x="2310720" y="29421"/>
                    <a:pt x="2280496" y="9271"/>
                  </a:cubicBezTo>
                  <a:cubicBezTo>
                    <a:pt x="2272365" y="3850"/>
                    <a:pt x="2261955" y="3090"/>
                    <a:pt x="2252685" y="0"/>
                  </a:cubicBezTo>
                  <a:cubicBezTo>
                    <a:pt x="2221784" y="3090"/>
                    <a:pt x="2190765" y="5166"/>
                    <a:pt x="2159982" y="9271"/>
                  </a:cubicBezTo>
                  <a:cubicBezTo>
                    <a:pt x="2144364" y="11354"/>
                    <a:pt x="2129011" y="15124"/>
                    <a:pt x="2113630" y="18542"/>
                  </a:cubicBezTo>
                  <a:cubicBezTo>
                    <a:pt x="2078703" y="26304"/>
                    <a:pt x="2079713" y="26757"/>
                    <a:pt x="2048738" y="37083"/>
                  </a:cubicBezTo>
                  <a:cubicBezTo>
                    <a:pt x="2032640" y="85381"/>
                    <a:pt x="2050013" y="47078"/>
                    <a:pt x="2020927" y="83437"/>
                  </a:cubicBezTo>
                  <a:cubicBezTo>
                    <a:pt x="2013967" y="92137"/>
                    <a:pt x="2010264" y="103370"/>
                    <a:pt x="2002386" y="111249"/>
                  </a:cubicBezTo>
                  <a:cubicBezTo>
                    <a:pt x="1994508" y="119127"/>
                    <a:pt x="1982960" y="122453"/>
                    <a:pt x="1974575" y="129790"/>
                  </a:cubicBezTo>
                  <a:cubicBezTo>
                    <a:pt x="1917060" y="180118"/>
                    <a:pt x="1948648" y="170039"/>
                    <a:pt x="1891143" y="194685"/>
                  </a:cubicBezTo>
                  <a:cubicBezTo>
                    <a:pt x="1882161" y="198534"/>
                    <a:pt x="1872602" y="200866"/>
                    <a:pt x="1863332" y="203956"/>
                  </a:cubicBezTo>
                  <a:lnTo>
                    <a:pt x="1742818" y="185414"/>
                  </a:lnTo>
                  <a:cubicBezTo>
                    <a:pt x="1727276" y="182824"/>
                    <a:pt x="1712126" y="174404"/>
                    <a:pt x="1696466" y="176144"/>
                  </a:cubicBezTo>
                  <a:cubicBezTo>
                    <a:pt x="1682731" y="177670"/>
                    <a:pt x="1671745" y="188505"/>
                    <a:pt x="1659385" y="194685"/>
                  </a:cubicBezTo>
                  <a:cubicBezTo>
                    <a:pt x="1653205" y="207046"/>
                    <a:pt x="1645214" y="218657"/>
                    <a:pt x="1640844" y="231768"/>
                  </a:cubicBezTo>
                  <a:cubicBezTo>
                    <a:pt x="1632786" y="255943"/>
                    <a:pt x="1630363" y="281758"/>
                    <a:pt x="1622304" y="305933"/>
                  </a:cubicBezTo>
                  <a:lnTo>
                    <a:pt x="1613033" y="333745"/>
                  </a:lnTo>
                  <a:cubicBezTo>
                    <a:pt x="1616245" y="362654"/>
                    <a:pt x="1624962" y="449017"/>
                    <a:pt x="1631574" y="482077"/>
                  </a:cubicBezTo>
                  <a:cubicBezTo>
                    <a:pt x="1636571" y="507065"/>
                    <a:pt x="1643410" y="531657"/>
                    <a:pt x="1650115" y="556242"/>
                  </a:cubicBezTo>
                  <a:cubicBezTo>
                    <a:pt x="1652686" y="565670"/>
                    <a:pt x="1657015" y="574574"/>
                    <a:pt x="1659385" y="584054"/>
                  </a:cubicBezTo>
                  <a:cubicBezTo>
                    <a:pt x="1663206" y="599341"/>
                    <a:pt x="1664509" y="615206"/>
                    <a:pt x="1668655" y="630408"/>
                  </a:cubicBezTo>
                  <a:cubicBezTo>
                    <a:pt x="1673797" y="649264"/>
                    <a:pt x="1687196" y="686032"/>
                    <a:pt x="1687196" y="686032"/>
                  </a:cubicBezTo>
                  <a:cubicBezTo>
                    <a:pt x="1690286" y="769468"/>
                    <a:pt x="1690912" y="853032"/>
                    <a:pt x="1696466" y="936341"/>
                  </a:cubicBezTo>
                  <a:cubicBezTo>
                    <a:pt x="1697116" y="946092"/>
                    <a:pt x="1703989" y="954538"/>
                    <a:pt x="1705737" y="964153"/>
                  </a:cubicBezTo>
                  <a:cubicBezTo>
                    <a:pt x="1710194" y="988666"/>
                    <a:pt x="1711917" y="1013597"/>
                    <a:pt x="1715007" y="1038319"/>
                  </a:cubicBezTo>
                  <a:cubicBezTo>
                    <a:pt x="1711917" y="1090853"/>
                    <a:pt x="1713179" y="1143825"/>
                    <a:pt x="1705737" y="1195921"/>
                  </a:cubicBezTo>
                  <a:cubicBezTo>
                    <a:pt x="1703783" y="1209602"/>
                    <a:pt x="1692048" y="1220063"/>
                    <a:pt x="1687196" y="1233003"/>
                  </a:cubicBezTo>
                  <a:cubicBezTo>
                    <a:pt x="1682722" y="1244933"/>
                    <a:pt x="1681955" y="1257998"/>
                    <a:pt x="1677926" y="1270086"/>
                  </a:cubicBezTo>
                  <a:cubicBezTo>
                    <a:pt x="1662807" y="1315445"/>
                    <a:pt x="1663554" y="1310186"/>
                    <a:pt x="1640844" y="1344252"/>
                  </a:cubicBezTo>
                  <a:cubicBezTo>
                    <a:pt x="1615258" y="1421015"/>
                    <a:pt x="1633144" y="1383615"/>
                    <a:pt x="1585223" y="1455500"/>
                  </a:cubicBezTo>
                  <a:cubicBezTo>
                    <a:pt x="1579043" y="1464771"/>
                    <a:pt x="1575952" y="1477131"/>
                    <a:pt x="1566682" y="1483312"/>
                  </a:cubicBezTo>
                  <a:lnTo>
                    <a:pt x="1538871" y="1501854"/>
                  </a:lnTo>
                  <a:cubicBezTo>
                    <a:pt x="1520640" y="1529200"/>
                    <a:pt x="1519286" y="1535171"/>
                    <a:pt x="1492519" y="1557478"/>
                  </a:cubicBezTo>
                  <a:cubicBezTo>
                    <a:pt x="1483960" y="1564611"/>
                    <a:pt x="1473409" y="1569059"/>
                    <a:pt x="1464709" y="1576019"/>
                  </a:cubicBezTo>
                  <a:cubicBezTo>
                    <a:pt x="1457884" y="1581479"/>
                    <a:pt x="1452993" y="1589101"/>
                    <a:pt x="1446168" y="1594561"/>
                  </a:cubicBezTo>
                  <a:cubicBezTo>
                    <a:pt x="1437468" y="1601521"/>
                    <a:pt x="1427423" y="1606626"/>
                    <a:pt x="1418357" y="1613102"/>
                  </a:cubicBezTo>
                  <a:cubicBezTo>
                    <a:pt x="1322264" y="1681742"/>
                    <a:pt x="1453530" y="1592743"/>
                    <a:pt x="1325654" y="1677997"/>
                  </a:cubicBezTo>
                  <a:cubicBezTo>
                    <a:pt x="1316384" y="1684177"/>
                    <a:pt x="1308413" y="1693014"/>
                    <a:pt x="1297843" y="1696538"/>
                  </a:cubicBezTo>
                  <a:cubicBezTo>
                    <a:pt x="1246855" y="1713535"/>
                    <a:pt x="1292536" y="1695597"/>
                    <a:pt x="1242221" y="1724350"/>
                  </a:cubicBezTo>
                  <a:cubicBezTo>
                    <a:pt x="1230222" y="1731207"/>
                    <a:pt x="1216990" y="1735782"/>
                    <a:pt x="1205140" y="1742892"/>
                  </a:cubicBezTo>
                  <a:cubicBezTo>
                    <a:pt x="1186032" y="1754357"/>
                    <a:pt x="1168766" y="1768747"/>
                    <a:pt x="1149518" y="1779975"/>
                  </a:cubicBezTo>
                  <a:cubicBezTo>
                    <a:pt x="1106608" y="1805007"/>
                    <a:pt x="1103449" y="1804603"/>
                    <a:pt x="1066085" y="1817057"/>
                  </a:cubicBezTo>
                  <a:cubicBezTo>
                    <a:pt x="1056815" y="1823238"/>
                    <a:pt x="1048844" y="1832076"/>
                    <a:pt x="1038274" y="1835599"/>
                  </a:cubicBezTo>
                  <a:cubicBezTo>
                    <a:pt x="946594" y="1866160"/>
                    <a:pt x="1014220" y="1828691"/>
                    <a:pt x="954842" y="1854140"/>
                  </a:cubicBezTo>
                  <a:cubicBezTo>
                    <a:pt x="942140" y="1859584"/>
                    <a:pt x="930591" y="1867549"/>
                    <a:pt x="917760" y="1872682"/>
                  </a:cubicBezTo>
                  <a:cubicBezTo>
                    <a:pt x="899615" y="1879941"/>
                    <a:pt x="880679" y="1885043"/>
                    <a:pt x="862139" y="1891223"/>
                  </a:cubicBezTo>
                  <a:cubicBezTo>
                    <a:pt x="852869" y="1894313"/>
                    <a:pt x="843808" y="1898124"/>
                    <a:pt x="834328" y="1900494"/>
                  </a:cubicBezTo>
                  <a:cubicBezTo>
                    <a:pt x="821967" y="1903584"/>
                    <a:pt x="809497" y="1906264"/>
                    <a:pt x="797246" y="1909764"/>
                  </a:cubicBezTo>
                  <a:cubicBezTo>
                    <a:pt x="787850" y="1912449"/>
                    <a:pt x="778915" y="1916665"/>
                    <a:pt x="769435" y="1919035"/>
                  </a:cubicBezTo>
                  <a:cubicBezTo>
                    <a:pt x="718957" y="1931656"/>
                    <a:pt x="697344" y="1930364"/>
                    <a:pt x="639651" y="1937576"/>
                  </a:cubicBezTo>
                  <a:cubicBezTo>
                    <a:pt x="617969" y="1940286"/>
                    <a:pt x="596390" y="1943757"/>
                    <a:pt x="574759" y="1946847"/>
                  </a:cubicBezTo>
                  <a:cubicBezTo>
                    <a:pt x="525317" y="1943757"/>
                    <a:pt x="475518" y="1944270"/>
                    <a:pt x="426434" y="1937576"/>
                  </a:cubicBezTo>
                  <a:cubicBezTo>
                    <a:pt x="407070" y="1934935"/>
                    <a:pt x="389772" y="1923775"/>
                    <a:pt x="370812" y="1919035"/>
                  </a:cubicBezTo>
                  <a:lnTo>
                    <a:pt x="333731" y="1909764"/>
                  </a:lnTo>
                  <a:cubicBezTo>
                    <a:pt x="293560" y="1912854"/>
                    <a:pt x="253231" y="1914327"/>
                    <a:pt x="213217" y="1919035"/>
                  </a:cubicBezTo>
                  <a:cubicBezTo>
                    <a:pt x="121678" y="1929805"/>
                    <a:pt x="177680" y="1920580"/>
                    <a:pt x="166865" y="1928306"/>
                  </a:cubicBezTo>
                  <a:close/>
                </a:path>
              </a:pathLst>
            </a:custGeom>
            <a:noFill/>
            <a:ln w="76200" cap="flat" cmpd="sng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>
                <a:ea typeface="Osaka" pitchFamily="-84" charset="-128"/>
              </a:endParaRPr>
            </a:p>
          </p:txBody>
        </p:sp>
      </p:grpSp>
      <p:pic>
        <p:nvPicPr>
          <p:cNvPr id="9" name="Picture 3">
            <a:extLst>
              <a:ext uri="{FF2B5EF4-FFF2-40B4-BE49-F238E27FC236}">
                <a16:creationId xmlns:a16="http://schemas.microsoft.com/office/drawing/2014/main" id="{BE35731C-CFFF-45F4-8903-C1FEEB029C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80"/>
          <a:stretch/>
        </p:blipFill>
        <p:spPr bwMode="auto">
          <a:xfrm>
            <a:off x="7709927" y="4200227"/>
            <a:ext cx="3051374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5570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Critical zones (Hammer, 1994)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658813" y="1727200"/>
            <a:ext cx="9505950" cy="1269752"/>
          </a:xfrm>
        </p:spPr>
        <p:txBody>
          <a:bodyPr/>
          <a:lstStyle/>
          <a:p>
            <a:pPr lvl="1">
              <a:buFont typeface="Arial" charset="0"/>
              <a:buChar char="•"/>
              <a:defRPr/>
            </a:pPr>
            <a:r>
              <a:rPr lang="en-US" altLang="en-US" dirty="0"/>
              <a:t>Transition between orbital floor and medial orbital wall</a:t>
            </a:r>
          </a:p>
          <a:p>
            <a:pPr lvl="1">
              <a:buFont typeface="Arial" charset="0"/>
              <a:buChar char="•"/>
              <a:defRPr/>
            </a:pPr>
            <a:r>
              <a:rPr lang="en-US" altLang="en-US" dirty="0"/>
              <a:t>Repair of crucial importance</a:t>
            </a:r>
          </a:p>
          <a:p>
            <a:pPr marL="0" lvl="1" indent="0">
              <a:buNone/>
              <a:defRPr/>
            </a:pP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ABE300-1281-4FFB-A5EF-28206DEB2E94}"/>
              </a:ext>
            </a:extLst>
          </p:cNvPr>
          <p:cNvSpPr txBox="1"/>
          <p:nvPr/>
        </p:nvSpPr>
        <p:spPr>
          <a:xfrm>
            <a:off x="1919536" y="4653135"/>
            <a:ext cx="8439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Normal orbit				Fracture in critical zone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57AAB214-F351-4DF0-B407-CB9D3CF374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359" y="2793384"/>
            <a:ext cx="2808312" cy="1855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C5AF06DF-3E09-4AE1-9B30-4613B16336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871" y="2780928"/>
            <a:ext cx="2808313" cy="1855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UAH017297409_5930526_200_51">
            <a:extLst>
              <a:ext uri="{FF2B5EF4-FFF2-40B4-BE49-F238E27FC236}">
                <a16:creationId xmlns:a16="http://schemas.microsoft.com/office/drawing/2014/main" id="{02E378AE-0D6A-4ED0-B6BC-890F21709B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" t="19915" r="9092" b="26679"/>
          <a:stretch/>
        </p:blipFill>
        <p:spPr bwMode="auto">
          <a:xfrm>
            <a:off x="1990610" y="5115789"/>
            <a:ext cx="2790061" cy="148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F:\montreal\burgess, craig bilateral orbit recon\RAH009247891_21290299_602_30.jpg">
            <a:extLst>
              <a:ext uri="{FF2B5EF4-FFF2-40B4-BE49-F238E27FC236}">
                <a16:creationId xmlns:a16="http://schemas.microsoft.com/office/drawing/2014/main" id="{C77B2812-F15A-498A-A1E0-50C9FC4EF1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28" b="34137"/>
          <a:stretch/>
        </p:blipFill>
        <p:spPr bwMode="auto">
          <a:xfrm>
            <a:off x="6580870" y="5115789"/>
            <a:ext cx="2808314" cy="1243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32538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Orbital implants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658813" y="1727200"/>
            <a:ext cx="9505950" cy="4129088"/>
          </a:xfrm>
        </p:spPr>
        <p:txBody>
          <a:bodyPr/>
          <a:lstStyle/>
          <a:p>
            <a:pPr lvl="1">
              <a:buFont typeface="Arial" charset="0"/>
              <a:buChar char="•"/>
              <a:defRPr/>
            </a:pPr>
            <a:r>
              <a:rPr lang="en-US" altLang="en-US" sz="2800" dirty="0"/>
              <a:t>Autograft </a:t>
            </a:r>
          </a:p>
          <a:p>
            <a:pPr marL="271338" lvl="2" indent="0">
              <a:buNone/>
              <a:defRPr/>
            </a:pPr>
            <a:r>
              <a:rPr lang="en-US" altLang="en-US" sz="2800" dirty="0"/>
              <a:t>- Bone</a:t>
            </a:r>
          </a:p>
          <a:p>
            <a:pPr marL="271338" lvl="2" indent="0">
              <a:buNone/>
              <a:defRPr/>
            </a:pPr>
            <a:r>
              <a:rPr lang="en-US" altLang="en-US" sz="2800" dirty="0"/>
              <a:t>- Cartilage</a:t>
            </a:r>
          </a:p>
          <a:p>
            <a:pPr marL="271338" lvl="2" indent="0">
              <a:buNone/>
              <a:defRPr/>
            </a:pPr>
            <a:r>
              <a:rPr lang="en-US" altLang="en-US" sz="2800" dirty="0"/>
              <a:t>- Fascia</a:t>
            </a:r>
          </a:p>
          <a:p>
            <a:pPr lvl="1">
              <a:buFont typeface="Arial" charset="0"/>
              <a:buChar char="•"/>
              <a:defRPr/>
            </a:pPr>
            <a:endParaRPr lang="en-US" altLang="en-US" sz="2800" dirty="0"/>
          </a:p>
          <a:p>
            <a:pPr lvl="1">
              <a:buFont typeface="Arial" charset="0"/>
              <a:buChar char="•"/>
              <a:defRPr/>
            </a:pPr>
            <a:r>
              <a:rPr lang="en-US" altLang="en-US" sz="2800" dirty="0"/>
              <a:t>Alloplastic</a:t>
            </a:r>
          </a:p>
          <a:p>
            <a:pPr marL="271338" lvl="2" indent="0">
              <a:buNone/>
              <a:defRPr/>
            </a:pPr>
            <a:r>
              <a:rPr lang="en-US" altLang="en-US" sz="2800" dirty="0"/>
              <a:t>- Porous polyethylene</a:t>
            </a:r>
          </a:p>
          <a:p>
            <a:pPr marL="271338" lvl="2" indent="0">
              <a:buNone/>
              <a:defRPr/>
            </a:pPr>
            <a:r>
              <a:rPr lang="en-US" altLang="en-US" sz="2800" dirty="0"/>
              <a:t>- Bioresorbable</a:t>
            </a:r>
          </a:p>
          <a:p>
            <a:pPr marL="271338" lvl="2" indent="0">
              <a:buNone/>
              <a:defRPr/>
            </a:pPr>
            <a:r>
              <a:rPr lang="en-US" altLang="en-US" sz="2800" dirty="0"/>
              <a:t>- Titanium mesh</a:t>
            </a:r>
          </a:p>
          <a:p>
            <a:pPr marL="271338" lvl="2" indent="0">
              <a:buNone/>
              <a:defRPr/>
            </a:pPr>
            <a:r>
              <a:rPr lang="en-US" sz="2800" dirty="0"/>
              <a:t>- Patient-specific implants</a:t>
            </a:r>
            <a:endParaRPr lang="de-CH" sz="2400" dirty="0"/>
          </a:p>
        </p:txBody>
      </p:sp>
      <p:pic>
        <p:nvPicPr>
          <p:cNvPr id="4" name="Picture 4" descr="preop coronal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27200"/>
            <a:ext cx="40767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31189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1">
              <a:buFont typeface="Arial" charset="0"/>
              <a:buChar char="•"/>
              <a:defRPr/>
            </a:pPr>
            <a:r>
              <a:rPr lang="en-US" altLang="en-US" sz="2800" dirty="0"/>
              <a:t>Persistent diplopia</a:t>
            </a:r>
          </a:p>
          <a:p>
            <a:pPr lvl="1">
              <a:buFont typeface="Arial" charset="0"/>
              <a:buChar char="•"/>
              <a:defRPr/>
            </a:pPr>
            <a:r>
              <a:rPr lang="en-US" altLang="en-US" sz="2800" dirty="0" err="1"/>
              <a:t>Enophthalmos</a:t>
            </a:r>
            <a:r>
              <a:rPr lang="en-US" altLang="en-US" sz="2800" dirty="0"/>
              <a:t>:</a:t>
            </a:r>
          </a:p>
          <a:p>
            <a:pPr marL="271338" lvl="2" indent="0">
              <a:spcBef>
                <a:spcPts val="600"/>
              </a:spcBef>
              <a:buNone/>
              <a:defRPr/>
            </a:pPr>
            <a:r>
              <a:rPr lang="en-US" altLang="en-US" sz="2800" dirty="0">
                <a:solidFill>
                  <a:srgbClr val="2C1102"/>
                </a:solidFill>
              </a:rPr>
              <a:t>-</a:t>
            </a:r>
            <a:r>
              <a:rPr lang="en-US" altLang="en-US" sz="2800" dirty="0">
                <a:solidFill>
                  <a:srgbClr val="7030A0"/>
                </a:solidFill>
              </a:rPr>
              <a:t> </a:t>
            </a:r>
            <a:r>
              <a:rPr lang="en-US" altLang="en-US" sz="2800" dirty="0"/>
              <a:t>Must get to posterior ledge in floor fractures</a:t>
            </a:r>
          </a:p>
          <a:p>
            <a:pPr lvl="1">
              <a:buFont typeface="Arial" charset="0"/>
              <a:buChar char="•"/>
              <a:defRPr/>
            </a:pPr>
            <a:r>
              <a:rPr lang="en-US" altLang="en-US" sz="2800" dirty="0"/>
              <a:t>Vertical dystopia</a:t>
            </a:r>
          </a:p>
          <a:p>
            <a:pPr lvl="1">
              <a:buFont typeface="Arial" charset="0"/>
              <a:buChar char="•"/>
              <a:defRPr/>
            </a:pPr>
            <a:endParaRPr lang="en-US" altLang="en-US" sz="2800" dirty="0"/>
          </a:p>
          <a:p>
            <a:pPr lvl="1">
              <a:buFont typeface="Arial" charset="0"/>
              <a:buChar char="•"/>
              <a:defRPr/>
            </a:pPr>
            <a:r>
              <a:rPr lang="en-US" altLang="en-US" sz="2800" dirty="0"/>
              <a:t>Scar/lid deformities</a:t>
            </a:r>
          </a:p>
          <a:p>
            <a:pPr lvl="1">
              <a:buFont typeface="Arial" charset="0"/>
              <a:buChar char="•"/>
              <a:defRPr/>
            </a:pPr>
            <a:r>
              <a:rPr lang="en-US" altLang="en-US" sz="2800" dirty="0"/>
              <a:t>Mydriasis/blurry vision—CN III injury</a:t>
            </a:r>
          </a:p>
          <a:p>
            <a:pPr lvl="1">
              <a:buFont typeface="Arial" charset="0"/>
              <a:buChar char="•"/>
              <a:defRPr/>
            </a:pPr>
            <a:r>
              <a:rPr lang="en-US" altLang="en-US" sz="2800" dirty="0"/>
              <a:t>Blindness</a:t>
            </a:r>
          </a:p>
          <a:p>
            <a:pPr lvl="1">
              <a:buFont typeface="Arial" charset="0"/>
              <a:buChar char="•"/>
              <a:defRPr/>
            </a:pPr>
            <a:endParaRPr lang="en-US" altLang="en-US" sz="2800" dirty="0"/>
          </a:p>
          <a:p>
            <a:pPr lvl="1">
              <a:buFont typeface="Arial" charset="0"/>
              <a:buChar char="•"/>
              <a:defRPr/>
            </a:pPr>
            <a:r>
              <a:rPr lang="en-US" altLang="en-US" sz="2800" dirty="0" err="1"/>
              <a:t>Paresthesia</a:t>
            </a:r>
            <a:r>
              <a:rPr lang="en-US" altLang="en-US" sz="2800" dirty="0"/>
              <a:t> V</a:t>
            </a:r>
          </a:p>
          <a:p>
            <a:endParaRPr lang="de-CH" sz="2400" dirty="0"/>
          </a:p>
        </p:txBody>
      </p:sp>
    </p:spTree>
    <p:extLst>
      <p:ext uri="{BB962C8B-B14F-4D97-AF65-F5344CB8AC3E}">
        <p14:creationId xmlns:p14="http://schemas.microsoft.com/office/powerpoint/2010/main" val="32860257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Take-home messages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1">
              <a:buFont typeface="Arial" charset="0"/>
              <a:buChar char="•"/>
              <a:defRPr/>
            </a:pPr>
            <a:r>
              <a:rPr lang="en-US" sz="2800" dirty="0"/>
              <a:t>Accurate diagnosis and planning</a:t>
            </a:r>
            <a:endParaRPr lang="en-US" sz="2800" strike="sngStrike" dirty="0"/>
          </a:p>
          <a:p>
            <a:pPr lvl="1">
              <a:buFont typeface="Arial" charset="0"/>
              <a:buChar char="•"/>
              <a:defRPr/>
            </a:pPr>
            <a:r>
              <a:rPr lang="en-US" sz="2800" dirty="0"/>
              <a:t>Reconstruct orbital rims before orbital walls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2800" dirty="0"/>
              <a:t>Implant appropriate to fracture</a:t>
            </a:r>
            <a:endParaRPr lang="en-US" sz="2800" strike="sngStrike" dirty="0"/>
          </a:p>
          <a:p>
            <a:pPr lvl="1">
              <a:buFont typeface="Arial" charset="0"/>
              <a:buChar char="•"/>
              <a:defRPr/>
            </a:pPr>
            <a:r>
              <a:rPr lang="en-US" sz="2800" dirty="0"/>
              <a:t>Accurate positioning of implant</a:t>
            </a:r>
          </a:p>
          <a:p>
            <a:pPr lvl="1">
              <a:buFont typeface="Arial" charset="0"/>
              <a:buChar char="•"/>
              <a:defRPr/>
            </a:pPr>
            <a:r>
              <a:rPr lang="en-US" sz="2800" dirty="0"/>
              <a:t>Intraoperative or postoperative CT</a:t>
            </a:r>
            <a:endParaRPr lang="en-US" sz="2800" strike="sngStrike" dirty="0"/>
          </a:p>
          <a:p>
            <a:pPr lvl="1">
              <a:buFont typeface="Arial" charset="0"/>
              <a:buChar char="•"/>
              <a:defRPr/>
            </a:pPr>
            <a:endParaRPr lang="en-US" sz="2800" dirty="0"/>
          </a:p>
          <a:p>
            <a:endParaRPr lang="de-CH" sz="2400" dirty="0"/>
          </a:p>
        </p:txBody>
      </p:sp>
    </p:spTree>
    <p:extLst>
      <p:ext uri="{BB962C8B-B14F-4D97-AF65-F5344CB8AC3E}">
        <p14:creationId xmlns:p14="http://schemas.microsoft.com/office/powerpoint/2010/main" val="1497388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893AE-A56D-42FA-9A18-2A4028B00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9E8BAD-2FF5-446E-A8B8-4C7A187B60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8812" y="1727200"/>
            <a:ext cx="10477747" cy="412908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kern="1200" dirty="0">
                <a:latin typeface="Arial" charset="0"/>
                <a:ea typeface="Osaka" charset="0"/>
                <a:cs typeface="Osaka" charset="0"/>
              </a:rPr>
              <a:t>Describe the mechanism of injury for different types of orbital wall fractures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kern="1200" dirty="0">
                <a:latin typeface="Arial" charset="0"/>
                <a:ea typeface="Osaka" charset="0"/>
                <a:cs typeface="Osaka" charset="0"/>
              </a:rPr>
              <a:t>Recognize signs and symptoms of orbital wall fractures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kern="1200" dirty="0">
                <a:latin typeface="Arial" charset="0"/>
                <a:ea typeface="Osaka" charset="0"/>
                <a:cs typeface="Osaka" charset="0"/>
              </a:rPr>
              <a:t>Select appropriate imaging modalities and interpret the findings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kern="1200" dirty="0">
                <a:latin typeface="Arial" charset="0"/>
                <a:ea typeface="Osaka" charset="0"/>
                <a:cs typeface="Osaka" charset="0"/>
              </a:rPr>
              <a:t>Formulate principles of management</a:t>
            </a: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29091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N3268">
            <a:extLst>
              <a:ext uri="{FF2B5EF4-FFF2-40B4-BE49-F238E27FC236}">
                <a16:creationId xmlns:a16="http://schemas.microsoft.com/office/drawing/2014/main" id="{A9C94DB0-5370-4BD1-AA93-6B3C47C39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347" y="332657"/>
            <a:ext cx="3234333" cy="43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Clinical findings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658813" y="1727200"/>
            <a:ext cx="9505950" cy="5014168"/>
          </a:xfrm>
        </p:spPr>
        <p:txBody>
          <a:bodyPr/>
          <a:lstStyle/>
          <a:p>
            <a:pPr lvl="1"/>
            <a:r>
              <a:rPr lang="en-US" altLang="en-US" sz="2800" dirty="0"/>
              <a:t>Periorbital bruising</a:t>
            </a:r>
          </a:p>
          <a:p>
            <a:pPr lvl="1"/>
            <a:r>
              <a:rPr lang="en-US" altLang="en-US" sz="2800" dirty="0"/>
              <a:t>Conjunctival hemorrhage</a:t>
            </a:r>
          </a:p>
          <a:p>
            <a:pPr lvl="1"/>
            <a:r>
              <a:rPr lang="en-US" altLang="en-US" sz="2800" dirty="0"/>
              <a:t>Enophthalmos</a:t>
            </a:r>
          </a:p>
          <a:p>
            <a:pPr lvl="1"/>
            <a:endParaRPr lang="en-US" altLang="en-US" sz="2800" dirty="0"/>
          </a:p>
          <a:p>
            <a:pPr lvl="1"/>
            <a:r>
              <a:rPr lang="en-US" altLang="en-US" sz="2800" dirty="0"/>
              <a:t>Visual acuity changes</a:t>
            </a:r>
          </a:p>
          <a:p>
            <a:pPr lvl="1"/>
            <a:r>
              <a:rPr lang="en-US" altLang="en-US" sz="2800" dirty="0"/>
              <a:t>Extraocular motility restriction </a:t>
            </a:r>
          </a:p>
          <a:p>
            <a:pPr lvl="1"/>
            <a:r>
              <a:rPr lang="en-US" altLang="en-US" sz="2800" dirty="0"/>
              <a:t>Diplopia</a:t>
            </a:r>
          </a:p>
          <a:p>
            <a:pPr lvl="1"/>
            <a:r>
              <a:rPr lang="en-US" altLang="en-US" sz="2800" dirty="0"/>
              <a:t>Infraorbital paresthesia</a:t>
            </a:r>
          </a:p>
          <a:p>
            <a:pPr lvl="1"/>
            <a:endParaRPr lang="en-US" altLang="en-US" sz="2800" dirty="0"/>
          </a:p>
          <a:p>
            <a:pPr lvl="1"/>
            <a:r>
              <a:rPr lang="en-US" altLang="en-US" sz="2800" dirty="0"/>
              <a:t>Pain on eye motion</a:t>
            </a:r>
          </a:p>
          <a:p>
            <a:pPr lvl="1"/>
            <a:endParaRPr lang="en-US" altLang="en-US" sz="2800" dirty="0">
              <a:solidFill>
                <a:srgbClr val="FF0000"/>
              </a:solidFill>
            </a:endParaRPr>
          </a:p>
          <a:p>
            <a:pPr marL="0" lvl="1" indent="0">
              <a:buNone/>
            </a:pPr>
            <a:endParaRPr lang="en-US" altLang="en-US" sz="2800" dirty="0">
              <a:solidFill>
                <a:srgbClr val="FF0000"/>
              </a:solidFill>
            </a:endParaRPr>
          </a:p>
        </p:txBody>
      </p:sp>
      <p:graphicFrame>
        <p:nvGraphicFramePr>
          <p:cNvPr id="4" name="Object 2">
            <a:extLst>
              <a:ext uri="{FF2B5EF4-FFF2-40B4-BE49-F238E27FC236}">
                <a16:creationId xmlns:a16="http://schemas.microsoft.com/office/drawing/2014/main" id="{7541C6E6-E7AA-4D80-9D6A-3AB0A1DEFC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920980"/>
              </p:ext>
            </p:extLst>
          </p:nvPr>
        </p:nvGraphicFramePr>
        <p:xfrm>
          <a:off x="6640562" y="3573016"/>
          <a:ext cx="3631903" cy="27224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2" name="Photo Editor Photo" r:id="rId5" imgW="12193702" imgH="9142857" progId="">
                  <p:embed/>
                </p:oleObj>
              </mc:Choice>
              <mc:Fallback>
                <p:oleObj name="Photo Editor Photo" r:id="rId5" imgW="12193702" imgH="9142857" progId="">
                  <p:embed/>
                  <p:pic>
                    <p:nvPicPr>
                      <p:cNvPr id="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0562" y="3573016"/>
                        <a:ext cx="3631903" cy="27224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19651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Diagnostic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1">
              <a:buFont typeface="Arial" charset="0"/>
              <a:buChar char="•"/>
              <a:defRPr/>
            </a:pPr>
            <a:r>
              <a:rPr lang="en-US" altLang="en-US" sz="2800" dirty="0"/>
              <a:t>CT scan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endParaRPr lang="en-US" altLang="en-US" sz="2800" dirty="0"/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Ophthalmology consultation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Forced duction test</a:t>
            </a:r>
          </a:p>
        </p:txBody>
      </p:sp>
      <p:pic>
        <p:nvPicPr>
          <p:cNvPr id="4" name="Picture 3" descr="intraop duction prior to release.jpg">
            <a:extLst>
              <a:ext uri="{FF2B5EF4-FFF2-40B4-BE49-F238E27FC236}">
                <a16:creationId xmlns:a16="http://schemas.microsoft.com/office/drawing/2014/main" id="{754AAD74-FDC2-494A-BB23-ADFF390494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4" y="1727200"/>
            <a:ext cx="4156274" cy="334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363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Diagnostic imaging—CT scan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lvl="1" indent="0">
              <a:buNone/>
              <a:defRPr/>
            </a:pPr>
            <a:r>
              <a:rPr lang="en-US" altLang="en-US" sz="2800" dirty="0"/>
              <a:t>Axial cuts identify:</a:t>
            </a:r>
          </a:p>
          <a:p>
            <a:pPr lvl="2"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altLang="en-US" sz="2800" dirty="0"/>
              <a:t>Lateral and medial </a:t>
            </a:r>
            <a:br>
              <a:rPr lang="en-US" altLang="en-US" sz="2800" dirty="0"/>
            </a:br>
            <a:r>
              <a:rPr lang="en-US" altLang="en-US" sz="2800" dirty="0"/>
              <a:t>wall fractures</a:t>
            </a:r>
          </a:p>
          <a:p>
            <a:pPr lvl="2"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altLang="en-US" sz="2800" dirty="0"/>
              <a:t>Medial and lateral </a:t>
            </a:r>
            <a:br>
              <a:rPr lang="en-US" altLang="en-US" sz="2800" dirty="0"/>
            </a:br>
            <a:r>
              <a:rPr lang="en-US" altLang="en-US" sz="2800" dirty="0"/>
              <a:t>rectus shape</a:t>
            </a:r>
          </a:p>
          <a:p>
            <a:pPr lvl="2">
              <a:spcBef>
                <a:spcPts val="600"/>
              </a:spcBef>
              <a:buFont typeface="Arial" charset="0"/>
              <a:buChar char="•"/>
              <a:defRPr/>
            </a:pPr>
            <a:endParaRPr lang="de-CH" sz="2800" dirty="0"/>
          </a:p>
        </p:txBody>
      </p:sp>
      <p:pic>
        <p:nvPicPr>
          <p:cNvPr id="4" name="Picture 1" descr="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52" y="1275928"/>
            <a:ext cx="4413291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9383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Diagnostic imaging—CT scan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lvl="1" indent="0">
              <a:buNone/>
              <a:defRPr/>
            </a:pPr>
            <a:r>
              <a:rPr lang="en-US" altLang="en-US" sz="2800" dirty="0"/>
              <a:t>Coronal cuts: </a:t>
            </a:r>
          </a:p>
          <a:p>
            <a:pPr lvl="2"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altLang="en-US" sz="2800" dirty="0"/>
              <a:t>Floor and medial </a:t>
            </a:r>
            <a:br>
              <a:rPr lang="en-US" altLang="en-US" sz="2800" dirty="0"/>
            </a:br>
            <a:r>
              <a:rPr lang="en-US" altLang="en-US" sz="2800" dirty="0"/>
              <a:t>wall fractures</a:t>
            </a:r>
          </a:p>
          <a:p>
            <a:pPr lvl="2"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altLang="en-US" sz="2800" dirty="0"/>
              <a:t>Measure floor </a:t>
            </a:r>
            <a:br>
              <a:rPr lang="en-US" altLang="en-US" sz="2800" dirty="0"/>
            </a:br>
            <a:r>
              <a:rPr lang="en-US" altLang="en-US" sz="2800" dirty="0"/>
              <a:t>fracture size</a:t>
            </a:r>
          </a:p>
          <a:p>
            <a:pPr lvl="2"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altLang="en-US" sz="2800" dirty="0"/>
              <a:t>Inferior and </a:t>
            </a:r>
            <a:br>
              <a:rPr lang="en-US" altLang="en-US" sz="2800" dirty="0"/>
            </a:br>
            <a:r>
              <a:rPr lang="en-US" altLang="en-US" sz="2800" dirty="0"/>
              <a:t>medial rectus shape</a:t>
            </a:r>
          </a:p>
          <a:p>
            <a:pPr lvl="2">
              <a:spcBef>
                <a:spcPts val="600"/>
              </a:spcBef>
              <a:buFont typeface="Arial" charset="0"/>
              <a:buChar char="•"/>
              <a:defRPr/>
            </a:pPr>
            <a:endParaRPr lang="de-CH" sz="2800" dirty="0"/>
          </a:p>
        </p:txBody>
      </p:sp>
      <p:pic>
        <p:nvPicPr>
          <p:cNvPr id="4" name="Picture 1" descr="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9" r="-822"/>
          <a:stretch/>
        </p:blipFill>
        <p:spPr bwMode="auto">
          <a:xfrm>
            <a:off x="5791200" y="1405557"/>
            <a:ext cx="4495800" cy="4687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0020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Diagnostic imaging—CT scan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658813" y="1727200"/>
            <a:ext cx="5437187" cy="4129088"/>
          </a:xfrm>
        </p:spPr>
        <p:txBody>
          <a:bodyPr/>
          <a:lstStyle/>
          <a:p>
            <a:pPr marL="0" lvl="1" indent="0">
              <a:buNone/>
              <a:defRPr/>
            </a:pPr>
            <a:r>
              <a:rPr lang="en-US" altLang="en-US" sz="2800" dirty="0"/>
              <a:t>Sagittal cuts: </a:t>
            </a:r>
          </a:p>
          <a:p>
            <a:pPr lvl="2"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altLang="en-US" sz="2800" dirty="0"/>
              <a:t>Floor shape </a:t>
            </a:r>
          </a:p>
          <a:p>
            <a:pPr lvl="2"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altLang="en-US" sz="2800" dirty="0"/>
              <a:t>Fracture extent </a:t>
            </a:r>
          </a:p>
          <a:p>
            <a:pPr lvl="2"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altLang="en-US" sz="2800" dirty="0"/>
              <a:t>Fracture position </a:t>
            </a:r>
          </a:p>
          <a:p>
            <a:pPr lvl="2"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altLang="en-US" sz="2800" dirty="0"/>
              <a:t>Inferior and superior rectus shape </a:t>
            </a:r>
          </a:p>
          <a:p>
            <a:endParaRPr lang="de-CH" sz="2400" dirty="0"/>
          </a:p>
        </p:txBody>
      </p:sp>
      <p:pic>
        <p:nvPicPr>
          <p:cNvPr id="5" name="Grafik 5">
            <a:extLst>
              <a:ext uri="{FF2B5EF4-FFF2-40B4-BE49-F238E27FC236}">
                <a16:creationId xmlns:a16="http://schemas.microsoft.com/office/drawing/2014/main" id="{C74EB79C-3E2C-413B-AF73-DC144DEBF9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27200"/>
            <a:ext cx="4114800" cy="29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876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759C0-901C-4D7C-86A4-041041CBB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Orbital floor fractures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76D5A4-5870-40A6-9C11-459C147A94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8813" y="1727200"/>
            <a:ext cx="5581203" cy="412908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Isolated or associated with other midfacial fractures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Often medial to infraorbital nerve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Beware of “trap door” fractures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Posteromedial fractures associated with </a:t>
            </a:r>
            <a:r>
              <a:rPr lang="en-US" sz="2800" dirty="0" err="1"/>
              <a:t>enophthalmos</a:t>
            </a: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4" name="Picture 2" descr="orb floor backlit">
            <a:extLst>
              <a:ext uri="{FF2B5EF4-FFF2-40B4-BE49-F238E27FC236}">
                <a16:creationId xmlns:a16="http://schemas.microsoft.com/office/drawing/2014/main" id="{6C320C95-24FC-4616-ADF4-62113EA17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1727200"/>
            <a:ext cx="4464496" cy="2977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8746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Medial wall fractures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>
          <a:xfrm>
            <a:off x="658813" y="1727200"/>
            <a:ext cx="6373291" cy="4129088"/>
          </a:xfrm>
        </p:spPr>
        <p:txBody>
          <a:bodyPr/>
          <a:lstStyle/>
          <a:p>
            <a:pPr lvl="1">
              <a:buFont typeface="Arial" charset="0"/>
              <a:buChar char="•"/>
              <a:defRPr/>
            </a:pPr>
            <a:r>
              <a:rPr lang="en-US" altLang="en-US" sz="2800" dirty="0"/>
              <a:t>Isolated fractures—easy to miss</a:t>
            </a:r>
          </a:p>
          <a:p>
            <a:pPr lvl="1">
              <a:buFont typeface="Arial" charset="0"/>
              <a:buChar char="•"/>
              <a:defRPr/>
            </a:pPr>
            <a:r>
              <a:rPr lang="en-US" altLang="en-US" sz="2800" dirty="0"/>
              <a:t>Can result in diplopia and/or </a:t>
            </a:r>
            <a:r>
              <a:rPr lang="en-US" altLang="en-US" sz="2800" dirty="0" err="1"/>
              <a:t>enophthalmos</a:t>
            </a:r>
            <a:endParaRPr lang="en-US" altLang="en-US" sz="2800" dirty="0"/>
          </a:p>
          <a:p>
            <a:pPr lvl="1">
              <a:buFont typeface="Arial" charset="0"/>
              <a:buChar char="•"/>
              <a:defRPr/>
            </a:pPr>
            <a:r>
              <a:rPr lang="en-US" altLang="en-US" sz="2800" dirty="0"/>
              <a:t>Approaches—varied and none is easy</a:t>
            </a:r>
          </a:p>
          <a:p>
            <a:pPr lvl="1">
              <a:buFont typeface="Arial" charset="0"/>
              <a:buChar char="•"/>
              <a:defRPr/>
            </a:pPr>
            <a:r>
              <a:rPr lang="en-US" altLang="en-US" sz="2800" dirty="0"/>
              <a:t>Optic nerve enters orbit medially</a:t>
            </a:r>
          </a:p>
          <a:p>
            <a:pPr lvl="1">
              <a:buFont typeface="Arial" charset="0"/>
              <a:buChar char="•"/>
              <a:defRPr/>
            </a:pPr>
            <a:endParaRPr lang="de-CH" sz="2800" dirty="0"/>
          </a:p>
        </p:txBody>
      </p:sp>
      <p:pic>
        <p:nvPicPr>
          <p:cNvPr id="5" name="Picture 2" descr="F:\montreal\codrington, david mar 10, 2009 retrocaruncular medial orbit recon\codrington, david mar 6, 2009 pre op ct\UAH018785915_90849429_2_193.jpg">
            <a:extLst>
              <a:ext uri="{FF2B5EF4-FFF2-40B4-BE49-F238E27FC236}">
                <a16:creationId xmlns:a16="http://schemas.microsoft.com/office/drawing/2014/main" id="{2BAFAC7B-2D69-447B-8A0C-2B01E5D4A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7" y="332657"/>
            <a:ext cx="3056779" cy="3056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F:\montreal\codrington, david mar 10, 2009 retrocaruncular medial orbit recon\codrington, david mar 6, 2009 pre op ct\UAH018785915_90849429_200_36.jpg">
            <a:extLst>
              <a:ext uri="{FF2B5EF4-FFF2-40B4-BE49-F238E27FC236}">
                <a16:creationId xmlns:a16="http://schemas.microsoft.com/office/drawing/2014/main" id="{8C3EAAA6-82B5-4083-999A-5632AC306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3468566"/>
            <a:ext cx="3056778" cy="3056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7273052"/>
      </p:ext>
    </p:extLst>
  </p:cSld>
  <p:clrMapOvr>
    <a:masterClrMapping/>
  </p:clrMapOvr>
</p:sld>
</file>

<file path=ppt/theme/theme1.xml><?xml version="1.0" encoding="utf-8"?>
<a:theme xmlns:a="http://schemas.openxmlformats.org/drawingml/2006/main" name="AOCMF_Du_Presentation_02">
  <a:themeElements>
    <a:clrScheme name="AO Rebrand 2020">
      <a:dk1>
        <a:sysClr val="windowText" lastClr="000000"/>
      </a:dk1>
      <a:lt1>
        <a:sysClr val="window" lastClr="FFFFFF"/>
      </a:lt1>
      <a:dk2>
        <a:srgbClr val="042D98"/>
      </a:dk2>
      <a:lt2>
        <a:srgbClr val="FFF500"/>
      </a:lt2>
      <a:accent1>
        <a:srgbClr val="001B62"/>
      </a:accent1>
      <a:accent2>
        <a:srgbClr val="3B7FF6"/>
      </a:accent2>
      <a:accent3>
        <a:srgbClr val="04F1FE"/>
      </a:accent3>
      <a:accent4>
        <a:srgbClr val="3F0343"/>
      </a:accent4>
      <a:accent5>
        <a:srgbClr val="7B0067"/>
      </a:accent5>
      <a:accent6>
        <a:srgbClr val="F92355"/>
      </a:accent6>
      <a:hlink>
        <a:srgbClr val="00765C"/>
      </a:hlink>
      <a:folHlink>
        <a:srgbClr val="00EB9B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4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Arial" charset="0"/>
            <a:ea typeface="Osaka" charset="0"/>
            <a:cs typeface="Osak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4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Arial" charset="0"/>
            <a:ea typeface="Osaka" charset="0"/>
            <a:cs typeface="Osaka" charset="0"/>
          </a:defRPr>
        </a:defPPr>
      </a:lstStyle>
    </a:lnDef>
  </a:objectDefaults>
  <a:extraClrSchemeLst>
    <a:extraClrScheme>
      <a:clrScheme name="Blank Presentation 1">
        <a:dk1>
          <a:srgbClr val="2C1102"/>
        </a:dk1>
        <a:lt1>
          <a:srgbClr val="686A69"/>
        </a:lt1>
        <a:dk2>
          <a:srgbClr val="FFFFFF"/>
        </a:dk2>
        <a:lt2>
          <a:srgbClr val="808080"/>
        </a:lt2>
        <a:accent1>
          <a:srgbClr val="212164"/>
        </a:accent1>
        <a:accent2>
          <a:srgbClr val="BEAA83"/>
        </a:accent2>
        <a:accent3>
          <a:srgbClr val="B9B9B9"/>
        </a:accent3>
        <a:accent4>
          <a:srgbClr val="240D01"/>
        </a:accent4>
        <a:accent5>
          <a:srgbClr val="ABABB8"/>
        </a:accent5>
        <a:accent6>
          <a:srgbClr val="AC9A76"/>
        </a:accent6>
        <a:hlink>
          <a:srgbClr val="6E3D19"/>
        </a:hlink>
        <a:folHlink>
          <a:srgbClr val="CBC38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E5EBF6"/>
        </a:accent1>
        <a:accent2>
          <a:srgbClr val="0063AC"/>
        </a:accent2>
        <a:accent3>
          <a:srgbClr val="AAAAAA"/>
        </a:accent3>
        <a:accent4>
          <a:srgbClr val="DADADA"/>
        </a:accent4>
        <a:accent5>
          <a:srgbClr val="F0F3FA"/>
        </a:accent5>
        <a:accent6>
          <a:srgbClr val="00599B"/>
        </a:accent6>
        <a:hlink>
          <a:srgbClr val="B6C600"/>
        </a:hlink>
        <a:folHlink>
          <a:srgbClr val="F08A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äsentationsvorlage AOTrauma V1.potx" id="{DC66649B-5F72-400B-9F11-42E8F7539ED5}" vid="{95791E9C-CFE9-4B32-942E-7EC957B531D8}"/>
    </a:ext>
  </a:extLst>
</a:theme>
</file>

<file path=ppt/theme/theme2.xml><?xml version="1.0" encoding="utf-8"?>
<a:theme xmlns:a="http://schemas.openxmlformats.org/drawingml/2006/main" name="Office Theme">
  <a:themeElements>
    <a:clrScheme name="AO">
      <a:dk1>
        <a:sysClr val="windowText" lastClr="000000"/>
      </a:dk1>
      <a:lt1>
        <a:sysClr val="window" lastClr="FFFFFF"/>
      </a:lt1>
      <a:dk2>
        <a:srgbClr val="29529B"/>
      </a:dk2>
      <a:lt2>
        <a:srgbClr val="6E6455"/>
      </a:lt2>
      <a:accent1>
        <a:srgbClr val="F59E33"/>
      </a:accent1>
      <a:accent2>
        <a:srgbClr val="E7344C"/>
      </a:accent2>
      <a:accent3>
        <a:srgbClr val="9E5D26"/>
      </a:accent3>
      <a:accent4>
        <a:srgbClr val="9E6BAB"/>
      </a:accent4>
      <a:accent5>
        <a:srgbClr val="558DAA"/>
      </a:accent5>
      <a:accent6>
        <a:srgbClr val="64803D"/>
      </a:accent6>
      <a:hlink>
        <a:srgbClr val="000000"/>
      </a:hlink>
      <a:folHlink>
        <a:srgbClr val="1F497D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AO">
      <a:dk1>
        <a:sysClr val="windowText" lastClr="000000"/>
      </a:dk1>
      <a:lt1>
        <a:sysClr val="window" lastClr="FFFFFF"/>
      </a:lt1>
      <a:dk2>
        <a:srgbClr val="29529B"/>
      </a:dk2>
      <a:lt2>
        <a:srgbClr val="6E6455"/>
      </a:lt2>
      <a:accent1>
        <a:srgbClr val="F59E33"/>
      </a:accent1>
      <a:accent2>
        <a:srgbClr val="E7344C"/>
      </a:accent2>
      <a:accent3>
        <a:srgbClr val="9E5D26"/>
      </a:accent3>
      <a:accent4>
        <a:srgbClr val="9E6BAB"/>
      </a:accent4>
      <a:accent5>
        <a:srgbClr val="558DAA"/>
      </a:accent5>
      <a:accent6>
        <a:srgbClr val="64803D"/>
      </a:accent6>
      <a:hlink>
        <a:srgbClr val="000000"/>
      </a:hlink>
      <a:folHlink>
        <a:srgbClr val="1F497D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99D650636C9141978D59DD789DC83C" ma:contentTypeVersion="1" ma:contentTypeDescription="Create a new document." ma:contentTypeScope="" ma:versionID="dc6b9c95d2c40a6c1a03478c2c567804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a447206dab0015f8b9f8924535193e8c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0A386123-D69A-4AF6-A97F-A8D49645BC4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F0FBEC7-4591-43BF-B26A-354981009E2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14B7DD3-767F-490D-9B4C-9921271E821B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AOCMF_Du_Presentation_02</Template>
  <TotalTime>0</TotalTime>
  <Words>546</Words>
  <Application>Microsoft Office PowerPoint</Application>
  <PresentationFormat>Widescreen</PresentationFormat>
  <Paragraphs>139</Paragraphs>
  <Slides>16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Lucida Grande</vt:lpstr>
      <vt:lpstr>AOCMF_Du_Presentation_02</vt:lpstr>
      <vt:lpstr>Photo Editor Photo</vt:lpstr>
      <vt:lpstr>PowerPoint Presentation</vt:lpstr>
      <vt:lpstr>Learning objectives</vt:lpstr>
      <vt:lpstr>Clinical findings</vt:lpstr>
      <vt:lpstr>Diagnostic evaluation</vt:lpstr>
      <vt:lpstr>Diagnostic imaging—CT scan</vt:lpstr>
      <vt:lpstr>Diagnostic imaging—CT scan</vt:lpstr>
      <vt:lpstr>Diagnostic imaging—CT scan</vt:lpstr>
      <vt:lpstr>Orbital floor fractures</vt:lpstr>
      <vt:lpstr>Medial wall fractures</vt:lpstr>
      <vt:lpstr>Orbital roof fractures</vt:lpstr>
      <vt:lpstr>Indications for surgery</vt:lpstr>
      <vt:lpstr>Principles of orbital fracture correction</vt:lpstr>
      <vt:lpstr>Critical zones (Hammer, 1994)</vt:lpstr>
      <vt:lpstr>Orbital implants</vt:lpstr>
      <vt:lpstr>Complications</vt:lpstr>
      <vt:lpstr>Take-home messages</vt:lpstr>
    </vt:vector>
  </TitlesOfParts>
  <Company>AO Foundation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Orbital Wall Fractures</dc:title>
  <dc:creator>kfekete</dc:creator>
  <cp:lastModifiedBy>Carl Lau</cp:lastModifiedBy>
  <cp:revision>119</cp:revision>
  <cp:lastPrinted>1904-01-01T00:00:00Z</cp:lastPrinted>
  <dcterms:created xsi:type="dcterms:W3CDTF">2016-07-15T07:13:00Z</dcterms:created>
  <dcterms:modified xsi:type="dcterms:W3CDTF">2020-01-31T13:07:33Z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0x010100E599D650636C9141978D59DD789DC83C</vt:lpwstr>
  </property>
</Properties>
</file>