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57" r:id="rId5"/>
    <p:sldId id="473" r:id="rId6"/>
    <p:sldId id="334" r:id="rId7"/>
    <p:sldId id="458" r:id="rId8"/>
    <p:sldId id="270" r:id="rId9"/>
    <p:sldId id="327" r:id="rId10"/>
    <p:sldId id="284" r:id="rId11"/>
    <p:sldId id="470" r:id="rId12"/>
    <p:sldId id="312" r:id="rId13"/>
    <p:sldId id="286" r:id="rId14"/>
    <p:sldId id="328" r:id="rId15"/>
    <p:sldId id="331" r:id="rId16"/>
    <p:sldId id="472" r:id="rId17"/>
    <p:sldId id="287" r:id="rId18"/>
    <p:sldId id="297" r:id="rId19"/>
    <p:sldId id="335" r:id="rId20"/>
    <p:sldId id="32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0" autoAdjust="0"/>
    <p:restoredTop sz="82124" autoAdjust="0"/>
  </p:normalViewPr>
  <p:slideViewPr>
    <p:cSldViewPr snapToGrid="0" showGuides="1">
      <p:cViewPr varScale="1">
        <p:scale>
          <a:sx n="103" d="100"/>
          <a:sy n="103" d="100"/>
        </p:scale>
        <p:origin x="11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7656-0B12-4DEA-96CF-82550DBD498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D991-40E1-4F75-A931-87F401740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This </a:t>
            </a:r>
            <a:r>
              <a:rPr lang="de-CH" dirty="0" err="1"/>
              <a:t>lecture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created</a:t>
            </a:r>
            <a:r>
              <a:rPr lang="de-CH" dirty="0"/>
              <a:t> and </a:t>
            </a:r>
            <a:r>
              <a:rPr lang="de-CH" dirty="0" err="1"/>
              <a:t>adapted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AO Trauma ORP Educational Taskforce.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outline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discussion</a:t>
            </a:r>
            <a:r>
              <a:rPr lang="de-CH" dirty="0"/>
              <a:t> «</a:t>
            </a:r>
            <a:r>
              <a:rPr lang="de-CH" dirty="0" err="1"/>
              <a:t>Infection</a:t>
            </a:r>
            <a:r>
              <a:rPr lang="de-CH" dirty="0"/>
              <a:t> </a:t>
            </a:r>
            <a:r>
              <a:rPr lang="de-CH" dirty="0" err="1"/>
              <a:t>control</a:t>
            </a:r>
            <a:r>
              <a:rPr lang="de-CH" dirty="0"/>
              <a:t>»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blended</a:t>
            </a:r>
            <a:r>
              <a:rPr lang="de-CH" dirty="0"/>
              <a:t> </a:t>
            </a:r>
            <a:r>
              <a:rPr lang="de-CH" dirty="0" err="1"/>
              <a:t>learning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ORP.</a:t>
            </a:r>
          </a:p>
          <a:p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sz="1200" i="1" dirty="0"/>
              <a:t>S Althani and Pauline Johnston - </a:t>
            </a:r>
            <a:r>
              <a:rPr lang="de-CH" altLang="de-DE" sz="1200" i="1" dirty="0" err="1"/>
              <a:t>Reviewed</a:t>
            </a:r>
            <a:r>
              <a:rPr lang="de-CH" altLang="de-DE" sz="1200" i="1" dirty="0"/>
              <a:t> </a:t>
            </a:r>
            <a:r>
              <a:rPr lang="de-CH" altLang="de-DE" sz="1200" i="1" dirty="0" err="1"/>
              <a:t>during</a:t>
            </a:r>
            <a:r>
              <a:rPr lang="de-CH" altLang="de-DE" sz="1200" i="1" dirty="0"/>
              <a:t> ETF </a:t>
            </a:r>
            <a:r>
              <a:rPr lang="de-CH" altLang="de-DE" sz="1200" i="1" dirty="0" err="1"/>
              <a:t>meeting</a:t>
            </a:r>
            <a:r>
              <a:rPr lang="de-CH" altLang="de-DE" sz="1200" i="1" dirty="0"/>
              <a:t> </a:t>
            </a:r>
            <a:r>
              <a:rPr lang="de-CH" altLang="de-DE" sz="1200" i="1" dirty="0" err="1"/>
              <a:t>July</a:t>
            </a:r>
            <a:r>
              <a:rPr lang="de-CH" altLang="de-DE" sz="1200" i="1" dirty="0"/>
              <a:t> 2019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E77DD76-8CEB-4A0E-9EB5-44789549F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CDA3223-3A4C-4F2F-BBCD-4D2132DB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de-CH" altLang="de-DE" i="1" dirty="0">
                <a:ea typeface="Osaka" pitchFamily="1" charset="-128"/>
                <a:cs typeface="+mn-cs"/>
              </a:rPr>
              <a:t>Information </a:t>
            </a:r>
            <a:r>
              <a:rPr lang="de-CH" altLang="de-DE" i="1" dirty="0" err="1">
                <a:ea typeface="Osaka" pitchFamily="1" charset="-128"/>
                <a:cs typeface="+mn-cs"/>
              </a:rPr>
              <a:t>for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faculty</a:t>
            </a:r>
            <a:r>
              <a:rPr lang="de-CH" altLang="de-DE" i="1" dirty="0">
                <a:ea typeface="Osaka" pitchFamily="1" charset="-128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altLang="de-DE" i="1" dirty="0" err="1">
                <a:ea typeface="Osaka" pitchFamily="1" charset="-128"/>
                <a:cs typeface="+mn-cs"/>
              </a:rPr>
              <a:t>Adapt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the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figures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to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your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country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if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possible</a:t>
            </a:r>
            <a:r>
              <a:rPr lang="de-CH" altLang="de-DE" i="1" dirty="0">
                <a:ea typeface="Osaka" pitchFamily="1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altLang="de-DE" i="1" dirty="0">
                <a:ea typeface="Osaka" pitchFamily="1" charset="-128"/>
                <a:cs typeface="+mn-cs"/>
              </a:rPr>
              <a:t>Show </a:t>
            </a:r>
            <a:r>
              <a:rPr lang="de-CH" altLang="de-DE" i="1" dirty="0" err="1">
                <a:ea typeface="Osaka" pitchFamily="1" charset="-128"/>
                <a:cs typeface="+mn-cs"/>
              </a:rPr>
              <a:t>this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slide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only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if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you</a:t>
            </a:r>
            <a:r>
              <a:rPr lang="de-CH" altLang="de-DE" i="1" dirty="0">
                <a:ea typeface="Osaka" pitchFamily="1" charset="-128"/>
                <a:cs typeface="+mn-cs"/>
              </a:rPr>
              <a:t> </a:t>
            </a:r>
            <a:r>
              <a:rPr lang="de-CH" altLang="de-DE" i="1" dirty="0" err="1">
                <a:ea typeface="Osaka" pitchFamily="1" charset="-128"/>
                <a:cs typeface="+mn-cs"/>
              </a:rPr>
              <a:t>wish</a:t>
            </a:r>
            <a:r>
              <a:rPr lang="de-CH" altLang="de-DE" i="1" dirty="0">
                <a:ea typeface="Osaka" pitchFamily="1" charset="-128"/>
                <a:cs typeface="+mn-cs"/>
              </a:rPr>
              <a:t>.</a:t>
            </a:r>
          </a:p>
          <a:p>
            <a:pPr>
              <a:defRPr/>
            </a:pPr>
            <a:endParaRPr lang="de-CH" altLang="de-DE" dirty="0">
              <a:ea typeface="Osaka" pitchFamily="1" charset="-128"/>
              <a:cs typeface="+mn-cs"/>
            </a:endParaRPr>
          </a:p>
          <a:p>
            <a:pPr>
              <a:defRPr/>
            </a:pPr>
            <a:r>
              <a:rPr lang="de-CH" altLang="de-DE" dirty="0">
                <a:ea typeface="Osaka" pitchFamily="1" charset="-128"/>
                <a:cs typeface="+mn-cs"/>
              </a:rPr>
              <a:t>These </a:t>
            </a:r>
            <a:r>
              <a:rPr lang="de-CH" altLang="de-DE" dirty="0" err="1">
                <a:ea typeface="Osaka" pitchFamily="1" charset="-128"/>
                <a:cs typeface="+mn-cs"/>
              </a:rPr>
              <a:t>are</a:t>
            </a:r>
            <a:r>
              <a:rPr lang="de-CH" altLang="de-DE" dirty="0">
                <a:ea typeface="Osaka" pitchFamily="1" charset="-128"/>
                <a:cs typeface="+mn-cs"/>
              </a:rPr>
              <a:t> US </a:t>
            </a:r>
            <a:r>
              <a:rPr lang="de-CH" altLang="de-DE" dirty="0" err="1">
                <a:ea typeface="Osaka" pitchFamily="1" charset="-128"/>
                <a:cs typeface="+mn-cs"/>
              </a:rPr>
              <a:t>statistics</a:t>
            </a:r>
            <a:r>
              <a:rPr lang="de-CH" altLang="de-DE" dirty="0">
                <a:ea typeface="Osaka" pitchFamily="1" charset="-128"/>
                <a:cs typeface="+mn-cs"/>
              </a:rPr>
              <a:t>.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CAF16FC-6E4A-432B-B46E-A30EFEBDB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AF3045E3-5E1E-4FFA-A82C-0AA283FA4C49}" type="slidenum">
              <a:rPr lang="en-US" altLang="de-DE" sz="1000" smtClean="0"/>
              <a:pPr>
                <a:spcBef>
                  <a:spcPct val="0"/>
                </a:spcBef>
              </a:pPr>
              <a:t>11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F6BA088-0939-400E-868D-9D3E38192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A7FE0F4-A6D5-4E14-97CC-F3049C9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There are two types of sources:</a:t>
            </a:r>
          </a:p>
          <a:p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Exogenous sources (the first source) are less common in comparison to endogenous sources (the second source).</a:t>
            </a:r>
          </a:p>
          <a:p>
            <a:endParaRPr lang="en-US" altLang="de-DE" dirty="0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28A096B-B27E-4B39-B7B9-2991BF63E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A67E65D0-D97A-49CC-8290-2CD1702B58F4}" type="slidenum">
              <a:rPr lang="en-US" altLang="de-DE" sz="1000" smtClean="0"/>
              <a:pPr>
                <a:spcBef>
                  <a:spcPct val="0"/>
                </a:spcBef>
              </a:pPr>
              <a:t>12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F6BA088-0939-400E-868D-9D3E38192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A7FE0F4-A6D5-4E14-97CC-F3049C9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During this discussion we will focus on the exogenous source, more specific care and maintenance of instruments and implants.</a:t>
            </a:r>
          </a:p>
          <a:p>
            <a:endParaRPr lang="en-US" altLang="de-DE" dirty="0">
              <a:latin typeface="Arial" panose="020B0604020202020204" pitchFamily="34" charset="0"/>
              <a:ea typeface="Osaka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Discuss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with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audience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care and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maintenance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of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instruments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and material and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how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their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actions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can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influence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the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infection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rate (positive/negative).</a:t>
            </a:r>
            <a:endParaRPr lang="en-US" altLang="de-DE" dirty="0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28A096B-B27E-4B39-B7B9-2991BF63E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A67E65D0-D97A-49CC-8290-2CD1702B58F4}" type="slidenum">
              <a:rPr lang="en-US" altLang="de-DE" sz="1000" smtClean="0"/>
              <a:pPr>
                <a:spcBef>
                  <a:spcPct val="0"/>
                </a:spcBef>
              </a:pPr>
              <a:t>13</a:t>
            </a:fld>
            <a:endParaRPr lang="en-US" altLang="de-DE" sz="1000"/>
          </a:p>
        </p:txBody>
      </p:sp>
    </p:spTree>
    <p:extLst>
      <p:ext uri="{BB962C8B-B14F-4D97-AF65-F5344CB8AC3E}">
        <p14:creationId xmlns:p14="http://schemas.microsoft.com/office/powerpoint/2010/main" val="2165153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A29FD90-8DEB-4251-930C-A0E2472C6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8CD1408-2345-4A78-B34C-17C36E96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Discuss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with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audience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. The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audience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should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come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up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with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the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answers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! The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next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slide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can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be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used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to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complete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the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discussion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DE8A763-B0FD-4B17-B96B-A4C8E3493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CFBBBD8D-98CD-404E-B251-4729E9B9287D}" type="slidenum">
              <a:rPr lang="en-US" altLang="de-DE" sz="1000" smtClean="0"/>
              <a:pPr>
                <a:spcBef>
                  <a:spcPct val="0"/>
                </a:spcBef>
              </a:pPr>
              <a:t>14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5549EB6-9840-44E5-96D0-89635EA35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39D8354-203D-467F-B841-5AB6B7ED4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The consequences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Discomfort and pain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Increased antibiotic usage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Prolonged hospitalization and readmission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Increased costs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ea typeface="Osaka" charset="-128"/>
              </a:rPr>
              <a:t>Increased mortality</a:t>
            </a:r>
            <a:endParaRPr lang="de-CH" altLang="de-DE" dirty="0">
              <a:latin typeface="Arial" panose="020B0604020202020204" pitchFamily="34" charset="0"/>
              <a:ea typeface="Osaka" charset="-128"/>
            </a:endParaRPr>
          </a:p>
          <a:p>
            <a:endParaRPr lang="en-US" altLang="de-DE" dirty="0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5F211AE-F327-4E27-9233-19B177612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B9D58533-C4F4-4D23-9EF4-F10A666A045D}" type="slidenum">
              <a:rPr lang="en-US" altLang="de-DE" sz="1000" smtClean="0"/>
              <a:pPr>
                <a:spcBef>
                  <a:spcPct val="0"/>
                </a:spcBef>
              </a:pPr>
              <a:t>15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EC47B73-F9EB-4991-989C-32E7FFC9F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078E2D0-49EA-452D-8EB7-7BF97B0A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i="1">
                <a:latin typeface="Arial" panose="020B0604020202020204" pitchFamily="34" charset="0"/>
                <a:ea typeface="Osaka" charset="-128"/>
              </a:rPr>
              <a:t>Ask participants to make their own summary as individual or in plenum.</a:t>
            </a:r>
          </a:p>
          <a:p>
            <a:endParaRPr lang="de-CH" altLang="de-DE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3944FE6-FA25-4D37-80D0-DD4F05627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51706E42-0352-4BD9-AEB0-CE97C44B6D95}" type="slidenum">
              <a:rPr lang="en-US" altLang="de-DE" sz="1000" smtClean="0"/>
              <a:pPr>
                <a:spcBef>
                  <a:spcPct val="0"/>
                </a:spcBef>
              </a:pPr>
              <a:t>17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760F78C-9124-4458-B21B-D58876C4C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FC445A6-D690-4A5E-8EF2-5DA4CEB85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b="1" i="1" dirty="0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01A77B5-E62B-45B0-B515-5F366EC85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880C1CEE-30C1-47E1-A793-93AE0B89441C}" type="slidenum">
              <a:rPr lang="en-US" altLang="de-DE" sz="1000" smtClean="0"/>
              <a:pPr>
                <a:spcBef>
                  <a:spcPct val="0"/>
                </a:spcBef>
              </a:pPr>
              <a:t>3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760" indent="-577760"/>
            <a:r>
              <a:rPr lang="en-GB" b="0" dirty="0">
                <a:latin typeface="Arial" pitchFamily="34" charset="0"/>
                <a:cs typeface="Arial" pitchFamily="34" charset="0"/>
              </a:rPr>
              <a:t>At the end of this lecture you will be able to: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altLang="de-DE" sz="1200" dirty="0"/>
              <a:t>Discuss why infection control in OR is important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altLang="de-DE" sz="1200" dirty="0"/>
              <a:t>Define SSI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altLang="de-DE" sz="1200" dirty="0"/>
              <a:t>Discuss how infection control planning is essential </a:t>
            </a:r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4C323E7-859D-4589-B9DC-D76E7861C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103549D-5088-4F51-949E-C1B4409C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b="1" i="1">
                <a:latin typeface="Arial" panose="020B0604020202020204" pitchFamily="34" charset="0"/>
                <a:ea typeface="Osaka" charset="-128"/>
              </a:rPr>
              <a:t>Discuss with audience. The audience should come up with answers! 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1950019-21B5-4645-8710-BE75E895C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C041E4E0-62AD-4985-97E5-7641CF319711}" type="slidenum">
              <a:rPr lang="en-US" altLang="de-DE" sz="1000" smtClean="0"/>
              <a:pPr>
                <a:spcBef>
                  <a:spcPct val="0"/>
                </a:spcBef>
              </a:pPr>
              <a:t>5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F647FB-69BB-48D7-B884-4F30F4484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06F79-7609-4B6E-9FA6-E06C07EDD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cs typeface="+mn-cs"/>
              </a:rPr>
              <a:t>In the next slides you will discuss together with the audience the definitions of :</a:t>
            </a:r>
          </a:p>
          <a:p>
            <a:pPr marL="177365" indent="-177365">
              <a:buFont typeface="Arial" panose="020B0604020202020204" pitchFamily="34" charset="0"/>
              <a:buChar char="•"/>
              <a:defRPr/>
            </a:pPr>
            <a:r>
              <a:rPr lang="en-US" i="1" dirty="0">
                <a:cs typeface="+mn-cs"/>
              </a:rPr>
              <a:t>an infection</a:t>
            </a:r>
          </a:p>
          <a:p>
            <a:pPr marL="177365" indent="-177365">
              <a:buFont typeface="Arial" panose="020B0604020202020204" pitchFamily="34" charset="0"/>
              <a:buChar char="•"/>
              <a:defRPr/>
            </a:pPr>
            <a:r>
              <a:rPr lang="en-US" i="1" dirty="0">
                <a:cs typeface="+mn-cs"/>
              </a:rPr>
              <a:t>a hospital-acquired infection (HAI) also known as a healthcare-associated infection or in medical literature described as a nosocomial infection.</a:t>
            </a:r>
          </a:p>
          <a:p>
            <a:pPr marL="177365" indent="-177365">
              <a:buFont typeface="Arial" panose="020B0604020202020204" pitchFamily="34" charset="0"/>
              <a:buChar char="•"/>
              <a:defRPr/>
            </a:pPr>
            <a:r>
              <a:rPr lang="en-US" i="1" dirty="0">
                <a:cs typeface="+mn-cs"/>
              </a:rPr>
              <a:t>a surgical site infection.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i="1" dirty="0">
                <a:cs typeface="+mn-cs"/>
              </a:rPr>
              <a:t>The participants also come up with examples.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BFD9F6A-6644-452D-8658-C59594EF8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BDB5A6B7-8166-4A9E-838C-34AFDE29023F}" type="slidenum">
              <a:rPr lang="en-US" altLang="de-DE" sz="1000" smtClean="0"/>
              <a:pPr>
                <a:spcBef>
                  <a:spcPct val="0"/>
                </a:spcBef>
              </a:pPr>
              <a:t>6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5360250-C789-4AF8-AFDD-3E0898A77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018A04A-549E-4F4F-9E5A-980964C0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b="1" i="1">
                <a:latin typeface="Arial" panose="020B0604020202020204" pitchFamily="34" charset="0"/>
                <a:ea typeface="Osaka" charset="-128"/>
              </a:rPr>
              <a:t>Discuss with audience. The audience should come up with the answers! The next slide can be used to complete the discussion.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943587C-F73E-4CEA-9060-EE9B4751B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9D87F96E-CF99-44B1-913D-E3E7D1D82A2D}" type="slidenum">
              <a:rPr lang="en-US" altLang="de-DE" sz="1000" smtClean="0"/>
              <a:pPr>
                <a:spcBef>
                  <a:spcPct val="0"/>
                </a:spcBef>
              </a:pPr>
              <a:t>7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8133BE8-4869-4867-AB1D-B21B41DE3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7E55C56-0B11-47BC-8710-97A52374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>
                <a:latin typeface="Arial" panose="020B0604020202020204" pitchFamily="34" charset="0"/>
                <a:ea typeface="Osaka" charset="-128"/>
              </a:rPr>
              <a:t>An infection is an invasion by and multiplication of pathogenic microorganisms in body tissues or a part of the body which produces injury and disease through a variety of cellular or toxic mechanisms. Examples are flu, a cold, or wound infections.</a:t>
            </a:r>
          </a:p>
          <a:p>
            <a:endParaRPr lang="en-US" altLang="de-DE">
              <a:latin typeface="Arial" panose="020B0604020202020204" pitchFamily="34" charset="0"/>
              <a:ea typeface="Osaka" charset="-128"/>
            </a:endParaRPr>
          </a:p>
          <a:p>
            <a:endParaRPr lang="en-US" altLang="de-DE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03F36A2-D0B8-40B3-8FAE-252835C32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76F52004-A4DE-45D9-839E-75EE1DE8465C}" type="slidenum">
              <a:rPr lang="en-US" altLang="de-DE" sz="1000" smtClean="0"/>
              <a:pPr>
                <a:spcBef>
                  <a:spcPct val="0"/>
                </a:spcBef>
              </a:pPr>
              <a:t>8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B7404EA-931F-4185-82BC-9BED0D7E2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6691C7C-6A6E-4FB4-981A-E0E2EDDC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Discuss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with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audience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. The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audience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should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come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up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with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the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answers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! The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next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slide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can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be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used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to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complete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the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 </a:t>
            </a:r>
            <a:r>
              <a:rPr lang="de-CH" altLang="de-DE" b="1" i="1" dirty="0" err="1">
                <a:latin typeface="Arial" panose="020B0604020202020204" pitchFamily="34" charset="0"/>
                <a:ea typeface="Osaka" charset="-128"/>
              </a:rPr>
              <a:t>discussion</a:t>
            </a:r>
            <a:r>
              <a:rPr lang="de-CH" altLang="de-DE" b="1" i="1" dirty="0">
                <a:latin typeface="Arial" panose="020B0604020202020204" pitchFamily="34" charset="0"/>
                <a:ea typeface="Osaka" charset="-128"/>
              </a:rPr>
              <a:t>.</a:t>
            </a:r>
          </a:p>
          <a:p>
            <a:endParaRPr lang="de-CH" altLang="de-DE" dirty="0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D2D1BD0-E621-4F85-A70B-9BDB4EAEE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912F48DE-3BAC-4376-A245-522BAACDA383}" type="slidenum">
              <a:rPr lang="en-US" altLang="de-DE" sz="1000" smtClean="0"/>
              <a:pPr>
                <a:spcBef>
                  <a:spcPct val="0"/>
                </a:spcBef>
              </a:pPr>
              <a:t>9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10CAF89-EF22-4604-A398-540A9241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56CC751-0C6F-47C4-9711-78FC4D8D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>
                <a:latin typeface="Arial" panose="020B0604020202020204" pitchFamily="34" charset="0"/>
                <a:ea typeface="Osaka" charset="-128"/>
              </a:rPr>
              <a:t>A surgical site infection is a hospital-acquired infection where the microorganisms enter the skin incision made in order to carry out the operation.</a:t>
            </a:r>
          </a:p>
          <a:p>
            <a:r>
              <a:rPr lang="en-US" altLang="de-DE">
                <a:latin typeface="Arial" panose="020B0604020202020204" pitchFamily="34" charset="0"/>
                <a:ea typeface="Osaka" charset="-128"/>
              </a:rPr>
              <a:t>These infections can be developed at any time starting from two to three days after surgery until the wound has completely healed (usually two to three weeks after the operation).</a:t>
            </a:r>
          </a:p>
          <a:p>
            <a:endParaRPr lang="en-US" altLang="de-DE">
              <a:latin typeface="Arial" panose="020B0604020202020204" pitchFamily="34" charset="0"/>
              <a:ea typeface="Osaka" charset="-128"/>
            </a:endParaRPr>
          </a:p>
          <a:p>
            <a:endParaRPr lang="de-CH" altLang="de-DE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1C4AEA2-FDC5-4D30-9C2A-7CAB710E6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B6D4A5E9-D82F-4483-9F87-EAA4C8B31357}" type="slidenum">
              <a:rPr lang="en-US" altLang="de-DE" sz="1000" smtClean="0"/>
              <a:pPr>
                <a:spcBef>
                  <a:spcPct val="0"/>
                </a:spcBef>
              </a:pPr>
              <a:t>10</a:t>
            </a:fld>
            <a:endParaRPr lang="en-US" altLang="de-DE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0F3E695-641E-4973-8A80-9EF3BAE27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8CCD93D-69CC-49D8-B552-21C1EAA4D9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F417FE74-FD57-428A-A97F-1415989BA4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name</a:t>
            </a:r>
            <a:endParaRPr lang="en-GB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F36E2BEB-DC48-4034-84A8-A2C15433F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title </a:t>
            </a:r>
            <a:endParaRPr lang="en-GB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4EE4F08E-AE09-4E9E-8DB0-B86C5397D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Meeting</a:t>
            </a:r>
            <a:endParaRPr lang="en-GB" dirty="0"/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3C902887-437F-4817-8212-11F0C0B6E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City, month day,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69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FEA9B-0AC3-4FDA-B515-628787CB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907AA3F6-DE4D-4AC8-B7FE-4620B47E4CF1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561995-87A1-43C6-B92A-565E1F8A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81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27201"/>
            <a:ext cx="5376333" cy="412739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7D9C311-8B53-41FB-9670-E91C65FBD1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4686" y="1727200"/>
            <a:ext cx="5376333" cy="412739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0FA756D-46E8-4BA3-821D-68CE300CD2F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46E2BDCD-FEC2-4B4F-BCD4-F30E4921E389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FFE7727-47B8-4C41-AAF1-22FCEE7C2F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7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BE14F4-57AD-46D0-BFE9-54BDB2AB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90C64C8E-A162-477A-AF41-87035F299769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580697-5304-4ABE-87B6-A8B3EFC2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0661EB8-E752-4130-9038-A30A7E7E7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2214564"/>
            <a:ext cx="6756929" cy="2428875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90A63A-E01E-6240-946D-1B58A7659B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21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2943CF1-B90D-49E7-A24F-43DF5011F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AD32FA-B81C-49B2-936C-4DF1CEC1B5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4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, conten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5" y="1728889"/>
            <a:ext cx="4032250" cy="4127399"/>
          </a:xfrm>
        </p:spPr>
        <p:txBody>
          <a:bodyPr/>
          <a:lstStyle>
            <a:lvl1pPr marL="180000" indent="-180000">
              <a:spcBef>
                <a:spcPts val="400"/>
              </a:spcBef>
              <a:defRPr sz="1200"/>
            </a:lvl1pPr>
            <a:lvl2pPr marL="360000" indent="-180000">
              <a:spcBef>
                <a:spcPts val="400"/>
              </a:spcBef>
              <a:defRPr sz="1200"/>
            </a:lvl2pPr>
            <a:lvl3pPr marL="540000" indent="-180000">
              <a:spcBef>
                <a:spcPts val="400"/>
              </a:spcBef>
              <a:defRPr sz="1200"/>
            </a:lvl3pPr>
            <a:lvl4pPr marL="720000" indent="-180000">
              <a:spcBef>
                <a:spcPts val="400"/>
              </a:spcBef>
              <a:defRPr sz="1200"/>
            </a:lvl4pPr>
            <a:lvl5pPr marL="900000" indent="-180000"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715339-5FFC-4332-9092-EF318CD0C7D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E6A5145C-031D-4996-B8CA-8800162F098C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393908E-8E21-4408-A9B1-6A61E24E9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2A64B9B-7EC1-4FB7-8D85-6983564D0B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59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, conten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5B49FA7-2851-4256-80DA-96F998E8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4884738"/>
            <a:ext cx="4704290" cy="971551"/>
          </a:xfrm>
        </p:spPr>
        <p:txBody>
          <a:bodyPr/>
          <a:lstStyle>
            <a:lvl1pPr marL="180000" indent="-180000">
              <a:spcBef>
                <a:spcPts val="400"/>
              </a:spcBef>
              <a:defRPr sz="1200"/>
            </a:lvl1pPr>
            <a:lvl2pPr marL="360000" indent="-180000">
              <a:spcBef>
                <a:spcPts val="400"/>
              </a:spcBef>
              <a:defRPr sz="1200"/>
            </a:lvl2pPr>
            <a:lvl3pPr marL="540000" indent="-180000">
              <a:spcBef>
                <a:spcPts val="400"/>
              </a:spcBef>
              <a:defRPr sz="1200"/>
            </a:lvl3pPr>
            <a:lvl4pPr marL="720000" indent="-180000">
              <a:spcBef>
                <a:spcPts val="400"/>
              </a:spcBef>
              <a:defRPr sz="1200"/>
            </a:lvl4pPr>
            <a:lvl5pPr marL="900000" indent="-180000"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024A425-0357-4F09-9668-8136F53ABDD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4685" y="4884738"/>
            <a:ext cx="4704290" cy="971551"/>
          </a:xfrm>
        </p:spPr>
        <p:txBody>
          <a:bodyPr/>
          <a:lstStyle>
            <a:lvl1pPr marL="180000" indent="-180000">
              <a:spcBef>
                <a:spcPts val="400"/>
              </a:spcBef>
              <a:defRPr sz="1200"/>
            </a:lvl1pPr>
            <a:lvl2pPr marL="360000" indent="-180000">
              <a:spcBef>
                <a:spcPts val="400"/>
              </a:spcBef>
              <a:defRPr sz="1200"/>
            </a:lvl2pPr>
            <a:lvl3pPr marL="540000" indent="-180000">
              <a:spcBef>
                <a:spcPts val="400"/>
              </a:spcBef>
              <a:defRPr sz="1200"/>
            </a:lvl3pPr>
            <a:lvl4pPr marL="720000" indent="-180000">
              <a:spcBef>
                <a:spcPts val="400"/>
              </a:spcBef>
              <a:defRPr sz="1200"/>
            </a:lvl4pPr>
            <a:lvl5pPr marL="900000" indent="-180000"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5568-D33D-4D15-8F71-67A0EE672B2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88B4EAC2-242A-4994-91A2-A6FE51C94DDA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1633CD3-25BA-4E73-B170-E90F902816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327AD2-7EBF-456F-A1FC-F23FF81BAF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16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, conten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64EA44E-301B-46FC-8FDA-7E9D2B0E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3432275"/>
            <a:ext cx="1969028" cy="2424014"/>
          </a:xfrm>
        </p:spPr>
        <p:txBody>
          <a:bodyPr/>
          <a:lstStyle>
            <a:lvl1pPr marL="180000" indent="-180000">
              <a:spcBef>
                <a:spcPts val="400"/>
              </a:spcBef>
              <a:defRPr sz="1200"/>
            </a:lvl1pPr>
            <a:lvl2pPr marL="360000" indent="-180000">
              <a:spcBef>
                <a:spcPts val="400"/>
              </a:spcBef>
              <a:defRPr sz="1200"/>
            </a:lvl2pPr>
            <a:lvl3pPr marL="540000" indent="-180000">
              <a:spcBef>
                <a:spcPts val="400"/>
              </a:spcBef>
              <a:defRPr sz="1200"/>
            </a:lvl3pPr>
            <a:lvl4pPr marL="720000" indent="-180000">
              <a:spcBef>
                <a:spcPts val="400"/>
              </a:spcBef>
              <a:defRPr sz="1200"/>
            </a:lvl4pPr>
            <a:lvl5pPr marL="900000" indent="-180000"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58381F85-FBE0-4B87-965A-27986BB922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14709D8A-84EE-442A-AD77-03395E2ECC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06246" y="3435552"/>
            <a:ext cx="1969028" cy="2424014"/>
          </a:xfrm>
        </p:spPr>
        <p:txBody>
          <a:bodyPr/>
          <a:lstStyle>
            <a:lvl1pPr marL="180000" indent="-180000">
              <a:spcBef>
                <a:spcPts val="400"/>
              </a:spcBef>
              <a:defRPr sz="1200"/>
            </a:lvl1pPr>
            <a:lvl2pPr marL="360000" indent="-180000">
              <a:spcBef>
                <a:spcPts val="400"/>
              </a:spcBef>
              <a:defRPr sz="1200"/>
            </a:lvl2pPr>
            <a:lvl3pPr marL="540000" indent="-180000">
              <a:spcBef>
                <a:spcPts val="400"/>
              </a:spcBef>
              <a:defRPr sz="1200"/>
            </a:lvl3pPr>
            <a:lvl4pPr marL="720000" indent="-180000">
              <a:spcBef>
                <a:spcPts val="400"/>
              </a:spcBef>
              <a:defRPr sz="1200"/>
            </a:lvl4pPr>
            <a:lvl5pPr marL="900000" indent="-180000"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067CB5B5-A2BB-4518-91E2-6F979EEF63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4309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76199B61-EE27-4DA9-BD7B-94CC7A86BEA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43096" y="3435552"/>
            <a:ext cx="1969028" cy="2424014"/>
          </a:xfrm>
        </p:spPr>
        <p:txBody>
          <a:bodyPr/>
          <a:lstStyle>
            <a:lvl1pPr marL="180000" indent="-180000">
              <a:spcBef>
                <a:spcPts val="400"/>
              </a:spcBef>
              <a:defRPr sz="1200"/>
            </a:lvl1pPr>
            <a:lvl2pPr marL="360000" indent="-180000">
              <a:spcBef>
                <a:spcPts val="400"/>
              </a:spcBef>
              <a:defRPr sz="1200"/>
            </a:lvl2pPr>
            <a:lvl3pPr marL="540000" indent="-180000">
              <a:spcBef>
                <a:spcPts val="400"/>
              </a:spcBef>
              <a:defRPr sz="1200"/>
            </a:lvl3pPr>
            <a:lvl4pPr marL="720000" indent="-180000">
              <a:spcBef>
                <a:spcPts val="400"/>
              </a:spcBef>
              <a:defRPr sz="1200"/>
            </a:lvl4pPr>
            <a:lvl5pPr marL="900000" indent="-180000"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5F92465B-5CEE-4D10-87C1-44E75207F23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67775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492F6FA3-F76C-4FAD-82E2-FF04632B24A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867774" y="3432274"/>
            <a:ext cx="1969028" cy="2424014"/>
          </a:xfrm>
        </p:spPr>
        <p:txBody>
          <a:bodyPr/>
          <a:lstStyle>
            <a:lvl1pPr marL="180000" indent="-180000">
              <a:spcBef>
                <a:spcPts val="400"/>
              </a:spcBef>
              <a:defRPr sz="1200"/>
            </a:lvl1pPr>
            <a:lvl2pPr marL="360000" indent="-180000">
              <a:spcBef>
                <a:spcPts val="400"/>
              </a:spcBef>
              <a:defRPr sz="1200"/>
            </a:lvl2pPr>
            <a:lvl3pPr marL="540000" indent="-180000">
              <a:spcBef>
                <a:spcPts val="400"/>
              </a:spcBef>
              <a:defRPr sz="1200"/>
            </a:lvl3pPr>
            <a:lvl4pPr marL="720000" indent="-180000">
              <a:spcBef>
                <a:spcPts val="400"/>
              </a:spcBef>
              <a:defRPr sz="1200"/>
            </a:lvl4pPr>
            <a:lvl5pPr marL="900000" indent="-180000"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577CA3-498E-4EF0-B69B-0187E204427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42A297C8-0F50-4734-A1E1-A216ABC70CFF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35D2130-C416-4A10-9FCB-BEA5CD1798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789D94-2995-47CA-BD73-D68ADAD5028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373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conten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 marL="270000" indent="-270000">
              <a:spcBef>
                <a:spcPts val="900"/>
              </a:spcBef>
              <a:defRPr sz="1500"/>
            </a:lvl1pPr>
            <a:lvl2pPr marL="540000" indent="-270000">
              <a:spcBef>
                <a:spcPts val="900"/>
              </a:spcBef>
              <a:defRPr sz="1500"/>
            </a:lvl2pPr>
            <a:lvl3pPr marL="810000" indent="-270000">
              <a:spcBef>
                <a:spcPts val="900"/>
              </a:spcBef>
              <a:defRPr sz="1500"/>
            </a:lvl3pPr>
            <a:lvl4pPr marL="1080000" indent="-270000">
              <a:spcBef>
                <a:spcPts val="900"/>
              </a:spcBef>
              <a:defRPr sz="1500"/>
            </a:lvl4pPr>
            <a:lvl5pPr marL="1350000" indent="-270000">
              <a:spcBef>
                <a:spcPts val="900"/>
              </a:spcBef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624785F-B696-4169-AC9A-1C516FE2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289E6CE8-8BD8-4548-B4F5-6576A2FFEB83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C0577A-8D0E-460B-8741-8F7FB15B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91B07B-135E-4905-B3C8-A928153F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50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conten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27201"/>
            <a:ext cx="5376333" cy="4127399"/>
          </a:xfrm>
        </p:spPr>
        <p:txBody>
          <a:bodyPr/>
          <a:lstStyle>
            <a:lvl1pPr marL="270000" indent="-270000">
              <a:spcBef>
                <a:spcPts val="900"/>
              </a:spcBef>
              <a:defRPr sz="1500"/>
            </a:lvl1pPr>
            <a:lvl2pPr marL="540000" indent="-270000">
              <a:spcBef>
                <a:spcPts val="900"/>
              </a:spcBef>
              <a:defRPr sz="1500"/>
            </a:lvl2pPr>
            <a:lvl3pPr marL="810000" indent="-270000">
              <a:spcBef>
                <a:spcPts val="900"/>
              </a:spcBef>
              <a:defRPr sz="1500"/>
            </a:lvl3pPr>
            <a:lvl4pPr marL="1080000" indent="-270000">
              <a:spcBef>
                <a:spcPts val="900"/>
              </a:spcBef>
              <a:defRPr sz="1500"/>
            </a:lvl4pPr>
            <a:lvl5pPr marL="1350000" indent="-270000">
              <a:spcBef>
                <a:spcPts val="900"/>
              </a:spcBef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C1D20DC-4B38-4B9B-8254-3066B60573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4686" y="1727201"/>
            <a:ext cx="5376333" cy="4127399"/>
          </a:xfrm>
        </p:spPr>
        <p:txBody>
          <a:bodyPr/>
          <a:lstStyle>
            <a:lvl1pPr marL="270000" indent="-270000">
              <a:spcBef>
                <a:spcPts val="900"/>
              </a:spcBef>
              <a:defRPr sz="1500"/>
            </a:lvl1pPr>
            <a:lvl2pPr marL="540000" indent="-270000">
              <a:spcBef>
                <a:spcPts val="900"/>
              </a:spcBef>
              <a:defRPr sz="1500"/>
            </a:lvl2pPr>
            <a:lvl3pPr marL="810000" indent="-270000">
              <a:spcBef>
                <a:spcPts val="900"/>
              </a:spcBef>
              <a:defRPr sz="1500"/>
            </a:lvl3pPr>
            <a:lvl4pPr marL="1080000" indent="-270000">
              <a:spcBef>
                <a:spcPts val="900"/>
              </a:spcBef>
              <a:defRPr sz="1500"/>
            </a:lvl4pPr>
            <a:lvl5pPr marL="1350000" indent="-270000">
              <a:spcBef>
                <a:spcPts val="900"/>
              </a:spcBef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0087C9-71D2-4882-9FCB-6FD0A1FF557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37E94A80-FC16-4D3D-A2F2-B62F583290E3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DB1E52B-282F-4D83-809B-C4BF486C00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7CC9051-043C-4A8B-9E03-9F649DEA0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49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62554A-C59C-48FF-9E2C-4CBC612D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868CB66-B06D-41EC-9445-10E349674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A87E86E7-60CA-4408-9B47-113E304B6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name</a:t>
            </a:r>
            <a:endParaRPr lang="en-GB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E3A9DF70-683A-473B-AF67-D1D416EDC8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title </a:t>
            </a:r>
            <a:endParaRPr lang="en-GB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DE9BD81A-2F12-4F62-839E-23264C1E86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Meeting</a:t>
            </a:r>
            <a:endParaRPr lang="en-GB" dirty="0"/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B84A87D1-3260-4695-8BD1-8C37173D8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City, month day,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033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EE8D-00B3-461D-8025-41A79E82AED5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8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B256EA-81AE-45B3-8DA4-28532750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2994274C-68F3-49F5-94E2-46B1A402810C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16CA74-E45D-40A6-8379-8D4F021C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5" y="6492873"/>
            <a:ext cx="3086100" cy="365125"/>
          </a:xfrm>
        </p:spPr>
        <p:txBody>
          <a:bodyPr/>
          <a:lstStyle/>
          <a:p>
            <a:r>
              <a:rPr lang="en-GB" dirty="0"/>
              <a:t>Presentation title | City, month day, year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29518C-D73A-4A70-9B27-70B30174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75ACED-1ED6-F74A-BD98-0A0812E6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517526"/>
            <a:ext cx="10850033" cy="966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7471FB-96A5-48A0-86D1-4371B67AFE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11E5515A-F320-44A1-8D49-B473EA047095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D3F4394-D553-4B55-A3A4-11E33E8918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82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44685" y="4884737"/>
            <a:ext cx="4704288" cy="96986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093A80E-599D-432B-8C41-54B2F6B6B52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F6EF9CF4-0B74-43E2-9788-AD064AC8A35A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B25E341-8B9A-4644-AED5-D79F2731B8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2631A0-A48E-40DE-B345-040D1DFF065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/>
          <a:p>
            <a:fld id="{BC0F0D0C-4C4E-4AF7-9447-A43862A463C7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DB65DAD-51A4-460F-8628-5D55171F61A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6" y="1727201"/>
            <a:ext cx="4704290" cy="412739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FFF1D7-DD78-419D-9512-13FB6243663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550484-64C3-4F17-A8FE-73603E182376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1D3F4572-84C0-4894-8CEE-3EA3427DB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3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4BE62D-A1E9-4187-B5E1-E34E2AA8A9C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8B498-0309-400C-B394-DB0B582E109B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AB0BA80-3CFB-4DE1-A654-57231F6E92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7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3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A772BD-79E8-4EFE-AEBE-F24899761B3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707E52-9F22-4EDE-A56A-249D67EE4B33}" type="datetime1">
              <a:rPr lang="en-GB" smtClean="0"/>
              <a:t>17/02/2020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DC38ADB-4055-43AB-83C6-1EB9B768DE9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0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517526"/>
            <a:ext cx="10850033" cy="9667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43887A6-C844-4D94-8093-8E7AB89B6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75" y="6492873"/>
            <a:ext cx="3086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 | City, month day, year</a:t>
            </a:r>
            <a:endParaRPr lang="en-GB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1DC6C07-C500-4D67-9BA5-BA0F2E32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42D9454-D2D0-411C-82C7-35A6F1456F20}" type="datetime1">
              <a:rPr lang="en-GB" smtClean="0"/>
              <a:t>17/02/2020</a:t>
            </a:fld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54" r:id="rId10"/>
    <p:sldLayoutId id="2147483692" r:id="rId11"/>
    <p:sldLayoutId id="2147483655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4" r:id="rId18"/>
    <p:sldLayoutId id="2147483693" r:id="rId19"/>
    <p:sldLayoutId id="2147483695" r:id="rId20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801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25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955" userDrawn="1">
          <p15:clr>
            <a:srgbClr val="F26B43"/>
          </p15:clr>
        </p15:guide>
        <p15:guide id="14" pos="3001" userDrawn="1">
          <p15:clr>
            <a:srgbClr val="F26B43"/>
          </p15:clr>
        </p15:guide>
        <p15:guide id="15" pos="3386" userDrawn="1">
          <p15:clr>
            <a:srgbClr val="F26B43"/>
          </p15:clr>
        </p15:guide>
        <p15:guide id="16" pos="3432" userDrawn="1">
          <p15:clr>
            <a:srgbClr val="F26B43"/>
          </p15:clr>
        </p15:guide>
        <p15:guide id="17" pos="3817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248" userDrawn="1">
          <p15:clr>
            <a:srgbClr val="F26B43"/>
          </p15:clr>
        </p15:guide>
        <p15:guide id="20" pos="4294" userDrawn="1">
          <p15:clr>
            <a:srgbClr val="F26B43"/>
          </p15:clr>
        </p15:guide>
        <p15:guide id="21" pos="4679" userDrawn="1">
          <p15:clr>
            <a:srgbClr val="F26B43"/>
          </p15:clr>
        </p15:guide>
        <p15:guide id="22" pos="4725" userDrawn="1">
          <p15:clr>
            <a:srgbClr val="F26B43"/>
          </p15:clr>
        </p15:guide>
        <p15:guide id="23" pos="5110" userDrawn="1">
          <p15:clr>
            <a:srgbClr val="F26B43"/>
          </p15:clr>
        </p15:guide>
        <p15:guide id="24" pos="5155" userDrawn="1">
          <p15:clr>
            <a:srgbClr val="F26B43"/>
          </p15:clr>
        </p15:guide>
        <p15:guide id="25" pos="6403" userDrawn="1">
          <p15:clr>
            <a:srgbClr val="F26B43"/>
          </p15:clr>
        </p15:guide>
        <p15:guide id="26" pos="6017" userDrawn="1">
          <p15:clr>
            <a:srgbClr val="F26B43"/>
          </p15:clr>
        </p15:guide>
        <p15:guide id="27" pos="6834" userDrawn="1">
          <p15:clr>
            <a:srgbClr val="F26B43"/>
          </p15:clr>
        </p15:guide>
        <p15:guide id="28" pos="6879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1708" userDrawn="1">
          <p15:clr>
            <a:srgbClr val="F26B43"/>
          </p15:clr>
        </p15:guide>
        <p15:guide id="52" pos="1663" userDrawn="1">
          <p15:clr>
            <a:srgbClr val="F26B43"/>
          </p15:clr>
        </p15:guide>
        <p15:guide id="53" pos="1277" userDrawn="1">
          <p15:clr>
            <a:srgbClr val="F26B43"/>
          </p15:clr>
        </p15:guide>
        <p15:guide id="54" pos="1232" userDrawn="1">
          <p15:clr>
            <a:srgbClr val="F26B43"/>
          </p15:clr>
        </p15:guide>
        <p15:guide id="55" pos="5541" userDrawn="1">
          <p15:clr>
            <a:srgbClr val="F26B43"/>
          </p15:clr>
        </p15:guide>
        <p15:guide id="56" pos="5586" userDrawn="1">
          <p15:clr>
            <a:srgbClr val="F26B43"/>
          </p15:clr>
        </p15:guide>
        <p15:guide id="57" pos="5972" userDrawn="1">
          <p15:clr>
            <a:srgbClr val="F26B43"/>
          </p15:clr>
        </p15:guide>
        <p15:guide id="58" pos="6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>
            <a:extLst>
              <a:ext uri="{FF2B5EF4-FFF2-40B4-BE49-F238E27FC236}">
                <a16:creationId xmlns:a16="http://schemas.microsoft.com/office/drawing/2014/main" id="{4A9AEE86-2E52-4459-8035-0AE4FFDB2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81" y="5945188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CH" dirty="0" err="1">
                <a:solidFill>
                  <a:srgbClr val="000000"/>
                </a:solidFill>
              </a:rPr>
              <a:t>Presenter‘s</a:t>
            </a:r>
            <a:r>
              <a:rPr lang="de-CH" dirty="0">
                <a:solidFill>
                  <a:srgbClr val="000000"/>
                </a:solidFill>
              </a:rPr>
              <a:t> title Arial 20 </a:t>
            </a:r>
            <a:r>
              <a:rPr lang="de-CH" dirty="0" err="1">
                <a:solidFill>
                  <a:srgbClr val="000000"/>
                </a:solidFill>
              </a:rPr>
              <a:t>pt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6B88F59-AAC4-4E52-B725-4A64D71D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94" y="5483225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CH" sz="2400" dirty="0" err="1">
                <a:solidFill>
                  <a:srgbClr val="29529B"/>
                </a:solidFill>
              </a:rPr>
              <a:t>Presenter‘s</a:t>
            </a:r>
            <a:r>
              <a:rPr lang="de-CH" sz="2400" dirty="0">
                <a:solidFill>
                  <a:srgbClr val="29529B"/>
                </a:solidFill>
              </a:rPr>
              <a:t> </a:t>
            </a:r>
            <a:r>
              <a:rPr lang="de-CH" sz="2400" dirty="0" err="1">
                <a:solidFill>
                  <a:srgbClr val="29529B"/>
                </a:solidFill>
              </a:rPr>
              <a:t>name</a:t>
            </a:r>
            <a:r>
              <a:rPr lang="de-CH" sz="2400" dirty="0">
                <a:solidFill>
                  <a:srgbClr val="29529B"/>
                </a:solidFill>
              </a:rPr>
              <a:t> Arial 24 </a:t>
            </a:r>
            <a:r>
              <a:rPr lang="de-CH" sz="2400" dirty="0" err="1">
                <a:solidFill>
                  <a:srgbClr val="29529B"/>
                </a:solidFill>
              </a:rPr>
              <a:t>pt</a:t>
            </a:r>
            <a:endParaRPr lang="de-CH" sz="2400" dirty="0">
              <a:solidFill>
                <a:srgbClr val="29529B"/>
              </a:solidFill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DD79BDD7-80D3-470B-B2F7-13EB564FF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140" y="5488768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CH" sz="2400" dirty="0">
                <a:solidFill>
                  <a:srgbClr val="29529B"/>
                </a:solidFill>
              </a:rPr>
              <a:t>Meeting Arial 24 </a:t>
            </a:r>
            <a:r>
              <a:rPr lang="de-CH" sz="2400" dirty="0" err="1">
                <a:solidFill>
                  <a:srgbClr val="29529B"/>
                </a:solidFill>
              </a:rPr>
              <a:t>pt</a:t>
            </a:r>
            <a:endParaRPr lang="de-CH" sz="2400" dirty="0">
              <a:solidFill>
                <a:srgbClr val="29529B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F72B9206-22C4-4FBD-B48F-532DFF72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140" y="5949143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CH" dirty="0">
                <a:solidFill>
                  <a:srgbClr val="000000"/>
                </a:solidFill>
              </a:rPr>
              <a:t>City, </a:t>
            </a:r>
            <a:r>
              <a:rPr lang="de-CH" dirty="0" err="1">
                <a:solidFill>
                  <a:srgbClr val="000000"/>
                </a:solidFill>
              </a:rPr>
              <a:t>Month</a:t>
            </a:r>
            <a:r>
              <a:rPr lang="de-CH" dirty="0">
                <a:solidFill>
                  <a:srgbClr val="000000"/>
                </a:solidFill>
              </a:rPr>
              <a:t>, Year Arial 20 </a:t>
            </a:r>
            <a:r>
              <a:rPr lang="de-CH" dirty="0" err="1">
                <a:solidFill>
                  <a:srgbClr val="000000"/>
                </a:solidFill>
              </a:rPr>
              <a:t>pt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F937EBBB-DD10-4196-A444-605BBB66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12" y="1520825"/>
            <a:ext cx="8277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42D98"/>
                </a:solidFill>
                <a:effectLst/>
                <a:uLnTx/>
                <a:uFillTx/>
                <a:latin typeface="Arial"/>
              </a:rPr>
              <a:t>Infection control</a:t>
            </a:r>
          </a:p>
        </p:txBody>
      </p:sp>
    </p:spTree>
    <p:extLst>
      <p:ext uri="{BB962C8B-B14F-4D97-AF65-F5344CB8AC3E}">
        <p14:creationId xmlns:p14="http://schemas.microsoft.com/office/powerpoint/2010/main" val="318246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icture 5" descr="C:\Users\ivanrie\AppData\Local\Temp\Cumulus\{46D4912F-D844-4321-B188-D0470996A597}\MSTM1_7_2_1a_R00.tif">
            <a:extLst>
              <a:ext uri="{FF2B5EF4-FFF2-40B4-BE49-F238E27FC236}">
                <a16:creationId xmlns:a16="http://schemas.microsoft.com/office/drawing/2014/main" id="{79BF7351-2A86-4000-B942-19BC6F68E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1950" y="395128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kumimoji="1" sz="2800">
                <a:solidFill>
                  <a:srgbClr val="29529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CH" altLang="de-DE" sz="2000">
              <a:ea typeface="Osaka" charset="-128"/>
            </a:endParaRPr>
          </a:p>
        </p:txBody>
      </p:sp>
      <p:sp>
        <p:nvSpPr>
          <p:cNvPr id="13316" name="Title 1">
            <a:extLst>
              <a:ext uri="{FF2B5EF4-FFF2-40B4-BE49-F238E27FC236}">
                <a16:creationId xmlns:a16="http://schemas.microsoft.com/office/drawing/2014/main" id="{2F5972E7-2DBC-41E7-8246-AA89EB32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Surgical site infection (SSI)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353114-4DA1-4A9F-ABDB-2089F5144691}"/>
              </a:ext>
            </a:extLst>
          </p:cNvPr>
          <p:cNvSpPr txBox="1">
            <a:spLocks noChangeArrowheads="1"/>
          </p:cNvSpPr>
          <p:nvPr/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CH" sz="2800" dirty="0"/>
              <a:t>Definition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400" dirty="0"/>
              <a:t>Microorganisms enter through the surgical skin incision</a:t>
            </a:r>
          </a:p>
          <a:p>
            <a:pPr marL="342000" lvl="1" indent="0">
              <a:lnSpc>
                <a:spcPct val="125000"/>
              </a:lnSpc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800" dirty="0"/>
              <a:t>Examples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400" dirty="0"/>
              <a:t>Entrance points of external fixator, infected surgical wound, etc.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D264F3-1596-4B5B-86CC-91724AC0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de-CH" altLang="de-DE" sz="3200" dirty="0">
                <a:solidFill>
                  <a:schemeClr val="tx2"/>
                </a:solidFill>
              </a:rPr>
              <a:t>Facts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D07118-6DB9-4B1B-9712-F45FC0DC3DEC}"/>
              </a:ext>
            </a:extLst>
          </p:cNvPr>
          <p:cNvSpPr txBox="1">
            <a:spLocks noChangeArrowheads="1"/>
          </p:cNvSpPr>
          <p:nvPr/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5000"/>
              </a:lnSpc>
            </a:pPr>
            <a:r>
              <a:rPr lang="en-US" altLang="de-DE" sz="2800" dirty="0"/>
              <a:t>1/3</a:t>
            </a:r>
            <a:r>
              <a:rPr lang="en-US" altLang="de-DE" sz="2800" baseline="30000" dirty="0"/>
              <a:t>rd</a:t>
            </a:r>
            <a:r>
              <a:rPr lang="en-US" altLang="de-DE" sz="2800" dirty="0"/>
              <a:t> of hospital-acquired infections </a:t>
            </a:r>
            <a:r>
              <a:rPr lang="en-US" altLang="de-DE" sz="2800" b="1" u="sng" dirty="0"/>
              <a:t>in surgical </a:t>
            </a:r>
            <a:r>
              <a:rPr lang="en-US" altLang="de-DE" sz="2800" dirty="0"/>
              <a:t>patients are SSI.</a:t>
            </a:r>
          </a:p>
          <a:p>
            <a:r>
              <a:rPr lang="en-US" altLang="de-DE" sz="2800" dirty="0"/>
              <a:t>40–60 % of SSI are preventable </a:t>
            </a:r>
          </a:p>
          <a:p>
            <a:r>
              <a:rPr lang="en-US" altLang="de-DE" sz="2800" dirty="0"/>
              <a:t>2–5% of operated patients will develop SSI </a:t>
            </a:r>
          </a:p>
          <a:p>
            <a:r>
              <a:rPr lang="en-US" altLang="de-DE" sz="2800" dirty="0"/>
              <a:t>SSI increases length of stay in hospital by ~ 7 days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469211C-52B0-4241-AE42-3BD818F9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Sources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AED00B7-CE78-4C20-B042-F63ED7152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Exogenous: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</a:rPr>
              <a:t>Contamination of wound through bacteria from environment:</a:t>
            </a:r>
          </a:p>
          <a:p>
            <a:pPr lvl="2"/>
            <a:r>
              <a:rPr lang="en-US" altLang="de-DE" sz="2400" dirty="0"/>
              <a:t>Surgical team</a:t>
            </a:r>
          </a:p>
          <a:p>
            <a:pPr lvl="2"/>
            <a:r>
              <a:rPr lang="en-US" altLang="de-DE" sz="2400" dirty="0"/>
              <a:t>Operating room environment</a:t>
            </a:r>
          </a:p>
          <a:p>
            <a:pPr lvl="2"/>
            <a:r>
              <a:rPr lang="en-US" altLang="de-DE" sz="2400" dirty="0"/>
              <a:t>Instruments, material</a:t>
            </a:r>
          </a:p>
          <a:p>
            <a:pPr marL="684000" lvl="2" indent="0">
              <a:buNone/>
            </a:pPr>
            <a:endParaRPr lang="en-US" altLang="de-D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Endogenous: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</a:rPr>
              <a:t>Contamination of wound through the patient</a:t>
            </a:r>
            <a:r>
              <a:rPr lang="en-US" altLang="en-US" sz="2400" dirty="0">
                <a:solidFill>
                  <a:schemeClr val="tx1"/>
                </a:solidFill>
              </a:rPr>
              <a:t>’</a:t>
            </a:r>
            <a:r>
              <a:rPr lang="en-US" altLang="de-DE" sz="2400" dirty="0">
                <a:solidFill>
                  <a:schemeClr val="tx1"/>
                </a:solidFill>
              </a:rPr>
              <a:t>s own bacterial skin flora</a:t>
            </a:r>
            <a:endParaRPr lang="de-CH" alt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469211C-52B0-4241-AE42-3BD818F9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Sources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AED00B7-CE78-4C20-B042-F63ED7152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Exogenous: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</a:rPr>
              <a:t>Contamination of wound through bacteria from environment:</a:t>
            </a:r>
          </a:p>
          <a:p>
            <a:pPr lvl="2"/>
            <a:r>
              <a:rPr lang="en-US" altLang="de-DE" sz="2400" dirty="0"/>
              <a:t>Surgical team</a:t>
            </a:r>
          </a:p>
          <a:p>
            <a:pPr lvl="2"/>
            <a:r>
              <a:rPr lang="en-US" altLang="de-DE" sz="2400" dirty="0"/>
              <a:t>Operating room environment</a:t>
            </a:r>
          </a:p>
          <a:p>
            <a:pPr lvl="2"/>
            <a:r>
              <a:rPr lang="en-US" altLang="de-DE" sz="2400" dirty="0"/>
              <a:t>Instruments, material</a:t>
            </a:r>
          </a:p>
          <a:p>
            <a:pPr marL="684000" lvl="2" indent="0">
              <a:buNone/>
            </a:pPr>
            <a:endParaRPr lang="en-US" altLang="de-D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Endogenous: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</a:rPr>
              <a:t>Contamination of wound through the patient</a:t>
            </a:r>
            <a:r>
              <a:rPr lang="en-US" altLang="en-US" sz="2400" dirty="0">
                <a:solidFill>
                  <a:schemeClr val="tx1"/>
                </a:solidFill>
              </a:rPr>
              <a:t>’</a:t>
            </a:r>
            <a:r>
              <a:rPr lang="en-US" altLang="de-DE" sz="2400" dirty="0">
                <a:solidFill>
                  <a:schemeClr val="tx1"/>
                </a:solidFill>
              </a:rPr>
              <a:t>s own bacterial skin flora</a:t>
            </a:r>
            <a:endParaRPr lang="de-CH" altLang="de-DE" sz="2400" dirty="0">
              <a:solidFill>
                <a:schemeClr val="tx1"/>
              </a:solidFill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EEE5A80A-B6F0-45F3-8E86-766098DA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183" y="3181300"/>
            <a:ext cx="3492760" cy="504292"/>
          </a:xfrm>
          <a:prstGeom prst="rect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kumimoji="1" sz="2800">
                <a:solidFill>
                  <a:srgbClr val="29529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de-DE" sz="2000"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35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8F362C8-9792-42A7-8D12-05E21904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Consequences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5FF467B-7E7B-475D-9889-9D4DBAAB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Consequences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78E1DE7-35A6-43B9-B711-AF0D2A65A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Discomfort and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Increased antibiotic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Prolonged hospitalization and readmission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Increased costs (Pt., government, Insurance</a:t>
            </a:r>
            <a:r>
              <a:rPr lang="mr-IN" altLang="de-DE" sz="2800" dirty="0"/>
              <a:t>…</a:t>
            </a:r>
            <a:r>
              <a:rPr lang="en-US" altLang="de-DE" sz="2800" dirty="0"/>
              <a:t>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2800" dirty="0"/>
              <a:t>Increased mortality</a:t>
            </a:r>
            <a:endParaRPr lang="de-CH" altLang="de-DE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988D9E-1B7C-4596-8A1F-6347872E6052}"/>
              </a:ext>
            </a:extLst>
          </p:cNvPr>
          <p:cNvSpPr txBox="1">
            <a:spLocks/>
          </p:cNvSpPr>
          <p:nvPr/>
        </p:nvSpPr>
        <p:spPr>
          <a:xfrm>
            <a:off x="670984" y="517526"/>
            <a:ext cx="10850033" cy="9667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baseline="0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e-DE" sz="3200">
                <a:solidFill>
                  <a:schemeClr val="tx2"/>
                </a:solidFill>
              </a:rPr>
              <a:t>Planning for infection control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B87F52-7E74-468B-9243-0D23B350C2FC}"/>
              </a:ext>
            </a:extLst>
          </p:cNvPr>
          <p:cNvSpPr txBox="1">
            <a:spLocks noChangeArrowheads="1"/>
          </p:cNvSpPr>
          <p:nvPr/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9550" indent="-514350">
              <a:buFont typeface="Arial" panose="020B0604020202020204" pitchFamily="34" charset="0"/>
              <a:buAutoNum type="arabicPeriod"/>
            </a:pPr>
            <a:r>
              <a:rPr lang="en-US" altLang="de-DE" sz="2800" dirty="0">
                <a:solidFill>
                  <a:srgbClr val="000000"/>
                </a:solidFill>
              </a:rPr>
              <a:t>Identify ORP person responsible for IC in each OR room.</a:t>
            </a:r>
          </a:p>
          <a:p>
            <a:pPr marL="629550" indent="-514350">
              <a:buFont typeface="Arial" panose="020B0604020202020204" pitchFamily="34" charset="0"/>
              <a:buAutoNum type="arabicPeriod"/>
            </a:pPr>
            <a:r>
              <a:rPr lang="en-US" altLang="de-DE" sz="2800" dirty="0">
                <a:solidFill>
                  <a:srgbClr val="000000"/>
                </a:solidFill>
              </a:rPr>
              <a:t>Pt preparation including hair removal, skin disinfection, prophylactic Antibiotic, etc.)</a:t>
            </a:r>
          </a:p>
          <a:p>
            <a:pPr marL="629550" indent="-514350">
              <a:buFont typeface="Arial" panose="020B0604020202020204" pitchFamily="34" charset="0"/>
              <a:buAutoNum type="arabicPeriod"/>
            </a:pPr>
            <a:r>
              <a:rPr lang="en-US" altLang="de-DE" sz="2800" dirty="0">
                <a:solidFill>
                  <a:srgbClr val="000000"/>
                </a:solidFill>
              </a:rPr>
              <a:t>Apply best practice for scrubbing, gowning, gloving and prepping and draping…</a:t>
            </a:r>
          </a:p>
          <a:p>
            <a:pPr marL="629550" indent="-514350">
              <a:buFont typeface="Arial" panose="020B0604020202020204" pitchFamily="34" charset="0"/>
              <a:buAutoNum type="arabicPeriod"/>
            </a:pPr>
            <a:r>
              <a:rPr lang="en-US" altLang="de-DE" sz="2800" dirty="0">
                <a:solidFill>
                  <a:srgbClr val="000000"/>
                </a:solidFill>
              </a:rPr>
              <a:t>Proper handling and opening of instruments in OR</a:t>
            </a:r>
          </a:p>
          <a:p>
            <a:pPr marL="629550" indent="-514350">
              <a:buFont typeface="Arial" panose="020B0604020202020204" pitchFamily="34" charset="0"/>
              <a:buAutoNum type="arabicPeriod"/>
            </a:pPr>
            <a:r>
              <a:rPr lang="en-US" altLang="de-DE" sz="2800" dirty="0">
                <a:solidFill>
                  <a:srgbClr val="000000"/>
                </a:solidFill>
              </a:rPr>
              <a:t>Maintain the surgical environment in the 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2EBB9A6-6A63-4538-A710-63BA2CF0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de-CH" altLang="de-DE" sz="3200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156DD3-6F2C-43C2-8340-83DF6096F8B1}"/>
              </a:ext>
            </a:extLst>
          </p:cNvPr>
          <p:cNvSpPr txBox="1">
            <a:spLocks noChangeArrowheads="1"/>
          </p:cNvSpPr>
          <p:nvPr/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ea typeface="ＭＳ Ｐゴシック" charset="-128"/>
              </a:rPr>
              <a:t>Infection control in OR is important</a:t>
            </a:r>
          </a:p>
          <a:p>
            <a:pPr>
              <a:defRPr/>
            </a:pPr>
            <a:r>
              <a:rPr lang="en-US" sz="2800" dirty="0">
                <a:ea typeface="ＭＳ Ｐゴシック" charset="-128"/>
              </a:rPr>
              <a:t>SSI is preventable</a:t>
            </a:r>
          </a:p>
          <a:p>
            <a:pPr>
              <a:defRPr/>
            </a:pPr>
            <a:r>
              <a:rPr lang="en-US" sz="2800" dirty="0">
                <a:ea typeface="ＭＳ Ｐゴシック" charset="-128"/>
              </a:rPr>
              <a:t>Planning is essential in 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96C4-1D23-43DE-917E-DF292CAE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2214564"/>
            <a:ext cx="10385791" cy="24288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outline of this discussion can only be used for the </a:t>
            </a:r>
            <a:r>
              <a:rPr lang="en-US" u="sng" dirty="0">
                <a:solidFill>
                  <a:srgbClr val="FF0000"/>
                </a:solidFill>
              </a:rPr>
              <a:t>blended learning </a:t>
            </a:r>
            <a:r>
              <a:rPr lang="en-US" dirty="0">
                <a:solidFill>
                  <a:srgbClr val="FF0000"/>
                </a:solidFill>
              </a:rPr>
              <a:t>course for ORP!</a:t>
            </a:r>
          </a:p>
        </p:txBody>
      </p:sp>
    </p:spTree>
    <p:extLst>
      <p:ext uri="{BB962C8B-B14F-4D97-AF65-F5344CB8AC3E}">
        <p14:creationId xmlns:p14="http://schemas.microsoft.com/office/powerpoint/2010/main" val="315694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usiness Files\ivanrie\Documents\1 Business Data\AOT\AOT ORP Program Development\Proces\Production of educational material\1.6_Infection control\1_Review\iru_00638.jpg">
            <a:extLst>
              <a:ext uri="{FF2B5EF4-FFF2-40B4-BE49-F238E27FC236}">
                <a16:creationId xmlns:a16="http://schemas.microsoft.com/office/drawing/2014/main" id="{4C328B3B-C484-489A-AB46-502E1844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 r="10757"/>
          <a:stretch>
            <a:fillRect/>
          </a:stretch>
        </p:blipFill>
        <p:spPr bwMode="auto">
          <a:xfrm>
            <a:off x="6553200" y="762000"/>
            <a:ext cx="30543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Business Files\ivanrie\Documents\1 Business Data\AOT\AOT ORP Program Development\Proces\Production of educational material\1.6_Infection control\1_Review\iru_01404.jpg">
            <a:extLst>
              <a:ext uri="{FF2B5EF4-FFF2-40B4-BE49-F238E27FC236}">
                <a16:creationId xmlns:a16="http://schemas.microsoft.com/office/drawing/2014/main" id="{A8169BC2-CDA5-458B-9636-4B19D543A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r="2898" b="6896"/>
          <a:stretch/>
        </p:blipFill>
        <p:spPr bwMode="auto">
          <a:xfrm rot="16200000">
            <a:off x="1633847" y="1934637"/>
            <a:ext cx="5181600" cy="283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Learning outcomes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At the end of this discussion you will be able to:</a:t>
            </a:r>
          </a:p>
          <a:p>
            <a:pPr marL="0" lvl="0" indent="0" eaLnBrk="1" hangingPunct="1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altLang="de-DE" sz="2800" dirty="0"/>
              <a:t>Discuss why infection control in OR is important</a:t>
            </a:r>
          </a:p>
          <a:p>
            <a:pPr lvl="1">
              <a:defRPr/>
            </a:pPr>
            <a:r>
              <a:rPr lang="en-US" altLang="de-DE" sz="2800" dirty="0"/>
              <a:t>Define SSI</a:t>
            </a:r>
          </a:p>
          <a:p>
            <a:pPr lvl="1">
              <a:defRPr/>
            </a:pPr>
            <a:r>
              <a:rPr lang="en-US" altLang="de-DE" sz="2800" dirty="0"/>
              <a:t>Discuss how infection control planning is essential </a:t>
            </a:r>
            <a:endParaRPr lang="en-US" dirty="0"/>
          </a:p>
          <a:p>
            <a:endParaRPr lang="en-GB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5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5D61D07-9AA8-4B88-9596-C7C93258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1. Infections in orthopedic trauma</a:t>
            </a: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C33F7128-9D91-4EC7-91FF-2DBC990F1F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0983" y="1377950"/>
            <a:ext cx="8458200" cy="831850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2800" dirty="0"/>
              <a:t>Why is this so important in orthopedic trauma?</a:t>
            </a:r>
          </a:p>
        </p:txBody>
      </p:sp>
      <p:pic>
        <p:nvPicPr>
          <p:cNvPr id="12292" name="Picture 2" descr="C:\Business Files\ivanrie\Documents\1 Business Data\AOT\AOT ORP Program Development\Proces\Production of educational material\1.6_Infection control\1_Review\iru_00638.jpg">
            <a:extLst>
              <a:ext uri="{FF2B5EF4-FFF2-40B4-BE49-F238E27FC236}">
                <a16:creationId xmlns:a16="http://schemas.microsoft.com/office/drawing/2014/main" id="{6A7D3BC7-9F8C-411D-9BEE-E9753C7D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7" b="26440"/>
          <a:stretch>
            <a:fillRect/>
          </a:stretch>
        </p:blipFill>
        <p:spPr bwMode="auto">
          <a:xfrm>
            <a:off x="2152261" y="2344738"/>
            <a:ext cx="5890727" cy="333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876742A-3239-4463-8246-81D804F4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Definitions and examples of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57CB1F6-F4DD-427F-9B9E-B3ECD4F27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de-DE" sz="2800"/>
              <a:t>An infection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2800"/>
              <a:t>A surgical site infection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826AC54-8249-4425-BE57-2665790D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Infection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B2A475-65F2-4626-9163-80562871D5E5}"/>
              </a:ext>
            </a:extLst>
          </p:cNvPr>
          <p:cNvSpPr txBox="1">
            <a:spLocks noChangeArrowheads="1"/>
          </p:cNvSpPr>
          <p:nvPr/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What is an infection?</a:t>
            </a:r>
          </a:p>
          <a:p>
            <a:pPr>
              <a:defRPr/>
            </a:pPr>
            <a:r>
              <a:rPr lang="en-US" sz="2800" dirty="0"/>
              <a:t>Give examples.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5923910-A635-4607-8DE1-124955DE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Infection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EBE424-926A-47C5-919D-70F15292A8E0}"/>
              </a:ext>
            </a:extLst>
          </p:cNvPr>
          <p:cNvSpPr txBox="1">
            <a:spLocks noChangeArrowheads="1"/>
          </p:cNvSpPr>
          <p:nvPr/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Definition:</a:t>
            </a:r>
          </a:p>
          <a:p>
            <a:pPr lvl="1">
              <a:defRPr/>
            </a:pPr>
            <a:r>
              <a:rPr lang="en-US" sz="2800" dirty="0"/>
              <a:t>Invasion by and multiplication of pathogenic microorganisms </a:t>
            </a:r>
          </a:p>
          <a:p>
            <a:pPr lvl="1">
              <a:defRPr/>
            </a:pPr>
            <a:r>
              <a:rPr lang="en-US" sz="2800" dirty="0"/>
              <a:t>In body tissues or a part of the body</a:t>
            </a:r>
          </a:p>
          <a:p>
            <a:pPr lvl="1">
              <a:defRPr/>
            </a:pPr>
            <a:r>
              <a:rPr lang="en-US" sz="2800" dirty="0"/>
              <a:t>Produces injury and disease </a:t>
            </a:r>
          </a:p>
          <a:p>
            <a:pPr lvl="1">
              <a:defRPr/>
            </a:pPr>
            <a:r>
              <a:rPr lang="en-US" sz="2800" dirty="0"/>
              <a:t>Through a variety of cellular or toxic mechanisms</a:t>
            </a:r>
          </a:p>
          <a:p>
            <a:pPr marL="342000" lvl="1" indent="0">
              <a:buNone/>
              <a:defRPr/>
            </a:pPr>
            <a:endParaRPr lang="en-US" sz="2800" dirty="0"/>
          </a:p>
          <a:p>
            <a:pPr marL="342900" lvl="1" indent="-342900">
              <a:lnSpc>
                <a:spcPct val="125000"/>
              </a:lnSpc>
              <a:defRPr/>
            </a:pPr>
            <a:r>
              <a:rPr lang="en-US" sz="2800" dirty="0"/>
              <a:t>Examples:</a:t>
            </a:r>
          </a:p>
          <a:p>
            <a:pPr lvl="1">
              <a:defRPr/>
            </a:pPr>
            <a:r>
              <a:rPr lang="en-US" sz="2800" dirty="0"/>
              <a:t>Flu, cold</a:t>
            </a:r>
          </a:p>
          <a:p>
            <a:pPr lvl="1">
              <a:defRPr/>
            </a:pPr>
            <a:r>
              <a:rPr lang="en-US" sz="2800" dirty="0"/>
              <a:t>All type of wound infections,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735BF18-6207-4A55-9C1B-4D329B5F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de-DE" sz="3200" dirty="0">
                <a:solidFill>
                  <a:schemeClr val="tx2"/>
                </a:solidFill>
              </a:rPr>
              <a:t>Surgical site infection (SSI)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8CC294-4B5B-4D35-A541-0174156B89CA}"/>
              </a:ext>
            </a:extLst>
          </p:cNvPr>
          <p:cNvSpPr txBox="1">
            <a:spLocks noChangeArrowheads="1"/>
          </p:cNvSpPr>
          <p:nvPr/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What is a surgical site infection?</a:t>
            </a:r>
          </a:p>
          <a:p>
            <a:pPr>
              <a:defRPr/>
            </a:pPr>
            <a:r>
              <a:rPr lang="en-US" sz="2800" dirty="0"/>
              <a:t>Give examples.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ppt_16_9_presentation_user.pptx" id="{03BD4634-1AF5-4C72-A41D-80987268006F}" vid="{2566684D-1DAF-42B7-84C6-DBE30F1271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383CBCAF3A545BC7144B0E12C7B2C" ma:contentTypeVersion="10" ma:contentTypeDescription="Ein neues Dokument erstellen." ma:contentTypeScope="" ma:versionID="bfb1e4006bd1060b64c46c09a0f28817">
  <xsd:schema xmlns:xsd="http://www.w3.org/2001/XMLSchema" xmlns:xs="http://www.w3.org/2001/XMLSchema" xmlns:p="http://schemas.microsoft.com/office/2006/metadata/properties" xmlns:ns2="73995102-056c-4a51-bfb1-c663c0490c54" xmlns:ns3="2e5162b4-c70b-477c-8fa3-c9cdb63e7b34" targetNamespace="http://schemas.microsoft.com/office/2006/metadata/properties" ma:root="true" ma:fieldsID="41115af916c2dc5809368bc6b92ebc14" ns2:_="" ns3:_="">
    <xsd:import namespace="73995102-056c-4a51-bfb1-c663c0490c54"/>
    <xsd:import namespace="2e5162b4-c70b-477c-8fa3-c9cdb63e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5102-056c-4a51-bfb1-c663c0490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62b4-c70b-477c-8fa3-c9cdb63e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A43BF-5C0B-4297-9459-625F9DFB215D}">
  <ds:schemaRefs>
    <ds:schemaRef ds:uri="http://purl.org/dc/elements/1.1/"/>
    <ds:schemaRef ds:uri="73995102-056c-4a51-bfb1-c663c0490c54"/>
    <ds:schemaRef ds:uri="http://schemas.openxmlformats.org/package/2006/metadata/core-properties"/>
    <ds:schemaRef ds:uri="http://purl.org/dc/terms/"/>
    <ds:schemaRef ds:uri="2e5162b4-c70b-477c-8fa3-c9cdb63e7b3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0F3ED8-5CD3-4767-85AE-4980E98A8C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D666A-E1C4-4153-99FE-647085234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5102-056c-4a51-bfb1-c663c0490c54"/>
    <ds:schemaRef ds:uri="2e5162b4-c70b-477c-8fa3-c9cdb63e7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ao_ppt_169_trauma</Template>
  <TotalTime>0</TotalTime>
  <Words>846</Words>
  <Application>Microsoft Office PowerPoint</Application>
  <PresentationFormat>Widescreen</PresentationFormat>
  <Paragraphs>130</Paragraphs>
  <Slides>17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</vt:lpstr>
      <vt:lpstr>PowerPoint Presentation</vt:lpstr>
      <vt:lpstr>The outline of this discussion can only be used for the blended learning course for ORP!</vt:lpstr>
      <vt:lpstr>PowerPoint Presentation</vt:lpstr>
      <vt:lpstr>Learning outcomes </vt:lpstr>
      <vt:lpstr>1. Infections in orthopedic trauma</vt:lpstr>
      <vt:lpstr>Definitions and examples of</vt:lpstr>
      <vt:lpstr>Infection</vt:lpstr>
      <vt:lpstr>Infection</vt:lpstr>
      <vt:lpstr>Surgical site infection (SSI)</vt:lpstr>
      <vt:lpstr>Surgical site infection (SSI)</vt:lpstr>
      <vt:lpstr>Facts</vt:lpstr>
      <vt:lpstr>Sources</vt:lpstr>
      <vt:lpstr>Sources</vt:lpstr>
      <vt:lpstr>Consequences </vt:lpstr>
      <vt:lpstr>Consequences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lorem ipsum (32pt) Lorem ipsum dolor sit amet, consectetuer adipiscing elit. Aenean commodo ligula.</dc:title>
  <dc:creator>Christoph Volz</dc:creator>
  <cp:lastModifiedBy>Isabel Van Rie Richards</cp:lastModifiedBy>
  <cp:revision>31</cp:revision>
  <dcterms:created xsi:type="dcterms:W3CDTF">2019-11-06T16:13:51Z</dcterms:created>
  <dcterms:modified xsi:type="dcterms:W3CDTF">2020-02-17T12:23:21Z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0x010100482383CBCAF3A545BC7144B0E12C7B2C</vt:lpwstr>
  </property>
</Properties>
</file>