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60"/>
  </p:notesMasterIdLst>
  <p:sldIdLst>
    <p:sldId id="256" r:id="rId2"/>
    <p:sldId id="257" r:id="rId3"/>
    <p:sldId id="266" r:id="rId4"/>
    <p:sldId id="422" r:id="rId5"/>
    <p:sldId id="423" r:id="rId6"/>
    <p:sldId id="424" r:id="rId7"/>
    <p:sldId id="272" r:id="rId8"/>
    <p:sldId id="277" r:id="rId9"/>
    <p:sldId id="280" r:id="rId10"/>
    <p:sldId id="281" r:id="rId11"/>
    <p:sldId id="285" r:id="rId12"/>
    <p:sldId id="288" r:id="rId13"/>
    <p:sldId id="292" r:id="rId14"/>
    <p:sldId id="293" r:id="rId15"/>
    <p:sldId id="294" r:id="rId16"/>
    <p:sldId id="295" r:id="rId17"/>
    <p:sldId id="297" r:id="rId18"/>
    <p:sldId id="299" r:id="rId19"/>
    <p:sldId id="300" r:id="rId20"/>
    <p:sldId id="301" r:id="rId21"/>
    <p:sldId id="302" r:id="rId22"/>
    <p:sldId id="303" r:id="rId23"/>
    <p:sldId id="306" r:id="rId24"/>
    <p:sldId id="307" r:id="rId25"/>
    <p:sldId id="309" r:id="rId26"/>
    <p:sldId id="311" r:id="rId27"/>
    <p:sldId id="312" r:id="rId28"/>
    <p:sldId id="313" r:id="rId29"/>
    <p:sldId id="314" r:id="rId30"/>
    <p:sldId id="315" r:id="rId31"/>
    <p:sldId id="316" r:id="rId32"/>
    <p:sldId id="360" r:id="rId33"/>
    <p:sldId id="361" r:id="rId34"/>
    <p:sldId id="322" r:id="rId35"/>
    <p:sldId id="328" r:id="rId36"/>
    <p:sldId id="329" r:id="rId37"/>
    <p:sldId id="362" r:id="rId38"/>
    <p:sldId id="363" r:id="rId39"/>
    <p:sldId id="364" r:id="rId40"/>
    <p:sldId id="365" r:id="rId41"/>
    <p:sldId id="367" r:id="rId42"/>
    <p:sldId id="368" r:id="rId43"/>
    <p:sldId id="369" r:id="rId44"/>
    <p:sldId id="370" r:id="rId45"/>
    <p:sldId id="381" r:id="rId46"/>
    <p:sldId id="383" r:id="rId47"/>
    <p:sldId id="384" r:id="rId48"/>
    <p:sldId id="385" r:id="rId49"/>
    <p:sldId id="386" r:id="rId50"/>
    <p:sldId id="387" r:id="rId51"/>
    <p:sldId id="389" r:id="rId52"/>
    <p:sldId id="388" r:id="rId53"/>
    <p:sldId id="390" r:id="rId54"/>
    <p:sldId id="391" r:id="rId55"/>
    <p:sldId id="393" r:id="rId56"/>
    <p:sldId id="394" r:id="rId57"/>
    <p:sldId id="425" r:id="rId58"/>
    <p:sldId id="259" r:id="rId59"/>
  </p:sldIdLst>
  <p:sldSz cx="12192000" cy="6858000"/>
  <p:notesSz cx="6735763" cy="9866313"/>
  <p:defaultTextStyle>
    <a:defPPr>
      <a:defRPr lang="de-CH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D98"/>
    <a:srgbClr val="29529B"/>
    <a:srgbClr val="FF3300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2232" autoAdjust="0"/>
  </p:normalViewPr>
  <p:slideViewPr>
    <p:cSldViewPr>
      <p:cViewPr varScale="1">
        <p:scale>
          <a:sx n="116" d="100"/>
          <a:sy n="116" d="100"/>
        </p:scale>
        <p:origin x="1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64"/>
    </p:cViewPr>
  </p:sorterViewPr>
  <p:notesViewPr>
    <p:cSldViewPr>
      <p:cViewPr varScale="1">
        <p:scale>
          <a:sx n="83" d="100"/>
          <a:sy n="83" d="100"/>
        </p:scale>
        <p:origin x="-3864" y="-90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>
            <a:lvl1pPr algn="l" defTabSz="948698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227" y="0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>
            <a:lvl1pPr algn="r" defTabSz="948698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41363"/>
            <a:ext cx="65738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76" y="4686001"/>
            <a:ext cx="5389213" cy="44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algn="l" defTabSz="948698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227" y="9372003"/>
            <a:ext cx="2919031" cy="4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algn="r" defTabSz="948698">
              <a:defRPr sz="1200"/>
            </a:lvl1pPr>
          </a:lstStyle>
          <a:p>
            <a:pPr>
              <a:defRPr/>
            </a:pPr>
            <a:fld id="{4936784D-337E-4C9C-925A-CBB0A1FCB70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33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Published</a:t>
            </a:r>
            <a:r>
              <a:rPr lang="de-CH" dirty="0"/>
              <a:t>: September 2013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Author</a:t>
            </a:r>
            <a:r>
              <a:rPr lang="de-CH" dirty="0"/>
              <a:t>: </a:t>
            </a:r>
            <a:r>
              <a:rPr lang="en-US" sz="1200" dirty="0">
                <a:solidFill>
                  <a:srgbClr val="29529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  <a:sym typeface="Arial" charset="0"/>
              </a:rPr>
              <a:t>Paulo Barbosa, BR</a:t>
            </a:r>
            <a:endParaRPr lang="en-US" sz="1200" dirty="0">
              <a:solidFill>
                <a:srgbClr val="29529B"/>
              </a:solidFill>
              <a:effectLst>
                <a:outerShdw blurRad="38100" dist="38100" dir="2700000" algn="tl">
                  <a:srgbClr val="FFFFFF"/>
                </a:outerShdw>
              </a:effectLst>
              <a:sym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err="1"/>
              <a:t>great</a:t>
            </a:r>
            <a:r>
              <a:rPr lang="de-CH" dirty="0"/>
              <a:t> </a:t>
            </a:r>
            <a:r>
              <a:rPr lang="de-CH" dirty="0" err="1"/>
              <a:t>appreciation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Mathew </a:t>
            </a:r>
            <a:r>
              <a:rPr lang="de-CH" dirty="0" err="1"/>
              <a:t>Porteous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contribution</a:t>
            </a:r>
            <a:r>
              <a:rPr lang="de-CH" baseline="0" dirty="0"/>
              <a:t> </a:t>
            </a:r>
            <a:r>
              <a:rPr lang="de-CH" baseline="0" dirty="0" err="1"/>
              <a:t>to</a:t>
            </a:r>
            <a:r>
              <a:rPr lang="de-CH" baseline="0" dirty="0"/>
              <a:t> </a:t>
            </a:r>
            <a:r>
              <a:rPr lang="de-CH" baseline="0" dirty="0" err="1"/>
              <a:t>this</a:t>
            </a:r>
            <a:r>
              <a:rPr lang="de-CH" baseline="0" dirty="0"/>
              <a:t> </a:t>
            </a:r>
            <a:r>
              <a:rPr lang="de-CH" baseline="0" dirty="0" err="1"/>
              <a:t>lecture</a:t>
            </a:r>
            <a:r>
              <a:rPr lang="de-CH" baseline="0" dirty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baseline="0" dirty="0" err="1"/>
              <a:t>From</a:t>
            </a:r>
            <a:r>
              <a:rPr lang="de-CH" baseline="0" dirty="0"/>
              <a:t> </a:t>
            </a:r>
            <a:r>
              <a:rPr lang="de-CH" baseline="0" dirty="0" err="1"/>
              <a:t>the</a:t>
            </a:r>
            <a:r>
              <a:rPr lang="de-CH" baseline="0" dirty="0"/>
              <a:t> </a:t>
            </a:r>
            <a:r>
              <a:rPr lang="de-CH" baseline="0" dirty="0" err="1"/>
              <a:t>many</a:t>
            </a:r>
            <a:r>
              <a:rPr lang="de-CH" baseline="0" dirty="0"/>
              <a:t> </a:t>
            </a:r>
            <a:r>
              <a:rPr lang="de-CH" baseline="0" dirty="0" err="1"/>
              <a:t>slides</a:t>
            </a:r>
            <a:r>
              <a:rPr lang="de-CH" baseline="0" dirty="0"/>
              <a:t> </a:t>
            </a:r>
            <a:r>
              <a:rPr lang="de-CH" baseline="0" dirty="0" err="1"/>
              <a:t>provided</a:t>
            </a:r>
            <a:r>
              <a:rPr lang="de-CH" baseline="0" dirty="0"/>
              <a:t> </a:t>
            </a:r>
            <a:r>
              <a:rPr lang="de-CH" baseline="0" dirty="0" err="1"/>
              <a:t>below</a:t>
            </a:r>
            <a:r>
              <a:rPr lang="de-CH" baseline="0" dirty="0"/>
              <a:t>, </a:t>
            </a:r>
            <a:r>
              <a:rPr lang="de-CH" baseline="0" dirty="0" err="1"/>
              <a:t>please</a:t>
            </a:r>
            <a:r>
              <a:rPr lang="de-CH" baseline="0" dirty="0"/>
              <a:t> </a:t>
            </a:r>
            <a:r>
              <a:rPr lang="de-CH" baseline="0" dirty="0" err="1"/>
              <a:t>select</a:t>
            </a:r>
            <a:r>
              <a:rPr lang="de-CH" baseline="0" dirty="0"/>
              <a:t> </a:t>
            </a:r>
            <a:r>
              <a:rPr lang="de-CH" baseline="0" dirty="0" err="1"/>
              <a:t>the</a:t>
            </a:r>
            <a:r>
              <a:rPr lang="de-CH" baseline="0" dirty="0"/>
              <a:t> </a:t>
            </a:r>
            <a:r>
              <a:rPr lang="de-CH" baseline="0" dirty="0" err="1"/>
              <a:t>appropriate</a:t>
            </a:r>
            <a:r>
              <a:rPr lang="de-CH" baseline="0" dirty="0"/>
              <a:t> </a:t>
            </a:r>
            <a:r>
              <a:rPr lang="de-CH" baseline="0" dirty="0" err="1"/>
              <a:t>number</a:t>
            </a:r>
            <a:r>
              <a:rPr lang="de-CH" baseline="0" dirty="0"/>
              <a:t> </a:t>
            </a:r>
            <a:r>
              <a:rPr lang="de-CH" baseline="0" dirty="0" err="1"/>
              <a:t>of</a:t>
            </a:r>
            <a:r>
              <a:rPr lang="de-CH" baseline="0" dirty="0"/>
              <a:t> </a:t>
            </a:r>
            <a:r>
              <a:rPr lang="de-CH" baseline="0" dirty="0" err="1"/>
              <a:t>slides</a:t>
            </a:r>
            <a:r>
              <a:rPr lang="de-CH" baseline="0" dirty="0"/>
              <a:t> </a:t>
            </a:r>
            <a:r>
              <a:rPr lang="de-CH" baseline="0" dirty="0" err="1"/>
              <a:t>that</a:t>
            </a:r>
            <a:r>
              <a:rPr lang="de-CH" baseline="0" dirty="0"/>
              <a:t> </a:t>
            </a:r>
            <a:r>
              <a:rPr lang="de-CH" baseline="0" dirty="0" err="1"/>
              <a:t>fits</a:t>
            </a:r>
            <a:r>
              <a:rPr lang="de-CH" baseline="0" dirty="0"/>
              <a:t> </a:t>
            </a:r>
            <a:r>
              <a:rPr lang="de-CH" baseline="0" dirty="0" err="1"/>
              <a:t>within</a:t>
            </a:r>
            <a:r>
              <a:rPr lang="de-CH" baseline="0" dirty="0"/>
              <a:t> </a:t>
            </a:r>
            <a:r>
              <a:rPr lang="de-CH" baseline="0" dirty="0" err="1"/>
              <a:t>your</a:t>
            </a:r>
            <a:r>
              <a:rPr lang="de-CH" baseline="0" dirty="0"/>
              <a:t> </a:t>
            </a:r>
            <a:r>
              <a:rPr lang="de-CH" baseline="0" dirty="0" err="1"/>
              <a:t>allotted</a:t>
            </a:r>
            <a:r>
              <a:rPr lang="de-CH" baseline="0" dirty="0"/>
              <a:t> time. </a:t>
            </a:r>
            <a:endParaRPr lang="de-CH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8291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547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810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6384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6025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4851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064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2197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0078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41363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Double osteotomy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70722" indent="-296431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85726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6001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13430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>
              <a:defRPr/>
            </a:pPr>
            <a:fld id="{F2F907C7-5568-4928-BA4F-009CE5CEB1DB}" type="slidenum">
              <a:rPr lang="en-US" sz="1200"/>
              <a:pPr eaLnBrk="1" hangingPunct="1">
                <a:defRPr/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92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Teaching points: </a:t>
            </a:r>
          </a:p>
          <a:p>
            <a:r>
              <a:rPr lang="en-US" sz="1100" dirty="0"/>
              <a:t>Compare the surgeon to the pilot or SCUBA diver: “plan your flight – fly your plan”.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4276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6903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41363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70722" indent="-296431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85726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6001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13430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>
              <a:defRPr/>
            </a:pPr>
            <a:fld id="{F1C3C90C-FD2E-4B9F-91A0-EC805091F117}" type="slidenum">
              <a:rPr lang="en-US" sz="1200"/>
              <a:pPr eaLnBrk="1" hangingPunct="1">
                <a:defRPr/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41363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Diameter of canal was not appreciated in the case on the left! G</a:t>
            </a:r>
            <a:r>
              <a:rPr lang="en-US" baseline="0" dirty="0"/>
              <a:t>ood example of what can happen to a surgeon who does not plan!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70722" indent="-296431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85726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6001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13430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>
              <a:defRPr/>
            </a:pPr>
            <a:fld id="{C746D6E9-7E2C-440F-9266-95F320D7F44E}" type="slidenum">
              <a:rPr lang="en-US" sz="1200"/>
              <a:pPr eaLnBrk="1" hangingPunct="1">
                <a:defRPr/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7887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849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4310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BB: replaced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21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BB: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8956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7497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BB: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342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1143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29620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9493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7439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alternative example of preoperative planning – </a:t>
            </a:r>
            <a:r>
              <a:rPr lang="en-US" baseline="0" dirty="0"/>
              <a:t>planning an osteotomy case, so not technically a trauma/fracture case and can potentially be omitted. </a:t>
            </a:r>
          </a:p>
          <a:p>
            <a:endParaRPr lang="en-US" baseline="0" dirty="0"/>
          </a:p>
          <a:p>
            <a:r>
              <a:rPr lang="en-US" baseline="0" dirty="0"/>
              <a:t>However, it does show use of the NORMAL side technique, as does the series of slides about using anatomical axis as a template. </a:t>
            </a:r>
          </a:p>
          <a:p>
            <a:endParaRPr lang="en-US" baseline="0" dirty="0"/>
          </a:p>
          <a:p>
            <a:r>
              <a:rPr lang="en-US" baseline="0" dirty="0"/>
              <a:t>All these are important for an advanced audience, and are not slides that the presenter will spend time on, but can flip through as an “animated series”.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2848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2176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4159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96267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892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7976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144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93052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243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55909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65900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5771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7591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992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08841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6220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2785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160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5918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75969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41363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Note use of </a:t>
            </a:r>
            <a:r>
              <a:rPr lang="en-US" altLang="en-US" dirty="0"/>
              <a:t>“</a:t>
            </a:r>
            <a:r>
              <a:rPr lang="en-US" dirty="0"/>
              <a:t>blocking</a:t>
            </a:r>
            <a:r>
              <a:rPr lang="en-US" altLang="en-US" dirty="0"/>
              <a:t>”</a:t>
            </a:r>
            <a:r>
              <a:rPr lang="en-US" dirty="0"/>
              <a:t> screws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1pPr>
            <a:lvl2pPr marL="770722" indent="-296431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2pPr>
            <a:lvl3pPr marL="1185726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3pPr>
            <a:lvl4pPr marL="166001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4pPr>
            <a:lvl5pPr marL="2134307" indent="-237146" eaLnBrk="0" hangingPunct="0"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5pPr>
            <a:lvl6pPr marL="260859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6pPr>
            <a:lvl7pPr marL="308288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7pPr>
            <a:lvl8pPr marL="3557178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8pPr>
            <a:lvl9pPr marL="4031469" indent="-237146" algn="ctr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FFFFFF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defRPr>
            </a:lvl9pPr>
          </a:lstStyle>
          <a:p>
            <a:pPr eaLnBrk="1" hangingPunct="1">
              <a:defRPr/>
            </a:pPr>
            <a:fld id="{A2505298-3D80-4D2A-B440-5D062290F9A5}" type="slidenum">
              <a:rPr lang="en-US" sz="1200"/>
              <a:pPr eaLnBrk="1" hangingPunct="1">
                <a:defRPr/>
              </a:pPr>
              <a:t>51</a:t>
            </a:fld>
            <a:endParaRPr 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9993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2493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96401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62309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72153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3474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1280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8659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0657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36784D-337E-4C9C-925A-CBB0A1FCB704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064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3">
            <a:extLst>
              <a:ext uri="{FF2B5EF4-FFF2-40B4-BE49-F238E27FC236}">
                <a16:creationId xmlns:a16="http://schemas.microsoft.com/office/drawing/2014/main" id="{61AAFB9F-6CED-4307-AE8F-6D1EDC2BC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ED777C6-F1A8-4EA2-99EF-7939FA00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lang="de-DE" sz="3200" b="1" kern="1200" dirty="0">
                <a:solidFill>
                  <a:srgbClr val="042D9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FDBC68E4-E670-4495-8649-3EFA38447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1FCE66C-B8A2-4D01-82D1-820EBF50BF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B5113CE3-BAA0-4079-8061-9FB84D4C9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ctr" anchorCtr="0"/>
          <a:lstStyle>
            <a:lvl1pPr marL="0" indent="0">
              <a:buNone/>
              <a:defRPr sz="1500" b="0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9CAF80E-56A9-4E34-8015-03C29670D3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Meeting</a:t>
            </a:r>
            <a:endParaRPr lang="en-GB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4C2C7615-0092-4D13-AA23-41896243C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ctr" anchorCtr="0"/>
          <a:lstStyle>
            <a:lvl1pPr marL="0" indent="0">
              <a:buNone/>
              <a:defRPr sz="1500" b="0">
                <a:solidFill>
                  <a:srgbClr val="042D98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City, month day,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08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F3A6-42C2-4121-AFDC-61550D56704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936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381000"/>
            <a:ext cx="2758016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381000"/>
            <a:ext cx="8075084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F82C-9C4E-4BE8-A238-9D168423415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950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42D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B0EED-89E3-418D-A96E-1B436E8E789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731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17CB3-BCD5-4D20-94CC-55E82BD0FAC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260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20826"/>
            <a:ext cx="5416551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20826"/>
            <a:ext cx="5416549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5105-7AA0-4530-88B4-EE9302295AE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07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DB6-B9EF-4BE7-90BB-9378A72A312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770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FDFD0-8843-4AD6-9AD8-403C7064107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507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02B3-60F3-4609-9D0F-9DB0350DEE7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80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B3F1-BECD-4CE9-8B64-EAC084F0AED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727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9CDD-61D9-4948-971D-74ED080EE54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219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0" y="6602413"/>
            <a:ext cx="284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fld id="{24DF7D77-57CA-4064-A5D9-D77872708E3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520826"/>
            <a:ext cx="110363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2nd level</a:t>
            </a:r>
          </a:p>
          <a:p>
            <a:pPr lvl="2"/>
            <a:r>
              <a:rPr lang="en-US"/>
              <a:t>3rd level</a:t>
            </a:r>
          </a:p>
          <a:p>
            <a:pPr lvl="3"/>
            <a:r>
              <a:rPr lang="en-US"/>
              <a:t>4th level</a:t>
            </a:r>
          </a:p>
          <a:p>
            <a:pPr lvl="4"/>
            <a:r>
              <a:rPr lang="en-US"/>
              <a:t>5th level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D4AD11AF-1B50-460F-B0DA-F4F27E2410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42D9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905000" y="6096000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ts val="1800"/>
              </a:lnSpc>
            </a:pPr>
            <a:endParaRPr lang="en-US" sz="1800" b="1" dirty="0">
              <a:solidFill>
                <a:srgbClr val="29529B"/>
              </a:solidFill>
            </a:endParaRPr>
          </a:p>
        </p:txBody>
      </p:sp>
      <p:sp>
        <p:nvSpPr>
          <p:cNvPr id="3077" name="Rectangle 1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Preoperative planning―key to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EC610-CC6A-4956-BD3C-A7370E5CE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9A852-CB03-4602-9CC2-97BAE12CA5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DEE61-B874-4226-969D-F1E5117B3C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76" y="5861053"/>
            <a:ext cx="3922512" cy="2460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AO Trauma Advanced Principles Course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B5CFB-2C4F-4578-A297-2EB08FB087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672064" y="6019800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endParaRPr lang="en-US" sz="1800" dirty="0">
              <a:solidFill>
                <a:srgbClr val="29529B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Preoperative planning </a:t>
            </a:r>
          </a:p>
        </p:txBody>
      </p:sp>
      <p:pic>
        <p:nvPicPr>
          <p:cNvPr id="5" name="Picture 4" descr="Slide 1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980728"/>
            <a:ext cx="4065740" cy="5380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0586" y="716439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Materials: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PHILOS plate (long, 10–12 holes)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Small fragment set / 3.5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Reduction forceps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CAD power drill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Hand table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Tourniquet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Technique: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err="1"/>
              <a:t>Deltopectoral</a:t>
            </a:r>
            <a:r>
              <a:rPr lang="en-US" sz="1800" dirty="0"/>
              <a:t> approach (extended)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Reduce wedge fragment to distal fragment with 3.5 mm lag screw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Reduce distal and proximal fragment with 3.5 mm lag screw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Fix the 10-hole PHILOS plate laterally with K-wires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Image control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Fix plate with conventional 3.5 mm screw at hole #5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Fix the proximal and distal holes with LHS alternatively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Image control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Wound irrigation/closure</a:t>
            </a:r>
          </a:p>
        </p:txBody>
      </p:sp>
    </p:spTree>
    <p:extLst>
      <p:ext uri="{BB962C8B-B14F-4D97-AF65-F5344CB8AC3E}">
        <p14:creationId xmlns:p14="http://schemas.microsoft.com/office/powerpoint/2010/main" val="257951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Execution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919536" y="1023149"/>
            <a:ext cx="21082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rrowheads="1"/>
          </p:cNvPicPr>
          <p:nvPr/>
        </p:nvPicPr>
        <p:blipFill rotWithShape="1">
          <a:blip r:embed="rId4">
            <a:extLst/>
          </a:blip>
          <a:srcRect r="15969"/>
          <a:stretch/>
        </p:blipFill>
        <p:spPr bwMode="auto">
          <a:xfrm>
            <a:off x="4261726" y="1052736"/>
            <a:ext cx="2443874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400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Result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3116" r="25403" b="346"/>
          <a:stretch>
            <a:fillRect/>
          </a:stretch>
        </p:blipFill>
        <p:spPr bwMode="auto">
          <a:xfrm>
            <a:off x="1803400" y="1460501"/>
            <a:ext cx="2770188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0" y="40894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81900" y="40894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50" y="1853668"/>
            <a:ext cx="2793651" cy="2095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98" y="1853668"/>
            <a:ext cx="2793651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FF69-C640-442F-80DD-186105E9B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390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the correct diagnosis</a:t>
            </a:r>
          </a:p>
        </p:txBody>
      </p:sp>
      <p:sp>
        <p:nvSpPr>
          <p:cNvPr id="59393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Physical examination</a:t>
            </a:r>
          </a:p>
          <a:p>
            <a:r>
              <a:rPr lang="en-US" dirty="0"/>
              <a:t>Complementary information</a:t>
            </a:r>
          </a:p>
          <a:p>
            <a:r>
              <a:rPr lang="en-US" dirty="0"/>
              <a:t>Image diagnosis</a:t>
            </a:r>
          </a:p>
          <a:p>
            <a:pPr lvl="1"/>
            <a:r>
              <a:rPr lang="en-US" dirty="0"/>
              <a:t>X-rays</a:t>
            </a:r>
          </a:p>
          <a:p>
            <a:pPr lvl="1"/>
            <a:r>
              <a:rPr lang="en-US" dirty="0"/>
              <a:t>CT: 2-D, 3-D, and reconstruction</a:t>
            </a:r>
          </a:p>
          <a:p>
            <a:pPr lvl="1"/>
            <a:r>
              <a:rPr lang="en-US" dirty="0"/>
              <a:t>MRI</a:t>
            </a:r>
          </a:p>
          <a:p>
            <a:pPr lvl="1"/>
            <a:r>
              <a:rPr lang="en-US" dirty="0"/>
              <a:t>Others</a:t>
            </a:r>
          </a:p>
        </p:txBody>
      </p:sp>
      <p:pic>
        <p:nvPicPr>
          <p:cNvPr id="5939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8800" y="1447800"/>
            <a:ext cx="1663700" cy="5003800"/>
          </a:xfrm>
          <a:prstGeom prst="rect">
            <a:avLst/>
          </a:prstGeom>
          <a:noFill/>
          <a:ln>
            <a:noFill/>
          </a:ln>
          <a:effectLst>
            <a:outerShdw blurRad="1270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2600" y="1346200"/>
            <a:ext cx="1828800" cy="5207000"/>
          </a:xfrm>
          <a:prstGeom prst="rect">
            <a:avLst/>
          </a:prstGeom>
          <a:noFill/>
          <a:ln>
            <a:noFill/>
          </a:ln>
          <a:effectLst>
            <a:outerShdw blurRad="1270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4192" y="1244600"/>
            <a:ext cx="24638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desired goal</a:t>
            </a:r>
          </a:p>
        </p:txBody>
      </p:sp>
      <p:sp>
        <p:nvSpPr>
          <p:cNvPr id="60417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Arthroplasty</a:t>
            </a:r>
            <a:endParaRPr lang="en-US" dirty="0"/>
          </a:p>
          <a:p>
            <a:r>
              <a:rPr lang="en-US" dirty="0"/>
              <a:t>Osteotomy</a:t>
            </a:r>
          </a:p>
          <a:p>
            <a:r>
              <a:rPr lang="en-US" dirty="0" err="1"/>
              <a:t>Nonunions</a:t>
            </a:r>
            <a:endParaRPr lang="en-US" dirty="0"/>
          </a:p>
          <a:p>
            <a:r>
              <a:rPr lang="en-US" dirty="0"/>
              <a:t>Fracture</a:t>
            </a:r>
          </a:p>
        </p:txBody>
      </p:sp>
      <p:pic>
        <p:nvPicPr>
          <p:cNvPr id="60419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2044700"/>
            <a:ext cx="2705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6600" y="2043113"/>
            <a:ext cx="1752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5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the expected result</a:t>
            </a:r>
          </a:p>
          <a:p>
            <a:r>
              <a:rPr lang="en-US" dirty="0"/>
              <a:t>Establish the surgical tactic</a:t>
            </a:r>
          </a:p>
          <a:p>
            <a:r>
              <a:rPr lang="en-US" dirty="0"/>
              <a:t>Save time and </a:t>
            </a:r>
            <a:r>
              <a:rPr lang="en-US" altLang="ja-JP" dirty="0"/>
              <a:t>stress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96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6600" y="1015008"/>
            <a:ext cx="52070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0524" y="5301208"/>
            <a:ext cx="5571852" cy="1397000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77900" algn="l"/>
              </a:tabLst>
              <a:defRPr/>
            </a:pPr>
            <a:r>
              <a:rPr lang="en-US" sz="2400" dirty="0"/>
              <a:t>Allows evaluation of what we will do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77900" algn="l"/>
              </a:tabLst>
              <a:defRPr/>
            </a:pPr>
            <a:r>
              <a:rPr lang="en-US" sz="2400" dirty="0"/>
              <a:t>Check the possibilities of success</a:t>
            </a:r>
          </a:p>
        </p:txBody>
      </p:sp>
      <p:pic>
        <p:nvPicPr>
          <p:cNvPr id="63491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015008"/>
            <a:ext cx="29845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346450" y="2043708"/>
            <a:ext cx="0" cy="30035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8191500" y="1700809"/>
            <a:ext cx="0" cy="445611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Draw the expected result</a:t>
            </a:r>
          </a:p>
        </p:txBody>
      </p:sp>
    </p:spTree>
    <p:extLst>
      <p:ext uri="{BB962C8B-B14F-4D97-AF65-F5344CB8AC3E}">
        <p14:creationId xmlns:p14="http://schemas.microsoft.com/office/powerpoint/2010/main" val="15303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Draw the expected result</a:t>
            </a:r>
          </a:p>
        </p:txBody>
      </p:sp>
      <p:pic>
        <p:nvPicPr>
          <p:cNvPr id="6553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0100" y="1282700"/>
            <a:ext cx="2006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0700" y="1282700"/>
            <a:ext cx="2070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Line 4"/>
          <p:cNvSpPr>
            <a:spLocks noChangeShapeType="1"/>
          </p:cNvSpPr>
          <p:nvPr/>
        </p:nvSpPr>
        <p:spPr bwMode="auto">
          <a:xfrm flipH="1">
            <a:off x="5422900" y="1625600"/>
            <a:ext cx="338138" cy="4846638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5283201" y="1511300"/>
            <a:ext cx="85725" cy="4960938"/>
          </a:xfrm>
          <a:prstGeom prst="line">
            <a:avLst/>
          </a:prstGeom>
          <a:noFill/>
          <a:ln w="254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pic>
        <p:nvPicPr>
          <p:cNvPr id="65542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282700"/>
            <a:ext cx="2984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8191500" y="1968501"/>
            <a:ext cx="0" cy="445611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Patient's position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Surgical approach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Reduction methods (direct/indirect)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Implants and position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Bone graft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/>
              <a:t>Anticipate solutions to difficulties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Establish the surgical tactics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2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Appraise the importance of preoperative planning</a:t>
            </a:r>
          </a:p>
          <a:p>
            <a:r>
              <a:rPr lang="en-US" dirty="0"/>
              <a:t>Describe how preoperative planning will improve surgical outcomes</a:t>
            </a:r>
          </a:p>
          <a:p>
            <a:r>
              <a:rPr lang="en-US" dirty="0"/>
              <a:t>Recognize that with preoperative planning a precise and more accurate reconstruction of the fracture is possible, and an improved surgical outcome expected</a:t>
            </a:r>
          </a:p>
          <a:p>
            <a:r>
              <a:rPr lang="en-US" dirty="0"/>
              <a:t>Recognize the potential pitfalls of not planning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time and stress—before operating</a:t>
            </a:r>
            <a:br>
              <a:rPr lang="en-US" dirty="0"/>
            </a:br>
            <a:endParaRPr lang="en-US" dirty="0"/>
          </a:p>
        </p:txBody>
      </p:sp>
      <p:sp>
        <p:nvSpPr>
          <p:cNvPr id="67585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We know what to do</a:t>
            </a:r>
          </a:p>
          <a:p>
            <a:pPr>
              <a:spcAft>
                <a:spcPts val="600"/>
              </a:spcAft>
            </a:pPr>
            <a:r>
              <a:rPr lang="en-US" dirty="0"/>
              <a:t>We know how to do</a:t>
            </a:r>
          </a:p>
          <a:p>
            <a:pPr>
              <a:spcAft>
                <a:spcPts val="600"/>
              </a:spcAft>
            </a:pPr>
            <a:r>
              <a:rPr lang="en-US" dirty="0"/>
              <a:t>We know what is necessary to do</a:t>
            </a:r>
          </a:p>
        </p:txBody>
      </p:sp>
    </p:spTree>
    <p:extLst>
      <p:ext uri="{BB962C8B-B14F-4D97-AF65-F5344CB8AC3E}">
        <p14:creationId xmlns:p14="http://schemas.microsoft.com/office/powerpoint/2010/main" val="448824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1644"/>
          <a:stretch/>
        </p:blipFill>
        <p:spPr bwMode="auto">
          <a:xfrm>
            <a:off x="2457450" y="1511300"/>
            <a:ext cx="2457450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6400" y="1511300"/>
            <a:ext cx="20193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/>
          </p:cNvSpPr>
          <p:nvPr/>
        </p:nvSpPr>
        <p:spPr bwMode="auto">
          <a:xfrm>
            <a:off x="5067300" y="1974850"/>
            <a:ext cx="28067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tabLst>
                <a:tab pos="749300" algn="l"/>
                <a:tab pos="2817813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sym typeface="Comic Sans MS" pitchFamily="66" charset="0"/>
              </a:rPr>
              <a:t>What is the difference between these fractures?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Save time and stress—example</a:t>
            </a:r>
          </a:p>
        </p:txBody>
      </p:sp>
      <p:sp>
        <p:nvSpPr>
          <p:cNvPr id="68613" name="AutoShape 5"/>
          <p:cNvSpPr>
            <a:spLocks/>
          </p:cNvSpPr>
          <p:nvPr/>
        </p:nvSpPr>
        <p:spPr bwMode="auto">
          <a:xfrm>
            <a:off x="3797300" y="3098800"/>
            <a:ext cx="914400" cy="9017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8"/>
                </a:srgbClr>
              </a:gs>
            </a:gsLst>
            <a:lin ang="5400000" scaled="1"/>
          </a:grad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8614" name="Rectangle 6"/>
          <p:cNvSpPr>
            <a:spLocks/>
          </p:cNvSpPr>
          <p:nvPr/>
        </p:nvSpPr>
        <p:spPr bwMode="auto">
          <a:xfrm>
            <a:off x="3987693" y="3432890"/>
            <a:ext cx="5145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8 mm</a:t>
            </a:r>
          </a:p>
        </p:txBody>
      </p:sp>
      <p:sp>
        <p:nvSpPr>
          <p:cNvPr id="68615" name="AutoShape 7"/>
          <p:cNvSpPr>
            <a:spLocks/>
          </p:cNvSpPr>
          <p:nvPr/>
        </p:nvSpPr>
        <p:spPr bwMode="auto">
          <a:xfrm>
            <a:off x="8255000" y="3111500"/>
            <a:ext cx="876300" cy="8636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8"/>
                </a:srgbClr>
              </a:gs>
            </a:gsLst>
            <a:lin ang="5400000" scaled="1"/>
          </a:grad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8616" name="Rectangle 8"/>
          <p:cNvSpPr>
            <a:spLocks/>
          </p:cNvSpPr>
          <p:nvPr/>
        </p:nvSpPr>
        <p:spPr bwMode="auto">
          <a:xfrm>
            <a:off x="8434280" y="3432890"/>
            <a:ext cx="5145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8 mm</a:t>
            </a:r>
          </a:p>
        </p:txBody>
      </p:sp>
    </p:spTree>
    <p:extLst>
      <p:ext uri="{BB962C8B-B14F-4D97-AF65-F5344CB8AC3E}">
        <p14:creationId xmlns:p14="http://schemas.microsoft.com/office/powerpoint/2010/main" val="3110972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/>
          </p:cNvSpPr>
          <p:nvPr/>
        </p:nvSpPr>
        <p:spPr bwMode="auto">
          <a:xfrm>
            <a:off x="5041900" y="1651000"/>
            <a:ext cx="2806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 anchorCtr="0"/>
          <a:lstStyle/>
          <a:p>
            <a:pPr>
              <a:tabLst>
                <a:tab pos="749300" algn="l"/>
                <a:tab pos="2817813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sym typeface="Comic Sans MS" pitchFamily="66" charset="0"/>
              </a:rPr>
              <a:t>What is the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sym typeface="Comic Sans MS Bold" pitchFamily="1" charset="0"/>
              </a:rPr>
              <a:t>difference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sym typeface="Comic Sans MS" pitchFamily="66" charset="0"/>
              </a:rPr>
              <a:t> between the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sym typeface="Comic Sans MS Bold" pitchFamily="1" charset="0"/>
              </a:rPr>
              <a:t>treatment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sym typeface="Comic Sans MS" pitchFamily="66" charset="0"/>
              </a:rPr>
              <a:t> of these fractures?</a:t>
            </a:r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11400" y="1168400"/>
            <a:ext cx="2425700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89900" y="1168400"/>
            <a:ext cx="1905000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AutoShape 4"/>
          <p:cNvSpPr>
            <a:spLocks/>
          </p:cNvSpPr>
          <p:nvPr/>
        </p:nvSpPr>
        <p:spPr bwMode="auto">
          <a:xfrm>
            <a:off x="3797300" y="3098800"/>
            <a:ext cx="914400" cy="9017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8"/>
                </a:srgbClr>
              </a:gs>
            </a:gsLst>
            <a:lin ang="5400000" scaled="1"/>
          </a:grad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3987693" y="3432890"/>
            <a:ext cx="5145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8 mm</a:t>
            </a:r>
          </a:p>
        </p:txBody>
      </p:sp>
      <p:sp>
        <p:nvSpPr>
          <p:cNvPr id="69638" name="AutoShape 6"/>
          <p:cNvSpPr>
            <a:spLocks/>
          </p:cNvSpPr>
          <p:nvPr/>
        </p:nvSpPr>
        <p:spPr bwMode="auto">
          <a:xfrm>
            <a:off x="8255000" y="3111500"/>
            <a:ext cx="876300" cy="8636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8"/>
                </a:srgbClr>
              </a:gs>
            </a:gsLst>
            <a:lin ang="5400000" scaled="1"/>
          </a:grad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8434280" y="3432890"/>
            <a:ext cx="5145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8 mm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time and stress—anticipate problems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4967512" y="5373216"/>
            <a:ext cx="2881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2D98"/>
                </a:solidFill>
              </a:rPr>
              <a:t>Preoperative planning </a:t>
            </a:r>
            <a:endParaRPr lang="de-CH" sz="28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Planning: methods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fracture</a:t>
            </a:r>
          </a:p>
          <a:p>
            <a:r>
              <a:rPr lang="en-US" dirty="0"/>
              <a:t>Using the normal side</a:t>
            </a:r>
          </a:p>
          <a:p>
            <a:r>
              <a:rPr lang="en-US" dirty="0"/>
              <a:t>Using the anatomical axis</a:t>
            </a:r>
          </a:p>
        </p:txBody>
      </p:sp>
    </p:spTree>
    <p:extLst>
      <p:ext uri="{BB962C8B-B14F-4D97-AF65-F5344CB8AC3E}">
        <p14:creationId xmlns:p14="http://schemas.microsoft.com/office/powerpoint/2010/main" val="3014053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Necessary material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X-ray—lesion/normal</a:t>
            </a:r>
          </a:p>
          <a:p>
            <a:r>
              <a:rPr lang="en-US" dirty="0"/>
              <a:t>Tracing paper</a:t>
            </a:r>
          </a:p>
          <a:p>
            <a:r>
              <a:rPr lang="en-US" dirty="0"/>
              <a:t>Templates—implants</a:t>
            </a:r>
          </a:p>
          <a:p>
            <a:r>
              <a:rPr lang="en-US" dirty="0"/>
              <a:t>Color pens</a:t>
            </a:r>
          </a:p>
          <a:p>
            <a:r>
              <a:rPr lang="en-US" dirty="0"/>
              <a:t>Computer/software</a:t>
            </a:r>
          </a:p>
        </p:txBody>
      </p:sp>
      <p:pic>
        <p:nvPicPr>
          <p:cNvPr id="7373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4157" y="836712"/>
            <a:ext cx="1384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8400" y="461461"/>
            <a:ext cx="113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5"/>
          <p:cNvSpPr>
            <a:spLocks/>
          </p:cNvSpPr>
          <p:nvPr/>
        </p:nvSpPr>
        <p:spPr bwMode="auto">
          <a:xfrm>
            <a:off x="7137400" y="3035300"/>
            <a:ext cx="1574800" cy="1828800"/>
          </a:xfrm>
          <a:prstGeom prst="rect">
            <a:avLst/>
          </a:prstGeom>
          <a:solidFill>
            <a:srgbClr val="CCCCCC">
              <a:alpha val="65881"/>
            </a:srgbClr>
          </a:solidFill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>
                    <a:alpha val="6588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73734" name="Rectangle 6"/>
          <p:cNvSpPr>
            <a:spLocks/>
          </p:cNvSpPr>
          <p:nvPr/>
        </p:nvSpPr>
        <p:spPr bwMode="auto">
          <a:xfrm>
            <a:off x="7366000" y="3136900"/>
            <a:ext cx="1574800" cy="1828800"/>
          </a:xfrm>
          <a:prstGeom prst="rect">
            <a:avLst/>
          </a:prstGeom>
          <a:solidFill>
            <a:srgbClr val="CCCCCC">
              <a:alpha val="65881"/>
            </a:srgbClr>
          </a:solidFill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>
                    <a:alpha val="6588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73735" name="Rectangle 7"/>
          <p:cNvSpPr>
            <a:spLocks/>
          </p:cNvSpPr>
          <p:nvPr/>
        </p:nvSpPr>
        <p:spPr bwMode="auto">
          <a:xfrm>
            <a:off x="7450541" y="2692400"/>
            <a:ext cx="1574800" cy="1828800"/>
          </a:xfrm>
          <a:prstGeom prst="rect">
            <a:avLst/>
          </a:prstGeom>
          <a:solidFill>
            <a:srgbClr val="CCCCCC">
              <a:alpha val="65881"/>
            </a:srgbClr>
          </a:solidFill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>
                    <a:alpha val="65881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3843" y="3034862"/>
            <a:ext cx="234791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1148" y="5445224"/>
            <a:ext cx="2273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5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build="p" bldLvl="5" autoUpdateAnimBg="0"/>
      <p:bldP spid="73733" grpId="0" animBg="1"/>
      <p:bldP spid="73734" grpId="0" animBg="1"/>
      <p:bldP spid="737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fracture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Draw individual fragments of the fracture</a:t>
            </a:r>
          </a:p>
          <a:p>
            <a:pPr>
              <a:buFont typeface="+mj-lt"/>
              <a:buAutoNum type="arabicPeriod"/>
            </a:pPr>
            <a:r>
              <a:rPr lang="en-US" dirty="0"/>
              <a:t>"Reduce" the fracture: drawing the fragments</a:t>
            </a:r>
          </a:p>
          <a:p>
            <a:pPr>
              <a:buFont typeface="+mj-lt"/>
              <a:buAutoNum type="arabicPeriod"/>
            </a:pPr>
            <a:r>
              <a:rPr lang="en-US" dirty="0"/>
              <a:t>Select the implants and put them over the "reduced" fracture</a:t>
            </a:r>
          </a:p>
          <a:p>
            <a:pPr>
              <a:buFont typeface="+mj-lt"/>
              <a:buAutoNum type="arabicPeriod"/>
            </a:pPr>
            <a:r>
              <a:rPr lang="en-US" dirty="0"/>
              <a:t>Establish the surgical tactic with the expected:</a:t>
            </a:r>
          </a:p>
          <a:p>
            <a:pPr lvl="1"/>
            <a:r>
              <a:rPr lang="en-US" dirty="0"/>
              <a:t>Positioning</a:t>
            </a:r>
          </a:p>
          <a:p>
            <a:pPr lvl="1"/>
            <a:r>
              <a:rPr lang="en-US" dirty="0"/>
              <a:t>Surgical approach</a:t>
            </a:r>
          </a:p>
          <a:p>
            <a:pPr lvl="1"/>
            <a:r>
              <a:rPr lang="en-US" dirty="0"/>
              <a:t>Reduction methods</a:t>
            </a:r>
          </a:p>
          <a:p>
            <a:pPr lvl="1"/>
            <a:r>
              <a:rPr lang="en-US" dirty="0"/>
              <a:t>Implants</a:t>
            </a:r>
          </a:p>
          <a:p>
            <a:pPr lvl="1"/>
            <a:r>
              <a:rPr lang="en-US" dirty="0"/>
              <a:t>Fixation sequence,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fracture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263650"/>
            <a:ext cx="11049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/>
          </p:cNvSpPr>
          <p:nvPr/>
        </p:nvSpPr>
        <p:spPr bwMode="auto">
          <a:xfrm>
            <a:off x="4511824" y="2395994"/>
            <a:ext cx="521970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514350" indent="-514350" algn="l">
              <a:spcBef>
                <a:spcPts val="18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800" dirty="0">
                <a:ea typeface="MS PGothic" pitchFamily="34" charset="-128"/>
              </a:rPr>
              <a:t>Fracture x-ray: diagnosis</a:t>
            </a:r>
          </a:p>
        </p:txBody>
      </p:sp>
    </p:spTree>
    <p:extLst>
      <p:ext uri="{BB962C8B-B14F-4D97-AF65-F5344CB8AC3E}">
        <p14:creationId xmlns:p14="http://schemas.microsoft.com/office/powerpoint/2010/main" val="17563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fracture</a:t>
            </a:r>
          </a:p>
        </p:txBody>
      </p:sp>
      <p:sp>
        <p:nvSpPr>
          <p:cNvPr id="78850" name="Rectangle 2"/>
          <p:cNvSpPr>
            <a:spLocks/>
          </p:cNvSpPr>
          <p:nvPr/>
        </p:nvSpPr>
        <p:spPr bwMode="auto">
          <a:xfrm>
            <a:off x="5663952" y="1598613"/>
            <a:ext cx="5004048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514350" indent="-514350" algn="l">
              <a:spcBef>
                <a:spcPts val="18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800" dirty="0">
                <a:solidFill>
                  <a:srgbClr val="9A9A9A"/>
                </a:solidFill>
                <a:ea typeface="MS PGothic" pitchFamily="34" charset="-128"/>
              </a:rPr>
              <a:t>Fracture x-ray: diagnosis</a:t>
            </a:r>
          </a:p>
          <a:p>
            <a:pPr marL="514350" indent="-514350" algn="l">
              <a:spcBef>
                <a:spcPts val="18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800" dirty="0">
                <a:ea typeface="MS PGothic" pitchFamily="34" charset="-128"/>
              </a:rPr>
              <a:t>Draw fragments of the fracture</a:t>
            </a:r>
          </a:p>
        </p:txBody>
      </p:sp>
      <p:pic>
        <p:nvPicPr>
          <p:cNvPr id="78851" name="Picture 3"/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1196752"/>
            <a:ext cx="3644900" cy="4784948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4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5511800" y="2006600"/>
            <a:ext cx="4927600" cy="4025900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125000"/>
              <a:buNone/>
              <a:tabLst>
                <a:tab pos="749300" algn="l"/>
              </a:tabLst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Bone = BLACK</a:t>
            </a:r>
          </a:p>
          <a:p>
            <a:pPr marL="0" indent="0">
              <a:buClr>
                <a:srgbClr val="FF0000"/>
              </a:buClr>
              <a:buSzPct val="125000"/>
              <a:buNone/>
              <a:tabLst>
                <a:tab pos="749300" algn="l"/>
              </a:tabLst>
              <a:defRPr/>
            </a:pPr>
            <a:r>
              <a:rPr lang="en-US" dirty="0">
                <a:solidFill>
                  <a:srgbClr val="FF0000"/>
                </a:solidFill>
              </a:rPr>
              <a:t>Fracture </a:t>
            </a:r>
            <a:r>
              <a:rPr lang="en-US" dirty="0">
                <a:solidFill>
                  <a:srgbClr val="FF2438"/>
                </a:solidFill>
              </a:rPr>
              <a:t>=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pPr marL="0" indent="0">
              <a:buClr>
                <a:srgbClr val="000080"/>
              </a:buClr>
              <a:buSzPct val="125000"/>
              <a:buNone/>
              <a:tabLst>
                <a:tab pos="749300" algn="l"/>
              </a:tabLst>
              <a:defRPr/>
            </a:pPr>
            <a:r>
              <a:rPr lang="en-US" dirty="0">
                <a:solidFill>
                  <a:srgbClr val="29529B"/>
                </a:solidFill>
              </a:rPr>
              <a:t>Implants</a:t>
            </a:r>
            <a:r>
              <a:rPr lang="en-US" dirty="0">
                <a:solidFill>
                  <a:srgbClr val="29529B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29529B"/>
                </a:solidFill>
              </a:rPr>
              <a:t>=</a:t>
            </a:r>
            <a:r>
              <a:rPr lang="en-US" dirty="0">
                <a:solidFill>
                  <a:srgbClr val="29529B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solidFill>
                  <a:srgbClr val="29529B"/>
                </a:solidFill>
              </a:rPr>
              <a:t>BLUE</a:t>
            </a:r>
          </a:p>
        </p:txBody>
      </p:sp>
      <p:pic>
        <p:nvPicPr>
          <p:cNvPr id="79874" name="Picture 2"/>
          <p:cNvPicPr>
            <a:picLocks noChangeArrowheads="1"/>
          </p:cNvPicPr>
          <p:nvPr/>
        </p:nvPicPr>
        <p:blipFill rotWithShape="1">
          <a:blip r:embed="rId3"/>
          <a:srcRect b="10352"/>
          <a:stretch/>
        </p:blipFill>
        <p:spPr bwMode="auto">
          <a:xfrm>
            <a:off x="1600200" y="1287464"/>
            <a:ext cx="3644900" cy="4770437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Color code</a:t>
            </a:r>
          </a:p>
        </p:txBody>
      </p:sp>
    </p:spTree>
    <p:extLst>
      <p:ext uri="{BB962C8B-B14F-4D97-AF65-F5344CB8AC3E}">
        <p14:creationId xmlns:p14="http://schemas.microsoft.com/office/powerpoint/2010/main" val="2691228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fracture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3600" y="1612900"/>
            <a:ext cx="5435600" cy="4699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14350" indent="-514350">
              <a:spcBef>
                <a:spcPct val="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Fracture x-ray: diagnosis</a:t>
            </a:r>
          </a:p>
          <a:p>
            <a:pPr marL="514350" indent="-514350"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Draw fragments of the fracture</a:t>
            </a:r>
          </a:p>
          <a:p>
            <a:pPr marL="514350" indent="-514350"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dirty="0"/>
              <a:t>"Reduce" the fracture drawing</a:t>
            </a:r>
          </a:p>
        </p:txBody>
      </p:sp>
      <p:pic>
        <p:nvPicPr>
          <p:cNvPr id="788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r="25554" b="8430"/>
          <a:stretch>
            <a:fillRect/>
          </a:stretch>
        </p:blipFill>
        <p:spPr bwMode="auto">
          <a:xfrm>
            <a:off x="2438400" y="1054100"/>
            <a:ext cx="11811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75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is</a:t>
            </a:r>
            <a:r>
              <a:rPr lang="en-US" altLang="ja-JP" dirty="0"/>
              <a:t> common in many areas...</a:t>
            </a:r>
            <a:endParaRPr lang="en-US" dirty="0"/>
          </a:p>
        </p:txBody>
      </p:sp>
      <p:pic>
        <p:nvPicPr>
          <p:cNvPr id="2" name="Picture 1" descr="Slide 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340768"/>
            <a:ext cx="3746500" cy="4508500"/>
          </a:xfrm>
          <a:prstGeom prst="rect">
            <a:avLst/>
          </a:prstGeom>
        </p:spPr>
      </p:pic>
      <p:pic>
        <p:nvPicPr>
          <p:cNvPr id="3" name="Picture 2" descr="Slide 4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0768"/>
            <a:ext cx="37973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7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fracture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6300" y="1612900"/>
            <a:ext cx="5422900" cy="4699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14350" indent="-514350">
              <a:spcBef>
                <a:spcPct val="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Fracture x-ray: diagnosis</a:t>
            </a:r>
          </a:p>
          <a:p>
            <a:pPr marL="514350" indent="-514350"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Draw fragments of the fracture</a:t>
            </a:r>
          </a:p>
          <a:p>
            <a:pPr marL="514350" indent="-514350"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ja-JP" altLang="en-US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“</a:t>
            </a:r>
            <a:r>
              <a:rPr lang="en-US" altLang="ja-JP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Reduce</a:t>
            </a:r>
            <a:r>
              <a:rPr lang="ja-JP" altLang="en-US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”</a:t>
            </a:r>
            <a:r>
              <a:rPr lang="en-US" altLang="ja-JP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the fracture drawing</a:t>
            </a:r>
          </a:p>
          <a:p>
            <a:pPr marL="514350" indent="-514350"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dirty="0"/>
              <a:t>Select the implants and put them over the "reduced" fracture</a:t>
            </a:r>
          </a:p>
        </p:txBody>
      </p:sp>
      <p:grpSp>
        <p:nvGrpSpPr>
          <p:cNvPr id="79876" name="Group 10"/>
          <p:cNvGrpSpPr>
            <a:grpSpLocks/>
          </p:cNvGrpSpPr>
          <p:nvPr/>
        </p:nvGrpSpPr>
        <p:grpSpPr bwMode="auto">
          <a:xfrm>
            <a:off x="2443163" y="1054125"/>
            <a:ext cx="1176338" cy="5803900"/>
            <a:chOff x="43" y="0"/>
            <a:chExt cx="741" cy="3656"/>
          </a:xfrm>
        </p:grpSpPr>
        <p:pic>
          <p:nvPicPr>
            <p:cNvPr id="7987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8" r="25871" b="8470"/>
            <a:stretch>
              <a:fillRect/>
            </a:stretch>
          </p:blipFill>
          <p:spPr bwMode="auto">
            <a:xfrm>
              <a:off x="43" y="0"/>
              <a:ext cx="741" cy="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6" name="Freeform 6"/>
            <p:cNvSpPr>
              <a:spLocks/>
            </p:cNvSpPr>
            <p:nvPr/>
          </p:nvSpPr>
          <p:spPr bwMode="auto">
            <a:xfrm>
              <a:off x="259" y="231"/>
              <a:ext cx="192" cy="2936"/>
            </a:xfrm>
            <a:custGeom>
              <a:avLst/>
              <a:gdLst>
                <a:gd name="T0" fmla="*/ 46 w 21600"/>
                <a:gd name="T1" fmla="*/ 2928 h 21600"/>
                <a:gd name="T2" fmla="*/ 31 w 21600"/>
                <a:gd name="T3" fmla="*/ 2851 h 21600"/>
                <a:gd name="T4" fmla="*/ 8 w 21600"/>
                <a:gd name="T5" fmla="*/ 2752 h 21600"/>
                <a:gd name="T6" fmla="*/ 0 w 21600"/>
                <a:gd name="T7" fmla="*/ 2698 h 21600"/>
                <a:gd name="T8" fmla="*/ 8 w 21600"/>
                <a:gd name="T9" fmla="*/ 2629 h 21600"/>
                <a:gd name="T10" fmla="*/ 0 w 21600"/>
                <a:gd name="T11" fmla="*/ 392 h 21600"/>
                <a:gd name="T12" fmla="*/ 0 w 21600"/>
                <a:gd name="T13" fmla="*/ 338 h 21600"/>
                <a:gd name="T14" fmla="*/ 0 w 21600"/>
                <a:gd name="T15" fmla="*/ 261 h 21600"/>
                <a:gd name="T16" fmla="*/ 23 w 21600"/>
                <a:gd name="T17" fmla="*/ 192 h 21600"/>
                <a:gd name="T18" fmla="*/ 31 w 21600"/>
                <a:gd name="T19" fmla="*/ 123 h 21600"/>
                <a:gd name="T20" fmla="*/ 46 w 21600"/>
                <a:gd name="T21" fmla="*/ 61 h 21600"/>
                <a:gd name="T22" fmla="*/ 54 w 21600"/>
                <a:gd name="T23" fmla="*/ 8 h 21600"/>
                <a:gd name="T24" fmla="*/ 92 w 21600"/>
                <a:gd name="T25" fmla="*/ 0 h 21600"/>
                <a:gd name="T26" fmla="*/ 131 w 21600"/>
                <a:gd name="T27" fmla="*/ 8 h 21600"/>
                <a:gd name="T28" fmla="*/ 169 w 21600"/>
                <a:gd name="T29" fmla="*/ 15 h 21600"/>
                <a:gd name="T30" fmla="*/ 192 w 21600"/>
                <a:gd name="T31" fmla="*/ 54 h 21600"/>
                <a:gd name="T32" fmla="*/ 184 w 21600"/>
                <a:gd name="T33" fmla="*/ 108 h 21600"/>
                <a:gd name="T34" fmla="*/ 169 w 21600"/>
                <a:gd name="T35" fmla="*/ 161 h 21600"/>
                <a:gd name="T36" fmla="*/ 154 w 21600"/>
                <a:gd name="T37" fmla="*/ 231 h 21600"/>
                <a:gd name="T38" fmla="*/ 154 w 21600"/>
                <a:gd name="T39" fmla="*/ 277 h 21600"/>
                <a:gd name="T40" fmla="*/ 138 w 21600"/>
                <a:gd name="T41" fmla="*/ 346 h 21600"/>
                <a:gd name="T42" fmla="*/ 131 w 21600"/>
                <a:gd name="T43" fmla="*/ 400 h 21600"/>
                <a:gd name="T44" fmla="*/ 138 w 21600"/>
                <a:gd name="T45" fmla="*/ 2590 h 21600"/>
                <a:gd name="T46" fmla="*/ 138 w 21600"/>
                <a:gd name="T47" fmla="*/ 2690 h 21600"/>
                <a:gd name="T48" fmla="*/ 131 w 21600"/>
                <a:gd name="T49" fmla="*/ 2759 h 21600"/>
                <a:gd name="T50" fmla="*/ 115 w 21600"/>
                <a:gd name="T51" fmla="*/ 2821 h 21600"/>
                <a:gd name="T52" fmla="*/ 108 w 21600"/>
                <a:gd name="T53" fmla="*/ 2882 h 21600"/>
                <a:gd name="T54" fmla="*/ 100 w 21600"/>
                <a:gd name="T55" fmla="*/ 2936 h 21600"/>
                <a:gd name="T56" fmla="*/ 46 w 21600"/>
                <a:gd name="T57" fmla="*/ 2928 h 21600"/>
                <a:gd name="T58" fmla="*/ 46 w 21600"/>
                <a:gd name="T59" fmla="*/ 2928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5184" y="21543"/>
                  </a:moveTo>
                  <a:lnTo>
                    <a:pt x="3456" y="20978"/>
                  </a:lnTo>
                  <a:lnTo>
                    <a:pt x="864" y="20243"/>
                  </a:lnTo>
                  <a:lnTo>
                    <a:pt x="0" y="19847"/>
                  </a:lnTo>
                  <a:lnTo>
                    <a:pt x="864" y="19338"/>
                  </a:lnTo>
                  <a:lnTo>
                    <a:pt x="0" y="2884"/>
                  </a:lnTo>
                  <a:lnTo>
                    <a:pt x="0" y="2488"/>
                  </a:lnTo>
                  <a:lnTo>
                    <a:pt x="0" y="1923"/>
                  </a:lnTo>
                  <a:lnTo>
                    <a:pt x="2592" y="1414"/>
                  </a:lnTo>
                  <a:lnTo>
                    <a:pt x="3456" y="905"/>
                  </a:lnTo>
                  <a:lnTo>
                    <a:pt x="5184" y="452"/>
                  </a:lnTo>
                  <a:lnTo>
                    <a:pt x="6048" y="57"/>
                  </a:lnTo>
                  <a:lnTo>
                    <a:pt x="10368" y="0"/>
                  </a:lnTo>
                  <a:lnTo>
                    <a:pt x="14688" y="57"/>
                  </a:lnTo>
                  <a:lnTo>
                    <a:pt x="19008" y="113"/>
                  </a:lnTo>
                  <a:lnTo>
                    <a:pt x="21600" y="396"/>
                  </a:lnTo>
                  <a:lnTo>
                    <a:pt x="20736" y="792"/>
                  </a:lnTo>
                  <a:lnTo>
                    <a:pt x="19008" y="1187"/>
                  </a:lnTo>
                  <a:lnTo>
                    <a:pt x="17280" y="1696"/>
                  </a:lnTo>
                  <a:lnTo>
                    <a:pt x="17280" y="2036"/>
                  </a:lnTo>
                  <a:lnTo>
                    <a:pt x="15552" y="2545"/>
                  </a:lnTo>
                  <a:lnTo>
                    <a:pt x="14688" y="2940"/>
                  </a:lnTo>
                  <a:lnTo>
                    <a:pt x="15552" y="19055"/>
                  </a:lnTo>
                  <a:lnTo>
                    <a:pt x="15552" y="19791"/>
                  </a:lnTo>
                  <a:lnTo>
                    <a:pt x="14688" y="20299"/>
                  </a:lnTo>
                  <a:lnTo>
                    <a:pt x="12960" y="20752"/>
                  </a:lnTo>
                  <a:lnTo>
                    <a:pt x="12096" y="21204"/>
                  </a:lnTo>
                  <a:lnTo>
                    <a:pt x="11232" y="21600"/>
                  </a:lnTo>
                  <a:lnTo>
                    <a:pt x="5184" y="21543"/>
                  </a:lnTo>
                  <a:close/>
                  <a:moveTo>
                    <a:pt x="5184" y="21543"/>
                  </a:move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464658"/>
                </a:gs>
              </a:gsLst>
              <a:lin ang="0" scaled="1"/>
            </a:gra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27" name="Oval 7"/>
            <p:cNvSpPr>
              <a:spLocks/>
            </p:cNvSpPr>
            <p:nvPr/>
          </p:nvSpPr>
          <p:spPr bwMode="auto">
            <a:xfrm>
              <a:off x="288" y="2888"/>
              <a:ext cx="88" cy="1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81928" name="Oval 8"/>
            <p:cNvSpPr>
              <a:spLocks/>
            </p:cNvSpPr>
            <p:nvPr/>
          </p:nvSpPr>
          <p:spPr bwMode="auto">
            <a:xfrm>
              <a:off x="288" y="2720"/>
              <a:ext cx="88" cy="1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81929" name="Oval 9"/>
            <p:cNvSpPr>
              <a:spLocks/>
            </p:cNvSpPr>
            <p:nvPr/>
          </p:nvSpPr>
          <p:spPr bwMode="auto">
            <a:xfrm>
              <a:off x="288" y="656"/>
              <a:ext cx="88" cy="1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3" name="Left Arrow 2"/>
          <p:cNvSpPr/>
          <p:nvPr/>
        </p:nvSpPr>
        <p:spPr bwMode="auto">
          <a:xfrm>
            <a:off x="2639616" y="2060848"/>
            <a:ext cx="864096" cy="28803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Left Arrow 3"/>
          <p:cNvSpPr/>
          <p:nvPr/>
        </p:nvSpPr>
        <p:spPr bwMode="auto">
          <a:xfrm>
            <a:off x="2567608" y="1772816"/>
            <a:ext cx="936104" cy="216024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fracture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48300" y="1606575"/>
            <a:ext cx="4968180" cy="46990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Fracture x-ray: diagnosis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Draw fragments of the fracture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ja-JP" altLang="en-US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“</a:t>
            </a:r>
            <a:r>
              <a:rPr lang="en-US" altLang="ja-JP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Reduce</a:t>
            </a:r>
            <a:r>
              <a:rPr lang="ja-JP" altLang="en-US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”</a:t>
            </a:r>
            <a:r>
              <a:rPr lang="en-US" altLang="ja-JP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the fracture drawing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400" dirty="0">
                <a:solidFill>
                  <a:srgbClr val="9A9A9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Select the implants and put them over the "reduced" fracture</a:t>
            </a:r>
            <a:endParaRPr lang="en-US" altLang="ja-JP" sz="2400" dirty="0">
              <a:solidFill>
                <a:srgbClr val="9A9A9A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  <a:tabLst>
                <a:tab pos="749300" algn="l"/>
              </a:tabLst>
              <a:defRPr/>
            </a:pPr>
            <a:r>
              <a:rPr lang="en-US" sz="2400" dirty="0"/>
              <a:t>Establish the tactic with the expected positioning, surgical approach, reduction methods, implants, fixation sequence, </a:t>
            </a:r>
            <a:r>
              <a:rPr lang="en-US" sz="2400" dirty="0" err="1"/>
              <a:t>etc</a:t>
            </a:r>
            <a:endParaRPr lang="en-US" sz="2400" dirty="0"/>
          </a:p>
        </p:txBody>
      </p:sp>
      <p:pic>
        <p:nvPicPr>
          <p:cNvPr id="8294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656" y="2178075"/>
            <a:ext cx="23622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1823318" y="1054100"/>
            <a:ext cx="1176338" cy="5803900"/>
            <a:chOff x="43" y="0"/>
            <a:chExt cx="741" cy="3656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8" r="25871" b="8470"/>
            <a:stretch>
              <a:fillRect/>
            </a:stretch>
          </p:blipFill>
          <p:spPr bwMode="auto">
            <a:xfrm>
              <a:off x="43" y="0"/>
              <a:ext cx="741" cy="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59" y="231"/>
              <a:ext cx="192" cy="2936"/>
            </a:xfrm>
            <a:custGeom>
              <a:avLst/>
              <a:gdLst>
                <a:gd name="T0" fmla="*/ 46 w 21600"/>
                <a:gd name="T1" fmla="*/ 2928 h 21600"/>
                <a:gd name="T2" fmla="*/ 31 w 21600"/>
                <a:gd name="T3" fmla="*/ 2851 h 21600"/>
                <a:gd name="T4" fmla="*/ 8 w 21600"/>
                <a:gd name="T5" fmla="*/ 2752 h 21600"/>
                <a:gd name="T6" fmla="*/ 0 w 21600"/>
                <a:gd name="T7" fmla="*/ 2698 h 21600"/>
                <a:gd name="T8" fmla="*/ 8 w 21600"/>
                <a:gd name="T9" fmla="*/ 2629 h 21600"/>
                <a:gd name="T10" fmla="*/ 0 w 21600"/>
                <a:gd name="T11" fmla="*/ 392 h 21600"/>
                <a:gd name="T12" fmla="*/ 0 w 21600"/>
                <a:gd name="T13" fmla="*/ 338 h 21600"/>
                <a:gd name="T14" fmla="*/ 0 w 21600"/>
                <a:gd name="T15" fmla="*/ 261 h 21600"/>
                <a:gd name="T16" fmla="*/ 23 w 21600"/>
                <a:gd name="T17" fmla="*/ 192 h 21600"/>
                <a:gd name="T18" fmla="*/ 31 w 21600"/>
                <a:gd name="T19" fmla="*/ 123 h 21600"/>
                <a:gd name="T20" fmla="*/ 46 w 21600"/>
                <a:gd name="T21" fmla="*/ 61 h 21600"/>
                <a:gd name="T22" fmla="*/ 54 w 21600"/>
                <a:gd name="T23" fmla="*/ 8 h 21600"/>
                <a:gd name="T24" fmla="*/ 92 w 21600"/>
                <a:gd name="T25" fmla="*/ 0 h 21600"/>
                <a:gd name="T26" fmla="*/ 131 w 21600"/>
                <a:gd name="T27" fmla="*/ 8 h 21600"/>
                <a:gd name="T28" fmla="*/ 169 w 21600"/>
                <a:gd name="T29" fmla="*/ 15 h 21600"/>
                <a:gd name="T30" fmla="*/ 192 w 21600"/>
                <a:gd name="T31" fmla="*/ 54 h 21600"/>
                <a:gd name="T32" fmla="*/ 184 w 21600"/>
                <a:gd name="T33" fmla="*/ 108 h 21600"/>
                <a:gd name="T34" fmla="*/ 169 w 21600"/>
                <a:gd name="T35" fmla="*/ 161 h 21600"/>
                <a:gd name="T36" fmla="*/ 154 w 21600"/>
                <a:gd name="T37" fmla="*/ 231 h 21600"/>
                <a:gd name="T38" fmla="*/ 154 w 21600"/>
                <a:gd name="T39" fmla="*/ 277 h 21600"/>
                <a:gd name="T40" fmla="*/ 138 w 21600"/>
                <a:gd name="T41" fmla="*/ 346 h 21600"/>
                <a:gd name="T42" fmla="*/ 131 w 21600"/>
                <a:gd name="T43" fmla="*/ 400 h 21600"/>
                <a:gd name="T44" fmla="*/ 138 w 21600"/>
                <a:gd name="T45" fmla="*/ 2590 h 21600"/>
                <a:gd name="T46" fmla="*/ 138 w 21600"/>
                <a:gd name="T47" fmla="*/ 2690 h 21600"/>
                <a:gd name="T48" fmla="*/ 131 w 21600"/>
                <a:gd name="T49" fmla="*/ 2759 h 21600"/>
                <a:gd name="T50" fmla="*/ 115 w 21600"/>
                <a:gd name="T51" fmla="*/ 2821 h 21600"/>
                <a:gd name="T52" fmla="*/ 108 w 21600"/>
                <a:gd name="T53" fmla="*/ 2882 h 21600"/>
                <a:gd name="T54" fmla="*/ 100 w 21600"/>
                <a:gd name="T55" fmla="*/ 2936 h 21600"/>
                <a:gd name="T56" fmla="*/ 46 w 21600"/>
                <a:gd name="T57" fmla="*/ 2928 h 21600"/>
                <a:gd name="T58" fmla="*/ 46 w 21600"/>
                <a:gd name="T59" fmla="*/ 2928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5184" y="21543"/>
                  </a:moveTo>
                  <a:lnTo>
                    <a:pt x="3456" y="20978"/>
                  </a:lnTo>
                  <a:lnTo>
                    <a:pt x="864" y="20243"/>
                  </a:lnTo>
                  <a:lnTo>
                    <a:pt x="0" y="19847"/>
                  </a:lnTo>
                  <a:lnTo>
                    <a:pt x="864" y="19338"/>
                  </a:lnTo>
                  <a:lnTo>
                    <a:pt x="0" y="2884"/>
                  </a:lnTo>
                  <a:lnTo>
                    <a:pt x="0" y="2488"/>
                  </a:lnTo>
                  <a:lnTo>
                    <a:pt x="0" y="1923"/>
                  </a:lnTo>
                  <a:lnTo>
                    <a:pt x="2592" y="1414"/>
                  </a:lnTo>
                  <a:lnTo>
                    <a:pt x="3456" y="905"/>
                  </a:lnTo>
                  <a:lnTo>
                    <a:pt x="5184" y="452"/>
                  </a:lnTo>
                  <a:lnTo>
                    <a:pt x="6048" y="57"/>
                  </a:lnTo>
                  <a:lnTo>
                    <a:pt x="10368" y="0"/>
                  </a:lnTo>
                  <a:lnTo>
                    <a:pt x="14688" y="57"/>
                  </a:lnTo>
                  <a:lnTo>
                    <a:pt x="19008" y="113"/>
                  </a:lnTo>
                  <a:lnTo>
                    <a:pt x="21600" y="396"/>
                  </a:lnTo>
                  <a:lnTo>
                    <a:pt x="20736" y="792"/>
                  </a:lnTo>
                  <a:lnTo>
                    <a:pt x="19008" y="1187"/>
                  </a:lnTo>
                  <a:lnTo>
                    <a:pt x="17280" y="1696"/>
                  </a:lnTo>
                  <a:lnTo>
                    <a:pt x="17280" y="2036"/>
                  </a:lnTo>
                  <a:lnTo>
                    <a:pt x="15552" y="2545"/>
                  </a:lnTo>
                  <a:lnTo>
                    <a:pt x="14688" y="2940"/>
                  </a:lnTo>
                  <a:lnTo>
                    <a:pt x="15552" y="19055"/>
                  </a:lnTo>
                  <a:lnTo>
                    <a:pt x="15552" y="19791"/>
                  </a:lnTo>
                  <a:lnTo>
                    <a:pt x="14688" y="20299"/>
                  </a:lnTo>
                  <a:lnTo>
                    <a:pt x="12960" y="20752"/>
                  </a:lnTo>
                  <a:lnTo>
                    <a:pt x="12096" y="21204"/>
                  </a:lnTo>
                  <a:lnTo>
                    <a:pt x="11232" y="21600"/>
                  </a:lnTo>
                  <a:lnTo>
                    <a:pt x="5184" y="21543"/>
                  </a:lnTo>
                  <a:close/>
                  <a:moveTo>
                    <a:pt x="5184" y="21543"/>
                  </a:move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464658"/>
                </a:gs>
              </a:gsLst>
              <a:lin ang="0" scaled="1"/>
            </a:gra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7"/>
            <p:cNvSpPr>
              <a:spLocks/>
            </p:cNvSpPr>
            <p:nvPr/>
          </p:nvSpPr>
          <p:spPr bwMode="auto">
            <a:xfrm>
              <a:off x="288" y="2888"/>
              <a:ext cx="88" cy="1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23" name="Oval 8"/>
            <p:cNvSpPr>
              <a:spLocks/>
            </p:cNvSpPr>
            <p:nvPr/>
          </p:nvSpPr>
          <p:spPr bwMode="auto">
            <a:xfrm>
              <a:off x="288" y="2720"/>
              <a:ext cx="88" cy="1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24" name="Oval 9"/>
            <p:cNvSpPr>
              <a:spLocks/>
            </p:cNvSpPr>
            <p:nvPr/>
          </p:nvSpPr>
          <p:spPr bwMode="auto">
            <a:xfrm>
              <a:off x="288" y="656"/>
              <a:ext cx="88" cy="1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25" name="Left Arrow 24"/>
          <p:cNvSpPr/>
          <p:nvPr/>
        </p:nvSpPr>
        <p:spPr bwMode="auto">
          <a:xfrm>
            <a:off x="1883495" y="2060848"/>
            <a:ext cx="864096" cy="288032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eft Arrow 25"/>
          <p:cNvSpPr/>
          <p:nvPr/>
        </p:nvSpPr>
        <p:spPr bwMode="auto">
          <a:xfrm>
            <a:off x="1811487" y="1772816"/>
            <a:ext cx="936104" cy="216024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55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Step-by-step description</a:t>
            </a:r>
          </a:p>
        </p:txBody>
      </p:sp>
      <p:pic>
        <p:nvPicPr>
          <p:cNvPr id="12902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018992"/>
            <a:ext cx="2806824" cy="418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780928"/>
            <a:ext cx="2806824" cy="378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028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/>
              <a:t>Draw the intact side and axis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/>
              <a:t>Draw the deformity and evaluate: </a:t>
            </a:r>
          </a:p>
          <a:p>
            <a:pPr marL="885825" lvl="1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/>
              <a:t>Angles, axis, and length</a:t>
            </a:r>
          </a:p>
          <a:p>
            <a:pPr marL="885825" lvl="2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Deformity = 3-D and x-ray = 2-D</a:t>
            </a:r>
          </a:p>
          <a:p>
            <a:pPr marL="885825" lvl="3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/>
              <a:t>Deformity is usually greater than it looks</a:t>
            </a:r>
          </a:p>
          <a:p>
            <a:pPr marL="885825" lvl="2" indent="-3429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Pay attention to rotation!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n-US" sz="2400" dirty="0"/>
              <a:t>Place the implants: fracture/deformity corrected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n-US" sz="2400" dirty="0"/>
              <a:t>Establish the surgical tactic with the expected positioning, surgical approach, reduction methods, implants, fixation sequence, </a:t>
            </a:r>
            <a:r>
              <a:rPr lang="en-US" sz="2400" dirty="0" err="1"/>
              <a:t>etc</a:t>
            </a:r>
            <a:endParaRPr lang="en-US" sz="2400" dirty="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Using the normal side as a template—fractures/osteotomies</a:t>
            </a:r>
          </a:p>
        </p:txBody>
      </p:sp>
    </p:spTree>
    <p:extLst>
      <p:ext uri="{BB962C8B-B14F-4D97-AF65-F5344CB8AC3E}">
        <p14:creationId xmlns:p14="http://schemas.microsoft.com/office/powerpoint/2010/main" val="4218270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Using the normal side</a:t>
            </a:r>
          </a:p>
        </p:txBody>
      </p:sp>
      <p:sp>
        <p:nvSpPr>
          <p:cNvPr id="89089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Draw the intact side and axis</a:t>
            </a:r>
          </a:p>
          <a:p>
            <a:pPr>
              <a:buFont typeface="+mj-lt"/>
              <a:buAutoNum type="arabicPeriod"/>
            </a:pPr>
            <a:r>
              <a:rPr lang="en-US" dirty="0"/>
              <a:t>Draw the fragments of the fracture </a:t>
            </a:r>
          </a:p>
          <a:p>
            <a:pPr>
              <a:buFont typeface="+mj-lt"/>
              <a:buAutoNum type="arabicPeriod"/>
            </a:pPr>
            <a:r>
              <a:rPr lang="ja-JP" altLang="en-US" dirty="0"/>
              <a:t>“</a:t>
            </a:r>
            <a:r>
              <a:rPr lang="en-US" altLang="ja-JP" dirty="0"/>
              <a:t>Reduce</a:t>
            </a:r>
            <a:r>
              <a:rPr lang="ja-JP" altLang="en-US" dirty="0"/>
              <a:t>”</a:t>
            </a:r>
            <a:r>
              <a:rPr lang="en-US" altLang="ja-JP" dirty="0"/>
              <a:t> the fracture by d</a:t>
            </a:r>
            <a:r>
              <a:rPr lang="en-US" dirty="0"/>
              <a:t>rawing the fragments over the normal side</a:t>
            </a:r>
          </a:p>
          <a:p>
            <a:pPr>
              <a:buFont typeface="+mj-lt"/>
              <a:buAutoNum type="arabicPeriod"/>
            </a:pPr>
            <a:r>
              <a:rPr lang="en-US" dirty="0"/>
              <a:t>Insert implants: deformity/fracture corrected</a:t>
            </a:r>
          </a:p>
          <a:p>
            <a:pPr>
              <a:buFont typeface="+mj-lt"/>
              <a:buAutoNum type="arabicPeriod"/>
            </a:pPr>
            <a:r>
              <a:rPr lang="en-US" dirty="0"/>
              <a:t>Establish the surgical tactic with the expected positioning, surgical approach, reduction methods, implants, fixation sequence,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Using</a:t>
            </a:r>
            <a:r>
              <a:rPr lang="en-US" dirty="0"/>
              <a:t> the n</a:t>
            </a:r>
            <a:r>
              <a:rPr lang="en-US" dirty="0">
                <a:solidFill>
                  <a:srgbClr val="333399"/>
                </a:solidFill>
              </a:rPr>
              <a:t>ormal</a:t>
            </a:r>
            <a:r>
              <a:rPr lang="en-US" dirty="0"/>
              <a:t> side</a:t>
            </a:r>
          </a:p>
        </p:txBody>
      </p:sp>
      <p:pic>
        <p:nvPicPr>
          <p:cNvPr id="95234" name="Picture 2"/>
          <p:cNvPicPr>
            <a:picLocks noChangeArrowheads="1"/>
          </p:cNvPicPr>
          <p:nvPr/>
        </p:nvPicPr>
        <p:blipFill rotWithShape="1">
          <a:blip r:embed="rId3"/>
          <a:srcRect l="24269" t="13537" r="7683" b="11524"/>
          <a:stretch/>
        </p:blipFill>
        <p:spPr bwMode="auto">
          <a:xfrm>
            <a:off x="2333625" y="2051051"/>
            <a:ext cx="1771651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rrowheads="1"/>
          </p:cNvPicPr>
          <p:nvPr/>
        </p:nvPicPr>
        <p:blipFill rotWithShape="1">
          <a:blip r:embed="rId4"/>
          <a:srcRect l="21075" t="15122" r="21280" b="11525"/>
          <a:stretch/>
        </p:blipFill>
        <p:spPr bwMode="auto">
          <a:xfrm>
            <a:off x="7467600" y="2133601"/>
            <a:ext cx="17716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433763"/>
            <a:ext cx="673100" cy="1028700"/>
          </a:xfrm>
          <a:prstGeom prst="rect">
            <a:avLst/>
          </a:prstGeom>
          <a:noFill/>
          <a:ln>
            <a:noFill/>
          </a:ln>
          <a:effectLst>
            <a:outerShdw blurRad="139700" dist="508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02200" y="4457700"/>
            <a:ext cx="533400" cy="1790700"/>
          </a:xfrm>
          <a:prstGeom prst="rect">
            <a:avLst/>
          </a:prstGeom>
          <a:noFill/>
          <a:ln>
            <a:noFill/>
          </a:ln>
          <a:effectLst>
            <a:outerShdw blurRad="139700" dist="508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654300"/>
            <a:ext cx="482600" cy="1536700"/>
          </a:xfrm>
          <a:prstGeom prst="rect">
            <a:avLst/>
          </a:prstGeom>
          <a:noFill/>
          <a:ln>
            <a:noFill/>
          </a:ln>
          <a:effectLst>
            <a:outerShdw blurRad="139700" dist="508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7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1943100"/>
            <a:ext cx="1117600" cy="1130300"/>
          </a:xfrm>
          <a:prstGeom prst="rect">
            <a:avLst/>
          </a:prstGeom>
          <a:noFill/>
          <a:ln>
            <a:noFill/>
          </a:ln>
          <a:effectLst>
            <a:outerShdw blurRad="139700" dist="508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8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0900" y="1727200"/>
            <a:ext cx="419100" cy="647700"/>
          </a:xfrm>
          <a:prstGeom prst="rect">
            <a:avLst/>
          </a:prstGeom>
          <a:noFill/>
          <a:ln>
            <a:noFill/>
          </a:ln>
          <a:effectLst>
            <a:outerShdw blurRad="139700" dist="508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06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Choose implant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t="15632" r="23207" b="12178"/>
          <a:stretch/>
        </p:blipFill>
        <p:spPr bwMode="auto">
          <a:xfrm>
            <a:off x="2819401" y="1990725"/>
            <a:ext cx="1724025" cy="39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0" y="1498600"/>
            <a:ext cx="4787900" cy="4699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Angled plate 95</a:t>
            </a:r>
            <a:r>
              <a:rPr lang="en-US" baseline="32000" dirty="0"/>
              <a:t>o</a:t>
            </a: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Dynamic condylar screw (DCS)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Proximal femoral nail (PFN) long</a:t>
            </a:r>
          </a:p>
        </p:txBody>
      </p:sp>
      <p:grpSp>
        <p:nvGrpSpPr>
          <p:cNvPr id="96264" name="Group 8"/>
          <p:cNvGrpSpPr>
            <a:grpSpLocks/>
          </p:cNvGrpSpPr>
          <p:nvPr/>
        </p:nvGrpSpPr>
        <p:grpSpPr bwMode="auto">
          <a:xfrm>
            <a:off x="3151189" y="2386013"/>
            <a:ext cx="1131887" cy="4432300"/>
            <a:chOff x="0" y="0"/>
            <a:chExt cx="713" cy="2791"/>
          </a:xfrm>
        </p:grpSpPr>
        <p:sp>
          <p:nvSpPr>
            <p:cNvPr id="96260" name="Freeform 4"/>
            <p:cNvSpPr>
              <a:spLocks/>
            </p:cNvSpPr>
            <p:nvPr/>
          </p:nvSpPr>
          <p:spPr bwMode="auto">
            <a:xfrm rot="120000">
              <a:off x="48" y="3"/>
              <a:ext cx="272" cy="2784"/>
            </a:xfrm>
            <a:custGeom>
              <a:avLst/>
              <a:gdLst>
                <a:gd name="T0" fmla="*/ 0 w 21600"/>
                <a:gd name="T1" fmla="*/ 376 h 21600"/>
                <a:gd name="T2" fmla="*/ 3900 w 21600"/>
                <a:gd name="T3" fmla="*/ 5640 h 21600"/>
                <a:gd name="T4" fmla="*/ 4800 w 21600"/>
                <a:gd name="T5" fmla="*/ 5807 h 21600"/>
                <a:gd name="T6" fmla="*/ 5400 w 21600"/>
                <a:gd name="T7" fmla="*/ 6058 h 21600"/>
                <a:gd name="T8" fmla="*/ 6300 w 21600"/>
                <a:gd name="T9" fmla="*/ 6350 h 21600"/>
                <a:gd name="T10" fmla="*/ 6300 w 21600"/>
                <a:gd name="T11" fmla="*/ 6559 h 21600"/>
                <a:gd name="T12" fmla="*/ 6300 w 21600"/>
                <a:gd name="T13" fmla="*/ 6852 h 21600"/>
                <a:gd name="T14" fmla="*/ 7500 w 21600"/>
                <a:gd name="T15" fmla="*/ 7896 h 21600"/>
                <a:gd name="T16" fmla="*/ 12300 w 21600"/>
                <a:gd name="T17" fmla="*/ 10737 h 21600"/>
                <a:gd name="T18" fmla="*/ 13800 w 21600"/>
                <a:gd name="T19" fmla="*/ 12032 h 21600"/>
                <a:gd name="T20" fmla="*/ 14100 w 21600"/>
                <a:gd name="T21" fmla="*/ 12910 h 21600"/>
                <a:gd name="T22" fmla="*/ 14400 w 21600"/>
                <a:gd name="T23" fmla="*/ 13662 h 21600"/>
                <a:gd name="T24" fmla="*/ 15000 w 21600"/>
                <a:gd name="T25" fmla="*/ 14289 h 21600"/>
                <a:gd name="T26" fmla="*/ 15000 w 21600"/>
                <a:gd name="T27" fmla="*/ 14748 h 21600"/>
                <a:gd name="T28" fmla="*/ 15000 w 21600"/>
                <a:gd name="T29" fmla="*/ 15375 h 21600"/>
                <a:gd name="T30" fmla="*/ 15000 w 21600"/>
                <a:gd name="T31" fmla="*/ 15918 h 21600"/>
                <a:gd name="T32" fmla="*/ 14400 w 21600"/>
                <a:gd name="T33" fmla="*/ 18550 h 21600"/>
                <a:gd name="T34" fmla="*/ 14400 w 21600"/>
                <a:gd name="T35" fmla="*/ 19302 h 21600"/>
                <a:gd name="T36" fmla="*/ 14400 w 21600"/>
                <a:gd name="T37" fmla="*/ 19720 h 21600"/>
                <a:gd name="T38" fmla="*/ 14700 w 21600"/>
                <a:gd name="T39" fmla="*/ 20054 h 21600"/>
                <a:gd name="T40" fmla="*/ 15000 w 21600"/>
                <a:gd name="T41" fmla="*/ 20305 h 21600"/>
                <a:gd name="T42" fmla="*/ 15000 w 21600"/>
                <a:gd name="T43" fmla="*/ 20597 h 21600"/>
                <a:gd name="T44" fmla="*/ 15600 w 21600"/>
                <a:gd name="T45" fmla="*/ 20932 h 21600"/>
                <a:gd name="T46" fmla="*/ 15363 w 21600"/>
                <a:gd name="T47" fmla="*/ 21085 h 21600"/>
                <a:gd name="T48" fmla="*/ 18000 w 21600"/>
                <a:gd name="T49" fmla="*/ 21600 h 21600"/>
                <a:gd name="T50" fmla="*/ 19500 w 21600"/>
                <a:gd name="T51" fmla="*/ 21433 h 21600"/>
                <a:gd name="T52" fmla="*/ 21000 w 21600"/>
                <a:gd name="T53" fmla="*/ 21099 h 21600"/>
                <a:gd name="T54" fmla="*/ 21000 w 21600"/>
                <a:gd name="T55" fmla="*/ 20806 h 21600"/>
                <a:gd name="T56" fmla="*/ 21000 w 21600"/>
                <a:gd name="T57" fmla="*/ 20597 h 21600"/>
                <a:gd name="T58" fmla="*/ 21600 w 21600"/>
                <a:gd name="T59" fmla="*/ 14372 h 21600"/>
                <a:gd name="T60" fmla="*/ 21600 w 21600"/>
                <a:gd name="T61" fmla="*/ 13954 h 21600"/>
                <a:gd name="T62" fmla="*/ 21600 w 21600"/>
                <a:gd name="T63" fmla="*/ 13495 h 21600"/>
                <a:gd name="T64" fmla="*/ 21300 w 21600"/>
                <a:gd name="T65" fmla="*/ 13035 h 21600"/>
                <a:gd name="T66" fmla="*/ 19800 w 21600"/>
                <a:gd name="T67" fmla="*/ 10654 h 21600"/>
                <a:gd name="T68" fmla="*/ 20400 w 21600"/>
                <a:gd name="T69" fmla="*/ 7687 h 21600"/>
                <a:gd name="T70" fmla="*/ 18900 w 21600"/>
                <a:gd name="T71" fmla="*/ 5766 h 21600"/>
                <a:gd name="T72" fmla="*/ 18600 w 21600"/>
                <a:gd name="T73" fmla="*/ 5431 h 21600"/>
                <a:gd name="T74" fmla="*/ 18300 w 21600"/>
                <a:gd name="T75" fmla="*/ 5222 h 21600"/>
                <a:gd name="T76" fmla="*/ 17700 w 21600"/>
                <a:gd name="T77" fmla="*/ 5014 h 21600"/>
                <a:gd name="T78" fmla="*/ 17700 w 21600"/>
                <a:gd name="T79" fmla="*/ 4638 h 21600"/>
                <a:gd name="T80" fmla="*/ 14400 w 21600"/>
                <a:gd name="T81" fmla="*/ 125 h 21600"/>
                <a:gd name="T82" fmla="*/ 10800 w 21600"/>
                <a:gd name="T83" fmla="*/ 0 h 21600"/>
                <a:gd name="T84" fmla="*/ 9000 w 21600"/>
                <a:gd name="T85" fmla="*/ 0 h 21600"/>
                <a:gd name="T86" fmla="*/ 6300 w 21600"/>
                <a:gd name="T87" fmla="*/ 0 h 21600"/>
                <a:gd name="T88" fmla="*/ 3600 w 21600"/>
                <a:gd name="T89" fmla="*/ 125 h 21600"/>
                <a:gd name="T90" fmla="*/ 2100 w 21600"/>
                <a:gd name="T91" fmla="*/ 125 h 21600"/>
                <a:gd name="T92" fmla="*/ 0 w 21600"/>
                <a:gd name="T93" fmla="*/ 376 h 21600"/>
                <a:gd name="T94" fmla="*/ 0 w 21600"/>
                <a:gd name="T95" fmla="*/ 37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00" h="21600">
                  <a:moveTo>
                    <a:pt x="0" y="376"/>
                  </a:moveTo>
                  <a:lnTo>
                    <a:pt x="3900" y="5640"/>
                  </a:lnTo>
                  <a:lnTo>
                    <a:pt x="4800" y="5807"/>
                  </a:lnTo>
                  <a:lnTo>
                    <a:pt x="5400" y="6058"/>
                  </a:lnTo>
                  <a:lnTo>
                    <a:pt x="6300" y="6350"/>
                  </a:lnTo>
                  <a:lnTo>
                    <a:pt x="6300" y="6559"/>
                  </a:lnTo>
                  <a:lnTo>
                    <a:pt x="6300" y="6852"/>
                  </a:lnTo>
                  <a:lnTo>
                    <a:pt x="7500" y="7896"/>
                  </a:lnTo>
                  <a:lnTo>
                    <a:pt x="12300" y="10737"/>
                  </a:lnTo>
                  <a:lnTo>
                    <a:pt x="13800" y="12032"/>
                  </a:lnTo>
                  <a:lnTo>
                    <a:pt x="14100" y="12910"/>
                  </a:lnTo>
                  <a:lnTo>
                    <a:pt x="14400" y="13662"/>
                  </a:lnTo>
                  <a:lnTo>
                    <a:pt x="15000" y="14289"/>
                  </a:lnTo>
                  <a:lnTo>
                    <a:pt x="15000" y="14748"/>
                  </a:lnTo>
                  <a:lnTo>
                    <a:pt x="15000" y="15375"/>
                  </a:lnTo>
                  <a:lnTo>
                    <a:pt x="15000" y="15918"/>
                  </a:lnTo>
                  <a:lnTo>
                    <a:pt x="14400" y="18550"/>
                  </a:lnTo>
                  <a:lnTo>
                    <a:pt x="14400" y="19302"/>
                  </a:lnTo>
                  <a:lnTo>
                    <a:pt x="14400" y="19720"/>
                  </a:lnTo>
                  <a:lnTo>
                    <a:pt x="14700" y="20054"/>
                  </a:lnTo>
                  <a:lnTo>
                    <a:pt x="15000" y="20305"/>
                  </a:lnTo>
                  <a:lnTo>
                    <a:pt x="15000" y="20597"/>
                  </a:lnTo>
                  <a:cubicBezTo>
                    <a:pt x="15000" y="20597"/>
                    <a:pt x="15399" y="20862"/>
                    <a:pt x="15600" y="20932"/>
                  </a:cubicBezTo>
                  <a:cubicBezTo>
                    <a:pt x="15797" y="21000"/>
                    <a:pt x="15363" y="21085"/>
                    <a:pt x="15363" y="21085"/>
                  </a:cubicBezTo>
                  <a:lnTo>
                    <a:pt x="18000" y="21600"/>
                  </a:lnTo>
                  <a:lnTo>
                    <a:pt x="19500" y="21433"/>
                  </a:lnTo>
                  <a:lnTo>
                    <a:pt x="21000" y="21099"/>
                  </a:lnTo>
                  <a:lnTo>
                    <a:pt x="21000" y="20806"/>
                  </a:lnTo>
                  <a:lnTo>
                    <a:pt x="21000" y="20597"/>
                  </a:lnTo>
                  <a:lnTo>
                    <a:pt x="21600" y="14372"/>
                  </a:lnTo>
                  <a:lnTo>
                    <a:pt x="21600" y="13954"/>
                  </a:lnTo>
                  <a:lnTo>
                    <a:pt x="21600" y="13495"/>
                  </a:lnTo>
                  <a:lnTo>
                    <a:pt x="21300" y="13035"/>
                  </a:lnTo>
                  <a:lnTo>
                    <a:pt x="19800" y="10654"/>
                  </a:lnTo>
                  <a:lnTo>
                    <a:pt x="20400" y="7687"/>
                  </a:lnTo>
                  <a:lnTo>
                    <a:pt x="18900" y="5766"/>
                  </a:lnTo>
                  <a:lnTo>
                    <a:pt x="18600" y="5431"/>
                  </a:lnTo>
                  <a:lnTo>
                    <a:pt x="18300" y="5222"/>
                  </a:lnTo>
                  <a:lnTo>
                    <a:pt x="17700" y="5014"/>
                  </a:lnTo>
                  <a:lnTo>
                    <a:pt x="17700" y="4638"/>
                  </a:lnTo>
                  <a:lnTo>
                    <a:pt x="14400" y="125"/>
                  </a:lnTo>
                  <a:lnTo>
                    <a:pt x="10800" y="0"/>
                  </a:lnTo>
                  <a:lnTo>
                    <a:pt x="9000" y="0"/>
                  </a:lnTo>
                  <a:lnTo>
                    <a:pt x="6300" y="0"/>
                  </a:lnTo>
                  <a:lnTo>
                    <a:pt x="3600" y="125"/>
                  </a:lnTo>
                  <a:lnTo>
                    <a:pt x="2100" y="125"/>
                  </a:lnTo>
                  <a:lnTo>
                    <a:pt x="0" y="376"/>
                  </a:lnTo>
                  <a:close/>
                  <a:moveTo>
                    <a:pt x="0" y="376"/>
                  </a:move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auto">
            <a:xfrm>
              <a:off x="25" y="77"/>
              <a:ext cx="688" cy="554"/>
            </a:xfrm>
            <a:custGeom>
              <a:avLst/>
              <a:gdLst>
                <a:gd name="T0" fmla="*/ 323 w 21600"/>
                <a:gd name="T1" fmla="*/ 18308 h 21600"/>
                <a:gd name="T2" fmla="*/ 517 w 21600"/>
                <a:gd name="T3" fmla="*/ 19111 h 21600"/>
                <a:gd name="T4" fmla="*/ 517 w 21600"/>
                <a:gd name="T5" fmla="*/ 19673 h 21600"/>
                <a:gd name="T6" fmla="*/ 517 w 21600"/>
                <a:gd name="T7" fmla="*/ 20315 h 21600"/>
                <a:gd name="T8" fmla="*/ 647 w 21600"/>
                <a:gd name="T9" fmla="*/ 20877 h 21600"/>
                <a:gd name="T10" fmla="*/ 711 w 21600"/>
                <a:gd name="T11" fmla="*/ 21600 h 21600"/>
                <a:gd name="T12" fmla="*/ 3104 w 21600"/>
                <a:gd name="T13" fmla="*/ 19673 h 21600"/>
                <a:gd name="T14" fmla="*/ 15780 w 21600"/>
                <a:gd name="T15" fmla="*/ 7146 h 21600"/>
                <a:gd name="T16" fmla="*/ 16103 w 21600"/>
                <a:gd name="T17" fmla="*/ 6986 h 21600"/>
                <a:gd name="T18" fmla="*/ 16426 w 21600"/>
                <a:gd name="T19" fmla="*/ 6825 h 21600"/>
                <a:gd name="T20" fmla="*/ 16750 w 21600"/>
                <a:gd name="T21" fmla="*/ 6584 h 21600"/>
                <a:gd name="T22" fmla="*/ 17202 w 21600"/>
                <a:gd name="T23" fmla="*/ 6103 h 21600"/>
                <a:gd name="T24" fmla="*/ 17526 w 21600"/>
                <a:gd name="T25" fmla="*/ 5701 h 21600"/>
                <a:gd name="T26" fmla="*/ 18043 w 21600"/>
                <a:gd name="T27" fmla="*/ 5219 h 21600"/>
                <a:gd name="T28" fmla="*/ 18366 w 21600"/>
                <a:gd name="T29" fmla="*/ 4738 h 21600"/>
                <a:gd name="T30" fmla="*/ 18690 w 21600"/>
                <a:gd name="T31" fmla="*/ 4416 h 21600"/>
                <a:gd name="T32" fmla="*/ 19013 w 21600"/>
                <a:gd name="T33" fmla="*/ 3774 h 21600"/>
                <a:gd name="T34" fmla="*/ 19337 w 21600"/>
                <a:gd name="T35" fmla="*/ 3533 h 21600"/>
                <a:gd name="T36" fmla="*/ 19725 w 21600"/>
                <a:gd name="T37" fmla="*/ 3372 h 21600"/>
                <a:gd name="T38" fmla="*/ 19983 w 21600"/>
                <a:gd name="T39" fmla="*/ 3132 h 21600"/>
                <a:gd name="T40" fmla="*/ 20501 w 21600"/>
                <a:gd name="T41" fmla="*/ 2810 h 21600"/>
                <a:gd name="T42" fmla="*/ 21018 w 21600"/>
                <a:gd name="T43" fmla="*/ 2650 h 21600"/>
                <a:gd name="T44" fmla="*/ 21277 w 21600"/>
                <a:gd name="T45" fmla="*/ 2329 h 21600"/>
                <a:gd name="T46" fmla="*/ 21406 w 21600"/>
                <a:gd name="T47" fmla="*/ 1927 h 21600"/>
                <a:gd name="T48" fmla="*/ 21600 w 21600"/>
                <a:gd name="T49" fmla="*/ 1606 h 21600"/>
                <a:gd name="T50" fmla="*/ 21600 w 21600"/>
                <a:gd name="T51" fmla="*/ 1124 h 21600"/>
                <a:gd name="T52" fmla="*/ 21535 w 21600"/>
                <a:gd name="T53" fmla="*/ 723 h 21600"/>
                <a:gd name="T54" fmla="*/ 21406 w 21600"/>
                <a:gd name="T55" fmla="*/ 241 h 21600"/>
                <a:gd name="T56" fmla="*/ 20953 w 21600"/>
                <a:gd name="T57" fmla="*/ 0 h 21600"/>
                <a:gd name="T58" fmla="*/ 20501 w 21600"/>
                <a:gd name="T59" fmla="*/ 0 h 21600"/>
                <a:gd name="T60" fmla="*/ 17138 w 21600"/>
                <a:gd name="T61" fmla="*/ 2248 h 21600"/>
                <a:gd name="T62" fmla="*/ 16814 w 21600"/>
                <a:gd name="T63" fmla="*/ 2489 h 21600"/>
                <a:gd name="T64" fmla="*/ 16297 w 21600"/>
                <a:gd name="T65" fmla="*/ 2810 h 21600"/>
                <a:gd name="T66" fmla="*/ 15844 w 21600"/>
                <a:gd name="T67" fmla="*/ 3372 h 21600"/>
                <a:gd name="T68" fmla="*/ 15198 w 21600"/>
                <a:gd name="T69" fmla="*/ 3854 h 21600"/>
                <a:gd name="T70" fmla="*/ 14939 w 21600"/>
                <a:gd name="T71" fmla="*/ 4256 h 21600"/>
                <a:gd name="T72" fmla="*/ 14357 w 21600"/>
                <a:gd name="T73" fmla="*/ 4898 h 21600"/>
                <a:gd name="T74" fmla="*/ 13904 w 21600"/>
                <a:gd name="T75" fmla="*/ 5541 h 21600"/>
                <a:gd name="T76" fmla="*/ 13516 w 21600"/>
                <a:gd name="T77" fmla="*/ 5781 h 21600"/>
                <a:gd name="T78" fmla="*/ 12999 w 21600"/>
                <a:gd name="T79" fmla="*/ 6263 h 21600"/>
                <a:gd name="T80" fmla="*/ 11899 w 21600"/>
                <a:gd name="T81" fmla="*/ 6906 h 21600"/>
                <a:gd name="T82" fmla="*/ 9765 w 21600"/>
                <a:gd name="T83" fmla="*/ 9234 h 21600"/>
                <a:gd name="T84" fmla="*/ 2846 w 21600"/>
                <a:gd name="T85" fmla="*/ 15819 h 21600"/>
                <a:gd name="T86" fmla="*/ 453 w 21600"/>
                <a:gd name="T87" fmla="*/ 17746 h 21600"/>
                <a:gd name="T88" fmla="*/ 0 w 21600"/>
                <a:gd name="T89" fmla="*/ 18388 h 21600"/>
                <a:gd name="T90" fmla="*/ 65 w 21600"/>
                <a:gd name="T91" fmla="*/ 19030 h 21600"/>
                <a:gd name="T92" fmla="*/ 65 w 21600"/>
                <a:gd name="T93" fmla="*/ 19833 h 21600"/>
                <a:gd name="T94" fmla="*/ 129 w 21600"/>
                <a:gd name="T95" fmla="*/ 2047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00" h="21600">
                  <a:moveTo>
                    <a:pt x="323" y="18308"/>
                  </a:moveTo>
                  <a:lnTo>
                    <a:pt x="517" y="19111"/>
                  </a:lnTo>
                  <a:lnTo>
                    <a:pt x="517" y="19673"/>
                  </a:lnTo>
                  <a:lnTo>
                    <a:pt x="517" y="20315"/>
                  </a:lnTo>
                  <a:lnTo>
                    <a:pt x="647" y="20877"/>
                  </a:lnTo>
                  <a:lnTo>
                    <a:pt x="711" y="21600"/>
                  </a:lnTo>
                  <a:lnTo>
                    <a:pt x="3104" y="19673"/>
                  </a:lnTo>
                  <a:lnTo>
                    <a:pt x="15780" y="7146"/>
                  </a:lnTo>
                  <a:lnTo>
                    <a:pt x="16103" y="6986"/>
                  </a:lnTo>
                  <a:cubicBezTo>
                    <a:pt x="16103" y="6986"/>
                    <a:pt x="16358" y="6867"/>
                    <a:pt x="16426" y="6825"/>
                  </a:cubicBezTo>
                  <a:cubicBezTo>
                    <a:pt x="16500" y="6780"/>
                    <a:pt x="16750" y="6584"/>
                    <a:pt x="16750" y="6584"/>
                  </a:cubicBezTo>
                  <a:lnTo>
                    <a:pt x="17202" y="6103"/>
                  </a:lnTo>
                  <a:lnTo>
                    <a:pt x="17526" y="5701"/>
                  </a:lnTo>
                  <a:lnTo>
                    <a:pt x="18043" y="5219"/>
                  </a:lnTo>
                  <a:lnTo>
                    <a:pt x="18366" y="4738"/>
                  </a:lnTo>
                  <a:lnTo>
                    <a:pt x="18690" y="4416"/>
                  </a:lnTo>
                  <a:lnTo>
                    <a:pt x="19013" y="3774"/>
                  </a:lnTo>
                  <a:lnTo>
                    <a:pt x="19337" y="3533"/>
                  </a:lnTo>
                  <a:lnTo>
                    <a:pt x="19725" y="3372"/>
                  </a:lnTo>
                  <a:lnTo>
                    <a:pt x="19983" y="3132"/>
                  </a:lnTo>
                  <a:lnTo>
                    <a:pt x="20501" y="2810"/>
                  </a:lnTo>
                  <a:lnTo>
                    <a:pt x="21018" y="2650"/>
                  </a:lnTo>
                  <a:lnTo>
                    <a:pt x="21277" y="2329"/>
                  </a:lnTo>
                  <a:lnTo>
                    <a:pt x="21406" y="1927"/>
                  </a:lnTo>
                  <a:lnTo>
                    <a:pt x="21600" y="1606"/>
                  </a:lnTo>
                  <a:lnTo>
                    <a:pt x="21600" y="1124"/>
                  </a:lnTo>
                  <a:lnTo>
                    <a:pt x="21535" y="723"/>
                  </a:lnTo>
                  <a:lnTo>
                    <a:pt x="21406" y="241"/>
                  </a:lnTo>
                  <a:lnTo>
                    <a:pt x="20953" y="0"/>
                  </a:lnTo>
                  <a:lnTo>
                    <a:pt x="20501" y="0"/>
                  </a:lnTo>
                  <a:lnTo>
                    <a:pt x="17138" y="2248"/>
                  </a:lnTo>
                  <a:lnTo>
                    <a:pt x="16814" y="2489"/>
                  </a:lnTo>
                  <a:lnTo>
                    <a:pt x="16297" y="2810"/>
                  </a:lnTo>
                  <a:lnTo>
                    <a:pt x="15844" y="3372"/>
                  </a:lnTo>
                  <a:lnTo>
                    <a:pt x="15198" y="3854"/>
                  </a:lnTo>
                  <a:lnTo>
                    <a:pt x="14939" y="4256"/>
                  </a:lnTo>
                  <a:lnTo>
                    <a:pt x="14357" y="4898"/>
                  </a:lnTo>
                  <a:lnTo>
                    <a:pt x="13904" y="5541"/>
                  </a:lnTo>
                  <a:lnTo>
                    <a:pt x="13516" y="5781"/>
                  </a:lnTo>
                  <a:lnTo>
                    <a:pt x="12999" y="6263"/>
                  </a:lnTo>
                  <a:lnTo>
                    <a:pt x="11899" y="6906"/>
                  </a:lnTo>
                  <a:lnTo>
                    <a:pt x="9765" y="9234"/>
                  </a:lnTo>
                  <a:lnTo>
                    <a:pt x="2846" y="15819"/>
                  </a:lnTo>
                  <a:lnTo>
                    <a:pt x="453" y="17746"/>
                  </a:lnTo>
                  <a:lnTo>
                    <a:pt x="0" y="18388"/>
                  </a:lnTo>
                  <a:lnTo>
                    <a:pt x="65" y="19030"/>
                  </a:lnTo>
                  <a:lnTo>
                    <a:pt x="65" y="19833"/>
                  </a:lnTo>
                  <a:lnTo>
                    <a:pt x="129" y="20476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auto">
            <a:xfrm>
              <a:off x="484" y="178"/>
              <a:ext cx="140" cy="35"/>
            </a:xfrm>
            <a:custGeom>
              <a:avLst/>
              <a:gdLst>
                <a:gd name="T0" fmla="*/ 0 w 21600"/>
                <a:gd name="T1" fmla="*/ 20329 h 21600"/>
                <a:gd name="T2" fmla="*/ 2541 w 21600"/>
                <a:gd name="T3" fmla="*/ 20329 h 21600"/>
                <a:gd name="T4" fmla="*/ 4447 w 21600"/>
                <a:gd name="T5" fmla="*/ 20329 h 21600"/>
                <a:gd name="T6" fmla="*/ 6671 w 21600"/>
                <a:gd name="T7" fmla="*/ 21600 h 21600"/>
                <a:gd name="T8" fmla="*/ 8259 w 21600"/>
                <a:gd name="T9" fmla="*/ 19059 h 21600"/>
                <a:gd name="T10" fmla="*/ 11435 w 21600"/>
                <a:gd name="T11" fmla="*/ 12706 h 21600"/>
                <a:gd name="T12" fmla="*/ 14612 w 21600"/>
                <a:gd name="T13" fmla="*/ 6353 h 21600"/>
                <a:gd name="T14" fmla="*/ 16518 w 21600"/>
                <a:gd name="T15" fmla="*/ 2541 h 21600"/>
                <a:gd name="T16" fmla="*/ 19376 w 21600"/>
                <a:gd name="T17" fmla="*/ 0 h 21600"/>
                <a:gd name="T18" fmla="*/ 21600 w 21600"/>
                <a:gd name="T1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20329"/>
                  </a:moveTo>
                  <a:lnTo>
                    <a:pt x="2541" y="20329"/>
                  </a:lnTo>
                  <a:lnTo>
                    <a:pt x="4447" y="20329"/>
                  </a:lnTo>
                  <a:lnTo>
                    <a:pt x="6671" y="21600"/>
                  </a:lnTo>
                  <a:lnTo>
                    <a:pt x="8259" y="19059"/>
                  </a:lnTo>
                  <a:lnTo>
                    <a:pt x="11435" y="12706"/>
                  </a:lnTo>
                  <a:lnTo>
                    <a:pt x="14612" y="6353"/>
                  </a:lnTo>
                  <a:lnTo>
                    <a:pt x="16518" y="2541"/>
                  </a:lnTo>
                  <a:lnTo>
                    <a:pt x="19376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96263" name="Freeform 7"/>
            <p:cNvSpPr>
              <a:spLocks/>
            </p:cNvSpPr>
            <p:nvPr/>
          </p:nvSpPr>
          <p:spPr bwMode="auto">
            <a:xfrm>
              <a:off x="550" y="103"/>
              <a:ext cx="155" cy="42"/>
            </a:xfrm>
            <a:custGeom>
              <a:avLst/>
              <a:gdLst>
                <a:gd name="T0" fmla="*/ 0 w 21600"/>
                <a:gd name="T1" fmla="*/ 21600 h 21600"/>
                <a:gd name="T2" fmla="*/ 3744 w 21600"/>
                <a:gd name="T3" fmla="*/ 18360 h 21600"/>
                <a:gd name="T4" fmla="*/ 7776 w 21600"/>
                <a:gd name="T5" fmla="*/ 18360 h 21600"/>
                <a:gd name="T6" fmla="*/ 10944 w 21600"/>
                <a:gd name="T7" fmla="*/ 14040 h 21600"/>
                <a:gd name="T8" fmla="*/ 14112 w 21600"/>
                <a:gd name="T9" fmla="*/ 7560 h 21600"/>
                <a:gd name="T10" fmla="*/ 16992 w 21600"/>
                <a:gd name="T11" fmla="*/ 3240 h 21600"/>
                <a:gd name="T12" fmla="*/ 20160 w 21600"/>
                <a:gd name="T13" fmla="*/ 0 h 21600"/>
                <a:gd name="T14" fmla="*/ 21600 w 21600"/>
                <a:gd name="T1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744" y="18360"/>
                  </a:lnTo>
                  <a:lnTo>
                    <a:pt x="7776" y="18360"/>
                  </a:lnTo>
                  <a:lnTo>
                    <a:pt x="10944" y="14040"/>
                  </a:lnTo>
                  <a:lnTo>
                    <a:pt x="14112" y="7560"/>
                  </a:lnTo>
                  <a:lnTo>
                    <a:pt x="16992" y="3240"/>
                  </a:lnTo>
                  <a:lnTo>
                    <a:pt x="20160" y="0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5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3932" y="1412776"/>
            <a:ext cx="2336800" cy="5295900"/>
          </a:xfrm>
          <a:prstGeom prst="rect">
            <a:avLst/>
          </a:prstGeom>
          <a:noFill/>
          <a:ln>
            <a:noFill/>
          </a:ln>
          <a:effectLst>
            <a:outerShdw blurRad="50800" dist="380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4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0632" y="1412776"/>
            <a:ext cx="2882900" cy="5283200"/>
          </a:xfrm>
          <a:prstGeom prst="rect">
            <a:avLst/>
          </a:prstGeom>
          <a:noFill/>
          <a:ln>
            <a:noFill/>
          </a:ln>
          <a:effectLst>
            <a:outerShdw blurRad="50800" dist="38099" dir="54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normal side for deformity correction</a:t>
            </a:r>
          </a:p>
        </p:txBody>
      </p:sp>
    </p:spTree>
    <p:extLst>
      <p:ext uri="{BB962C8B-B14F-4D97-AF65-F5344CB8AC3E}">
        <p14:creationId xmlns:p14="http://schemas.microsoft.com/office/powerpoint/2010/main" val="1670349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72"/>
          <a:stretch/>
        </p:blipFill>
        <p:spPr bwMode="auto">
          <a:xfrm>
            <a:off x="2756148" y="1037488"/>
            <a:ext cx="29591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normal side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B5B63-07A7-4224-97AD-42BDF0E1B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" name="Picture 1" descr="Slide 52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09" y="1052737"/>
            <a:ext cx="3888431" cy="53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50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822450" y="1052736"/>
            <a:ext cx="8534400" cy="533400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/>
          </p:cNvSpPr>
          <p:nvPr/>
        </p:nvSpPr>
        <p:spPr bwMode="auto">
          <a:xfrm>
            <a:off x="5416550" y="1052736"/>
            <a:ext cx="1333500" cy="5334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normal side—results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A7AF5-57BD-43D0-A46E-F5267BEBF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267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Verdana" charset="0"/>
              </a:rPr>
              <a:t>P</a:t>
            </a:r>
            <a:r>
              <a:rPr lang="en-US" dirty="0">
                <a:sym typeface="Verdana Bold Italic" charset="0"/>
              </a:rPr>
              <a:t>lan</a:t>
            </a:r>
            <a:r>
              <a:rPr lang="en-US" dirty="0">
                <a:sym typeface="Verdana" charset="0"/>
              </a:rPr>
              <a:t> the </a:t>
            </a:r>
            <a:r>
              <a:rPr lang="en-US" dirty="0">
                <a:sym typeface="Verdana Bold Italic" charset="0"/>
              </a:rPr>
              <a:t>surgery</a:t>
            </a:r>
            <a:r>
              <a:rPr lang="en-US" dirty="0">
                <a:sym typeface="Verdana" charset="0"/>
              </a:rPr>
              <a:t> that </a:t>
            </a:r>
            <a:r>
              <a:rPr lang="en-US" dirty="0">
                <a:sym typeface="Verdana Bold Italic" charset="0"/>
              </a:rPr>
              <a:t>you</a:t>
            </a:r>
            <a:r>
              <a:rPr lang="en-US" dirty="0">
                <a:sym typeface="Verdana" charset="0"/>
              </a:rPr>
              <a:t> are about </a:t>
            </a:r>
            <a:r>
              <a:rPr lang="en-US" dirty="0">
                <a:sym typeface="Verdana Bold Italic" charset="0"/>
              </a:rPr>
              <a:t>to do</a:t>
            </a:r>
            <a:endParaRPr lang="en-US" dirty="0">
              <a:sym typeface="Verdana" charset="0"/>
            </a:endParaRPr>
          </a:p>
        </p:txBody>
      </p:sp>
      <p:sp>
        <p:nvSpPr>
          <p:cNvPr id="55299" name="Rectangle 3"/>
          <p:cNvSpPr>
            <a:spLocks/>
          </p:cNvSpPr>
          <p:nvPr/>
        </p:nvSpPr>
        <p:spPr bwMode="auto">
          <a:xfrm>
            <a:off x="4767912" y="5683483"/>
            <a:ext cx="26561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042D9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itchFamily="34" charset="-128"/>
                <a:sym typeface="Gill Sans" pitchFamily="1" charset="0"/>
              </a:rPr>
              <a:t>Before doing it!</a:t>
            </a:r>
          </a:p>
        </p:txBody>
      </p:sp>
      <p:pic>
        <p:nvPicPr>
          <p:cNvPr id="55301" name="Picture 5"/>
          <p:cNvPicPr>
            <a:picLocks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017033" y="2484056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991425" y="2230056"/>
            <a:ext cx="1828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/>
          <p:cNvPicPr>
            <a:picLocks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184232" y="2230056"/>
            <a:ext cx="2273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lide 6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92" y="3022145"/>
            <a:ext cx="1944216" cy="2440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5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3210" y="764704"/>
            <a:ext cx="3505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6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663700"/>
            <a:ext cx="5245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From the intact side</a:t>
            </a:r>
          </a:p>
        </p:txBody>
      </p:sp>
    </p:spTree>
    <p:extLst>
      <p:ext uri="{BB962C8B-B14F-4D97-AF65-F5344CB8AC3E}">
        <p14:creationId xmlns:p14="http://schemas.microsoft.com/office/powerpoint/2010/main" val="2033322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anatomical axis</a:t>
            </a:r>
          </a:p>
        </p:txBody>
      </p:sp>
      <p:pic>
        <p:nvPicPr>
          <p:cNvPr id="3" name="Picture 2" descr="Slide5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243" y="985210"/>
            <a:ext cx="3201949" cy="53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21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5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052736"/>
            <a:ext cx="3619500" cy="5270500"/>
          </a:xfrm>
          <a:prstGeom prst="rect">
            <a:avLst/>
          </a:prstGeom>
        </p:spPr>
      </p:pic>
      <p:pic>
        <p:nvPicPr>
          <p:cNvPr id="2" name="Picture 1" descr="Slide 56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052736"/>
            <a:ext cx="3619500" cy="5270500"/>
          </a:xfrm>
          <a:prstGeom prst="rect">
            <a:avLst/>
          </a:prstGeom>
        </p:spPr>
      </p:pic>
      <p:sp>
        <p:nvSpPr>
          <p:cNvPr id="137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anatomical axis</a:t>
            </a:r>
          </a:p>
        </p:txBody>
      </p:sp>
      <p:grpSp>
        <p:nvGrpSpPr>
          <p:cNvPr id="137221" name="Group 5"/>
          <p:cNvGrpSpPr>
            <a:grpSpLocks/>
          </p:cNvGrpSpPr>
          <p:nvPr/>
        </p:nvGrpSpPr>
        <p:grpSpPr bwMode="auto">
          <a:xfrm>
            <a:off x="2108200" y="1124843"/>
            <a:ext cx="3625850" cy="5270500"/>
            <a:chOff x="0" y="66"/>
            <a:chExt cx="2284" cy="3320"/>
          </a:xfrm>
        </p:grpSpPr>
        <p:sp>
          <p:nvSpPr>
            <p:cNvPr id="137219" name="Line 3"/>
            <p:cNvSpPr>
              <a:spLocks noChangeShapeType="1"/>
            </p:cNvSpPr>
            <p:nvPr/>
          </p:nvSpPr>
          <p:spPr bwMode="auto">
            <a:xfrm>
              <a:off x="0" y="2237"/>
              <a:ext cx="2284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37220" name="Line 4"/>
            <p:cNvSpPr>
              <a:spLocks noChangeShapeType="1"/>
            </p:cNvSpPr>
            <p:nvPr/>
          </p:nvSpPr>
          <p:spPr bwMode="auto">
            <a:xfrm>
              <a:off x="879" y="66"/>
              <a:ext cx="290" cy="33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grpSp>
        <p:nvGrpSpPr>
          <p:cNvPr id="137225" name="Group 9"/>
          <p:cNvGrpSpPr>
            <a:grpSpLocks/>
          </p:cNvGrpSpPr>
          <p:nvPr/>
        </p:nvGrpSpPr>
        <p:grpSpPr bwMode="auto">
          <a:xfrm>
            <a:off x="6450014" y="1020068"/>
            <a:ext cx="3574273" cy="5270500"/>
            <a:chOff x="0" y="0"/>
            <a:chExt cx="2283" cy="3320"/>
          </a:xfrm>
        </p:grpSpPr>
        <p:sp>
          <p:nvSpPr>
            <p:cNvPr id="137223" name="Line 7"/>
            <p:cNvSpPr>
              <a:spLocks noChangeShapeType="1"/>
            </p:cNvSpPr>
            <p:nvPr/>
          </p:nvSpPr>
          <p:spPr bwMode="auto">
            <a:xfrm>
              <a:off x="0" y="2237"/>
              <a:ext cx="228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37224" name="Line 8"/>
            <p:cNvSpPr>
              <a:spLocks noChangeShapeType="1"/>
            </p:cNvSpPr>
            <p:nvPr/>
          </p:nvSpPr>
          <p:spPr bwMode="auto">
            <a:xfrm>
              <a:off x="883" y="0"/>
              <a:ext cx="291" cy="33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2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57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87463"/>
            <a:ext cx="5003800" cy="5207000"/>
          </a:xfrm>
          <a:prstGeom prst="rect">
            <a:avLst/>
          </a:prstGeom>
        </p:spPr>
      </p:pic>
      <p:pic>
        <p:nvPicPr>
          <p:cNvPr id="3" name="Picture 2" descr="Slide 57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087463"/>
            <a:ext cx="3416300" cy="5207000"/>
          </a:xfrm>
          <a:prstGeom prst="rect">
            <a:avLst/>
          </a:prstGeom>
        </p:spPr>
      </p:pic>
      <p:sp>
        <p:nvSpPr>
          <p:cNvPr id="138244" name="Line 4"/>
          <p:cNvSpPr>
            <a:spLocks noChangeShapeType="1"/>
          </p:cNvSpPr>
          <p:nvPr/>
        </p:nvSpPr>
        <p:spPr bwMode="auto">
          <a:xfrm>
            <a:off x="7061200" y="4674295"/>
            <a:ext cx="28829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>
            <a:off x="8067676" y="1296095"/>
            <a:ext cx="511175" cy="48656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Using the anatomical axis</a:t>
            </a:r>
          </a:p>
        </p:txBody>
      </p:sp>
    </p:spTree>
    <p:extLst>
      <p:ext uri="{BB962C8B-B14F-4D97-AF65-F5344CB8AC3E}">
        <p14:creationId xmlns:p14="http://schemas.microsoft.com/office/powerpoint/2010/main" val="3668261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Define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100" y="1333500"/>
            <a:ext cx="29464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54600" y="1600200"/>
            <a:ext cx="5473700" cy="5092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/>
              <a:t>Reduction method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Implant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Fixation sequence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Axial compression?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Traction screw?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Bone graft?</a:t>
            </a:r>
          </a:p>
        </p:txBody>
      </p:sp>
    </p:spTree>
    <p:extLst>
      <p:ext uri="{BB962C8B-B14F-4D97-AF65-F5344CB8AC3E}">
        <p14:creationId xmlns:p14="http://schemas.microsoft.com/office/powerpoint/2010/main" val="13035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Computer-assisted planning</a:t>
            </a: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dirty="0"/>
              <a:t>Material required: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dirty="0"/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/>
              <a:t>Digital camera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Computer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Photoshop, or similar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608523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503266" y="1350739"/>
            <a:ext cx="4202113" cy="3086100"/>
          </a:xfrm>
        </p:spPr>
        <p:txBody>
          <a:bodyPr/>
          <a:lstStyle/>
          <a:p>
            <a:pPr>
              <a:spcBef>
                <a:spcPct val="0"/>
              </a:spcBef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/>
              <a:t>24-year-old man</a:t>
            </a:r>
          </a:p>
          <a:p>
            <a:pPr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/>
              <a:t>Open </a:t>
            </a:r>
            <a:r>
              <a:rPr lang="en-US" dirty="0" err="1"/>
              <a:t>tibial</a:t>
            </a:r>
            <a:r>
              <a:rPr lang="en-US" dirty="0"/>
              <a:t> fracture</a:t>
            </a:r>
          </a:p>
          <a:p>
            <a:pPr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/>
              <a:t>External fixator</a:t>
            </a:r>
          </a:p>
          <a:p>
            <a:pPr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 err="1"/>
              <a:t>Malunion</a:t>
            </a:r>
            <a:endParaRPr lang="en-US" dirty="0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875" y="1052737"/>
            <a:ext cx="3957637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993" y="3964211"/>
            <a:ext cx="1435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185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724400" y="1600200"/>
            <a:ext cx="5956300" cy="4699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dirty="0"/>
              <a:t>Step 1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CORA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8513" y="1308100"/>
            <a:ext cx="229235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AutoShape 3"/>
          <p:cNvSpPr>
            <a:spLocks/>
          </p:cNvSpPr>
          <p:nvPr/>
        </p:nvSpPr>
        <p:spPr bwMode="auto">
          <a:xfrm>
            <a:off x="2768600" y="4622800"/>
            <a:ext cx="190500" cy="1778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0"/>
                </a:moveTo>
              </a:path>
            </a:pathLst>
          </a:custGeom>
          <a:solidFill>
            <a:srgbClr val="FF0000">
              <a:alpha val="62744"/>
            </a:srgbClr>
          </a:solidFill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7368" y="404664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4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724400" y="1625600"/>
            <a:ext cx="5232400" cy="4699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tabLst>
                <a:tab pos="1171575" algn="l"/>
                <a:tab pos="1171575" algn="l"/>
                <a:tab pos="1171575" algn="l"/>
              </a:tabLst>
              <a:defRPr/>
            </a:pPr>
            <a:r>
              <a:rPr lang="en-US" dirty="0">
                <a:sym typeface="Helvetica Neue" charset="0"/>
              </a:rPr>
              <a:t>Step 2</a:t>
            </a:r>
          </a:p>
          <a:p>
            <a:pPr>
              <a:buFont typeface="Arial" pitchFamily="34" charset="0"/>
              <a:buChar char="•"/>
              <a:tabLst>
                <a:tab pos="1171575" algn="l"/>
                <a:tab pos="1171575" algn="l"/>
                <a:tab pos="1171575" algn="l"/>
              </a:tabLst>
              <a:defRPr/>
            </a:pPr>
            <a:r>
              <a:rPr lang="en-US" dirty="0">
                <a:sym typeface="Helvetica Neue" charset="0"/>
              </a:rPr>
              <a:t>Plan osteotomy</a:t>
            </a:r>
          </a:p>
          <a:p>
            <a:pPr marL="0" indent="0">
              <a:buNone/>
              <a:tabLst>
                <a:tab pos="1171575" algn="l"/>
                <a:tab pos="1171575" algn="l"/>
                <a:tab pos="1171575" algn="l"/>
              </a:tabLst>
              <a:defRPr/>
            </a:pPr>
            <a:endParaRPr lang="en-US" dirty="0">
              <a:sym typeface="Helvetica Neue" charset="0"/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0100" y="1308100"/>
            <a:ext cx="229235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368" y="404664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5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711700" y="1600200"/>
            <a:ext cx="8407400" cy="4699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tabLst>
                <a:tab pos="1171575" algn="l"/>
              </a:tabLst>
              <a:defRPr/>
            </a:pPr>
            <a:r>
              <a:rPr lang="en-US" dirty="0"/>
              <a:t>Step 3</a:t>
            </a:r>
          </a:p>
          <a:p>
            <a:pPr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/>
              <a:t>Fibular </a:t>
            </a:r>
            <a:r>
              <a:rPr lang="en-US" dirty="0" err="1"/>
              <a:t>ostectomy</a:t>
            </a:r>
            <a:endParaRPr lang="en-US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8513" y="1308100"/>
            <a:ext cx="229235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368" y="404664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7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Planning involves NOT ONLY choosing an implant or a technique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Time available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Pathology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Anatomy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Techniques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Best solution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Prior to surgery</a:t>
            </a:r>
          </a:p>
        </p:txBody>
      </p:sp>
    </p:spTree>
    <p:extLst>
      <p:ext uri="{BB962C8B-B14F-4D97-AF65-F5344CB8AC3E}">
        <p14:creationId xmlns:p14="http://schemas.microsoft.com/office/powerpoint/2010/main" val="2017920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724400" y="1714500"/>
            <a:ext cx="5715000" cy="4699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tabLst>
                <a:tab pos="1171575" algn="l"/>
              </a:tabLst>
              <a:defRPr/>
            </a:pPr>
            <a:r>
              <a:rPr lang="en-US" dirty="0"/>
              <a:t>Step 4</a:t>
            </a:r>
          </a:p>
          <a:p>
            <a:pPr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 err="1"/>
              <a:t>Tibial</a:t>
            </a:r>
            <a:r>
              <a:rPr lang="en-US" dirty="0"/>
              <a:t> osteotomy </a:t>
            </a:r>
          </a:p>
          <a:p>
            <a:pPr>
              <a:buFont typeface="Arial" pitchFamily="34" charset="0"/>
              <a:buChar char="•"/>
              <a:tabLst>
                <a:tab pos="1171575" algn="l"/>
              </a:tabLst>
              <a:defRPr/>
            </a:pPr>
            <a:r>
              <a:rPr lang="en-US" dirty="0"/>
              <a:t>Deformity correction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0100" y="1397000"/>
            <a:ext cx="229235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368" y="404664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47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1196753"/>
            <a:ext cx="441325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368" y="404664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</a:t>
            </a:r>
            <a:endParaRPr lang="de-CH" sz="3200" b="1" dirty="0">
              <a:solidFill>
                <a:srgbClr val="042D9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2064" y="1772816"/>
            <a:ext cx="36856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/>
              <a:t>Step 5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Consider implant:</a:t>
            </a:r>
          </a:p>
          <a:p>
            <a:pPr marL="914400" lvl="1" indent="-457200" algn="l">
              <a:buFontTx/>
              <a:buChar char="-"/>
            </a:pPr>
            <a:r>
              <a:rPr lang="en-US" sz="2800" dirty="0"/>
              <a:t>IM nail</a:t>
            </a:r>
          </a:p>
          <a:p>
            <a:pPr marL="914400" lvl="1" indent="-457200" algn="l">
              <a:buFontTx/>
              <a:buChar char="-"/>
            </a:pPr>
            <a:r>
              <a:rPr lang="en-US" sz="2800" dirty="0"/>
              <a:t>Blocking screws</a:t>
            </a:r>
          </a:p>
        </p:txBody>
      </p:sp>
    </p:spTree>
    <p:extLst>
      <p:ext uri="{BB962C8B-B14F-4D97-AF65-F5344CB8AC3E}">
        <p14:creationId xmlns:p14="http://schemas.microsoft.com/office/powerpoint/2010/main" val="932435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770" y="988090"/>
            <a:ext cx="2293938" cy="5348288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670" y="988090"/>
            <a:ext cx="2292350" cy="5348288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6570" y="988090"/>
            <a:ext cx="2298700" cy="5348288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368" y="373506"/>
            <a:ext cx="421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295400"/>
            <a:ext cx="2292350" cy="5348288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7100" y="1282700"/>
            <a:ext cx="2578100" cy="534670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8900" y="1295400"/>
            <a:ext cx="1866900" cy="5346700"/>
          </a:xfrm>
          <a:prstGeom prst="rect">
            <a:avLst/>
          </a:prstGeom>
          <a:noFill/>
          <a:ln>
            <a:noFill/>
          </a:ln>
          <a:effectLst>
            <a:outerShdw blurRad="139700" dist="101600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7368" y="404664"/>
            <a:ext cx="8291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042D98"/>
                </a:solidFill>
              </a:rPr>
              <a:t>Deformity correction—radiological result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74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4488" y="2138363"/>
            <a:ext cx="2247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700" y="2795588"/>
            <a:ext cx="28067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1270000"/>
            <a:ext cx="1955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69400" y="1281113"/>
            <a:ext cx="13335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4500" y="2151063"/>
            <a:ext cx="2197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7368" y="388362"/>
            <a:ext cx="7358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2D98"/>
                </a:solidFill>
              </a:rPr>
              <a:t>Deformity correction—clinical result </a:t>
            </a:r>
            <a:endParaRPr lang="de-CH" sz="3200" b="1" dirty="0">
              <a:solidFill>
                <a:srgbClr val="042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allows us to:</a:t>
            </a:r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 the lesion and evaluate all possible solutions</a:t>
            </a:r>
          </a:p>
          <a:p>
            <a:r>
              <a:rPr lang="en-US" dirty="0"/>
              <a:t>Anticipate every step</a:t>
            </a:r>
          </a:p>
          <a:p>
            <a:r>
              <a:rPr lang="en-US" dirty="0"/>
              <a:t>Avoid improvisations</a:t>
            </a:r>
          </a:p>
        </p:txBody>
      </p:sp>
    </p:spTree>
    <p:extLst>
      <p:ext uri="{BB962C8B-B14F-4D97-AF65-F5344CB8AC3E}">
        <p14:creationId xmlns:p14="http://schemas.microsoft.com/office/powerpoint/2010/main" val="1173762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allows us to:</a:t>
            </a: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Facilitate the procedure </a:t>
            </a:r>
          </a:p>
          <a:p>
            <a:pPr lvl="1"/>
            <a:r>
              <a:rPr lang="en-US" dirty="0"/>
              <a:t>Ideal approach</a:t>
            </a:r>
          </a:p>
          <a:p>
            <a:pPr lvl="1"/>
            <a:r>
              <a:rPr lang="en-US" dirty="0"/>
              <a:t>Best reduction method</a:t>
            </a:r>
          </a:p>
          <a:p>
            <a:pPr lvl="1"/>
            <a:r>
              <a:rPr lang="en-US" dirty="0"/>
              <a:t>Choice of implants and instruments</a:t>
            </a:r>
          </a:p>
          <a:p>
            <a:pPr lvl="1"/>
            <a:r>
              <a:rPr lang="en-US" dirty="0"/>
              <a:t>Save time and energy in operation</a:t>
            </a:r>
          </a:p>
          <a:p>
            <a:r>
              <a:rPr lang="en-US" dirty="0"/>
              <a:t>Achieve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40186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build="p" bldLvl="5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B50E-5A52-412C-B5C7-4ED547E2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planning modalities (helpful when available)</a:t>
            </a:r>
            <a:br>
              <a:rPr lang="de-CH" dirty="0"/>
            </a:b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99603-55A1-471A-B2D6-39C31B85F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 and 2D/3D CT reconstructions for articular </a:t>
            </a:r>
            <a:r>
              <a:rPr lang="en-US" dirty="0" err="1"/>
              <a:t>approch</a:t>
            </a:r>
            <a:r>
              <a:rPr lang="en-US" dirty="0"/>
              <a:t> planning</a:t>
            </a:r>
            <a:endParaRPr lang="de-CH" dirty="0"/>
          </a:p>
          <a:p>
            <a:pPr lvl="0"/>
            <a:r>
              <a:rPr lang="en-US" dirty="0"/>
              <a:t>Digital planning software for osteotomies and acute fracture planning</a:t>
            </a:r>
            <a:endParaRPr lang="de-CH" dirty="0"/>
          </a:p>
          <a:p>
            <a:pPr lvl="0"/>
            <a:r>
              <a:rPr lang="en-US" dirty="0"/>
              <a:t>3D printing </a:t>
            </a:r>
            <a:endParaRPr lang="de-CH" dirty="0"/>
          </a:p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1E13E-4103-44A2-94AD-1E1D9A1DC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B0EED-89E3-418D-A96E-1B436E8E7897}" type="slidenum">
              <a:rPr lang="de-CH" smtClean="0"/>
              <a:pPr>
                <a:defRPr/>
              </a:pPr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1368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Few surgeons</a:t>
            </a:r>
            <a:r>
              <a:rPr lang="en-US" dirty="0"/>
              <a:t> have the intellectual capacity, enhanced by experience, to perform mental planning...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...most of us, </a:t>
            </a:r>
            <a:r>
              <a:rPr lang="en-US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common surgeons</a:t>
            </a:r>
            <a:r>
              <a:rPr lang="en-US" dirty="0"/>
              <a:t> will benefit from preoperative planning...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29529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pitchFamily="1" charset="0"/>
                <a:ea typeface="MS PGothic" pitchFamily="34" charset="-128"/>
                <a:sym typeface="Helvetica Neue" pitchFamily="1" charset="0"/>
              </a:rPr>
              <a:t>			                    </a:t>
            </a:r>
            <a:r>
              <a:rPr lang="en-US" sz="3600" b="1" dirty="0">
                <a:solidFill>
                  <a:srgbClr val="042D9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" pitchFamily="1" charset="0"/>
                <a:ea typeface="MS PGothic" pitchFamily="34" charset="-128"/>
                <a:sym typeface="Helvetica Neue" pitchFamily="1" charset="0"/>
              </a:rPr>
              <a:t>A LOT!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8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313E1-CA51-4DAC-AF6A-3419FAAB8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Time devoted to preoperative planning is essential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Often determines the success or failure of the operation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7818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8001" y="1520826"/>
            <a:ext cx="6452095" cy="4678363"/>
          </a:xfrm>
        </p:spPr>
        <p:txBody>
          <a:bodyPr/>
          <a:lstStyle/>
          <a:p>
            <a:r>
              <a:rPr lang="en-US" dirty="0"/>
              <a:t>75-year-old woman</a:t>
            </a:r>
          </a:p>
          <a:p>
            <a:r>
              <a:rPr lang="en-US" dirty="0"/>
              <a:t>Fall from the stairs</a:t>
            </a:r>
          </a:p>
          <a:p>
            <a:r>
              <a:rPr lang="en-US" dirty="0"/>
              <a:t>Pain</a:t>
            </a:r>
          </a:p>
          <a:p>
            <a:r>
              <a:rPr lang="en-US" dirty="0"/>
              <a:t>Functional incapacity in the left shoulder</a:t>
            </a:r>
          </a:p>
          <a:p>
            <a:r>
              <a:rPr lang="en-US" dirty="0"/>
              <a:t>Neurovascular normal</a:t>
            </a: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392144" y="980728"/>
            <a:ext cx="27686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Necessary information</a:t>
            </a:r>
          </a:p>
          <a:p>
            <a:r>
              <a:rPr lang="en-US" dirty="0"/>
              <a:t>Planning—tactic</a:t>
            </a:r>
          </a:p>
          <a:p>
            <a:r>
              <a:rPr lang="en-US" dirty="0"/>
              <a:t>Instruments and equipment</a:t>
            </a:r>
          </a:p>
          <a:p>
            <a:r>
              <a:rPr lang="en-US" dirty="0"/>
              <a:t>Execution</a:t>
            </a:r>
          </a:p>
        </p:txBody>
      </p:sp>
    </p:spTree>
    <p:extLst>
      <p:ext uri="{BB962C8B-B14F-4D97-AF65-F5344CB8AC3E}">
        <p14:creationId xmlns:p14="http://schemas.microsoft.com/office/powerpoint/2010/main" val="249830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Preoperative planning </a:t>
            </a:r>
          </a:p>
        </p:txBody>
      </p:sp>
      <p:pic>
        <p:nvPicPr>
          <p:cNvPr id="2" name="Picture 1" descr="Slide 1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118858"/>
            <a:ext cx="2163316" cy="5496727"/>
          </a:xfrm>
          <a:prstGeom prst="rect">
            <a:avLst/>
          </a:prstGeom>
        </p:spPr>
      </p:pic>
      <p:pic>
        <p:nvPicPr>
          <p:cNvPr id="3" name="Picture 2" descr="Slide 11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72" y="1124744"/>
            <a:ext cx="4065740" cy="53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902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Presentation_AOTRAUMA_w</Template>
  <TotalTime>0</TotalTime>
  <Words>1239</Words>
  <Application>Microsoft Office PowerPoint</Application>
  <PresentationFormat>Widescreen</PresentationFormat>
  <Paragraphs>311</Paragraphs>
  <Slides>58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Helvetica Neue</vt:lpstr>
      <vt:lpstr>Helvetica Neue Light</vt:lpstr>
      <vt:lpstr>Presentation_AOTRAUMA_w</vt:lpstr>
      <vt:lpstr>Preoperative planning―key to success</vt:lpstr>
      <vt:lpstr>Learning objectives</vt:lpstr>
      <vt:lpstr>Planning is common in many areas...</vt:lpstr>
      <vt:lpstr>Importance</vt:lpstr>
      <vt:lpstr>Prior to surgery</vt:lpstr>
      <vt:lpstr>Importance</vt:lpstr>
      <vt:lpstr>Example: </vt:lpstr>
      <vt:lpstr>Planning</vt:lpstr>
      <vt:lpstr>Preoperative planning </vt:lpstr>
      <vt:lpstr>Preoperative planning </vt:lpstr>
      <vt:lpstr>Execution</vt:lpstr>
      <vt:lpstr>Result</vt:lpstr>
      <vt:lpstr>How to plan?</vt:lpstr>
      <vt:lpstr>Make the correct diagnosis</vt:lpstr>
      <vt:lpstr>Identify the desired goal</vt:lpstr>
      <vt:lpstr>Goals</vt:lpstr>
      <vt:lpstr>Draw the expected result</vt:lpstr>
      <vt:lpstr>Draw the expected result</vt:lpstr>
      <vt:lpstr>Establish the surgical tactics </vt:lpstr>
      <vt:lpstr>Save time and stress—before operating </vt:lpstr>
      <vt:lpstr>Save time and stress—example</vt:lpstr>
      <vt:lpstr>Save time and stress—anticipate problems</vt:lpstr>
      <vt:lpstr>Planning: methods</vt:lpstr>
      <vt:lpstr>Necessary material</vt:lpstr>
      <vt:lpstr>Using the fracture</vt:lpstr>
      <vt:lpstr>Using the fracture</vt:lpstr>
      <vt:lpstr>Using the fracture</vt:lpstr>
      <vt:lpstr>Color code</vt:lpstr>
      <vt:lpstr>Using the fracture</vt:lpstr>
      <vt:lpstr>Using the fracture</vt:lpstr>
      <vt:lpstr>Using the fracture</vt:lpstr>
      <vt:lpstr>Step-by-step description</vt:lpstr>
      <vt:lpstr>Using the normal side as a template—fractures/osteotomies</vt:lpstr>
      <vt:lpstr> Using the normal side</vt:lpstr>
      <vt:lpstr>Using the normal side</vt:lpstr>
      <vt:lpstr>Choose implant</vt:lpstr>
      <vt:lpstr>Using the normal side for deformity correction</vt:lpstr>
      <vt:lpstr>Using the normal side</vt:lpstr>
      <vt:lpstr>Using the normal side—results</vt:lpstr>
      <vt:lpstr>From the intact side</vt:lpstr>
      <vt:lpstr>Using the anatomical axis</vt:lpstr>
      <vt:lpstr>Using the anatomical axis</vt:lpstr>
      <vt:lpstr>Using the anatomical axis</vt:lpstr>
      <vt:lpstr>Define</vt:lpstr>
      <vt:lpstr>Computer-assisted planning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allows us to:</vt:lpstr>
      <vt:lpstr>Planning allows us to:</vt:lpstr>
      <vt:lpstr>Advanced planning modalities (helpful when available) </vt:lpstr>
      <vt:lpstr>Take-home messages</vt:lpstr>
    </vt:vector>
  </TitlesOfParts>
  <Company>AO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vitality and injury effect</dc:title>
  <dc:creator>kluessi</dc:creator>
  <cp:lastModifiedBy>Claire Thorndyke</cp:lastModifiedBy>
  <cp:revision>129</cp:revision>
  <cp:lastPrinted>2013-07-29T12:42:31Z</cp:lastPrinted>
  <dcterms:created xsi:type="dcterms:W3CDTF">2012-12-19T08:22:16Z</dcterms:created>
  <dcterms:modified xsi:type="dcterms:W3CDTF">2019-11-25T09:32:20Z</dcterms:modified>
  <cp:category>Template</cp:category>
</cp:coreProperties>
</file>