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7" r:id="rId5"/>
    <p:sldId id="319" r:id="rId6"/>
    <p:sldId id="294" r:id="rId7"/>
    <p:sldId id="328" r:id="rId8"/>
    <p:sldId id="327" r:id="rId9"/>
    <p:sldId id="29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06" r:id="rId18"/>
    <p:sldId id="307" r:id="rId19"/>
    <p:sldId id="336" r:id="rId20"/>
    <p:sldId id="337" r:id="rId21"/>
    <p:sldId id="339" r:id="rId22"/>
    <p:sldId id="340" r:id="rId23"/>
    <p:sldId id="338" r:id="rId24"/>
    <p:sldId id="341" r:id="rId25"/>
    <p:sldId id="342" r:id="rId26"/>
    <p:sldId id="343" r:id="rId27"/>
    <p:sldId id="292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Erismann" initials="ME" lastIdx="2" clrIdx="0">
    <p:extLst>
      <p:ext uri="{19B8F6BF-5375-455C-9EA6-DF929625EA0E}">
        <p15:presenceInfo xmlns:p15="http://schemas.microsoft.com/office/powerpoint/2012/main" userId="S::merisman@aoconnect.org::5d20c262-61db-47b4-a9f7-a111ed3219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4" autoAdjust="0"/>
    <p:restoredTop sz="88757" autoAdjust="0"/>
  </p:normalViewPr>
  <p:slideViewPr>
    <p:cSldViewPr snapToGrid="0" showGuides="1">
      <p:cViewPr varScale="1">
        <p:scale>
          <a:sx n="97" d="100"/>
          <a:sy n="97" d="100"/>
        </p:scale>
        <p:origin x="71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77656-0B12-4DEA-96CF-82550DBD498E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6D991-40E1-4F75-A931-87F401740D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6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Developed by Ashraf Moharram and approved by the AO Trauma Upper Extremity Education Taskforce IPEs (March 2020)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122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6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6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101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3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60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O Trauma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CD62554A-C59C-48FF-9E2C-4CBC612D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638D35A-86D7-4823-BC28-0DD441E0B2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Presentation title (bold, 32pt)</a:t>
            </a:r>
            <a:br>
              <a:rPr lang="en-GB" dirty="0"/>
            </a:br>
            <a:r>
              <a:rPr lang="en-GB" b="0" dirty="0"/>
              <a:t>Presentation subtitle (</a:t>
            </a:r>
            <a:r>
              <a:rPr lang="en-GB" b="0" dirty="0" err="1"/>
              <a:t>unbold</a:t>
            </a:r>
            <a:r>
              <a:rPr lang="en-GB" b="0" dirty="0"/>
              <a:t>, 32pt)</a:t>
            </a:r>
            <a:br>
              <a:rPr lang="en-GB" dirty="0"/>
            </a:b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868CB66-B06D-41EC-9445-10E3496740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8813" y="260350"/>
            <a:ext cx="913384" cy="574548"/>
          </a:xfrm>
          <a:prstGeom prst="rect">
            <a:avLst/>
          </a:prstGeom>
        </p:spPr>
      </p:pic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A87E86E7-60CA-4408-9B47-113E304B6D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Presenter’s name</a:t>
            </a:r>
            <a:endParaRPr lang="en-GB" dirty="0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E3A9DF70-683A-473B-AF67-D1D416EDC8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2" y="6102352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Presenter’s title 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DE9BD81A-2F12-4F62-839E-23264C1E86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Educational event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B84A87D1-3260-4695-8BD1-8C37173D8A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75" y="6107115"/>
            <a:ext cx="3348037" cy="206376"/>
          </a:xfrm>
        </p:spPr>
        <p:txBody>
          <a:bodyPr anchor="b" anchorCtr="0"/>
          <a:lstStyle>
            <a:lvl1pPr marL="0" indent="0">
              <a:buNone/>
              <a:defRPr sz="1500" b="0">
                <a:solidFill>
                  <a:schemeClr val="tx2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City, month year</a:t>
            </a:r>
          </a:p>
        </p:txBody>
      </p:sp>
    </p:spTree>
    <p:extLst>
      <p:ext uri="{BB962C8B-B14F-4D97-AF65-F5344CB8AC3E}">
        <p14:creationId xmlns:p14="http://schemas.microsoft.com/office/powerpoint/2010/main" val="1647033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6" y="1727201"/>
            <a:ext cx="4704290" cy="4127399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95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351F687-0163-4967-B0F7-21FAF91DDD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l images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CD2B63B-68A3-4168-A206-A98C3BECD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56B16748-B25A-46BF-B96B-CEC2914CE52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D1B91ADF-4A75-491E-BDF4-A068AC12192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06A15978-667A-44FC-B0D9-CF28A2D5663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43097" y="3435454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5441D032-A3C9-4856-B748-678D2EB570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43097" y="1731963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AF505952-06D7-417C-BB3A-93B6A7C4FF0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947" y="3430689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1" name="Bildplatzhalter 7">
            <a:extLst>
              <a:ext uri="{FF2B5EF4-FFF2-40B4-BE49-F238E27FC236}">
                <a16:creationId xmlns:a16="http://schemas.microsoft.com/office/drawing/2014/main" id="{28C00620-91DA-4CD6-8288-576F86F2A7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947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395907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07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5DB9D7-2559-468D-A3AB-FDCFA00B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81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575ACED-1ED6-F74A-BD98-0A0812E6F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423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1"/>
            <a:ext cx="5376333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97D9C311-8B53-41FB-9670-E91C65FBD1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44686" y="1727200"/>
            <a:ext cx="5376333" cy="4127399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87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757238"/>
            <a:ext cx="10850033" cy="534352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7049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93682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1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3430690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5" y="1727199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0BC7BB4E-BF1F-4D9E-97F1-898AFD41A41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06247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E2CCE0D8-AC8D-4905-A013-7F31E747D1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06247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8186687C-479E-4FF8-8933-75FC36163FD1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32513" y="3430689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A257245C-F172-4383-8396-BCF83CC109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32513" y="1727198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861E2ECD-CB24-4B91-8A9B-259A67613C3F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879418" y="3433967"/>
            <a:ext cx="1969028" cy="2425599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600"/>
              </a:spcBef>
              <a:defRPr sz="2000"/>
            </a:lvl3pPr>
            <a:lvl4pPr>
              <a:spcBef>
                <a:spcPts val="600"/>
              </a:spcBef>
              <a:defRPr sz="2000"/>
            </a:lvl4pPr>
            <a:lvl5pPr>
              <a:spcBef>
                <a:spcPts val="600"/>
              </a:spcBef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Bildplatzhalter 7">
            <a:extLst>
              <a:ext uri="{FF2B5EF4-FFF2-40B4-BE49-F238E27FC236}">
                <a16:creationId xmlns:a16="http://schemas.microsoft.com/office/drawing/2014/main" id="{2803E856-D15C-4C2A-99FD-4D63E5C34E3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79418" y="1730476"/>
            <a:ext cx="1969028" cy="1455637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2433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757238"/>
            <a:ext cx="10850033" cy="534352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DFA43D-7EFC-4422-899F-A44536AFB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9975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BB907FC-8EEA-4706-98EB-1F20D0D8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Mastertitelformat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CB51EB-182E-4020-8D86-3EF8848E6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984" y="1727201"/>
            <a:ext cx="10850032" cy="4127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Mastertextformat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631EF1-8F73-4506-8C05-6646BB062A9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979976" y="6312000"/>
            <a:ext cx="553212" cy="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5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4" r:id="rId2"/>
    <p:sldLayoutId id="2147483650" r:id="rId3"/>
    <p:sldLayoutId id="2147483692" r:id="rId4"/>
    <p:sldLayoutId id="2147483695" r:id="rId5"/>
    <p:sldLayoutId id="2147483680" r:id="rId6"/>
    <p:sldLayoutId id="2147483681" r:id="rId7"/>
    <p:sldLayoutId id="2147483682" r:id="rId8"/>
    <p:sldLayoutId id="2147483696" r:id="rId9"/>
    <p:sldLayoutId id="2147483683" r:id="rId10"/>
    <p:sldLayoutId id="2147483684" r:id="rId11"/>
    <p:sldLayoutId id="2147483685" r:id="rId12"/>
    <p:sldLayoutId id="2147483655" r:id="rId13"/>
  </p:sldLayoutIdLst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000" indent="-34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pos="7265" userDrawn="1">
          <p15:clr>
            <a:srgbClr val="F26B43"/>
          </p15:clr>
        </p15:guide>
        <p15:guide id="3" orient="horz" pos="164" userDrawn="1">
          <p15:clr>
            <a:srgbClr val="F26B43"/>
          </p15:clr>
        </p15:guide>
        <p15:guide id="4" orient="horz" pos="326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pos="801" userDrawn="1">
          <p15:clr>
            <a:srgbClr val="F26B43"/>
          </p15:clr>
        </p15:guide>
        <p15:guide id="8" pos="846" userDrawn="1">
          <p15:clr>
            <a:srgbClr val="F26B43"/>
          </p15:clr>
        </p15:guide>
        <p15:guide id="9" pos="2094" userDrawn="1">
          <p15:clr>
            <a:srgbClr val="F26B43"/>
          </p15:clr>
        </p15:guide>
        <p15:guide id="10" pos="2139" userDrawn="1">
          <p15:clr>
            <a:srgbClr val="F26B43"/>
          </p15:clr>
        </p15:guide>
        <p15:guide id="11" pos="2525" userDrawn="1">
          <p15:clr>
            <a:srgbClr val="F26B43"/>
          </p15:clr>
        </p15:guide>
        <p15:guide id="12" pos="2570" userDrawn="1">
          <p15:clr>
            <a:srgbClr val="F26B43"/>
          </p15:clr>
        </p15:guide>
        <p15:guide id="13" pos="2955" userDrawn="1">
          <p15:clr>
            <a:srgbClr val="F26B43"/>
          </p15:clr>
        </p15:guide>
        <p15:guide id="14" pos="3001" userDrawn="1">
          <p15:clr>
            <a:srgbClr val="F26B43"/>
          </p15:clr>
        </p15:guide>
        <p15:guide id="15" pos="3386" userDrawn="1">
          <p15:clr>
            <a:srgbClr val="F26B43"/>
          </p15:clr>
        </p15:guide>
        <p15:guide id="16" pos="3432" userDrawn="1">
          <p15:clr>
            <a:srgbClr val="F26B43"/>
          </p15:clr>
        </p15:guide>
        <p15:guide id="17" pos="3817" userDrawn="1">
          <p15:clr>
            <a:srgbClr val="F26B43"/>
          </p15:clr>
        </p15:guide>
        <p15:guide id="18" pos="3863" userDrawn="1">
          <p15:clr>
            <a:srgbClr val="F26B43"/>
          </p15:clr>
        </p15:guide>
        <p15:guide id="19" pos="4248" userDrawn="1">
          <p15:clr>
            <a:srgbClr val="F26B43"/>
          </p15:clr>
        </p15:guide>
        <p15:guide id="20" pos="4294" userDrawn="1">
          <p15:clr>
            <a:srgbClr val="F26B43"/>
          </p15:clr>
        </p15:guide>
        <p15:guide id="21" pos="4679" userDrawn="1">
          <p15:clr>
            <a:srgbClr val="F26B43"/>
          </p15:clr>
        </p15:guide>
        <p15:guide id="22" pos="4725" userDrawn="1">
          <p15:clr>
            <a:srgbClr val="F26B43"/>
          </p15:clr>
        </p15:guide>
        <p15:guide id="23" pos="5110" userDrawn="1">
          <p15:clr>
            <a:srgbClr val="F26B43"/>
          </p15:clr>
        </p15:guide>
        <p15:guide id="24" pos="5155" userDrawn="1">
          <p15:clr>
            <a:srgbClr val="F26B43"/>
          </p15:clr>
        </p15:guide>
        <p15:guide id="25" pos="6403" userDrawn="1">
          <p15:clr>
            <a:srgbClr val="F26B43"/>
          </p15:clr>
        </p15:guide>
        <p15:guide id="26" pos="6017" userDrawn="1">
          <p15:clr>
            <a:srgbClr val="F26B43"/>
          </p15:clr>
        </p15:guide>
        <p15:guide id="27" pos="6834" userDrawn="1">
          <p15:clr>
            <a:srgbClr val="F26B43"/>
          </p15:clr>
        </p15:guide>
        <p15:guide id="28" pos="6879" userDrawn="1">
          <p15:clr>
            <a:srgbClr val="F26B43"/>
          </p15:clr>
        </p15:guide>
        <p15:guide id="29" orient="horz" pos="477" userDrawn="1">
          <p15:clr>
            <a:srgbClr val="F26B43"/>
          </p15:clr>
        </p15:guide>
        <p15:guide id="30" orient="horz" pos="630" userDrawn="1">
          <p15:clr>
            <a:srgbClr val="F26B43"/>
          </p15:clr>
        </p15:guide>
        <p15:guide id="31" orient="horz" pos="783" userDrawn="1">
          <p15:clr>
            <a:srgbClr val="F26B43"/>
          </p15:clr>
        </p15:guide>
        <p15:guide id="32" orient="horz" pos="935" userDrawn="1">
          <p15:clr>
            <a:srgbClr val="F26B43"/>
          </p15:clr>
        </p15:guide>
        <p15:guide id="33" orient="horz" pos="1241" userDrawn="1">
          <p15:clr>
            <a:srgbClr val="F26B43"/>
          </p15:clr>
        </p15:guide>
        <p15:guide id="34" orient="horz" pos="1395" userDrawn="1">
          <p15:clr>
            <a:srgbClr val="F26B43"/>
          </p15:clr>
        </p15:guide>
        <p15:guide id="35" orient="horz" pos="1548" userDrawn="1">
          <p15:clr>
            <a:srgbClr val="F26B43"/>
          </p15:clr>
        </p15:guide>
        <p15:guide id="36" orient="horz" pos="1701" userDrawn="1">
          <p15:clr>
            <a:srgbClr val="F26B43"/>
          </p15:clr>
        </p15:guide>
        <p15:guide id="37" orient="horz" pos="1854" userDrawn="1">
          <p15:clr>
            <a:srgbClr val="F26B43"/>
          </p15:clr>
        </p15:guide>
        <p15:guide id="38" orient="horz" pos="2007" userDrawn="1">
          <p15:clr>
            <a:srgbClr val="F26B43"/>
          </p15:clr>
        </p15:guide>
        <p15:guide id="39" orient="horz" pos="2160" userDrawn="1">
          <p15:clr>
            <a:srgbClr val="F26B43"/>
          </p15:clr>
        </p15:guide>
        <p15:guide id="40" orient="horz" pos="2312" userDrawn="1">
          <p15:clr>
            <a:srgbClr val="F26B43"/>
          </p15:clr>
        </p15:guide>
        <p15:guide id="41" orient="horz" pos="2465" userDrawn="1">
          <p15:clr>
            <a:srgbClr val="F26B43"/>
          </p15:clr>
        </p15:guide>
        <p15:guide id="42" orient="horz" pos="2618" userDrawn="1">
          <p15:clr>
            <a:srgbClr val="F26B43"/>
          </p15:clr>
        </p15:guide>
        <p15:guide id="43" orient="horz" pos="2771" userDrawn="1">
          <p15:clr>
            <a:srgbClr val="F26B43"/>
          </p15:clr>
        </p15:guide>
        <p15:guide id="44" orient="horz" pos="2925" userDrawn="1">
          <p15:clr>
            <a:srgbClr val="F26B43"/>
          </p15:clr>
        </p15:guide>
        <p15:guide id="45" orient="horz" pos="3077" userDrawn="1">
          <p15:clr>
            <a:srgbClr val="F26B43"/>
          </p15:clr>
        </p15:guide>
        <p15:guide id="46" orient="horz" pos="3230" userDrawn="1">
          <p15:clr>
            <a:srgbClr val="F26B43"/>
          </p15:clr>
        </p15:guide>
        <p15:guide id="47" orient="horz" pos="3383" userDrawn="1">
          <p15:clr>
            <a:srgbClr val="F26B43"/>
          </p15:clr>
        </p15:guide>
        <p15:guide id="48" orient="horz" pos="3536" userDrawn="1">
          <p15:clr>
            <a:srgbClr val="F26B43"/>
          </p15:clr>
        </p15:guide>
        <p15:guide id="49" orient="horz" pos="3689" userDrawn="1">
          <p15:clr>
            <a:srgbClr val="F26B43"/>
          </p15:clr>
        </p15:guide>
        <p15:guide id="50" orient="horz" pos="1088" userDrawn="1">
          <p15:clr>
            <a:srgbClr val="F26B43"/>
          </p15:clr>
        </p15:guide>
        <p15:guide id="51" pos="1708" userDrawn="1">
          <p15:clr>
            <a:srgbClr val="F26B43"/>
          </p15:clr>
        </p15:guide>
        <p15:guide id="52" pos="1663" userDrawn="1">
          <p15:clr>
            <a:srgbClr val="F26B43"/>
          </p15:clr>
        </p15:guide>
        <p15:guide id="53" pos="1277" userDrawn="1">
          <p15:clr>
            <a:srgbClr val="F26B43"/>
          </p15:clr>
        </p15:guide>
        <p15:guide id="54" pos="1232" userDrawn="1">
          <p15:clr>
            <a:srgbClr val="F26B43"/>
          </p15:clr>
        </p15:guide>
        <p15:guide id="55" pos="5541" userDrawn="1">
          <p15:clr>
            <a:srgbClr val="F26B43"/>
          </p15:clr>
        </p15:guide>
        <p15:guide id="56" pos="5586" userDrawn="1">
          <p15:clr>
            <a:srgbClr val="F26B43"/>
          </p15:clr>
        </p15:guide>
        <p15:guide id="57" pos="5972" userDrawn="1">
          <p15:clr>
            <a:srgbClr val="F26B43"/>
          </p15:clr>
        </p15:guide>
        <p15:guide id="58" pos="64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8F059-0236-4213-B5EA-90D242B5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Hand</a:t>
            </a:r>
            <a:br>
              <a:rPr lang="en-US" noProof="0" dirty="0"/>
            </a:br>
            <a:r>
              <a:rPr lang="en-US" b="0" dirty="0"/>
              <a:t>Overview</a:t>
            </a:r>
            <a:br>
              <a:rPr lang="en-US" b="0" dirty="0"/>
            </a:br>
            <a:r>
              <a:rPr lang="en-US" b="0" dirty="0"/>
              <a:t>Management summary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AB6D1A-FA95-4568-9D15-55EE7B2C28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/>
              <a:t>Presenter’s name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4975782-2751-4314-87A3-F954E323E2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3" y="6102351"/>
            <a:ext cx="3236294" cy="452827"/>
          </a:xfrm>
        </p:spPr>
        <p:txBody>
          <a:bodyPr/>
          <a:lstStyle/>
          <a:p>
            <a:r>
              <a:rPr lang="en-US" noProof="0" dirty="0"/>
              <a:t>Content prepared by AO Trauma Upper Extremity Education Taskforce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00ACD08-8E90-4571-9B8B-183D058DED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0" dirty="0"/>
              <a:t>AO Trauma Upper Extremity Event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CB15B4E-6996-4AB8-82E7-7943D0097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noProof="0" dirty="0"/>
              <a:t>City, month year</a:t>
            </a:r>
          </a:p>
        </p:txBody>
      </p:sp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FE9231C1-08F3-4BFC-9CD1-0A6AB453F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1856846" cy="14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9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1FCCFE-F442-45DE-BAB2-A6270E386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10850032" cy="4127399"/>
          </a:xfrm>
        </p:spPr>
        <p:txBody>
          <a:bodyPr/>
          <a:lstStyle/>
          <a:p>
            <a:r>
              <a:rPr lang="en-US" sz="2800" dirty="0"/>
              <a:t>To establish fracture reduction and stabilization leading to early mobilization</a:t>
            </a:r>
          </a:p>
          <a:p>
            <a:pPr lvl="1"/>
            <a:r>
              <a:rPr lang="en-US" sz="2800" dirty="0"/>
              <a:t>Prevention of deformity</a:t>
            </a:r>
          </a:p>
          <a:p>
            <a:pPr lvl="1"/>
            <a:r>
              <a:rPr lang="en-US" sz="2800" dirty="0"/>
              <a:t>Reduce stiffness and tendon adhesion</a:t>
            </a:r>
          </a:p>
          <a:p>
            <a:endParaRPr lang="en-US" sz="2800" dirty="0"/>
          </a:p>
          <a:p>
            <a:r>
              <a:rPr lang="en-US" sz="2800" dirty="0"/>
              <a:t>Overall restoration of function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F32BA-2649-4C60-99B0-26629B38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Main aim of treatment</a:t>
            </a:r>
          </a:p>
        </p:txBody>
      </p:sp>
    </p:spTree>
    <p:extLst>
      <p:ext uri="{BB962C8B-B14F-4D97-AF65-F5344CB8AC3E}">
        <p14:creationId xmlns:p14="http://schemas.microsoft.com/office/powerpoint/2010/main" val="92423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616668-7A75-432D-84B9-6D597F467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Most fractures are managed nonoperatively	</a:t>
            </a:r>
          </a:p>
          <a:p>
            <a:pPr lvl="1"/>
            <a:r>
              <a:rPr lang="en-US" sz="2800" dirty="0"/>
              <a:t>Splints, braces and casts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98ADB-D8A5-4767-B01A-42FCEE76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3765211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1AF4CD-30A7-4B19-B0DA-83BD51B3B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3" y="1365300"/>
            <a:ext cx="10280044" cy="4127399"/>
          </a:xfrm>
        </p:spPr>
        <p:txBody>
          <a:bodyPr/>
          <a:lstStyle/>
          <a:p>
            <a:r>
              <a:rPr lang="en-US" dirty="0"/>
              <a:t>Irreducible fractures</a:t>
            </a:r>
          </a:p>
          <a:p>
            <a:r>
              <a:rPr lang="en-US" dirty="0"/>
              <a:t>Articular fractures</a:t>
            </a:r>
          </a:p>
          <a:p>
            <a:r>
              <a:rPr lang="en-US" dirty="0" err="1"/>
              <a:t>Subcapital</a:t>
            </a:r>
            <a:r>
              <a:rPr lang="en-US" dirty="0"/>
              <a:t> fractures (phalangeal)</a:t>
            </a:r>
          </a:p>
          <a:p>
            <a:r>
              <a:rPr lang="en-US" dirty="0"/>
              <a:t>Malrotation (spiral and short oblique)</a:t>
            </a:r>
          </a:p>
          <a:p>
            <a:r>
              <a:rPr lang="en-US" dirty="0"/>
              <a:t>Unstable displaced fractures after reduction</a:t>
            </a:r>
          </a:p>
          <a:p>
            <a:r>
              <a:rPr lang="en-US" dirty="0"/>
              <a:t>Open fractures</a:t>
            </a:r>
          </a:p>
          <a:p>
            <a:r>
              <a:rPr lang="en-US" dirty="0"/>
              <a:t>Segmental bone loss</a:t>
            </a:r>
          </a:p>
          <a:p>
            <a:r>
              <a:rPr lang="en-US" dirty="0"/>
              <a:t>Polytrauma with hand fractures</a:t>
            </a:r>
          </a:p>
          <a:p>
            <a:r>
              <a:rPr lang="en-US" dirty="0"/>
              <a:t>Multiple hand or wrist fractures</a:t>
            </a:r>
          </a:p>
          <a:p>
            <a:r>
              <a:rPr lang="en-US" dirty="0"/>
              <a:t>Fractures with soft tissue injury (vessel, tendon, nerve, skin)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1403F1-E3F3-46E5-8A07-7D7213212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Indications for surgery</a:t>
            </a:r>
          </a:p>
        </p:txBody>
      </p:sp>
    </p:spTree>
    <p:extLst>
      <p:ext uri="{BB962C8B-B14F-4D97-AF65-F5344CB8AC3E}">
        <p14:creationId xmlns:p14="http://schemas.microsoft.com/office/powerpoint/2010/main" val="2001259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DCC59A-4855-4815-ABC4-25CC48430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Closed reduction and plaster immobilization</a:t>
            </a:r>
          </a:p>
          <a:p>
            <a:r>
              <a:rPr lang="en-US" sz="2800" dirty="0"/>
              <a:t>Closed reduction and percutaneous pinning</a:t>
            </a:r>
          </a:p>
          <a:p>
            <a:r>
              <a:rPr lang="en-US" sz="2800" dirty="0"/>
              <a:t>ORIF </a:t>
            </a:r>
          </a:p>
          <a:p>
            <a:r>
              <a:rPr lang="en-US" sz="2800" dirty="0"/>
              <a:t>External fixation (CR\OR)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18EC66-0950-4F25-A1AA-49501741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options and tools do we have for this problem?</a:t>
            </a:r>
          </a:p>
        </p:txBody>
      </p:sp>
    </p:spTree>
    <p:extLst>
      <p:ext uri="{BB962C8B-B14F-4D97-AF65-F5344CB8AC3E}">
        <p14:creationId xmlns:p14="http://schemas.microsoft.com/office/powerpoint/2010/main" val="389759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883B-71ED-4C8A-9409-030E5E61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Small group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45A95-B419-48C1-843D-42BEC55DE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Discuss the core and optional cases for the allocated time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620282B-915C-41C0-9B3F-6C904585A15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049" b="3049"/>
          <a:stretch>
            <a:fillRect/>
          </a:stretch>
        </p:blipFill>
        <p:spPr>
          <a:xfrm>
            <a:off x="671513" y="1727200"/>
            <a:ext cx="53752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3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33DEC5-2F73-4239-B0A9-CE33884D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noProof="0" dirty="0"/>
              <a:t>Learning objective</a:t>
            </a:r>
          </a:p>
          <a:p>
            <a:r>
              <a:rPr lang="en-US" sz="2800" dirty="0"/>
              <a:t>Manage using a structured approach</a:t>
            </a:r>
            <a:br>
              <a:rPr lang="en-US" sz="2800" dirty="0"/>
            </a:br>
            <a:endParaRPr lang="en-US" sz="2800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25D7E1-E461-4B6A-BB24-D924CA67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Management summary</a:t>
            </a:r>
          </a:p>
        </p:txBody>
      </p:sp>
    </p:spTree>
    <p:extLst>
      <p:ext uri="{BB962C8B-B14F-4D97-AF65-F5344CB8AC3E}">
        <p14:creationId xmlns:p14="http://schemas.microsoft.com/office/powerpoint/2010/main" val="57557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C9D1B4-8CA5-4A2B-BD04-F32A8FA93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1"/>
            <a:ext cx="9909929" cy="4127399"/>
          </a:xfrm>
        </p:spPr>
        <p:txBody>
          <a:bodyPr/>
          <a:lstStyle/>
          <a:p>
            <a:r>
              <a:rPr lang="en-US" dirty="0"/>
              <a:t>Plates [round hole, DCP and LCP]	Absolute or relative stability</a:t>
            </a:r>
          </a:p>
          <a:p>
            <a:endParaRPr lang="en-US" dirty="0"/>
          </a:p>
          <a:p>
            <a:r>
              <a:rPr lang="en-US" dirty="0"/>
              <a:t>Tension bands				Absolute stability</a:t>
            </a:r>
          </a:p>
          <a:p>
            <a:endParaRPr lang="en-US" dirty="0"/>
          </a:p>
          <a:p>
            <a:r>
              <a:rPr lang="en-US" dirty="0"/>
              <a:t>Interfragmentary screws			Absolute stability</a:t>
            </a:r>
          </a:p>
          <a:p>
            <a:endParaRPr lang="en-US" dirty="0"/>
          </a:p>
          <a:p>
            <a:r>
              <a:rPr lang="en-US" dirty="0"/>
              <a:t>K-wire fixation				Relative stability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BCD887-FD59-42FA-8F0C-55CDD539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internal fixation</a:t>
            </a:r>
          </a:p>
        </p:txBody>
      </p:sp>
    </p:spTree>
    <p:extLst>
      <p:ext uri="{BB962C8B-B14F-4D97-AF65-F5344CB8AC3E}">
        <p14:creationId xmlns:p14="http://schemas.microsoft.com/office/powerpoint/2010/main" val="2611162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AA6CF-7E49-480E-88BE-02173B847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K-wires (avoiding crossing the joints)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8FFFF3C-E7F0-4B5F-98C0-0A9B3C2E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389744"/>
            <a:ext cx="11583684" cy="1168399"/>
          </a:xfrm>
        </p:spPr>
        <p:txBody>
          <a:bodyPr/>
          <a:lstStyle/>
          <a:p>
            <a:r>
              <a:rPr lang="en-US" sz="2800" dirty="0"/>
              <a:t>Configuration</a:t>
            </a:r>
          </a:p>
          <a:p>
            <a:pPr marL="0" indent="0">
              <a:buNone/>
            </a:pPr>
            <a:r>
              <a:rPr lang="en-US" sz="2800" dirty="0"/>
              <a:t>	Crossed         	           Parallel	           	Intramedullary</a:t>
            </a:r>
          </a:p>
        </p:txBody>
      </p:sp>
      <p:pic>
        <p:nvPicPr>
          <p:cNvPr id="9" name="Picture 3" descr="G:\Medical1\Hand\Hand Injuries\fresh Fractures\Ah Gebally Ring F #\IMG_9120.JPG">
            <a:extLst>
              <a:ext uri="{FF2B5EF4-FFF2-40B4-BE49-F238E27FC236}">
                <a16:creationId xmlns:a16="http://schemas.microsoft.com/office/drawing/2014/main" id="{68F680DA-5C76-499A-A539-3F2F66013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934" y="3037296"/>
            <a:ext cx="3570072" cy="2677554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0" name="Picture 9" descr="parallel k-wires.png">
            <a:extLst>
              <a:ext uri="{FF2B5EF4-FFF2-40B4-BE49-F238E27FC236}">
                <a16:creationId xmlns:a16="http://schemas.microsoft.com/office/drawing/2014/main" id="{F6267ED5-ED2F-4344-A4E5-15A404981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331" y="2867139"/>
            <a:ext cx="1811337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M k-wire3.bmp">
            <a:extLst>
              <a:ext uri="{FF2B5EF4-FFF2-40B4-BE49-F238E27FC236}">
                <a16:creationId xmlns:a16="http://schemas.microsoft.com/office/drawing/2014/main" id="{40F364A3-E3D6-4B7A-9D47-7307EE55D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454" y="2558143"/>
            <a:ext cx="23399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13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DA06B4-8774-4D8D-9266-67603BD0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K-wire fixation</a:t>
            </a:r>
            <a:r>
              <a:rPr lang="de-CH" sz="3200" b="0" dirty="0"/>
              <a:t>—</a:t>
            </a:r>
            <a:r>
              <a:rPr lang="en-US" sz="3200" dirty="0"/>
              <a:t>aiming at relative stability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B8DAC-B3E6-4425-A7D0-1CF65302A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Pros:</a:t>
            </a:r>
          </a:p>
          <a:p>
            <a:r>
              <a:rPr lang="en-GB" altLang="en-US" sz="2800" dirty="0">
                <a:latin typeface="Arial" panose="020B0604020202020204" pitchFamily="34" charset="0"/>
              </a:rPr>
              <a:t>Minimal metal </a:t>
            </a:r>
          </a:p>
          <a:p>
            <a:r>
              <a:rPr lang="en-GB" altLang="en-US" sz="2800" dirty="0">
                <a:latin typeface="Arial" panose="020B0604020202020204" pitchFamily="34" charset="0"/>
              </a:rPr>
              <a:t>Minimally invasive </a:t>
            </a:r>
          </a:p>
          <a:p>
            <a:r>
              <a:rPr lang="en-GB" altLang="en-US" sz="2800" dirty="0">
                <a:latin typeface="Arial" panose="020B0604020202020204" pitchFamily="34" charset="0"/>
              </a:rPr>
              <a:t>Cost effective</a:t>
            </a:r>
            <a:r>
              <a:rPr lang="en-US" sz="2800" dirty="0"/>
              <a:t>	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E7DF8F-063E-47C6-B8E7-600A9726931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Cons:</a:t>
            </a:r>
          </a:p>
          <a:p>
            <a:r>
              <a:rPr lang="en-US" sz="2800" dirty="0"/>
              <a:t>Less fracture stability</a:t>
            </a:r>
          </a:p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</a:rPr>
              <a:t>May need plaster-of-Paris</a:t>
            </a:r>
          </a:p>
          <a:p>
            <a:r>
              <a:rPr lang="en-US" sz="2800" dirty="0"/>
              <a:t>Infection risk</a:t>
            </a:r>
          </a:p>
          <a:p>
            <a:r>
              <a:rPr lang="en-US" sz="2800" dirty="0"/>
              <a:t>Loss of range of motion (ROM)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687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DA06B4-8774-4D8D-9266-67603BD06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ORIF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B8DAC-B3E6-4425-A7D0-1CF65302A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Pros:</a:t>
            </a:r>
          </a:p>
          <a:p>
            <a:r>
              <a:rPr lang="en-US" sz="2800" dirty="0"/>
              <a:t>Best fracture stability</a:t>
            </a:r>
          </a:p>
          <a:p>
            <a:r>
              <a:rPr lang="en-GB" altLang="en-US" sz="2800" dirty="0">
                <a:latin typeface="Arial" panose="020B0604020202020204" pitchFamily="34" charset="0"/>
              </a:rPr>
              <a:t>No immobilization needed</a:t>
            </a:r>
            <a:r>
              <a:rPr lang="en-US" sz="2800" dirty="0"/>
              <a:t>	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E7DF8F-063E-47C6-B8E7-600A9726931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Cons:</a:t>
            </a:r>
          </a:p>
          <a:p>
            <a:r>
              <a:rPr lang="en-US" sz="2800" dirty="0"/>
              <a:t>More metal</a:t>
            </a:r>
          </a:p>
          <a:p>
            <a:r>
              <a:rPr lang="en-US" sz="2800" dirty="0"/>
              <a:t>More invasive</a:t>
            </a:r>
          </a:p>
          <a:p>
            <a:r>
              <a:rPr lang="en-US" sz="2800" dirty="0"/>
              <a:t>Infection</a:t>
            </a:r>
          </a:p>
          <a:p>
            <a:r>
              <a:rPr lang="en-US" sz="2800" dirty="0"/>
              <a:t>Adhesions</a:t>
            </a:r>
          </a:p>
        </p:txBody>
      </p:sp>
    </p:spTree>
    <p:extLst>
      <p:ext uri="{BB962C8B-B14F-4D97-AF65-F5344CB8AC3E}">
        <p14:creationId xmlns:p14="http://schemas.microsoft.com/office/powerpoint/2010/main" val="400613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5F35E3-4E59-41E6-AE3A-6FF6B7E0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Case: how do we manage this today?</a:t>
            </a:r>
            <a:br>
              <a:rPr lang="en-US" sz="3200" dirty="0"/>
            </a:br>
            <a:br>
              <a:rPr lang="en-US" sz="3200" dirty="0"/>
            </a:br>
            <a:endParaRPr lang="en-US" sz="3200" noProof="0" dirty="0"/>
          </a:p>
        </p:txBody>
      </p:sp>
      <p:pic>
        <p:nvPicPr>
          <p:cNvPr id="3" name="Picture 3" descr="Saad pre photo digital">
            <a:extLst>
              <a:ext uri="{FF2B5EF4-FFF2-40B4-BE49-F238E27FC236}">
                <a16:creationId xmlns:a16="http://schemas.microsoft.com/office/drawing/2014/main" id="{1CD195AF-5C91-465F-BD30-D74B1C208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r="2870" b="1099"/>
          <a:stretch/>
        </p:blipFill>
        <p:spPr>
          <a:xfrm>
            <a:off x="1816326" y="1676400"/>
            <a:ext cx="3093131" cy="4539343"/>
          </a:xfrm>
          <a:prstGeom prst="rect">
            <a:avLst/>
          </a:prstGeom>
        </p:spPr>
      </p:pic>
      <p:pic>
        <p:nvPicPr>
          <p:cNvPr id="4" name="Picture 3" descr="Saad pre 2">
            <a:extLst>
              <a:ext uri="{FF2B5EF4-FFF2-40B4-BE49-F238E27FC236}">
                <a16:creationId xmlns:a16="http://schemas.microsoft.com/office/drawing/2014/main" id="{3B042B6D-2781-4EE5-BFB6-5FC3523F1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/>
          <a:stretch/>
        </p:blipFill>
        <p:spPr bwMode="auto">
          <a:xfrm>
            <a:off x="5088164" y="2242456"/>
            <a:ext cx="2687638" cy="352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aad pre">
            <a:extLst>
              <a:ext uri="{FF2B5EF4-FFF2-40B4-BE49-F238E27FC236}">
                <a16:creationId xmlns:a16="http://schemas.microsoft.com/office/drawing/2014/main" id="{92308771-38BA-4923-924F-005598EF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89" y="2181791"/>
            <a:ext cx="26860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37F8E3-54CD-4D31-8A0B-EC280585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2" y="1237344"/>
            <a:ext cx="10703469" cy="341085"/>
          </a:xfrm>
        </p:spPr>
        <p:txBody>
          <a:bodyPr/>
          <a:lstStyle/>
          <a:p>
            <a:r>
              <a:rPr lang="en-US" sz="2800" dirty="0"/>
              <a:t>50-year-old man, </a:t>
            </a:r>
            <a:r>
              <a:rPr lang="en-US" sz="2800" dirty="0" err="1"/>
              <a:t>tyre</a:t>
            </a:r>
            <a:r>
              <a:rPr lang="en-US" sz="2800" dirty="0"/>
              <a:t> explosion injury to right dominant hand</a:t>
            </a:r>
          </a:p>
        </p:txBody>
      </p:sp>
    </p:spTree>
    <p:extLst>
      <p:ext uri="{BB962C8B-B14F-4D97-AF65-F5344CB8AC3E}">
        <p14:creationId xmlns:p14="http://schemas.microsoft.com/office/powerpoint/2010/main" val="1848111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5F167A-FDD0-45B6-8250-849AB1527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727201"/>
            <a:ext cx="10367129" cy="4619170"/>
          </a:xfrm>
        </p:spPr>
        <p:txBody>
          <a:bodyPr/>
          <a:lstStyle/>
          <a:p>
            <a:r>
              <a:rPr lang="en-US" sz="2800" dirty="0"/>
              <a:t>Primarily indicated for severe fractures when anatomic reconstitution of the skeleton is not feasible:</a:t>
            </a:r>
          </a:p>
          <a:p>
            <a:pPr lvl="1"/>
            <a:r>
              <a:rPr lang="en-US" sz="2800" dirty="0"/>
              <a:t>Highly comminuted </a:t>
            </a:r>
          </a:p>
          <a:p>
            <a:pPr lvl="1"/>
            <a:r>
              <a:rPr lang="en-US" sz="2800" dirty="0"/>
              <a:t>Open fractures </a:t>
            </a:r>
          </a:p>
          <a:p>
            <a:pPr lvl="1"/>
            <a:r>
              <a:rPr lang="en-US" sz="2800" dirty="0"/>
              <a:t>With bone loss</a:t>
            </a:r>
          </a:p>
          <a:p>
            <a:pPr lvl="1"/>
            <a:r>
              <a:rPr lang="en-US" sz="2800" dirty="0"/>
              <a:t>Displaced, comminuted articular fractures; and</a:t>
            </a:r>
          </a:p>
          <a:p>
            <a:pPr lvl="1"/>
            <a:r>
              <a:rPr lang="en-US" sz="2800" dirty="0"/>
              <a:t>Fractures with injury or loss of soft-tissue structures</a:t>
            </a:r>
          </a:p>
          <a:p>
            <a:r>
              <a:rPr lang="en-US" altLang="en-US" sz="2800" dirty="0"/>
              <a:t>Usually temporary method of fixation</a:t>
            </a:r>
          </a:p>
          <a:p>
            <a:r>
              <a:rPr lang="en-US" altLang="en-US" sz="2800" dirty="0"/>
              <a:t>High complication rates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D41142-E3D3-43F0-B965-92D3709C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External fixation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3E37161-FA87-4A54-8112-746DAC23D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0" t="7219"/>
          <a:stretch>
            <a:fillRect/>
          </a:stretch>
        </p:blipFill>
        <p:spPr bwMode="auto">
          <a:xfrm>
            <a:off x="9551988" y="2390775"/>
            <a:ext cx="20510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797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CDF473-E7FD-4649-982C-CF001723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10650158" cy="412739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Depends on:</a:t>
            </a:r>
          </a:p>
          <a:p>
            <a:r>
              <a:rPr lang="en-US" sz="2800" dirty="0"/>
              <a:t>Fracture-related factors</a:t>
            </a:r>
          </a:p>
          <a:p>
            <a:r>
              <a:rPr lang="en-US" sz="2800" dirty="0"/>
              <a:t>Soft tissue and associated injury factors</a:t>
            </a:r>
          </a:p>
          <a:p>
            <a:r>
              <a:rPr lang="en-US" sz="2800" dirty="0"/>
              <a:t>Surgeon and set-up factors</a:t>
            </a:r>
          </a:p>
          <a:p>
            <a:r>
              <a:rPr lang="en-US" sz="2800" dirty="0"/>
              <a:t>Patient-related factors</a:t>
            </a:r>
          </a:p>
          <a:p>
            <a:endParaRPr lang="en-US" sz="2800" dirty="0"/>
          </a:p>
          <a:p>
            <a:r>
              <a:rPr lang="en-US" sz="2800" dirty="0"/>
              <a:t>Most important: Avoid deformity and stiffness to restore ROM and function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DC9D98-1DA3-4368-AD95-08522E5F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590265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5F35E3-4E59-41E6-AE3A-6FF6B7E0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50-year-old man, </a:t>
            </a:r>
            <a:r>
              <a:rPr lang="en-US" sz="3200" dirty="0" err="1"/>
              <a:t>tyre</a:t>
            </a:r>
            <a:r>
              <a:rPr lang="en-US" sz="3200" dirty="0"/>
              <a:t>-explosion injury to right dominant hand</a:t>
            </a:r>
          </a:p>
        </p:txBody>
      </p:sp>
      <p:pic>
        <p:nvPicPr>
          <p:cNvPr id="3" name="Picture 3" descr="Saad pre photo digital">
            <a:extLst>
              <a:ext uri="{FF2B5EF4-FFF2-40B4-BE49-F238E27FC236}">
                <a16:creationId xmlns:a16="http://schemas.microsoft.com/office/drawing/2014/main" id="{1CD195AF-5C91-465F-BD30-D74B1C208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" r="2870" b="1099"/>
          <a:stretch/>
        </p:blipFill>
        <p:spPr>
          <a:xfrm>
            <a:off x="1816326" y="1676400"/>
            <a:ext cx="3093131" cy="4539343"/>
          </a:xfrm>
          <a:prstGeom prst="rect">
            <a:avLst/>
          </a:prstGeom>
        </p:spPr>
      </p:pic>
      <p:pic>
        <p:nvPicPr>
          <p:cNvPr id="4" name="Picture 3" descr="Saad pre 2">
            <a:extLst>
              <a:ext uri="{FF2B5EF4-FFF2-40B4-BE49-F238E27FC236}">
                <a16:creationId xmlns:a16="http://schemas.microsoft.com/office/drawing/2014/main" id="{3B042B6D-2781-4EE5-BFB6-5FC3523F1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/>
          <a:stretch/>
        </p:blipFill>
        <p:spPr bwMode="auto">
          <a:xfrm>
            <a:off x="5088164" y="2242456"/>
            <a:ext cx="2687638" cy="352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aad pre">
            <a:extLst>
              <a:ext uri="{FF2B5EF4-FFF2-40B4-BE49-F238E27FC236}">
                <a16:creationId xmlns:a16="http://schemas.microsoft.com/office/drawing/2014/main" id="{92308771-38BA-4923-924F-005598EFC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889" y="2181791"/>
            <a:ext cx="2686050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659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D381DFCA-B251-4252-B0EE-354FCA7F8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/>
          <a:p>
            <a:r>
              <a:rPr lang="en-US" sz="3200" dirty="0"/>
              <a:t>50-year-old man, </a:t>
            </a:r>
            <a:r>
              <a:rPr lang="en-US" sz="3200" dirty="0" err="1"/>
              <a:t>tyre</a:t>
            </a:r>
            <a:r>
              <a:rPr lang="en-US" sz="3200" dirty="0"/>
              <a:t>-explosion injury to right dominant hand</a:t>
            </a:r>
          </a:p>
        </p:txBody>
      </p:sp>
      <p:pic>
        <p:nvPicPr>
          <p:cNvPr id="12" name="Picture 4" descr="Saad FU Ap">
            <a:extLst>
              <a:ext uri="{FF2B5EF4-FFF2-40B4-BE49-F238E27FC236}">
                <a16:creationId xmlns:a16="http://schemas.microsoft.com/office/drawing/2014/main" id="{AC74F0D7-3B3D-4824-B7B3-D19CB4F73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6706" y="1528762"/>
            <a:ext cx="3429000" cy="4572000"/>
          </a:xfrm>
          <a:prstGeom prst="rect">
            <a:avLst/>
          </a:prstGeom>
        </p:spPr>
      </p:pic>
      <p:pic>
        <p:nvPicPr>
          <p:cNvPr id="13" name="Picture 5" descr="Saad FU Lateral">
            <a:extLst>
              <a:ext uri="{FF2B5EF4-FFF2-40B4-BE49-F238E27FC236}">
                <a16:creationId xmlns:a16="http://schemas.microsoft.com/office/drawing/2014/main" id="{D904A6E9-87C9-4412-B09A-2A673C7B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8" y="1528762"/>
            <a:ext cx="3314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Saad Post">
            <a:extLst>
              <a:ext uri="{FF2B5EF4-FFF2-40B4-BE49-F238E27FC236}">
                <a16:creationId xmlns:a16="http://schemas.microsoft.com/office/drawing/2014/main" id="{5AE0B499-5CC7-40F6-A6A2-6E2DCA072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2"/>
          <a:stretch/>
        </p:blipFill>
        <p:spPr bwMode="auto">
          <a:xfrm>
            <a:off x="7672917" y="2192792"/>
            <a:ext cx="3771900" cy="2988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0111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CC4CC-7EF9-4C7D-9DDB-3AA2E881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9811958" cy="4127399"/>
          </a:xfrm>
        </p:spPr>
        <p:txBody>
          <a:bodyPr/>
          <a:lstStyle/>
          <a:p>
            <a:r>
              <a:rPr lang="en-US" sz="2800" dirty="0"/>
              <a:t>Most frequent of all skeletal injuries </a:t>
            </a:r>
          </a:p>
          <a:p>
            <a:r>
              <a:rPr lang="en-US" sz="2800" dirty="0"/>
              <a:t>Majority can be treated nonoperatively</a:t>
            </a:r>
          </a:p>
          <a:p>
            <a:r>
              <a:rPr lang="en-US" sz="2800" dirty="0"/>
              <a:t>Decision making has many options </a:t>
            </a:r>
          </a:p>
          <a:p>
            <a:r>
              <a:rPr lang="en-US" sz="2800" dirty="0"/>
              <a:t>But most importantly aim at restoration of ROM and function</a:t>
            </a:r>
          </a:p>
          <a:p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B5EDB4-1E09-402B-8CAB-E2875491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Take-home messages</a:t>
            </a:r>
          </a:p>
        </p:txBody>
      </p:sp>
    </p:spTree>
    <p:extLst>
      <p:ext uri="{BB962C8B-B14F-4D97-AF65-F5344CB8AC3E}">
        <p14:creationId xmlns:p14="http://schemas.microsoft.com/office/powerpoint/2010/main" val="11510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Describe how to investigate the problem</a:t>
            </a:r>
          </a:p>
          <a:p>
            <a:r>
              <a:rPr lang="en-US" sz="2800" dirty="0"/>
              <a:t>Classify the lesion</a:t>
            </a:r>
          </a:p>
          <a:p>
            <a:r>
              <a:rPr lang="en-US" sz="2800" dirty="0"/>
              <a:t>Relate injury patterns to indications and treatment</a:t>
            </a:r>
          </a:p>
          <a:p>
            <a:r>
              <a:rPr lang="en-US" sz="2800" dirty="0"/>
              <a:t>Decision making (including avoid complications)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B19AC5-4F68-4C06-8E96-47029ACD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noProof="0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339358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747F64-BF7D-4078-9943-7CA6412B1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10214730" cy="4127399"/>
          </a:xfrm>
        </p:spPr>
        <p:txBody>
          <a:bodyPr/>
          <a:lstStyle/>
          <a:p>
            <a:r>
              <a:rPr lang="en-US" sz="2800" dirty="0"/>
              <a:t>Metacarpal and phalangeal fractures are most frequent of all skeletal injuries [10–20% of all trauma]</a:t>
            </a:r>
          </a:p>
          <a:p>
            <a:r>
              <a:rPr lang="en-US" sz="2800" dirty="0"/>
              <a:t>Majority can be treated nonoperatively</a:t>
            </a:r>
          </a:p>
          <a:p>
            <a:r>
              <a:rPr lang="en-US" sz="2800" dirty="0"/>
              <a:t>However, </a:t>
            </a:r>
            <a:r>
              <a:rPr lang="en-US" sz="2800" b="1" dirty="0"/>
              <a:t>unstable fractures</a:t>
            </a:r>
            <a:r>
              <a:rPr lang="en-US" sz="2800" dirty="0"/>
              <a:t> with shortening or rotational </a:t>
            </a:r>
            <a:r>
              <a:rPr lang="en-US" sz="2800" b="1" dirty="0"/>
              <a:t>deformity</a:t>
            </a:r>
            <a:r>
              <a:rPr lang="en-US" sz="2800" dirty="0"/>
              <a:t> will benefit from surgical intervention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93AE4-8977-45FA-92FF-C22CB9FB8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problem</a:t>
            </a:r>
          </a:p>
        </p:txBody>
      </p:sp>
    </p:spTree>
    <p:extLst>
      <p:ext uri="{BB962C8B-B14F-4D97-AF65-F5344CB8AC3E}">
        <p14:creationId xmlns:p14="http://schemas.microsoft.com/office/powerpoint/2010/main" val="150006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7A1052-1C89-4F7C-BA1E-62825A271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11258944" cy="41273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Stable fracture pattern, with no or acceptable deformity: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Splint for comfort and move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Unstable fracture and/or deformity: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Convert to stable and acceptable and move</a:t>
            </a:r>
          </a:p>
          <a:p>
            <a:pPr lvl="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Conversion by closed reduction +/- splint, closed reduction and internal fixation (CRIF) or open reduction and internal fixation (ORIF)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Cannot convert (</a:t>
            </a:r>
            <a:r>
              <a:rPr lang="en-US" sz="2800" dirty="0" err="1"/>
              <a:t>eg</a:t>
            </a:r>
            <a:r>
              <a:rPr lang="en-US" sz="2800" dirty="0"/>
              <a:t>, completely smashed open proximal interphalangeal joint):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Move or fuse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D0EC95-79F6-4D11-9038-306085263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Treatment approach</a:t>
            </a:r>
          </a:p>
        </p:txBody>
      </p:sp>
    </p:spTree>
    <p:extLst>
      <p:ext uri="{BB962C8B-B14F-4D97-AF65-F5344CB8AC3E}">
        <p14:creationId xmlns:p14="http://schemas.microsoft.com/office/powerpoint/2010/main" val="698623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25D7E1-E461-4B6A-BB24-D924CA67D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nl-BE" sz="3200" dirty="0"/>
              <a:t>What is the problem?</a:t>
            </a:r>
            <a:endParaRPr lang="en-US" sz="3200" noProof="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FFE72F0-FF03-4C29-AF35-2F025588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8809566" cy="4127399"/>
          </a:xfrm>
        </p:spPr>
        <p:txBody>
          <a:bodyPr/>
          <a:lstStyle/>
          <a:p>
            <a:r>
              <a:rPr lang="en-US" altLang="en-US" sz="2800" dirty="0"/>
              <a:t>What is stable/unstable?</a:t>
            </a:r>
          </a:p>
          <a:p>
            <a:r>
              <a:rPr lang="en-US" altLang="en-US" sz="2800" dirty="0"/>
              <a:t>What is an acceptable deformity?</a:t>
            </a:r>
          </a:p>
          <a:p>
            <a:r>
              <a:rPr lang="en-US" altLang="en-US" sz="2800" dirty="0"/>
              <a:t>What leads to loss of motion?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553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45765-1328-4CCF-9EFB-B4B477BF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5218186" cy="4127399"/>
          </a:xfrm>
        </p:spPr>
        <p:txBody>
          <a:bodyPr/>
          <a:lstStyle/>
          <a:p>
            <a:r>
              <a:rPr lang="en-US" altLang="en-US" sz="2800" dirty="0"/>
              <a:t>Single metacarpal fractures are usually stable</a:t>
            </a:r>
          </a:p>
          <a:p>
            <a:r>
              <a:rPr lang="en-US" altLang="en-US" sz="2800" dirty="0"/>
              <a:t>Multiple metacarpal fractures lose stability of adjacent metacarpal and are therefore at more risk (pattern or fracture configuration dependent)</a:t>
            </a:r>
          </a:p>
          <a:p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595C1-0F3A-484D-8DEB-92FD5D70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What is stable/unstable?</a:t>
            </a:r>
            <a:endParaRPr lang="en-US" sz="3200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D05F6CF-6571-F34C-837E-2A387EF9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"/>
          <a:stretch/>
        </p:blipFill>
        <p:spPr>
          <a:xfrm>
            <a:off x="6302831" y="274319"/>
            <a:ext cx="4159309" cy="4912925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FD0893-320E-864F-A18D-7E82C48FA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31" y="5187245"/>
            <a:ext cx="4233183" cy="171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7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23030D-C903-5147-82C1-BB37DC743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14" y="2240519"/>
            <a:ext cx="3749294" cy="4424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89EE8-2692-034C-A94D-A4E555933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" r="-1402"/>
          <a:stretch/>
        </p:blipFill>
        <p:spPr>
          <a:xfrm>
            <a:off x="7995080" y="1936513"/>
            <a:ext cx="3750945" cy="3424047"/>
          </a:xfrm>
          <a:prstGeom prst="snip1Rect">
            <a:avLst/>
          </a:prstGeom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72E1CDB-0326-1648-98D2-72E39BF72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758" y="3079682"/>
            <a:ext cx="3738372" cy="351624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E45765-1328-4CCF-9EFB-B4B477BF7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871" y="1243114"/>
            <a:ext cx="11031154" cy="4127399"/>
          </a:xfrm>
        </p:spPr>
        <p:txBody>
          <a:bodyPr/>
          <a:lstStyle/>
          <a:p>
            <a:r>
              <a:rPr lang="en-US" altLang="en-US" dirty="0" err="1"/>
              <a:t>Phalyngeal</a:t>
            </a:r>
            <a:r>
              <a:rPr lang="en-US" altLang="en-US" dirty="0"/>
              <a:t> fractures are more pattern dependent because they do not have an adjacent structure to support them.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595C1-0F3A-484D-8DEB-92FD5D70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What is stable/unstable?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8601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056681-A4C7-4839-85C5-BEF5A7E21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466689"/>
            <a:ext cx="10506914" cy="41273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800" dirty="0"/>
              <a:t>50% overlap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No rotation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10° angulation in sagittal or coronal plane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20° angulation in metaphysis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45° in 5th metacarpal neck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1 mm articular step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2 mm articular gap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Shortening 2 mm metacarpal 7° lag &amp; pro phalanx 1 mm and 12° at PIP</a:t>
            </a:r>
          </a:p>
          <a:p>
            <a:pPr>
              <a:spcBef>
                <a:spcPts val="600"/>
              </a:spcBef>
            </a:pPr>
            <a:r>
              <a:rPr lang="en-US" altLang="en-US" sz="2800" dirty="0"/>
              <a:t>Proximal phalanx angulation: 16, 27, 46 = 10, 24, 66, joint lag</a:t>
            </a:r>
          </a:p>
          <a:p>
            <a:pPr>
              <a:spcBef>
                <a:spcPts val="600"/>
              </a:spcBef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732CF5-E429-43CA-A9F6-394F4288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What is acceptable alignment?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134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AO">
      <a:dk1>
        <a:srgbClr val="000000"/>
      </a:dk1>
      <a:lt1>
        <a:srgbClr val="FFFFFF"/>
      </a:lt1>
      <a:dk2>
        <a:srgbClr val="042D98"/>
      </a:dk2>
      <a:lt2>
        <a:srgbClr val="F6F4F2"/>
      </a:lt2>
      <a:accent1>
        <a:srgbClr val="001B62"/>
      </a:accent1>
      <a:accent2>
        <a:srgbClr val="3B7FF6"/>
      </a:accent2>
      <a:accent3>
        <a:srgbClr val="04F1FE"/>
      </a:accent3>
      <a:accent4>
        <a:srgbClr val="00293A"/>
      </a:accent4>
      <a:accent5>
        <a:srgbClr val="00765C"/>
      </a:accent5>
      <a:accent6>
        <a:srgbClr val="00EB9B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O blue">
      <a:srgbClr val="042D98"/>
    </a:custClr>
    <a:custClr name="AO light grey">
      <a:srgbClr val="DCD4CB"/>
    </a:custClr>
    <a:custClr name="AO dark blue">
      <a:srgbClr val="001B62"/>
    </a:custClr>
    <a:custClr name="Dark purple">
      <a:srgbClr val="3F0343"/>
    </a:custClr>
    <a:custClr name="Dark green">
      <a:srgbClr val="00293A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yellow">
      <a:srgbClr val="FFF500"/>
    </a:custClr>
    <a:custClr name="AO light grey 75%">
      <a:srgbClr val="E5DFD8"/>
    </a:custClr>
    <a:custClr name="AO active blue">
      <a:srgbClr val="3B7FF6"/>
    </a:custClr>
    <a:custClr name="Purple">
      <a:srgbClr val="7B0067"/>
    </a:custClr>
    <a:custClr name="Green">
      <a:srgbClr val="00765C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50%">
      <a:srgbClr val="EEEAE5"/>
    </a:custClr>
    <a:custClr name="Bright blue">
      <a:srgbClr val="04F1FE"/>
    </a:custClr>
    <a:custClr name="Bright red">
      <a:srgbClr val="F92355"/>
    </a:custClr>
    <a:custClr name="Bright green">
      <a:srgbClr val="00EB9B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AO light grey 25%">
      <a:srgbClr val="F6F4F2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OTrauma_ppt_16_9_Template_FINAL.pptx" id="{16CC4219-D8C4-4B4E-876B-4D8EF0C45EB8}" vid="{16ED02BD-D0B2-46BB-ABB7-A26EF19E281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2383CBCAF3A545BC7144B0E12C7B2C" ma:contentTypeVersion="10" ma:contentTypeDescription="Ein neues Dokument erstellen." ma:contentTypeScope="" ma:versionID="bfb1e4006bd1060b64c46c09a0f28817">
  <xsd:schema xmlns:xsd="http://www.w3.org/2001/XMLSchema" xmlns:xs="http://www.w3.org/2001/XMLSchema" xmlns:p="http://schemas.microsoft.com/office/2006/metadata/properties" xmlns:ns2="73995102-056c-4a51-bfb1-c663c0490c54" xmlns:ns3="2e5162b4-c70b-477c-8fa3-c9cdb63e7b34" targetNamespace="http://schemas.microsoft.com/office/2006/metadata/properties" ma:root="true" ma:fieldsID="41115af916c2dc5809368bc6b92ebc14" ns2:_="" ns3:_="">
    <xsd:import namespace="73995102-056c-4a51-bfb1-c663c0490c54"/>
    <xsd:import namespace="2e5162b4-c70b-477c-8fa3-c9cdb63e7b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95102-056c-4a51-bfb1-c663c0490c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162b4-c70b-477c-8fa3-c9cdb63e7b3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1D666A-E1C4-4153-99FE-6470852340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995102-056c-4a51-bfb1-c663c0490c54"/>
    <ds:schemaRef ds:uri="2e5162b4-c70b-477c-8fa3-c9cdb63e7b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0F3ED8-5CD3-4767-85AE-4980E98A8C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A43BF-5C0B-4297-9459-625F9DFB215D}">
  <ds:schemaRefs>
    <ds:schemaRef ds:uri="http://schemas.microsoft.com/office/2006/metadata/properties"/>
    <ds:schemaRef ds:uri="73995102-056c-4a51-bfb1-c663c0490c5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2e5162b4-c70b-477c-8fa3-c9cdb63e7b3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ao_trauma_faculty_ppt_16_9</Template>
  <TotalTime>0</TotalTime>
  <Words>684</Words>
  <Application>Microsoft Office PowerPoint</Application>
  <PresentationFormat>Widescreen</PresentationFormat>
  <Paragraphs>136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</vt:lpstr>
      <vt:lpstr>Hand Overview Management summary </vt:lpstr>
      <vt:lpstr>Case: how do we manage this today?  </vt:lpstr>
      <vt:lpstr>Learning objectives</vt:lpstr>
      <vt:lpstr>The problem</vt:lpstr>
      <vt:lpstr>Treatment approach</vt:lpstr>
      <vt:lpstr>What is the problem?</vt:lpstr>
      <vt:lpstr>What is stable/unstable?</vt:lpstr>
      <vt:lpstr>What is stable/unstable?</vt:lpstr>
      <vt:lpstr>What is acceptable alignment?</vt:lpstr>
      <vt:lpstr>Main aim of treatment</vt:lpstr>
      <vt:lpstr>Management</vt:lpstr>
      <vt:lpstr>Indications for surgery</vt:lpstr>
      <vt:lpstr>What options and tools do we have for this problem?</vt:lpstr>
      <vt:lpstr>Small group discussion</vt:lpstr>
      <vt:lpstr>Management summary</vt:lpstr>
      <vt:lpstr>Methods of internal fixation</vt:lpstr>
      <vt:lpstr>K-wires (avoiding crossing the joints)</vt:lpstr>
      <vt:lpstr>K-wire fixation—aiming at relative stability</vt:lpstr>
      <vt:lpstr>ORIF</vt:lpstr>
      <vt:lpstr>External fixation</vt:lpstr>
      <vt:lpstr>Decision making</vt:lpstr>
      <vt:lpstr>50-year-old man, tyre-explosion injury to right dominant hand</vt:lpstr>
      <vt:lpstr>50-year-old man, tyre-explosion injury to right dominant hand</vt:lpstr>
      <vt:lpstr>Take-home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(bold, 32pt) Presentation subtitle (unbold, 32pt)</dc:title>
  <dc:creator>Michael Cunningham</dc:creator>
  <cp:lastModifiedBy>Michael Cunningham</cp:lastModifiedBy>
  <cp:revision>26</cp:revision>
  <dcterms:created xsi:type="dcterms:W3CDTF">2019-11-15T08:41:18Z</dcterms:created>
  <dcterms:modified xsi:type="dcterms:W3CDTF">2020-02-27T13:06:45Z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bel">
    <vt:i4>0</vt:i4>
  </property>
  <property fmtid="{D5CDD505-2E9C-101B-9397-08002B2CF9AE}" pid="3" name="ContentTypeId">
    <vt:lpwstr>0x010100482383CBCAF3A545BC7144B0E12C7B2C</vt:lpwstr>
  </property>
</Properties>
</file>