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7" r:id="rId5"/>
    <p:sldId id="296" r:id="rId6"/>
    <p:sldId id="294" r:id="rId7"/>
    <p:sldId id="298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30" r:id="rId22"/>
    <p:sldId id="331" r:id="rId23"/>
    <p:sldId id="332" r:id="rId24"/>
    <p:sldId id="328" r:id="rId25"/>
    <p:sldId id="334" r:id="rId26"/>
    <p:sldId id="335" r:id="rId27"/>
    <p:sldId id="333" r:id="rId28"/>
    <p:sldId id="329" r:id="rId29"/>
    <p:sldId id="336" r:id="rId30"/>
    <p:sldId id="337" r:id="rId31"/>
    <p:sldId id="338" r:id="rId32"/>
    <p:sldId id="306" r:id="rId33"/>
    <p:sldId id="307" r:id="rId34"/>
    <p:sldId id="308" r:id="rId35"/>
    <p:sldId id="309" r:id="rId36"/>
    <p:sldId id="311" r:id="rId37"/>
    <p:sldId id="312" r:id="rId38"/>
    <p:sldId id="313" r:id="rId39"/>
    <p:sldId id="310" r:id="rId40"/>
    <p:sldId id="292" r:id="rId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Erismann" initials="ME" lastIdx="3" clrIdx="0">
    <p:extLst>
      <p:ext uri="{19B8F6BF-5375-455C-9EA6-DF929625EA0E}">
        <p15:presenceInfo xmlns:p15="http://schemas.microsoft.com/office/powerpoint/2012/main" userId="S::merisman@aoconnect.org::5d20c262-61db-47b4-a9f7-a111ed3219d6" providerId="AD"/>
      </p:ext>
    </p:extLst>
  </p:cmAuthor>
  <p:cmAuthor id="2" name="Jecca Reichmuth" initials="JR" lastIdx="1" clrIdx="1">
    <p:extLst>
      <p:ext uri="{19B8F6BF-5375-455C-9EA6-DF929625EA0E}">
        <p15:presenceInfo xmlns:p15="http://schemas.microsoft.com/office/powerpoint/2012/main" userId="Jecca Reichmuth" providerId="None"/>
      </p:ext>
    </p:extLst>
  </p:cmAuthor>
  <p:cmAuthor id="3" name="Claire Thorndyke" initials="CT" lastIdx="1" clrIdx="2">
    <p:extLst>
      <p:ext uri="{19B8F6BF-5375-455C-9EA6-DF929625EA0E}">
        <p15:presenceInfo xmlns:p15="http://schemas.microsoft.com/office/powerpoint/2012/main" userId="Claire Thorndy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81" autoAdjust="0"/>
    <p:restoredTop sz="90206" autoAdjust="0"/>
  </p:normalViewPr>
  <p:slideViewPr>
    <p:cSldViewPr snapToGrid="0" showGuides="1">
      <p:cViewPr>
        <p:scale>
          <a:sx n="100" d="100"/>
          <a:sy n="100" d="100"/>
        </p:scale>
        <p:origin x="49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77656-0B12-4DEA-96CF-82550DBD498E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6D991-40E1-4F75-A931-87F401740D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56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Developed by Stefaan Nijs and approved by the AO Trauma Upper Extremity Education Taskforce IPEs (March 2020)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122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1 to 4 in varus angle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Contralateral x-rays for all fracture that will have a plate (to determine the PUDA angle)</a:t>
            </a:r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26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259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5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419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Bony and ligamentous structures and how they relate to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616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12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947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892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2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971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make graphics look like ligaments – can remove green and blue here (NOT fragments)</a:t>
            </a:r>
          </a:p>
          <a:p>
            <a:r>
              <a:rPr lang="en-US" dirty="0"/>
              <a:t>Could add AP view too (make it all clear)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020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O Trauma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62554A-C59C-48FF-9E2C-4CBC612DA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38D35A-86D7-4823-BC28-0DD441E0B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5" y="2214564"/>
            <a:ext cx="6756928" cy="2428875"/>
          </a:xfrm>
        </p:spPr>
        <p:txBody>
          <a:bodyPr/>
          <a:lstStyle>
            <a:lvl1pPr>
              <a:lnSpc>
                <a:spcPts val="34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Presentation title (bold, 32pt)</a:t>
            </a:r>
            <a:br>
              <a:rPr lang="en-GB" dirty="0"/>
            </a:br>
            <a:r>
              <a:rPr lang="en-GB" b="0" dirty="0"/>
              <a:t>Presentation subtitle (</a:t>
            </a:r>
            <a:r>
              <a:rPr lang="en-GB" b="0" dirty="0" err="1"/>
              <a:t>unbold</a:t>
            </a:r>
            <a:r>
              <a:rPr lang="en-GB" b="0" dirty="0"/>
              <a:t>, 32pt)</a:t>
            </a:r>
            <a:br>
              <a:rPr lang="en-GB" dirty="0"/>
            </a:br>
            <a:endParaRPr lang="en-GB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868CB66-B06D-41EC-9445-10E3496740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8813" y="260350"/>
            <a:ext cx="913384" cy="574548"/>
          </a:xfrm>
          <a:prstGeom prst="rect">
            <a:avLst/>
          </a:prstGeom>
        </p:spPr>
      </p:pic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A87E86E7-60CA-4408-9B47-113E304B6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Presenter’s name</a:t>
            </a:r>
            <a:endParaRPr lang="en-GB" dirty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A9DF70-683A-473B-AF67-D1D416EDC8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title 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DE9BD81A-2F12-4F62-839E-23264C1E86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Educational event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B84A87D1-3260-4695-8BD1-8C37173D8A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City, month year</a:t>
            </a:r>
          </a:p>
        </p:txBody>
      </p:sp>
    </p:spTree>
    <p:extLst>
      <p:ext uri="{BB962C8B-B14F-4D97-AF65-F5344CB8AC3E}">
        <p14:creationId xmlns:p14="http://schemas.microsoft.com/office/powerpoint/2010/main" val="1647033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726" y="1727201"/>
            <a:ext cx="4704290" cy="4127399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9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51F687-0163-4967-B0F7-21FAF91DD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3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D2B63B-68A3-4168-A206-A98C3BECD5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6B16748-B25A-46BF-B96B-CEC2914CE5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1B91ADF-4A75-491E-BDF4-A068AC121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06A15978-667A-44FC-B0D9-CF28A2D5663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43097" y="3435454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5441D032-A3C9-4856-B748-678D2EB570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43097" y="1731963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F505952-06D7-417C-BB3A-93B6A7C4FF0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947" y="3430689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28C00620-91DA-4CD6-8288-576F86F2A7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947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59079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07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81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1727201"/>
            <a:ext cx="8809566" cy="4127399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400"/>
            </a:lvl2pPr>
            <a:lvl3pPr>
              <a:spcBef>
                <a:spcPts val="1200"/>
              </a:spcBef>
              <a:defRPr sz="2400"/>
            </a:lvl3pPr>
            <a:lvl4pPr>
              <a:spcBef>
                <a:spcPts val="1200"/>
              </a:spcBef>
              <a:defRPr sz="2400"/>
            </a:lvl4pPr>
            <a:lvl5pPr>
              <a:spcBef>
                <a:spcPts val="1200"/>
              </a:spcBef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575ACED-1ED6-F74A-BD98-0A0812E6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23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5376333" cy="412739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7D9C311-8B53-41FB-9670-E91C65FBD1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44686" y="1727200"/>
            <a:ext cx="5376333" cy="412739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87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757238"/>
            <a:ext cx="10850033" cy="534352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7049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725" y="1733549"/>
            <a:ext cx="4032250" cy="412739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93682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5" y="4884737"/>
            <a:ext cx="4704288" cy="96986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8606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BC7BB4E-BF1F-4D9E-97F1-898AFD41A41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E2CCE0D8-AC8D-4905-A013-7F31E747D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186687C-479E-4FF8-8933-75FC36163FD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513" y="3430689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A257245C-F172-4383-8396-BCF83CC10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2513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861E2ECD-CB24-4B91-8A9B-259A67613C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418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2803E856-D15C-4C2A-99FD-4D63E5C34E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418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62433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757238"/>
            <a:ext cx="10850033" cy="534352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7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984" y="1727201"/>
            <a:ext cx="10850032" cy="412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631EF1-8F73-4506-8C05-6646BB062A9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5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4" r:id="rId2"/>
    <p:sldLayoutId id="2147483650" r:id="rId3"/>
    <p:sldLayoutId id="2147483692" r:id="rId4"/>
    <p:sldLayoutId id="2147483695" r:id="rId5"/>
    <p:sldLayoutId id="2147483680" r:id="rId6"/>
    <p:sldLayoutId id="2147483681" r:id="rId7"/>
    <p:sldLayoutId id="2147483682" r:id="rId8"/>
    <p:sldLayoutId id="2147483696" r:id="rId9"/>
    <p:sldLayoutId id="2147483683" r:id="rId10"/>
    <p:sldLayoutId id="2147483684" r:id="rId11"/>
    <p:sldLayoutId id="2147483685" r:id="rId12"/>
    <p:sldLayoutId id="2147483655" r:id="rId13"/>
  </p:sldLayoutIdLst>
  <p:hf hdr="0" dt="0"/>
  <p:txStyles>
    <p:titleStyle>
      <a:lvl1pPr algn="l" defTabSz="914400" rtl="0" eaLnBrk="1" latinLnBrk="0" hangingPunct="1">
        <a:lnSpc>
          <a:spcPts val="22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pos="7265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orient="horz" pos="326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pos="801" userDrawn="1">
          <p15:clr>
            <a:srgbClr val="F26B43"/>
          </p15:clr>
        </p15:guide>
        <p15:guide id="8" pos="846" userDrawn="1">
          <p15:clr>
            <a:srgbClr val="F26B43"/>
          </p15:clr>
        </p15:guide>
        <p15:guide id="9" pos="2094" userDrawn="1">
          <p15:clr>
            <a:srgbClr val="F26B43"/>
          </p15:clr>
        </p15:guide>
        <p15:guide id="10" pos="2139" userDrawn="1">
          <p15:clr>
            <a:srgbClr val="F26B43"/>
          </p15:clr>
        </p15:guide>
        <p15:guide id="11" pos="2525" userDrawn="1">
          <p15:clr>
            <a:srgbClr val="F26B43"/>
          </p15:clr>
        </p15:guide>
        <p15:guide id="12" pos="2570" userDrawn="1">
          <p15:clr>
            <a:srgbClr val="F26B43"/>
          </p15:clr>
        </p15:guide>
        <p15:guide id="13" pos="2955" userDrawn="1">
          <p15:clr>
            <a:srgbClr val="F26B43"/>
          </p15:clr>
        </p15:guide>
        <p15:guide id="14" pos="3001" userDrawn="1">
          <p15:clr>
            <a:srgbClr val="F26B43"/>
          </p15:clr>
        </p15:guide>
        <p15:guide id="15" pos="3386" userDrawn="1">
          <p15:clr>
            <a:srgbClr val="F26B43"/>
          </p15:clr>
        </p15:guide>
        <p15:guide id="16" pos="3432" userDrawn="1">
          <p15:clr>
            <a:srgbClr val="F26B43"/>
          </p15:clr>
        </p15:guide>
        <p15:guide id="17" pos="3817" userDrawn="1">
          <p15:clr>
            <a:srgbClr val="F26B43"/>
          </p15:clr>
        </p15:guide>
        <p15:guide id="18" pos="3863" userDrawn="1">
          <p15:clr>
            <a:srgbClr val="F26B43"/>
          </p15:clr>
        </p15:guide>
        <p15:guide id="19" pos="4248" userDrawn="1">
          <p15:clr>
            <a:srgbClr val="F26B43"/>
          </p15:clr>
        </p15:guide>
        <p15:guide id="20" pos="4294" userDrawn="1">
          <p15:clr>
            <a:srgbClr val="F26B43"/>
          </p15:clr>
        </p15:guide>
        <p15:guide id="21" pos="4679" userDrawn="1">
          <p15:clr>
            <a:srgbClr val="F26B43"/>
          </p15:clr>
        </p15:guide>
        <p15:guide id="22" pos="4725" userDrawn="1">
          <p15:clr>
            <a:srgbClr val="F26B43"/>
          </p15:clr>
        </p15:guide>
        <p15:guide id="23" pos="5110" userDrawn="1">
          <p15:clr>
            <a:srgbClr val="F26B43"/>
          </p15:clr>
        </p15:guide>
        <p15:guide id="24" pos="5155" userDrawn="1">
          <p15:clr>
            <a:srgbClr val="F26B43"/>
          </p15:clr>
        </p15:guide>
        <p15:guide id="25" pos="6403" userDrawn="1">
          <p15:clr>
            <a:srgbClr val="F26B43"/>
          </p15:clr>
        </p15:guide>
        <p15:guide id="26" pos="6017" userDrawn="1">
          <p15:clr>
            <a:srgbClr val="F26B43"/>
          </p15:clr>
        </p15:guide>
        <p15:guide id="27" pos="6834" userDrawn="1">
          <p15:clr>
            <a:srgbClr val="F26B43"/>
          </p15:clr>
        </p15:guide>
        <p15:guide id="28" pos="6879" userDrawn="1">
          <p15:clr>
            <a:srgbClr val="F26B43"/>
          </p15:clr>
        </p15:guide>
        <p15:guide id="29" orient="horz" pos="477" userDrawn="1">
          <p15:clr>
            <a:srgbClr val="F26B43"/>
          </p15:clr>
        </p15:guide>
        <p15:guide id="30" orient="horz" pos="630" userDrawn="1">
          <p15:clr>
            <a:srgbClr val="F26B43"/>
          </p15:clr>
        </p15:guide>
        <p15:guide id="31" orient="horz" pos="783" userDrawn="1">
          <p15:clr>
            <a:srgbClr val="F26B43"/>
          </p15:clr>
        </p15:guide>
        <p15:guide id="32" orient="horz" pos="935" userDrawn="1">
          <p15:clr>
            <a:srgbClr val="F26B43"/>
          </p15:clr>
        </p15:guide>
        <p15:guide id="33" orient="horz" pos="1241" userDrawn="1">
          <p15:clr>
            <a:srgbClr val="F26B43"/>
          </p15:clr>
        </p15:guide>
        <p15:guide id="34" orient="horz" pos="1395" userDrawn="1">
          <p15:clr>
            <a:srgbClr val="F26B43"/>
          </p15:clr>
        </p15:guide>
        <p15:guide id="35" orient="horz" pos="1548" userDrawn="1">
          <p15:clr>
            <a:srgbClr val="F26B43"/>
          </p15:clr>
        </p15:guide>
        <p15:guide id="36" orient="horz" pos="1701" userDrawn="1">
          <p15:clr>
            <a:srgbClr val="F26B43"/>
          </p15:clr>
        </p15:guide>
        <p15:guide id="37" orient="horz" pos="1854" userDrawn="1">
          <p15:clr>
            <a:srgbClr val="F26B43"/>
          </p15:clr>
        </p15:guide>
        <p15:guide id="38" orient="horz" pos="2007" userDrawn="1">
          <p15:clr>
            <a:srgbClr val="F26B43"/>
          </p15:clr>
        </p15:guide>
        <p15:guide id="39" orient="horz" pos="2160" userDrawn="1">
          <p15:clr>
            <a:srgbClr val="F26B43"/>
          </p15:clr>
        </p15:guide>
        <p15:guide id="40" orient="horz" pos="2312" userDrawn="1">
          <p15:clr>
            <a:srgbClr val="F26B43"/>
          </p15:clr>
        </p15:guide>
        <p15:guide id="41" orient="horz" pos="2465" userDrawn="1">
          <p15:clr>
            <a:srgbClr val="F26B43"/>
          </p15:clr>
        </p15:guide>
        <p15:guide id="42" orient="horz" pos="2618" userDrawn="1">
          <p15:clr>
            <a:srgbClr val="F26B43"/>
          </p15:clr>
        </p15:guide>
        <p15:guide id="43" orient="horz" pos="2771" userDrawn="1">
          <p15:clr>
            <a:srgbClr val="F26B43"/>
          </p15:clr>
        </p15:guide>
        <p15:guide id="44" orient="horz" pos="2925" userDrawn="1">
          <p15:clr>
            <a:srgbClr val="F26B43"/>
          </p15:clr>
        </p15:guide>
        <p15:guide id="45" orient="horz" pos="3077" userDrawn="1">
          <p15:clr>
            <a:srgbClr val="F26B43"/>
          </p15:clr>
        </p15:guide>
        <p15:guide id="46" orient="horz" pos="3230" userDrawn="1">
          <p15:clr>
            <a:srgbClr val="F26B43"/>
          </p15:clr>
        </p15:guide>
        <p15:guide id="47" orient="horz" pos="3383" userDrawn="1">
          <p15:clr>
            <a:srgbClr val="F26B43"/>
          </p15:clr>
        </p15:guide>
        <p15:guide id="48" orient="horz" pos="3536" userDrawn="1">
          <p15:clr>
            <a:srgbClr val="F26B43"/>
          </p15:clr>
        </p15:guide>
        <p15:guide id="49" orient="horz" pos="3689" userDrawn="1">
          <p15:clr>
            <a:srgbClr val="F26B43"/>
          </p15:clr>
        </p15:guide>
        <p15:guide id="50" orient="horz" pos="1088" userDrawn="1">
          <p15:clr>
            <a:srgbClr val="F26B43"/>
          </p15:clr>
        </p15:guide>
        <p15:guide id="51" pos="1708" userDrawn="1">
          <p15:clr>
            <a:srgbClr val="F26B43"/>
          </p15:clr>
        </p15:guide>
        <p15:guide id="52" pos="1663" userDrawn="1">
          <p15:clr>
            <a:srgbClr val="F26B43"/>
          </p15:clr>
        </p15:guide>
        <p15:guide id="53" pos="1277" userDrawn="1">
          <p15:clr>
            <a:srgbClr val="F26B43"/>
          </p15:clr>
        </p15:guide>
        <p15:guide id="54" pos="1232" userDrawn="1">
          <p15:clr>
            <a:srgbClr val="F26B43"/>
          </p15:clr>
        </p15:guide>
        <p15:guide id="55" pos="5541" userDrawn="1">
          <p15:clr>
            <a:srgbClr val="F26B43"/>
          </p15:clr>
        </p15:guide>
        <p15:guide id="56" pos="5586" userDrawn="1">
          <p15:clr>
            <a:srgbClr val="F26B43"/>
          </p15:clr>
        </p15:guide>
        <p15:guide id="57" pos="5972" userDrawn="1">
          <p15:clr>
            <a:srgbClr val="F26B43"/>
          </p15:clr>
        </p15:guide>
        <p15:guide id="58" pos="6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8F059-0236-4213-B5EA-90D242B59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Proximal ulna</a:t>
            </a:r>
            <a:br>
              <a:rPr lang="en-US" noProof="0" dirty="0"/>
            </a:br>
            <a:r>
              <a:rPr lang="en-US" b="0" dirty="0"/>
              <a:t>Overview</a:t>
            </a:r>
            <a:br>
              <a:rPr lang="en-US" b="0" dirty="0"/>
            </a:br>
            <a:r>
              <a:rPr lang="en-US" b="0" dirty="0"/>
              <a:t>Management summary</a:t>
            </a:r>
            <a:br>
              <a:rPr lang="en-US" noProof="0" dirty="0"/>
            </a:br>
            <a:endParaRPr lang="en-US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AB6D1A-FA95-4568-9D15-55EE7B2C28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Presenter’s name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75782-2751-4314-87A3-F954E323E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6102351"/>
            <a:ext cx="3236294" cy="452827"/>
          </a:xfrm>
        </p:spPr>
        <p:txBody>
          <a:bodyPr/>
          <a:lstStyle/>
          <a:p>
            <a:r>
              <a:rPr lang="en-US" noProof="0" dirty="0"/>
              <a:t>Content prepared by AO Trauma Upper Extremity Education Taskforce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0ACD08-8E90-4571-9B8B-183D058DED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AO Trauma Upper Extremity Event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CB15B4E-6996-4AB8-82E7-7943D0097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City, month year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F445D4FD-6F84-49E8-8784-06C76632E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1856846" cy="144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9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466116-F877-4498-AAC3-42B58122F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661753"/>
            <a:ext cx="4488810" cy="4373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18ECC-BA44-4E9F-A22D-90A7DDD6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Bending</a:t>
            </a:r>
          </a:p>
        </p:txBody>
      </p:sp>
      <p:pic>
        <p:nvPicPr>
          <p:cNvPr id="6" name="Afbeelding 6" descr="Afbeelding met binnen, tafel&#10;&#10;Automatisch gegenereerde beschrijving">
            <a:extLst>
              <a:ext uri="{FF2B5EF4-FFF2-40B4-BE49-F238E27FC236}">
                <a16:creationId xmlns:a16="http://schemas.microsoft.com/office/drawing/2014/main" id="{E6B95B1E-6519-4922-9354-0A92590EF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661753"/>
            <a:ext cx="5951984" cy="45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74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5F35E3-4E59-41E6-AE3A-6FF6B7E0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is the problem?</a:t>
            </a:r>
            <a:endParaRPr lang="en-US" sz="3200" noProof="0" dirty="0"/>
          </a:p>
        </p:txBody>
      </p:sp>
      <p:pic>
        <p:nvPicPr>
          <p:cNvPr id="7" name="image.png">
            <a:extLst>
              <a:ext uri="{FF2B5EF4-FFF2-40B4-BE49-F238E27FC236}">
                <a16:creationId xmlns:a16="http://schemas.microsoft.com/office/drawing/2014/main" id="{35E4391F-91D5-4E7A-9B57-39C929BC01D6}"/>
              </a:ext>
            </a:extLst>
          </p:cNvPr>
          <p:cNvPicPr>
            <a:picLocks/>
          </p:cNvPicPr>
          <p:nvPr/>
        </p:nvPicPr>
        <p:blipFill>
          <a:blip r:embed="rId2"/>
          <a:srcRect t="42712" r="17678" b="7835"/>
          <a:stretch>
            <a:fillRect/>
          </a:stretch>
        </p:blipFill>
        <p:spPr>
          <a:xfrm>
            <a:off x="983432" y="2141304"/>
            <a:ext cx="4680520" cy="3469853"/>
          </a:xfrm>
          <a:prstGeom prst="rect">
            <a:avLst/>
          </a:prstGeom>
          <a:ln w="12700"/>
        </p:spPr>
      </p:pic>
      <p:pic>
        <p:nvPicPr>
          <p:cNvPr id="8" name="image.png">
            <a:extLst>
              <a:ext uri="{FF2B5EF4-FFF2-40B4-BE49-F238E27FC236}">
                <a16:creationId xmlns:a16="http://schemas.microsoft.com/office/drawing/2014/main" id="{E1717116-4891-423B-8B66-9DE833767E91}"/>
              </a:ext>
            </a:extLst>
          </p:cNvPr>
          <p:cNvPicPr>
            <a:picLocks/>
          </p:cNvPicPr>
          <p:nvPr/>
        </p:nvPicPr>
        <p:blipFill>
          <a:blip r:embed="rId3"/>
          <a:srcRect l="3379" t="16250" r="7800" b="12011"/>
          <a:stretch>
            <a:fillRect/>
          </a:stretch>
        </p:blipFill>
        <p:spPr>
          <a:xfrm>
            <a:off x="6557746" y="2159952"/>
            <a:ext cx="4926333" cy="3469853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143691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8ECC-BA44-4E9F-A22D-90A7DDD6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Avulsion</a:t>
            </a:r>
          </a:p>
        </p:txBody>
      </p:sp>
      <p:pic>
        <p:nvPicPr>
          <p:cNvPr id="7" name="Afbeelding 6" descr="Afbeelding met binnen&#10;&#10;Automatisch gegenereerde beschrijving">
            <a:extLst>
              <a:ext uri="{FF2B5EF4-FFF2-40B4-BE49-F238E27FC236}">
                <a16:creationId xmlns:a16="http://schemas.microsoft.com/office/drawing/2014/main" id="{D5B88E10-9FFB-4FE5-8AFF-AF88CAD1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988840"/>
            <a:ext cx="4774862" cy="3667648"/>
          </a:xfrm>
          <a:prstGeom prst="rect">
            <a:avLst/>
          </a:prstGeom>
        </p:spPr>
      </p:pic>
      <p:pic>
        <p:nvPicPr>
          <p:cNvPr id="8" name="Afbeelding 8" descr="Afbeelding met binnen, zitten&#10;&#10;Automatisch gegenereerde beschrijving">
            <a:extLst>
              <a:ext uri="{FF2B5EF4-FFF2-40B4-BE49-F238E27FC236}">
                <a16:creationId xmlns:a16="http://schemas.microsoft.com/office/drawing/2014/main" id="{542EA4C1-278C-46BE-A70C-153B597C4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2044700"/>
            <a:ext cx="4605858" cy="36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62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5F35E3-4E59-41E6-AE3A-6FF6B7E0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is the problem?</a:t>
            </a:r>
            <a:endParaRPr lang="en-US" sz="3200" noProof="0" dirty="0"/>
          </a:p>
        </p:txBody>
      </p:sp>
      <p:pic>
        <p:nvPicPr>
          <p:cNvPr id="6" name="image.png">
            <a:extLst>
              <a:ext uri="{FF2B5EF4-FFF2-40B4-BE49-F238E27FC236}">
                <a16:creationId xmlns:a16="http://schemas.microsoft.com/office/drawing/2014/main" id="{663332BC-85A2-44DB-97DE-ADF2DD97E467}"/>
              </a:ext>
            </a:extLst>
          </p:cNvPr>
          <p:cNvPicPr>
            <a:picLocks/>
          </p:cNvPicPr>
          <p:nvPr/>
        </p:nvPicPr>
        <p:blipFill>
          <a:blip r:embed="rId2"/>
          <a:srcRect l="3965" t="29962" r="5851"/>
          <a:stretch>
            <a:fillRect/>
          </a:stretch>
        </p:blipFill>
        <p:spPr>
          <a:xfrm flipH="1">
            <a:off x="773924" y="1716286"/>
            <a:ext cx="4896543" cy="4261986"/>
          </a:xfrm>
          <a:prstGeom prst="rect">
            <a:avLst/>
          </a:prstGeom>
          <a:ln w="12700"/>
        </p:spPr>
      </p:pic>
      <p:pic>
        <p:nvPicPr>
          <p:cNvPr id="9" name="image.png">
            <a:extLst>
              <a:ext uri="{FF2B5EF4-FFF2-40B4-BE49-F238E27FC236}">
                <a16:creationId xmlns:a16="http://schemas.microsoft.com/office/drawing/2014/main" id="{6E673274-A1C9-4416-8307-5380D1ABCB0E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7764" t="19730" r="17384" b="17470"/>
          <a:stretch/>
        </p:blipFill>
        <p:spPr>
          <a:xfrm>
            <a:off x="6521533" y="1736462"/>
            <a:ext cx="4896543" cy="4261987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09109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8ECC-BA44-4E9F-A22D-90A7DDD6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Protrusion/shear</a:t>
            </a: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3C421C8E-CE9C-47D6-99DE-BC1EC483F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55"/>
          <a:stretch/>
        </p:blipFill>
        <p:spPr>
          <a:xfrm>
            <a:off x="1631504" y="1665509"/>
            <a:ext cx="4601436" cy="4193734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F39D969D-98EF-4156-840A-F0B8CD5B6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636455"/>
            <a:ext cx="4539752" cy="42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9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7E83-B02A-4416-8AAD-D7F82AFF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CT scan add value to assess complex articular fractures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4933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6F0F14-4369-4FF6-9B03-E98D24C9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options and tools do we have for this problem?</a:t>
            </a:r>
          </a:p>
        </p:txBody>
      </p:sp>
    </p:spTree>
    <p:extLst>
      <p:ext uri="{BB962C8B-B14F-4D97-AF65-F5344CB8AC3E}">
        <p14:creationId xmlns:p14="http://schemas.microsoft.com/office/powerpoint/2010/main" val="514600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B253A1-5ED8-40CD-9A99-9CE98A0BC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661753"/>
            <a:ext cx="4488810" cy="4373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18ECC-BA44-4E9F-A22D-90A7DDD6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Bending</a:t>
            </a:r>
          </a:p>
        </p:txBody>
      </p:sp>
      <p:pic>
        <p:nvPicPr>
          <p:cNvPr id="6" name="Afbeelding 6" descr="Afbeelding met binnen, tafel&#10;&#10;Automatisch gegenereerde beschrijving">
            <a:extLst>
              <a:ext uri="{FF2B5EF4-FFF2-40B4-BE49-F238E27FC236}">
                <a16:creationId xmlns:a16="http://schemas.microsoft.com/office/drawing/2014/main" id="{E6B95B1E-6519-4922-9354-0A92590EF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661753"/>
            <a:ext cx="5951984" cy="45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12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4">
            <a:extLst>
              <a:ext uri="{FF2B5EF4-FFF2-40B4-BE49-F238E27FC236}">
                <a16:creationId xmlns:a16="http://schemas.microsoft.com/office/drawing/2014/main" id="{0CC4A6F4-CFC5-41D7-952C-2022DD88C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4"/>
          <a:stretch/>
        </p:blipFill>
        <p:spPr>
          <a:xfrm>
            <a:off x="263351" y="620688"/>
            <a:ext cx="5217864" cy="4195636"/>
          </a:xfrm>
          <a:prstGeom prst="rect">
            <a:avLst/>
          </a:prstGeom>
        </p:spPr>
      </p:pic>
      <p:pic>
        <p:nvPicPr>
          <p:cNvPr id="15" name="Afbeelding 5">
            <a:extLst>
              <a:ext uri="{FF2B5EF4-FFF2-40B4-BE49-F238E27FC236}">
                <a16:creationId xmlns:a16="http://schemas.microsoft.com/office/drawing/2014/main" id="{6A1A3B68-8635-4104-B0E7-C0C7B29B1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86" y="620688"/>
            <a:ext cx="4803576" cy="4042034"/>
          </a:xfrm>
          <a:prstGeom prst="rect">
            <a:avLst/>
          </a:prstGeom>
        </p:spPr>
      </p:pic>
      <p:sp>
        <p:nvSpPr>
          <p:cNvPr id="16" name="Lijntoelichting 1 6">
            <a:extLst>
              <a:ext uri="{FF2B5EF4-FFF2-40B4-BE49-F238E27FC236}">
                <a16:creationId xmlns:a16="http://schemas.microsoft.com/office/drawing/2014/main" id="{54960015-5165-4001-BC06-FBA44190BC4E}"/>
              </a:ext>
            </a:extLst>
          </p:cNvPr>
          <p:cNvSpPr/>
          <p:nvPr/>
        </p:nvSpPr>
        <p:spPr bwMode="auto">
          <a:xfrm>
            <a:off x="6096000" y="5236295"/>
            <a:ext cx="3016574" cy="1034753"/>
          </a:xfrm>
          <a:prstGeom prst="borderCallout1">
            <a:avLst>
              <a:gd name="adj1" fmla="val -109472"/>
              <a:gd name="adj2" fmla="val 85576"/>
              <a:gd name="adj3" fmla="val -1860"/>
              <a:gd name="adj4" fmla="val 48444"/>
            </a:avLst>
          </a:prstGeom>
          <a:solidFill>
            <a:srgbClr val="20B8F0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BE" sz="2000" kern="0" dirty="0">
                <a:solidFill>
                  <a:srgbClr val="FFFFFF"/>
                </a:solidFill>
              </a:rPr>
              <a:t>Strong enough to withstand bending force</a:t>
            </a:r>
          </a:p>
        </p:txBody>
      </p:sp>
    </p:spTree>
    <p:extLst>
      <p:ext uri="{BB962C8B-B14F-4D97-AF65-F5344CB8AC3E}">
        <p14:creationId xmlns:p14="http://schemas.microsoft.com/office/powerpoint/2010/main" val="3673677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7">
            <a:extLst>
              <a:ext uri="{FF2B5EF4-FFF2-40B4-BE49-F238E27FC236}">
                <a16:creationId xmlns:a16="http://schemas.microsoft.com/office/drawing/2014/main" id="{09B01499-0ECC-45E3-8485-2679FEE59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764704"/>
            <a:ext cx="6175883" cy="4330650"/>
          </a:xfrm>
          <a:prstGeom prst="rect">
            <a:avLst/>
          </a:prstGeom>
        </p:spPr>
      </p:pic>
      <p:sp>
        <p:nvSpPr>
          <p:cNvPr id="4" name="Lijntoelichting 1 6">
            <a:extLst>
              <a:ext uri="{FF2B5EF4-FFF2-40B4-BE49-F238E27FC236}">
                <a16:creationId xmlns:a16="http://schemas.microsoft.com/office/drawing/2014/main" id="{FD387AFD-9A97-4E8B-B848-0CC0F6940005}"/>
              </a:ext>
            </a:extLst>
          </p:cNvPr>
          <p:cNvSpPr/>
          <p:nvPr/>
        </p:nvSpPr>
        <p:spPr bwMode="auto">
          <a:xfrm>
            <a:off x="3647728" y="5589629"/>
            <a:ext cx="3016574" cy="1034753"/>
          </a:xfrm>
          <a:prstGeom prst="borderCallout1">
            <a:avLst>
              <a:gd name="adj1" fmla="val -143838"/>
              <a:gd name="adj2" fmla="val 41229"/>
              <a:gd name="adj3" fmla="val -1860"/>
              <a:gd name="adj4" fmla="val 48444"/>
            </a:avLst>
          </a:prstGeom>
          <a:solidFill>
            <a:srgbClr val="20B8F0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BE" sz="2000" kern="0" dirty="0">
                <a:solidFill>
                  <a:srgbClr val="FFFFFF"/>
                </a:solidFill>
              </a:rPr>
              <a:t>Strong enough to withstand bending force</a:t>
            </a:r>
          </a:p>
        </p:txBody>
      </p:sp>
      <p:sp>
        <p:nvSpPr>
          <p:cNvPr id="5" name="Lijntoelichting 1 8">
            <a:extLst>
              <a:ext uri="{FF2B5EF4-FFF2-40B4-BE49-F238E27FC236}">
                <a16:creationId xmlns:a16="http://schemas.microsoft.com/office/drawing/2014/main" id="{BD16CA75-6D3B-4EB8-9412-3554891183DE}"/>
              </a:ext>
            </a:extLst>
          </p:cNvPr>
          <p:cNvSpPr/>
          <p:nvPr/>
        </p:nvSpPr>
        <p:spPr bwMode="auto">
          <a:xfrm>
            <a:off x="8616280" y="2930029"/>
            <a:ext cx="3016574" cy="1034753"/>
          </a:xfrm>
          <a:prstGeom prst="borderCallout1">
            <a:avLst>
              <a:gd name="adj1" fmla="val 24717"/>
              <a:gd name="adj2" fmla="val -115947"/>
              <a:gd name="adj3" fmla="val 53780"/>
              <a:gd name="adj4" fmla="val 168"/>
            </a:avLst>
          </a:prstGeom>
          <a:solidFill>
            <a:srgbClr val="20B8F0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BE" sz="2000" kern="0" dirty="0">
                <a:solidFill>
                  <a:srgbClr val="FFFFFF"/>
                </a:solidFill>
              </a:rPr>
              <a:t>Consider an anterior defect</a:t>
            </a:r>
          </a:p>
        </p:txBody>
      </p:sp>
    </p:spTree>
    <p:extLst>
      <p:ext uri="{BB962C8B-B14F-4D97-AF65-F5344CB8AC3E}">
        <p14:creationId xmlns:p14="http://schemas.microsoft.com/office/powerpoint/2010/main" val="3400971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5F35E3-4E59-41E6-AE3A-6FF6B7E0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Case: how do we manage this today?</a:t>
            </a:r>
            <a:endParaRPr lang="en-US" sz="3200" noProof="0" dirty="0"/>
          </a:p>
        </p:txBody>
      </p:sp>
      <p:pic>
        <p:nvPicPr>
          <p:cNvPr id="8" name="Afbeelding 4">
            <a:extLst>
              <a:ext uri="{FF2B5EF4-FFF2-40B4-BE49-F238E27FC236}">
                <a16:creationId xmlns:a16="http://schemas.microsoft.com/office/drawing/2014/main" id="{4DDAA6B1-BA49-41C8-B3E2-7ED24627D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18900" r="25574" b="21252"/>
          <a:stretch/>
        </p:blipFill>
        <p:spPr>
          <a:xfrm>
            <a:off x="2999656" y="1804662"/>
            <a:ext cx="619268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92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3EB3B0E0-A2E3-46E9-84DC-C234BD8AB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4"/>
          <a:stretch/>
        </p:blipFill>
        <p:spPr>
          <a:xfrm>
            <a:off x="263351" y="620688"/>
            <a:ext cx="5217864" cy="4195636"/>
          </a:xfrm>
          <a:prstGeom prst="rect">
            <a:avLst/>
          </a:prstGeom>
        </p:spPr>
      </p:pic>
      <p:pic>
        <p:nvPicPr>
          <p:cNvPr id="3" name="Afbeelding 5">
            <a:extLst>
              <a:ext uri="{FF2B5EF4-FFF2-40B4-BE49-F238E27FC236}">
                <a16:creationId xmlns:a16="http://schemas.microsoft.com/office/drawing/2014/main" id="{4250C15C-FC36-4D16-896C-A2469599D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86" y="620688"/>
            <a:ext cx="4803576" cy="4042034"/>
          </a:xfrm>
          <a:prstGeom prst="rect">
            <a:avLst/>
          </a:prstGeom>
        </p:spPr>
      </p:pic>
      <p:sp>
        <p:nvSpPr>
          <p:cNvPr id="4" name="Lijntoelichting 1 6">
            <a:extLst>
              <a:ext uri="{FF2B5EF4-FFF2-40B4-BE49-F238E27FC236}">
                <a16:creationId xmlns:a16="http://schemas.microsoft.com/office/drawing/2014/main" id="{97C13A01-755D-4856-B601-58646EE714E2}"/>
              </a:ext>
            </a:extLst>
          </p:cNvPr>
          <p:cNvSpPr/>
          <p:nvPr/>
        </p:nvSpPr>
        <p:spPr bwMode="auto">
          <a:xfrm>
            <a:off x="6096000" y="5236295"/>
            <a:ext cx="3016574" cy="1034753"/>
          </a:xfrm>
          <a:prstGeom prst="borderCallout1">
            <a:avLst>
              <a:gd name="adj1" fmla="val -173583"/>
              <a:gd name="adj2" fmla="val 57641"/>
              <a:gd name="adj3" fmla="val -1860"/>
              <a:gd name="adj4" fmla="val 48444"/>
            </a:avLst>
          </a:prstGeom>
          <a:solidFill>
            <a:srgbClr val="20B8F0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BE" sz="2000" kern="0" dirty="0">
                <a:solidFill>
                  <a:srgbClr val="FFFFFF"/>
                </a:solidFill>
              </a:rPr>
              <a:t>Anatomic reduction ulna repositions radial head</a:t>
            </a:r>
          </a:p>
        </p:txBody>
      </p:sp>
    </p:spTree>
    <p:extLst>
      <p:ext uri="{BB962C8B-B14F-4D97-AF65-F5344CB8AC3E}">
        <p14:creationId xmlns:p14="http://schemas.microsoft.com/office/powerpoint/2010/main" val="35461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8ECC-BA44-4E9F-A22D-90A7DDD6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Avulsion</a:t>
            </a:r>
          </a:p>
        </p:txBody>
      </p:sp>
      <p:pic>
        <p:nvPicPr>
          <p:cNvPr id="7" name="Afbeelding 6" descr="Afbeelding met binnen&#10;&#10;Automatisch gegenereerde beschrijving">
            <a:extLst>
              <a:ext uri="{FF2B5EF4-FFF2-40B4-BE49-F238E27FC236}">
                <a16:creationId xmlns:a16="http://schemas.microsoft.com/office/drawing/2014/main" id="{D5B88E10-9FFB-4FE5-8AFF-AF88CAD13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988840"/>
            <a:ext cx="4774862" cy="3667648"/>
          </a:xfrm>
          <a:prstGeom prst="rect">
            <a:avLst/>
          </a:prstGeom>
        </p:spPr>
      </p:pic>
      <p:pic>
        <p:nvPicPr>
          <p:cNvPr id="8" name="Afbeelding 8" descr="Afbeelding met binnen, zitten&#10;&#10;Automatisch gegenereerde beschrijving">
            <a:extLst>
              <a:ext uri="{FF2B5EF4-FFF2-40B4-BE49-F238E27FC236}">
                <a16:creationId xmlns:a16="http://schemas.microsoft.com/office/drawing/2014/main" id="{542EA4C1-278C-46BE-A70C-153B597C4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2044700"/>
            <a:ext cx="4605858" cy="36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37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1BD5-7E25-4870-9960-88FE9D0C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/>
              <a:t>K-wires and cerclage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E5BF2-1881-4A04-A041-53FFBC956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062" y="1733549"/>
            <a:ext cx="4032250" cy="4127399"/>
          </a:xfrm>
        </p:spPr>
        <p:txBody>
          <a:bodyPr/>
          <a:lstStyle/>
          <a:p>
            <a:pPr marL="457200" indent="-457200"/>
            <a:r>
              <a:rPr lang="nl-BE" sz="2800" dirty="0"/>
              <a:t>Static compression osteosynthesis (no dynamic component)</a:t>
            </a:r>
          </a:p>
          <a:p>
            <a:pPr marL="457200" indent="-457200"/>
            <a:r>
              <a:rPr lang="nl-BE" sz="2800" dirty="0"/>
              <a:t>Dependent of good bone quality</a:t>
            </a:r>
          </a:p>
          <a:p>
            <a:pPr marL="457200" indent="-457200"/>
            <a:r>
              <a:rPr lang="nl-BE" sz="2800" dirty="0"/>
              <a:t>Dependent of exact technique</a:t>
            </a:r>
          </a:p>
          <a:p>
            <a:pPr marL="457200" indent="-457200"/>
            <a:r>
              <a:rPr lang="nl-BE" sz="2800" dirty="0"/>
              <a:t>High rate of implant removal needed</a:t>
            </a:r>
          </a:p>
          <a:p>
            <a:endParaRPr lang="en-US" sz="2800" dirty="0"/>
          </a:p>
        </p:txBody>
      </p:sp>
      <p:pic>
        <p:nvPicPr>
          <p:cNvPr id="6" name="Picture 5" descr="\\da01na01\Offline$\ivanrie\Documents\Adobe Scripts\PORP_2_4_33b_R02.png">
            <a:extLst>
              <a:ext uri="{FF2B5EF4-FFF2-40B4-BE49-F238E27FC236}">
                <a16:creationId xmlns:a16="http://schemas.microsoft.com/office/drawing/2014/main" id="{1AB66EC4-93E2-4D4C-99CD-33ED5E2C9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8530" y="1878629"/>
            <a:ext cx="6053780" cy="300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4255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1BD5-7E25-4870-9960-88FE9D0C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/>
              <a:t>Plate and screw osteosynthesis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E5BF2-1881-4A04-A041-53FFBC956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062" y="1733549"/>
            <a:ext cx="4569238" cy="4127399"/>
          </a:xfrm>
        </p:spPr>
        <p:txBody>
          <a:bodyPr/>
          <a:lstStyle/>
          <a:p>
            <a:pPr marL="457200" indent="-457200"/>
            <a:r>
              <a:rPr lang="nl-BE" sz="2800" dirty="0"/>
              <a:t>Static compression osteosynthesis (stronger compression)</a:t>
            </a:r>
          </a:p>
          <a:p>
            <a:pPr marL="457200" indent="-457200"/>
            <a:r>
              <a:rPr lang="nl-BE" sz="2800" dirty="0"/>
              <a:t>Less dependent of bone quality</a:t>
            </a:r>
          </a:p>
          <a:p>
            <a:pPr marL="457200" indent="-457200"/>
            <a:r>
              <a:rPr lang="nl-BE" sz="2800" dirty="0"/>
              <a:t>Small proximal fragment needs high proximal plate position—triceps handling</a:t>
            </a:r>
          </a:p>
          <a:p>
            <a:endParaRPr lang="en-US" sz="2800" dirty="0"/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838B02E4-56D5-4BF4-B891-65788911C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89"/>
          <a:stretch/>
        </p:blipFill>
        <p:spPr>
          <a:xfrm>
            <a:off x="5659637" y="2022371"/>
            <a:ext cx="6034980" cy="35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49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">
            <a:extLst>
              <a:ext uri="{FF2B5EF4-FFF2-40B4-BE49-F238E27FC236}">
                <a16:creationId xmlns:a16="http://schemas.microsoft.com/office/drawing/2014/main" id="{145B6CC9-251C-4B6B-8980-8329F2AFF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818240"/>
            <a:ext cx="4827860" cy="542651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02BC834-497F-4EC0-B111-61C94E53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818240"/>
            <a:ext cx="4104457" cy="518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484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8ECC-BA44-4E9F-A22D-90A7DDD6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Protrusion/shear</a:t>
            </a: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3C421C8E-CE9C-47D6-99DE-BC1EC483F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55"/>
          <a:stretch/>
        </p:blipFill>
        <p:spPr>
          <a:xfrm>
            <a:off x="1631504" y="1665509"/>
            <a:ext cx="4601436" cy="4193734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F39D969D-98EF-4156-840A-F0B8CD5B6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636455"/>
            <a:ext cx="4539752" cy="42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08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1BD5-7E25-4870-9960-88FE9D0C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/>
              <a:t>Plate and screw osteosynthesis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E5BF2-1881-4A04-A041-53FFBC956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062" y="1733549"/>
            <a:ext cx="4569238" cy="4267201"/>
          </a:xfrm>
        </p:spPr>
        <p:txBody>
          <a:bodyPr/>
          <a:lstStyle/>
          <a:p>
            <a:pPr marL="457200" indent="-457200"/>
            <a:r>
              <a:rPr lang="nl-BE" sz="2800" dirty="0"/>
              <a:t>Anatomic reconstruction joint surface</a:t>
            </a:r>
          </a:p>
          <a:p>
            <a:pPr marL="457200" indent="-457200"/>
            <a:r>
              <a:rPr lang="nl-BE" sz="2800" dirty="0"/>
              <a:t>Coronoid process is key fragment</a:t>
            </a:r>
          </a:p>
          <a:p>
            <a:pPr marL="457200" indent="-457200"/>
            <a:r>
              <a:rPr lang="nl-BE" sz="2800" dirty="0"/>
              <a:t>Think about ligamentous injuries</a:t>
            </a:r>
          </a:p>
          <a:p>
            <a:pPr marL="457200" indent="-457200"/>
            <a:r>
              <a:rPr lang="nl-BE" sz="2800" dirty="0"/>
              <a:t>Use of additional plates/screws</a:t>
            </a:r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2351081E-D354-4ECC-BA7F-0C94F897D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82"/>
          <a:stretch/>
        </p:blipFill>
        <p:spPr>
          <a:xfrm>
            <a:off x="5971860" y="2003550"/>
            <a:ext cx="5549157" cy="33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0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CFD0512-DC54-49FD-A437-1D575DC6092A}"/>
              </a:ext>
            </a:extLst>
          </p:cNvPr>
          <p:cNvGrpSpPr>
            <a:grpSpLocks noChangeAspect="1"/>
          </p:cNvGrpSpPr>
          <p:nvPr/>
        </p:nvGrpSpPr>
        <p:grpSpPr>
          <a:xfrm>
            <a:off x="5303912" y="1196753"/>
            <a:ext cx="5113227" cy="5113227"/>
            <a:chOff x="3152835" y="548680"/>
            <a:chExt cx="5877272" cy="5877272"/>
          </a:xfrm>
        </p:grpSpPr>
        <p:pic>
          <p:nvPicPr>
            <p:cNvPr id="20" name="Afbeelding 4">
              <a:extLst>
                <a:ext uri="{FF2B5EF4-FFF2-40B4-BE49-F238E27FC236}">
                  <a16:creationId xmlns:a16="http://schemas.microsoft.com/office/drawing/2014/main" id="{36A74034-1A5A-4903-83F0-62B652863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2835" y="548680"/>
              <a:ext cx="5877272" cy="5877272"/>
            </a:xfrm>
            <a:prstGeom prst="rect">
              <a:avLst/>
            </a:prstGeom>
          </p:spPr>
        </p:pic>
        <p:sp>
          <p:nvSpPr>
            <p:cNvPr id="21" name="Tekstvak 5">
              <a:extLst>
                <a:ext uri="{FF2B5EF4-FFF2-40B4-BE49-F238E27FC236}">
                  <a16:creationId xmlns:a16="http://schemas.microsoft.com/office/drawing/2014/main" id="{1DD36C21-9391-47F3-86B2-63F9DB81F74A}"/>
                </a:ext>
              </a:extLst>
            </p:cNvPr>
            <p:cNvSpPr txBox="1"/>
            <p:nvPr/>
          </p:nvSpPr>
          <p:spPr>
            <a:xfrm>
              <a:off x="6666800" y="2132856"/>
              <a:ext cx="359662" cy="424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nl-NL" b="1" dirty="0">
                  <a:solidFill>
                    <a:srgbClr val="FF0000"/>
                  </a:solidFill>
                  <a:ea typeface="Osaka" pitchFamily="-32" charset="-128"/>
                </a:rPr>
                <a:t>1</a:t>
              </a:r>
            </a:p>
          </p:txBody>
        </p:sp>
        <p:sp>
          <p:nvSpPr>
            <p:cNvPr id="22" name="Tekstvak 6">
              <a:extLst>
                <a:ext uri="{FF2B5EF4-FFF2-40B4-BE49-F238E27FC236}">
                  <a16:creationId xmlns:a16="http://schemas.microsoft.com/office/drawing/2014/main" id="{94F8B29E-4EFA-477C-898B-3C22AAE0F189}"/>
                </a:ext>
              </a:extLst>
            </p:cNvPr>
            <p:cNvSpPr txBox="1"/>
            <p:nvPr/>
          </p:nvSpPr>
          <p:spPr>
            <a:xfrm>
              <a:off x="7401307" y="2924944"/>
              <a:ext cx="359662" cy="424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nl-NL" b="1" dirty="0">
                  <a:solidFill>
                    <a:srgbClr val="FF0000"/>
                  </a:solidFill>
                  <a:ea typeface="Osaka" pitchFamily="-32" charset="-128"/>
                </a:rPr>
                <a:t>2</a:t>
              </a:r>
            </a:p>
          </p:txBody>
        </p:sp>
        <p:sp>
          <p:nvSpPr>
            <p:cNvPr id="23" name="Tekstvak 7">
              <a:extLst>
                <a:ext uri="{FF2B5EF4-FFF2-40B4-BE49-F238E27FC236}">
                  <a16:creationId xmlns:a16="http://schemas.microsoft.com/office/drawing/2014/main" id="{29D6D549-4FE0-487B-A871-EF309DFA19C5}"/>
                </a:ext>
              </a:extLst>
            </p:cNvPr>
            <p:cNvSpPr txBox="1"/>
            <p:nvPr/>
          </p:nvSpPr>
          <p:spPr>
            <a:xfrm>
              <a:off x="6353893" y="3109610"/>
              <a:ext cx="359662" cy="424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nl-NL" b="1" dirty="0">
                  <a:solidFill>
                    <a:srgbClr val="FF0000"/>
                  </a:solidFill>
                  <a:ea typeface="Osaka" pitchFamily="-32" charset="-128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4F1BC39-3A13-414D-8666-1C4591D922B1}"/>
              </a:ext>
            </a:extLst>
          </p:cNvPr>
          <p:cNvSpPr/>
          <p:nvPr/>
        </p:nvSpPr>
        <p:spPr bwMode="auto">
          <a:xfrm>
            <a:off x="5879976" y="5661247"/>
            <a:ext cx="3816424" cy="818753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saka" pitchFamily="-32" charset="-128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896A736-4945-428D-8140-9FC2E6ADA540}"/>
              </a:ext>
            </a:extLst>
          </p:cNvPr>
          <p:cNvSpPr txBox="1">
            <a:spLocks/>
          </p:cNvSpPr>
          <p:nvPr/>
        </p:nvSpPr>
        <p:spPr bwMode="auto">
          <a:xfrm>
            <a:off x="681691" y="1414184"/>
            <a:ext cx="3818762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kumimoji="1" sz="28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har char="•"/>
              <a:defRPr kumimoji="1" sz="28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000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har char="•"/>
              <a:defRPr kumimoji="1" sz="26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–"/>
              <a:defRPr kumimoji="1" sz="24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–"/>
              <a:defRPr kumimoji="1" sz="24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sz="2400" b="0" i="0" u="none" strike="noStrike" kern="0" cap="none" spc="5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Headless compression screw fixing coronoid process</a:t>
            </a:r>
          </a:p>
          <a:p>
            <a:pPr marL="514350" marR="0" lvl="0" indent="-51435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sz="2400" b="0" i="0" u="none" strike="noStrike" kern="0" cap="none" spc="5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Plate fixing olecranon process</a:t>
            </a:r>
          </a:p>
          <a:p>
            <a:pPr marL="514350" marR="0" lvl="0" indent="-51435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sz="2400" b="0" i="0" u="none" strike="noStrike" kern="0" cap="none" spc="5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Independent lag screws reconstructing lateral wall and proximal radial distal joint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0" cap="none" spc="5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247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8ECC-BA44-4E9F-A22D-90A7DDD6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Pearl in plating: the variable bends of the proximal ulna</a:t>
            </a:r>
            <a:endParaRPr lang="en-US" sz="3200" dirty="0"/>
          </a:p>
        </p:txBody>
      </p:sp>
      <p:pic>
        <p:nvPicPr>
          <p:cNvPr id="13" name="Afbeelding 7">
            <a:extLst>
              <a:ext uri="{FF2B5EF4-FFF2-40B4-BE49-F238E27FC236}">
                <a16:creationId xmlns:a16="http://schemas.microsoft.com/office/drawing/2014/main" id="{E4C50020-07BF-4781-94F7-91E63636B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02" b="4405"/>
          <a:stretch/>
        </p:blipFill>
        <p:spPr>
          <a:xfrm>
            <a:off x="508000" y="1948811"/>
            <a:ext cx="2736304" cy="3799991"/>
          </a:xfrm>
          <a:prstGeom prst="rect">
            <a:avLst/>
          </a:prstGeom>
        </p:spPr>
      </p:pic>
      <p:pic>
        <p:nvPicPr>
          <p:cNvPr id="14" name="Afbeelding 8">
            <a:extLst>
              <a:ext uri="{FF2B5EF4-FFF2-40B4-BE49-F238E27FC236}">
                <a16:creationId xmlns:a16="http://schemas.microsoft.com/office/drawing/2014/main" id="{F74471C2-2A83-4915-9207-D7B27444B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49" r="16326" b="4651"/>
          <a:stretch/>
        </p:blipFill>
        <p:spPr>
          <a:xfrm>
            <a:off x="3935760" y="2741941"/>
            <a:ext cx="3641949" cy="2967874"/>
          </a:xfrm>
          <a:prstGeom prst="rect">
            <a:avLst/>
          </a:prstGeom>
        </p:spPr>
      </p:pic>
      <p:pic>
        <p:nvPicPr>
          <p:cNvPr id="15" name="Afbeelding 9">
            <a:extLst>
              <a:ext uri="{FF2B5EF4-FFF2-40B4-BE49-F238E27FC236}">
                <a16:creationId xmlns:a16="http://schemas.microsoft.com/office/drawing/2014/main" id="{D97129DC-62E8-446B-ADC3-572A0FBCA9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1" t="8869" r="5051" b="5128"/>
          <a:stretch/>
        </p:blipFill>
        <p:spPr>
          <a:xfrm>
            <a:off x="7840913" y="2732559"/>
            <a:ext cx="3859637" cy="2568649"/>
          </a:xfrm>
          <a:prstGeom prst="rect">
            <a:avLst/>
          </a:prstGeom>
        </p:spPr>
      </p:pic>
      <p:sp>
        <p:nvSpPr>
          <p:cNvPr id="16" name="Tekstvak 10">
            <a:extLst>
              <a:ext uri="{FF2B5EF4-FFF2-40B4-BE49-F238E27FC236}">
                <a16:creationId xmlns:a16="http://schemas.microsoft.com/office/drawing/2014/main" id="{68E07E38-8A4D-4BA4-97F2-D8C427AF5002}"/>
              </a:ext>
            </a:extLst>
          </p:cNvPr>
          <p:cNvSpPr txBox="1"/>
          <p:nvPr/>
        </p:nvSpPr>
        <p:spPr>
          <a:xfrm>
            <a:off x="974988" y="5849096"/>
            <a:ext cx="1806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nl-BE" sz="2400" dirty="0">
                <a:solidFill>
                  <a:prstClr val="white"/>
                </a:solidFill>
                <a:ea typeface="Osaka" pitchFamily="-32" charset="-128"/>
              </a:rPr>
              <a:t>Varus angle</a:t>
            </a:r>
          </a:p>
        </p:txBody>
      </p:sp>
      <p:sp>
        <p:nvSpPr>
          <p:cNvPr id="17" name="Tekstvak 11">
            <a:extLst>
              <a:ext uri="{FF2B5EF4-FFF2-40B4-BE49-F238E27FC236}">
                <a16:creationId xmlns:a16="http://schemas.microsoft.com/office/drawing/2014/main" id="{B590423C-7815-4876-B070-B845F91CE56F}"/>
              </a:ext>
            </a:extLst>
          </p:cNvPr>
          <p:cNvSpPr txBox="1"/>
          <p:nvPr/>
        </p:nvSpPr>
        <p:spPr>
          <a:xfrm>
            <a:off x="3326421" y="5849096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nl-BE" sz="2400" dirty="0">
                <a:solidFill>
                  <a:prstClr val="white"/>
                </a:solidFill>
                <a:ea typeface="Osaka" pitchFamily="-32" charset="-128"/>
              </a:rPr>
              <a:t>Proximal ulna diafysis angle (PUDA)</a:t>
            </a:r>
          </a:p>
        </p:txBody>
      </p:sp>
      <p:sp>
        <p:nvSpPr>
          <p:cNvPr id="18" name="Tekstvak 12">
            <a:extLst>
              <a:ext uri="{FF2B5EF4-FFF2-40B4-BE49-F238E27FC236}">
                <a16:creationId xmlns:a16="http://schemas.microsoft.com/office/drawing/2014/main" id="{583D7005-33C1-4385-A2B8-A96B79972741}"/>
              </a:ext>
            </a:extLst>
          </p:cNvPr>
          <p:cNvSpPr txBox="1"/>
          <p:nvPr/>
        </p:nvSpPr>
        <p:spPr>
          <a:xfrm>
            <a:off x="9003893" y="5849096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nl-BE" sz="2400" dirty="0">
                <a:solidFill>
                  <a:prstClr val="white"/>
                </a:solidFill>
                <a:ea typeface="Osaka" pitchFamily="-32" charset="-128"/>
              </a:rPr>
              <a:t>Hook angle</a:t>
            </a:r>
          </a:p>
        </p:txBody>
      </p:sp>
    </p:spTree>
    <p:extLst>
      <p:ext uri="{BB962C8B-B14F-4D97-AF65-F5344CB8AC3E}">
        <p14:creationId xmlns:p14="http://schemas.microsoft.com/office/powerpoint/2010/main" val="2819558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883B-71ED-4C8A-9409-030E5E61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Small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45A95-B419-48C1-843D-42BEC55DE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Discuss the core and optional cases for the allocated time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620282B-915C-41C0-9B3F-6C904585A1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049" b="3049"/>
          <a:stretch>
            <a:fillRect/>
          </a:stretch>
        </p:blipFill>
        <p:spPr>
          <a:xfrm>
            <a:off x="671513" y="1727200"/>
            <a:ext cx="53752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3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7C383-6BC1-4BB7-809F-ECB23BF33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Describe how to investigate the problem</a:t>
            </a:r>
          </a:p>
          <a:p>
            <a:r>
              <a:rPr lang="en-US" sz="2800" dirty="0"/>
              <a:t>Classify the lesion</a:t>
            </a:r>
          </a:p>
          <a:p>
            <a:r>
              <a:rPr lang="en-US" sz="2800" dirty="0"/>
              <a:t>Relate injury patterns to indications and treatment</a:t>
            </a:r>
          </a:p>
          <a:p>
            <a:r>
              <a:rPr lang="en-US" sz="2800" dirty="0"/>
              <a:t>Decision making (including avoid complications)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B19AC5-4F68-4C06-8E96-47029ACD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noProof="0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393589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33DEC5-2F73-4239-B0A9-CE33884D1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noProof="0" dirty="0"/>
              <a:t>Learning objective</a:t>
            </a:r>
          </a:p>
          <a:p>
            <a:r>
              <a:rPr lang="en-US" sz="2800" dirty="0"/>
              <a:t>Manage using a structured approach</a:t>
            </a:r>
            <a:br>
              <a:rPr lang="en-US" sz="2800" dirty="0"/>
            </a:br>
            <a:endParaRPr lang="en-US" sz="2800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25D7E1-E461-4B6A-BB24-D924CA67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noProof="0" dirty="0"/>
              <a:t>Management summary</a:t>
            </a:r>
          </a:p>
        </p:txBody>
      </p:sp>
    </p:spTree>
    <p:extLst>
      <p:ext uri="{BB962C8B-B14F-4D97-AF65-F5344CB8AC3E}">
        <p14:creationId xmlns:p14="http://schemas.microsoft.com/office/powerpoint/2010/main" val="57557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FB80C-B55A-4454-92B5-A1E9CAEB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Algorithm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5F3765-3717-C84E-8844-BA8F53905756}"/>
              </a:ext>
            </a:extLst>
          </p:cNvPr>
          <p:cNvGrpSpPr/>
          <p:nvPr/>
        </p:nvGrpSpPr>
        <p:grpSpPr>
          <a:xfrm>
            <a:off x="3503009" y="552302"/>
            <a:ext cx="5185982" cy="6206544"/>
            <a:chOff x="4314041" y="88823"/>
            <a:chExt cx="5568120" cy="6663883"/>
          </a:xfrm>
        </p:grpSpPr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34761C3-6F2E-B746-8BD7-B6E2C2CB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042" y="4364289"/>
              <a:ext cx="5568119" cy="2388417"/>
            </a:xfrm>
            <a:prstGeom prst="rect">
              <a:avLst/>
            </a:prstGeom>
          </p:spPr>
        </p:pic>
        <p:pic>
          <p:nvPicPr>
            <p:cNvPr id="13" name="Picture 12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BD90B072-BBFA-0C4F-83CD-2F229EA1A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042" y="2000568"/>
              <a:ext cx="3636323" cy="2250832"/>
            </a:xfrm>
            <a:prstGeom prst="rect">
              <a:avLst/>
            </a:prstGeom>
          </p:spPr>
        </p:pic>
        <p:pic>
          <p:nvPicPr>
            <p:cNvPr id="18" name="Picture 17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498FDF3A-555C-E14A-B633-18794FD20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041" y="88823"/>
              <a:ext cx="5568120" cy="1798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827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FB80C-B55A-4454-92B5-A1E9CAEB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Algorithm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13470C-2C98-4550-9270-D64199C80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685" y="1614796"/>
            <a:ext cx="5030272" cy="4127399"/>
          </a:xfrm>
        </p:spPr>
        <p:txBody>
          <a:bodyPr/>
          <a:lstStyle/>
          <a:p>
            <a:pPr marL="457200" indent="-457200"/>
            <a:r>
              <a:rPr lang="nl-BE" sz="2800" kern="0" dirty="0"/>
              <a:t>Plate and screw </a:t>
            </a:r>
          </a:p>
          <a:p>
            <a:pPr marL="727200" lvl="1" indent="-457200"/>
            <a:r>
              <a:rPr lang="nl-BE" sz="2800" kern="0" dirty="0"/>
              <a:t>Compression in simple fractures</a:t>
            </a:r>
          </a:p>
          <a:p>
            <a:pPr marL="727200" lvl="1" indent="-457200"/>
            <a:r>
              <a:rPr lang="nl-BE" sz="2800" kern="0" dirty="0"/>
              <a:t>Bridging in complex fractures</a:t>
            </a:r>
          </a:p>
          <a:p>
            <a:pPr marL="457200" indent="-457200"/>
            <a:r>
              <a:rPr lang="nl-BE" sz="2800" kern="0" dirty="0"/>
              <a:t>Strong enough plates</a:t>
            </a:r>
          </a:p>
          <a:p>
            <a:pPr marL="341313" indent="-74613"/>
            <a:r>
              <a:rPr lang="nl-BE" kern="0" dirty="0"/>
              <a:t>	(Think about anterior defects)</a:t>
            </a:r>
          </a:p>
          <a:p>
            <a:pPr marL="457200" indent="-457200"/>
            <a:r>
              <a:rPr lang="nl-BE" sz="2800" kern="0" dirty="0"/>
              <a:t>Coronoid process is key fragment</a:t>
            </a:r>
          </a:p>
          <a:p>
            <a:endParaRPr lang="en-US" sz="28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0CA0DE-E349-F54D-9537-0BD55E0CB5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90" y="4307772"/>
            <a:ext cx="5185981" cy="2224501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0D6D5A8-66A1-D64A-96AB-35A18D581B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90" y="2106271"/>
            <a:ext cx="3386764" cy="2096359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2B5C6DE-8111-7542-8BBD-FF959AE0A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89" y="325728"/>
            <a:ext cx="5185982" cy="167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10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FB80C-B55A-4454-92B5-A1E9CAEB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Algorithm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13470C-2C98-4550-9270-D64199C80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685" y="1614796"/>
            <a:ext cx="4476709" cy="4127399"/>
          </a:xfrm>
        </p:spPr>
        <p:txBody>
          <a:bodyPr/>
          <a:lstStyle/>
          <a:p>
            <a:pPr marL="457200" indent="-457200"/>
            <a:r>
              <a:rPr lang="nl-BE" sz="2800" kern="0" dirty="0"/>
              <a:t>Anatomical reconstruction joint surface</a:t>
            </a:r>
          </a:p>
          <a:p>
            <a:pPr marL="457200" indent="-457200"/>
            <a:r>
              <a:rPr lang="nl-BE" sz="2800" kern="0" dirty="0"/>
              <a:t>Compression osteosynthesis</a:t>
            </a:r>
          </a:p>
          <a:p>
            <a:pPr marL="727200" lvl="1" indent="-457200"/>
            <a:r>
              <a:rPr lang="nl-BE" sz="2800" kern="0" dirty="0"/>
              <a:t>K-wires and cerclage is option in good bone quality</a:t>
            </a:r>
          </a:p>
          <a:p>
            <a:pPr marL="727200" lvl="1" indent="-457200"/>
            <a:r>
              <a:rPr lang="nl-BE" sz="2800" kern="0" dirty="0"/>
              <a:t>Plate and screw osteosynthesis</a:t>
            </a:r>
          </a:p>
          <a:p>
            <a:endParaRPr lang="en-US" sz="2800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688388-738F-7843-93A0-F2868EFF7D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73" y="4307771"/>
            <a:ext cx="5185981" cy="2224501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77509B7-972B-A846-91C7-523E4F499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73" y="2106271"/>
            <a:ext cx="3386764" cy="2096359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26FF3A3-692F-C441-8D49-E0A1F2FBD1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72" y="325728"/>
            <a:ext cx="5185982" cy="167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91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FB80C-B55A-4454-92B5-A1E9CAEB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Algorithm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13470C-2C98-4550-9270-D64199C80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685" y="1614796"/>
            <a:ext cx="4476709" cy="4127399"/>
          </a:xfrm>
        </p:spPr>
        <p:txBody>
          <a:bodyPr/>
          <a:lstStyle/>
          <a:p>
            <a:pPr marL="457200" indent="-457200"/>
            <a:r>
              <a:rPr lang="nl-BE" sz="2800" kern="0" dirty="0"/>
              <a:t>Stable fixation of the coronoid process</a:t>
            </a:r>
          </a:p>
          <a:p>
            <a:pPr marL="727200" lvl="1" indent="-457200"/>
            <a:r>
              <a:rPr lang="nl-BE" sz="2800" kern="0" dirty="0"/>
              <a:t>Transosseous sutures</a:t>
            </a:r>
          </a:p>
          <a:p>
            <a:pPr marL="727200" lvl="1" indent="-457200"/>
            <a:r>
              <a:rPr lang="nl-BE" sz="2800" kern="0" dirty="0"/>
              <a:t>Screws</a:t>
            </a:r>
          </a:p>
          <a:p>
            <a:pPr marL="727200" lvl="1" indent="-457200"/>
            <a:r>
              <a:rPr lang="nl-BE" sz="2800" kern="0" dirty="0"/>
              <a:t>Butress plate</a:t>
            </a:r>
          </a:p>
          <a:p>
            <a:pPr marL="457200" indent="-457200"/>
            <a:r>
              <a:rPr lang="nl-BE" sz="2800" kern="0" dirty="0"/>
              <a:t>Special attention to the medial facet fragment</a:t>
            </a:r>
          </a:p>
          <a:p>
            <a:endParaRPr lang="en-US" sz="2800" dirty="0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A78639-8474-A843-88B1-5DA4C1CDF9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56" y="4307771"/>
            <a:ext cx="5185981" cy="2224501"/>
          </a:xfrm>
          <a:prstGeom prst="rect">
            <a:avLst/>
          </a:prstGeom>
        </p:spPr>
      </p:pic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C9B5F13-1AB0-264B-B1D8-557A51E88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56" y="2106271"/>
            <a:ext cx="3386764" cy="2096359"/>
          </a:xfrm>
          <a:prstGeom prst="rect">
            <a:avLst/>
          </a:prstGeom>
        </p:spPr>
      </p:pic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67F5B8E-9D1F-1142-A317-52000F26FB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55" y="325728"/>
            <a:ext cx="5185982" cy="167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50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FB80C-B55A-4454-92B5-A1E9CAEB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Algorithm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13470C-2C98-4550-9270-D64199C80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685" y="1614796"/>
            <a:ext cx="4476709" cy="4127399"/>
          </a:xfrm>
        </p:spPr>
        <p:txBody>
          <a:bodyPr/>
          <a:lstStyle/>
          <a:p>
            <a:pPr marL="457200" indent="-457200"/>
            <a:r>
              <a:rPr lang="nl-BE" sz="2800" kern="0" dirty="0"/>
              <a:t>Anatomic reconstruction joint surface</a:t>
            </a:r>
          </a:p>
          <a:p>
            <a:pPr marL="457200" indent="-457200"/>
            <a:r>
              <a:rPr lang="nl-BE" sz="2800" kern="0" dirty="0"/>
              <a:t>Coronoid process is key fragment</a:t>
            </a:r>
          </a:p>
          <a:p>
            <a:pPr marL="457200" indent="-457200"/>
            <a:r>
              <a:rPr lang="nl-BE" sz="2800" kern="0" dirty="0"/>
              <a:t>Think about ligamentous injuries</a:t>
            </a:r>
          </a:p>
          <a:p>
            <a:pPr marL="457200" indent="-457200"/>
            <a:r>
              <a:rPr lang="nl-BE" sz="2800" kern="0" dirty="0"/>
              <a:t>Use of additional plates/screws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CD5B1B-075A-ED47-8B75-539939FC5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37" y="4307771"/>
            <a:ext cx="5185981" cy="2224501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42A3FB2-0682-F74D-B203-FB7D1C94B8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37" y="2106271"/>
            <a:ext cx="3386764" cy="2096359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A2F96E0-5182-6741-A654-8B8B174490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36" y="325728"/>
            <a:ext cx="5185982" cy="167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7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D46214-D999-4EEF-9277-A07F57B08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10479945" cy="4127399"/>
          </a:xfrm>
        </p:spPr>
        <p:txBody>
          <a:bodyPr/>
          <a:lstStyle/>
          <a:p>
            <a:pPr marL="457200" indent="-457200">
              <a:spcBef>
                <a:spcPts val="600"/>
              </a:spcBef>
            </a:pPr>
            <a:r>
              <a:rPr lang="en-US" sz="2800" dirty="0"/>
              <a:t>Early functional rehabilitation</a:t>
            </a:r>
            <a:r>
              <a:rPr lang="de-CH" sz="2800" dirty="0"/>
              <a:t>: </a:t>
            </a:r>
            <a:r>
              <a:rPr lang="en-US" sz="2800" dirty="0"/>
              <a:t>“plaster is disaster”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/>
              <a:t>Active assisted exercises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/>
              <a:t>All exercises within pain limits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/>
              <a:t>In complex fractures consider heterotopic ossification (HO): prophylaxis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/>
              <a:t>In the stiff elbow (even in case of HO), consider early arthrolysis (not mobilization under narcosis)</a:t>
            </a:r>
          </a:p>
          <a:p>
            <a:pPr>
              <a:spcBef>
                <a:spcPts val="600"/>
              </a:spcBef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4EB42F-98D4-4C78-84EA-523C29D21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After treatment</a:t>
            </a:r>
          </a:p>
        </p:txBody>
      </p:sp>
    </p:spTree>
    <p:extLst>
      <p:ext uri="{BB962C8B-B14F-4D97-AF65-F5344CB8AC3E}">
        <p14:creationId xmlns:p14="http://schemas.microsoft.com/office/powerpoint/2010/main" val="2827669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CC4CC-7EF9-4C7D-9DDB-3AA2E8813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1727201"/>
            <a:ext cx="10616140" cy="4127399"/>
          </a:xfrm>
        </p:spPr>
        <p:txBody>
          <a:bodyPr/>
          <a:lstStyle/>
          <a:p>
            <a:r>
              <a:rPr lang="en-US" sz="2800" dirty="0"/>
              <a:t>Computed tomographic scan add values in complex articular fractures</a:t>
            </a:r>
          </a:p>
          <a:p>
            <a:r>
              <a:rPr lang="en-US" sz="2800" dirty="0"/>
              <a:t>Identification of the fracture pattern determines treatment:</a:t>
            </a:r>
          </a:p>
          <a:p>
            <a:pPr lvl="1"/>
            <a:r>
              <a:rPr lang="en-US" sz="2800" dirty="0"/>
              <a:t>Bending metaphyseal fractures</a:t>
            </a:r>
          </a:p>
          <a:p>
            <a:pPr lvl="1"/>
            <a:r>
              <a:rPr lang="en-US" sz="2800" dirty="0"/>
              <a:t>Partial articular avulsion fractures</a:t>
            </a:r>
          </a:p>
          <a:p>
            <a:pPr lvl="1"/>
            <a:r>
              <a:rPr lang="en-US" sz="2800" dirty="0"/>
              <a:t>Protrusion/shear (complex/complete) articular fractures</a:t>
            </a:r>
          </a:p>
          <a:p>
            <a:r>
              <a:rPr lang="en-US" sz="2800" dirty="0"/>
              <a:t>Contralateral x-rays determine if plate contouring is required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5EDB4-1E09-402B-8CAB-E28754919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noProof="0" dirty="0"/>
              <a:t>Take-home messages</a:t>
            </a:r>
          </a:p>
        </p:txBody>
      </p:sp>
    </p:spTree>
    <p:extLst>
      <p:ext uri="{BB962C8B-B14F-4D97-AF65-F5344CB8AC3E}">
        <p14:creationId xmlns:p14="http://schemas.microsoft.com/office/powerpoint/2010/main" val="115102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25D7E1-E461-4B6A-BB24-D924CA67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/>
              <a:t>What is the problem?</a:t>
            </a:r>
            <a:endParaRPr lang="en-US" sz="3200" noProof="0" dirty="0"/>
          </a:p>
        </p:txBody>
      </p:sp>
    </p:spTree>
    <p:extLst>
      <p:ext uri="{BB962C8B-B14F-4D97-AF65-F5344CB8AC3E}">
        <p14:creationId xmlns:p14="http://schemas.microsoft.com/office/powerpoint/2010/main" val="3305533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DC9CE7-BAB2-47AE-B728-FBD51529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/>
              <a:t>The elbow – the double guarded fortress</a:t>
            </a:r>
            <a:endParaRPr lang="en-US" sz="3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E61FD2-039C-42AD-B9CF-B2A75910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016" y="1782928"/>
            <a:ext cx="4797968" cy="43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9C505D-AAD2-4BA7-8515-4B045DA2D6CA}"/>
              </a:ext>
            </a:extLst>
          </p:cNvPr>
          <p:cNvSpPr txBox="1"/>
          <p:nvPr/>
        </p:nvSpPr>
        <p:spPr>
          <a:xfrm>
            <a:off x="8257210" y="5177432"/>
            <a:ext cx="4014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Abbreviations</a:t>
            </a:r>
            <a:r>
              <a:rPr lang="de-CH" dirty="0"/>
              <a:t>: radial ulnar </a:t>
            </a:r>
            <a:r>
              <a:rPr lang="de-CH" dirty="0" err="1"/>
              <a:t>collateral</a:t>
            </a:r>
            <a:r>
              <a:rPr lang="de-CH" dirty="0"/>
              <a:t> </a:t>
            </a:r>
            <a:r>
              <a:rPr lang="de-CH" dirty="0" err="1"/>
              <a:t>ligament</a:t>
            </a:r>
            <a:r>
              <a:rPr lang="de-CH" dirty="0"/>
              <a:t> (RUCL); anterior band </a:t>
            </a:r>
            <a:r>
              <a:rPr lang="de-CH" dirty="0" err="1"/>
              <a:t>of</a:t>
            </a:r>
            <a:r>
              <a:rPr lang="de-CH" dirty="0"/>
              <a:t> medial </a:t>
            </a:r>
            <a:r>
              <a:rPr lang="de-CH" dirty="0" err="1"/>
              <a:t>collateral</a:t>
            </a:r>
            <a:r>
              <a:rPr lang="de-CH" dirty="0"/>
              <a:t> </a:t>
            </a:r>
            <a:r>
              <a:rPr lang="de-CH" dirty="0" err="1"/>
              <a:t>ligament</a:t>
            </a:r>
            <a:r>
              <a:rPr lang="de-CH" dirty="0"/>
              <a:t> (</a:t>
            </a:r>
            <a:r>
              <a:rPr lang="de-CH" dirty="0" err="1"/>
              <a:t>aMCL</a:t>
            </a:r>
            <a:r>
              <a:rPr lang="de-CH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84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DC9CE7-BAB2-47AE-B728-FBD51529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/>
              <a:t>The elbow—the double-guarded fortress</a:t>
            </a:r>
            <a:endParaRPr lang="en-US" sz="32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7A5915-809B-4ABC-BB19-D98C995E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07" y="1582977"/>
            <a:ext cx="4799257" cy="43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hoek 2">
            <a:extLst>
              <a:ext uri="{FF2B5EF4-FFF2-40B4-BE49-F238E27FC236}">
                <a16:creationId xmlns:a16="http://schemas.microsoft.com/office/drawing/2014/main" id="{D9D632C8-8C02-4C67-AF30-8447F7B52FF2}"/>
              </a:ext>
            </a:extLst>
          </p:cNvPr>
          <p:cNvSpPr/>
          <p:nvPr/>
        </p:nvSpPr>
        <p:spPr bwMode="auto">
          <a:xfrm>
            <a:off x="3313712" y="3744777"/>
            <a:ext cx="864096" cy="406577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Osaka" charset="0"/>
                <a:cs typeface="Osaka" charset="0"/>
              </a:rPr>
              <a:t>Ulna</a:t>
            </a:r>
          </a:p>
        </p:txBody>
      </p:sp>
      <p:sp>
        <p:nvSpPr>
          <p:cNvPr id="12" name="Rechthoek 6">
            <a:extLst>
              <a:ext uri="{FF2B5EF4-FFF2-40B4-BE49-F238E27FC236}">
                <a16:creationId xmlns:a16="http://schemas.microsoft.com/office/drawing/2014/main" id="{BD3C61B4-6F2A-42F9-8E51-B1F20BDD8A7E}"/>
              </a:ext>
            </a:extLst>
          </p:cNvPr>
          <p:cNvSpPr/>
          <p:nvPr/>
        </p:nvSpPr>
        <p:spPr bwMode="auto">
          <a:xfrm>
            <a:off x="6626080" y="1157850"/>
            <a:ext cx="4867920" cy="51084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3" name="Afbeelding 3">
            <a:extLst>
              <a:ext uri="{FF2B5EF4-FFF2-40B4-BE49-F238E27FC236}">
                <a16:creationId xmlns:a16="http://schemas.microsoft.com/office/drawing/2014/main" id="{BE474A2B-8D88-4951-8855-62CA0ED26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1681" y1="80112" x2="39076" y2="78992"/>
                        <a14:backgroundMark x1="39076" y1="78992" x2="30672" y2="73669"/>
                        <a14:backgroundMark x1="30672" y1="73669" x2="32353" y2="81232"/>
                        <a14:backgroundMark x1="32353" y1="81232" x2="43697" y2="85434"/>
                        <a14:backgroundMark x1="43697" y1="85434" x2="56723" y2="84594"/>
                        <a14:backgroundMark x1="56723" y1="84594" x2="65126" y2="79552"/>
                        <a14:backgroundMark x1="65126" y1="79552" x2="68487" y2="71989"/>
                        <a14:backgroundMark x1="68487" y1="71989" x2="65546" y2="64706"/>
                        <a14:backgroundMark x1="65546" y1="64706" x2="60504" y2="71709"/>
                        <a14:backgroundMark x1="60504" y1="71709" x2="50420" y2="74790"/>
                        <a14:backgroundMark x1="50420" y1="74790" x2="39076" y2="74230"/>
                        <a14:backgroundMark x1="39076" y1="74230" x2="29412" y2="70588"/>
                        <a14:backgroundMark x1="29412" y1="70588" x2="22269" y2="70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067409">
            <a:off x="7042306" y="8586"/>
            <a:ext cx="4287561" cy="6413326"/>
          </a:xfrm>
          <a:prstGeom prst="rect">
            <a:avLst/>
          </a:prstGeom>
        </p:spPr>
      </p:pic>
      <p:cxnSp>
        <p:nvCxnSpPr>
          <p:cNvPr id="14" name="Rechte verbindingslijn met pijl 8">
            <a:extLst>
              <a:ext uri="{FF2B5EF4-FFF2-40B4-BE49-F238E27FC236}">
                <a16:creationId xmlns:a16="http://schemas.microsoft.com/office/drawing/2014/main" id="{9F09B034-1E0F-4357-BC06-A69EB82BAE6C}"/>
              </a:ext>
            </a:extLst>
          </p:cNvPr>
          <p:cNvCxnSpPr/>
          <p:nvPr/>
        </p:nvCxnSpPr>
        <p:spPr bwMode="auto">
          <a:xfrm flipV="1">
            <a:off x="4153781" y="2314745"/>
            <a:ext cx="5328592" cy="1465631"/>
          </a:xfrm>
          <a:prstGeom prst="straightConnector1">
            <a:avLst/>
          </a:prstGeom>
          <a:ln w="63500">
            <a:solidFill>
              <a:srgbClr val="C00000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Rechte verbindingslijn met pijl 9">
            <a:extLst>
              <a:ext uri="{FF2B5EF4-FFF2-40B4-BE49-F238E27FC236}">
                <a16:creationId xmlns:a16="http://schemas.microsoft.com/office/drawing/2014/main" id="{0285F98E-57BA-45C0-845D-2F75E1C0FD9C}"/>
              </a:ext>
            </a:extLst>
          </p:cNvPr>
          <p:cNvCxnSpPr>
            <a:cxnSpLocks/>
          </p:cNvCxnSpPr>
          <p:nvPr/>
        </p:nvCxnSpPr>
        <p:spPr bwMode="auto">
          <a:xfrm>
            <a:off x="4177808" y="4151354"/>
            <a:ext cx="5008278" cy="0"/>
          </a:xfrm>
          <a:prstGeom prst="straightConnector1">
            <a:avLst/>
          </a:prstGeom>
          <a:ln w="63500">
            <a:solidFill>
              <a:srgbClr val="C00000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085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DC9CE7-BAB2-47AE-B728-FBD51529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/>
              <a:t>The elbow—the double-guarded fortress</a:t>
            </a:r>
            <a:endParaRPr lang="en-US" sz="32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01CBE28-277F-4B55-805C-0B35EA58A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07" y="1582977"/>
            <a:ext cx="4799257" cy="43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hthoek 2">
            <a:extLst>
              <a:ext uri="{FF2B5EF4-FFF2-40B4-BE49-F238E27FC236}">
                <a16:creationId xmlns:a16="http://schemas.microsoft.com/office/drawing/2014/main" id="{703ACE71-3113-4BC6-8896-3B55EB05EA57}"/>
              </a:ext>
            </a:extLst>
          </p:cNvPr>
          <p:cNvSpPr/>
          <p:nvPr/>
        </p:nvSpPr>
        <p:spPr bwMode="auto">
          <a:xfrm>
            <a:off x="3313712" y="3744777"/>
            <a:ext cx="864096" cy="406577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Osaka" charset="0"/>
                <a:cs typeface="Osaka" charset="0"/>
              </a:rPr>
              <a:t>Ulna</a:t>
            </a:r>
          </a:p>
        </p:txBody>
      </p:sp>
      <p:sp>
        <p:nvSpPr>
          <p:cNvPr id="17" name="Rechthoek 6">
            <a:extLst>
              <a:ext uri="{FF2B5EF4-FFF2-40B4-BE49-F238E27FC236}">
                <a16:creationId xmlns:a16="http://schemas.microsoft.com/office/drawing/2014/main" id="{A77E3386-9C64-48B5-9735-A60E9961C3F2}"/>
              </a:ext>
            </a:extLst>
          </p:cNvPr>
          <p:cNvSpPr/>
          <p:nvPr/>
        </p:nvSpPr>
        <p:spPr bwMode="auto">
          <a:xfrm>
            <a:off x="6626080" y="1157850"/>
            <a:ext cx="4867920" cy="51084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8" name="Afbeelding 7">
            <a:extLst>
              <a:ext uri="{FF2B5EF4-FFF2-40B4-BE49-F238E27FC236}">
                <a16:creationId xmlns:a16="http://schemas.microsoft.com/office/drawing/2014/main" id="{CDE47A30-E4B8-4F99-9983-125871C07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9" b="89960" l="952" r="90000">
                        <a14:foregroundMark x1="10357" y1="47791" x2="1429" y2="47590"/>
                        <a14:foregroundMark x1="1429" y1="47590" x2="952" y2="47189"/>
                        <a14:foregroundMark x1="76548" y1="34337" x2="83333" y2="23293"/>
                        <a14:foregroundMark x1="83333" y1="23293" x2="83929" y2="17269"/>
                        <a14:foregroundMark x1="73571" y1="20683" x2="80595" y2="12048"/>
                        <a14:foregroundMark x1="69405" y1="28514" x2="70357" y2="27309"/>
                        <a14:foregroundMark x1="67381" y1="65261" x2="73810" y2="45582"/>
                        <a14:foregroundMark x1="64643" y1="61847" x2="62381" y2="624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0982" y="2166018"/>
            <a:ext cx="5334000" cy="3162300"/>
          </a:xfrm>
          <a:prstGeom prst="rect">
            <a:avLst/>
          </a:prstGeom>
        </p:spPr>
      </p:pic>
      <p:cxnSp>
        <p:nvCxnSpPr>
          <p:cNvPr id="19" name="Rechte verbindingslijn met pijl 9">
            <a:extLst>
              <a:ext uri="{FF2B5EF4-FFF2-40B4-BE49-F238E27FC236}">
                <a16:creationId xmlns:a16="http://schemas.microsoft.com/office/drawing/2014/main" id="{E9973334-EE7C-4475-806E-EDCC3D552915}"/>
              </a:ext>
            </a:extLst>
          </p:cNvPr>
          <p:cNvCxnSpPr>
            <a:cxnSpLocks/>
          </p:cNvCxnSpPr>
          <p:nvPr/>
        </p:nvCxnSpPr>
        <p:spPr bwMode="auto">
          <a:xfrm>
            <a:off x="2665640" y="3359266"/>
            <a:ext cx="6912768" cy="792088"/>
          </a:xfrm>
          <a:prstGeom prst="straightConnector1">
            <a:avLst/>
          </a:prstGeom>
          <a:ln w="63500">
            <a:solidFill>
              <a:srgbClr val="C00000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277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DC9CE7-BAB2-47AE-B728-FBD51529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dirty="0"/>
              <a:t>The elbow—the double-guarded fortress</a:t>
            </a:r>
            <a:endParaRPr lang="en-US" sz="32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C3255D3-8EC6-4914-AC0F-A3A2CB47B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07" y="1582977"/>
            <a:ext cx="4799257" cy="43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hoek 2">
            <a:extLst>
              <a:ext uri="{FF2B5EF4-FFF2-40B4-BE49-F238E27FC236}">
                <a16:creationId xmlns:a16="http://schemas.microsoft.com/office/drawing/2014/main" id="{BACFC904-D0FA-41ED-89FD-B08D623C7B2C}"/>
              </a:ext>
            </a:extLst>
          </p:cNvPr>
          <p:cNvSpPr/>
          <p:nvPr/>
        </p:nvSpPr>
        <p:spPr bwMode="auto">
          <a:xfrm>
            <a:off x="3313712" y="3744777"/>
            <a:ext cx="864096" cy="406577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Osaka" charset="0"/>
                <a:cs typeface="Osaka" charset="0"/>
              </a:rPr>
              <a:t>Ulna</a:t>
            </a:r>
          </a:p>
        </p:txBody>
      </p:sp>
      <p:sp>
        <p:nvSpPr>
          <p:cNvPr id="11" name="Rechthoek 6">
            <a:extLst>
              <a:ext uri="{FF2B5EF4-FFF2-40B4-BE49-F238E27FC236}">
                <a16:creationId xmlns:a16="http://schemas.microsoft.com/office/drawing/2014/main" id="{F2AF964D-1CF5-4EED-ACE6-5199DF778B1C}"/>
              </a:ext>
            </a:extLst>
          </p:cNvPr>
          <p:cNvSpPr/>
          <p:nvPr/>
        </p:nvSpPr>
        <p:spPr bwMode="auto">
          <a:xfrm>
            <a:off x="6626080" y="1157850"/>
            <a:ext cx="4867920" cy="51084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2" name="Afbeelding 7">
            <a:extLst>
              <a:ext uri="{FF2B5EF4-FFF2-40B4-BE49-F238E27FC236}">
                <a16:creationId xmlns:a16="http://schemas.microsoft.com/office/drawing/2014/main" id="{C473D18A-5626-409E-80CE-26EA09B75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9976" y="1937106"/>
            <a:ext cx="5963269" cy="3969471"/>
          </a:xfrm>
          <a:prstGeom prst="rect">
            <a:avLst/>
          </a:prstGeom>
        </p:spPr>
      </p:pic>
      <p:cxnSp>
        <p:nvCxnSpPr>
          <p:cNvPr id="13" name="Rechte verbindingslijn met pijl 8">
            <a:extLst>
              <a:ext uri="{FF2B5EF4-FFF2-40B4-BE49-F238E27FC236}">
                <a16:creationId xmlns:a16="http://schemas.microsoft.com/office/drawing/2014/main" id="{958F76F8-5FCC-498B-9099-853FC5937BC9}"/>
              </a:ext>
            </a:extLst>
          </p:cNvPr>
          <p:cNvCxnSpPr>
            <a:cxnSpLocks/>
          </p:cNvCxnSpPr>
          <p:nvPr/>
        </p:nvCxnSpPr>
        <p:spPr bwMode="auto">
          <a:xfrm>
            <a:off x="5185920" y="3359266"/>
            <a:ext cx="3816424" cy="576064"/>
          </a:xfrm>
          <a:prstGeom prst="straightConnector1">
            <a:avLst/>
          </a:prstGeom>
          <a:ln w="63500">
            <a:solidFill>
              <a:srgbClr val="C00000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08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421FE-54BA-4FA4-B61F-6063A90F1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689918"/>
            <a:ext cx="5001705" cy="43204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15F35E3-4E59-41E6-AE3A-6FF6B7E0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is the problem?</a:t>
            </a:r>
            <a:endParaRPr lang="en-US" sz="3200" noProof="0" dirty="0"/>
          </a:p>
        </p:txBody>
      </p:sp>
      <p:pic>
        <p:nvPicPr>
          <p:cNvPr id="4" name="image.png">
            <a:extLst>
              <a:ext uri="{FF2B5EF4-FFF2-40B4-BE49-F238E27FC236}">
                <a16:creationId xmlns:a16="http://schemas.microsoft.com/office/drawing/2014/main" id="{6EA07106-41A2-4F29-9A17-1AA65E088194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7577" t="18688" r="6276" b="8415"/>
          <a:stretch/>
        </p:blipFill>
        <p:spPr>
          <a:xfrm flipH="1">
            <a:off x="689744" y="1689918"/>
            <a:ext cx="5371976" cy="4317778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1848111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AO">
      <a:dk1>
        <a:srgbClr val="000000"/>
      </a:dk1>
      <a:lt1>
        <a:srgbClr val="FFFFFF"/>
      </a:lt1>
      <a:dk2>
        <a:srgbClr val="042D98"/>
      </a:dk2>
      <a:lt2>
        <a:srgbClr val="F6F4F2"/>
      </a:lt2>
      <a:accent1>
        <a:srgbClr val="001B62"/>
      </a:accent1>
      <a:accent2>
        <a:srgbClr val="3B7FF6"/>
      </a:accent2>
      <a:accent3>
        <a:srgbClr val="04F1FE"/>
      </a:accent3>
      <a:accent4>
        <a:srgbClr val="00293A"/>
      </a:accent4>
      <a:accent5>
        <a:srgbClr val="00765C"/>
      </a:accent5>
      <a:accent6>
        <a:srgbClr val="00EB9B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O blue">
      <a:srgbClr val="042D98"/>
    </a:custClr>
    <a:custClr name="AO light grey">
      <a:srgbClr val="DCD4CB"/>
    </a:custClr>
    <a:custClr name="AO dark blue">
      <a:srgbClr val="001B62"/>
    </a:custClr>
    <a:custClr name="Dark purple">
      <a:srgbClr val="3F0343"/>
    </a:custClr>
    <a:custClr name="Dark green">
      <a:srgbClr val="00293A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yellow">
      <a:srgbClr val="FFF500"/>
    </a:custClr>
    <a:custClr name="AO light grey 75%">
      <a:srgbClr val="E5DFD8"/>
    </a:custClr>
    <a:custClr name="AO active blue">
      <a:srgbClr val="3B7FF6"/>
    </a:custClr>
    <a:custClr name="Purple">
      <a:srgbClr val="7B0067"/>
    </a:custClr>
    <a:custClr name="Green">
      <a:srgbClr val="00765C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50%">
      <a:srgbClr val="EEEAE5"/>
    </a:custClr>
    <a:custClr name="Bright blue">
      <a:srgbClr val="04F1FE"/>
    </a:custClr>
    <a:custClr name="Bright red">
      <a:srgbClr val="F92355"/>
    </a:custClr>
    <a:custClr name="Bright green">
      <a:srgbClr val="00EB9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25%">
      <a:srgbClr val="F6F4F2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AOTrauma_ppt_16_9_Template_FINAL.pptx" id="{16CC4219-D8C4-4B4E-876B-4D8EF0C45EB8}" vid="{16ED02BD-D0B2-46BB-ABB7-A26EF19E281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2383CBCAF3A545BC7144B0E12C7B2C" ma:contentTypeVersion="10" ma:contentTypeDescription="Ein neues Dokument erstellen." ma:contentTypeScope="" ma:versionID="bfb1e4006bd1060b64c46c09a0f28817">
  <xsd:schema xmlns:xsd="http://www.w3.org/2001/XMLSchema" xmlns:xs="http://www.w3.org/2001/XMLSchema" xmlns:p="http://schemas.microsoft.com/office/2006/metadata/properties" xmlns:ns2="73995102-056c-4a51-bfb1-c663c0490c54" xmlns:ns3="2e5162b4-c70b-477c-8fa3-c9cdb63e7b34" targetNamespace="http://schemas.microsoft.com/office/2006/metadata/properties" ma:root="true" ma:fieldsID="41115af916c2dc5809368bc6b92ebc14" ns2:_="" ns3:_="">
    <xsd:import namespace="73995102-056c-4a51-bfb1-c663c0490c54"/>
    <xsd:import namespace="2e5162b4-c70b-477c-8fa3-c9cdb63e7b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995102-056c-4a51-bfb1-c663c0490c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5162b4-c70b-477c-8fa3-c9cdb63e7b3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0F3ED8-5CD3-4767-85AE-4980E98A8C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AA43BF-5C0B-4297-9459-625F9DFB215D}">
  <ds:schemaRefs>
    <ds:schemaRef ds:uri="http://schemas.microsoft.com/office/2006/metadata/properties"/>
    <ds:schemaRef ds:uri="73995102-056c-4a51-bfb1-c663c0490c5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2e5162b4-c70b-477c-8fa3-c9cdb63e7b3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A1D666A-E1C4-4153-99FE-6470852340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995102-056c-4a51-bfb1-c663c0490c54"/>
    <ds:schemaRef ds:uri="2e5162b4-c70b-477c-8fa3-c9cdb63e7b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ao_trauma_faculty_ppt_16_9</Template>
  <TotalTime>0</TotalTime>
  <Words>579</Words>
  <Application>Microsoft Office PowerPoint</Application>
  <PresentationFormat>Widescreen</PresentationFormat>
  <Paragraphs>119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</vt:lpstr>
      <vt:lpstr>Proximal ulna Overview Management summary </vt:lpstr>
      <vt:lpstr>Case: how do we manage this today?</vt:lpstr>
      <vt:lpstr>Learning objectives</vt:lpstr>
      <vt:lpstr>What is the problem?</vt:lpstr>
      <vt:lpstr>The elbow – the double guarded fortress</vt:lpstr>
      <vt:lpstr>The elbow—the double-guarded fortress</vt:lpstr>
      <vt:lpstr>The elbow—the double-guarded fortress</vt:lpstr>
      <vt:lpstr>The elbow—the double-guarded fortress</vt:lpstr>
      <vt:lpstr>What is the problem?</vt:lpstr>
      <vt:lpstr>Bending</vt:lpstr>
      <vt:lpstr>What is the problem?</vt:lpstr>
      <vt:lpstr>Avulsion</vt:lpstr>
      <vt:lpstr>What is the problem?</vt:lpstr>
      <vt:lpstr>Protrusion/shear</vt:lpstr>
      <vt:lpstr>CT scan add value to assess complex articular fractures </vt:lpstr>
      <vt:lpstr>What options and tools do we have for this problem?</vt:lpstr>
      <vt:lpstr>Bending</vt:lpstr>
      <vt:lpstr>PowerPoint Presentation</vt:lpstr>
      <vt:lpstr>PowerPoint Presentation</vt:lpstr>
      <vt:lpstr>PowerPoint Presentation</vt:lpstr>
      <vt:lpstr>Avulsion</vt:lpstr>
      <vt:lpstr>K-wires and cerclage</vt:lpstr>
      <vt:lpstr>Plate and screw osteosynthesis</vt:lpstr>
      <vt:lpstr>PowerPoint Presentation</vt:lpstr>
      <vt:lpstr>Protrusion/shear</vt:lpstr>
      <vt:lpstr>Plate and screw osteosynthesis</vt:lpstr>
      <vt:lpstr>PowerPoint Presentation</vt:lpstr>
      <vt:lpstr>Pearl in plating: the variable bends of the proximal ulna</vt:lpstr>
      <vt:lpstr>Small group discussion</vt:lpstr>
      <vt:lpstr>Management summary</vt:lpstr>
      <vt:lpstr>Algorithm</vt:lpstr>
      <vt:lpstr>Algorithm</vt:lpstr>
      <vt:lpstr>Algorithm</vt:lpstr>
      <vt:lpstr>Algorithm</vt:lpstr>
      <vt:lpstr>Algorithm</vt:lpstr>
      <vt:lpstr>After treatment</vt:lpstr>
      <vt:lpstr>Take-home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(bold, 32pt) Presentation subtitle (unbold, 32pt)</dc:title>
  <dc:creator>Michael Cunningham</dc:creator>
  <cp:lastModifiedBy>Michael Cunningham</cp:lastModifiedBy>
  <cp:revision>24</cp:revision>
  <dcterms:created xsi:type="dcterms:W3CDTF">2019-11-15T08:41:18Z</dcterms:created>
  <dcterms:modified xsi:type="dcterms:W3CDTF">2020-02-27T12:37:47Z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bel">
    <vt:i4>0</vt:i4>
  </property>
  <property fmtid="{D5CDD505-2E9C-101B-9397-08002B2CF9AE}" pid="3" name="ContentTypeId">
    <vt:lpwstr>0x010100482383CBCAF3A545BC7144B0E12C7B2C</vt:lpwstr>
  </property>
</Properties>
</file>