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40"/>
  </p:notesMasterIdLst>
  <p:handoutMasterIdLst>
    <p:handoutMasterId r:id="rId41"/>
  </p:handoutMasterIdLst>
  <p:sldIdLst>
    <p:sldId id="256" r:id="rId2"/>
    <p:sldId id="261" r:id="rId3"/>
    <p:sldId id="354" r:id="rId4"/>
    <p:sldId id="356" r:id="rId5"/>
    <p:sldId id="373" r:id="rId6"/>
    <p:sldId id="372" r:id="rId7"/>
    <p:sldId id="341" r:id="rId8"/>
    <p:sldId id="357" r:id="rId9"/>
    <p:sldId id="358" r:id="rId10"/>
    <p:sldId id="342" r:id="rId11"/>
    <p:sldId id="343" r:id="rId12"/>
    <p:sldId id="345" r:id="rId13"/>
    <p:sldId id="346" r:id="rId14"/>
    <p:sldId id="264" r:id="rId15"/>
    <p:sldId id="359" r:id="rId16"/>
    <p:sldId id="347" r:id="rId17"/>
    <p:sldId id="312" r:id="rId18"/>
    <p:sldId id="271" r:id="rId19"/>
    <p:sldId id="272" r:id="rId20"/>
    <p:sldId id="313" r:id="rId21"/>
    <p:sldId id="329" r:id="rId22"/>
    <p:sldId id="275" r:id="rId23"/>
    <p:sldId id="316" r:id="rId24"/>
    <p:sldId id="348" r:id="rId25"/>
    <p:sldId id="360" r:id="rId26"/>
    <p:sldId id="292" r:id="rId27"/>
    <p:sldId id="294" r:id="rId28"/>
    <p:sldId id="366" r:id="rId29"/>
    <p:sldId id="367" r:id="rId30"/>
    <p:sldId id="363" r:id="rId31"/>
    <p:sldId id="374" r:id="rId32"/>
    <p:sldId id="364" r:id="rId33"/>
    <p:sldId id="365" r:id="rId34"/>
    <p:sldId id="290" r:id="rId35"/>
    <p:sldId id="289" r:id="rId36"/>
    <p:sldId id="307" r:id="rId37"/>
    <p:sldId id="339" r:id="rId38"/>
    <p:sldId id="309" r:id="rId39"/>
  </p:sldIdLst>
  <p:sldSz cx="12192000" cy="6858000"/>
  <p:notesSz cx="6735763" cy="9866313"/>
  <p:defaultTextStyle>
    <a:defPPr>
      <a:defRPr lang="de-DE"/>
    </a:defPPr>
    <a:lvl1pPr algn="l" rtl="0" fontAlgn="base">
      <a:spcBef>
        <a:spcPct val="0"/>
      </a:spcBef>
      <a:spcAft>
        <a:spcPct val="0"/>
      </a:spcAft>
      <a:defRPr kumimoji="1" sz="2000" kern="1200">
        <a:solidFill>
          <a:schemeClr val="tx1"/>
        </a:solidFill>
        <a:latin typeface="Arial" pitchFamily="34" charset="0"/>
        <a:ea typeface="Osaka" pitchFamily="-32" charset="-128"/>
        <a:cs typeface="+mn-cs"/>
      </a:defRPr>
    </a:lvl1pPr>
    <a:lvl2pPr marL="457200" algn="l" rtl="0" fontAlgn="base">
      <a:spcBef>
        <a:spcPct val="0"/>
      </a:spcBef>
      <a:spcAft>
        <a:spcPct val="0"/>
      </a:spcAft>
      <a:defRPr kumimoji="1" sz="2000" kern="1200">
        <a:solidFill>
          <a:schemeClr val="tx1"/>
        </a:solidFill>
        <a:latin typeface="Arial" pitchFamily="34" charset="0"/>
        <a:ea typeface="Osaka" pitchFamily="-32" charset="-128"/>
        <a:cs typeface="+mn-cs"/>
      </a:defRPr>
    </a:lvl2pPr>
    <a:lvl3pPr marL="914400" algn="l" rtl="0" fontAlgn="base">
      <a:spcBef>
        <a:spcPct val="0"/>
      </a:spcBef>
      <a:spcAft>
        <a:spcPct val="0"/>
      </a:spcAft>
      <a:defRPr kumimoji="1" sz="2000" kern="1200">
        <a:solidFill>
          <a:schemeClr val="tx1"/>
        </a:solidFill>
        <a:latin typeface="Arial" pitchFamily="34" charset="0"/>
        <a:ea typeface="Osaka" pitchFamily="-32" charset="-128"/>
        <a:cs typeface="+mn-cs"/>
      </a:defRPr>
    </a:lvl3pPr>
    <a:lvl4pPr marL="1371600" algn="l" rtl="0" fontAlgn="base">
      <a:spcBef>
        <a:spcPct val="0"/>
      </a:spcBef>
      <a:spcAft>
        <a:spcPct val="0"/>
      </a:spcAft>
      <a:defRPr kumimoji="1" sz="2000" kern="1200">
        <a:solidFill>
          <a:schemeClr val="tx1"/>
        </a:solidFill>
        <a:latin typeface="Arial" pitchFamily="34" charset="0"/>
        <a:ea typeface="Osaka" pitchFamily="-32" charset="-128"/>
        <a:cs typeface="+mn-cs"/>
      </a:defRPr>
    </a:lvl4pPr>
    <a:lvl5pPr marL="1828800" algn="l" rtl="0" fontAlgn="base">
      <a:spcBef>
        <a:spcPct val="0"/>
      </a:spcBef>
      <a:spcAft>
        <a:spcPct val="0"/>
      </a:spcAft>
      <a:defRPr kumimoji="1" sz="2000" kern="1200">
        <a:solidFill>
          <a:schemeClr val="tx1"/>
        </a:solidFill>
        <a:latin typeface="Arial" pitchFamily="34" charset="0"/>
        <a:ea typeface="Osaka" pitchFamily="-32" charset="-128"/>
        <a:cs typeface="+mn-cs"/>
      </a:defRPr>
    </a:lvl5pPr>
    <a:lvl6pPr marL="2286000" algn="l" defTabSz="914400" rtl="0" eaLnBrk="1" latinLnBrk="0" hangingPunct="1">
      <a:defRPr kumimoji="1" sz="2000" kern="1200">
        <a:solidFill>
          <a:schemeClr val="tx1"/>
        </a:solidFill>
        <a:latin typeface="Arial" pitchFamily="34" charset="0"/>
        <a:ea typeface="Osaka" pitchFamily="-32" charset="-128"/>
        <a:cs typeface="+mn-cs"/>
      </a:defRPr>
    </a:lvl6pPr>
    <a:lvl7pPr marL="2743200" algn="l" defTabSz="914400" rtl="0" eaLnBrk="1" latinLnBrk="0" hangingPunct="1">
      <a:defRPr kumimoji="1" sz="2000" kern="1200">
        <a:solidFill>
          <a:schemeClr val="tx1"/>
        </a:solidFill>
        <a:latin typeface="Arial" pitchFamily="34" charset="0"/>
        <a:ea typeface="Osaka" pitchFamily="-32" charset="-128"/>
        <a:cs typeface="+mn-cs"/>
      </a:defRPr>
    </a:lvl7pPr>
    <a:lvl8pPr marL="3200400" algn="l" defTabSz="914400" rtl="0" eaLnBrk="1" latinLnBrk="0" hangingPunct="1">
      <a:defRPr kumimoji="1" sz="2000" kern="1200">
        <a:solidFill>
          <a:schemeClr val="tx1"/>
        </a:solidFill>
        <a:latin typeface="Arial" pitchFamily="34" charset="0"/>
        <a:ea typeface="Osaka" pitchFamily="-32" charset="-128"/>
        <a:cs typeface="+mn-cs"/>
      </a:defRPr>
    </a:lvl8pPr>
    <a:lvl9pPr marL="3657600" algn="l" defTabSz="914400" rtl="0" eaLnBrk="1" latinLnBrk="0" hangingPunct="1">
      <a:defRPr kumimoji="1" sz="2000" kern="1200">
        <a:solidFill>
          <a:schemeClr val="tx1"/>
        </a:solidFill>
        <a:latin typeface="Arial" pitchFamily="34" charset="0"/>
        <a:ea typeface="Osaka" pitchFamily="-32"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20" userDrawn="1">
          <p15:clr>
            <a:srgbClr val="A4A3A4"/>
          </p15:clr>
        </p15:guide>
        <p15:guide id="4" pos="7424"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29529B"/>
    <a:srgbClr val="33529B"/>
    <a:srgbClr val="FFFFFF"/>
    <a:srgbClr val="E5EBF6"/>
    <a:srgbClr val="FFD9D9"/>
    <a:srgbClr val="FF9F9F"/>
    <a:srgbClr val="FFC44F"/>
    <a:srgbClr val="2C110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1107" autoAdjust="0"/>
  </p:normalViewPr>
  <p:slideViewPr>
    <p:cSldViewPr>
      <p:cViewPr varScale="1">
        <p:scale>
          <a:sx n="51" d="100"/>
          <a:sy n="51" d="100"/>
        </p:scale>
        <p:origin x="980" y="36"/>
      </p:cViewPr>
      <p:guideLst>
        <p:guide orient="horz" pos="2160"/>
        <p:guide pos="3840"/>
        <p:guide pos="320"/>
        <p:guide pos="7424"/>
      </p:guideLst>
    </p:cSldViewPr>
  </p:slideViewPr>
  <p:outlineViewPr>
    <p:cViewPr>
      <p:scale>
        <a:sx n="33" d="100"/>
        <a:sy n="33" d="100"/>
      </p:scale>
      <p:origin x="0" y="24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14" y="-10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ftr" sz="quarter" idx="2"/>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000">
                <a:ea typeface="Osaka" charset="-128"/>
              </a:defRPr>
            </a:lvl1pPr>
          </a:lstStyle>
          <a:p>
            <a:pPr>
              <a:defRPr/>
            </a:pPr>
            <a:endParaRPr lang="en-US"/>
          </a:p>
        </p:txBody>
      </p:sp>
      <p:sp>
        <p:nvSpPr>
          <p:cNvPr id="17413" name="Rectangle 5"/>
          <p:cNvSpPr>
            <a:spLocks noGrp="1" noChangeArrowheads="1"/>
          </p:cNvSpPr>
          <p:nvPr>
            <p:ph type="sldNum" sz="quarter" idx="3"/>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000">
                <a:ea typeface="Osaka" charset="-128"/>
              </a:defRPr>
            </a:lvl1pPr>
          </a:lstStyle>
          <a:p>
            <a:pPr>
              <a:defRPr/>
            </a:pPr>
            <a:fld id="{70D0F4F8-4D4F-4052-A974-207B85999D6E}" type="slidenum">
              <a:rPr lang="en-US"/>
              <a:pPr>
                <a:defRPr/>
              </a:pPr>
              <a:t>‹#›</a:t>
            </a:fld>
            <a:endParaRPr lang="en-US"/>
          </a:p>
        </p:txBody>
      </p:sp>
    </p:spTree>
    <p:extLst>
      <p:ext uri="{BB962C8B-B14F-4D97-AF65-F5344CB8AC3E}">
        <p14:creationId xmlns:p14="http://schemas.microsoft.com/office/powerpoint/2010/main" val="328722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898525" y="4686300"/>
            <a:ext cx="4938713" cy="4440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CH" noProof="0"/>
              <a:t>Click to add text</a:t>
            </a:r>
            <a:endParaRPr lang="en-US" noProof="0"/>
          </a:p>
          <a:p>
            <a:pPr lvl="1"/>
            <a:r>
              <a:rPr lang="de-CH" noProof="0"/>
              <a:t>Second level text</a:t>
            </a:r>
            <a:endParaRPr lang="en-US" noProof="0"/>
          </a:p>
        </p:txBody>
      </p:sp>
      <p:sp>
        <p:nvSpPr>
          <p:cNvPr id="19462" name="Rectangle 6"/>
          <p:cNvSpPr>
            <a:spLocks noGrp="1" noChangeArrowheads="1"/>
          </p:cNvSpPr>
          <p:nvPr>
            <p:ph type="ftr" sz="quarter" idx="4"/>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000">
                <a:ea typeface="Osaka" charset="-128"/>
              </a:defRPr>
            </a:lvl1pPr>
          </a:lstStyle>
          <a:p>
            <a:pPr>
              <a:defRPr/>
            </a:pPr>
            <a:endParaRPr lang="en-US"/>
          </a:p>
        </p:txBody>
      </p:sp>
      <p:sp>
        <p:nvSpPr>
          <p:cNvPr id="19463" name="Rectangle 7"/>
          <p:cNvSpPr>
            <a:spLocks noGrp="1" noChangeArrowheads="1"/>
          </p:cNvSpPr>
          <p:nvPr>
            <p:ph type="sldNum" sz="quarter" idx="5"/>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000">
                <a:ea typeface="Osaka" charset="-128"/>
              </a:defRPr>
            </a:lvl1pPr>
          </a:lstStyle>
          <a:p>
            <a:pPr>
              <a:defRPr/>
            </a:pPr>
            <a:fld id="{957F3F2D-8F14-4B77-901A-AF6974F8F3FD}" type="slidenum">
              <a:rPr lang="en-US"/>
              <a:pPr>
                <a:defRPr/>
              </a:pPr>
              <a:t>‹#›</a:t>
            </a:fld>
            <a:endParaRPr lang="en-US"/>
          </a:p>
        </p:txBody>
      </p:sp>
    </p:spTree>
    <p:extLst>
      <p:ext uri="{BB962C8B-B14F-4D97-AF65-F5344CB8AC3E}">
        <p14:creationId xmlns:p14="http://schemas.microsoft.com/office/powerpoint/2010/main" val="3464502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Osaka" pitchFamily="-32" charset="-128"/>
        <a:cs typeface="Osaka" charset="0"/>
      </a:defRPr>
    </a:lvl1pPr>
    <a:lvl2pPr marL="457200" algn="l" rtl="0" eaLnBrk="0" fontAlgn="base" hangingPunct="0">
      <a:spcBef>
        <a:spcPct val="30000"/>
      </a:spcBef>
      <a:spcAft>
        <a:spcPct val="0"/>
      </a:spcAft>
      <a:defRPr kumimoji="1" sz="1200" kern="1200">
        <a:solidFill>
          <a:schemeClr val="tx1"/>
        </a:solidFill>
        <a:latin typeface="Arial" charset="0"/>
        <a:ea typeface="Osaka" pitchFamily="-32" charset="-128"/>
        <a:cs typeface="Osaka" charset="0"/>
      </a:defRPr>
    </a:lvl2pPr>
    <a:lvl3pPr marL="1143000" indent="-228600" algn="l" rtl="0" eaLnBrk="0" fontAlgn="base" hangingPunct="0">
      <a:spcBef>
        <a:spcPct val="30000"/>
      </a:spcBef>
      <a:spcAft>
        <a:spcPct val="0"/>
      </a:spcAft>
      <a:defRPr kumimoji="1" sz="1200" kern="1200">
        <a:solidFill>
          <a:schemeClr val="tx1"/>
        </a:solidFill>
        <a:latin typeface="Times" pitchFamily="18" charset="0"/>
        <a:ea typeface="Osaka" pitchFamily="-32" charset="-128"/>
        <a:cs typeface="Osaka" charset="0"/>
      </a:defRPr>
    </a:lvl3pPr>
    <a:lvl4pPr marL="1600200" indent="-228600" algn="l" rtl="0" eaLnBrk="0" fontAlgn="base" hangingPunct="0">
      <a:spcBef>
        <a:spcPct val="30000"/>
      </a:spcBef>
      <a:spcAft>
        <a:spcPct val="0"/>
      </a:spcAft>
      <a:defRPr kumimoji="1" sz="1200" kern="1200">
        <a:solidFill>
          <a:schemeClr val="tx1"/>
        </a:solidFill>
        <a:latin typeface="Times" pitchFamily="18" charset="0"/>
        <a:ea typeface="Osaka" pitchFamily="-32" charset="-128"/>
        <a:cs typeface="Osaka" charset="0"/>
      </a:defRPr>
    </a:lvl4pPr>
    <a:lvl5pPr marL="2057400" indent="-228600" algn="l" rtl="0" eaLnBrk="0" fontAlgn="base" hangingPunct="0">
      <a:spcBef>
        <a:spcPct val="30000"/>
      </a:spcBef>
      <a:spcAft>
        <a:spcPct val="0"/>
      </a:spcAft>
      <a:defRPr kumimoji="1" sz="1200" kern="1200">
        <a:solidFill>
          <a:schemeClr val="tx1"/>
        </a:solidFill>
        <a:latin typeface="Times" pitchFamily="18" charset="0"/>
        <a:ea typeface="Osaka" pitchFamily="-32" charset="-128"/>
        <a:cs typeface="Osak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79375" y="739775"/>
            <a:ext cx="6577013" cy="3700463"/>
          </a:xfrm>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latin typeface="Arial"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5011C3F8-B21A-4E52-87A0-68524BFD35CE}" type="slidenum">
              <a:rPr lang="en-US" altLang="en-US" sz="1000" smtClean="0"/>
              <a:pPr eaLnBrk="1" hangingPunct="1">
                <a:spcBef>
                  <a:spcPct val="0"/>
                </a:spcBef>
              </a:pPr>
              <a:t>1</a:t>
            </a:fld>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D783A4DD-A735-4FE7-9974-3F74A1AE865E}" type="slidenum">
              <a:rPr lang="en-US" altLang="fr-FR" sz="1000" smtClean="0"/>
              <a:pPr eaLnBrk="1" hangingPunct="1">
                <a:spcBef>
                  <a:spcPct val="0"/>
                </a:spcBef>
              </a:pPr>
              <a:t>10</a:t>
            </a:fld>
            <a:endParaRPr lang="en-US" altLang="fr-FR" sz="1000"/>
          </a:p>
        </p:txBody>
      </p:sp>
      <p:sp>
        <p:nvSpPr>
          <p:cNvPr id="51203" name="Rectangle 2"/>
          <p:cNvSpPr>
            <a:spLocks noGrp="1" noRot="1" noChangeAspect="1" noChangeArrowheads="1" noTextEdit="1"/>
          </p:cNvSpPr>
          <p:nvPr>
            <p:ph type="sldImg"/>
          </p:nvPr>
        </p:nvSpPr>
        <p:spPr>
          <a:xfrm>
            <a:off x="79375" y="739775"/>
            <a:ext cx="6577013" cy="3700463"/>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D9404D00-D2F5-47F7-B82F-E3AD516DA934}" type="slidenum">
              <a:rPr lang="en-US" altLang="fr-FR" sz="1000" smtClean="0"/>
              <a:pPr eaLnBrk="1" hangingPunct="1">
                <a:spcBef>
                  <a:spcPct val="0"/>
                </a:spcBef>
              </a:pPr>
              <a:t>11</a:t>
            </a:fld>
            <a:endParaRPr lang="en-US" altLang="fr-FR" sz="1000"/>
          </a:p>
        </p:txBody>
      </p:sp>
      <p:sp>
        <p:nvSpPr>
          <p:cNvPr id="52227" name="Rectangle 2"/>
          <p:cNvSpPr>
            <a:spLocks noGrp="1" noRot="1" noChangeAspect="1" noChangeArrowheads="1" noTextEdit="1"/>
          </p:cNvSpPr>
          <p:nvPr>
            <p:ph type="sldImg"/>
          </p:nvPr>
        </p:nvSpPr>
        <p:spPr>
          <a:xfrm>
            <a:off x="79375" y="739775"/>
            <a:ext cx="6577013" cy="370046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EA5A4114-9114-400C-A784-BDD4C496CC28}" type="slidenum">
              <a:rPr lang="en-US" altLang="fr-FR" sz="1000" smtClean="0"/>
              <a:pPr eaLnBrk="1" hangingPunct="1">
                <a:spcBef>
                  <a:spcPct val="0"/>
                </a:spcBef>
              </a:pPr>
              <a:t>12</a:t>
            </a:fld>
            <a:endParaRPr lang="en-US" altLang="fr-FR" sz="1000"/>
          </a:p>
        </p:txBody>
      </p:sp>
      <p:sp>
        <p:nvSpPr>
          <p:cNvPr id="53251" name="Rectangle 2"/>
          <p:cNvSpPr>
            <a:spLocks noGrp="1" noRot="1" noChangeAspect="1" noChangeArrowheads="1" noTextEdit="1"/>
          </p:cNvSpPr>
          <p:nvPr>
            <p:ph type="sldImg"/>
          </p:nvPr>
        </p:nvSpPr>
        <p:spPr>
          <a:xfrm>
            <a:off x="79375" y="739775"/>
            <a:ext cx="6577013" cy="3700463"/>
          </a:xfrm>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FCAF408E-282D-4B4A-AC73-C5D40DC67D34}" type="slidenum">
              <a:rPr lang="en-US" altLang="fr-FR" sz="1000" smtClean="0"/>
              <a:pPr eaLnBrk="1" hangingPunct="1">
                <a:spcBef>
                  <a:spcPct val="0"/>
                </a:spcBef>
              </a:pPr>
              <a:t>13</a:t>
            </a:fld>
            <a:endParaRPr lang="en-US" altLang="fr-FR" sz="1000"/>
          </a:p>
        </p:txBody>
      </p:sp>
      <p:sp>
        <p:nvSpPr>
          <p:cNvPr id="54275" name="Rectangle 2"/>
          <p:cNvSpPr>
            <a:spLocks noGrp="1" noRot="1" noChangeAspect="1" noChangeArrowheads="1" noTextEdit="1"/>
          </p:cNvSpPr>
          <p:nvPr>
            <p:ph type="sldImg"/>
          </p:nvPr>
        </p:nvSpPr>
        <p:spPr>
          <a:xfrm>
            <a:off x="79375" y="739775"/>
            <a:ext cx="6577013" cy="3700463"/>
          </a:xfrm>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79375" y="739775"/>
            <a:ext cx="6577013" cy="3700463"/>
          </a:xfrm>
          <a:ln/>
        </p:spPr>
      </p:sp>
      <p:sp>
        <p:nvSpPr>
          <p:cNvPr id="6553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defRPr/>
            </a:pPr>
            <a:r>
              <a:rPr kumimoji="0" lang="en-AU" altLang="de-DE" dirty="0">
                <a:solidFill>
                  <a:srgbClr val="000000"/>
                </a:solidFill>
                <a:latin typeface="Arial" pitchFamily="34" charset="0"/>
                <a:ea typeface="Osaka" charset="-128"/>
              </a:rPr>
              <a:t>Radiopaque objects block radiation. They are opaque to radiation (see picture on slide; screws in head).</a:t>
            </a:r>
          </a:p>
          <a:p>
            <a:pPr marL="171450" indent="-171450" eaLnBrk="1" hangingPunct="1">
              <a:buFont typeface="Arial" panose="020B0604020202020204" pitchFamily="34" charset="0"/>
              <a:buChar char="•"/>
              <a:defRPr/>
            </a:pPr>
            <a:r>
              <a:rPr kumimoji="0" lang="en-AU" altLang="de-DE" dirty="0">
                <a:solidFill>
                  <a:srgbClr val="000000"/>
                </a:solidFill>
                <a:latin typeface="Arial" pitchFamily="34" charset="0"/>
                <a:ea typeface="Osaka" charset="-128"/>
              </a:rPr>
              <a:t>For example, if a child swallows a metal coin it will be visible </a:t>
            </a:r>
            <a:r>
              <a:rPr kumimoji="0" lang="en-AU" altLang="de-DE" dirty="0">
                <a:latin typeface="Arial" pitchFamily="34" charset="0"/>
                <a:ea typeface="Osaka" charset="-128"/>
              </a:rPr>
              <a:t>on an x-ray because it </a:t>
            </a:r>
            <a:r>
              <a:rPr kumimoji="0" lang="en-AU" altLang="de-DE" dirty="0">
                <a:solidFill>
                  <a:srgbClr val="000000"/>
                </a:solidFill>
                <a:latin typeface="Arial" pitchFamily="34" charset="0"/>
                <a:ea typeface="Osaka" charset="-128"/>
              </a:rPr>
              <a:t>is radiopaque and blocks the rays. The location of the coin can easily be identified.</a:t>
            </a:r>
          </a:p>
          <a:p>
            <a:pPr eaLnBrk="1" hangingPunct="1">
              <a:spcBef>
                <a:spcPct val="0"/>
              </a:spcBef>
              <a:defRPr/>
            </a:pPr>
            <a:endParaRPr kumimoji="0" lang="en-US" altLang="de-DE" dirty="0">
              <a:solidFill>
                <a:srgbClr val="000000"/>
              </a:solidFill>
              <a:latin typeface="Calibri" pitchFamily="34" charset="0"/>
              <a:ea typeface="Osaka" charset="-128"/>
            </a:endParaRPr>
          </a:p>
          <a:p>
            <a:pPr>
              <a:defRPr/>
            </a:pPr>
            <a:endParaRPr lang="en-AU" altLang="de-DE" dirty="0">
              <a:latin typeface="Arial" pitchFamily="34" charset="0"/>
              <a:ea typeface="Osaka" charset="-128"/>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D97F6025-E8C3-4654-8237-4F8CCC058F19}" type="slidenum">
              <a:rPr lang="en-US" altLang="de-DE" sz="1000" smtClean="0"/>
              <a:pPr eaLnBrk="1" hangingPunct="1">
                <a:spcBef>
                  <a:spcPct val="0"/>
                </a:spcBef>
              </a:pPr>
              <a:t>14</a:t>
            </a:fld>
            <a:endParaRPr lang="en-US" altLang="de-DE"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79375" y="739775"/>
            <a:ext cx="6577013" cy="3700463"/>
          </a:xfrm>
          <a:ln/>
        </p:spPr>
      </p:sp>
      <p:sp>
        <p:nvSpPr>
          <p:cNvPr id="6553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defRPr/>
            </a:pPr>
            <a:r>
              <a:rPr kumimoji="0" lang="en-AU" altLang="de-DE" dirty="0">
                <a:solidFill>
                  <a:srgbClr val="000000"/>
                </a:solidFill>
                <a:latin typeface="Arial" pitchFamily="34" charset="0"/>
                <a:ea typeface="Osaka" charset="-128"/>
              </a:rPr>
              <a:t>Radiolucent objects do not block radiation. For example, if a child swallows a plastic toy coin (radiolucent) it will not be visible on an X-ray film as the rays passed through it. </a:t>
            </a:r>
          </a:p>
          <a:p>
            <a:pPr marL="171450" indent="-171450" eaLnBrk="1" hangingPunct="1">
              <a:buFont typeface="Arial" panose="020B0604020202020204" pitchFamily="34" charset="0"/>
              <a:buChar char="•"/>
              <a:defRPr/>
            </a:pPr>
            <a:r>
              <a:rPr kumimoji="0" lang="en-AU" altLang="de-DE" dirty="0">
                <a:solidFill>
                  <a:srgbClr val="000000"/>
                </a:solidFill>
                <a:latin typeface="Arial" pitchFamily="34" charset="0"/>
                <a:ea typeface="Osaka" charset="-128"/>
              </a:rPr>
              <a:t>Intestinal gas is radiolucent and patterns of intestinal gas can lead to differential diagnoses.</a:t>
            </a:r>
          </a:p>
          <a:p>
            <a:pPr eaLnBrk="1" hangingPunct="1">
              <a:spcBef>
                <a:spcPct val="0"/>
              </a:spcBef>
              <a:defRPr/>
            </a:pPr>
            <a:endParaRPr kumimoji="0" lang="en-US" altLang="de-DE" dirty="0">
              <a:solidFill>
                <a:srgbClr val="000000"/>
              </a:solidFill>
              <a:latin typeface="Calibri" pitchFamily="34" charset="0"/>
              <a:ea typeface="Osaka" charset="-128"/>
            </a:endParaRPr>
          </a:p>
          <a:p>
            <a:pPr>
              <a:defRPr/>
            </a:pPr>
            <a:endParaRPr lang="en-AU" altLang="de-DE" dirty="0">
              <a:latin typeface="Arial" pitchFamily="34" charset="0"/>
              <a:ea typeface="Osaka" charset="-128"/>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D97F6025-E8C3-4654-8237-4F8CCC058F19}" type="slidenum">
              <a:rPr lang="en-US" altLang="de-DE" sz="1000" smtClean="0"/>
              <a:pPr eaLnBrk="1" hangingPunct="1">
                <a:spcBef>
                  <a:spcPct val="0"/>
                </a:spcBef>
              </a:pPr>
              <a:t>15</a:t>
            </a:fld>
            <a:endParaRPr lang="en-US" altLang="de-DE"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79375" y="739775"/>
            <a:ext cx="6577013" cy="3700463"/>
          </a:xfrm>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de-DE" i="0" dirty="0">
                <a:latin typeface="Arial" pitchFamily="34" charset="0"/>
              </a:rPr>
              <a:t>The energy produced by x-radiation is measured in Rems.</a:t>
            </a:r>
          </a:p>
          <a:p>
            <a:pPr eaLnBrk="1" hangingPunct="1">
              <a:spcBef>
                <a:spcPct val="0"/>
              </a:spcBef>
            </a:pPr>
            <a:r>
              <a:rPr lang="en-US" altLang="de-DE" i="0" dirty="0">
                <a:latin typeface="Arial" pitchFamily="34" charset="0"/>
              </a:rPr>
              <a:t>Grey is the unit that represents the energy deposited in material (1 </a:t>
            </a:r>
            <a:r>
              <a:rPr lang="en-US" altLang="de-DE" i="0" dirty="0" err="1">
                <a:latin typeface="Arial" pitchFamily="34" charset="0"/>
              </a:rPr>
              <a:t>Gy</a:t>
            </a:r>
            <a:r>
              <a:rPr lang="en-US" altLang="de-DE" i="0" dirty="0">
                <a:latin typeface="Arial" pitchFamily="34" charset="0"/>
              </a:rPr>
              <a:t>=1 Joule/kg).</a:t>
            </a:r>
          </a:p>
          <a:p>
            <a:pPr eaLnBrk="1" hangingPunct="1">
              <a:spcBef>
                <a:spcPct val="0"/>
              </a:spcBef>
            </a:pPr>
            <a:r>
              <a:rPr lang="en-US" altLang="de-DE" i="0" dirty="0">
                <a:latin typeface="Arial" pitchFamily="34" charset="0"/>
              </a:rPr>
              <a:t>The energy deposited in biological material is expressed as a dose equivalent, called a Sievert and it reflects the biological effect of radiation (1Sv=1 Joule/kg).</a:t>
            </a:r>
          </a:p>
          <a:p>
            <a:pPr eaLnBrk="1" hangingPunct="1">
              <a:spcBef>
                <a:spcPct val="0"/>
              </a:spcBef>
            </a:pPr>
            <a:r>
              <a:rPr lang="en-US" altLang="de-DE" i="0" dirty="0">
                <a:latin typeface="Arial" pitchFamily="34" charset="0"/>
              </a:rPr>
              <a:t>The three units are related and are used depending on the location of its measurement.</a:t>
            </a:r>
          </a:p>
          <a:p>
            <a:pPr eaLnBrk="1" hangingPunct="1">
              <a:spcBef>
                <a:spcPct val="0"/>
              </a:spcBef>
            </a:pPr>
            <a:endParaRPr lang="en-US" altLang="de-DE" b="1" dirty="0">
              <a:latin typeface="Arial" pitchFamily="34" charset="0"/>
            </a:endParaRPr>
          </a:p>
          <a:p>
            <a:pPr eaLnBrk="1" hangingPunct="1">
              <a:spcBef>
                <a:spcPct val="0"/>
              </a:spcBef>
            </a:pPr>
            <a:endParaRPr lang="en-US" altLang="de-DE" dirty="0">
              <a:latin typeface="Arial" pitchFamily="34" charset="0"/>
            </a:endParaRPr>
          </a:p>
          <a:p>
            <a:endParaRPr lang="en-US" altLang="de-DE" dirty="0">
              <a:latin typeface="Arial" pitchFamily="34" charset="0"/>
            </a:endParaRPr>
          </a:p>
          <a:p>
            <a:endParaRPr lang="en-US" altLang="de-DE" dirty="0">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6C512351-057F-4F8A-8BB3-45E44014E227}" type="slidenum">
              <a:rPr lang="en-US" altLang="de-DE" sz="1000" smtClean="0"/>
              <a:pPr eaLnBrk="1" hangingPunct="1">
                <a:spcBef>
                  <a:spcPct val="0"/>
                </a:spcBef>
              </a:pPr>
              <a:t>16</a:t>
            </a:fld>
            <a:endParaRPr lang="en-US" altLang="de-DE"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79375" y="739775"/>
            <a:ext cx="6577013" cy="3700463"/>
          </a:xfrm>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de-DE" dirty="0">
                <a:latin typeface="Arial" pitchFamily="34" charset="0"/>
              </a:rPr>
              <a:t>Everyone is exposed to a natural background radiation to a greater or lesser extent.</a:t>
            </a:r>
          </a:p>
          <a:p>
            <a:pPr eaLnBrk="1" hangingPunct="1">
              <a:spcBef>
                <a:spcPct val="0"/>
              </a:spcBef>
            </a:pPr>
            <a:r>
              <a:rPr lang="en-US" altLang="de-DE" dirty="0">
                <a:latin typeface="Arial" pitchFamily="34" charset="0"/>
              </a:rPr>
              <a:t>Examples of normal exposure are:</a:t>
            </a:r>
          </a:p>
          <a:p>
            <a:pPr marL="628650" lvl="1" indent="-171450" eaLnBrk="1" hangingPunct="1">
              <a:spcBef>
                <a:spcPct val="0"/>
              </a:spcBef>
              <a:buFontTx/>
              <a:buChar char="•"/>
            </a:pPr>
            <a:r>
              <a:rPr lang="en-US" altLang="de-DE" dirty="0">
                <a:latin typeface="Arial" pitchFamily="34" charset="0"/>
              </a:rPr>
              <a:t>Cosmic rays during high altitude flights (ranges from 0.001 to 0.01 </a:t>
            </a:r>
            <a:r>
              <a:rPr lang="en-US" altLang="de-DE" dirty="0" err="1">
                <a:latin typeface="Arial" pitchFamily="34" charset="0"/>
              </a:rPr>
              <a:t>mSv</a:t>
            </a:r>
            <a:r>
              <a:rPr lang="en-US" altLang="de-DE" dirty="0">
                <a:latin typeface="Arial" pitchFamily="34" charset="0"/>
              </a:rPr>
              <a:t>/hour)</a:t>
            </a:r>
          </a:p>
          <a:p>
            <a:pPr marL="628650" lvl="1" indent="-171450" eaLnBrk="1" hangingPunct="1">
              <a:spcBef>
                <a:spcPct val="0"/>
              </a:spcBef>
              <a:buFontTx/>
              <a:buChar char="•"/>
            </a:pPr>
            <a:r>
              <a:rPr lang="en-US" altLang="de-DE" dirty="0">
                <a:latin typeface="Arial" pitchFamily="34" charset="0"/>
              </a:rPr>
              <a:t>Natural background radiation that we receive daily (0.01 </a:t>
            </a:r>
            <a:r>
              <a:rPr lang="en-US" altLang="de-DE" dirty="0" err="1">
                <a:latin typeface="Arial" pitchFamily="34" charset="0"/>
              </a:rPr>
              <a:t>mSv</a:t>
            </a:r>
            <a:r>
              <a:rPr lang="en-US" altLang="de-DE" dirty="0">
                <a:latin typeface="Arial" pitchFamily="34" charset="0"/>
              </a:rPr>
              <a:t>/day)</a:t>
            </a:r>
          </a:p>
          <a:p>
            <a:endParaRPr lang="en-AU" altLang="de-DE" dirty="0">
              <a:latin typeface="Arial" pitchFamily="34"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B0A223AA-3A45-45FB-BC8A-041AC6438C13}" type="slidenum">
              <a:rPr lang="en-US" altLang="de-DE" sz="1000" smtClean="0"/>
              <a:pPr eaLnBrk="1" hangingPunct="1">
                <a:spcBef>
                  <a:spcPct val="0"/>
                </a:spcBef>
              </a:pPr>
              <a:t>17</a:t>
            </a:fld>
            <a:endParaRPr lang="en-US" altLang="de-DE"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79375" y="739775"/>
            <a:ext cx="6577013" cy="3700463"/>
          </a:xfrm>
          <a:ln/>
        </p:spPr>
      </p:sp>
      <p:sp>
        <p:nvSpPr>
          <p:cNvPr id="686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de-DE" i="0" dirty="0">
                <a:latin typeface="Arial" pitchFamily="34" charset="0"/>
                <a:ea typeface="Osaka" charset="-128"/>
              </a:rPr>
              <a:t>The most important radiation exposure for patients usually takes place in the radiology department:  </a:t>
            </a:r>
          </a:p>
          <a:p>
            <a:pPr marL="171450" indent="-171450" eaLnBrk="1" hangingPunct="1">
              <a:spcBef>
                <a:spcPct val="0"/>
              </a:spcBef>
              <a:buFont typeface="Arial" panose="020B0604020202020204" pitchFamily="34" charset="0"/>
              <a:buChar char="•"/>
              <a:defRPr/>
            </a:pPr>
            <a:r>
              <a:rPr lang="en-US" altLang="de-DE" i="0" dirty="0">
                <a:latin typeface="Arial" pitchFamily="34" charset="0"/>
                <a:ea typeface="Osaka" charset="-128"/>
              </a:rPr>
              <a:t>A chest x-ray is 0.1 </a:t>
            </a:r>
            <a:r>
              <a:rPr lang="en-US" altLang="de-DE" i="0" dirty="0" err="1">
                <a:latin typeface="Arial" pitchFamily="34" charset="0"/>
                <a:ea typeface="Osaka" charset="-128"/>
              </a:rPr>
              <a:t>milli</a:t>
            </a:r>
            <a:r>
              <a:rPr lang="en-US" altLang="de-DE" i="0" dirty="0">
                <a:latin typeface="Arial" pitchFamily="34" charset="0"/>
                <a:ea typeface="Osaka" charset="-128"/>
              </a:rPr>
              <a:t>-Sievert</a:t>
            </a:r>
          </a:p>
          <a:p>
            <a:pPr marL="171450" indent="-171450" eaLnBrk="1" hangingPunct="1">
              <a:spcBef>
                <a:spcPct val="0"/>
              </a:spcBef>
              <a:buFont typeface="Arial" panose="020B0604020202020204" pitchFamily="34" charset="0"/>
              <a:buChar char="•"/>
              <a:defRPr/>
            </a:pPr>
            <a:r>
              <a:rPr lang="en-US" altLang="de-DE" i="0" dirty="0">
                <a:latin typeface="Arial" pitchFamily="34" charset="0"/>
                <a:ea typeface="Osaka" charset="-128"/>
              </a:rPr>
              <a:t>A CT scan of the head is 1.5 </a:t>
            </a:r>
            <a:r>
              <a:rPr lang="en-US" altLang="de-DE" i="0" dirty="0" err="1">
                <a:latin typeface="Arial" pitchFamily="34" charset="0"/>
                <a:ea typeface="Osaka" charset="-128"/>
              </a:rPr>
              <a:t>milli</a:t>
            </a:r>
            <a:r>
              <a:rPr lang="en-US" altLang="de-DE" i="0" dirty="0">
                <a:latin typeface="Arial" pitchFamily="34" charset="0"/>
                <a:ea typeface="Osaka" charset="-128"/>
              </a:rPr>
              <a:t>-Sieverts</a:t>
            </a:r>
          </a:p>
          <a:p>
            <a:pPr marL="171450" indent="-171450" eaLnBrk="1" hangingPunct="1">
              <a:spcBef>
                <a:spcPct val="0"/>
              </a:spcBef>
              <a:buFont typeface="Arial" panose="020B0604020202020204" pitchFamily="34" charset="0"/>
              <a:buChar char="•"/>
              <a:defRPr/>
            </a:pPr>
            <a:r>
              <a:rPr lang="en-US" altLang="de-DE" i="0" dirty="0">
                <a:latin typeface="Arial" pitchFamily="34" charset="0"/>
                <a:ea typeface="Osaka" charset="-128"/>
              </a:rPr>
              <a:t>A CT of the entire body is 9.9 </a:t>
            </a:r>
            <a:r>
              <a:rPr lang="en-US" altLang="de-DE" i="0" dirty="0" err="1">
                <a:latin typeface="Arial" pitchFamily="34" charset="0"/>
                <a:ea typeface="Osaka" charset="-128"/>
              </a:rPr>
              <a:t>milli</a:t>
            </a:r>
            <a:r>
              <a:rPr lang="en-US" altLang="de-DE" i="0" dirty="0">
                <a:latin typeface="Arial" pitchFamily="34" charset="0"/>
                <a:ea typeface="Osaka" charset="-128"/>
              </a:rPr>
              <a:t>-Sieverts</a:t>
            </a:r>
          </a:p>
          <a:p>
            <a:pPr marL="171450" indent="-171450" eaLnBrk="1" hangingPunct="1">
              <a:spcBef>
                <a:spcPct val="0"/>
              </a:spcBef>
              <a:buFont typeface="Arial" panose="020B0604020202020204" pitchFamily="34" charset="0"/>
              <a:buChar char="•"/>
              <a:defRPr/>
            </a:pPr>
            <a:r>
              <a:rPr lang="en-US" altLang="de-DE" i="0" dirty="0">
                <a:latin typeface="Arial" pitchFamily="34" charset="0"/>
                <a:ea typeface="Osaka" charset="-128"/>
              </a:rPr>
              <a:t>Whereas, a cardiac CT angiogram has 6.7–13 </a:t>
            </a:r>
            <a:r>
              <a:rPr lang="en-US" altLang="de-DE" i="0" dirty="0" err="1">
                <a:latin typeface="Arial" pitchFamily="34" charset="0"/>
                <a:ea typeface="Osaka" charset="-128"/>
              </a:rPr>
              <a:t>milli</a:t>
            </a:r>
            <a:r>
              <a:rPr lang="en-US" altLang="de-DE" i="0" dirty="0">
                <a:latin typeface="Arial" pitchFamily="34" charset="0"/>
                <a:ea typeface="Osaka" charset="-128"/>
              </a:rPr>
              <a:t>-Sieverts</a:t>
            </a:r>
          </a:p>
          <a:p>
            <a:pPr>
              <a:defRPr/>
            </a:pPr>
            <a:endParaRPr lang="en-US" altLang="de-DE" dirty="0">
              <a:latin typeface="Arial" pitchFamily="34" charset="0"/>
              <a:ea typeface="Osaka" charset="-128"/>
            </a:endParaRP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1A7DAB57-1D69-4DC4-9DA9-FE476252263C}" type="slidenum">
              <a:rPr lang="en-US" altLang="de-DE" sz="1000" smtClean="0"/>
              <a:pPr eaLnBrk="1" hangingPunct="1">
                <a:spcBef>
                  <a:spcPct val="0"/>
                </a:spcBef>
              </a:pPr>
              <a:t>18</a:t>
            </a:fld>
            <a:endParaRPr lang="en-US" altLang="de-DE"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79375" y="739775"/>
            <a:ext cx="6577013" cy="3700463"/>
          </a:xfrm>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i="0" dirty="0">
                <a:latin typeface="Arial" pitchFamily="34" charset="0"/>
              </a:rPr>
              <a:t>The dose of radiation required to produce radiation sickness is between 500 and 1000 </a:t>
            </a:r>
            <a:r>
              <a:rPr lang="en-US" altLang="de-DE" i="0" dirty="0" err="1">
                <a:latin typeface="Arial" pitchFamily="34" charset="0"/>
              </a:rPr>
              <a:t>mSv</a:t>
            </a:r>
            <a:r>
              <a:rPr lang="en-US" altLang="de-DE" i="0" dirty="0">
                <a:latin typeface="Arial" pitchFamily="34" charset="0"/>
              </a:rPr>
              <a:t>, which is equal to the amount to which the citizens of Hiroshima were exposed in 1945. </a:t>
            </a:r>
          </a:p>
          <a:p>
            <a:endParaRPr lang="en-US" altLang="de-DE"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3BEF9061-66FD-465A-A457-76C3A8718DCB}" type="slidenum">
              <a:rPr lang="en-US" altLang="de-DE" sz="1000" smtClean="0"/>
              <a:pPr eaLnBrk="1" hangingPunct="1">
                <a:spcBef>
                  <a:spcPct val="0"/>
                </a:spcBef>
              </a:pPr>
              <a:t>19</a:t>
            </a:fld>
            <a:endParaRPr lang="en-US" altLang="de-DE"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79375" y="739775"/>
            <a:ext cx="6577013" cy="3700463"/>
          </a:xfrm>
          <a:ln/>
        </p:spPr>
      </p:sp>
      <p:sp>
        <p:nvSpPr>
          <p:cNvPr id="6144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20000"/>
              </a:spcBef>
              <a:defRPr/>
            </a:pPr>
            <a:r>
              <a:rPr lang="en-US" kern="0" dirty="0">
                <a:solidFill>
                  <a:srgbClr val="000000"/>
                </a:solidFill>
                <a:latin typeface="Arial"/>
                <a:ea typeface="MS PGothic"/>
                <a:cs typeface="Arial" pitchFamily="34" charset="0"/>
              </a:rPr>
              <a:t>At the end of this lecture you will be able to</a:t>
            </a:r>
          </a:p>
          <a:p>
            <a:pPr marL="523875" indent="-457200" eaLnBrk="1" hangingPunct="1">
              <a:lnSpc>
                <a:spcPct val="100000"/>
              </a:lnSpc>
              <a:buFont typeface="Arial" panose="020B0604020202020204" pitchFamily="34" charset="0"/>
              <a:buChar char="•"/>
              <a:defRPr/>
            </a:pPr>
            <a:r>
              <a:rPr lang="en-US" altLang="de-DE" dirty="0">
                <a:solidFill>
                  <a:srgbClr val="000000"/>
                </a:solidFill>
              </a:rPr>
              <a:t>Explain what x-rays are </a:t>
            </a:r>
          </a:p>
          <a:p>
            <a:pPr marL="523875" indent="-457200" eaLnBrk="1" hangingPunct="1">
              <a:lnSpc>
                <a:spcPct val="100000"/>
              </a:lnSpc>
              <a:buFont typeface="Arial" panose="020B0604020202020204" pitchFamily="34" charset="0"/>
              <a:buChar char="•"/>
              <a:defRPr/>
            </a:pPr>
            <a:r>
              <a:rPr lang="en-US" altLang="de-DE" dirty="0">
                <a:solidFill>
                  <a:srgbClr val="000000"/>
                </a:solidFill>
              </a:rPr>
              <a:t>Discuss the difference between x-rays and Image Intensifier (II)</a:t>
            </a:r>
          </a:p>
          <a:p>
            <a:pPr marL="523875" indent="-457200" eaLnBrk="1" hangingPunct="1">
              <a:lnSpc>
                <a:spcPct val="100000"/>
              </a:lnSpc>
              <a:buFont typeface="Arial" panose="020B0604020202020204" pitchFamily="34" charset="0"/>
              <a:buChar char="•"/>
              <a:defRPr/>
            </a:pPr>
            <a:r>
              <a:rPr lang="en-US" altLang="de-DE" dirty="0">
                <a:solidFill>
                  <a:srgbClr val="000000"/>
                </a:solidFill>
              </a:rPr>
              <a:t>Describe correct positioning of the II</a:t>
            </a:r>
          </a:p>
          <a:p>
            <a:pPr marL="523875" indent="-457200" eaLnBrk="1" hangingPunct="1">
              <a:lnSpc>
                <a:spcPct val="100000"/>
              </a:lnSpc>
              <a:buFont typeface="Arial" panose="020B0604020202020204" pitchFamily="34" charset="0"/>
              <a:buChar char="•"/>
              <a:defRPr/>
            </a:pPr>
            <a:r>
              <a:rPr lang="en-US" altLang="de-DE" dirty="0">
                <a:solidFill>
                  <a:srgbClr val="000000"/>
                </a:solidFill>
              </a:rPr>
              <a:t>Explain how to protect well against radiation</a:t>
            </a:r>
          </a:p>
          <a:p>
            <a:pPr>
              <a:defRPr/>
            </a:pPr>
            <a:endParaRPr lang="en-US" altLang="de-DE" dirty="0">
              <a:latin typeface="Arial" pitchFamily="34" charset="0"/>
              <a:ea typeface="Osaka" charset="-128"/>
            </a:endParaRPr>
          </a:p>
          <a:p>
            <a:pPr>
              <a:defRPr/>
            </a:pPr>
            <a:endParaRPr lang="en-US" altLang="de-DE" dirty="0">
              <a:latin typeface="Arial" pitchFamily="34" charset="0"/>
              <a:ea typeface="Osaka" charset="-128"/>
            </a:endParaRPr>
          </a:p>
          <a:p>
            <a:pPr>
              <a:defRPr/>
            </a:pPr>
            <a:endParaRPr lang="en-US" altLang="de-DE" dirty="0">
              <a:latin typeface="Arial" pitchFamily="34" charset="0"/>
              <a:ea typeface="Osaka" charset="-128"/>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CCE40165-BE03-42B3-80EC-19E5CC3DB5F1}" type="slidenum">
              <a:rPr lang="en-US" altLang="de-DE" sz="1000" smtClean="0"/>
              <a:pPr eaLnBrk="1" hangingPunct="1">
                <a:spcBef>
                  <a:spcPct val="0"/>
                </a:spcBef>
              </a:pPr>
              <a:t>2</a:t>
            </a:fld>
            <a:endParaRPr lang="en-US" altLang="de-DE"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79375" y="739775"/>
            <a:ext cx="6577013" cy="3700463"/>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de-DE" dirty="0">
                <a:latin typeface="Arial" pitchFamily="34" charset="0"/>
                <a:cs typeface="Arial" pitchFamily="34" charset="0"/>
              </a:rPr>
              <a:t>If an individual receives a dose greatly in excess of the threshold dose, the effects will occur in a relatively short period after the radiation (early effects </a:t>
            </a:r>
            <a:r>
              <a:rPr lang="en-US" altLang="de-DE" dirty="0">
                <a:latin typeface="Arial" pitchFamily="34" charset="0"/>
                <a:cs typeface="Arial" pitchFamily="34" charset="0"/>
              </a:rPr>
              <a:t>radiation sickness from 500–1000 </a:t>
            </a:r>
            <a:r>
              <a:rPr lang="en-US" altLang="de-DE" dirty="0" err="1">
                <a:latin typeface="Arial" pitchFamily="34" charset="0"/>
                <a:cs typeface="Arial" pitchFamily="34" charset="0"/>
              </a:rPr>
              <a:t>mSv</a:t>
            </a:r>
            <a:r>
              <a:rPr lang="en-US" altLang="de-DE" dirty="0">
                <a:latin typeface="Arial" pitchFamily="34" charset="0"/>
                <a:cs typeface="Arial" pitchFamily="34" charset="0"/>
              </a:rPr>
              <a:t>)</a:t>
            </a:r>
            <a:r>
              <a:rPr lang="en-AU" altLang="de-DE" dirty="0">
                <a:latin typeface="Arial" pitchFamily="34" charset="0"/>
                <a:cs typeface="Arial" pitchFamily="34" charset="0"/>
              </a:rPr>
              <a:t>. </a:t>
            </a:r>
            <a:r>
              <a:rPr lang="en-US" altLang="de-DE" dirty="0">
                <a:latin typeface="Arial" pitchFamily="34" charset="0"/>
                <a:cs typeface="Arial" pitchFamily="34" charset="0"/>
              </a:rPr>
              <a:t>Late somatic effects include </a:t>
            </a:r>
            <a:r>
              <a:rPr lang="en-US" altLang="de-DE" dirty="0" err="1">
                <a:latin typeface="Arial" pitchFamily="34" charset="0"/>
                <a:cs typeface="Arial" pitchFamily="34" charset="0"/>
              </a:rPr>
              <a:t>leukaemia</a:t>
            </a:r>
            <a:r>
              <a:rPr lang="en-US" altLang="de-DE" dirty="0">
                <a:latin typeface="Arial" pitchFamily="34" charset="0"/>
                <a:cs typeface="Arial" pitchFamily="34" charset="0"/>
              </a:rPr>
              <a:t>, thyroid cancer or radiation cataracts.</a:t>
            </a:r>
          </a:p>
          <a:p>
            <a:endParaRPr lang="en-US" altLang="de-DE" dirty="0">
              <a:latin typeface="Arial" pitchFamily="34" charset="0"/>
              <a:cs typeface="Arial" pitchFamily="34" charset="0"/>
            </a:endParaRPr>
          </a:p>
          <a:p>
            <a:r>
              <a:rPr lang="en-AU" altLang="de-DE" dirty="0">
                <a:latin typeface="Arial" pitchFamily="34" charset="0"/>
                <a:cs typeface="Arial" pitchFamily="34" charset="0"/>
              </a:rPr>
              <a:t>However, if the dose is not greatly in excess of the threshold dose, many of the resulting effects will be of a temporary nature and reversion to normal conditions usually occurs.</a:t>
            </a:r>
          </a:p>
          <a:p>
            <a:endParaRPr lang="en-AU" altLang="de-DE" dirty="0">
              <a:latin typeface="Verdana" pitchFamily="34" charset="0"/>
            </a:endParaRPr>
          </a:p>
          <a:p>
            <a:endParaRPr lang="en-AU" altLang="de-DE" dirty="0">
              <a:latin typeface="Arial" pitchFamily="34" charset="0"/>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F0868727-A85F-45C1-A775-32AA666F9C1E}" type="slidenum">
              <a:rPr lang="en-US" altLang="de-DE" sz="1000" smtClean="0"/>
              <a:pPr eaLnBrk="1" hangingPunct="1">
                <a:spcBef>
                  <a:spcPct val="0"/>
                </a:spcBef>
              </a:pPr>
              <a:t>20</a:t>
            </a:fld>
            <a:endParaRPr lang="en-US" altLang="de-DE"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79375" y="739775"/>
            <a:ext cx="6577013" cy="3700463"/>
          </a:xfrm>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latin typeface="Arial" pitchFamily="34" charset="0"/>
              </a:rPr>
              <a:t>Stochastic (random) effects  of radiation are different. There is no safe threshold and damage is cumulative with multiple exposures to radiation. The late effects of this are thyroid cancer or leukemia. </a:t>
            </a:r>
          </a:p>
          <a:p>
            <a:pPr eaLnBrk="1" hangingPunct="1"/>
            <a:endParaRPr lang="en-US" altLang="de-DE" dirty="0">
              <a:latin typeface="Arial" pitchFamily="34" charset="0"/>
            </a:endParaRPr>
          </a:p>
          <a:p>
            <a:r>
              <a:rPr lang="en-AU" altLang="de-DE" i="0" dirty="0">
                <a:latin typeface="Arial" pitchFamily="34" charset="0"/>
              </a:rPr>
              <a:t>Such effects may not manifest themselves until many years after the radiation exposure, e.g., survivors of the atomic bombs in Hiroshima and Nagasaki.</a:t>
            </a:r>
            <a:endParaRPr lang="en-US" altLang="de-DE" i="0" dirty="0">
              <a:latin typeface="Arial" pitchFamily="34" charset="0"/>
            </a:endParaRPr>
          </a:p>
          <a:p>
            <a:endParaRPr lang="en-AU" altLang="de-DE" dirty="0">
              <a:latin typeface="Arial" pitchFamily="34"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8F0819A6-A47C-4DB1-AD6F-2052F9DA163E}" type="slidenum">
              <a:rPr lang="en-US" altLang="de-DE" sz="1000" smtClean="0"/>
              <a:pPr eaLnBrk="1" hangingPunct="1">
                <a:spcBef>
                  <a:spcPct val="0"/>
                </a:spcBef>
              </a:pPr>
              <a:t>21</a:t>
            </a:fld>
            <a:endParaRPr lang="en-US" altLang="de-DE"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79375" y="739775"/>
            <a:ext cx="6577013" cy="3700463"/>
          </a:xfrm>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latin typeface="Arial" pitchFamily="34" charset="0"/>
              </a:rPr>
              <a:t>Regarding thyroid cancer, 85% of papillary carcinoma of the thyroid are radiation induced. From literature is known that the carcinogenic dose of radiation to induce thyroid carcinoma is 100 </a:t>
            </a:r>
            <a:r>
              <a:rPr lang="en-US" altLang="de-DE" dirty="0" err="1">
                <a:latin typeface="Arial" pitchFamily="34" charset="0"/>
              </a:rPr>
              <a:t>mili</a:t>
            </a:r>
            <a:r>
              <a:rPr lang="en-US" altLang="de-DE" dirty="0">
                <a:latin typeface="Arial" pitchFamily="34" charset="0"/>
              </a:rPr>
              <a:t>-Sieverts. </a:t>
            </a:r>
          </a:p>
          <a:p>
            <a:pPr eaLnBrk="1" hangingPunct="1"/>
            <a:endParaRPr lang="en-US" altLang="de-DE" dirty="0">
              <a:latin typeface="Arial" pitchFamily="34" charset="0"/>
            </a:endParaRPr>
          </a:p>
          <a:p>
            <a:pPr eaLnBrk="1" hangingPunct="1"/>
            <a:r>
              <a:rPr lang="en-AU" altLang="de-DE" i="0" dirty="0">
                <a:latin typeface="Arial" pitchFamily="34" charset="0"/>
              </a:rPr>
              <a:t>The threshold value per year which should not be exceeded by surgeons, staff or patients is 300 </a:t>
            </a:r>
            <a:r>
              <a:rPr lang="en-AU" altLang="de-DE" i="0" dirty="0" err="1">
                <a:latin typeface="Arial" pitchFamily="34" charset="0"/>
              </a:rPr>
              <a:t>milli</a:t>
            </a:r>
            <a:r>
              <a:rPr lang="en-AU" altLang="de-DE" i="0" dirty="0">
                <a:latin typeface="Arial" pitchFamily="34" charset="0"/>
              </a:rPr>
              <a:t>-Sieverts for the thyroid gland, 150 </a:t>
            </a:r>
            <a:r>
              <a:rPr lang="en-AU" altLang="de-DE" i="0" dirty="0" err="1">
                <a:latin typeface="Arial" pitchFamily="34" charset="0"/>
              </a:rPr>
              <a:t>milli</a:t>
            </a:r>
            <a:r>
              <a:rPr lang="en-AU" altLang="de-DE" i="0" dirty="0">
                <a:latin typeface="Arial" pitchFamily="34" charset="0"/>
              </a:rPr>
              <a:t>-Sieverts for the eye, and 500 </a:t>
            </a:r>
            <a:r>
              <a:rPr lang="en-AU" altLang="de-DE" i="0" dirty="0" err="1">
                <a:latin typeface="Arial" pitchFamily="34" charset="0"/>
              </a:rPr>
              <a:t>milli</a:t>
            </a:r>
            <a:r>
              <a:rPr lang="en-AU" altLang="de-DE" i="0" dirty="0">
                <a:latin typeface="Arial" pitchFamily="34" charset="0"/>
              </a:rPr>
              <a:t>-Sieverts for the hand.</a:t>
            </a:r>
            <a:endParaRPr lang="en-US" altLang="de-DE" i="0" dirty="0">
              <a:latin typeface="Arial" pitchFamily="34" charset="0"/>
            </a:endParaRPr>
          </a:p>
          <a:p>
            <a:endParaRPr lang="en-US" altLang="de-DE" dirty="0">
              <a:solidFill>
                <a:srgbClr val="00B050"/>
              </a:solidFill>
              <a:latin typeface="Arial"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A079533A-3E6E-4517-8F58-E05EB89D2178}" type="slidenum">
              <a:rPr lang="en-US" altLang="de-DE" sz="1000" smtClean="0"/>
              <a:pPr eaLnBrk="1" hangingPunct="1">
                <a:spcBef>
                  <a:spcPct val="0"/>
                </a:spcBef>
              </a:pPr>
              <a:t>22</a:t>
            </a:fld>
            <a:endParaRPr lang="en-US" altLang="de-DE"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79375" y="739775"/>
            <a:ext cx="6577013" cy="3700463"/>
          </a:xfrm>
          <a:ln/>
        </p:spPr>
      </p:sp>
      <p:sp>
        <p:nvSpPr>
          <p:cNvPr id="3" name="Notes Placeholder 2"/>
          <p:cNvSpPr>
            <a:spLocks noGrp="1"/>
          </p:cNvSpPr>
          <p:nvPr>
            <p:ph type="body" idx="1"/>
          </p:nvPr>
        </p:nvSpPr>
        <p:spPr/>
        <p:txBody>
          <a:bodyPr/>
          <a:lstStyle/>
          <a:p>
            <a:pPr>
              <a:defRPr/>
            </a:pPr>
            <a:r>
              <a:rPr kumimoji="0" lang="en-GB" i="0" dirty="0">
                <a:latin typeface="Arial" pitchFamily="34" charset="0"/>
                <a:ea typeface="Osaka" charset="-128"/>
              </a:rPr>
              <a:t>Image intensifier:</a:t>
            </a:r>
            <a:endParaRPr lang="en-AU" i="0" dirty="0">
              <a:latin typeface="Arial" pitchFamily="34" charset="0"/>
              <a:ea typeface="Osaka" charset="-128"/>
            </a:endParaRPr>
          </a:p>
          <a:p>
            <a:pPr marL="171450" indent="-171450">
              <a:buFont typeface="Arial" panose="020B0604020202020204" pitchFamily="34" charset="0"/>
              <a:buChar char="•"/>
              <a:defRPr/>
            </a:pPr>
            <a:r>
              <a:rPr lang="en-AU" dirty="0">
                <a:latin typeface="Arial" pitchFamily="34" charset="0"/>
                <a:ea typeface="Osaka" charset="-128"/>
              </a:rPr>
              <a:t>Direct visual procedure</a:t>
            </a:r>
          </a:p>
          <a:p>
            <a:pPr marL="171450" indent="-171450">
              <a:buFont typeface="Arial" panose="020B0604020202020204" pitchFamily="34" charset="0"/>
              <a:buChar char="•"/>
              <a:defRPr/>
            </a:pPr>
            <a:r>
              <a:rPr lang="en-AU" dirty="0">
                <a:latin typeface="Arial" pitchFamily="34" charset="0"/>
                <a:ea typeface="Osaka" charset="-128"/>
              </a:rPr>
              <a:t>Continuous live monitoring</a:t>
            </a:r>
          </a:p>
          <a:p>
            <a:pPr marL="171450" indent="-171450">
              <a:buFont typeface="Arial" panose="020B0604020202020204" pitchFamily="34" charset="0"/>
              <a:buChar char="•"/>
              <a:defRPr/>
            </a:pPr>
            <a:r>
              <a:rPr lang="en-AU" dirty="0">
                <a:latin typeface="Arial" pitchFamily="34" charset="0"/>
                <a:ea typeface="Osaka" charset="-128"/>
              </a:rPr>
              <a:t>Uses screen, monitor, and</a:t>
            </a:r>
            <a:r>
              <a:rPr lang="en-AU" baseline="0" dirty="0">
                <a:latin typeface="Arial" pitchFamily="34" charset="0"/>
                <a:ea typeface="Osaka" charset="-128"/>
              </a:rPr>
              <a:t> </a:t>
            </a:r>
            <a:r>
              <a:rPr lang="en-AU" dirty="0">
                <a:latin typeface="Arial" pitchFamily="34" charset="0"/>
                <a:ea typeface="Osaka" charset="-128"/>
              </a:rPr>
              <a:t>x-ray tube</a:t>
            </a:r>
          </a:p>
          <a:p>
            <a:pPr marL="171450" indent="-171450">
              <a:buFont typeface="Arial" panose="020B0604020202020204" pitchFamily="34" charset="0"/>
              <a:buChar char="•"/>
              <a:defRPr/>
            </a:pPr>
            <a:r>
              <a:rPr lang="en-AU" dirty="0">
                <a:latin typeface="Arial" pitchFamily="34" charset="0"/>
                <a:ea typeface="Osaka" charset="-128"/>
              </a:rPr>
              <a:t>Will be used in most orthopaedic fracture cases (IM Nails, ORIF)</a:t>
            </a: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221E9DA8-2642-4D20-9C13-EFEFAF9ED744}" type="slidenum">
              <a:rPr lang="en-US" altLang="de-DE" sz="1000" smtClean="0"/>
              <a:pPr eaLnBrk="1" hangingPunct="1">
                <a:spcBef>
                  <a:spcPct val="0"/>
                </a:spcBef>
              </a:pPr>
              <a:t>23</a:t>
            </a:fld>
            <a:endParaRPr lang="en-US" altLang="de-DE"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79375" y="739775"/>
            <a:ext cx="6577013" cy="3700463"/>
          </a:xfrm>
          <a:ln/>
        </p:spPr>
      </p:sp>
      <p:sp>
        <p:nvSpPr>
          <p:cNvPr id="3" name="Notes Placeholder 2"/>
          <p:cNvSpPr>
            <a:spLocks noGrp="1"/>
          </p:cNvSpPr>
          <p:nvPr>
            <p:ph type="body" idx="1"/>
          </p:nvPr>
        </p:nvSpPr>
        <p:spPr/>
        <p:txBody>
          <a:bodyPr/>
          <a:lstStyle/>
          <a:p>
            <a:pPr>
              <a:defRPr/>
            </a:pPr>
            <a:r>
              <a:rPr kumimoji="0" lang="en-US" dirty="0">
                <a:effectLst>
                  <a:outerShdw blurRad="38100" dist="38100" dir="2700000" algn="tl">
                    <a:srgbClr val="C0C0C0"/>
                  </a:outerShdw>
                </a:effectLst>
                <a:latin typeface="Arial" pitchFamily="34" charset="0"/>
                <a:ea typeface="Osaka" charset="-128"/>
              </a:rPr>
              <a:t>Radio density can be opposite to x-ray film. The bone is dark.</a:t>
            </a:r>
            <a:endParaRPr lang="en-AU" dirty="0">
              <a:latin typeface="Arial" pitchFamily="34" charset="0"/>
              <a:ea typeface="Osaka" charset="-128"/>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10332A25-0BA4-4D8F-9FA3-3206DBB44BAE}" type="slidenum">
              <a:rPr lang="en-US" altLang="de-DE" sz="1000" smtClean="0"/>
              <a:pPr eaLnBrk="1" hangingPunct="1">
                <a:spcBef>
                  <a:spcPct val="0"/>
                </a:spcBef>
              </a:pPr>
              <a:t>24</a:t>
            </a:fld>
            <a:endParaRPr lang="en-US" altLang="de-DE"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79375" y="739775"/>
            <a:ext cx="6577013" cy="3700463"/>
          </a:xfrm>
          <a:ln/>
        </p:spPr>
      </p:sp>
      <p:sp>
        <p:nvSpPr>
          <p:cNvPr id="65539" name="Rectangle 3"/>
          <p:cNvSpPr>
            <a:spLocks noGrp="1" noChangeArrowheads="1"/>
          </p:cNvSpPr>
          <p:nvPr>
            <p:ph type="body" idx="1"/>
          </p:nvPr>
        </p:nvSpPr>
        <p:spPr>
          <a:xfrm>
            <a:off x="673100" y="4684713"/>
            <a:ext cx="5389563"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i="0" dirty="0">
                <a:latin typeface="Arial" pitchFamily="34" charset="0"/>
              </a:rPr>
              <a:t>The radiation not absorbed by the patient is scattered. This scattered radiation can affect the team and surgeon. </a:t>
            </a:r>
          </a:p>
          <a:p>
            <a:endParaRPr lang="en-GB" altLang="de-DE" i="0" dirty="0">
              <a:latin typeface="Arial" pitchFamily="34" charset="0"/>
            </a:endParaRPr>
          </a:p>
          <a:p>
            <a:r>
              <a:rPr lang="en-GB" altLang="de-DE" i="0" dirty="0">
                <a:latin typeface="Arial" pitchFamily="34" charset="0"/>
              </a:rPr>
              <a:t>In this example, the x-ray tube is emitting ionizing radiation, which is either reflected or absorbed by the patient. Just a fraction of the x-rays pass through the patient to the image intensifier. </a:t>
            </a:r>
          </a:p>
          <a:p>
            <a:endParaRPr lang="en-GB" altLang="de-DE" i="0" dirty="0">
              <a:latin typeface="Arial" pitchFamily="34" charset="0"/>
            </a:endParaRPr>
          </a:p>
          <a:p>
            <a:r>
              <a:rPr lang="en-US" altLang="de-DE" i="0" dirty="0">
                <a:latin typeface="Arial" pitchFamily="34" charset="0"/>
              </a:rPr>
              <a:t>Radiation scatter is mainly directed back towards the source, the x-ray tube.</a:t>
            </a:r>
          </a:p>
          <a:p>
            <a:endParaRPr lang="en-GB" altLang="de-DE" i="0" dirty="0">
              <a:latin typeface="Arial" pitchFamily="34" charset="0"/>
            </a:endParaRPr>
          </a:p>
          <a:p>
            <a:r>
              <a:rPr lang="en-GB" altLang="de-DE" i="0" dirty="0">
                <a:latin typeface="Arial" pitchFamily="34" charset="0"/>
              </a:rPr>
              <a:t>For every thousand photons reaching the patient, 100–200 photons are scattered. Just 20 reach the image detector and the rest are absorbed by the patient. This is the radiation dose. </a:t>
            </a:r>
            <a:endParaRPr lang="de-CH" altLang="de-DE" i="0"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79375" y="739775"/>
            <a:ext cx="6577013" cy="3700463"/>
          </a:xfrm>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a:latin typeface="Arial" pitchFamily="34" charset="0"/>
              </a:rPr>
              <a:t>It is this scattered radiation which can affect all who is present in the room during imaging.</a:t>
            </a:r>
          </a:p>
          <a:p>
            <a:endParaRPr lang="en-US" altLang="de-DE">
              <a:latin typeface="Arial" pitchFamily="34"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21389484-25B7-42B8-BD2C-9F88CED362D0}" type="slidenum">
              <a:rPr lang="en-US" altLang="de-DE" sz="1000" smtClean="0"/>
              <a:pPr eaLnBrk="1" hangingPunct="1">
                <a:spcBef>
                  <a:spcPct val="0"/>
                </a:spcBef>
              </a:pPr>
              <a:t>26</a:t>
            </a:fld>
            <a:endParaRPr lang="en-US" altLang="de-DE"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79375" y="739775"/>
            <a:ext cx="6577013" cy="3700463"/>
          </a:xfrm>
          <a:ln/>
        </p:spPr>
      </p:sp>
      <p:sp>
        <p:nvSpPr>
          <p:cNvPr id="798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de-DE" i="0" dirty="0">
                <a:latin typeface="Arial" pitchFamily="34" charset="0"/>
                <a:ea typeface="Osaka" charset="-128"/>
              </a:rPr>
              <a:t>If you measure the dose rate around a mobile C-arm you have scattered radiation as illustrated in this picture on the right. </a:t>
            </a:r>
          </a:p>
          <a:p>
            <a:pPr marL="171450" indent="-171450" eaLnBrk="1" hangingPunct="1">
              <a:buFont typeface="Arial" panose="020B0604020202020204" pitchFamily="34" charset="0"/>
              <a:buChar char="•"/>
              <a:defRPr/>
            </a:pPr>
            <a:r>
              <a:rPr lang="en-US" altLang="de-DE" i="0" dirty="0">
                <a:latin typeface="Arial" pitchFamily="34" charset="0"/>
                <a:ea typeface="Osaka" charset="-128"/>
              </a:rPr>
              <a:t>The further away from the patient, the lower is the dose of scattered radiation. </a:t>
            </a:r>
          </a:p>
          <a:p>
            <a:pPr marL="171450" indent="-171450" eaLnBrk="1" hangingPunct="1">
              <a:buFont typeface="Arial" panose="020B0604020202020204" pitchFamily="34" charset="0"/>
              <a:buChar char="•"/>
              <a:defRPr/>
            </a:pPr>
            <a:r>
              <a:rPr lang="en-US" altLang="de-DE" i="0" dirty="0"/>
              <a:t>If you stand further than 1 </a:t>
            </a:r>
            <a:r>
              <a:rPr lang="en-US" altLang="de-DE" i="0" dirty="0" err="1"/>
              <a:t>metre</a:t>
            </a:r>
            <a:r>
              <a:rPr lang="en-US" altLang="de-DE" i="0" dirty="0"/>
              <a:t> away, there would be less, or no, radiation. </a:t>
            </a:r>
            <a:br>
              <a:rPr lang="en-US" altLang="de-DE" i="0" dirty="0"/>
            </a:br>
            <a:r>
              <a:rPr lang="en-US" altLang="de-DE" i="0" dirty="0"/>
              <a:t>It is, therefore, very important to ensure that you stand at a safe distance from the patient, image intensifier and x-ray tube. </a:t>
            </a:r>
          </a:p>
          <a:p>
            <a:pPr marL="171450" indent="-171450" eaLnBrk="1" hangingPunct="1">
              <a:buFont typeface="Arial" panose="020B0604020202020204" pitchFamily="34" charset="0"/>
              <a:buChar char="•"/>
              <a:defRPr/>
            </a:pPr>
            <a:r>
              <a:rPr lang="en-US" altLang="de-DE" i="0" dirty="0"/>
              <a:t>Inverse Square Law: </a:t>
            </a:r>
            <a:r>
              <a:rPr lang="en-US" altLang="de-DE" i="0" dirty="0">
                <a:latin typeface="Arial" pitchFamily="34" charset="0"/>
                <a:ea typeface="Osaka" charset="-128"/>
              </a:rPr>
              <a:t>Radiation decreases very rapidly with increasing distance from the source. </a:t>
            </a:r>
            <a:r>
              <a:rPr lang="en-AU" altLang="de-DE" i="0" dirty="0">
                <a:latin typeface="Arial" pitchFamily="34" charset="0"/>
                <a:ea typeface="Osaka" charset="-128"/>
              </a:rPr>
              <a:t>Example: hold a flashlight a few centimetres from a white wall in a dark room and see the narrow beam of light hitting the wall. Then walk away from the wall with the flashlight still pointing on the wall and note how the beam of light gets wider and less intense as you move back.</a:t>
            </a:r>
          </a:p>
          <a:p>
            <a:pPr eaLnBrk="1" hangingPunct="1">
              <a:buFont typeface="Arial" panose="020B0604020202020204" pitchFamily="34" charset="0"/>
              <a:buNone/>
              <a:defRPr/>
            </a:pPr>
            <a:r>
              <a:rPr lang="en-AU" altLang="de-DE" i="0" dirty="0">
                <a:latin typeface="Arial" pitchFamily="34" charset="0"/>
                <a:ea typeface="Osaka" charset="-128"/>
              </a:rPr>
              <a:t>So always keep at a safe distance of the image intensifier and the x-ray tube.</a:t>
            </a:r>
          </a:p>
          <a:p>
            <a:pPr marL="171450" indent="-171450" eaLnBrk="1" hangingPunct="1">
              <a:buFont typeface="Arial" panose="020B0604020202020204" pitchFamily="34" charset="0"/>
              <a:buChar char="•"/>
              <a:defRPr/>
            </a:pPr>
            <a:endParaRPr lang="en-US" altLang="de-DE" dirty="0">
              <a:latin typeface="Arial" pitchFamily="34" charset="0"/>
              <a:ea typeface="Osaka" charset="-128"/>
            </a:endParaRPr>
          </a:p>
          <a:p>
            <a:pPr marL="171450" indent="-171450" eaLnBrk="1" hangingPunct="1">
              <a:buFont typeface="Arial" panose="020B0604020202020204" pitchFamily="34" charset="0"/>
              <a:buChar char="•"/>
              <a:defRPr/>
            </a:pPr>
            <a:endParaRPr lang="en-US" altLang="de-DE" dirty="0"/>
          </a:p>
          <a:p>
            <a:pPr eaLnBrk="1" hangingPunct="1">
              <a:defRPr/>
            </a:pPr>
            <a:endParaRPr lang="en-US" altLang="de-DE" dirty="0">
              <a:latin typeface="Arial" pitchFamily="34" charset="0"/>
              <a:ea typeface="Osaka" charset="-128"/>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54BF4455-AADE-40D3-8676-B81869E4AB76}" type="slidenum">
              <a:rPr lang="en-US" altLang="de-DE" sz="1000" smtClean="0"/>
              <a:pPr eaLnBrk="1" hangingPunct="1">
                <a:spcBef>
                  <a:spcPct val="0"/>
                </a:spcBef>
              </a:pPr>
              <a:t>27</a:t>
            </a:fld>
            <a:endParaRPr lang="en-US" altLang="de-DE"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eaLnBrk="1" hangingPunct="1"/>
            <a:r>
              <a:rPr lang="en-US" altLang="de-DE" i="0" dirty="0">
                <a:latin typeface="Arial" pitchFamily="34" charset="0"/>
              </a:rPr>
              <a:t>It is important to know the effect of the x-ray tube positions. </a:t>
            </a:r>
          </a:p>
          <a:p>
            <a:pPr eaLnBrk="1" hangingPunct="1"/>
            <a:r>
              <a:rPr lang="en-US" altLang="de-DE" i="0" dirty="0">
                <a:latin typeface="Arial" pitchFamily="34" charset="0"/>
              </a:rPr>
              <a:t>When the x-ray tube is above the patient at 1 </a:t>
            </a:r>
            <a:r>
              <a:rPr lang="en-US" altLang="de-DE" i="0" dirty="0" err="1">
                <a:latin typeface="Arial" pitchFamily="34" charset="0"/>
              </a:rPr>
              <a:t>metre</a:t>
            </a:r>
            <a:r>
              <a:rPr lang="en-US" altLang="de-DE" i="0" dirty="0">
                <a:latin typeface="Arial" pitchFamily="34" charset="0"/>
              </a:rPr>
              <a:t> distance, your eyes receive a dose of 2.2 </a:t>
            </a:r>
            <a:r>
              <a:rPr lang="en-US" altLang="de-DE" i="0" dirty="0" err="1">
                <a:latin typeface="Arial" pitchFamily="34" charset="0"/>
              </a:rPr>
              <a:t>milli</a:t>
            </a:r>
            <a:r>
              <a:rPr lang="en-US" altLang="de-DE" i="0" dirty="0">
                <a:latin typeface="Arial" pitchFamily="34" charset="0"/>
              </a:rPr>
              <a:t>-Sieverts per hour. </a:t>
            </a:r>
          </a:p>
          <a:p>
            <a:pPr eaLnBrk="1" hangingPunct="1"/>
            <a:endParaRPr lang="en-US" altLang="de-DE" i="0" dirty="0">
              <a:latin typeface="Arial" pitchFamily="34" charset="0"/>
            </a:endParaRPr>
          </a:p>
          <a:p>
            <a:r>
              <a:rPr lang="en-AU" altLang="de-DE" i="0" dirty="0">
                <a:latin typeface="Arial" pitchFamily="34" charset="0"/>
              </a:rPr>
              <a:t>Wear thyroid shields and eye protection to reduce high neck and facial exposure.</a:t>
            </a:r>
          </a:p>
          <a:p>
            <a:endParaRPr lang="en-GB" dirty="0"/>
          </a:p>
        </p:txBody>
      </p:sp>
      <p:sp>
        <p:nvSpPr>
          <p:cNvPr id="4" name="Slide Number Placeholder 3"/>
          <p:cNvSpPr>
            <a:spLocks noGrp="1"/>
          </p:cNvSpPr>
          <p:nvPr>
            <p:ph type="sldNum" sz="quarter" idx="10"/>
          </p:nvPr>
        </p:nvSpPr>
        <p:spPr/>
        <p:txBody>
          <a:bodyPr/>
          <a:lstStyle/>
          <a:p>
            <a:pPr>
              <a:defRPr/>
            </a:pPr>
            <a:fld id="{957F3F2D-8F14-4B77-901A-AF6974F8F3FD}" type="slidenum">
              <a:rPr lang="en-US" smtClean="0"/>
              <a:pPr>
                <a:defRPr/>
              </a:pPr>
              <a:t>28</a:t>
            </a:fld>
            <a:endParaRPr lang="en-US"/>
          </a:p>
        </p:txBody>
      </p:sp>
    </p:spTree>
    <p:extLst>
      <p:ext uri="{BB962C8B-B14F-4D97-AF65-F5344CB8AC3E}">
        <p14:creationId xmlns:p14="http://schemas.microsoft.com/office/powerpoint/2010/main" val="1240574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eaLnBrk="1" hangingPunct="1"/>
            <a:r>
              <a:rPr lang="en-US" altLang="de-DE" i="0" dirty="0">
                <a:latin typeface="Arial" pitchFamily="34" charset="0"/>
              </a:rPr>
              <a:t>When the C-arm is inverted and the x-ray tube is below the patient, you will be exposed to just 55% of the scattered radiation. Therefore, the x-ray tube position is of paramount importance. </a:t>
            </a:r>
          </a:p>
          <a:p>
            <a:pPr eaLnBrk="1" hangingPunct="1"/>
            <a:endParaRPr lang="en-US" altLang="de-DE" i="0" dirty="0">
              <a:latin typeface="Arial" pitchFamily="34" charset="0"/>
            </a:endParaRPr>
          </a:p>
          <a:p>
            <a:pPr eaLnBrk="1" hangingPunct="1"/>
            <a:r>
              <a:rPr lang="en-US" altLang="de-DE" i="0" dirty="0">
                <a:latin typeface="Arial" pitchFamily="34" charset="0"/>
              </a:rPr>
              <a:t>As a rule, you should notice that positioning the x-ray tube below the OR table reduces high dose rates to the eyes. </a:t>
            </a:r>
          </a:p>
          <a:p>
            <a:pPr eaLnBrk="1" hangingPunct="1"/>
            <a:r>
              <a:rPr lang="en-US" altLang="de-DE" i="0" dirty="0">
                <a:latin typeface="Arial" pitchFamily="34" charset="0"/>
              </a:rPr>
              <a:t>The best configuration during surgery is with the intensifier above and the x-ray tube below. This will reduce the radiation dose to the team and the surgeon</a:t>
            </a:r>
            <a:r>
              <a:rPr lang="en-US" altLang="en-US" i="0" dirty="0">
                <a:latin typeface="Arial" pitchFamily="34" charset="0"/>
              </a:rPr>
              <a:t>’</a:t>
            </a:r>
            <a:r>
              <a:rPr lang="en-US" altLang="de-DE" i="0" dirty="0">
                <a:latin typeface="Arial" pitchFamily="34" charset="0"/>
              </a:rPr>
              <a:t>s eyes by 3 times or more.</a:t>
            </a:r>
            <a:endParaRPr lang="en-GB" i="0" dirty="0"/>
          </a:p>
        </p:txBody>
      </p:sp>
      <p:sp>
        <p:nvSpPr>
          <p:cNvPr id="4" name="Slide Number Placeholder 3"/>
          <p:cNvSpPr>
            <a:spLocks noGrp="1"/>
          </p:cNvSpPr>
          <p:nvPr>
            <p:ph type="sldNum" sz="quarter" idx="10"/>
          </p:nvPr>
        </p:nvSpPr>
        <p:spPr/>
        <p:txBody>
          <a:bodyPr/>
          <a:lstStyle/>
          <a:p>
            <a:pPr>
              <a:defRPr/>
            </a:pPr>
            <a:fld id="{957F3F2D-8F14-4B77-901A-AF6974F8F3FD}" type="slidenum">
              <a:rPr lang="en-US" smtClean="0"/>
              <a:pPr>
                <a:defRPr/>
              </a:pPr>
              <a:t>29</a:t>
            </a:fld>
            <a:endParaRPr lang="en-US"/>
          </a:p>
        </p:txBody>
      </p:sp>
    </p:spTree>
    <p:extLst>
      <p:ext uri="{BB962C8B-B14F-4D97-AF65-F5344CB8AC3E}">
        <p14:creationId xmlns:p14="http://schemas.microsoft.com/office/powerpoint/2010/main" val="332747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79375" y="739775"/>
            <a:ext cx="6577013" cy="3700463"/>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i="0" dirty="0">
                <a:latin typeface="Arial" pitchFamily="34" charset="0"/>
              </a:rPr>
              <a:t>Wilhelm </a:t>
            </a:r>
            <a:r>
              <a:rPr lang="en-US" altLang="fr-FR" i="0" dirty="0" err="1">
                <a:latin typeface="Arial" pitchFamily="34" charset="0"/>
              </a:rPr>
              <a:t>Röntgen</a:t>
            </a:r>
            <a:r>
              <a:rPr lang="en-US" altLang="fr-FR" i="0" dirty="0">
                <a:latin typeface="Arial" pitchFamily="34" charset="0"/>
              </a:rPr>
              <a:t>, Professor of Physics in </a:t>
            </a:r>
            <a:r>
              <a:rPr lang="en-US" altLang="fr-FR" i="0" dirty="0" err="1">
                <a:latin typeface="Arial" pitchFamily="34" charset="0"/>
              </a:rPr>
              <a:t>Würzburg</a:t>
            </a:r>
            <a:r>
              <a:rPr lang="en-US" altLang="fr-FR" i="0" dirty="0">
                <a:latin typeface="Arial" pitchFamily="34" charset="0"/>
              </a:rPr>
              <a:t>, Bavaria, was the first person to discover the possibility of using electromagnetic radiation to create what we now know as the x-ray. </a:t>
            </a:r>
            <a:r>
              <a:rPr lang="en-US" altLang="en-US" i="0" dirty="0" err="1">
                <a:latin typeface="Arial" pitchFamily="34" charset="0"/>
              </a:rPr>
              <a:t>Röntgen</a:t>
            </a:r>
            <a:r>
              <a:rPr lang="en-US" altLang="en-US" i="0" dirty="0">
                <a:latin typeface="Arial" pitchFamily="34" charset="0"/>
              </a:rPr>
              <a:t> referred to the radiation as "X", to indicate that it was an unknown type of radiation.</a:t>
            </a:r>
          </a:p>
          <a:p>
            <a:endParaRPr lang="en-US" altLang="en-US" i="0" dirty="0">
              <a:latin typeface="Arial" pitchFamily="34" charset="0"/>
            </a:endParaRPr>
          </a:p>
          <a:p>
            <a:r>
              <a:rPr lang="en-US" altLang="fr-FR" i="0" dirty="0">
                <a:latin typeface="Arial" pitchFamily="34" charset="0"/>
              </a:rPr>
              <a:t>The image on the slide is the first x-ray </a:t>
            </a:r>
            <a:r>
              <a:rPr lang="en-US" altLang="fr-FR" i="0" u="none" dirty="0">
                <a:latin typeface="Arial" pitchFamily="34" charset="0"/>
              </a:rPr>
              <a:t>that</a:t>
            </a:r>
            <a:r>
              <a:rPr lang="en-US" altLang="fr-FR" i="0" dirty="0">
                <a:latin typeface="Arial" pitchFamily="34" charset="0"/>
              </a:rPr>
              <a:t> </a:t>
            </a:r>
            <a:r>
              <a:rPr lang="en-US" altLang="fr-FR" i="0" dirty="0" err="1">
                <a:latin typeface="Arial" pitchFamily="34" charset="0"/>
              </a:rPr>
              <a:t>Röntgen</a:t>
            </a:r>
            <a:r>
              <a:rPr lang="en-US" altLang="fr-FR" i="0" dirty="0">
                <a:latin typeface="Arial" pitchFamily="34" charset="0"/>
              </a:rPr>
              <a:t> ever created. It is an image of his wife's left hand (incl. wedding ring).</a:t>
            </a:r>
          </a:p>
          <a:p>
            <a:endParaRPr lang="en-US" altLang="fr-FR" i="0" dirty="0">
              <a:latin typeface="Arial" pitchFamily="34" charset="0"/>
            </a:endParaRPr>
          </a:p>
          <a:p>
            <a:r>
              <a:rPr lang="en-US" altLang="fr-FR" i="0" dirty="0">
                <a:latin typeface="Arial" pitchFamily="34" charset="0"/>
              </a:rPr>
              <a:t>The Nobel Prize in Physics 1901 was awarded to Wilhelm Conrad </a:t>
            </a:r>
            <a:r>
              <a:rPr lang="en-US" altLang="fr-FR" i="0" dirty="0" err="1">
                <a:latin typeface="Arial" pitchFamily="34" charset="0"/>
              </a:rPr>
              <a:t>Röntgen</a:t>
            </a:r>
            <a:r>
              <a:rPr lang="en-US" altLang="fr-FR" i="0" dirty="0">
                <a:latin typeface="Arial" pitchFamily="34" charset="0"/>
              </a:rPr>
              <a:t> "in recognition of the extraordinary services he has rendered by the discovery of the remarkable rays subsequently named after him".</a:t>
            </a:r>
          </a:p>
          <a:p>
            <a:endParaRPr lang="en-US" altLang="fr-FR" dirty="0">
              <a:latin typeface="Arial" pitchFamily="34" charset="0"/>
            </a:endParaRPr>
          </a:p>
          <a:p>
            <a:endParaRPr lang="en-GB" altLang="fr-FR" dirty="0">
              <a:latin typeface="Arial" pitchFamily="34"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0E036DE8-DFAB-4AD6-B85F-96C96EF9CF47}" type="slidenum">
              <a:rPr lang="en-US" altLang="fr-FR" sz="1000" smtClean="0"/>
              <a:pPr eaLnBrk="1" hangingPunct="1">
                <a:spcBef>
                  <a:spcPct val="0"/>
                </a:spcBef>
              </a:pPr>
              <a:t>3</a:t>
            </a:fld>
            <a:endParaRPr lang="en-US" altLang="fr-FR"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eaLnBrk="1" hangingPunct="1"/>
            <a:r>
              <a:rPr lang="en-US" altLang="de-DE" i="0" dirty="0">
                <a:latin typeface="Arial" pitchFamily="34" charset="0"/>
              </a:rPr>
              <a:t>If the surgeon stands on the x-ray tube side, thyroid exposure is 3 to 4 times higher than standing on the intensifier side. </a:t>
            </a:r>
          </a:p>
          <a:p>
            <a:pPr eaLnBrk="1" hangingPunct="1"/>
            <a:r>
              <a:rPr lang="en-US" altLang="de-DE" i="0" dirty="0">
                <a:latin typeface="Arial" pitchFamily="34" charset="0"/>
              </a:rPr>
              <a:t>The dose rates to the torso from the x-ray tube side are 0.53 </a:t>
            </a:r>
            <a:r>
              <a:rPr lang="en-US" altLang="de-DE" i="0" dirty="0" err="1">
                <a:latin typeface="Arial" pitchFamily="34" charset="0"/>
              </a:rPr>
              <a:t>milli</a:t>
            </a:r>
            <a:r>
              <a:rPr lang="en-US" altLang="de-DE" i="0" dirty="0">
                <a:latin typeface="Arial" pitchFamily="34" charset="0"/>
              </a:rPr>
              <a:t>-Sieverts  per minute, whereas on the intensifier side it is just 0.02 </a:t>
            </a:r>
            <a:r>
              <a:rPr lang="en-US" altLang="de-DE" i="0" dirty="0" err="1">
                <a:latin typeface="Arial" pitchFamily="34" charset="0"/>
              </a:rPr>
              <a:t>milli</a:t>
            </a:r>
            <a:r>
              <a:rPr lang="en-US" altLang="de-DE" i="0" dirty="0">
                <a:latin typeface="Arial" pitchFamily="34" charset="0"/>
              </a:rPr>
              <a:t>-Sieverts per minute. </a:t>
            </a:r>
          </a:p>
          <a:p>
            <a:pPr eaLnBrk="1" hangingPunct="1"/>
            <a:endParaRPr lang="en-US" altLang="de-DE" i="0" dirty="0">
              <a:latin typeface="Arial" pitchFamily="34" charset="0"/>
            </a:endParaRPr>
          </a:p>
          <a:p>
            <a:r>
              <a:rPr lang="en-AU" altLang="de-DE" i="0" dirty="0">
                <a:latin typeface="Arial" pitchFamily="34" charset="0"/>
              </a:rPr>
              <a:t>Standing on the intensifier side reduces the amount of general radiation exposure to one tenth. </a:t>
            </a:r>
          </a:p>
          <a:p>
            <a:r>
              <a:rPr lang="en-AU" altLang="de-DE" i="0" dirty="0">
                <a:latin typeface="Arial" pitchFamily="34" charset="0"/>
              </a:rPr>
              <a:t>When the surgeon performs a locking procedure he/she should stand close to the intensifier and ensure that the x-ray tube is not close to his/her hands. </a:t>
            </a:r>
          </a:p>
          <a:p>
            <a:endParaRPr lang="en-GB" dirty="0"/>
          </a:p>
        </p:txBody>
      </p:sp>
      <p:sp>
        <p:nvSpPr>
          <p:cNvPr id="4" name="Slide Number Placeholder 3"/>
          <p:cNvSpPr>
            <a:spLocks noGrp="1"/>
          </p:cNvSpPr>
          <p:nvPr>
            <p:ph type="sldNum" sz="quarter" idx="10"/>
          </p:nvPr>
        </p:nvSpPr>
        <p:spPr/>
        <p:txBody>
          <a:bodyPr/>
          <a:lstStyle/>
          <a:p>
            <a:pPr>
              <a:defRPr/>
            </a:pPr>
            <a:fld id="{957F3F2D-8F14-4B77-901A-AF6974F8F3FD}" type="slidenum">
              <a:rPr lang="en-US" smtClean="0"/>
              <a:pPr>
                <a:defRPr/>
              </a:pPr>
              <a:t>30</a:t>
            </a:fld>
            <a:endParaRPr lang="en-US"/>
          </a:p>
        </p:txBody>
      </p:sp>
    </p:spTree>
    <p:extLst>
      <p:ext uri="{BB962C8B-B14F-4D97-AF65-F5344CB8AC3E}">
        <p14:creationId xmlns:p14="http://schemas.microsoft.com/office/powerpoint/2010/main" val="2416792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9375" y="739775"/>
            <a:ext cx="6578600" cy="3700463"/>
          </a:xfrm>
          <a:ln/>
        </p:spPr>
      </p:sp>
      <p:sp>
        <p:nvSpPr>
          <p:cNvPr id="71683"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SG" altLang="de-DE" i="0" dirty="0">
                <a:latin typeface="Arial" pitchFamily="34" charset="0"/>
              </a:rPr>
              <a:t>Another factor which increases scattered radiation to surgeons is the diameter of the intensifier. </a:t>
            </a:r>
          </a:p>
          <a:p>
            <a:pPr eaLnBrk="1" hangingPunct="1"/>
            <a:r>
              <a:rPr lang="en-SG" altLang="de-DE" i="0" dirty="0">
                <a:latin typeface="Arial" pitchFamily="34" charset="0"/>
              </a:rPr>
              <a:t>The more you want to magnify your image the higher the relative patient entrance dose has to be. </a:t>
            </a:r>
          </a:p>
          <a:p>
            <a:pPr eaLnBrk="1" hangingPunct="1"/>
            <a:r>
              <a:rPr lang="en-SG" altLang="de-DE" i="0" dirty="0">
                <a:latin typeface="Arial" pitchFamily="34" charset="0"/>
              </a:rPr>
              <a:t>Do not use too much magnification because you will then have to increase your patient entrance dose and will, as a result, increase scattered radiation risk.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79375" y="739775"/>
            <a:ext cx="6577013" cy="3700463"/>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Also important to know is that the patient dose will increase if the distance between the focus and the skin is short and the distance between the patient and the image intensifier is long.</a:t>
            </a: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573C5579-3C76-40DD-8CFE-C1527E944D82}" type="slidenum">
              <a:rPr lang="en-US" altLang="de-DE" sz="1000" smtClean="0"/>
              <a:pPr eaLnBrk="1" hangingPunct="1">
                <a:spcBef>
                  <a:spcPct val="0"/>
                </a:spcBef>
              </a:pPr>
              <a:t>32</a:t>
            </a:fld>
            <a:endParaRPr lang="en-US" altLang="de-DE"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79375" y="739775"/>
            <a:ext cx="6577013" cy="3700463"/>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latin typeface="Arial" pitchFamily="34" charset="0"/>
              </a:rPr>
              <a:t>The</a:t>
            </a:r>
            <a:r>
              <a:rPr lang="en-US" altLang="de-DE" baseline="0" dirty="0">
                <a:latin typeface="Arial" pitchFamily="34" charset="0"/>
              </a:rPr>
              <a:t> scatter is reduced by placing the patient close to the image intensifier and further away from the x-ray tube.</a:t>
            </a:r>
            <a:endParaRPr lang="en-US" altLang="de-DE" dirty="0">
              <a:latin typeface="Arial" pitchFamily="34" charset="0"/>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573C5579-3C76-40DD-8CFE-C1527E944D82}" type="slidenum">
              <a:rPr lang="en-US" altLang="de-DE" sz="1000" smtClean="0"/>
              <a:pPr eaLnBrk="1" hangingPunct="1">
                <a:spcBef>
                  <a:spcPct val="0"/>
                </a:spcBef>
              </a:pPr>
              <a:t>33</a:t>
            </a:fld>
            <a:endParaRPr lang="en-US" altLang="de-DE"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79375" y="739775"/>
            <a:ext cx="6577013" cy="3700463"/>
          </a:xfrm>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de-DE" dirty="0">
                <a:latin typeface="Arial" pitchFamily="34" charset="0"/>
              </a:rPr>
              <a:t>ALARA</a:t>
            </a:r>
          </a:p>
          <a:p>
            <a:r>
              <a:rPr lang="en-AU" altLang="de-DE" dirty="0">
                <a:latin typeface="Arial" pitchFamily="34" charset="0"/>
              </a:rPr>
              <a:t>The primary goals of radiation safety are to avoid any unnecessary radiation exposure and to keep all exposure As Low As is Reasonably Achievable . Three main ways to keep your doses ALARA: time, distance, and shielding.</a:t>
            </a:r>
          </a:p>
          <a:p>
            <a:endParaRPr lang="de-CH" altLang="de-DE" dirty="0">
              <a:latin typeface="Arial" pitchFamily="34" charset="0"/>
            </a:endParaRPr>
          </a:p>
          <a:p>
            <a:endParaRPr lang="en-AU" altLang="de-DE" dirty="0">
              <a:latin typeface="Arial" pitchFamily="34" charset="0"/>
            </a:endParaRPr>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D2ACAF3A-2BCE-411C-B2D6-5DA08DB9A71C}" type="slidenum">
              <a:rPr lang="en-US" altLang="de-DE" sz="1000" smtClean="0"/>
              <a:pPr eaLnBrk="1" hangingPunct="1">
                <a:spcBef>
                  <a:spcPct val="0"/>
                </a:spcBef>
              </a:pPr>
              <a:t>34</a:t>
            </a:fld>
            <a:endParaRPr lang="en-US" altLang="de-DE"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79375" y="739775"/>
            <a:ext cx="6577013" cy="3700463"/>
          </a:xfrm>
          <a:ln/>
        </p:spPr>
      </p:sp>
      <p:sp>
        <p:nvSpPr>
          <p:cNvPr id="6758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de-DE" dirty="0">
                <a:latin typeface="Arial" pitchFamily="34" charset="0"/>
                <a:ea typeface="Osaka" pitchFamily="1" charset="-128"/>
              </a:rPr>
              <a:t>As summary it is important to repeat that the exposure can be reduced by</a:t>
            </a:r>
          </a:p>
          <a:p>
            <a:pPr marL="228600" indent="-228600">
              <a:buFont typeface="+mj-lt"/>
              <a:buAutoNum type="arabicPeriod"/>
              <a:defRPr/>
            </a:pPr>
            <a:r>
              <a:rPr lang="en-US" altLang="de-DE" dirty="0">
                <a:latin typeface="Arial" pitchFamily="34" charset="0"/>
                <a:ea typeface="Osaka" pitchFamily="1" charset="-128"/>
              </a:rPr>
              <a:t>Not entering the room when not necessary</a:t>
            </a:r>
          </a:p>
          <a:p>
            <a:pPr marL="228600" indent="-228600">
              <a:buFont typeface="+mj-lt"/>
              <a:buAutoNum type="arabicPeriod"/>
              <a:defRPr/>
            </a:pPr>
            <a:r>
              <a:rPr lang="en-US" altLang="de-DE" dirty="0">
                <a:latin typeface="Arial" pitchFamily="34" charset="0"/>
                <a:ea typeface="Osaka" pitchFamily="1" charset="-128"/>
              </a:rPr>
              <a:t>Considering the position and orientation of the C-arm</a:t>
            </a:r>
          </a:p>
          <a:p>
            <a:pPr marL="171450" indent="-171450">
              <a:buFont typeface="Arial" panose="020B0604020202020204" pitchFamily="34" charset="0"/>
              <a:buChar char="•"/>
              <a:defRPr/>
            </a:pPr>
            <a:endParaRPr lang="en-US" altLang="de-DE" dirty="0">
              <a:latin typeface="Arial" pitchFamily="34" charset="0"/>
              <a:ea typeface="Osaka" pitchFamily="1" charset="-128"/>
            </a:endParaRPr>
          </a:p>
          <a:p>
            <a:pPr>
              <a:defRPr/>
            </a:pPr>
            <a:endParaRPr lang="en-US" altLang="de-DE" dirty="0">
              <a:solidFill>
                <a:srgbClr val="FF0000"/>
              </a:solidFill>
              <a:latin typeface="Arial" pitchFamily="34" charset="0"/>
              <a:ea typeface="Osaka" pitchFamily="1" charset="-128"/>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D67257F1-202E-4DEC-9D5B-0D49E82DAEE8}" type="slidenum">
              <a:rPr lang="en-US" altLang="de-DE" sz="1000" smtClean="0"/>
              <a:pPr eaLnBrk="1" hangingPunct="1">
                <a:spcBef>
                  <a:spcPct val="0"/>
                </a:spcBef>
              </a:pPr>
              <a:t>35</a:t>
            </a:fld>
            <a:endParaRPr lang="en-US" altLang="de-DE"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79375" y="739775"/>
            <a:ext cx="6577013" cy="3700463"/>
          </a:xfrm>
          <a:ln/>
        </p:spPr>
      </p:sp>
      <p:sp>
        <p:nvSpPr>
          <p:cNvPr id="686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de-DE" dirty="0">
                <a:latin typeface="Arial" pitchFamily="34" charset="0"/>
                <a:ea typeface="Osaka" pitchFamily="1" charset="-128"/>
              </a:rPr>
              <a:t>As summary it is important to repeat that the exposure can be reduced by</a:t>
            </a:r>
          </a:p>
          <a:p>
            <a:pPr marL="228600" indent="-228600">
              <a:buFont typeface="+mj-lt"/>
              <a:buAutoNum type="arabicPeriod" startAt="3"/>
              <a:defRPr/>
            </a:pPr>
            <a:r>
              <a:rPr lang="en-US" altLang="de-DE" dirty="0">
                <a:latin typeface="Arial" pitchFamily="34" charset="0"/>
                <a:ea typeface="Osaka" pitchFamily="1" charset="-128"/>
              </a:rPr>
              <a:t>Reducing the exposure to scatter radiation</a:t>
            </a:r>
          </a:p>
          <a:p>
            <a:pPr marL="228600" indent="-228600">
              <a:buFont typeface="+mj-lt"/>
              <a:buAutoNum type="arabicPeriod" startAt="3"/>
              <a:defRPr/>
            </a:pPr>
            <a:r>
              <a:rPr lang="en-US" altLang="de-DE" dirty="0">
                <a:latin typeface="Arial" pitchFamily="34" charset="0"/>
                <a:ea typeface="Osaka" pitchFamily="1" charset="-128"/>
              </a:rPr>
              <a:t>Wearing personal protective equipment</a:t>
            </a:r>
          </a:p>
          <a:p>
            <a:pPr marL="228600" indent="-228600">
              <a:buFont typeface="+mj-lt"/>
              <a:buAutoNum type="arabicPeriod" startAt="3"/>
              <a:defRPr/>
            </a:pPr>
            <a:r>
              <a:rPr lang="en-US" altLang="de-DE" dirty="0">
                <a:latin typeface="Arial" pitchFamily="34" charset="0"/>
                <a:ea typeface="Osaka" pitchFamily="1" charset="-128"/>
              </a:rPr>
              <a:t>Keeping distance</a:t>
            </a:r>
          </a:p>
          <a:p>
            <a:pPr marL="228600" indent="-228600">
              <a:buFont typeface="+mj-lt"/>
              <a:buAutoNum type="arabicPeriod" startAt="3"/>
              <a:defRPr/>
            </a:pPr>
            <a:r>
              <a:rPr lang="en-US" altLang="de-DE" dirty="0">
                <a:latin typeface="Arial" pitchFamily="34" charset="0"/>
                <a:ea typeface="Osaka" pitchFamily="1" charset="-128"/>
              </a:rPr>
              <a:t>Keeping the hands out of the beam</a:t>
            </a: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5B2D4903-D449-4A33-87A4-2D73D7E7A3CB}" type="slidenum">
              <a:rPr lang="en-US" altLang="de-DE" sz="1000" smtClean="0"/>
              <a:pPr eaLnBrk="1" hangingPunct="1">
                <a:spcBef>
                  <a:spcPct val="0"/>
                </a:spcBef>
              </a:pPr>
              <a:t>36</a:t>
            </a:fld>
            <a:endParaRPr lang="en-US" altLang="de-DE"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79375" y="739775"/>
            <a:ext cx="6577013" cy="3700463"/>
          </a:xfrm>
          <a:ln/>
        </p:spPr>
      </p:sp>
      <p:sp>
        <p:nvSpPr>
          <p:cNvPr id="10137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de-DE" i="0" dirty="0">
                <a:latin typeface="Arial" pitchFamily="34" charset="0"/>
                <a:ea typeface="Osaka" charset="-128"/>
              </a:rPr>
              <a:t>When you remember how many </a:t>
            </a:r>
            <a:r>
              <a:rPr lang="en-US" altLang="de-DE" i="0" dirty="0" err="1">
                <a:latin typeface="Arial" pitchFamily="34" charset="0"/>
                <a:ea typeface="Osaka" charset="-128"/>
              </a:rPr>
              <a:t>milli</a:t>
            </a:r>
            <a:r>
              <a:rPr lang="en-US" altLang="de-DE" i="0" dirty="0">
                <a:latin typeface="Arial" pitchFamily="34" charset="0"/>
                <a:ea typeface="Osaka" charset="-128"/>
              </a:rPr>
              <a:t>-Sieverts  per hour you are exposed to when standing 50cm from the patient, you then see how important it is to protect your hands, eyes, thyroid and body. </a:t>
            </a:r>
          </a:p>
          <a:p>
            <a:pPr marL="171450" indent="-171450" eaLnBrk="1" hangingPunct="1">
              <a:buFont typeface="Arial" panose="020B0604020202020204" pitchFamily="34" charset="0"/>
              <a:buChar char="•"/>
              <a:defRPr/>
            </a:pPr>
            <a:r>
              <a:rPr lang="en-US" altLang="de-DE" i="0" dirty="0">
                <a:latin typeface="Arial" pitchFamily="34" charset="0"/>
                <a:ea typeface="Osaka" charset="-128"/>
              </a:rPr>
              <a:t>Hand and glove protection is claimed to be from 60%-64% with 52</a:t>
            </a:r>
            <a:r>
              <a:rPr lang="en-US" altLang="de-DE" i="0" dirty="0">
                <a:latin typeface="Arial" pitchFamily="34" charset="0"/>
                <a:ea typeface="Osaka" charset="-128"/>
                <a:cs typeface="Arial" pitchFamily="34" charset="0"/>
              </a:rPr>
              <a:t>–</a:t>
            </a:r>
            <a:r>
              <a:rPr lang="en-US" altLang="de-DE" i="0" dirty="0">
                <a:latin typeface="Arial" pitchFamily="34" charset="0"/>
                <a:ea typeface="Osaka" charset="-128"/>
              </a:rPr>
              <a:t>58 KV. </a:t>
            </a:r>
          </a:p>
          <a:p>
            <a:pPr marL="171450" indent="-171450" eaLnBrk="1" hangingPunct="1">
              <a:buFont typeface="Arial" panose="020B0604020202020204" pitchFamily="34" charset="0"/>
              <a:buChar char="•"/>
              <a:defRPr/>
            </a:pPr>
            <a:r>
              <a:rPr lang="en-US" altLang="de-DE" i="0" dirty="0">
                <a:latin typeface="Arial" pitchFamily="34" charset="0"/>
                <a:ea typeface="Osaka" charset="-128"/>
              </a:rPr>
              <a:t>Goggles with 0.15 mm lead equivalent attenuate beam radiation by 70%. </a:t>
            </a:r>
          </a:p>
          <a:p>
            <a:pPr marL="171450" indent="-171450" eaLnBrk="1" hangingPunct="1">
              <a:buFont typeface="Arial" panose="020B0604020202020204" pitchFamily="34" charset="0"/>
              <a:buChar char="•"/>
              <a:defRPr/>
            </a:pPr>
            <a:r>
              <a:rPr lang="en-US" altLang="de-DE" i="0" dirty="0">
                <a:latin typeface="Arial" pitchFamily="34" charset="0"/>
                <a:ea typeface="Osaka" charset="-128"/>
              </a:rPr>
              <a:t>A thyroid collar decreases the scattered radiation 2.5-fold further. </a:t>
            </a:r>
          </a:p>
          <a:p>
            <a:pPr marL="171450" indent="-171450" eaLnBrk="1" hangingPunct="1">
              <a:buFont typeface="Arial" panose="020B0604020202020204" pitchFamily="34" charset="0"/>
              <a:buChar char="•"/>
              <a:defRPr/>
            </a:pPr>
            <a:r>
              <a:rPr lang="en-US" altLang="de-DE" i="0" dirty="0">
                <a:latin typeface="Arial" pitchFamily="34" charset="0"/>
                <a:ea typeface="Osaka" charset="-128"/>
              </a:rPr>
              <a:t>An apron in the AP, or in the lateral, position results in a decrease of 16-fold to 4-fold respectively. </a:t>
            </a:r>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AA189B9A-8F31-4CCC-8C74-41D69ED11149}" type="slidenum">
              <a:rPr lang="en-US" altLang="de-DE" sz="1000" smtClean="0"/>
              <a:pPr eaLnBrk="1" hangingPunct="1">
                <a:spcBef>
                  <a:spcPct val="0"/>
                </a:spcBef>
              </a:pPr>
              <a:t>37</a:t>
            </a:fld>
            <a:endParaRPr lang="en-US" altLang="de-DE"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9375" y="739775"/>
            <a:ext cx="6577013" cy="3700463"/>
          </a:xfrm>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itchFamily="34" charset="0"/>
            </a:endParaRPr>
          </a:p>
          <a:p>
            <a:endParaRPr lang="en-US" altLang="de-DE">
              <a:latin typeface="Arial" pitchFamily="34" charset="0"/>
            </a:endParaRPr>
          </a:p>
          <a:p>
            <a:endParaRPr lang="en-US" altLang="de-DE">
              <a:latin typeface="Arial" pitchFamily="34" charset="0"/>
            </a:endParaRP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A1ED31E5-B5B4-4079-A46A-FCA79A98743B}" type="slidenum">
              <a:rPr lang="en-US" altLang="de-DE" sz="1000" smtClean="0"/>
              <a:pPr eaLnBrk="1" hangingPunct="1">
                <a:spcBef>
                  <a:spcPct val="0"/>
                </a:spcBef>
              </a:pPr>
              <a:t>38</a:t>
            </a:fld>
            <a:endParaRPr lang="en-US" altLang="de-DE"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79375" y="739775"/>
            <a:ext cx="6577013" cy="3700463"/>
          </a:xfrm>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itchFamily="34" charset="0"/>
              </a:rPr>
              <a:t>X-rays are a form of invisible, high frequency electromagnetic radiation.</a:t>
            </a:r>
          </a:p>
          <a:p>
            <a:r>
              <a:rPr lang="en-US" altLang="en-US" sz="1200" dirty="0">
                <a:latin typeface="Arial" pitchFamily="34" charset="0"/>
              </a:rPr>
              <a:t>The wavelength of x rays is very small/short, energetic and with great penetrating power.</a:t>
            </a:r>
          </a:p>
          <a:p>
            <a:r>
              <a:rPr lang="en-US" altLang="en-US" sz="1200" dirty="0">
                <a:latin typeface="Arial" pitchFamily="34" charset="0"/>
              </a:rPr>
              <a:t>They are produced by accelerating electrons at a metal target in a special tube (cathode) and received by the anode.</a:t>
            </a:r>
          </a:p>
          <a:p>
            <a:r>
              <a:rPr kumimoji="0" lang="en-US" altLang="en-US" sz="1200" dirty="0">
                <a:latin typeface="Verdana" pitchFamily="34" charset="0"/>
                <a:cs typeface="Arial" pitchFamily="34" charset="0"/>
              </a:rPr>
              <a:t>Some of this energy is turned into X-radiation.</a:t>
            </a:r>
          </a:p>
          <a:p>
            <a:endParaRPr kumimoji="0" lang="en-US" altLang="en-US" sz="1200" dirty="0">
              <a:latin typeface="Verdana" pitchFamily="34" charset="0"/>
              <a:cs typeface="Arial" pitchFamily="34" charset="0"/>
            </a:endParaRPr>
          </a:p>
          <a:p>
            <a:r>
              <a:rPr lang="en-US" altLang="de-DE" sz="1200" i="1" dirty="0">
                <a:ea typeface="Osaka"/>
              </a:rPr>
              <a:t>Image courtesy of Matthew Porteous and Christopher Colton</a:t>
            </a:r>
            <a:endParaRPr lang="en-US" altLang="en-US" sz="1200" dirty="0">
              <a:latin typeface="Arial" pitchFamily="34" charset="0"/>
            </a:endParaRPr>
          </a:p>
          <a:p>
            <a:endParaRPr lang="en-US" altLang="en-US" sz="1200" dirty="0">
              <a:latin typeface="Arial" pitchFamily="34" charset="0"/>
            </a:endParaRPr>
          </a:p>
          <a:p>
            <a:r>
              <a:rPr lang="en-US" altLang="en-US" sz="1200" b="0" dirty="0">
                <a:latin typeface="Arial" pitchFamily="34" charset="0"/>
              </a:rPr>
              <a:t>An x-r</a:t>
            </a:r>
            <a:r>
              <a:rPr lang="en-US" altLang="en-US" sz="1200" dirty="0">
                <a:latin typeface="Arial" pitchFamily="34" charset="0"/>
              </a:rPr>
              <a:t>ay is a picture of the shadows cast by objects, bones, etc. </a:t>
            </a:r>
          </a:p>
          <a:p>
            <a:r>
              <a:rPr lang="en-US" altLang="en-US" sz="1200" dirty="0">
                <a:latin typeface="Arial" pitchFamily="34" charset="0"/>
              </a:rPr>
              <a:t>The shadows are projected onto a film.</a:t>
            </a:r>
          </a:p>
          <a:p>
            <a:r>
              <a:rPr lang="en-US" altLang="en-US" sz="1200" dirty="0">
                <a:latin typeface="Arial" pitchFamily="34" charset="0"/>
              </a:rPr>
              <a:t>The film is developed similar to a photograph.</a:t>
            </a:r>
          </a:p>
          <a:p>
            <a:endParaRPr lang="en-US" altLang="en-US" sz="1200" dirty="0">
              <a:latin typeface="Arial" pitchFamily="34" charset="0"/>
            </a:endParaRPr>
          </a:p>
          <a:p>
            <a:r>
              <a:rPr lang="en-US" altLang="de-DE" sz="1200" dirty="0">
                <a:latin typeface="Arial" pitchFamily="34" charset="0"/>
              </a:rPr>
              <a:t>X-rays are used extensively in medical applications and have physical and biological factors.  </a:t>
            </a:r>
          </a:p>
          <a:p>
            <a:endParaRPr lang="en-US" altLang="de-DE" sz="1200" dirty="0">
              <a:latin typeface="Arial" pitchFamily="34" charset="0"/>
            </a:endParaRPr>
          </a:p>
          <a:p>
            <a:r>
              <a:rPr lang="en-US" altLang="de-DE" sz="1200" dirty="0">
                <a:latin typeface="Arial" pitchFamily="34" charset="0"/>
              </a:rPr>
              <a:t>Explanation:</a:t>
            </a:r>
          </a:p>
          <a:p>
            <a:r>
              <a:rPr lang="en-US" altLang="de-DE" sz="1200" dirty="0">
                <a:latin typeface="Arial" pitchFamily="34" charset="0"/>
              </a:rPr>
              <a:t>Anode = T</a:t>
            </a:r>
            <a:r>
              <a:rPr lang="en-US" altLang="en-US" sz="1200" dirty="0">
                <a:latin typeface="Arial" pitchFamily="34" charset="0"/>
              </a:rPr>
              <a:t>he positively charged electrode by which the electrons leave a device.</a:t>
            </a:r>
            <a:endParaRPr lang="en-US" altLang="de-DE" sz="1200" dirty="0">
              <a:latin typeface="Arial" pitchFamily="34" charset="0"/>
            </a:endParaRPr>
          </a:p>
          <a:p>
            <a:endParaRPr lang="en-US" altLang="en-US" sz="1200" dirty="0">
              <a:latin typeface="Arial" pitchFamily="34" charset="0"/>
            </a:endParaRPr>
          </a:p>
          <a:p>
            <a:r>
              <a:rPr lang="de-CH" altLang="en-US" sz="1200" b="1" dirty="0">
                <a:latin typeface="Arial" pitchFamily="34" charset="0"/>
              </a:rPr>
              <a:t>Image </a:t>
            </a:r>
            <a:r>
              <a:rPr lang="de-CH" altLang="en-US" sz="1200" b="1" dirty="0" err="1">
                <a:latin typeface="Arial" pitchFamily="34" charset="0"/>
              </a:rPr>
              <a:t>courtesy</a:t>
            </a:r>
            <a:r>
              <a:rPr lang="de-CH" altLang="en-US" sz="1200" b="1" dirty="0">
                <a:latin typeface="Arial" pitchFamily="34" charset="0"/>
              </a:rPr>
              <a:t>:</a:t>
            </a:r>
            <a:r>
              <a:rPr lang="de-CH" altLang="en-US" sz="1200" b="1" baseline="0" dirty="0">
                <a:latin typeface="Arial" pitchFamily="34" charset="0"/>
              </a:rPr>
              <a:t> Matthew </a:t>
            </a:r>
            <a:r>
              <a:rPr lang="de-CH" altLang="en-US" sz="1200" b="1" baseline="0" dirty="0" err="1">
                <a:latin typeface="Arial" pitchFamily="34" charset="0"/>
              </a:rPr>
              <a:t>Porteous</a:t>
            </a:r>
            <a:r>
              <a:rPr lang="de-CH" altLang="en-US" sz="1200" b="1" baseline="0" dirty="0">
                <a:latin typeface="Arial" pitchFamily="34" charset="0"/>
              </a:rPr>
              <a:t> </a:t>
            </a:r>
            <a:r>
              <a:rPr lang="de-CH" altLang="en-US" sz="1200" b="1" baseline="0" dirty="0" err="1">
                <a:latin typeface="Arial" pitchFamily="34" charset="0"/>
              </a:rPr>
              <a:t>and</a:t>
            </a:r>
            <a:r>
              <a:rPr lang="de-CH" altLang="en-US" sz="1200" b="1" baseline="0" dirty="0">
                <a:latin typeface="Arial" pitchFamily="34" charset="0"/>
              </a:rPr>
              <a:t> Christopher L </a:t>
            </a:r>
            <a:r>
              <a:rPr lang="de-CH" altLang="en-US" sz="1200" b="1" baseline="0" dirty="0" err="1">
                <a:latin typeface="Arial" pitchFamily="34" charset="0"/>
              </a:rPr>
              <a:t>Colton</a:t>
            </a:r>
            <a:r>
              <a:rPr lang="de-CH" altLang="en-US" sz="1200" b="1" baseline="0" dirty="0">
                <a:latin typeface="Arial" pitchFamily="34" charset="0"/>
              </a:rPr>
              <a:t>.</a:t>
            </a:r>
            <a:endParaRPr lang="en-US" altLang="en-US" sz="1200" b="1" dirty="0">
              <a:latin typeface="Arial" pitchFamily="34" charset="0"/>
            </a:endParaRP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62F93401-10E3-4E93-BDCD-8FA39A7C8796}" type="slidenum">
              <a:rPr lang="en-US" altLang="en-US" sz="1000" smtClean="0"/>
              <a:pPr eaLnBrk="1" hangingPunct="1">
                <a:spcBef>
                  <a:spcPct val="0"/>
                </a:spcBef>
              </a:pPr>
              <a:t>4</a:t>
            </a:fld>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defRPr/>
            </a:pP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There is:</a:t>
            </a:r>
          </a:p>
          <a:p>
            <a:pPr marL="171450" indent="-171450" eaLnBrk="1" hangingPunct="1">
              <a:spcBef>
                <a:spcPct val="0"/>
              </a:spcBef>
              <a:buFont typeface="Arial" panose="020B0604020202020204" pitchFamily="34" charset="0"/>
              <a:buChar char="•"/>
              <a:defRPr/>
            </a:pP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Nonionizing radiation, such as microwaves, radio waves, ultraviolet, infrared, laser and ultrasound.</a:t>
            </a:r>
          </a:p>
          <a:p>
            <a:pPr marL="171450" indent="-171450" eaLnBrk="1" hangingPunct="1">
              <a:spcBef>
                <a:spcPct val="0"/>
              </a:spcBef>
              <a:buFont typeface="Arial" panose="020B0604020202020204" pitchFamily="34" charset="0"/>
              <a:buChar char="•"/>
              <a:defRPr/>
            </a:pP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Ionizing radiation  (capable of producing ions) such as α-rays, β-rays, γ-rays, and x-rays.</a:t>
            </a:r>
          </a:p>
          <a:p>
            <a:pPr eaLnBrk="1" hangingPunct="1">
              <a:spcBef>
                <a:spcPct val="0"/>
              </a:spcBef>
              <a:buFont typeface="Arial" panose="020B0604020202020204" pitchFamily="34" charset="0"/>
              <a:buNone/>
              <a:defRPr/>
            </a:pPr>
            <a:endParaRPr kumimoji="0" lang="en-US" altLang="de-DE" i="0" dirty="0">
              <a:solidFill>
                <a:srgbClr val="000000"/>
              </a:solidFill>
              <a:latin typeface="Arial" panose="020B0604020202020204" pitchFamily="34" charset="0"/>
              <a:ea typeface="Osaka" pitchFamily="1" charset="-128"/>
              <a:cs typeface="Arial" panose="020B0604020202020204" pitchFamily="34" charset="0"/>
            </a:endParaRPr>
          </a:p>
          <a:p>
            <a:pPr marL="0" indent="0" eaLnBrk="1" hangingPunct="1">
              <a:spcBef>
                <a:spcPct val="0"/>
              </a:spcBef>
              <a:buFont typeface="Arial" panose="020B0604020202020204" pitchFamily="34" charset="0"/>
              <a:buNone/>
              <a:defRPr/>
            </a:pP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X-ray</a:t>
            </a:r>
            <a:r>
              <a:rPr kumimoji="0" lang="en-US" altLang="de-DE" i="0" baseline="0" dirty="0">
                <a:solidFill>
                  <a:srgbClr val="000000"/>
                </a:solidFill>
                <a:latin typeface="Arial" panose="020B0604020202020204" pitchFamily="34" charset="0"/>
                <a:ea typeface="Osaka" pitchFamily="1" charset="-128"/>
                <a:cs typeface="Arial" panose="020B0604020202020204" pitchFamily="34" charset="0"/>
              </a:rPr>
              <a:t> is </a:t>
            </a: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electromagnetic radiation of extremely short wavelength and high frequency. Wavelengths ranges from 10</a:t>
            </a:r>
            <a:r>
              <a:rPr kumimoji="0" lang="en-US" altLang="de-DE" i="0" baseline="30000" dirty="0">
                <a:solidFill>
                  <a:srgbClr val="000000"/>
                </a:solidFill>
                <a:latin typeface="Arial" panose="020B0604020202020204" pitchFamily="34" charset="0"/>
                <a:ea typeface="Osaka" pitchFamily="1" charset="-128"/>
                <a:cs typeface="Arial" panose="020B0604020202020204" pitchFamily="34" charset="0"/>
              </a:rPr>
              <a:t>−8</a:t>
            </a: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 to 10</a:t>
            </a:r>
            <a:r>
              <a:rPr kumimoji="0" lang="en-US" altLang="de-DE" i="0" baseline="30000" dirty="0">
                <a:solidFill>
                  <a:srgbClr val="000000"/>
                </a:solidFill>
                <a:latin typeface="Arial" panose="020B0604020202020204" pitchFamily="34" charset="0"/>
                <a:ea typeface="Osaka" pitchFamily="1" charset="-128"/>
                <a:cs typeface="Arial" panose="020B0604020202020204" pitchFamily="34" charset="0"/>
              </a:rPr>
              <a:t>−12</a:t>
            </a: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 meter and corresponding frequencies from 10</a:t>
            </a:r>
            <a:r>
              <a:rPr kumimoji="0" lang="en-US" altLang="de-DE" i="0" baseline="30000" dirty="0">
                <a:solidFill>
                  <a:srgbClr val="000000"/>
                </a:solidFill>
                <a:latin typeface="Arial" panose="020B0604020202020204" pitchFamily="34" charset="0"/>
                <a:ea typeface="Osaka" pitchFamily="1" charset="-128"/>
                <a:cs typeface="Arial" panose="020B0604020202020204" pitchFamily="34" charset="0"/>
              </a:rPr>
              <a:t>16</a:t>
            </a: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 to 10</a:t>
            </a:r>
            <a:r>
              <a:rPr kumimoji="0" lang="en-US" altLang="de-DE" i="0" baseline="30000" dirty="0">
                <a:solidFill>
                  <a:srgbClr val="000000"/>
                </a:solidFill>
                <a:latin typeface="Arial" panose="020B0604020202020204" pitchFamily="34" charset="0"/>
                <a:ea typeface="Osaka" pitchFamily="1" charset="-128"/>
                <a:cs typeface="Arial" panose="020B0604020202020204" pitchFamily="34" charset="0"/>
              </a:rPr>
              <a:t>20</a:t>
            </a:r>
            <a:r>
              <a:rPr kumimoji="0" lang="en-US" altLang="de-DE" i="0" dirty="0">
                <a:solidFill>
                  <a:srgbClr val="000000"/>
                </a:solidFill>
                <a:latin typeface="Arial" panose="020B0604020202020204" pitchFamily="34" charset="0"/>
                <a:ea typeface="Osaka" pitchFamily="1" charset="-128"/>
                <a:cs typeface="Arial" panose="020B0604020202020204" pitchFamily="34" charset="0"/>
              </a:rPr>
              <a:t> hertz (Hz).</a:t>
            </a:r>
          </a:p>
          <a:p>
            <a:pPr>
              <a:defRPr/>
            </a:pPr>
            <a:endParaRPr lang="en-AU" altLang="de-DE" dirty="0">
              <a:latin typeface="Arial" pitchFamily="34" charset="0"/>
              <a:ea typeface="Osaka" pitchFamily="1" charset="-128"/>
              <a:cs typeface="Arial" panose="020B0604020202020204" pitchFamily="34" charset="0"/>
            </a:endParaRPr>
          </a:p>
          <a:p>
            <a:endParaRPr lang="en-US" dirty="0"/>
          </a:p>
          <a:p>
            <a:endParaRPr lang="es-ES" dirty="0"/>
          </a:p>
        </p:txBody>
      </p:sp>
      <p:sp>
        <p:nvSpPr>
          <p:cNvPr id="4" name="Slide Number Placeholder 3"/>
          <p:cNvSpPr>
            <a:spLocks noGrp="1"/>
          </p:cNvSpPr>
          <p:nvPr>
            <p:ph type="sldNum" sz="quarter" idx="10"/>
          </p:nvPr>
        </p:nvSpPr>
        <p:spPr/>
        <p:txBody>
          <a:bodyPr/>
          <a:lstStyle/>
          <a:p>
            <a:pPr>
              <a:defRPr/>
            </a:pPr>
            <a:fld id="{957F3F2D-8F14-4B77-901A-AF6974F8F3FD}" type="slidenum">
              <a:rPr lang="en-US" smtClean="0"/>
              <a:pPr>
                <a:defRPr/>
              </a:pPr>
              <a:t>5</a:t>
            </a:fld>
            <a:endParaRPr lang="en-US"/>
          </a:p>
        </p:txBody>
      </p:sp>
    </p:spTree>
    <p:extLst>
      <p:ext uri="{BB962C8B-B14F-4D97-AF65-F5344CB8AC3E}">
        <p14:creationId xmlns:p14="http://schemas.microsoft.com/office/powerpoint/2010/main" val="140525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eaLnBrk="1" hangingPunct="1">
              <a:spcBef>
                <a:spcPct val="0"/>
              </a:spcBef>
              <a:defRPr/>
            </a:pPr>
            <a:r>
              <a:rPr kumimoji="0" lang="en-US" altLang="de-DE" dirty="0">
                <a:solidFill>
                  <a:srgbClr val="000000"/>
                </a:solidFill>
                <a:latin typeface="Arial" panose="020B0604020202020204" pitchFamily="34" charset="0"/>
                <a:ea typeface="Osaka" pitchFamily="1" charset="-128"/>
                <a:cs typeface="Arial" panose="020B0604020202020204" pitchFamily="34" charset="0"/>
              </a:rPr>
              <a:t>Ionizing radiations interact with matter through excitation and ionization. The ionization process causes biological damage either by direct action or indirect action:</a:t>
            </a:r>
          </a:p>
          <a:p>
            <a:pPr marL="171450" indent="-171450" eaLnBrk="1" hangingPunct="1">
              <a:spcBef>
                <a:spcPct val="0"/>
              </a:spcBef>
              <a:buFont typeface="Arial" panose="020B0604020202020204" pitchFamily="34" charset="0"/>
              <a:buChar char="•"/>
              <a:defRPr/>
            </a:pPr>
            <a:r>
              <a:rPr kumimoji="0" lang="en-US" altLang="de-DE" dirty="0">
                <a:solidFill>
                  <a:srgbClr val="000000"/>
                </a:solidFill>
                <a:latin typeface="Arial" panose="020B0604020202020204" pitchFamily="34" charset="0"/>
                <a:ea typeface="Osaka" pitchFamily="1" charset="-128"/>
                <a:cs typeface="Arial" panose="020B0604020202020204" pitchFamily="34" charset="0"/>
              </a:rPr>
              <a:t>Direct action—acting directly by disrupting molecular bonds of sensitive cellular material (</a:t>
            </a:r>
            <a:r>
              <a:rPr kumimoji="0" lang="en-US" altLang="de-DE" dirty="0" err="1">
                <a:solidFill>
                  <a:srgbClr val="000000"/>
                </a:solidFill>
                <a:latin typeface="Arial" panose="020B0604020202020204" pitchFamily="34" charset="0"/>
                <a:ea typeface="Osaka" pitchFamily="1" charset="-128"/>
                <a:cs typeface="Arial" panose="020B0604020202020204" pitchFamily="34" charset="0"/>
              </a:rPr>
              <a:t>ie</a:t>
            </a:r>
            <a:r>
              <a:rPr kumimoji="0" lang="en-US" altLang="de-DE" dirty="0">
                <a:solidFill>
                  <a:srgbClr val="000000"/>
                </a:solidFill>
                <a:latin typeface="Arial" panose="020B0604020202020204" pitchFamily="34" charset="0"/>
                <a:ea typeface="Osaka" pitchFamily="1" charset="-128"/>
                <a:cs typeface="Arial" panose="020B0604020202020204" pitchFamily="34" charset="0"/>
              </a:rPr>
              <a:t>, DNA or cell membranes).</a:t>
            </a:r>
          </a:p>
          <a:p>
            <a:pPr marL="171450" indent="-171450" eaLnBrk="1" hangingPunct="1">
              <a:spcBef>
                <a:spcPct val="0"/>
              </a:spcBef>
              <a:buFont typeface="Arial" panose="020B0604020202020204" pitchFamily="34" charset="0"/>
              <a:buChar char="•"/>
              <a:defRPr/>
            </a:pPr>
            <a:r>
              <a:rPr kumimoji="0" lang="en-US" altLang="de-DE" dirty="0">
                <a:solidFill>
                  <a:srgbClr val="000000"/>
                </a:solidFill>
                <a:latin typeface="Arial" panose="020B0604020202020204" pitchFamily="34" charset="0"/>
                <a:ea typeface="Osaka" pitchFamily="1" charset="-128"/>
                <a:cs typeface="Arial" panose="020B0604020202020204" pitchFamily="34" charset="0"/>
              </a:rPr>
              <a:t>Indirect action—acting indirectly by first ionizing or exciting water molecules to disrupt molecular bonds. Most long-term effects of radiation are caused by indirect action. </a:t>
            </a:r>
          </a:p>
          <a:p>
            <a:pPr eaLnBrk="1" hangingPunct="1">
              <a:spcBef>
                <a:spcPct val="0"/>
              </a:spcBef>
              <a:defRPr/>
            </a:pPr>
            <a:endParaRPr kumimoji="0" lang="en-US" altLang="de-DE" dirty="0">
              <a:solidFill>
                <a:srgbClr val="000000"/>
              </a:solidFill>
              <a:latin typeface="Arial" panose="020B0604020202020204" pitchFamily="34" charset="0"/>
              <a:ea typeface="Osaka" pitchFamily="1" charset="-128"/>
              <a:cs typeface="Arial" panose="020B0604020202020204" pitchFamily="34" charset="0"/>
            </a:endParaRPr>
          </a:p>
          <a:p>
            <a:pPr eaLnBrk="1" hangingPunct="1">
              <a:spcBef>
                <a:spcPct val="0"/>
              </a:spcBef>
              <a:defRPr/>
            </a:pPr>
            <a:r>
              <a:rPr kumimoji="0" lang="en-US" altLang="de-DE" dirty="0">
                <a:solidFill>
                  <a:srgbClr val="000000"/>
                </a:solidFill>
                <a:latin typeface="Arial" panose="020B0604020202020204" pitchFamily="34" charset="0"/>
                <a:ea typeface="Osaka" pitchFamily="1" charset="-128"/>
                <a:cs typeface="Arial" panose="020B0604020202020204" pitchFamily="34" charset="0"/>
              </a:rPr>
              <a:t>Organs where cells divide rapidly are generally more sensitive to radiation damage (</a:t>
            </a:r>
            <a:r>
              <a:rPr kumimoji="0" lang="en-US" altLang="de-DE" dirty="0" err="1">
                <a:solidFill>
                  <a:srgbClr val="000000"/>
                </a:solidFill>
                <a:latin typeface="Arial" panose="020B0604020202020204" pitchFamily="34" charset="0"/>
                <a:ea typeface="Osaka" pitchFamily="1" charset="-128"/>
                <a:cs typeface="Arial" panose="020B0604020202020204" pitchFamily="34" charset="0"/>
              </a:rPr>
              <a:t>eg</a:t>
            </a:r>
            <a:r>
              <a:rPr kumimoji="0" lang="en-US" altLang="de-DE" dirty="0">
                <a:solidFill>
                  <a:srgbClr val="000000"/>
                </a:solidFill>
                <a:latin typeface="Arial" panose="020B0604020202020204" pitchFamily="34" charset="0"/>
                <a:ea typeface="Osaka" pitchFamily="1" charset="-128"/>
                <a:cs typeface="Arial" panose="020B0604020202020204" pitchFamily="34" charset="0"/>
              </a:rPr>
              <a:t>, bone marrow and epithelium of the intestine).</a:t>
            </a:r>
            <a:endParaRPr lang="es-ES" dirty="0"/>
          </a:p>
        </p:txBody>
      </p:sp>
      <p:sp>
        <p:nvSpPr>
          <p:cNvPr id="4" name="Slide Number Placeholder 3"/>
          <p:cNvSpPr>
            <a:spLocks noGrp="1"/>
          </p:cNvSpPr>
          <p:nvPr>
            <p:ph type="sldNum" sz="quarter" idx="10"/>
          </p:nvPr>
        </p:nvSpPr>
        <p:spPr/>
        <p:txBody>
          <a:bodyPr/>
          <a:lstStyle/>
          <a:p>
            <a:pPr>
              <a:defRPr/>
            </a:pPr>
            <a:fld id="{957F3F2D-8F14-4B77-901A-AF6974F8F3FD}" type="slidenum">
              <a:rPr lang="en-US" smtClean="0"/>
              <a:pPr>
                <a:defRPr/>
              </a:pPr>
              <a:t>6</a:t>
            </a:fld>
            <a:endParaRPr lang="en-US"/>
          </a:p>
        </p:txBody>
      </p:sp>
    </p:spTree>
    <p:extLst>
      <p:ext uri="{BB962C8B-B14F-4D97-AF65-F5344CB8AC3E}">
        <p14:creationId xmlns:p14="http://schemas.microsoft.com/office/powerpoint/2010/main" val="233449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79375" y="739775"/>
            <a:ext cx="6577013" cy="3700463"/>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a:latin typeface="Arial" pitchFamily="34" charset="0"/>
              </a:rPr>
              <a:t>X-rays are projected on photographic film and developed.</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EC0BF1BD-5908-4D7C-B317-7052D1C51465}" type="slidenum">
              <a:rPr lang="en-US" altLang="de-DE" sz="1000" smtClean="0"/>
              <a:pPr eaLnBrk="1" hangingPunct="1">
                <a:spcBef>
                  <a:spcPct val="0"/>
                </a:spcBef>
              </a:pPr>
              <a:t>7</a:t>
            </a:fld>
            <a:endParaRPr lang="en-US" altLang="de-DE"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79375" y="739775"/>
            <a:ext cx="6577013" cy="3700463"/>
          </a:xfrm>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latin typeface="Arial" pitchFamily="34" charset="0"/>
              </a:rPr>
              <a:t>X-ra</a:t>
            </a:r>
            <a:r>
              <a:rPr lang="en-US" altLang="de-DE" i="0" dirty="0">
                <a:latin typeface="Arial" pitchFamily="34" charset="0"/>
              </a:rPr>
              <a:t>y image </a:t>
            </a:r>
            <a:r>
              <a:rPr lang="en-US" altLang="de-DE" i="0" u="none" dirty="0">
                <a:latin typeface="Arial" pitchFamily="34" charset="0"/>
              </a:rPr>
              <a:t>density depends on the tissue volume through which the rays pass. </a:t>
            </a:r>
          </a:p>
          <a:p>
            <a:pPr marL="171450" indent="-171450">
              <a:buFont typeface="Arial" panose="020B0604020202020204" pitchFamily="34" charset="0"/>
              <a:buChar char="•"/>
            </a:pPr>
            <a:r>
              <a:rPr lang="en-US" altLang="de-DE" i="0" u="none" dirty="0">
                <a:latin typeface="Arial" pitchFamily="34" charset="0"/>
              </a:rPr>
              <a:t>More x-rays</a:t>
            </a:r>
            <a:r>
              <a:rPr lang="en-US" altLang="de-DE" i="0" u="none" baseline="0" dirty="0">
                <a:latin typeface="Arial" pitchFamily="34" charset="0"/>
              </a:rPr>
              <a:t> will penetrate when less tissue volume. The projection on the film will be darker. </a:t>
            </a:r>
          </a:p>
          <a:p>
            <a:pPr marL="171450" indent="-171450">
              <a:buFont typeface="Arial" panose="020B0604020202020204" pitchFamily="34" charset="0"/>
              <a:buChar char="•"/>
            </a:pPr>
            <a:r>
              <a:rPr lang="en-US" altLang="de-DE" i="0" u="none" baseline="0" dirty="0">
                <a:latin typeface="Arial" pitchFamily="34" charset="0"/>
              </a:rPr>
              <a:t>Less x-rays will penetrate when more tissue volume. The projection on the film will be lighter.</a:t>
            </a:r>
            <a:endParaRPr lang="en-US" altLang="de-DE" i="0" u="none"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79375" y="739775"/>
            <a:ext cx="6577013" cy="3700463"/>
          </a:xfrm>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u="none" dirty="0">
                <a:latin typeface="Arial" pitchFamily="34" charset="0"/>
              </a:rPr>
              <a:t>Also the type (density)</a:t>
            </a:r>
            <a:r>
              <a:rPr lang="en-GB" altLang="de-DE" u="none" baseline="0" dirty="0">
                <a:latin typeface="Arial" pitchFamily="34" charset="0"/>
              </a:rPr>
              <a:t> of the tissue, or material, will play a role. </a:t>
            </a:r>
          </a:p>
          <a:p>
            <a:pPr marL="171450" indent="-171450">
              <a:buFont typeface="Arial" panose="020B0604020202020204" pitchFamily="34" charset="0"/>
              <a:buChar char="•"/>
            </a:pPr>
            <a:r>
              <a:rPr lang="en-GB" altLang="de-DE" u="none" baseline="0" dirty="0">
                <a:latin typeface="Arial" pitchFamily="34" charset="0"/>
              </a:rPr>
              <a:t>Air (with lower density) will be projected black on the film, as more radiation penetrates. </a:t>
            </a:r>
          </a:p>
          <a:p>
            <a:pPr marL="171450" indent="-171450">
              <a:buFont typeface="Arial" panose="020B0604020202020204" pitchFamily="34" charset="0"/>
              <a:buChar char="•"/>
            </a:pPr>
            <a:r>
              <a:rPr lang="en-GB" altLang="de-DE" u="none" baseline="0" dirty="0">
                <a:latin typeface="Arial" pitchFamily="34" charset="0"/>
              </a:rPr>
              <a:t>Metal, which has a higher density, will be projected white, as more radiation will be blocked. </a:t>
            </a:r>
          </a:p>
          <a:p>
            <a:pPr marL="171450" indent="-171450">
              <a:buFont typeface="Arial" panose="020B0604020202020204" pitchFamily="34" charset="0"/>
              <a:buChar char="•"/>
            </a:pPr>
            <a:r>
              <a:rPr lang="en-GB" altLang="de-DE" u="none" baseline="0" dirty="0">
                <a:latin typeface="Arial" pitchFamily="34" charset="0"/>
              </a:rPr>
              <a:t>Bone will be projected grey. Also, the difference between the densities of cortical and cancellous bone can be seen on the film, since cortical bone has a higher density than cancellous bone.</a:t>
            </a:r>
            <a:endParaRPr lang="en-GB" altLang="de-DE" u="none" dirty="0">
              <a:latin typeface="Arial" pitchFamily="34"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pitchFamily="-32" charset="-128"/>
              </a:defRPr>
            </a:lvl1pPr>
            <a:lvl2pPr marL="742950" indent="-285750" eaLnBrk="0" hangingPunct="0">
              <a:spcBef>
                <a:spcPct val="30000"/>
              </a:spcBef>
              <a:defRPr kumimoji="1" sz="1200">
                <a:solidFill>
                  <a:schemeClr val="tx1"/>
                </a:solidFill>
                <a:latin typeface="Arial" pitchFamily="34" charset="0"/>
                <a:ea typeface="Osaka" pitchFamily="-32" charset="-128"/>
              </a:defRPr>
            </a:lvl2pPr>
            <a:lvl3pPr marL="1143000" indent="-228600" eaLnBrk="0" hangingPunct="0">
              <a:spcBef>
                <a:spcPct val="30000"/>
              </a:spcBef>
              <a:defRPr kumimoji="1" sz="1200">
                <a:solidFill>
                  <a:schemeClr val="tx1"/>
                </a:solidFill>
                <a:latin typeface="Times" pitchFamily="18" charset="0"/>
                <a:ea typeface="Osaka" pitchFamily="-32" charset="-128"/>
              </a:defRPr>
            </a:lvl3pPr>
            <a:lvl4pPr marL="1600200" indent="-228600" eaLnBrk="0" hangingPunct="0">
              <a:spcBef>
                <a:spcPct val="30000"/>
              </a:spcBef>
              <a:defRPr kumimoji="1" sz="1200">
                <a:solidFill>
                  <a:schemeClr val="tx1"/>
                </a:solidFill>
                <a:latin typeface="Times" pitchFamily="18" charset="0"/>
                <a:ea typeface="Osaka" pitchFamily="-32" charset="-128"/>
              </a:defRPr>
            </a:lvl4pPr>
            <a:lvl5pPr marL="2057400" indent="-228600" eaLnBrk="0" hangingPunct="0">
              <a:spcBef>
                <a:spcPct val="30000"/>
              </a:spcBef>
              <a:defRPr kumimoji="1" sz="1200">
                <a:solidFill>
                  <a:schemeClr val="tx1"/>
                </a:solidFill>
                <a:latin typeface="Times" pitchFamily="18" charset="0"/>
                <a:ea typeface="Osaka" pitchFamily="-32" charset="-128"/>
              </a:defRPr>
            </a:lvl5pPr>
            <a:lvl6pPr marL="2514600" indent="-228600" eaLnBrk="0" fontAlgn="base" hangingPunct="0">
              <a:spcBef>
                <a:spcPct val="30000"/>
              </a:spcBef>
              <a:spcAft>
                <a:spcPct val="0"/>
              </a:spcAft>
              <a:defRPr kumimoji="1" sz="1200">
                <a:solidFill>
                  <a:schemeClr val="tx1"/>
                </a:solidFill>
                <a:latin typeface="Times" pitchFamily="18" charset="0"/>
                <a:ea typeface="Osaka" pitchFamily="-32" charset="-128"/>
              </a:defRPr>
            </a:lvl6pPr>
            <a:lvl7pPr marL="2971800" indent="-228600" eaLnBrk="0" fontAlgn="base" hangingPunct="0">
              <a:spcBef>
                <a:spcPct val="30000"/>
              </a:spcBef>
              <a:spcAft>
                <a:spcPct val="0"/>
              </a:spcAft>
              <a:defRPr kumimoji="1" sz="1200">
                <a:solidFill>
                  <a:schemeClr val="tx1"/>
                </a:solidFill>
                <a:latin typeface="Times" pitchFamily="18" charset="0"/>
                <a:ea typeface="Osaka" pitchFamily="-32" charset="-128"/>
              </a:defRPr>
            </a:lvl7pPr>
            <a:lvl8pPr marL="3429000" indent="-228600" eaLnBrk="0" fontAlgn="base" hangingPunct="0">
              <a:spcBef>
                <a:spcPct val="30000"/>
              </a:spcBef>
              <a:spcAft>
                <a:spcPct val="0"/>
              </a:spcAft>
              <a:defRPr kumimoji="1" sz="1200">
                <a:solidFill>
                  <a:schemeClr val="tx1"/>
                </a:solidFill>
                <a:latin typeface="Times" pitchFamily="18" charset="0"/>
                <a:ea typeface="Osaka" pitchFamily="-32" charset="-128"/>
              </a:defRPr>
            </a:lvl8pPr>
            <a:lvl9pPr marL="3886200" indent="-228600" eaLnBrk="0" fontAlgn="base" hangingPunct="0">
              <a:spcBef>
                <a:spcPct val="30000"/>
              </a:spcBef>
              <a:spcAft>
                <a:spcPct val="0"/>
              </a:spcAft>
              <a:defRPr kumimoji="1" sz="1200">
                <a:solidFill>
                  <a:schemeClr val="tx1"/>
                </a:solidFill>
                <a:latin typeface="Times" pitchFamily="18" charset="0"/>
                <a:ea typeface="Osaka" pitchFamily="-32" charset="-128"/>
              </a:defRPr>
            </a:lvl9pPr>
          </a:lstStyle>
          <a:p>
            <a:pPr eaLnBrk="1" hangingPunct="1">
              <a:spcBef>
                <a:spcPct val="0"/>
              </a:spcBef>
            </a:pPr>
            <a:fld id="{87BAEDF7-6F7C-4DAF-B5A4-2383A2D2FCD1}" type="slidenum">
              <a:rPr lang="en-US" altLang="de-DE" sz="1000" smtClean="0"/>
              <a:pPr eaLnBrk="1" hangingPunct="1">
                <a:spcBef>
                  <a:spcPct val="0"/>
                </a:spcBef>
              </a:pPr>
              <a:t>9</a:t>
            </a:fld>
            <a:endParaRPr lang="en-US" altLang="de-DE" sz="10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O Trauma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79DAE51-7D2B-7D4E-B642-8F52CD6758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0350"/>
            <a:ext cx="924560" cy="574548"/>
          </a:xfrm>
          <a:prstGeom prst="rect">
            <a:avLst/>
          </a:prstGeom>
        </p:spPr>
      </p:pic>
    </p:spTree>
    <p:extLst>
      <p:ext uri="{BB962C8B-B14F-4D97-AF65-F5344CB8AC3E}">
        <p14:creationId xmlns:p14="http://schemas.microsoft.com/office/powerpoint/2010/main" val="278903012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180872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995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423891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295370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38642345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330669265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3" descr="AOT_BEAM_blue"/>
          <p:cNvPicPr>
            <a:picLocks noChangeAspect="1" noChangeArrowheads="1"/>
          </p:cNvPicPr>
          <p:nvPr userDrawn="1"/>
        </p:nvPicPr>
        <p:blipFill>
          <a:blip r:embed="rId2" cstate="print"/>
          <a:srcRect t="14302" b="20903"/>
          <a:stretch>
            <a:fillRect/>
          </a:stretch>
        </p:blipFill>
        <p:spPr bwMode="auto">
          <a:xfrm>
            <a:off x="239184" y="179388"/>
            <a:ext cx="11707283" cy="6464300"/>
          </a:xfrm>
          <a:prstGeom prst="rect">
            <a:avLst/>
          </a:prstGeom>
          <a:noFill/>
          <a:ln w="9525">
            <a:noFill/>
            <a:miter lim="800000"/>
            <a:headEnd/>
            <a:tailEnd/>
          </a:ln>
        </p:spPr>
      </p:pic>
      <p:pic>
        <p:nvPicPr>
          <p:cNvPr id="5" name="Picture 10" descr="AOT_LOGO_int_L_rgb"/>
          <p:cNvPicPr>
            <a:picLocks noChangeAspect="1" noChangeArrowheads="1"/>
          </p:cNvPicPr>
          <p:nvPr userDrawn="1"/>
        </p:nvPicPr>
        <p:blipFill>
          <a:blip r:embed="rId3" cstate="print"/>
          <a:srcRect/>
          <a:stretch>
            <a:fillRect/>
          </a:stretch>
        </p:blipFill>
        <p:spPr bwMode="auto">
          <a:xfrm>
            <a:off x="315384" y="236538"/>
            <a:ext cx="3445933" cy="360362"/>
          </a:xfrm>
          <a:prstGeom prst="rect">
            <a:avLst/>
          </a:prstGeom>
          <a:noFill/>
          <a:ln w="9525">
            <a:noFill/>
            <a:miter lim="800000"/>
            <a:headEnd/>
            <a:tailEnd/>
          </a:ln>
        </p:spPr>
      </p:pic>
      <p:sp>
        <p:nvSpPr>
          <p:cNvPr id="3075" name="Rectangle 3"/>
          <p:cNvSpPr>
            <a:spLocks noGrp="1" noChangeArrowheads="1"/>
          </p:cNvSpPr>
          <p:nvPr>
            <p:ph type="ctrTitle"/>
          </p:nvPr>
        </p:nvSpPr>
        <p:spPr>
          <a:xfrm>
            <a:off x="508000" y="1517650"/>
            <a:ext cx="10532533" cy="685800"/>
          </a:xfrm>
        </p:spPr>
        <p:txBody>
          <a:bodyPr/>
          <a:lstStyle>
            <a:lvl1pPr>
              <a:defRPr>
                <a:ea typeface="ヒラギノ角ゴ Pro W6" pitchFamily="-32" charset="-128"/>
              </a:defRPr>
            </a:lvl1pPr>
          </a:lstStyle>
          <a:p>
            <a:pPr lvl="0"/>
            <a:r>
              <a:rPr lang="en-US" noProof="0"/>
              <a:t>Title Arial bold 28 pt</a:t>
            </a:r>
            <a:endParaRPr lang="en-US" altLang="ja-JP" noProof="0"/>
          </a:p>
        </p:txBody>
      </p:sp>
      <p:sp>
        <p:nvSpPr>
          <p:cNvPr id="3076" name="Rectangle 4"/>
          <p:cNvSpPr>
            <a:spLocks noGrp="1" noChangeArrowheads="1"/>
          </p:cNvSpPr>
          <p:nvPr>
            <p:ph type="subTitle" idx="1"/>
          </p:nvPr>
        </p:nvSpPr>
        <p:spPr>
          <a:xfrm>
            <a:off x="508000" y="2208213"/>
            <a:ext cx="10532533" cy="685800"/>
          </a:xfrm>
        </p:spPr>
        <p:txBody>
          <a:bodyPr/>
          <a:lstStyle>
            <a:lvl1pPr marL="0" indent="0">
              <a:buFontTx/>
              <a:buNone/>
              <a:defRPr>
                <a:solidFill>
                  <a:schemeClr val="tx2"/>
                </a:solidFill>
              </a:defRPr>
            </a:lvl1pPr>
          </a:lstStyle>
          <a:p>
            <a:pPr lvl="0"/>
            <a:r>
              <a:rPr lang="en-US" noProof="0"/>
              <a:t>Subtitle Arial regular 20 pt</a:t>
            </a:r>
          </a:p>
        </p:txBody>
      </p:sp>
    </p:spTree>
    <p:extLst>
      <p:ext uri="{BB962C8B-B14F-4D97-AF65-F5344CB8AC3E}">
        <p14:creationId xmlns:p14="http://schemas.microsoft.com/office/powerpoint/2010/main" val="210538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noFill/>
          <a:ln w="9525">
            <a:noFill/>
            <a:miter lim="800000"/>
            <a:headEnd/>
            <a:tailEnd/>
          </a:ln>
          <a:effectLst/>
        </p:spPr>
        <p:txBody>
          <a:bodyPr vert="horz" wrap="square" lIns="0" tIns="0" rIns="0" bIns="0" numCol="1" anchor="t" anchorCtr="0" compatLnSpc="1">
            <a:prstTxWarp prst="textNoShape">
              <a:avLst/>
            </a:prstTxWarp>
          </a:bodyPr>
          <a:lstStyle>
            <a:lvl1pPr>
              <a:defRPr lang="sv-SE" sz="4000" dirty="0"/>
            </a:lvl1pPr>
          </a:lstStyle>
          <a:p>
            <a:pPr lvl="0"/>
            <a:r>
              <a:rPr lang="sv-SE" dirty="0"/>
              <a:t>Klicka här för att ändra format</a:t>
            </a:r>
          </a:p>
        </p:txBody>
      </p:sp>
      <p:sp>
        <p:nvSpPr>
          <p:cNvPr id="3" name="Platshållare för innehåll 2"/>
          <p:cNvSpPr>
            <a:spLocks noGrp="1"/>
          </p:cNvSpPr>
          <p:nvPr>
            <p:ph idx="1"/>
          </p:nvPr>
        </p:nvSpPr>
        <p:spPr/>
        <p:txBody>
          <a:bodyPr/>
          <a:lstStyle>
            <a:lvl1pPr marL="342900" indent="-342900">
              <a:buFont typeface="Wingdings" pitchFamily="2" charset="2"/>
              <a:buChar char="§"/>
              <a:defRPr sz="2800"/>
            </a:lvl1pPr>
            <a:lvl2pPr marL="742950" indent="-285750">
              <a:buFont typeface="Arial" pitchFamily="34" charset="0"/>
              <a:buChar char="-"/>
              <a:defRPr sz="24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48691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08001" y="1517650"/>
            <a:ext cx="541655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27751" y="1517650"/>
            <a:ext cx="5416549"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093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 Trauma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87F0B1B2-05D2-7F47-BB1C-7C5B498FF97D}"/>
              </a:ext>
            </a:extLst>
          </p:cNvPr>
          <p:cNvPicPr>
            <a:picLocks noChangeAspect="1"/>
          </p:cNvPicPr>
          <p:nvPr userDrawn="1"/>
        </p:nvPicPr>
        <p:blipFill>
          <a:blip r:embed="rId3"/>
          <a:srcRect/>
          <a:stretch/>
        </p:blipFill>
        <p:spPr>
          <a:xfrm>
            <a:off x="658813" y="260350"/>
            <a:ext cx="913384" cy="574548"/>
          </a:xfrm>
          <a:prstGeom prst="rect">
            <a:avLst/>
          </a:prstGeom>
        </p:spPr>
      </p:pic>
    </p:spTree>
    <p:extLst>
      <p:ext uri="{BB962C8B-B14F-4D97-AF65-F5344CB8AC3E}">
        <p14:creationId xmlns:p14="http://schemas.microsoft.com/office/powerpoint/2010/main" val="25271058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603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161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23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168042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94526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34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423230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23008828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guide id="3" orient="horz" pos="164">
          <p15:clr>
            <a:srgbClr val="F26B43"/>
          </p15:clr>
        </p15:guide>
        <p15:guide id="4" orient="horz" pos="326">
          <p15:clr>
            <a:srgbClr val="F26B43"/>
          </p15:clr>
        </p15:guide>
        <p15:guide id="5" orient="horz" pos="3974">
          <p15:clr>
            <a:srgbClr val="F26B43"/>
          </p15:clr>
        </p15:guide>
        <p15:guide id="6" orient="horz" pos="4156">
          <p15:clr>
            <a:srgbClr val="F26B43"/>
          </p15:clr>
        </p15:guide>
        <p15:guide id="7" pos="801">
          <p15:clr>
            <a:srgbClr val="F26B43"/>
          </p15:clr>
        </p15:guide>
        <p15:guide id="8" pos="846">
          <p15:clr>
            <a:srgbClr val="F26B43"/>
          </p15:clr>
        </p15:guide>
        <p15:guide id="9" pos="2094">
          <p15:clr>
            <a:srgbClr val="F26B43"/>
          </p15:clr>
        </p15:guide>
        <p15:guide id="10" pos="2139">
          <p15:clr>
            <a:srgbClr val="F26B43"/>
          </p15:clr>
        </p15:guide>
        <p15:guide id="11" pos="2525">
          <p15:clr>
            <a:srgbClr val="F26B43"/>
          </p15:clr>
        </p15:guide>
        <p15:guide id="12" pos="2570">
          <p15:clr>
            <a:srgbClr val="F26B43"/>
          </p15:clr>
        </p15:guide>
        <p15:guide id="13" pos="2955">
          <p15:clr>
            <a:srgbClr val="F26B43"/>
          </p15:clr>
        </p15:guide>
        <p15:guide id="14" pos="3001">
          <p15:clr>
            <a:srgbClr val="F26B43"/>
          </p15:clr>
        </p15:guide>
        <p15:guide id="15" pos="3386">
          <p15:clr>
            <a:srgbClr val="F26B43"/>
          </p15:clr>
        </p15:guide>
        <p15:guide id="16" pos="3432">
          <p15:clr>
            <a:srgbClr val="F26B43"/>
          </p15:clr>
        </p15:guide>
        <p15:guide id="17" pos="3817">
          <p15:clr>
            <a:srgbClr val="F26B43"/>
          </p15:clr>
        </p15:guide>
        <p15:guide id="18" pos="3863">
          <p15:clr>
            <a:srgbClr val="F26B43"/>
          </p15:clr>
        </p15:guide>
        <p15:guide id="19" pos="4248">
          <p15:clr>
            <a:srgbClr val="F26B43"/>
          </p15:clr>
        </p15:guide>
        <p15:guide id="20" pos="4294">
          <p15:clr>
            <a:srgbClr val="F26B43"/>
          </p15:clr>
        </p15:guide>
        <p15:guide id="21" pos="4679">
          <p15:clr>
            <a:srgbClr val="F26B43"/>
          </p15:clr>
        </p15:guide>
        <p15:guide id="22" pos="4725">
          <p15:clr>
            <a:srgbClr val="F26B43"/>
          </p15:clr>
        </p15:guide>
        <p15:guide id="23" pos="5110">
          <p15:clr>
            <a:srgbClr val="F26B43"/>
          </p15:clr>
        </p15:guide>
        <p15:guide id="24" pos="5155">
          <p15:clr>
            <a:srgbClr val="F26B43"/>
          </p15:clr>
        </p15:guide>
        <p15:guide id="25" pos="6403">
          <p15:clr>
            <a:srgbClr val="F26B43"/>
          </p15:clr>
        </p15:guide>
        <p15:guide id="26" pos="6017">
          <p15:clr>
            <a:srgbClr val="F26B43"/>
          </p15:clr>
        </p15:guide>
        <p15:guide id="27" pos="6834">
          <p15:clr>
            <a:srgbClr val="F26B43"/>
          </p15:clr>
        </p15:guide>
        <p15:guide id="28" pos="6879">
          <p15:clr>
            <a:srgbClr val="F26B43"/>
          </p15:clr>
        </p15:guide>
        <p15:guide id="29" orient="horz" pos="477">
          <p15:clr>
            <a:srgbClr val="F26B43"/>
          </p15:clr>
        </p15:guide>
        <p15:guide id="30" orient="horz" pos="630">
          <p15:clr>
            <a:srgbClr val="F26B43"/>
          </p15:clr>
        </p15:guide>
        <p15:guide id="31" orient="horz" pos="783">
          <p15:clr>
            <a:srgbClr val="F26B43"/>
          </p15:clr>
        </p15:guide>
        <p15:guide id="32" orient="horz" pos="935">
          <p15:clr>
            <a:srgbClr val="F26B43"/>
          </p15:clr>
        </p15:guide>
        <p15:guide id="33" orient="horz" pos="1241">
          <p15:clr>
            <a:srgbClr val="F26B43"/>
          </p15:clr>
        </p15:guide>
        <p15:guide id="34" orient="horz" pos="1395">
          <p15:clr>
            <a:srgbClr val="F26B43"/>
          </p15:clr>
        </p15:guide>
        <p15:guide id="35" orient="horz" pos="1548">
          <p15:clr>
            <a:srgbClr val="F26B43"/>
          </p15:clr>
        </p15:guide>
        <p15:guide id="36" orient="horz" pos="1701">
          <p15:clr>
            <a:srgbClr val="F26B43"/>
          </p15:clr>
        </p15:guide>
        <p15:guide id="37" orient="horz" pos="1854">
          <p15:clr>
            <a:srgbClr val="F26B43"/>
          </p15:clr>
        </p15:guide>
        <p15:guide id="38" orient="horz" pos="2007">
          <p15:clr>
            <a:srgbClr val="F26B43"/>
          </p15:clr>
        </p15:guide>
        <p15:guide id="39" orient="horz" pos="2160">
          <p15:clr>
            <a:srgbClr val="F26B43"/>
          </p15:clr>
        </p15:guide>
        <p15:guide id="40" orient="horz" pos="2312">
          <p15:clr>
            <a:srgbClr val="F26B43"/>
          </p15:clr>
        </p15:guide>
        <p15:guide id="41" orient="horz" pos="2465">
          <p15:clr>
            <a:srgbClr val="F26B43"/>
          </p15:clr>
        </p15:guide>
        <p15:guide id="42" orient="horz" pos="2618">
          <p15:clr>
            <a:srgbClr val="F26B43"/>
          </p15:clr>
        </p15:guide>
        <p15:guide id="43" orient="horz" pos="2771">
          <p15:clr>
            <a:srgbClr val="F26B43"/>
          </p15:clr>
        </p15:guide>
        <p15:guide id="44" orient="horz" pos="2925">
          <p15:clr>
            <a:srgbClr val="F26B43"/>
          </p15:clr>
        </p15:guide>
        <p15:guide id="45" orient="horz" pos="3077">
          <p15:clr>
            <a:srgbClr val="F26B43"/>
          </p15:clr>
        </p15:guide>
        <p15:guide id="46" orient="horz" pos="3230">
          <p15:clr>
            <a:srgbClr val="F26B43"/>
          </p15:clr>
        </p15:guide>
        <p15:guide id="47" orient="horz" pos="3383">
          <p15:clr>
            <a:srgbClr val="F26B43"/>
          </p15:clr>
        </p15:guide>
        <p15:guide id="48" orient="horz" pos="3536">
          <p15:clr>
            <a:srgbClr val="F26B43"/>
          </p15:clr>
        </p15:guide>
        <p15:guide id="49" orient="horz" pos="3689">
          <p15:clr>
            <a:srgbClr val="F26B43"/>
          </p15:clr>
        </p15:guide>
        <p15:guide id="50" orient="horz" pos="1088">
          <p15:clr>
            <a:srgbClr val="F26B43"/>
          </p15:clr>
        </p15:guide>
        <p15:guide id="51" pos="1708">
          <p15:clr>
            <a:srgbClr val="F26B43"/>
          </p15:clr>
        </p15:guide>
        <p15:guide id="52" pos="1663">
          <p15:clr>
            <a:srgbClr val="F26B43"/>
          </p15:clr>
        </p15:guide>
        <p15:guide id="53" pos="1277">
          <p15:clr>
            <a:srgbClr val="F26B43"/>
          </p15:clr>
        </p15:guide>
        <p15:guide id="54" pos="1232">
          <p15:clr>
            <a:srgbClr val="F26B43"/>
          </p15:clr>
        </p15:guide>
        <p15:guide id="55" pos="5541">
          <p15:clr>
            <a:srgbClr val="F26B43"/>
          </p15:clr>
        </p15:guide>
        <p15:guide id="56" pos="5586">
          <p15:clr>
            <a:srgbClr val="F26B43"/>
          </p15:clr>
        </p15:guide>
        <p15:guide id="57" pos="5972">
          <p15:clr>
            <a:srgbClr val="F26B43"/>
          </p15:clr>
        </p15:guide>
        <p15:guide id="58" pos="6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4.jpe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6.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cad=rja&amp;uact=8&amp;ved=0CAcQjRw&amp;url=https://it.wikipedia.org/wiki/Wilhelm_Conrad_R%C3%B6ntgen&amp;ei=Mx6JVe_1AsXuUo-jg-gG&amp;bvm=bv.96339352,d.bGg&amp;psig=AFQjCNGnk2Bo7r5lp7Pe_6vkY4-SX0dQdA&amp;ust=143513586298584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0.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50.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www.bar-ray.com/images/apron/close/collar-unattached2_Resized.jpg" TargetMode="External"/><Relationship Id="rId5" Type="http://schemas.openxmlformats.org/officeDocument/2006/relationships/image" Target="../media/image53.jpeg"/><Relationship Id="rId4" Type="http://schemas.openxmlformats.org/officeDocument/2006/relationships/hyperlink" Target="http://www.bar-ray.com/images/products/close/basics_Resized.jp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6248400" y="59436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endParaRPr lang="de-CH" altLang="de-DE" sz="2000">
              <a:ea typeface="Osaka" pitchFamily="-32" charset="-128"/>
            </a:endParaRPr>
          </a:p>
        </p:txBody>
      </p:sp>
      <p:sp>
        <p:nvSpPr>
          <p:cNvPr id="2" name="Text Placeholder 1">
            <a:extLst>
              <a:ext uri="{FF2B5EF4-FFF2-40B4-BE49-F238E27FC236}">
                <a16:creationId xmlns:a16="http://schemas.microsoft.com/office/drawing/2014/main" id="{D077AEF1-D5B2-4E56-9FBC-8E4A80054E16}"/>
              </a:ext>
            </a:extLst>
          </p:cNvPr>
          <p:cNvSpPr>
            <a:spLocks noGrp="1"/>
          </p:cNvSpPr>
          <p:nvPr>
            <p:ph type="body" sz="quarter" idx="10"/>
          </p:nvPr>
        </p:nvSpPr>
        <p:spPr/>
        <p:txBody>
          <a:bodyPr/>
          <a:lstStyle/>
          <a:p>
            <a:endParaRPr lang="de-CH"/>
          </a:p>
        </p:txBody>
      </p:sp>
      <p:sp>
        <p:nvSpPr>
          <p:cNvPr id="3" name="Text Placeholder 2">
            <a:extLst>
              <a:ext uri="{FF2B5EF4-FFF2-40B4-BE49-F238E27FC236}">
                <a16:creationId xmlns:a16="http://schemas.microsoft.com/office/drawing/2014/main" id="{60808576-D7E4-4B36-B7D1-B7A224F32D33}"/>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3104565A-49C5-4824-8424-66228C3CCF87}"/>
              </a:ext>
            </a:extLst>
          </p:cNvPr>
          <p:cNvSpPr>
            <a:spLocks noGrp="1"/>
          </p:cNvSpPr>
          <p:nvPr>
            <p:ph type="body" sz="quarter" idx="12"/>
          </p:nvPr>
        </p:nvSpPr>
        <p:spPr/>
        <p:txBody>
          <a:bodyPr/>
          <a:lstStyle/>
          <a:p>
            <a:endParaRPr lang="de-CH"/>
          </a:p>
        </p:txBody>
      </p:sp>
      <p:sp>
        <p:nvSpPr>
          <p:cNvPr id="5" name="Text Placeholder 4">
            <a:extLst>
              <a:ext uri="{FF2B5EF4-FFF2-40B4-BE49-F238E27FC236}">
                <a16:creationId xmlns:a16="http://schemas.microsoft.com/office/drawing/2014/main" id="{6E59F54B-F928-4E5D-9FA2-0563D8EF16A6}"/>
              </a:ext>
            </a:extLst>
          </p:cNvPr>
          <p:cNvSpPr>
            <a:spLocks noGrp="1"/>
          </p:cNvSpPr>
          <p:nvPr>
            <p:ph type="body" sz="quarter" idx="13"/>
          </p:nvPr>
        </p:nvSpPr>
        <p:spPr/>
        <p:txBody>
          <a:bodyPr/>
          <a:lstStyle/>
          <a:p>
            <a:endParaRPr lang="de-CH"/>
          </a:p>
        </p:txBody>
      </p:sp>
      <p:sp>
        <p:nvSpPr>
          <p:cNvPr id="6" name="Text Placeholder 5">
            <a:extLst>
              <a:ext uri="{FF2B5EF4-FFF2-40B4-BE49-F238E27FC236}">
                <a16:creationId xmlns:a16="http://schemas.microsoft.com/office/drawing/2014/main" id="{6B45A308-8EDB-46D6-8B1F-FE5267AF0AE8}"/>
              </a:ext>
            </a:extLst>
          </p:cNvPr>
          <p:cNvSpPr>
            <a:spLocks noGrp="1"/>
          </p:cNvSpPr>
          <p:nvPr>
            <p:ph type="body" sz="quarter" idx="14"/>
          </p:nvPr>
        </p:nvSpPr>
        <p:spPr/>
        <p:txBody>
          <a:bodyPr/>
          <a:lstStyle/>
          <a:p>
            <a:r>
              <a:rPr lang="en-US" altLang="de-DE" dirty="0"/>
              <a:t>Properties of x-rays—what are they?</a:t>
            </a:r>
            <a:endParaRPr lang="de-CH" dirty="0"/>
          </a:p>
        </p:txBody>
      </p:sp>
      <p:sp>
        <p:nvSpPr>
          <p:cNvPr id="7" name="Text Placeholder 6">
            <a:extLst>
              <a:ext uri="{FF2B5EF4-FFF2-40B4-BE49-F238E27FC236}">
                <a16:creationId xmlns:a16="http://schemas.microsoft.com/office/drawing/2014/main" id="{F3B5F8AF-7426-4ED2-B061-76C35A9C7C72}"/>
              </a:ext>
            </a:extLst>
          </p:cNvPr>
          <p:cNvSpPr>
            <a:spLocks noGrp="1"/>
          </p:cNvSpPr>
          <p:nvPr>
            <p:ph type="body" sz="quarter" idx="15"/>
          </p:nvPr>
        </p:nvSpPr>
        <p:spPr/>
        <p:txBody>
          <a:bodyPr/>
          <a:lstStyle/>
          <a:p>
            <a:r>
              <a:rPr lang="de-CH" altLang="de-DE" kern="0" dirty="0">
                <a:solidFill>
                  <a:srgbClr val="808080"/>
                </a:solidFill>
              </a:rPr>
              <a:t>Hatem Said, Simone </a:t>
            </a:r>
            <a:r>
              <a:rPr lang="de-CH" altLang="de-DE" kern="0" dirty="0" err="1">
                <a:solidFill>
                  <a:srgbClr val="808080"/>
                </a:solidFill>
              </a:rPr>
              <a:t>Platzke</a:t>
            </a:r>
            <a:endParaRPr lang="en-US" altLang="de-DE" kern="0" dirty="0">
              <a:solidFill>
                <a:srgbClr val="808080"/>
              </a:solidFill>
            </a:endParaRPr>
          </a:p>
          <a:p>
            <a:endParaRPr lang="de-CH" dirty="0"/>
          </a:p>
        </p:txBody>
      </p:sp>
      <p:sp>
        <p:nvSpPr>
          <p:cNvPr id="3076" name="Rectangle 2"/>
          <p:cNvSpPr txBox="1">
            <a:spLocks noChangeArrowheads="1"/>
          </p:cNvSpPr>
          <p:nvPr/>
        </p:nvSpPr>
        <p:spPr bwMode="auto">
          <a:xfrm>
            <a:off x="-1881187" y="3806824"/>
            <a:ext cx="789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lnSpc>
                <a:spcPts val="3400"/>
              </a:lnSpc>
              <a:spcBef>
                <a:spcPct val="20000"/>
              </a:spcBef>
              <a:defRPr/>
            </a:pPr>
            <a:endParaRPr kumimoji="0" lang="en-US" altLang="de-DE" sz="3200" kern="0" dirty="0">
              <a:solidFill>
                <a:srgbClr val="808080"/>
              </a:solidFill>
              <a:latin typeface="Arial"/>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aoi\Office ORP\AOTrauma\Program development\Production\Lectures\How to read\Sieber Stefan 250377 01 präop 2gradig offen.jpg"/>
          <p:cNvPicPr>
            <a:picLocks noChangeAspect="1" noChangeArrowheads="1"/>
          </p:cNvPicPr>
          <p:nvPr/>
        </p:nvPicPr>
        <p:blipFill>
          <a:blip r:embed="rId3">
            <a:extLst>
              <a:ext uri="{28A0092B-C50C-407E-A947-70E740481C1C}">
                <a14:useLocalDpi xmlns:a14="http://schemas.microsoft.com/office/drawing/2010/main" val="0"/>
              </a:ext>
            </a:extLst>
          </a:blip>
          <a:srcRect r="51768" b="13048"/>
          <a:stretch>
            <a:fillRect/>
          </a:stretch>
        </p:blipFill>
        <p:spPr bwMode="auto">
          <a:xfrm>
            <a:off x="5394326" y="1106488"/>
            <a:ext cx="1965325"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2"/>
          <p:cNvSpPr>
            <a:spLocks/>
          </p:cNvSpPr>
          <p:nvPr/>
        </p:nvSpPr>
        <p:spPr bwMode="auto">
          <a:xfrm>
            <a:off x="8272463" y="1689100"/>
            <a:ext cx="2349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endParaRPr lang="en-US" altLang="fr-FR" sz="2400">
              <a:latin typeface="Helvetica Neue Medium"/>
              <a:ea typeface="ヒラギノ角ゴ ProN W3"/>
              <a:cs typeface="ヒラギノ角ゴ ProN W3"/>
              <a:sym typeface="Helvetica Neue Medium"/>
            </a:endParaRPr>
          </a:p>
        </p:txBody>
      </p:sp>
      <p:sp>
        <p:nvSpPr>
          <p:cNvPr id="12294" name="Rectangle 13"/>
          <p:cNvSpPr>
            <a:spLocks/>
          </p:cNvSpPr>
          <p:nvPr/>
        </p:nvSpPr>
        <p:spPr bwMode="auto">
          <a:xfrm>
            <a:off x="2925153" y="1502351"/>
            <a:ext cx="520335" cy="471924"/>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a:solidFill>
                  <a:schemeClr val="bg1"/>
                </a:solidFill>
                <a:ea typeface="ヒラギノ角ゴ ProN W3"/>
                <a:cs typeface="Arial" pitchFamily="34" charset="0"/>
                <a:sym typeface="Arial" pitchFamily="34" charset="0"/>
              </a:rPr>
              <a:t>Air</a:t>
            </a:r>
          </a:p>
        </p:txBody>
      </p:sp>
      <p:sp>
        <p:nvSpPr>
          <p:cNvPr id="9" name="Rectangle 13"/>
          <p:cNvSpPr txBox="1">
            <a:spLocks noChangeArrowheads="1"/>
          </p:cNvSpPr>
          <p:nvPr/>
        </p:nvSpPr>
        <p:spPr bwMode="auto">
          <a:xfrm>
            <a:off x="1905000" y="381000"/>
            <a:ext cx="815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US" altLang="de-DE" sz="3200" kern="0" dirty="0"/>
          </a:p>
        </p:txBody>
      </p:sp>
      <p:sp>
        <p:nvSpPr>
          <p:cNvPr id="11" name="Rectangle 12"/>
          <p:cNvSpPr>
            <a:spLocks/>
          </p:cNvSpPr>
          <p:nvPr/>
        </p:nvSpPr>
        <p:spPr bwMode="auto">
          <a:xfrm>
            <a:off x="2424113" y="1106488"/>
            <a:ext cx="1524000" cy="1371600"/>
          </a:xfrm>
          <a:prstGeom prst="rect">
            <a:avLst/>
          </a:prstGeom>
          <a:solidFill>
            <a:schemeClr val="bg1"/>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808080"/>
                </a:outerShdw>
              </a:effectLst>
              <a:latin typeface="Helvetica Neue Light" charset="0"/>
              <a:ea typeface="ヒラギノ角ゴ ProN W3" charset="-128"/>
              <a:sym typeface="Helvetica Neue Light" charset="0"/>
            </a:endParaRPr>
          </a:p>
        </p:txBody>
      </p:sp>
      <p:sp>
        <p:nvSpPr>
          <p:cNvPr id="12" name="Rectangle 13"/>
          <p:cNvSpPr>
            <a:spLocks/>
          </p:cNvSpPr>
          <p:nvPr/>
        </p:nvSpPr>
        <p:spPr bwMode="auto">
          <a:xfrm>
            <a:off x="2925153" y="1502351"/>
            <a:ext cx="520335" cy="471924"/>
          </a:xfrm>
          <a:prstGeom prst="rect">
            <a:avLst/>
          </a:prstGeom>
          <a:solidFill>
            <a:schemeClr val="bg1"/>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Air</a:t>
            </a:r>
          </a:p>
        </p:txBody>
      </p:sp>
      <p:sp>
        <p:nvSpPr>
          <p:cNvPr id="2" name="Title 1">
            <a:extLst>
              <a:ext uri="{FF2B5EF4-FFF2-40B4-BE49-F238E27FC236}">
                <a16:creationId xmlns:a16="http://schemas.microsoft.com/office/drawing/2014/main" id="{8AEBE83E-304F-4B7E-ABEE-ABBC7B92B19C}"/>
              </a:ext>
            </a:extLst>
          </p:cNvPr>
          <p:cNvSpPr>
            <a:spLocks noGrp="1"/>
          </p:cNvSpPr>
          <p:nvPr>
            <p:ph type="title"/>
          </p:nvPr>
        </p:nvSpPr>
        <p:spPr/>
        <p:txBody>
          <a:bodyPr/>
          <a:lstStyle/>
          <a:p>
            <a:r>
              <a:rPr lang="en-GB" altLang="de-DE" kern="0" dirty="0"/>
              <a:t>Example: projection in open tibia fracture</a:t>
            </a:r>
            <a:br>
              <a:rPr lang="en-US" altLang="de-DE" kern="0" dirty="0"/>
            </a:br>
            <a:endParaRPr lang="de-CH" dirty="0"/>
          </a:p>
        </p:txBody>
      </p:sp>
      <p:sp>
        <p:nvSpPr>
          <p:cNvPr id="8" name="Down Arrow 7"/>
          <p:cNvSpPr/>
          <p:nvPr/>
        </p:nvSpPr>
        <p:spPr bwMode="auto">
          <a:xfrm rot="16200000">
            <a:off x="4558448" y="894139"/>
            <a:ext cx="471924" cy="1838008"/>
          </a:xfrm>
          <a:prstGeom prst="downArrow">
            <a:avLst/>
          </a:prstGeom>
          <a:gradFill flip="none" rotWithShape="1">
            <a:gsLst>
              <a:gs pos="0">
                <a:schemeClr val="tx1">
                  <a:tint val="66000"/>
                  <a:satMod val="160000"/>
                  <a:lumMod val="30000"/>
                </a:schemeClr>
              </a:gs>
              <a:gs pos="50000">
                <a:schemeClr val="tx1">
                  <a:tint val="44500"/>
                  <a:satMod val="160000"/>
                </a:schemeClr>
              </a:gs>
              <a:gs pos="100000">
                <a:schemeClr val="tx1">
                  <a:tint val="23500"/>
                  <a:satMod val="160000"/>
                  <a:lumMod val="0"/>
                  <a:lumOff val="100000"/>
                </a:schemeClr>
              </a:gs>
            </a:gsLst>
            <a:lin ang="54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2" descr="I:\aoi\Office ORP\AOTrauma\Program development\Production\Lectures\How to read\Sieber Stefan 250377 01 präop 2gradig offen.jpg"/>
          <p:cNvPicPr>
            <a:picLocks noChangeAspect="1" noChangeArrowheads="1"/>
          </p:cNvPicPr>
          <p:nvPr/>
        </p:nvPicPr>
        <p:blipFill>
          <a:blip r:embed="rId3">
            <a:extLst>
              <a:ext uri="{28A0092B-C50C-407E-A947-70E740481C1C}">
                <a14:useLocalDpi xmlns:a14="http://schemas.microsoft.com/office/drawing/2010/main" val="0"/>
              </a:ext>
            </a:extLst>
          </a:blip>
          <a:srcRect r="51768" b="13048"/>
          <a:stretch>
            <a:fillRect/>
          </a:stretch>
        </p:blipFill>
        <p:spPr bwMode="auto">
          <a:xfrm>
            <a:off x="5394326" y="1106488"/>
            <a:ext cx="1965325"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p:cNvSpPr/>
          <p:nvPr/>
        </p:nvSpPr>
        <p:spPr bwMode="auto">
          <a:xfrm rot="16200000">
            <a:off x="5020071" y="2059385"/>
            <a:ext cx="448470" cy="2617787"/>
          </a:xfrm>
          <a:prstGeom prst="downArrow">
            <a:avLst/>
          </a:prstGeom>
          <a:gradFill flip="none" rotWithShape="1">
            <a:gsLst>
              <a:gs pos="0">
                <a:schemeClr val="tx1">
                  <a:tint val="66000"/>
                  <a:satMod val="160000"/>
                  <a:lumMod val="30000"/>
                </a:schemeClr>
              </a:gs>
              <a:gs pos="50000">
                <a:schemeClr val="tx1">
                  <a:tint val="44500"/>
                  <a:satMod val="160000"/>
                </a:schemeClr>
              </a:gs>
              <a:gs pos="100000">
                <a:schemeClr val="tx1">
                  <a:tint val="23500"/>
                  <a:satMod val="160000"/>
                  <a:lumMod val="0"/>
                  <a:lumOff val="100000"/>
                </a:schemeClr>
              </a:gs>
            </a:gsLst>
            <a:lin ang="54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13" name="Rectangle 12"/>
          <p:cNvSpPr>
            <a:spLocks/>
          </p:cNvSpPr>
          <p:nvPr/>
        </p:nvSpPr>
        <p:spPr bwMode="auto">
          <a:xfrm>
            <a:off x="2424113" y="1106488"/>
            <a:ext cx="1524000" cy="1371600"/>
          </a:xfrm>
          <a:prstGeom prst="rect">
            <a:avLst/>
          </a:prstGeom>
          <a:solidFill>
            <a:schemeClr val="bg1"/>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808080"/>
                </a:outerShdw>
              </a:effectLst>
              <a:latin typeface="Helvetica Neue Light" charset="0"/>
              <a:ea typeface="ヒラギノ角ゴ ProN W3" charset="-128"/>
              <a:sym typeface="Helvetica Neue Light" charset="0"/>
            </a:endParaRPr>
          </a:p>
        </p:txBody>
      </p:sp>
      <p:sp>
        <p:nvSpPr>
          <p:cNvPr id="14" name="Rectangle 13"/>
          <p:cNvSpPr>
            <a:spLocks/>
          </p:cNvSpPr>
          <p:nvPr/>
        </p:nvSpPr>
        <p:spPr bwMode="auto">
          <a:xfrm>
            <a:off x="2925153" y="1556326"/>
            <a:ext cx="520335" cy="471924"/>
          </a:xfrm>
          <a:prstGeom prst="rect">
            <a:avLst/>
          </a:prstGeom>
          <a:solidFill>
            <a:schemeClr val="bg1"/>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Air</a:t>
            </a:r>
          </a:p>
        </p:txBody>
      </p:sp>
      <p:sp>
        <p:nvSpPr>
          <p:cNvPr id="15" name="Rectangle 15"/>
          <p:cNvSpPr>
            <a:spLocks/>
          </p:cNvSpPr>
          <p:nvPr/>
        </p:nvSpPr>
        <p:spPr bwMode="auto">
          <a:xfrm>
            <a:off x="2411413" y="2546350"/>
            <a:ext cx="1524000" cy="1371600"/>
          </a:xfrm>
          <a:prstGeom prst="rect">
            <a:avLst/>
          </a:prstGeom>
          <a:solidFill>
            <a:schemeClr val="bg1">
              <a:lumMod val="85000"/>
            </a:schemeClr>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6" name="Rectangle 16"/>
          <p:cNvSpPr>
            <a:spLocks/>
          </p:cNvSpPr>
          <p:nvPr/>
        </p:nvSpPr>
        <p:spPr bwMode="auto">
          <a:xfrm>
            <a:off x="2627064" y="2811522"/>
            <a:ext cx="1102225" cy="841256"/>
          </a:xfrm>
          <a:prstGeom prst="rect">
            <a:avLst/>
          </a:prstGeom>
          <a:solidFill>
            <a:schemeClr val="bg1">
              <a:lumMod val="85000"/>
            </a:schemeClr>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Soft </a:t>
            </a:r>
          </a:p>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tissues</a:t>
            </a:r>
          </a:p>
        </p:txBody>
      </p:sp>
      <p:sp>
        <p:nvSpPr>
          <p:cNvPr id="2" name="Title 1">
            <a:extLst>
              <a:ext uri="{FF2B5EF4-FFF2-40B4-BE49-F238E27FC236}">
                <a16:creationId xmlns:a16="http://schemas.microsoft.com/office/drawing/2014/main" id="{ED070E19-08BC-4EC2-A6FF-C87F8EEC2A56}"/>
              </a:ext>
            </a:extLst>
          </p:cNvPr>
          <p:cNvSpPr>
            <a:spLocks noGrp="1"/>
          </p:cNvSpPr>
          <p:nvPr>
            <p:ph type="title"/>
          </p:nvPr>
        </p:nvSpPr>
        <p:spPr/>
        <p:txBody>
          <a:bodyPr/>
          <a:lstStyle/>
          <a:p>
            <a:r>
              <a:rPr lang="en-GB" altLang="de-DE" kern="0" dirty="0"/>
              <a:t>Example: projection in open tibia fracture</a:t>
            </a:r>
            <a:br>
              <a:rPr lang="en-US" altLang="de-DE" kern="0" dirty="0"/>
            </a:br>
            <a:endParaRPr lang="de-CH"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I:\aoi\Office ORP\AOTrauma\Program development\Production\Lectures\How to read\Sieber Stefan 250377 01 präop 2gradig offen.jpg">
            <a:extLst>
              <a:ext uri="{FF2B5EF4-FFF2-40B4-BE49-F238E27FC236}">
                <a16:creationId xmlns:a16="http://schemas.microsoft.com/office/drawing/2014/main" id="{FBB25E60-1777-4B2E-B358-EAE522957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768" b="13048"/>
          <a:stretch>
            <a:fillRect/>
          </a:stretch>
        </p:blipFill>
        <p:spPr bwMode="auto">
          <a:xfrm>
            <a:off x="5394326" y="1106488"/>
            <a:ext cx="1965325"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2"/>
          <p:cNvSpPr>
            <a:spLocks/>
          </p:cNvSpPr>
          <p:nvPr/>
        </p:nvSpPr>
        <p:spPr bwMode="auto">
          <a:xfrm>
            <a:off x="8296123" y="1757711"/>
            <a:ext cx="2349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endParaRPr lang="en-US" altLang="fr-FR" sz="2400">
              <a:latin typeface="Helvetica Neue Medium"/>
              <a:ea typeface="ヒラギノ角ゴ ProN W3"/>
              <a:cs typeface="ヒラギノ角ゴ ProN W3"/>
              <a:sym typeface="Helvetica Neue Medium"/>
            </a:endParaRPr>
          </a:p>
        </p:txBody>
      </p:sp>
      <p:sp>
        <p:nvSpPr>
          <p:cNvPr id="14" name="Rectangle 13"/>
          <p:cNvSpPr txBox="1">
            <a:spLocks noChangeArrowheads="1"/>
          </p:cNvSpPr>
          <p:nvPr/>
        </p:nvSpPr>
        <p:spPr bwMode="auto">
          <a:xfrm>
            <a:off x="1928660" y="449611"/>
            <a:ext cx="815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US" altLang="de-DE" sz="3200" kern="0" dirty="0"/>
          </a:p>
        </p:txBody>
      </p:sp>
      <p:sp>
        <p:nvSpPr>
          <p:cNvPr id="13" name="Down Arrow 12"/>
          <p:cNvSpPr/>
          <p:nvPr/>
        </p:nvSpPr>
        <p:spPr bwMode="auto">
          <a:xfrm rot="16200000">
            <a:off x="4900846" y="3522051"/>
            <a:ext cx="448470" cy="2425871"/>
          </a:xfrm>
          <a:prstGeom prst="downArrow">
            <a:avLst/>
          </a:prstGeom>
          <a:gradFill flip="none" rotWithShape="1">
            <a:gsLst>
              <a:gs pos="0">
                <a:schemeClr val="tx1">
                  <a:tint val="66000"/>
                  <a:satMod val="160000"/>
                  <a:lumMod val="30000"/>
                </a:schemeClr>
              </a:gs>
              <a:gs pos="50000">
                <a:schemeClr val="tx1">
                  <a:tint val="44500"/>
                  <a:satMod val="160000"/>
                </a:schemeClr>
              </a:gs>
              <a:gs pos="100000">
                <a:schemeClr val="tx1">
                  <a:tint val="23500"/>
                  <a:satMod val="160000"/>
                  <a:lumMod val="0"/>
                  <a:lumOff val="100000"/>
                </a:schemeClr>
              </a:gs>
            </a:gsLst>
            <a:lin ang="54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15" name="Down Arrow 14"/>
          <p:cNvSpPr/>
          <p:nvPr/>
        </p:nvSpPr>
        <p:spPr bwMode="auto">
          <a:xfrm rot="16200000">
            <a:off x="5006327" y="3936954"/>
            <a:ext cx="448470" cy="2617787"/>
          </a:xfrm>
          <a:prstGeom prst="downArrow">
            <a:avLst/>
          </a:prstGeom>
          <a:gradFill flip="none" rotWithShape="1">
            <a:gsLst>
              <a:gs pos="0">
                <a:schemeClr val="tx1">
                  <a:tint val="66000"/>
                  <a:satMod val="160000"/>
                  <a:lumMod val="30000"/>
                </a:schemeClr>
              </a:gs>
              <a:gs pos="50000">
                <a:schemeClr val="tx1">
                  <a:tint val="44500"/>
                  <a:satMod val="160000"/>
                </a:schemeClr>
              </a:gs>
              <a:gs pos="100000">
                <a:schemeClr val="tx1">
                  <a:tint val="23500"/>
                  <a:satMod val="160000"/>
                  <a:lumMod val="0"/>
                  <a:lumOff val="100000"/>
                </a:schemeClr>
              </a:gs>
            </a:gsLst>
            <a:lin ang="54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16" name="Rectangle 6"/>
          <p:cNvSpPr>
            <a:spLocks/>
          </p:cNvSpPr>
          <p:nvPr/>
        </p:nvSpPr>
        <p:spPr bwMode="auto">
          <a:xfrm>
            <a:off x="2447773" y="4002436"/>
            <a:ext cx="1524000" cy="1371600"/>
          </a:xfrm>
          <a:prstGeom prst="rect">
            <a:avLst/>
          </a:prstGeom>
          <a:gradFill flip="none" rotWithShape="1">
            <a:gsLst>
              <a:gs pos="0">
                <a:schemeClr val="tx1">
                  <a:shade val="30000"/>
                  <a:satMod val="115000"/>
                  <a:lumMod val="74000"/>
                  <a:lumOff val="26000"/>
                </a:schemeClr>
              </a:gs>
              <a:gs pos="50000">
                <a:schemeClr val="tx1">
                  <a:lumMod val="50000"/>
                  <a:lumOff val="50000"/>
                  <a:shade val="67500"/>
                  <a:satMod val="115000"/>
                </a:schemeClr>
              </a:gs>
              <a:gs pos="100000">
                <a:schemeClr val="tx1">
                  <a:shade val="100000"/>
                  <a:satMod val="115000"/>
                  <a:lumMod val="14000"/>
                  <a:lumOff val="86000"/>
                </a:schemeClr>
              </a:gs>
            </a:gsLst>
            <a:lin ang="5400000" scaled="1"/>
            <a:tileRect/>
          </a:gra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7" name="Rectangle 12"/>
          <p:cNvSpPr>
            <a:spLocks/>
          </p:cNvSpPr>
          <p:nvPr/>
        </p:nvSpPr>
        <p:spPr bwMode="auto">
          <a:xfrm>
            <a:off x="2447773" y="1121124"/>
            <a:ext cx="1524000" cy="1371600"/>
          </a:xfrm>
          <a:prstGeom prst="rect">
            <a:avLst/>
          </a:prstGeom>
          <a:solidFill>
            <a:schemeClr val="bg1"/>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808080"/>
                </a:outerShdw>
              </a:effectLst>
              <a:latin typeface="Helvetica Neue Light" charset="0"/>
              <a:ea typeface="ヒラギノ角ゴ ProN W3" charset="-128"/>
              <a:sym typeface="Helvetica Neue Light" charset="0"/>
            </a:endParaRPr>
          </a:p>
        </p:txBody>
      </p:sp>
      <p:sp>
        <p:nvSpPr>
          <p:cNvPr id="18" name="Rectangle 13"/>
          <p:cNvSpPr>
            <a:spLocks/>
          </p:cNvSpPr>
          <p:nvPr/>
        </p:nvSpPr>
        <p:spPr bwMode="auto">
          <a:xfrm>
            <a:off x="2948813" y="1570962"/>
            <a:ext cx="520335" cy="471924"/>
          </a:xfrm>
          <a:prstGeom prst="rect">
            <a:avLst/>
          </a:prstGeom>
          <a:solidFill>
            <a:schemeClr val="bg1"/>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Air</a:t>
            </a:r>
          </a:p>
        </p:txBody>
      </p:sp>
      <p:sp>
        <p:nvSpPr>
          <p:cNvPr id="19" name="Rectangle 15"/>
          <p:cNvSpPr>
            <a:spLocks/>
          </p:cNvSpPr>
          <p:nvPr/>
        </p:nvSpPr>
        <p:spPr bwMode="auto">
          <a:xfrm>
            <a:off x="2435073" y="2560986"/>
            <a:ext cx="1524000" cy="1371600"/>
          </a:xfrm>
          <a:prstGeom prst="rect">
            <a:avLst/>
          </a:prstGeom>
          <a:solidFill>
            <a:schemeClr val="bg1">
              <a:lumMod val="85000"/>
            </a:schemeClr>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20" name="Rectangle 16"/>
          <p:cNvSpPr>
            <a:spLocks/>
          </p:cNvSpPr>
          <p:nvPr/>
        </p:nvSpPr>
        <p:spPr bwMode="auto">
          <a:xfrm>
            <a:off x="2650724" y="2826158"/>
            <a:ext cx="1102225" cy="841256"/>
          </a:xfrm>
          <a:prstGeom prst="rect">
            <a:avLst/>
          </a:prstGeom>
          <a:solidFill>
            <a:schemeClr val="bg1">
              <a:lumMod val="85000"/>
            </a:schemeClr>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Soft </a:t>
            </a:r>
          </a:p>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tissues</a:t>
            </a:r>
          </a:p>
        </p:txBody>
      </p:sp>
      <p:sp>
        <p:nvSpPr>
          <p:cNvPr id="21" name="Rectangle 7"/>
          <p:cNvSpPr>
            <a:spLocks/>
          </p:cNvSpPr>
          <p:nvPr/>
        </p:nvSpPr>
        <p:spPr bwMode="auto">
          <a:xfrm>
            <a:off x="2438249" y="4083400"/>
            <a:ext cx="16017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solidFill>
                  <a:schemeClr val="bg1"/>
                </a:solidFill>
                <a:ea typeface="ヒラギノ角ゴ ProN W3"/>
                <a:cs typeface="Arial" pitchFamily="34" charset="0"/>
                <a:sym typeface="Arial" pitchFamily="34" charset="0"/>
              </a:rPr>
              <a:t>Bone:</a:t>
            </a:r>
          </a:p>
          <a:p>
            <a:pPr algn="ctr" eaLnBrk="1" hangingPunct="1">
              <a:lnSpc>
                <a:spcPct val="100000"/>
              </a:lnSpc>
              <a:spcBef>
                <a:spcPct val="0"/>
              </a:spcBef>
              <a:buFontTx/>
              <a:buNone/>
            </a:pPr>
            <a:r>
              <a:rPr lang="en-US" altLang="fr-FR" sz="2400" dirty="0">
                <a:solidFill>
                  <a:schemeClr val="bg1"/>
                </a:solidFill>
                <a:ea typeface="ヒラギノ角ゴ ProN W3"/>
                <a:cs typeface="Arial" pitchFamily="34" charset="0"/>
                <a:sym typeface="Arial" pitchFamily="34" charset="0"/>
              </a:rPr>
              <a:t>cortical</a:t>
            </a:r>
          </a:p>
          <a:p>
            <a:pPr algn="ctr" eaLnBrk="1" hangingPunct="1">
              <a:lnSpc>
                <a:spcPct val="100000"/>
              </a:lnSpc>
              <a:spcBef>
                <a:spcPct val="0"/>
              </a:spcBef>
              <a:buFontTx/>
              <a:buNone/>
            </a:pPr>
            <a:r>
              <a:rPr lang="en-US" altLang="fr-FR" sz="2400" dirty="0">
                <a:solidFill>
                  <a:schemeClr val="bg1"/>
                </a:solidFill>
                <a:ea typeface="ヒラギノ角ゴ ProN W3"/>
                <a:cs typeface="Arial" pitchFamily="34" charset="0"/>
                <a:sym typeface="Arial" pitchFamily="34" charset="0"/>
              </a:rPr>
              <a:t>cancellous</a:t>
            </a:r>
          </a:p>
        </p:txBody>
      </p:sp>
      <p:sp>
        <p:nvSpPr>
          <p:cNvPr id="2" name="Title 1">
            <a:extLst>
              <a:ext uri="{FF2B5EF4-FFF2-40B4-BE49-F238E27FC236}">
                <a16:creationId xmlns:a16="http://schemas.microsoft.com/office/drawing/2014/main" id="{54968531-32DF-4016-8480-8F42A06B3E4A}"/>
              </a:ext>
            </a:extLst>
          </p:cNvPr>
          <p:cNvSpPr>
            <a:spLocks noGrp="1"/>
          </p:cNvSpPr>
          <p:nvPr>
            <p:ph type="title"/>
          </p:nvPr>
        </p:nvSpPr>
        <p:spPr/>
        <p:txBody>
          <a:bodyPr/>
          <a:lstStyle/>
          <a:p>
            <a:r>
              <a:rPr lang="en-GB" altLang="de-DE" kern="0" dirty="0"/>
              <a:t>Example: projection in open tibia fracture</a:t>
            </a:r>
            <a:br>
              <a:rPr lang="en-US" altLang="de-DE" kern="0" dirty="0"/>
            </a:br>
            <a:endParaRPr lang="de-CH"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aoi\Office ORP\AOTrauma\Program development\Production\Lectures\How to read\Sieber Stefan 250377 03 postop op 060205.jpg"/>
          <p:cNvPicPr>
            <a:picLocks noChangeAspect="1" noChangeArrowheads="1"/>
          </p:cNvPicPr>
          <p:nvPr/>
        </p:nvPicPr>
        <p:blipFill>
          <a:blip r:embed="rId3">
            <a:extLst>
              <a:ext uri="{28A0092B-C50C-407E-A947-70E740481C1C}">
                <a14:useLocalDpi xmlns:a14="http://schemas.microsoft.com/office/drawing/2010/main" val="0"/>
              </a:ext>
            </a:extLst>
          </a:blip>
          <a:srcRect l="10345" r="50000" b="6982"/>
          <a:stretch>
            <a:fillRect/>
          </a:stretch>
        </p:blipFill>
        <p:spPr bwMode="auto">
          <a:xfrm>
            <a:off x="5418138" y="1165224"/>
            <a:ext cx="1809750" cy="56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2"/>
          <p:cNvSpPr>
            <a:spLocks/>
          </p:cNvSpPr>
          <p:nvPr/>
        </p:nvSpPr>
        <p:spPr bwMode="auto">
          <a:xfrm>
            <a:off x="8272463" y="1801811"/>
            <a:ext cx="2349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endParaRPr lang="en-US" altLang="fr-FR" sz="2400">
              <a:latin typeface="Helvetica Neue Medium"/>
              <a:ea typeface="ヒラギノ角ゴ ProN W3"/>
              <a:cs typeface="ヒラギノ角ゴ ProN W3"/>
              <a:sym typeface="Helvetica Neue Medium"/>
            </a:endParaRPr>
          </a:p>
        </p:txBody>
      </p:sp>
      <p:sp>
        <p:nvSpPr>
          <p:cNvPr id="16" name="Rectangle 13"/>
          <p:cNvSpPr txBox="1">
            <a:spLocks noChangeArrowheads="1"/>
          </p:cNvSpPr>
          <p:nvPr/>
        </p:nvSpPr>
        <p:spPr bwMode="auto">
          <a:xfrm>
            <a:off x="1905000" y="493711"/>
            <a:ext cx="815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US" altLang="de-DE" sz="3200" kern="0" dirty="0"/>
          </a:p>
        </p:txBody>
      </p:sp>
      <p:sp>
        <p:nvSpPr>
          <p:cNvPr id="14" name="Down Arrow 13"/>
          <p:cNvSpPr/>
          <p:nvPr/>
        </p:nvSpPr>
        <p:spPr bwMode="auto">
          <a:xfrm rot="16200000">
            <a:off x="4400152" y="4333478"/>
            <a:ext cx="448470" cy="2617787"/>
          </a:xfrm>
          <a:prstGeom prst="downArrow">
            <a:avLst/>
          </a:prstGeom>
          <a:gradFill flip="none" rotWithShape="1">
            <a:gsLst>
              <a:gs pos="0">
                <a:schemeClr val="bg1">
                  <a:shade val="30000"/>
                  <a:satMod val="115000"/>
                  <a:lumMod val="0"/>
                </a:schemeClr>
              </a:gs>
              <a:gs pos="58000">
                <a:schemeClr val="bg1">
                  <a:shade val="67500"/>
                  <a:satMod val="115000"/>
                </a:schemeClr>
              </a:gs>
              <a:gs pos="100000">
                <a:schemeClr val="bg1">
                  <a:shade val="100000"/>
                  <a:satMod val="115000"/>
                </a:schemeClr>
              </a:gs>
            </a:gsLst>
            <a:lin ang="54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15" name="Rectangle 9"/>
          <p:cNvSpPr>
            <a:spLocks/>
          </p:cNvSpPr>
          <p:nvPr/>
        </p:nvSpPr>
        <p:spPr bwMode="auto">
          <a:xfrm>
            <a:off x="2449165" y="5486399"/>
            <a:ext cx="1524000" cy="1371600"/>
          </a:xfrm>
          <a:prstGeom prst="rect">
            <a:avLst/>
          </a:prstGeom>
          <a:solidFill>
            <a:schemeClr val="tx1"/>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C0C0C0"/>
                </a:outerShdw>
              </a:effectLst>
              <a:latin typeface="Helvetica Neue Light" charset="0"/>
              <a:ea typeface="ヒラギノ角ゴ ProN W3" charset="-128"/>
              <a:sym typeface="Helvetica Neue Light" charset="0"/>
            </a:endParaRPr>
          </a:p>
        </p:txBody>
      </p:sp>
      <p:sp>
        <p:nvSpPr>
          <p:cNvPr id="15371" name="Rectangle 10"/>
          <p:cNvSpPr>
            <a:spLocks/>
          </p:cNvSpPr>
          <p:nvPr/>
        </p:nvSpPr>
        <p:spPr bwMode="auto">
          <a:xfrm>
            <a:off x="2761903" y="5935662"/>
            <a:ext cx="898525" cy="473075"/>
          </a:xfrm>
          <a:prstGeom prst="rect">
            <a:avLst/>
          </a:prstGeom>
          <a:solidFill>
            <a:schemeClr val="tx1"/>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solidFill>
                  <a:schemeClr val="bg1"/>
                </a:solidFill>
                <a:ea typeface="ヒラギノ角ゴ ProN W3"/>
                <a:cs typeface="Arial" pitchFamily="34" charset="0"/>
                <a:sym typeface="Arial" pitchFamily="34" charset="0"/>
              </a:rPr>
              <a:t>Metal</a:t>
            </a:r>
          </a:p>
        </p:txBody>
      </p:sp>
      <p:sp>
        <p:nvSpPr>
          <p:cNvPr id="2" name="Title 1">
            <a:extLst>
              <a:ext uri="{FF2B5EF4-FFF2-40B4-BE49-F238E27FC236}">
                <a16:creationId xmlns:a16="http://schemas.microsoft.com/office/drawing/2014/main" id="{E122BFF5-8493-4427-91F9-6AC8324D4CE5}"/>
              </a:ext>
            </a:extLst>
          </p:cNvPr>
          <p:cNvSpPr>
            <a:spLocks noGrp="1"/>
          </p:cNvSpPr>
          <p:nvPr>
            <p:ph type="title"/>
          </p:nvPr>
        </p:nvSpPr>
        <p:spPr/>
        <p:txBody>
          <a:bodyPr/>
          <a:lstStyle/>
          <a:p>
            <a:r>
              <a:rPr lang="en-GB" altLang="de-DE" kern="0" dirty="0"/>
              <a:t>Example: projection in open tibia fracture</a:t>
            </a:r>
            <a:br>
              <a:rPr lang="en-US" altLang="de-DE" kern="0" dirty="0"/>
            </a:br>
            <a:endParaRPr lang="de-CH" dirty="0"/>
          </a:p>
        </p:txBody>
      </p:sp>
      <p:sp>
        <p:nvSpPr>
          <p:cNvPr id="17" name="Rectangle 6">
            <a:extLst>
              <a:ext uri="{FF2B5EF4-FFF2-40B4-BE49-F238E27FC236}">
                <a16:creationId xmlns:a16="http://schemas.microsoft.com/office/drawing/2014/main" id="{66F63CC9-65E6-436B-B219-3CBB8C34035E}"/>
              </a:ext>
            </a:extLst>
          </p:cNvPr>
          <p:cNvSpPr>
            <a:spLocks/>
          </p:cNvSpPr>
          <p:nvPr/>
        </p:nvSpPr>
        <p:spPr bwMode="auto">
          <a:xfrm>
            <a:off x="2447773" y="4002436"/>
            <a:ext cx="1524000" cy="1371600"/>
          </a:xfrm>
          <a:prstGeom prst="rect">
            <a:avLst/>
          </a:prstGeom>
          <a:gradFill flip="none" rotWithShape="1">
            <a:gsLst>
              <a:gs pos="0">
                <a:schemeClr val="tx1">
                  <a:shade val="30000"/>
                  <a:satMod val="115000"/>
                  <a:lumMod val="74000"/>
                  <a:lumOff val="26000"/>
                </a:schemeClr>
              </a:gs>
              <a:gs pos="50000">
                <a:schemeClr val="tx1">
                  <a:lumMod val="50000"/>
                  <a:lumOff val="50000"/>
                  <a:shade val="67500"/>
                  <a:satMod val="115000"/>
                </a:schemeClr>
              </a:gs>
              <a:gs pos="100000">
                <a:schemeClr val="tx1">
                  <a:shade val="100000"/>
                  <a:satMod val="115000"/>
                  <a:lumMod val="14000"/>
                  <a:lumOff val="86000"/>
                </a:schemeClr>
              </a:gs>
            </a:gsLst>
            <a:lin ang="5400000" scaled="1"/>
            <a:tileRect/>
          </a:gra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8" name="Rectangle 12">
            <a:extLst>
              <a:ext uri="{FF2B5EF4-FFF2-40B4-BE49-F238E27FC236}">
                <a16:creationId xmlns:a16="http://schemas.microsoft.com/office/drawing/2014/main" id="{BE4E0A2A-D86B-4617-9118-E9778045938A}"/>
              </a:ext>
            </a:extLst>
          </p:cNvPr>
          <p:cNvSpPr>
            <a:spLocks/>
          </p:cNvSpPr>
          <p:nvPr/>
        </p:nvSpPr>
        <p:spPr bwMode="auto">
          <a:xfrm>
            <a:off x="2447773" y="1121124"/>
            <a:ext cx="1524000" cy="1371600"/>
          </a:xfrm>
          <a:prstGeom prst="rect">
            <a:avLst/>
          </a:prstGeom>
          <a:solidFill>
            <a:schemeClr val="bg1"/>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808080"/>
                </a:outerShdw>
              </a:effectLst>
              <a:latin typeface="Helvetica Neue Light" charset="0"/>
              <a:ea typeface="ヒラギノ角ゴ ProN W3" charset="-128"/>
              <a:sym typeface="Helvetica Neue Light" charset="0"/>
            </a:endParaRPr>
          </a:p>
        </p:txBody>
      </p:sp>
      <p:sp>
        <p:nvSpPr>
          <p:cNvPr id="19" name="Rectangle 15">
            <a:extLst>
              <a:ext uri="{FF2B5EF4-FFF2-40B4-BE49-F238E27FC236}">
                <a16:creationId xmlns:a16="http://schemas.microsoft.com/office/drawing/2014/main" id="{2C571BF6-DB35-413E-B25B-9E144E6D8B94}"/>
              </a:ext>
            </a:extLst>
          </p:cNvPr>
          <p:cNvSpPr>
            <a:spLocks/>
          </p:cNvSpPr>
          <p:nvPr/>
        </p:nvSpPr>
        <p:spPr bwMode="auto">
          <a:xfrm>
            <a:off x="2435073" y="2560986"/>
            <a:ext cx="1524000" cy="1371600"/>
          </a:xfrm>
          <a:prstGeom prst="rect">
            <a:avLst/>
          </a:prstGeom>
          <a:solidFill>
            <a:schemeClr val="bg1">
              <a:lumMod val="85000"/>
            </a:schemeClr>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20" name="Rectangle 13">
            <a:extLst>
              <a:ext uri="{FF2B5EF4-FFF2-40B4-BE49-F238E27FC236}">
                <a16:creationId xmlns:a16="http://schemas.microsoft.com/office/drawing/2014/main" id="{01CCD561-5B33-44C7-BE55-6C49A726B02C}"/>
              </a:ext>
            </a:extLst>
          </p:cNvPr>
          <p:cNvSpPr>
            <a:spLocks/>
          </p:cNvSpPr>
          <p:nvPr/>
        </p:nvSpPr>
        <p:spPr bwMode="auto">
          <a:xfrm>
            <a:off x="2948813" y="1570962"/>
            <a:ext cx="520335" cy="471924"/>
          </a:xfrm>
          <a:prstGeom prst="rect">
            <a:avLst/>
          </a:prstGeom>
          <a:solidFill>
            <a:schemeClr val="bg1"/>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Air</a:t>
            </a:r>
          </a:p>
        </p:txBody>
      </p:sp>
      <p:sp>
        <p:nvSpPr>
          <p:cNvPr id="21" name="Rectangle 16">
            <a:extLst>
              <a:ext uri="{FF2B5EF4-FFF2-40B4-BE49-F238E27FC236}">
                <a16:creationId xmlns:a16="http://schemas.microsoft.com/office/drawing/2014/main" id="{76938C9A-922A-48FC-9E5C-4EE67E523109}"/>
              </a:ext>
            </a:extLst>
          </p:cNvPr>
          <p:cNvSpPr>
            <a:spLocks/>
          </p:cNvSpPr>
          <p:nvPr/>
        </p:nvSpPr>
        <p:spPr bwMode="auto">
          <a:xfrm>
            <a:off x="2650724" y="2826158"/>
            <a:ext cx="1102225" cy="841256"/>
          </a:xfrm>
          <a:prstGeom prst="rect">
            <a:avLst/>
          </a:prstGeom>
          <a:solidFill>
            <a:schemeClr val="bg1">
              <a:lumMod val="85000"/>
            </a:schemeClr>
          </a:solidFill>
          <a:ln>
            <a:noFill/>
          </a:ln>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Soft </a:t>
            </a:r>
          </a:p>
          <a:p>
            <a:pPr algn="ctr" eaLnBrk="1" hangingPunct="1">
              <a:lnSpc>
                <a:spcPct val="100000"/>
              </a:lnSpc>
              <a:spcBef>
                <a:spcPct val="0"/>
              </a:spcBef>
              <a:buFontTx/>
              <a:buNone/>
            </a:pPr>
            <a:r>
              <a:rPr lang="en-US" altLang="fr-FR" sz="2400" dirty="0">
                <a:ea typeface="ヒラギノ角ゴ ProN W3"/>
                <a:cs typeface="Arial" pitchFamily="34" charset="0"/>
                <a:sym typeface="Arial" pitchFamily="34" charset="0"/>
              </a:rPr>
              <a:t>tissues</a:t>
            </a:r>
          </a:p>
        </p:txBody>
      </p:sp>
      <p:sp>
        <p:nvSpPr>
          <p:cNvPr id="22" name="Rectangle 7">
            <a:extLst>
              <a:ext uri="{FF2B5EF4-FFF2-40B4-BE49-F238E27FC236}">
                <a16:creationId xmlns:a16="http://schemas.microsoft.com/office/drawing/2014/main" id="{071ECAC3-05F0-47DC-AEA2-4A85C7E44CCC}"/>
              </a:ext>
            </a:extLst>
          </p:cNvPr>
          <p:cNvSpPr>
            <a:spLocks/>
          </p:cNvSpPr>
          <p:nvPr/>
        </p:nvSpPr>
        <p:spPr bwMode="auto">
          <a:xfrm>
            <a:off x="2438249" y="4083400"/>
            <a:ext cx="16017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fr-FR" sz="2400" dirty="0">
                <a:solidFill>
                  <a:schemeClr val="bg1"/>
                </a:solidFill>
                <a:ea typeface="ヒラギノ角ゴ ProN W3"/>
                <a:cs typeface="Arial" pitchFamily="34" charset="0"/>
                <a:sym typeface="Arial" pitchFamily="34" charset="0"/>
              </a:rPr>
              <a:t>Bone:</a:t>
            </a:r>
          </a:p>
          <a:p>
            <a:pPr algn="ctr" eaLnBrk="1" hangingPunct="1">
              <a:lnSpc>
                <a:spcPct val="100000"/>
              </a:lnSpc>
              <a:spcBef>
                <a:spcPct val="0"/>
              </a:spcBef>
              <a:buFontTx/>
              <a:buNone/>
            </a:pPr>
            <a:r>
              <a:rPr lang="en-US" altLang="fr-FR" sz="2400" dirty="0">
                <a:solidFill>
                  <a:schemeClr val="bg1"/>
                </a:solidFill>
                <a:ea typeface="ヒラギノ角ゴ ProN W3"/>
                <a:cs typeface="Arial" pitchFamily="34" charset="0"/>
                <a:sym typeface="Arial" pitchFamily="34" charset="0"/>
              </a:rPr>
              <a:t>cortical</a:t>
            </a:r>
          </a:p>
          <a:p>
            <a:pPr algn="ctr" eaLnBrk="1" hangingPunct="1">
              <a:lnSpc>
                <a:spcPct val="100000"/>
              </a:lnSpc>
              <a:spcBef>
                <a:spcPct val="0"/>
              </a:spcBef>
              <a:buFontTx/>
              <a:buNone/>
            </a:pPr>
            <a:r>
              <a:rPr lang="en-US" altLang="fr-FR" sz="2400" dirty="0">
                <a:solidFill>
                  <a:schemeClr val="bg1"/>
                </a:solidFill>
                <a:ea typeface="ヒラギノ角ゴ ProN W3"/>
                <a:cs typeface="Arial" pitchFamily="34" charset="0"/>
                <a:sym typeface="Arial" pitchFamily="34" charset="0"/>
              </a:rPr>
              <a:t>cancellous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de-DE" sz="3200" dirty="0"/>
              <a:t>Radiopaque and radiolucent</a:t>
            </a:r>
          </a:p>
        </p:txBody>
      </p:sp>
      <p:sp>
        <p:nvSpPr>
          <p:cNvPr id="16387" name="Content Placeholder 2"/>
          <p:cNvSpPr>
            <a:spLocks noGrp="1"/>
          </p:cNvSpPr>
          <p:nvPr>
            <p:ph type="body" sz="quarter" idx="13"/>
          </p:nvPr>
        </p:nvSpPr>
        <p:spPr/>
        <p:txBody>
          <a:bodyPr/>
          <a:lstStyle/>
          <a:p>
            <a:pPr marL="457200" indent="-457200" eaLnBrk="1" hangingPunct="1">
              <a:lnSpc>
                <a:spcPct val="90000"/>
              </a:lnSpc>
              <a:buFont typeface="Arial" panose="020B0604020202020204" pitchFamily="34" charset="0"/>
              <a:buChar char="•"/>
            </a:pPr>
            <a:r>
              <a:rPr lang="en-US" altLang="de-DE" dirty="0"/>
              <a:t>Radiopaque:</a:t>
            </a:r>
          </a:p>
          <a:p>
            <a:pPr lvl="2">
              <a:lnSpc>
                <a:spcPct val="90000"/>
              </a:lnSpc>
            </a:pPr>
            <a:r>
              <a:rPr lang="en-US" altLang="de-DE" sz="2800" dirty="0">
                <a:solidFill>
                  <a:schemeClr val="tx1"/>
                </a:solidFill>
              </a:rPr>
              <a:t>X-rays are absorbed by a structure </a:t>
            </a:r>
          </a:p>
          <a:p>
            <a:pPr lvl="2">
              <a:lnSpc>
                <a:spcPct val="90000"/>
              </a:lnSpc>
            </a:pPr>
            <a:r>
              <a:rPr lang="en-US" altLang="de-DE" sz="2800" dirty="0">
                <a:solidFill>
                  <a:schemeClr val="tx1"/>
                </a:solidFill>
              </a:rPr>
              <a:t>Image appears light</a:t>
            </a:r>
          </a:p>
          <a:p>
            <a:pPr lvl="1" eaLnBrk="1" hangingPunct="1">
              <a:lnSpc>
                <a:spcPct val="90000"/>
              </a:lnSpc>
              <a:buFontTx/>
              <a:buChar char="•"/>
            </a:pPr>
            <a:endParaRPr lang="en-US" altLang="de-DE" sz="2400" dirty="0">
              <a:solidFill>
                <a:schemeClr val="tx1"/>
              </a:solidFill>
            </a:endParaRPr>
          </a:p>
        </p:txBody>
      </p:sp>
      <p:pic>
        <p:nvPicPr>
          <p:cNvPr id="16388" name="Picture 5" descr="http://claresauntie.typepad.com/.a/6a00e54fb8709388330133f0398618970b-pi"/>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924801" y="30480"/>
            <a:ext cx="3047999" cy="418438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1063" y="2817469"/>
            <a:ext cx="3218497" cy="400174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de-DE" sz="3200" dirty="0"/>
              <a:t>Radiopaque and radiolucent</a:t>
            </a:r>
          </a:p>
        </p:txBody>
      </p:sp>
      <p:sp>
        <p:nvSpPr>
          <p:cNvPr id="16387" name="Content Placeholder 2"/>
          <p:cNvSpPr>
            <a:spLocks noGrp="1"/>
          </p:cNvSpPr>
          <p:nvPr>
            <p:ph type="body" sz="quarter" idx="13"/>
          </p:nvPr>
        </p:nvSpPr>
        <p:spPr/>
        <p:txBody>
          <a:bodyPr/>
          <a:lstStyle/>
          <a:p>
            <a:pPr marL="457200" indent="-457200" eaLnBrk="1" hangingPunct="1">
              <a:lnSpc>
                <a:spcPct val="90000"/>
              </a:lnSpc>
              <a:buFont typeface="Arial" panose="020B0604020202020204" pitchFamily="34" charset="0"/>
              <a:buChar char="•"/>
            </a:pPr>
            <a:r>
              <a:rPr lang="en-US" altLang="de-DE" dirty="0">
                <a:solidFill>
                  <a:schemeClr val="bg1">
                    <a:lumMod val="75000"/>
                  </a:schemeClr>
                </a:solidFill>
              </a:rPr>
              <a:t>Radiopaque: </a:t>
            </a:r>
          </a:p>
          <a:p>
            <a:pPr lvl="2">
              <a:lnSpc>
                <a:spcPct val="90000"/>
              </a:lnSpc>
            </a:pPr>
            <a:r>
              <a:rPr lang="en-US" altLang="de-DE" sz="2800" dirty="0">
                <a:solidFill>
                  <a:schemeClr val="bg1">
                    <a:lumMod val="75000"/>
                  </a:schemeClr>
                </a:solidFill>
              </a:rPr>
              <a:t>X-rays are absorbed by a structure </a:t>
            </a:r>
          </a:p>
          <a:p>
            <a:pPr lvl="2">
              <a:lnSpc>
                <a:spcPct val="90000"/>
              </a:lnSpc>
            </a:pPr>
            <a:r>
              <a:rPr lang="en-US" altLang="de-DE" sz="2800" dirty="0">
                <a:solidFill>
                  <a:schemeClr val="bg1">
                    <a:lumMod val="75000"/>
                  </a:schemeClr>
                </a:solidFill>
              </a:rPr>
              <a:t>Image appears light</a:t>
            </a:r>
          </a:p>
          <a:p>
            <a:pPr lvl="2">
              <a:lnSpc>
                <a:spcPct val="90000"/>
              </a:lnSpc>
            </a:pPr>
            <a:endParaRPr lang="en-US" altLang="de-DE" sz="2800" dirty="0">
              <a:solidFill>
                <a:schemeClr val="tx1"/>
              </a:solidFill>
            </a:endParaRPr>
          </a:p>
          <a:p>
            <a:pPr marL="457200" indent="-457200" eaLnBrk="1" hangingPunct="1">
              <a:lnSpc>
                <a:spcPct val="90000"/>
              </a:lnSpc>
              <a:buFont typeface="Arial" panose="020B0604020202020204" pitchFamily="34" charset="0"/>
              <a:buChar char="•"/>
            </a:pPr>
            <a:r>
              <a:rPr lang="en-US" altLang="de-DE" dirty="0"/>
              <a:t>Radiolucent: </a:t>
            </a:r>
          </a:p>
          <a:p>
            <a:pPr lvl="2">
              <a:lnSpc>
                <a:spcPct val="90000"/>
              </a:lnSpc>
            </a:pPr>
            <a:r>
              <a:rPr lang="en-US" altLang="de-DE" sz="2800" dirty="0">
                <a:solidFill>
                  <a:schemeClr val="tx1"/>
                </a:solidFill>
              </a:rPr>
              <a:t>X-rays pass through the material</a:t>
            </a:r>
          </a:p>
          <a:p>
            <a:pPr lvl="2">
              <a:lnSpc>
                <a:spcPct val="90000"/>
              </a:lnSpc>
            </a:pPr>
            <a:r>
              <a:rPr lang="en-US" altLang="de-DE" sz="2800" dirty="0">
                <a:solidFill>
                  <a:schemeClr val="tx1"/>
                </a:solidFill>
              </a:rPr>
              <a:t>Image appears dark</a:t>
            </a:r>
            <a:endParaRPr lang="en-US" altLang="de-DE" sz="2800" dirty="0"/>
          </a:p>
          <a:p>
            <a:pPr lvl="3">
              <a:lnSpc>
                <a:spcPct val="90000"/>
              </a:lnSpc>
            </a:pPr>
            <a:r>
              <a:rPr lang="en-US" altLang="de-DE" sz="2400" dirty="0">
                <a:solidFill>
                  <a:schemeClr val="tx1"/>
                </a:solidFill>
              </a:rPr>
              <a:t>Ex. intestinal gas</a:t>
            </a:r>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630" y="1730652"/>
            <a:ext cx="4084637" cy="3882748"/>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82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de-DE" sz="3200" dirty="0"/>
              <a:t>Physical </a:t>
            </a:r>
            <a:r>
              <a:rPr lang="en-US" altLang="de-DE" sz="3200" dirty="0" err="1"/>
              <a:t>facts─units</a:t>
            </a:r>
            <a:r>
              <a:rPr lang="en-US" altLang="de-DE" sz="3200" dirty="0"/>
              <a:t> of measurement</a:t>
            </a:r>
          </a:p>
        </p:txBody>
      </p:sp>
      <p:sp>
        <p:nvSpPr>
          <p:cNvPr id="7172" name="Rectangle 2"/>
          <p:cNvSpPr>
            <a:spLocks noChangeArrowheads="1"/>
          </p:cNvSpPr>
          <p:nvPr/>
        </p:nvSpPr>
        <p:spPr bwMode="auto">
          <a:xfrm>
            <a:off x="1981200" y="4191001"/>
            <a:ext cx="8153400" cy="13070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533400" indent="-265113"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lvl="1" eaLnBrk="1" hangingPunct="1">
              <a:lnSpc>
                <a:spcPct val="150000"/>
              </a:lnSpc>
              <a:spcBef>
                <a:spcPct val="0"/>
              </a:spcBef>
              <a:buFontTx/>
              <a:buNone/>
            </a:pPr>
            <a:r>
              <a:rPr lang="en-US" altLang="de-DE" dirty="0">
                <a:solidFill>
                  <a:schemeClr val="tx1"/>
                </a:solidFill>
                <a:ea typeface="Osaka" pitchFamily="-32" charset="-128"/>
              </a:rPr>
              <a:t>100 rem = 1 </a:t>
            </a:r>
            <a:r>
              <a:rPr lang="en-US" altLang="de-DE" dirty="0" err="1">
                <a:solidFill>
                  <a:schemeClr val="tx1"/>
                </a:solidFill>
                <a:ea typeface="Osaka" pitchFamily="-32" charset="-128"/>
              </a:rPr>
              <a:t>Gy</a:t>
            </a:r>
            <a:r>
              <a:rPr lang="en-US" altLang="de-DE" dirty="0">
                <a:solidFill>
                  <a:schemeClr val="tx1"/>
                </a:solidFill>
                <a:ea typeface="Osaka" pitchFamily="-32" charset="-128"/>
              </a:rPr>
              <a:t> = 1 </a:t>
            </a:r>
            <a:r>
              <a:rPr lang="en-US" altLang="de-DE" dirty="0" err="1">
                <a:solidFill>
                  <a:schemeClr val="tx1"/>
                </a:solidFill>
                <a:ea typeface="Osaka" pitchFamily="-32" charset="-128"/>
              </a:rPr>
              <a:t>Sv</a:t>
            </a:r>
            <a:r>
              <a:rPr lang="en-US" altLang="de-DE" dirty="0">
                <a:solidFill>
                  <a:schemeClr val="tx1"/>
                </a:solidFill>
                <a:ea typeface="Osaka" pitchFamily="-32" charset="-128"/>
              </a:rPr>
              <a:t> </a:t>
            </a:r>
          </a:p>
          <a:p>
            <a:pPr lvl="1" eaLnBrk="1" hangingPunct="1">
              <a:lnSpc>
                <a:spcPct val="150000"/>
              </a:lnSpc>
              <a:spcBef>
                <a:spcPct val="0"/>
              </a:spcBef>
              <a:spcAft>
                <a:spcPct val="50000"/>
              </a:spcAft>
              <a:buFontTx/>
              <a:buNone/>
            </a:pPr>
            <a:r>
              <a:rPr lang="en-US" altLang="de-DE" dirty="0">
                <a:solidFill>
                  <a:schemeClr val="tx1"/>
                </a:solidFill>
                <a:ea typeface="Osaka" pitchFamily="-32" charset="-128"/>
              </a:rPr>
              <a:t>100 </a:t>
            </a:r>
            <a:r>
              <a:rPr lang="en-US" altLang="de-DE" dirty="0" err="1">
                <a:solidFill>
                  <a:schemeClr val="tx1"/>
                </a:solidFill>
                <a:ea typeface="Osaka" pitchFamily="-32" charset="-128"/>
              </a:rPr>
              <a:t>millirem</a:t>
            </a:r>
            <a:r>
              <a:rPr lang="en-US" altLang="de-DE" dirty="0">
                <a:solidFill>
                  <a:schemeClr val="tx1"/>
                </a:solidFill>
                <a:ea typeface="Osaka" pitchFamily="-32" charset="-128"/>
              </a:rPr>
              <a:t> = 1 </a:t>
            </a:r>
            <a:r>
              <a:rPr lang="en-US" altLang="de-DE" dirty="0" err="1">
                <a:solidFill>
                  <a:schemeClr val="tx1"/>
                </a:solidFill>
                <a:ea typeface="Osaka" pitchFamily="-32" charset="-128"/>
              </a:rPr>
              <a:t>mGy</a:t>
            </a:r>
            <a:r>
              <a:rPr lang="en-US" altLang="de-DE" dirty="0">
                <a:solidFill>
                  <a:schemeClr val="tx1"/>
                </a:solidFill>
                <a:ea typeface="Osaka" pitchFamily="-32" charset="-128"/>
              </a:rPr>
              <a:t> = 1 </a:t>
            </a:r>
            <a:r>
              <a:rPr lang="en-US" altLang="de-DE" dirty="0" err="1">
                <a:solidFill>
                  <a:schemeClr val="tx1"/>
                </a:solidFill>
                <a:ea typeface="Osaka" pitchFamily="-32" charset="-128"/>
              </a:rPr>
              <a:t>mSv</a:t>
            </a:r>
            <a:r>
              <a:rPr lang="en-US" altLang="de-DE" dirty="0">
                <a:solidFill>
                  <a:schemeClr val="tx1"/>
                </a:solidFill>
                <a:ea typeface="Osaka" pitchFamily="-32" charset="-128"/>
              </a:rPr>
              <a:t> (=1000 </a:t>
            </a:r>
            <a:r>
              <a:rPr lang="en-US" altLang="de-DE" dirty="0">
                <a:solidFill>
                  <a:schemeClr val="tx1"/>
                </a:solidFill>
                <a:latin typeface="Times" pitchFamily="18" charset="0"/>
                <a:ea typeface="Osaka" pitchFamily="-32" charset="-128"/>
              </a:rPr>
              <a:t>µ</a:t>
            </a:r>
            <a:r>
              <a:rPr lang="en-US" altLang="de-DE" dirty="0" err="1">
                <a:solidFill>
                  <a:schemeClr val="tx1"/>
                </a:solidFill>
                <a:ea typeface="Osaka" pitchFamily="-32" charset="-128"/>
              </a:rPr>
              <a:t>Sv</a:t>
            </a:r>
            <a:r>
              <a:rPr lang="en-US" altLang="de-DE" dirty="0">
                <a:solidFill>
                  <a:schemeClr val="tx1"/>
                </a:solidFill>
                <a:ea typeface="Osaka" pitchFamily="-32" charset="-128"/>
              </a:rPr>
              <a:t>)</a:t>
            </a:r>
          </a:p>
        </p:txBody>
      </p:sp>
      <p:graphicFrame>
        <p:nvGraphicFramePr>
          <p:cNvPr id="2" name="Table 1"/>
          <p:cNvGraphicFramePr>
            <a:graphicFrameLocks noGrp="1"/>
          </p:cNvGraphicFramePr>
          <p:nvPr>
            <p:extLst>
              <p:ext uri="{D42A27DB-BD31-4B8C-83A1-F6EECF244321}">
                <p14:modId xmlns:p14="http://schemas.microsoft.com/office/powerpoint/2010/main" val="4097844410"/>
              </p:ext>
            </p:extLst>
          </p:nvPr>
        </p:nvGraphicFramePr>
        <p:xfrm>
          <a:off x="1905000" y="1828801"/>
          <a:ext cx="8305800" cy="1879599"/>
        </p:xfrm>
        <a:graphic>
          <a:graphicData uri="http://schemas.openxmlformats.org/drawingml/2006/table">
            <a:tbl>
              <a:tblPr firstRow="1" bandRow="1">
                <a:tableStyleId>{93296810-A885-4BE3-A3E7-6D5BEEA58F35}</a:tableStyleId>
              </a:tblPr>
              <a:tblGrid>
                <a:gridCol w="1143000">
                  <a:extLst>
                    <a:ext uri="{9D8B030D-6E8A-4147-A177-3AD203B41FA5}">
                      <a16:colId xmlns:a16="http://schemas.microsoft.com/office/drawing/2014/main" val="20000"/>
                    </a:ext>
                  </a:extLst>
                </a:gridCol>
                <a:gridCol w="2450856">
                  <a:extLst>
                    <a:ext uri="{9D8B030D-6E8A-4147-A177-3AD203B41FA5}">
                      <a16:colId xmlns:a16="http://schemas.microsoft.com/office/drawing/2014/main" val="20001"/>
                    </a:ext>
                  </a:extLst>
                </a:gridCol>
                <a:gridCol w="4711944">
                  <a:extLst>
                    <a:ext uri="{9D8B030D-6E8A-4147-A177-3AD203B41FA5}">
                      <a16:colId xmlns:a16="http://schemas.microsoft.com/office/drawing/2014/main" val="20002"/>
                    </a:ext>
                  </a:extLst>
                </a:gridCol>
              </a:tblGrid>
              <a:tr h="457200">
                <a:tc>
                  <a:txBody>
                    <a:bodyPr/>
                    <a:lstStyle/>
                    <a:p>
                      <a:r>
                        <a:rPr lang="en-GB" sz="2400" dirty="0"/>
                        <a:t>Rem</a:t>
                      </a:r>
                    </a:p>
                  </a:txBody>
                  <a:tcPr>
                    <a:solidFill>
                      <a:schemeClr val="bg1">
                        <a:lumMod val="65000"/>
                      </a:schemeClr>
                    </a:solidFill>
                  </a:tcPr>
                </a:tc>
                <a:tc>
                  <a:txBody>
                    <a:bodyPr/>
                    <a:lstStyle/>
                    <a:p>
                      <a:endParaRPr lang="en-GB" sz="2400" dirty="0"/>
                    </a:p>
                  </a:txBody>
                  <a:tcPr>
                    <a:solidFill>
                      <a:schemeClr val="bg1">
                        <a:lumMod val="65000"/>
                      </a:schemeClr>
                    </a:solidFill>
                  </a:tcPr>
                </a:tc>
                <a:tc>
                  <a:txBody>
                    <a:bodyPr/>
                    <a:lstStyle/>
                    <a:p>
                      <a:r>
                        <a:rPr lang="en-GB" sz="2400" dirty="0"/>
                        <a:t>Energy delivered by x radiation</a:t>
                      </a:r>
                    </a:p>
                  </a:txBody>
                  <a:tcPr>
                    <a:solidFill>
                      <a:schemeClr val="bg1">
                        <a:lumMod val="65000"/>
                      </a:schemeClr>
                    </a:solidFill>
                  </a:tcPr>
                </a:tc>
                <a:extLst>
                  <a:ext uri="{0D108BD9-81ED-4DB2-BD59-A6C34878D82A}">
                    <a16:rowId xmlns:a16="http://schemas.microsoft.com/office/drawing/2014/main" val="10000"/>
                  </a:ext>
                </a:extLst>
              </a:tr>
              <a:tr h="822960">
                <a:tc>
                  <a:txBody>
                    <a:bodyPr/>
                    <a:lstStyle/>
                    <a:p>
                      <a:r>
                        <a:rPr lang="en-GB" sz="2400" dirty="0" err="1"/>
                        <a:t>Gray</a:t>
                      </a:r>
                      <a:endParaRPr lang="en-GB" sz="2400" dirty="0"/>
                    </a:p>
                  </a:txBody>
                  <a:tcPr>
                    <a:solidFill>
                      <a:schemeClr val="bg1">
                        <a:lumMod val="75000"/>
                      </a:schemeClr>
                    </a:solidFill>
                  </a:tcPr>
                </a:tc>
                <a:tc>
                  <a:txBody>
                    <a:bodyPr/>
                    <a:lstStyle/>
                    <a:p>
                      <a:r>
                        <a:rPr lang="en-GB" sz="2000" dirty="0"/>
                        <a:t>1 </a:t>
                      </a:r>
                      <a:r>
                        <a:rPr lang="en-GB" sz="2000" dirty="0" err="1"/>
                        <a:t>Gy</a:t>
                      </a:r>
                      <a:r>
                        <a:rPr lang="en-GB" sz="2000" dirty="0"/>
                        <a:t>=1 Joule/kg</a:t>
                      </a:r>
                    </a:p>
                  </a:txBody>
                  <a:tcPr>
                    <a:solidFill>
                      <a:schemeClr val="bg1">
                        <a:lumMod val="75000"/>
                      </a:schemeClr>
                    </a:solidFill>
                  </a:tcPr>
                </a:tc>
                <a:tc>
                  <a:txBody>
                    <a:bodyPr/>
                    <a:lstStyle/>
                    <a:p>
                      <a:r>
                        <a:rPr lang="en-GB" sz="2400" dirty="0"/>
                        <a:t>Energy deposit in material</a:t>
                      </a:r>
                    </a:p>
                    <a:p>
                      <a:r>
                        <a:rPr lang="en-GB" sz="2400" dirty="0"/>
                        <a:t>Reflects the physical effect</a:t>
                      </a:r>
                    </a:p>
                  </a:txBody>
                  <a:tcPr>
                    <a:solidFill>
                      <a:schemeClr val="bg1">
                        <a:lumMod val="75000"/>
                      </a:schemeClr>
                    </a:solidFill>
                  </a:tcPr>
                </a:tc>
                <a:extLst>
                  <a:ext uri="{0D108BD9-81ED-4DB2-BD59-A6C34878D82A}">
                    <a16:rowId xmlns:a16="http://schemas.microsoft.com/office/drawing/2014/main" val="10001"/>
                  </a:ext>
                </a:extLst>
              </a:tr>
              <a:tr h="599439">
                <a:tc>
                  <a:txBody>
                    <a:bodyPr/>
                    <a:lstStyle/>
                    <a:p>
                      <a:r>
                        <a:rPr lang="es-ES" altLang="de-DE" sz="2400" dirty="0"/>
                        <a:t>Sievert</a:t>
                      </a:r>
                      <a:endParaRPr lang="en-GB" sz="2400" dirty="0"/>
                    </a:p>
                  </a:txBody>
                  <a:tcPr>
                    <a:solidFill>
                      <a:schemeClr val="bg1">
                        <a:lumMod val="85000"/>
                      </a:schemeClr>
                    </a:solidFill>
                  </a:tcPr>
                </a:tc>
                <a:tc>
                  <a:txBody>
                    <a:bodyPr/>
                    <a:lstStyle/>
                    <a:p>
                      <a:r>
                        <a:rPr lang="es-ES" altLang="de-DE" sz="2000" dirty="0"/>
                        <a:t>1 Sv=1 Joule/kg</a:t>
                      </a:r>
                      <a:endParaRPr lang="en-GB" sz="2000" dirty="0"/>
                    </a:p>
                  </a:txBody>
                  <a:tcPr>
                    <a:solidFill>
                      <a:schemeClr val="bg1">
                        <a:lumMod val="85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altLang="de-DE" sz="2400" dirty="0" err="1"/>
                        <a:t>Reflects</a:t>
                      </a:r>
                      <a:r>
                        <a:rPr lang="es-ES" altLang="de-DE" sz="2400" dirty="0"/>
                        <a:t> </a:t>
                      </a:r>
                      <a:r>
                        <a:rPr lang="es-ES" altLang="de-DE" sz="2400" dirty="0" err="1"/>
                        <a:t>the</a:t>
                      </a:r>
                      <a:r>
                        <a:rPr lang="es-ES" altLang="de-DE" sz="2400" dirty="0"/>
                        <a:t> </a:t>
                      </a:r>
                      <a:r>
                        <a:rPr lang="es-ES" altLang="de-DE" sz="2400" dirty="0" err="1"/>
                        <a:t>biological</a:t>
                      </a:r>
                      <a:r>
                        <a:rPr lang="es-ES" altLang="de-DE" sz="2400" dirty="0"/>
                        <a:t> </a:t>
                      </a:r>
                      <a:r>
                        <a:rPr lang="es-ES" altLang="de-DE" sz="2400" dirty="0" err="1"/>
                        <a:t>effect</a:t>
                      </a:r>
                      <a:endParaRPr lang="en-GB" sz="240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spAutoFit/>
          </a:bodyPr>
          <a:lstStyle/>
          <a:p>
            <a:pPr eaLnBrk="1" hangingPunct="1"/>
            <a:r>
              <a:rPr lang="en-US" altLang="de-DE" sz="3200" dirty="0"/>
              <a:t>Physical facts</a:t>
            </a:r>
            <a:endParaRPr kumimoji="0" lang="en-US" altLang="de-DE" sz="1400" dirty="0">
              <a:solidFill>
                <a:srgbClr val="000000"/>
              </a:solidFill>
            </a:endParaRPr>
          </a:p>
        </p:txBody>
      </p:sp>
      <p:sp>
        <p:nvSpPr>
          <p:cNvPr id="13315" name="Content Placeholder 1"/>
          <p:cNvSpPr>
            <a:spLocks noGrp="1"/>
          </p:cNvSpPr>
          <p:nvPr>
            <p:ph type="body" sz="quarter" idx="13"/>
          </p:nvPr>
        </p:nvSpPr>
        <p:spPr>
          <a:xfrm>
            <a:off x="658812" y="1727200"/>
            <a:ext cx="10618787" cy="4129088"/>
          </a:xfrm>
        </p:spPr>
        <p:txBody>
          <a:bodyPr/>
          <a:lstStyle/>
          <a:p>
            <a:pPr>
              <a:defRPr/>
            </a:pPr>
            <a:r>
              <a:rPr lang="en-US" altLang="de-DE" sz="2800" dirty="0">
                <a:ea typeface="ＭＳ Ｐゴシック" pitchFamily="34" charset="-128"/>
              </a:rPr>
              <a:t>Normal exposure</a:t>
            </a:r>
          </a:p>
          <a:p>
            <a:pPr lvl="1">
              <a:defRPr/>
            </a:pPr>
            <a:r>
              <a:rPr lang="en-US" altLang="de-DE" dirty="0">
                <a:solidFill>
                  <a:schemeClr val="tx1"/>
                </a:solidFill>
                <a:ea typeface="ＭＳ Ｐゴシック" pitchFamily="34" charset="-128"/>
              </a:rPr>
              <a:t>Cosmic rays in high-altitude flights:	0.001–0.01 mSv/hour</a:t>
            </a:r>
          </a:p>
          <a:p>
            <a:pPr lvl="1">
              <a:defRPr/>
            </a:pPr>
            <a:r>
              <a:rPr lang="en-US" altLang="de-DE" dirty="0">
                <a:solidFill>
                  <a:schemeClr val="tx1"/>
                </a:solidFill>
                <a:ea typeface="ＭＳ Ｐゴシック" pitchFamily="34" charset="-128"/>
              </a:rPr>
              <a:t>Natural background radiation:		0.01 mSv/day</a:t>
            </a:r>
          </a:p>
          <a:p>
            <a:pPr marL="457200" lvl="1" indent="0">
              <a:buNone/>
              <a:defRPr/>
            </a:pPr>
            <a:endParaRPr lang="en-US" altLang="de-DE" noProof="0" dirty="0">
              <a:solidFill>
                <a:schemeClr val="tx1"/>
              </a:solidFill>
              <a:ea typeface="ＭＳ Ｐゴシック" pitchFamily="34" charset="-128"/>
            </a:endParaRPr>
          </a:p>
        </p:txBody>
      </p:sp>
      <p:pic>
        <p:nvPicPr>
          <p:cNvPr id="13316" name="Picture 15"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29000"/>
            <a:ext cx="6287657" cy="2922432"/>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3" descr="CT1"/>
          <p:cNvPicPr>
            <a:picLocks noChangeAspect="1" noChangeArrowheads="1"/>
          </p:cNvPicPr>
          <p:nvPr/>
        </p:nvPicPr>
        <p:blipFill>
          <a:blip r:embed="rId3">
            <a:extLst>
              <a:ext uri="{28A0092B-C50C-407E-A947-70E740481C1C}">
                <a14:useLocalDpi xmlns:a14="http://schemas.microsoft.com/office/drawing/2010/main" val="0"/>
              </a:ext>
            </a:extLst>
          </a:blip>
          <a:srcRect t="923"/>
          <a:stretch>
            <a:fillRect/>
          </a:stretch>
        </p:blipFill>
        <p:spPr bwMode="auto">
          <a:xfrm>
            <a:off x="3276600" y="3962400"/>
            <a:ext cx="2717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C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4" y="3962400"/>
            <a:ext cx="270033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1"/>
          <p:cNvSpPr>
            <a:spLocks noGrp="1"/>
          </p:cNvSpPr>
          <p:nvPr>
            <p:ph type="title"/>
          </p:nvPr>
        </p:nvSpPr>
        <p:spPr/>
        <p:txBody>
          <a:bodyPr/>
          <a:lstStyle/>
          <a:p>
            <a:r>
              <a:rPr lang="en-US" altLang="de-DE" sz="3200" dirty="0"/>
              <a:t>Physical facts</a:t>
            </a:r>
          </a:p>
        </p:txBody>
      </p:sp>
      <p:graphicFrame>
        <p:nvGraphicFramePr>
          <p:cNvPr id="8" name="Table 7"/>
          <p:cNvGraphicFramePr>
            <a:graphicFrameLocks noGrp="1"/>
          </p:cNvGraphicFramePr>
          <p:nvPr>
            <p:extLst>
              <p:ext uri="{D42A27DB-BD31-4B8C-83A1-F6EECF244321}">
                <p14:modId xmlns:p14="http://schemas.microsoft.com/office/powerpoint/2010/main" val="2426361202"/>
              </p:ext>
            </p:extLst>
          </p:nvPr>
        </p:nvGraphicFramePr>
        <p:xfrm>
          <a:off x="1917700" y="1219200"/>
          <a:ext cx="8369300" cy="2651650"/>
        </p:xfrm>
        <a:graphic>
          <a:graphicData uri="http://schemas.openxmlformats.org/drawingml/2006/table">
            <a:tbl>
              <a:tblPr/>
              <a:tblGrid>
                <a:gridCol w="41783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82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pitchFamily="34" charset="0"/>
                          <a:ea typeface="MS PGothic" pitchFamily="34" charset="-128"/>
                        </a:rPr>
                        <a:t>Type of scan</a:t>
                      </a:r>
                      <a:endParaRPr kumimoji="0" lang="en-US" sz="2400" b="1"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42D9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pitchFamily="34" charset="0"/>
                          <a:ea typeface="MS PGothic" pitchFamily="34" charset="-128"/>
                        </a:rPr>
                        <a:t>Radiation exposure i</a:t>
                      </a:r>
                      <a:r>
                        <a:rPr kumimoji="0" lang="en-US" sz="2400" b="1" i="0" u="none" strike="noStrike" kern="1200" cap="none" normalizeH="0" baseline="0" dirty="0">
                          <a:ln>
                            <a:noFill/>
                          </a:ln>
                          <a:solidFill>
                            <a:srgbClr val="FFFFFF"/>
                          </a:solidFill>
                          <a:effectLst/>
                          <a:latin typeface="Arial" pitchFamily="34" charset="0"/>
                          <a:ea typeface="MS PGothic" pitchFamily="34" charset="-128"/>
                          <a:cs typeface="+mn-cs"/>
                        </a:rPr>
                        <a:t>n </a:t>
                      </a:r>
                      <a:r>
                        <a:rPr kumimoji="0" lang="en-US" sz="2400" b="1" i="0" u="none" strike="noStrike" kern="1200" cap="none" normalizeH="0" baseline="0" dirty="0" err="1">
                          <a:ln>
                            <a:noFill/>
                          </a:ln>
                          <a:solidFill>
                            <a:srgbClr val="FFFFFF"/>
                          </a:solidFill>
                          <a:effectLst/>
                          <a:latin typeface="Arial" pitchFamily="34" charset="0"/>
                          <a:ea typeface="MS PGothic" pitchFamily="34" charset="-128"/>
                          <a:cs typeface="+mn-cs"/>
                        </a:rPr>
                        <a:t>milli</a:t>
                      </a:r>
                      <a:r>
                        <a:rPr kumimoji="0" lang="en-US" sz="2400" b="1" i="0" u="none" strike="noStrike" kern="1200" cap="none" normalizeH="0" baseline="0" dirty="0">
                          <a:ln>
                            <a:noFill/>
                          </a:ln>
                          <a:solidFill>
                            <a:srgbClr val="FFFFFF"/>
                          </a:solidFill>
                          <a:effectLst/>
                          <a:latin typeface="Arial" pitchFamily="34" charset="0"/>
                          <a:ea typeface="MS PGothic" pitchFamily="34" charset="-128"/>
                          <a:cs typeface="+mn-cs"/>
                        </a:rPr>
                        <a:t>-Sievert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42D98"/>
                    </a:solidFill>
                  </a:tcPr>
                </a:tc>
                <a:extLst>
                  <a:ext uri="{0D108BD9-81ED-4DB2-BD59-A6C34878D82A}">
                    <a16:rowId xmlns:a16="http://schemas.microsoft.com/office/drawing/2014/main" val="10000"/>
                  </a:ext>
                </a:extLst>
              </a:tr>
              <a:tr h="457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Chest x-ray</a:t>
                      </a:r>
                      <a:endParaRPr kumimoji="0" lang="en-US" sz="2400" b="0"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0.1 </a:t>
                      </a:r>
                      <a:r>
                        <a:rPr kumimoji="0" lang="en-US" sz="2400" b="0" i="0" u="none" strike="noStrike" cap="none" normalizeH="0" baseline="0" dirty="0" err="1">
                          <a:ln>
                            <a:noFill/>
                          </a:ln>
                          <a:solidFill>
                            <a:srgbClr val="000000"/>
                          </a:solidFill>
                          <a:effectLst/>
                          <a:latin typeface="Arial" pitchFamily="34" charset="0"/>
                          <a:ea typeface="MS PGothic" pitchFamily="34" charset="-128"/>
                        </a:rPr>
                        <a:t>mSv</a:t>
                      </a:r>
                      <a:r>
                        <a:rPr kumimoji="0" lang="en-US" sz="2400" b="0" i="0" u="none" strike="noStrike" cap="none" normalizeH="0" baseline="0" dirty="0">
                          <a:ln>
                            <a:noFill/>
                          </a:ln>
                          <a:solidFill>
                            <a:srgbClr val="000000"/>
                          </a:solidFill>
                          <a:effectLst/>
                          <a:latin typeface="Arial" pitchFamily="34" charset="0"/>
                          <a:ea typeface="MS PGothic" pitchFamily="34" charset="-128"/>
                        </a:rPr>
                        <a:t> </a:t>
                      </a:r>
                      <a:endParaRPr kumimoji="0" lang="en-US" sz="2400" b="0"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E"/>
                    </a:solidFill>
                  </a:tcPr>
                </a:tc>
                <a:extLst>
                  <a:ext uri="{0D108BD9-81ED-4DB2-BD59-A6C34878D82A}">
                    <a16:rowId xmlns:a16="http://schemas.microsoft.com/office/drawing/2014/main" val="10001"/>
                  </a:ext>
                </a:extLst>
              </a:tr>
              <a:tr h="457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CT scan head</a:t>
                      </a:r>
                      <a:endParaRPr kumimoji="0" lang="en-US" sz="2400" b="0"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1.5 </a:t>
                      </a:r>
                      <a:r>
                        <a:rPr kumimoji="0" lang="en-US" sz="2400" b="0" i="0" u="none" strike="noStrike" cap="none" normalizeH="0" baseline="0" dirty="0" err="1">
                          <a:ln>
                            <a:noFill/>
                          </a:ln>
                          <a:solidFill>
                            <a:srgbClr val="000000"/>
                          </a:solidFill>
                          <a:effectLst/>
                          <a:latin typeface="Arial" pitchFamily="34" charset="0"/>
                          <a:ea typeface="MS PGothic" pitchFamily="34" charset="-128"/>
                        </a:rPr>
                        <a:t>mSv</a:t>
                      </a:r>
                      <a:endParaRPr kumimoji="0" lang="en-US" sz="2400" b="0"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F"/>
                    </a:solidFill>
                  </a:tcPr>
                </a:tc>
                <a:extLst>
                  <a:ext uri="{0D108BD9-81ED-4DB2-BD59-A6C34878D82A}">
                    <a16:rowId xmlns:a16="http://schemas.microsoft.com/office/drawing/2014/main" val="10002"/>
                  </a:ext>
                </a:extLst>
              </a:tr>
              <a:tr h="457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CT whole body</a:t>
                      </a:r>
                      <a:endParaRPr kumimoji="0" lang="en-US" sz="2400" b="0"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9.9 </a:t>
                      </a:r>
                      <a:r>
                        <a:rPr kumimoji="0" lang="en-US" sz="2400" b="0" i="0" u="none" strike="noStrike" cap="none" normalizeH="0" baseline="0" dirty="0" err="1">
                          <a:ln>
                            <a:noFill/>
                          </a:ln>
                          <a:solidFill>
                            <a:srgbClr val="000000"/>
                          </a:solidFill>
                          <a:effectLst/>
                          <a:latin typeface="Arial" pitchFamily="34" charset="0"/>
                          <a:ea typeface="MS PGothic" pitchFamily="34" charset="-128"/>
                        </a:rPr>
                        <a:t>mSv</a:t>
                      </a:r>
                      <a:endParaRPr kumimoji="0" lang="en-US" sz="2400" b="0"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E"/>
                    </a:solidFill>
                  </a:tcPr>
                </a:tc>
                <a:extLst>
                  <a:ext uri="{0D108BD9-81ED-4DB2-BD59-A6C34878D82A}">
                    <a16:rowId xmlns:a16="http://schemas.microsoft.com/office/drawing/2014/main" val="10003"/>
                  </a:ext>
                </a:extLst>
              </a:tr>
              <a:tr h="457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Cardiac </a:t>
                      </a:r>
                      <a:r>
                        <a:rPr kumimoji="0" lang="en-US" sz="2400" b="0" i="0" u="none" strike="noStrike" cap="none" normalizeH="0" baseline="0" dirty="0">
                          <a:ln>
                            <a:noFill/>
                          </a:ln>
                          <a:solidFill>
                            <a:schemeClr val="tx1"/>
                          </a:solidFill>
                          <a:effectLst/>
                          <a:latin typeface="Arial" pitchFamily="34" charset="0"/>
                          <a:ea typeface="MS PGothic" pitchFamily="34" charset="-128"/>
                        </a:rPr>
                        <a:t>CT angiogram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MS PGothic" pitchFamily="34" charset="-128"/>
                        </a:rPr>
                        <a:t>6.7–13 </a:t>
                      </a:r>
                      <a:r>
                        <a:rPr kumimoji="0" lang="en-US" sz="2400" b="0" i="0" u="none" strike="noStrike" cap="none" normalizeH="0" baseline="0" dirty="0" err="1">
                          <a:ln>
                            <a:noFill/>
                          </a:ln>
                          <a:solidFill>
                            <a:srgbClr val="000000"/>
                          </a:solidFill>
                          <a:effectLst/>
                          <a:latin typeface="Arial" pitchFamily="34" charset="0"/>
                          <a:ea typeface="MS PGothic" pitchFamily="34" charset="-128"/>
                        </a:rPr>
                        <a:t>mSv</a:t>
                      </a:r>
                      <a:endParaRPr kumimoji="0" lang="en-US" sz="2400" b="0" i="0" u="none" strike="noStrike" cap="none" normalizeH="0" baseline="0" dirty="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explo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7" y="3429000"/>
            <a:ext cx="4576763" cy="2946400"/>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p:txBody>
          <a:bodyPr/>
          <a:lstStyle/>
          <a:p>
            <a:r>
              <a:rPr lang="en-US" altLang="de-DE" sz="3200" dirty="0"/>
              <a:t>Physical facts</a:t>
            </a:r>
          </a:p>
        </p:txBody>
      </p:sp>
      <p:sp>
        <p:nvSpPr>
          <p:cNvPr id="20484" name="Content Placeholder 1"/>
          <p:cNvSpPr>
            <a:spLocks noGrp="1"/>
          </p:cNvSpPr>
          <p:nvPr>
            <p:ph type="body" sz="quarter" idx="13"/>
          </p:nvPr>
        </p:nvSpPr>
        <p:spPr/>
        <p:txBody>
          <a:bodyPr/>
          <a:lstStyle/>
          <a:p>
            <a:pPr>
              <a:tabLst>
                <a:tab pos="2692400" algn="l"/>
              </a:tabLst>
            </a:pPr>
            <a:r>
              <a:rPr lang="en-US" altLang="de-DE" sz="2800" dirty="0"/>
              <a:t>Accidental exposure</a:t>
            </a:r>
          </a:p>
          <a:p>
            <a:pPr lvl="1">
              <a:tabLst>
                <a:tab pos="2692400" algn="l"/>
              </a:tabLst>
            </a:pPr>
            <a:r>
              <a:rPr lang="en-US" altLang="de-DE" dirty="0">
                <a:solidFill>
                  <a:schemeClr val="tx1"/>
                </a:solidFill>
              </a:rPr>
              <a:t>Radiation sickness: 500–1000 </a:t>
            </a:r>
            <a:r>
              <a:rPr lang="en-US" altLang="de-DE" dirty="0" err="1">
                <a:solidFill>
                  <a:schemeClr val="tx1"/>
                </a:solidFill>
              </a:rPr>
              <a:t>mSv</a:t>
            </a:r>
            <a:endParaRPr lang="en-US" altLang="de-DE" dirty="0">
              <a:solidFill>
                <a:schemeClr val="tx1"/>
              </a:solidFill>
            </a:endParaRPr>
          </a:p>
          <a:p>
            <a:pPr lvl="1">
              <a:tabLst>
                <a:tab pos="2692400" algn="l"/>
              </a:tabLst>
            </a:pPr>
            <a:r>
              <a:rPr lang="en-US" altLang="de-DE" dirty="0">
                <a:solidFill>
                  <a:schemeClr val="tx1"/>
                </a:solidFill>
              </a:rPr>
              <a:t>Radiation from nuclear bomb: 500–1000 </a:t>
            </a:r>
            <a:r>
              <a:rPr lang="en-US" altLang="de-DE" dirty="0" err="1">
                <a:solidFill>
                  <a:schemeClr val="tx1"/>
                </a:solidFill>
              </a:rPr>
              <a:t>mSv</a:t>
            </a:r>
            <a:endParaRPr lang="en-US" altLang="de-DE" dirty="0">
              <a:solidFill>
                <a:schemeClr val="tx1"/>
              </a:solidFill>
            </a:endParaRPr>
          </a:p>
          <a:p>
            <a:pPr>
              <a:tabLst>
                <a:tab pos="2692400" algn="l"/>
              </a:tabLst>
            </a:pPr>
            <a:endParaRPr lang="en-US" altLang="de-DE"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de-DE" sz="3200" dirty="0"/>
              <a:t>Learning outcomes</a:t>
            </a:r>
          </a:p>
        </p:txBody>
      </p:sp>
      <p:sp>
        <p:nvSpPr>
          <p:cNvPr id="2" name="Text Placeholder 1">
            <a:extLst>
              <a:ext uri="{FF2B5EF4-FFF2-40B4-BE49-F238E27FC236}">
                <a16:creationId xmlns:a16="http://schemas.microsoft.com/office/drawing/2014/main" id="{A463B77C-D161-4DA8-BA61-3620AD062AA0}"/>
              </a:ext>
            </a:extLst>
          </p:cNvPr>
          <p:cNvSpPr>
            <a:spLocks noGrp="1"/>
          </p:cNvSpPr>
          <p:nvPr>
            <p:ph type="body" sz="quarter" idx="13"/>
          </p:nvPr>
        </p:nvSpPr>
        <p:spPr>
          <a:xfrm>
            <a:off x="658812" y="1727200"/>
            <a:ext cx="10694987" cy="4129088"/>
          </a:xfrm>
        </p:spPr>
        <p:txBody>
          <a:bodyPr/>
          <a:lstStyle/>
          <a:p>
            <a:pPr>
              <a:lnSpc>
                <a:spcPct val="150000"/>
              </a:lnSpc>
              <a:spcBef>
                <a:spcPct val="20000"/>
              </a:spcBef>
              <a:defRPr/>
            </a:pPr>
            <a:r>
              <a:rPr lang="en-US" kern="0" dirty="0">
                <a:solidFill>
                  <a:srgbClr val="000000"/>
                </a:solidFill>
                <a:ea typeface="MS PGothic"/>
                <a:cs typeface="Arial" pitchFamily="34" charset="0"/>
              </a:rPr>
              <a:t>At the end of this lecture you will be able to:</a:t>
            </a:r>
          </a:p>
          <a:p>
            <a:pPr marL="495300" indent="-428625">
              <a:lnSpc>
                <a:spcPct val="150000"/>
              </a:lnSpc>
              <a:buFontTx/>
              <a:buChar char="•"/>
              <a:defRPr/>
            </a:pPr>
            <a:r>
              <a:rPr lang="en-US" altLang="de-DE" dirty="0">
                <a:solidFill>
                  <a:srgbClr val="000000"/>
                </a:solidFill>
                <a:ea typeface="Osaka" charset="-128"/>
              </a:rPr>
              <a:t>Explain what x-rays are </a:t>
            </a:r>
          </a:p>
          <a:p>
            <a:pPr marL="495300" indent="-428625">
              <a:lnSpc>
                <a:spcPct val="150000"/>
              </a:lnSpc>
              <a:buFontTx/>
              <a:buChar char="•"/>
              <a:defRPr/>
            </a:pPr>
            <a:r>
              <a:rPr lang="en-US" altLang="de-DE" dirty="0">
                <a:solidFill>
                  <a:srgbClr val="000000"/>
                </a:solidFill>
                <a:ea typeface="Osaka" charset="-128"/>
              </a:rPr>
              <a:t>Discuss the difference between x-rays and </a:t>
            </a:r>
            <a:r>
              <a:rPr lang="en-US" altLang="de-DE" b="1" u="sng" dirty="0">
                <a:solidFill>
                  <a:srgbClr val="29529B"/>
                </a:solidFill>
                <a:ea typeface="Osaka" charset="-128"/>
              </a:rPr>
              <a:t>I</a:t>
            </a:r>
            <a:r>
              <a:rPr lang="en-US" altLang="de-DE" dirty="0">
                <a:solidFill>
                  <a:srgbClr val="000000"/>
                </a:solidFill>
                <a:ea typeface="Osaka" charset="-128"/>
              </a:rPr>
              <a:t>mage </a:t>
            </a:r>
            <a:r>
              <a:rPr lang="en-US" altLang="de-DE" b="1" u="sng" dirty="0">
                <a:solidFill>
                  <a:srgbClr val="29529B"/>
                </a:solidFill>
                <a:ea typeface="Osaka" charset="-128"/>
              </a:rPr>
              <a:t>I</a:t>
            </a:r>
            <a:r>
              <a:rPr lang="en-US" altLang="de-DE" dirty="0">
                <a:solidFill>
                  <a:srgbClr val="000000"/>
                </a:solidFill>
                <a:ea typeface="Osaka" charset="-128"/>
              </a:rPr>
              <a:t>ntensifier (II)</a:t>
            </a:r>
          </a:p>
          <a:p>
            <a:pPr marL="495300" indent="-428625">
              <a:lnSpc>
                <a:spcPct val="150000"/>
              </a:lnSpc>
              <a:buFontTx/>
              <a:buChar char="•"/>
              <a:defRPr/>
            </a:pPr>
            <a:r>
              <a:rPr lang="en-US" altLang="de-DE" dirty="0">
                <a:solidFill>
                  <a:srgbClr val="000000"/>
                </a:solidFill>
                <a:ea typeface="Osaka" charset="-128"/>
              </a:rPr>
              <a:t>Describe correct positioning of the II</a:t>
            </a:r>
          </a:p>
          <a:p>
            <a:pPr marL="495300" indent="-428625">
              <a:lnSpc>
                <a:spcPct val="150000"/>
              </a:lnSpc>
              <a:buFontTx/>
              <a:buChar char="•"/>
              <a:defRPr/>
            </a:pPr>
            <a:r>
              <a:rPr lang="en-US" altLang="de-DE" dirty="0">
                <a:solidFill>
                  <a:srgbClr val="000000"/>
                </a:solidFill>
                <a:ea typeface="Osaka" charset="-128"/>
              </a:rPr>
              <a:t>Explain how to protect well against radiation</a:t>
            </a:r>
          </a:p>
          <a:p>
            <a:pPr>
              <a:lnSpc>
                <a:spcPct val="150000"/>
              </a:lnSpc>
              <a:spcBef>
                <a:spcPct val="20000"/>
              </a:spcBef>
              <a:defRPr/>
            </a:pPr>
            <a:endParaRPr lang="en-US" kern="0" dirty="0">
              <a:solidFill>
                <a:srgbClr val="000000"/>
              </a:solidFill>
              <a:ea typeface="MS PGothic"/>
              <a:cs typeface="Arial" pitchFamily="34" charset="0"/>
            </a:endParaRPr>
          </a:p>
          <a:p>
            <a:endParaRPr lang="de-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EF73-F8BF-411A-A83E-D748392DD4A2}"/>
              </a:ext>
            </a:extLst>
          </p:cNvPr>
          <p:cNvSpPr>
            <a:spLocks noGrp="1"/>
          </p:cNvSpPr>
          <p:nvPr>
            <p:ph type="title"/>
          </p:nvPr>
        </p:nvSpPr>
        <p:spPr/>
        <p:txBody>
          <a:bodyPr/>
          <a:lstStyle/>
          <a:p>
            <a:r>
              <a:rPr lang="en-US" altLang="de-DE" dirty="0"/>
              <a:t>Biological </a:t>
            </a:r>
            <a:r>
              <a:rPr lang="en-US" altLang="de-DE" dirty="0" err="1"/>
              <a:t>facts─somatic</a:t>
            </a:r>
            <a:r>
              <a:rPr lang="en-US" altLang="de-DE" dirty="0"/>
              <a:t> effects</a:t>
            </a:r>
            <a:br>
              <a:rPr lang="en-US" altLang="de-DE" dirty="0"/>
            </a:br>
            <a:endParaRPr lang="de-CH" dirty="0"/>
          </a:p>
        </p:txBody>
      </p:sp>
      <p:sp>
        <p:nvSpPr>
          <p:cNvPr id="16386" name="Content Placeholder 2"/>
          <p:cNvSpPr>
            <a:spLocks noGrp="1"/>
          </p:cNvSpPr>
          <p:nvPr>
            <p:ph type="body" sz="quarter" idx="13"/>
          </p:nvPr>
        </p:nvSpPr>
        <p:spPr>
          <a:xfrm>
            <a:off x="658812" y="1727200"/>
            <a:ext cx="10618787" cy="4129088"/>
          </a:xfrm>
        </p:spPr>
        <p:txBody>
          <a:bodyPr/>
          <a:lstStyle/>
          <a:p>
            <a:r>
              <a:rPr lang="en-US" altLang="de-DE" noProof="0" dirty="0"/>
              <a:t>Determined by dose:</a:t>
            </a:r>
          </a:p>
          <a:p>
            <a:pPr marL="457200" indent="-457200">
              <a:buFont typeface="Arial" panose="020B0604020202020204" pitchFamily="34" charset="0"/>
              <a:buChar char="•"/>
            </a:pPr>
            <a:r>
              <a:rPr lang="en-US" altLang="de-DE" dirty="0"/>
              <a:t>Early effect</a:t>
            </a:r>
          </a:p>
          <a:p>
            <a:pPr lvl="2"/>
            <a:r>
              <a:rPr lang="en-US" altLang="de-DE" sz="2800" dirty="0"/>
              <a:t>Radiation sickness from 500–1000 </a:t>
            </a:r>
            <a:r>
              <a:rPr lang="en-US" altLang="de-DE" sz="2800" dirty="0" err="1"/>
              <a:t>mSv</a:t>
            </a:r>
            <a:endParaRPr lang="en-US" altLang="de-DE" sz="2800" dirty="0"/>
          </a:p>
          <a:p>
            <a:pPr marL="457200" indent="-457200">
              <a:buFont typeface="Arial" panose="020B0604020202020204" pitchFamily="34" charset="0"/>
              <a:buChar char="•"/>
            </a:pPr>
            <a:r>
              <a:rPr lang="en-US" altLang="de-DE" dirty="0"/>
              <a:t>Late effect</a:t>
            </a:r>
          </a:p>
          <a:p>
            <a:pPr lvl="2"/>
            <a:r>
              <a:rPr lang="en-US" altLang="de-DE" sz="2800" dirty="0"/>
              <a:t>Leukemia, thyroid cancer, radiation cataract, osteosarcoma</a:t>
            </a:r>
          </a:p>
          <a:p>
            <a:endParaRPr lang="en-US" altLang="de-DE" dirty="0"/>
          </a:p>
        </p:txBody>
      </p:sp>
      <p:sp>
        <p:nvSpPr>
          <p:cNvPr id="21507" name="Title 1"/>
          <p:cNvSpPr txBox="1">
            <a:spLocks/>
          </p:cNvSpPr>
          <p:nvPr/>
        </p:nvSpPr>
        <p:spPr bwMode="auto">
          <a:xfrm>
            <a:off x="1816101" y="481013"/>
            <a:ext cx="8277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nSpc>
                <a:spcPct val="100000"/>
              </a:lnSpc>
              <a:spcBef>
                <a:spcPct val="0"/>
              </a:spcBef>
              <a:buFontTx/>
              <a:buNone/>
            </a:pPr>
            <a:endParaRPr lang="en-US" altLang="de-DE" b="1" dirty="0">
              <a:solidFill>
                <a:srgbClr val="29529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9EE-A181-4A97-A01C-9F439C9C3101}"/>
              </a:ext>
            </a:extLst>
          </p:cNvPr>
          <p:cNvSpPr>
            <a:spLocks noGrp="1"/>
          </p:cNvSpPr>
          <p:nvPr>
            <p:ph type="title"/>
          </p:nvPr>
        </p:nvSpPr>
        <p:spPr/>
        <p:txBody>
          <a:bodyPr/>
          <a:lstStyle/>
          <a:p>
            <a:r>
              <a:rPr lang="en-US" altLang="de-DE" dirty="0"/>
              <a:t>Biological </a:t>
            </a:r>
            <a:r>
              <a:rPr lang="en-US" altLang="de-DE" dirty="0" err="1"/>
              <a:t>facts─stochastic</a:t>
            </a:r>
            <a:r>
              <a:rPr lang="en-US" altLang="de-DE" dirty="0"/>
              <a:t> (random) effects</a:t>
            </a:r>
            <a:br>
              <a:rPr lang="en-US" altLang="de-DE" dirty="0"/>
            </a:br>
            <a:endParaRPr lang="de-CH" dirty="0"/>
          </a:p>
        </p:txBody>
      </p:sp>
      <p:sp>
        <p:nvSpPr>
          <p:cNvPr id="22530"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altLang="de-DE" dirty="0"/>
              <a:t>Determined by cumulative dose</a:t>
            </a:r>
          </a:p>
          <a:p>
            <a:pPr marL="457200" indent="-457200">
              <a:buFont typeface="Arial" panose="020B0604020202020204" pitchFamily="34" charset="0"/>
              <a:buChar char="•"/>
            </a:pPr>
            <a:r>
              <a:rPr lang="en-US" altLang="de-DE" dirty="0"/>
              <a:t>No threshold</a:t>
            </a:r>
          </a:p>
          <a:p>
            <a:pPr marL="457200" indent="-457200">
              <a:buFont typeface="Arial" panose="020B0604020202020204" pitchFamily="34" charset="0"/>
              <a:buChar char="•"/>
            </a:pPr>
            <a:r>
              <a:rPr lang="en-US" altLang="de-DE" dirty="0"/>
              <a:t>Late effect:</a:t>
            </a:r>
          </a:p>
          <a:p>
            <a:pPr lvl="2"/>
            <a:r>
              <a:rPr lang="en-US" altLang="de-DE" dirty="0"/>
              <a:t>Thyroid cancer </a:t>
            </a:r>
          </a:p>
          <a:p>
            <a:pPr lvl="2"/>
            <a:r>
              <a:rPr lang="en-US" altLang="de-DE" dirty="0"/>
              <a:t>Leukemia</a:t>
            </a:r>
          </a:p>
          <a:p>
            <a:endParaRPr lang="en-US" altLang="de-DE" dirty="0"/>
          </a:p>
        </p:txBody>
      </p:sp>
      <p:sp>
        <p:nvSpPr>
          <p:cNvPr id="22531" name="Title 1"/>
          <p:cNvSpPr txBox="1">
            <a:spLocks/>
          </p:cNvSpPr>
          <p:nvPr/>
        </p:nvSpPr>
        <p:spPr bwMode="auto">
          <a:xfrm>
            <a:off x="1816100" y="481013"/>
            <a:ext cx="9004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nSpc>
                <a:spcPct val="100000"/>
              </a:lnSpc>
              <a:spcBef>
                <a:spcPct val="0"/>
              </a:spcBef>
              <a:buFontTx/>
              <a:buNone/>
            </a:pPr>
            <a:endParaRPr lang="en-US" altLang="de-DE" b="1" dirty="0">
              <a:solidFill>
                <a:srgbClr val="29529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FAE1-F834-4A7F-BFF1-EBB32E7B1DF4}"/>
              </a:ext>
            </a:extLst>
          </p:cNvPr>
          <p:cNvSpPr>
            <a:spLocks noGrp="1"/>
          </p:cNvSpPr>
          <p:nvPr>
            <p:ph type="title"/>
          </p:nvPr>
        </p:nvSpPr>
        <p:spPr/>
        <p:txBody>
          <a:bodyPr/>
          <a:lstStyle/>
          <a:p>
            <a:r>
              <a:rPr lang="en-US" altLang="de-DE" dirty="0"/>
              <a:t>Biological </a:t>
            </a:r>
            <a:r>
              <a:rPr lang="en-US" altLang="de-DE" dirty="0" err="1"/>
              <a:t>facts─stochastic</a:t>
            </a:r>
            <a:r>
              <a:rPr lang="en-US" altLang="de-DE" dirty="0"/>
              <a:t> (random) effects</a:t>
            </a:r>
            <a:br>
              <a:rPr lang="en-US" altLang="de-DE" dirty="0"/>
            </a:br>
            <a:endParaRPr lang="de-CH" dirty="0"/>
          </a:p>
        </p:txBody>
      </p:sp>
      <p:sp>
        <p:nvSpPr>
          <p:cNvPr id="23554" name="Content Placeholder 3"/>
          <p:cNvSpPr>
            <a:spLocks noGrp="1"/>
          </p:cNvSpPr>
          <p:nvPr>
            <p:ph type="body" sz="quarter" idx="13"/>
          </p:nvPr>
        </p:nvSpPr>
        <p:spPr/>
        <p:txBody>
          <a:bodyPr/>
          <a:lstStyle/>
          <a:p>
            <a:pPr marL="457200" indent="-457200">
              <a:buFont typeface="Arial" panose="020B0604020202020204" pitchFamily="34" charset="0"/>
              <a:buChar char="•"/>
            </a:pPr>
            <a:r>
              <a:rPr lang="en-US" altLang="de-DE" dirty="0"/>
              <a:t>85% of papillary carcinoma is radiation-induced</a:t>
            </a:r>
          </a:p>
          <a:p>
            <a:pPr marL="457200" indent="-457200">
              <a:buFont typeface="Arial" panose="020B0604020202020204" pitchFamily="34" charset="0"/>
              <a:buChar char="•"/>
            </a:pPr>
            <a:r>
              <a:rPr lang="en-US" altLang="de-DE" dirty="0"/>
              <a:t>Radiation dose to induce thyroid carcinoma = 100 </a:t>
            </a:r>
            <a:r>
              <a:rPr lang="en-US" altLang="de-DE" dirty="0" err="1"/>
              <a:t>mSv</a:t>
            </a:r>
            <a:endParaRPr lang="en-US" altLang="de-DE" dirty="0"/>
          </a:p>
          <a:p>
            <a:pPr marL="457200" indent="-457200">
              <a:buFont typeface="Arial" panose="020B0604020202020204" pitchFamily="34" charset="0"/>
              <a:buChar char="•"/>
            </a:pPr>
            <a:r>
              <a:rPr lang="en-US" altLang="de-DE" dirty="0"/>
              <a:t>Threshold value/year</a:t>
            </a:r>
          </a:p>
          <a:p>
            <a:pPr lvl="2"/>
            <a:r>
              <a:rPr lang="en-US" altLang="de-DE" dirty="0"/>
              <a:t>Thyroid = 300 mSv</a:t>
            </a:r>
          </a:p>
          <a:p>
            <a:pPr lvl="2"/>
            <a:r>
              <a:rPr lang="en-US" altLang="de-DE" dirty="0"/>
              <a:t>Hand = 500 mSv</a:t>
            </a:r>
          </a:p>
          <a:p>
            <a:pPr lvl="2"/>
            <a:r>
              <a:rPr lang="en-US" altLang="de-DE" dirty="0"/>
              <a:t>Eye = 150 mSv</a:t>
            </a:r>
          </a:p>
          <a:p>
            <a:br>
              <a:rPr lang="en-US" altLang="de-DE" dirty="0"/>
            </a:br>
            <a:br>
              <a:rPr lang="en-US" altLang="de-DE" dirty="0"/>
            </a:br>
            <a:br>
              <a:rPr lang="en-US" altLang="de-DE" dirty="0"/>
            </a:br>
            <a:endParaRPr lang="en-US" altLang="de-DE" dirty="0"/>
          </a:p>
        </p:txBody>
      </p:sp>
      <p:pic>
        <p:nvPicPr>
          <p:cNvPr id="18435" name="Picture 34" descr="thyroid_papillarycarcin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17759"/>
            <a:ext cx="4648200" cy="346670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6825-11D1-4BB0-BEE6-26D9B0BAD508}"/>
              </a:ext>
            </a:extLst>
          </p:cNvPr>
          <p:cNvSpPr>
            <a:spLocks noGrp="1"/>
          </p:cNvSpPr>
          <p:nvPr>
            <p:ph type="title"/>
          </p:nvPr>
        </p:nvSpPr>
        <p:spPr/>
        <p:txBody>
          <a:bodyPr/>
          <a:lstStyle/>
          <a:p>
            <a:r>
              <a:rPr lang="en-US" kern="0" dirty="0">
                <a:solidFill>
                  <a:srgbClr val="042D98"/>
                </a:solidFill>
                <a:cs typeface="MS PGothic" charset="0"/>
              </a:rPr>
              <a:t>Image intensifier and x-ray film</a:t>
            </a:r>
            <a:br>
              <a:rPr lang="en-US" kern="0" dirty="0">
                <a:solidFill>
                  <a:srgbClr val="042D98"/>
                </a:solidFill>
                <a:cs typeface="MS PGothic" charset="0"/>
              </a:rPr>
            </a:br>
            <a:endParaRPr lang="de-CH" dirty="0">
              <a:solidFill>
                <a:srgbClr val="042D98"/>
              </a:solidFill>
            </a:endParaRPr>
          </a:p>
        </p:txBody>
      </p:sp>
      <p:sp>
        <p:nvSpPr>
          <p:cNvPr id="24578" name="Rectangle 3"/>
          <p:cNvSpPr>
            <a:spLocks noGrp="1" noChangeArrowheads="1"/>
          </p:cNvSpPr>
          <p:nvPr>
            <p:ph type="body" sz="quarter" idx="13"/>
          </p:nvPr>
        </p:nvSpPr>
        <p:spPr/>
        <p:txBody>
          <a:bodyPr/>
          <a:lstStyle/>
          <a:p>
            <a:pPr marL="457200" indent="-457200">
              <a:buFont typeface="Arial" panose="020B0604020202020204" pitchFamily="34" charset="0"/>
              <a:buChar char="•"/>
            </a:pPr>
            <a:r>
              <a:rPr lang="en-US" altLang="en-US" sz="2800" dirty="0"/>
              <a:t>Real-time imaging</a:t>
            </a:r>
          </a:p>
        </p:txBody>
      </p:sp>
      <p:pic>
        <p:nvPicPr>
          <p:cNvPr id="19461" name="Picture 4" descr="Pictures x-ray 00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0645" t="-949" r="20045"/>
          <a:stretch>
            <a:fillRect/>
          </a:stretch>
        </p:blipFill>
        <p:spPr>
          <a:xfrm>
            <a:off x="7162800" y="2809875"/>
            <a:ext cx="2743200" cy="3354388"/>
          </a:xfrm>
          <a:prstGeom prst="roundRect">
            <a:avLst>
              <a:gd name="adj" fmla="val 8594"/>
            </a:avLst>
          </a:prstGeom>
          <a:solidFill>
            <a:srgbClr val="FFFFFF">
              <a:shade val="85000"/>
            </a:srgbClr>
          </a:solidFill>
          <a:effectLst/>
        </p:spPr>
      </p:pic>
      <p:pic>
        <p:nvPicPr>
          <p:cNvPr id="24579" name="Picture 9" descr="AR-M20 High Frequency Mobile X-ray C-arm System - Click Image to Clos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106614" y="3033713"/>
            <a:ext cx="4294187"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11"/>
          <p:cNvSpPr txBox="1">
            <a:spLocks noChangeArrowheads="1"/>
          </p:cNvSpPr>
          <p:nvPr/>
        </p:nvSpPr>
        <p:spPr bwMode="auto">
          <a:xfrm>
            <a:off x="2214563" y="2293939"/>
            <a:ext cx="39052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s-ES" altLang="en-US" sz="2800" dirty="0">
                <a:ea typeface="Osaka" pitchFamily="-32" charset="-128"/>
              </a:rPr>
              <a:t>C-</a:t>
            </a:r>
            <a:r>
              <a:rPr lang="es-ES" altLang="en-US" sz="2800" dirty="0" err="1">
                <a:ea typeface="Osaka" pitchFamily="-32" charset="-128"/>
              </a:rPr>
              <a:t>arm</a:t>
            </a:r>
            <a:r>
              <a:rPr lang="es-ES" altLang="en-US" sz="2800" dirty="0">
                <a:ea typeface="Osaka" pitchFamily="-32" charset="-128"/>
              </a:rPr>
              <a:t> </a:t>
            </a:r>
            <a:r>
              <a:rPr lang="es-ES" altLang="en-US" sz="2800" dirty="0" err="1">
                <a:ea typeface="Osaka" pitchFamily="-32" charset="-128"/>
              </a:rPr>
              <a:t>image</a:t>
            </a:r>
            <a:r>
              <a:rPr lang="es-ES" altLang="en-US" sz="2800" dirty="0">
                <a:ea typeface="Osaka" pitchFamily="-32" charset="-128"/>
              </a:rPr>
              <a:t> </a:t>
            </a:r>
            <a:r>
              <a:rPr lang="es-ES" altLang="en-US" sz="2800" dirty="0" err="1">
                <a:ea typeface="Osaka" pitchFamily="-32" charset="-128"/>
              </a:rPr>
              <a:t>intensifier</a:t>
            </a:r>
            <a:endParaRPr lang="es-ES" altLang="en-US" sz="2800" dirty="0">
              <a:ea typeface="Osaka" pitchFamily="-32" charset="-128"/>
            </a:endParaRPr>
          </a:p>
        </p:txBody>
      </p:sp>
      <p:sp>
        <p:nvSpPr>
          <p:cNvPr id="24583" name="TextBox 12"/>
          <p:cNvSpPr txBox="1">
            <a:spLocks noChangeArrowheads="1"/>
          </p:cNvSpPr>
          <p:nvPr/>
        </p:nvSpPr>
        <p:spPr bwMode="auto">
          <a:xfrm>
            <a:off x="7253338" y="2311401"/>
            <a:ext cx="2424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s-ES" altLang="en-US" sz="2800" dirty="0">
                <a:ea typeface="Osaka" pitchFamily="-32" charset="-128"/>
              </a:rPr>
              <a:t>Portable x-</a:t>
            </a:r>
            <a:r>
              <a:rPr lang="es-ES" altLang="en-US" sz="2800" dirty="0" err="1">
                <a:ea typeface="Osaka" pitchFamily="-32" charset="-128"/>
              </a:rPr>
              <a:t>ray</a:t>
            </a:r>
            <a:endParaRPr lang="es-ES" altLang="en-US" sz="2800" dirty="0">
              <a:ea typeface="Osaka" pitchFamily="-32" charset="-128"/>
            </a:endParaRPr>
          </a:p>
        </p:txBody>
      </p:sp>
      <p:sp>
        <p:nvSpPr>
          <p:cNvPr id="9" name="Title 1"/>
          <p:cNvSpPr txBox="1">
            <a:spLocks/>
          </p:cNvSpPr>
          <p:nvPr/>
        </p:nvSpPr>
        <p:spPr bwMode="auto">
          <a:xfrm>
            <a:off x="1908176" y="508000"/>
            <a:ext cx="8277225" cy="609600"/>
          </a:xfrm>
          <a:prstGeom prst="rect">
            <a:avLst/>
          </a:prstGeom>
          <a:noFill/>
          <a:ln w="9525">
            <a:noFill/>
            <a:miter lim="800000"/>
            <a:headEnd/>
            <a:tailEnd/>
          </a:ln>
        </p:spPr>
        <p:txBody>
          <a:bodyPr lIns="0" tIns="0" rIns="0" bIns="0"/>
          <a:lstStyle/>
          <a:p>
            <a:pPr eaLnBrk="0" hangingPunct="0">
              <a:defRPr/>
            </a:pPr>
            <a:endParaRPr lang="en-US" sz="3200" b="1" kern="0" dirty="0">
              <a:solidFill>
                <a:srgbClr val="29529B"/>
              </a:solidFill>
              <a:latin typeface="+mj-lt"/>
              <a:ea typeface="+mj-ea"/>
              <a:cs typeface="MS PGothic"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BAC3-DDA5-4D63-8696-A0421CB2C535}"/>
              </a:ext>
            </a:extLst>
          </p:cNvPr>
          <p:cNvSpPr>
            <a:spLocks noGrp="1"/>
          </p:cNvSpPr>
          <p:nvPr>
            <p:ph type="title"/>
          </p:nvPr>
        </p:nvSpPr>
        <p:spPr/>
        <p:txBody>
          <a:bodyPr/>
          <a:lstStyle/>
          <a:p>
            <a:r>
              <a:rPr lang="en-US" kern="0" dirty="0">
                <a:solidFill>
                  <a:srgbClr val="29529B"/>
                </a:solidFill>
                <a:cs typeface="MS PGothic" charset="0"/>
              </a:rPr>
              <a:t>Image intensifier and x-ray film</a:t>
            </a:r>
            <a:br>
              <a:rPr lang="en-US" kern="0" dirty="0">
                <a:solidFill>
                  <a:srgbClr val="29529B"/>
                </a:solidFill>
                <a:cs typeface="MS PGothic" charset="0"/>
              </a:rPr>
            </a:br>
            <a:endParaRPr lang="de-CH" dirty="0"/>
          </a:p>
        </p:txBody>
      </p:sp>
      <p:sp>
        <p:nvSpPr>
          <p:cNvPr id="25602" name="Rectangle 3"/>
          <p:cNvSpPr>
            <a:spLocks noGrp="1" noChangeArrowheads="1"/>
          </p:cNvSpPr>
          <p:nvPr>
            <p:ph type="body" sz="quarter" idx="13"/>
          </p:nvPr>
        </p:nvSpPr>
        <p:spPr/>
        <p:txBody>
          <a:bodyPr/>
          <a:lstStyle/>
          <a:p>
            <a:pPr marL="457200" indent="-457200">
              <a:buFont typeface="Arial" panose="020B0604020202020204" pitchFamily="34" charset="0"/>
              <a:buChar char="•"/>
            </a:pPr>
            <a:r>
              <a:rPr lang="en-US" altLang="en-US" sz="2800" dirty="0"/>
              <a:t>Different interpretation of contrast</a:t>
            </a:r>
          </a:p>
        </p:txBody>
      </p:sp>
      <p:sp>
        <p:nvSpPr>
          <p:cNvPr id="8" name="Title 1"/>
          <p:cNvSpPr txBox="1">
            <a:spLocks/>
          </p:cNvSpPr>
          <p:nvPr/>
        </p:nvSpPr>
        <p:spPr bwMode="auto">
          <a:xfrm>
            <a:off x="1908176" y="508000"/>
            <a:ext cx="8277225" cy="609600"/>
          </a:xfrm>
          <a:prstGeom prst="rect">
            <a:avLst/>
          </a:prstGeom>
          <a:noFill/>
          <a:ln w="9525">
            <a:noFill/>
            <a:miter lim="800000"/>
            <a:headEnd/>
            <a:tailEnd/>
          </a:ln>
        </p:spPr>
        <p:txBody>
          <a:bodyPr lIns="0" tIns="0" rIns="0" bIns="0"/>
          <a:lstStyle/>
          <a:p>
            <a:pPr eaLnBrk="0" hangingPunct="0">
              <a:defRPr/>
            </a:pPr>
            <a:endParaRPr lang="en-US" sz="3200" b="1" kern="0" dirty="0">
              <a:solidFill>
                <a:srgbClr val="29529B"/>
              </a:solidFill>
              <a:latin typeface="+mj-lt"/>
              <a:ea typeface="+mj-ea"/>
              <a:cs typeface="MS PGothic" charset="0"/>
            </a:endParaRPr>
          </a:p>
        </p:txBody>
      </p:sp>
      <p:pic>
        <p:nvPicPr>
          <p:cNvPr id="9" name="Picture 5" descr="p17d-flouroscopy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200400"/>
            <a:ext cx="2324100" cy="3200400"/>
          </a:xfrm>
          <a:prstGeom prst="round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5" descr="DSC04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200400"/>
            <a:ext cx="1709738" cy="3175000"/>
          </a:xfrm>
          <a:prstGeom prst="roundRect">
            <a:avLst/>
          </a:prstGeom>
          <a:ln>
            <a:noFill/>
          </a:ln>
          <a:effectLst>
            <a:outerShdw blurRad="292100" dist="139700" dir="2700000" algn="tl" rotWithShape="0">
              <a:srgbClr val="333333">
                <a:alpha val="65000"/>
              </a:srgbClr>
            </a:outerShdw>
          </a:effectLst>
        </p:spPr>
      </p:pic>
      <p:sp>
        <p:nvSpPr>
          <p:cNvPr id="25606" name="TextBox 1"/>
          <p:cNvSpPr txBox="1">
            <a:spLocks noChangeArrowheads="1"/>
          </p:cNvSpPr>
          <p:nvPr/>
        </p:nvSpPr>
        <p:spPr bwMode="auto">
          <a:xfrm>
            <a:off x="4546600" y="4495801"/>
            <a:ext cx="2197100" cy="523220"/>
          </a:xfrm>
          <a:prstGeom prst="rect">
            <a:avLst/>
          </a:prstGeom>
          <a:solidFill>
            <a:schemeClr val="bg1"/>
          </a:solidFill>
          <a:ln>
            <a:noFill/>
          </a:ln>
          <a:effectLst>
            <a:softEdge rad="1270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n-GB" altLang="fr-FR" sz="2800" dirty="0">
                <a:ea typeface="Osaka" pitchFamily="-32" charset="-128"/>
              </a:rPr>
              <a:t>Bone dark</a:t>
            </a:r>
          </a:p>
        </p:txBody>
      </p:sp>
      <p:sp>
        <p:nvSpPr>
          <p:cNvPr id="25607" name="TextBox 10"/>
          <p:cNvSpPr txBox="1">
            <a:spLocks noChangeArrowheads="1"/>
          </p:cNvSpPr>
          <p:nvPr/>
        </p:nvSpPr>
        <p:spPr bwMode="auto">
          <a:xfrm>
            <a:off x="8305799" y="4483101"/>
            <a:ext cx="2463415" cy="523220"/>
          </a:xfrm>
          <a:prstGeom prst="rect">
            <a:avLst/>
          </a:prstGeom>
          <a:solidFill>
            <a:schemeClr val="tx1"/>
          </a:solidFill>
          <a:ln>
            <a:noFill/>
          </a:ln>
          <a:effectLst>
            <a:softEdge rad="127000"/>
          </a:effectLst>
        </p:spPr>
        <p:txBody>
          <a:bodyPr wrap="squar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n-GB" altLang="fr-FR" sz="2800">
                <a:solidFill>
                  <a:schemeClr val="bg1"/>
                </a:solidFill>
                <a:ea typeface="Osaka" pitchFamily="-32" charset="-128"/>
              </a:rPr>
              <a:t>Bone white</a:t>
            </a:r>
          </a:p>
        </p:txBody>
      </p:sp>
      <p:sp>
        <p:nvSpPr>
          <p:cNvPr id="25608" name="TextBox 11"/>
          <p:cNvSpPr txBox="1">
            <a:spLocks noChangeArrowheads="1"/>
          </p:cNvSpPr>
          <p:nvPr/>
        </p:nvSpPr>
        <p:spPr bwMode="auto">
          <a:xfrm>
            <a:off x="2214564" y="2293939"/>
            <a:ext cx="39052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s-ES" altLang="en-US" sz="2800" dirty="0">
                <a:ea typeface="Osaka" pitchFamily="-32" charset="-128"/>
              </a:rPr>
              <a:t>C-</a:t>
            </a:r>
            <a:r>
              <a:rPr lang="es-ES" altLang="en-US" sz="2800" dirty="0" err="1">
                <a:ea typeface="Osaka" pitchFamily="-32" charset="-128"/>
              </a:rPr>
              <a:t>arm</a:t>
            </a:r>
            <a:r>
              <a:rPr lang="es-ES" altLang="en-US" sz="2800" dirty="0">
                <a:ea typeface="Osaka" pitchFamily="-32" charset="-128"/>
              </a:rPr>
              <a:t> </a:t>
            </a:r>
            <a:r>
              <a:rPr lang="es-ES" altLang="en-US" sz="2800" dirty="0" err="1">
                <a:ea typeface="Osaka" pitchFamily="-32" charset="-128"/>
              </a:rPr>
              <a:t>image</a:t>
            </a:r>
            <a:r>
              <a:rPr lang="es-ES" altLang="en-US" sz="2800" dirty="0">
                <a:ea typeface="Osaka" pitchFamily="-32" charset="-128"/>
              </a:rPr>
              <a:t> </a:t>
            </a:r>
            <a:r>
              <a:rPr lang="es-ES" altLang="en-US" sz="2800" dirty="0" err="1">
                <a:ea typeface="Osaka" pitchFamily="-32" charset="-128"/>
              </a:rPr>
              <a:t>intensifier</a:t>
            </a:r>
            <a:endParaRPr lang="es-ES" altLang="en-US" sz="2800" dirty="0">
              <a:ea typeface="Osaka" pitchFamily="-32" charset="-128"/>
            </a:endParaRPr>
          </a:p>
        </p:txBody>
      </p:sp>
      <p:sp>
        <p:nvSpPr>
          <p:cNvPr id="25609" name="TextBox 12"/>
          <p:cNvSpPr txBox="1">
            <a:spLocks noChangeArrowheads="1"/>
          </p:cNvSpPr>
          <p:nvPr/>
        </p:nvSpPr>
        <p:spPr bwMode="auto">
          <a:xfrm>
            <a:off x="6931844" y="2311401"/>
            <a:ext cx="2424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s-ES" altLang="en-US" sz="2800" dirty="0">
                <a:ea typeface="Osaka" pitchFamily="-32" charset="-128"/>
              </a:rPr>
              <a:t>Portable x-</a:t>
            </a:r>
            <a:r>
              <a:rPr lang="es-ES" altLang="en-US" sz="2800" dirty="0" err="1">
                <a:ea typeface="Osaka" pitchFamily="-32" charset="-128"/>
              </a:rPr>
              <a:t>ray</a:t>
            </a:r>
            <a:endParaRPr lang="es-ES" altLang="en-US" sz="2800" dirty="0">
              <a:ea typeface="Osaka" pitchFamily="-32" charset="-128"/>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r>
              <a:rPr lang="en-US" altLang="de-DE" dirty="0"/>
              <a:t>Absorption and scatter</a:t>
            </a:r>
          </a:p>
        </p:txBody>
      </p:sp>
      <p:sp>
        <p:nvSpPr>
          <p:cNvPr id="4" name="Text Placeholder 3">
            <a:extLst>
              <a:ext uri="{FF2B5EF4-FFF2-40B4-BE49-F238E27FC236}">
                <a16:creationId xmlns:a16="http://schemas.microsoft.com/office/drawing/2014/main" id="{C9EE2D19-E232-4FE0-B704-5D5DA7477310}"/>
              </a:ext>
            </a:extLst>
          </p:cNvPr>
          <p:cNvSpPr>
            <a:spLocks noGrp="1"/>
          </p:cNvSpPr>
          <p:nvPr>
            <p:ph type="body" sz="quarter" idx="13"/>
          </p:nvPr>
        </p:nvSpPr>
        <p:spPr>
          <a:xfrm>
            <a:off x="658813" y="1727200"/>
            <a:ext cx="6842125" cy="4129088"/>
          </a:xfrm>
        </p:spPr>
        <p:txBody>
          <a:bodyPr/>
          <a:lstStyle/>
          <a:p>
            <a:pPr>
              <a:defRPr/>
            </a:pPr>
            <a:r>
              <a:rPr lang="en-US" dirty="0">
                <a:ea typeface="Osaka" charset="-128"/>
              </a:rPr>
              <a:t>Transmission, absorption, and scatter of ionizing radiation</a:t>
            </a:r>
          </a:p>
          <a:p>
            <a:pPr>
              <a:defRPr/>
            </a:pPr>
            <a:endParaRPr lang="en-US" dirty="0">
              <a:ea typeface="Osaka" charset="-128"/>
            </a:endParaRPr>
          </a:p>
          <a:p>
            <a:pPr>
              <a:defRPr/>
            </a:pPr>
            <a:r>
              <a:rPr lang="en-US" dirty="0">
                <a:ea typeface="Osaka" charset="-128"/>
              </a:rPr>
              <a:t>≈ </a:t>
            </a:r>
            <a:r>
              <a:rPr lang="en-US" dirty="0">
                <a:solidFill>
                  <a:srgbClr val="042D98"/>
                </a:solidFill>
                <a:ea typeface="Osaka" charset="-128"/>
              </a:rPr>
              <a:t>80% </a:t>
            </a:r>
            <a:r>
              <a:rPr lang="en-US" dirty="0">
                <a:ea typeface="Osaka" charset="-128"/>
              </a:rPr>
              <a:t>absorbed</a:t>
            </a:r>
            <a:r>
              <a:rPr lang="en-US" dirty="0">
                <a:solidFill>
                  <a:schemeClr val="accent2"/>
                </a:solidFill>
                <a:ea typeface="Osaka" charset="-128"/>
              </a:rPr>
              <a:t> </a:t>
            </a:r>
            <a:r>
              <a:rPr lang="en-US" dirty="0">
                <a:ea typeface="Osaka" charset="-128"/>
              </a:rPr>
              <a:t>by patient</a:t>
            </a:r>
          </a:p>
          <a:p>
            <a:pPr>
              <a:defRPr/>
            </a:pPr>
            <a:r>
              <a:rPr lang="en-US" dirty="0">
                <a:ea typeface="Osaka" charset="-128"/>
              </a:rPr>
              <a:t>≈ </a:t>
            </a:r>
            <a:r>
              <a:rPr lang="en-US" dirty="0">
                <a:solidFill>
                  <a:srgbClr val="042D98"/>
                </a:solidFill>
                <a:ea typeface="Osaka" charset="-128"/>
              </a:rPr>
              <a:t>10–20% </a:t>
            </a:r>
            <a:r>
              <a:rPr lang="en-US" dirty="0">
                <a:ea typeface="Osaka" charset="-128"/>
              </a:rPr>
              <a:t>scattered</a:t>
            </a:r>
          </a:p>
          <a:p>
            <a:pPr>
              <a:defRPr/>
            </a:pPr>
            <a:r>
              <a:rPr lang="en-US" dirty="0">
                <a:ea typeface="Osaka" charset="-128"/>
              </a:rPr>
              <a:t>≈ </a:t>
            </a:r>
            <a:r>
              <a:rPr lang="en-US" dirty="0">
                <a:solidFill>
                  <a:srgbClr val="042D98"/>
                </a:solidFill>
                <a:ea typeface="Osaka" charset="-128"/>
              </a:rPr>
              <a:t>2% </a:t>
            </a:r>
            <a:r>
              <a:rPr lang="en-US" dirty="0">
                <a:ea typeface="Osaka" charset="-128"/>
              </a:rPr>
              <a:t>transmitted</a:t>
            </a:r>
            <a:r>
              <a:rPr lang="en-US" dirty="0">
                <a:solidFill>
                  <a:schemeClr val="accent2"/>
                </a:solidFill>
                <a:ea typeface="Osaka" charset="-128"/>
              </a:rPr>
              <a:t> </a:t>
            </a:r>
            <a:r>
              <a:rPr lang="en-US" dirty="0">
                <a:ea typeface="Osaka" charset="-128"/>
              </a:rPr>
              <a:t>to the image intensifier</a:t>
            </a:r>
          </a:p>
          <a:p>
            <a:pPr marL="457200" indent="-457200">
              <a:buFont typeface="Arial" panose="020B0604020202020204" pitchFamily="34" charset="0"/>
              <a:buChar char="•"/>
              <a:defRPr/>
            </a:pPr>
            <a:endParaRPr lang="en-US" dirty="0">
              <a:ea typeface="Osaka" charset="-128"/>
            </a:endParaRPr>
          </a:p>
          <a:p>
            <a:pPr>
              <a:defRPr/>
            </a:pPr>
            <a:endParaRPr lang="en-US" dirty="0">
              <a:ea typeface="Osaka" charset="-128"/>
            </a:endParaRPr>
          </a:p>
          <a:p>
            <a:endParaRPr lang="de-CH" dirty="0"/>
          </a:p>
        </p:txBody>
      </p:sp>
      <p:pic>
        <p:nvPicPr>
          <p:cNvPr id="37" name="Picture 32" descr="Picture9"/>
          <p:cNvPicPr>
            <a:picLocks noChangeAspect="1" noChangeArrowheads="1"/>
          </p:cNvPicPr>
          <p:nvPr/>
        </p:nvPicPr>
        <p:blipFill>
          <a:blip r:embed="rId3" cstate="print"/>
          <a:srcRect/>
          <a:stretch>
            <a:fillRect/>
          </a:stretch>
        </p:blipFill>
        <p:spPr bwMode="auto">
          <a:xfrm>
            <a:off x="7620000" y="1257627"/>
            <a:ext cx="3119437" cy="5122863"/>
          </a:xfrm>
          <a:prstGeom prst="rect">
            <a:avLst/>
          </a:prstGeom>
          <a:noFill/>
          <a:ln w="9525">
            <a:noFill/>
            <a:miter lim="800000"/>
            <a:headEnd/>
            <a:tailEnd/>
          </a:ln>
        </p:spPr>
      </p:pic>
    </p:spTree>
    <p:extLst>
      <p:ext uri="{BB962C8B-B14F-4D97-AF65-F5344CB8AC3E}">
        <p14:creationId xmlns:p14="http://schemas.microsoft.com/office/powerpoint/2010/main" val="11688853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r>
              <a:rPr lang="en-US" altLang="de-DE" dirty="0"/>
              <a:t>Absorption and scatter</a:t>
            </a:r>
          </a:p>
        </p:txBody>
      </p:sp>
      <p:sp>
        <p:nvSpPr>
          <p:cNvPr id="4" name="Text Placeholder 3">
            <a:extLst>
              <a:ext uri="{FF2B5EF4-FFF2-40B4-BE49-F238E27FC236}">
                <a16:creationId xmlns:a16="http://schemas.microsoft.com/office/drawing/2014/main" id="{90799183-5081-42C6-8586-60E495A84D68}"/>
              </a:ext>
            </a:extLst>
          </p:cNvPr>
          <p:cNvSpPr>
            <a:spLocks noGrp="1"/>
          </p:cNvSpPr>
          <p:nvPr>
            <p:ph type="body" sz="quarter" idx="13"/>
          </p:nvPr>
        </p:nvSpPr>
        <p:spPr>
          <a:xfrm>
            <a:off x="658813" y="1727200"/>
            <a:ext cx="6769100" cy="4129088"/>
          </a:xfrm>
        </p:spPr>
        <p:txBody>
          <a:bodyPr/>
          <a:lstStyle/>
          <a:p>
            <a:r>
              <a:rPr lang="en-US" altLang="de-DE" dirty="0"/>
              <a:t>Scattered radiation from the patient is the main source of radiation for the surgical team!</a:t>
            </a:r>
          </a:p>
          <a:p>
            <a:endParaRPr lang="de-CH" dirty="0"/>
          </a:p>
        </p:txBody>
      </p:sp>
      <p:pic>
        <p:nvPicPr>
          <p:cNvPr id="37" name="Picture 32" descr="Picture9"/>
          <p:cNvPicPr>
            <a:picLocks noChangeAspect="1" noChangeArrowheads="1"/>
          </p:cNvPicPr>
          <p:nvPr/>
        </p:nvPicPr>
        <p:blipFill>
          <a:blip r:embed="rId3" cstate="print"/>
          <a:srcRect/>
          <a:stretch>
            <a:fillRect/>
          </a:stretch>
        </p:blipFill>
        <p:spPr bwMode="auto">
          <a:xfrm>
            <a:off x="7620001" y="1277937"/>
            <a:ext cx="3119437" cy="5122863"/>
          </a:xfrm>
          <a:prstGeom prst="rect">
            <a:avLst/>
          </a:prstGeom>
          <a:noFill/>
          <a:ln w="9525">
            <a:noFill/>
            <a:miter lim="800000"/>
            <a:headEnd/>
            <a:tailEnd/>
          </a:ln>
        </p:spPr>
      </p:pic>
      <p:sp>
        <p:nvSpPr>
          <p:cNvPr id="38" name="Oval 37"/>
          <p:cNvSpPr>
            <a:spLocks noChangeArrowheads="1"/>
          </p:cNvSpPr>
          <p:nvPr/>
        </p:nvSpPr>
        <p:spPr bwMode="auto">
          <a:xfrm>
            <a:off x="7467600" y="2857499"/>
            <a:ext cx="1295400" cy="1066800"/>
          </a:xfrm>
          <a:prstGeom prst="ellipse">
            <a:avLst/>
          </a:prstGeom>
          <a:noFill/>
          <a:ln w="25400" algn="ctr">
            <a:solidFill>
              <a:srgbClr val="002060"/>
            </a:solidFill>
            <a:round/>
            <a:headEnd/>
            <a:tailEnd/>
          </a:ln>
        </p:spPr>
        <p:txBody>
          <a:bodyPr wrap="none" anchor="ctr"/>
          <a:lstStyle/>
          <a:p>
            <a:endParaRPr lang="en-US"/>
          </a:p>
        </p:txBody>
      </p:sp>
      <p:sp>
        <p:nvSpPr>
          <p:cNvPr id="39" name="Oval 38"/>
          <p:cNvSpPr>
            <a:spLocks noChangeArrowheads="1"/>
          </p:cNvSpPr>
          <p:nvPr/>
        </p:nvSpPr>
        <p:spPr bwMode="auto">
          <a:xfrm>
            <a:off x="9601200" y="2857499"/>
            <a:ext cx="1295400" cy="1066800"/>
          </a:xfrm>
          <a:prstGeom prst="ellipse">
            <a:avLst/>
          </a:prstGeom>
          <a:noFill/>
          <a:ln w="25400" algn="ctr">
            <a:solidFill>
              <a:srgbClr val="00206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3A0483-D509-47DE-A6FD-50FDF360A533}"/>
              </a:ext>
            </a:extLst>
          </p:cNvPr>
          <p:cNvSpPr>
            <a:spLocks noGrp="1"/>
          </p:cNvSpPr>
          <p:nvPr>
            <p:ph type="body" sz="quarter" idx="13"/>
          </p:nvPr>
        </p:nvSpPr>
        <p:spPr/>
        <p:txBody>
          <a:bodyPr/>
          <a:lstStyle/>
          <a:p>
            <a:pPr>
              <a:defRPr/>
            </a:pPr>
            <a:r>
              <a:rPr lang="en-US" altLang="de-DE" dirty="0">
                <a:ea typeface="Osaka" charset="-128"/>
              </a:rPr>
              <a:t>Further away from patient:</a:t>
            </a:r>
          </a:p>
          <a:p>
            <a:pPr marL="457200" indent="-457200">
              <a:buFont typeface="Arial" panose="020B0604020202020204" pitchFamily="34" charset="0"/>
              <a:buChar char="•"/>
              <a:defRPr/>
            </a:pPr>
            <a:r>
              <a:rPr lang="en-US" altLang="de-DE" dirty="0">
                <a:ea typeface="Osaka" charset="-128"/>
              </a:rPr>
              <a:t>Lower rate of scatter</a:t>
            </a:r>
          </a:p>
          <a:p>
            <a:pPr marL="457200" indent="-457200">
              <a:buFont typeface="Arial" panose="020B0604020202020204" pitchFamily="34" charset="0"/>
              <a:buChar char="•"/>
              <a:defRPr/>
            </a:pPr>
            <a:r>
              <a:rPr lang="en-US" altLang="de-DE" dirty="0">
                <a:solidFill>
                  <a:srgbClr val="042D98"/>
                </a:solidFill>
                <a:cs typeface="MS PGothic" charset="0"/>
              </a:rPr>
              <a:t>Inverse</a:t>
            </a:r>
            <a:r>
              <a:rPr lang="en-US" altLang="de-DE" dirty="0">
                <a:solidFill>
                  <a:srgbClr val="042D98"/>
                </a:solidFill>
                <a:ea typeface="Osaka" charset="-128"/>
              </a:rPr>
              <a:t> </a:t>
            </a:r>
            <a:r>
              <a:rPr lang="en-US" altLang="de-DE" dirty="0">
                <a:solidFill>
                  <a:srgbClr val="042D98"/>
                </a:solidFill>
                <a:cs typeface="MS PGothic" charset="0"/>
              </a:rPr>
              <a:t>Square Law </a:t>
            </a:r>
            <a:r>
              <a:rPr lang="en-US" altLang="de-DE" dirty="0">
                <a:ea typeface="Osaka" charset="-128"/>
              </a:rPr>
              <a:t>applies</a:t>
            </a:r>
          </a:p>
          <a:p>
            <a:endParaRPr lang="de-CH" dirty="0"/>
          </a:p>
        </p:txBody>
      </p:sp>
      <p:sp>
        <p:nvSpPr>
          <p:cNvPr id="2" name="Title 1">
            <a:extLst>
              <a:ext uri="{FF2B5EF4-FFF2-40B4-BE49-F238E27FC236}">
                <a16:creationId xmlns:a16="http://schemas.microsoft.com/office/drawing/2014/main" id="{B3671DC8-4C6B-42B7-9FE6-B28B6D743A71}"/>
              </a:ext>
            </a:extLst>
          </p:cNvPr>
          <p:cNvSpPr>
            <a:spLocks noGrp="1"/>
          </p:cNvSpPr>
          <p:nvPr>
            <p:ph type="title"/>
          </p:nvPr>
        </p:nvSpPr>
        <p:spPr/>
        <p:txBody>
          <a:bodyPr/>
          <a:lstStyle/>
          <a:p>
            <a:r>
              <a:rPr lang="en-US" altLang="de-DE" dirty="0">
                <a:solidFill>
                  <a:srgbClr val="042D98"/>
                </a:solidFill>
              </a:rPr>
              <a:t>Dose rate around C-arm</a:t>
            </a:r>
            <a:br>
              <a:rPr lang="en-US" altLang="de-DE" dirty="0">
                <a:solidFill>
                  <a:srgbClr val="042D98"/>
                </a:solidFill>
              </a:rPr>
            </a:br>
            <a:endParaRPr lang="de-CH" dirty="0">
              <a:solidFill>
                <a:srgbClr val="042D98"/>
              </a:solidFill>
            </a:endParaRPr>
          </a:p>
        </p:txBody>
      </p:sp>
      <p:sp>
        <p:nvSpPr>
          <p:cNvPr id="24581" name="Rectangle 4"/>
          <p:cNvSpPr>
            <a:spLocks noChangeArrowheads="1"/>
          </p:cNvSpPr>
          <p:nvPr/>
        </p:nvSpPr>
        <p:spPr bwMode="auto">
          <a:xfrm>
            <a:off x="1905000" y="1905000"/>
            <a:ext cx="46482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buFont typeface="Wingdings" pitchFamily="2" charset="2"/>
              <a:buNone/>
              <a:defRPr/>
            </a:pPr>
            <a:endParaRPr lang="en-US" altLang="de-DE" sz="2800" dirty="0">
              <a:ea typeface="Osaka" charset="-128"/>
            </a:endParaRPr>
          </a:p>
          <a:p>
            <a:pPr eaLnBrk="1" hangingPunct="1">
              <a:lnSpc>
                <a:spcPct val="100000"/>
              </a:lnSpc>
              <a:buFontTx/>
              <a:buNone/>
              <a:defRPr/>
            </a:pPr>
            <a:endParaRPr lang="en-US" altLang="de-DE" sz="2800" dirty="0">
              <a:ea typeface="Osaka" charset="-128"/>
            </a:endParaRPr>
          </a:p>
          <a:p>
            <a:pPr eaLnBrk="1" hangingPunct="1">
              <a:lnSpc>
                <a:spcPct val="100000"/>
              </a:lnSpc>
              <a:buFontTx/>
              <a:buNone/>
              <a:defRPr/>
            </a:pPr>
            <a:endParaRPr lang="en-US" altLang="de-DE" sz="2800" dirty="0">
              <a:ea typeface="Osaka" charset="-128"/>
            </a:endParaRPr>
          </a:p>
        </p:txBody>
      </p:sp>
      <p:pic>
        <p:nvPicPr>
          <p:cNvPr id="28677" name="Picture 8"/>
          <p:cNvPicPr>
            <a:picLocks noChangeAspect="1" noChangeArrowheads="1"/>
          </p:cNvPicPr>
          <p:nvPr/>
        </p:nvPicPr>
        <p:blipFill>
          <a:blip r:embed="rId3">
            <a:extLst>
              <a:ext uri="{28A0092B-C50C-407E-A947-70E740481C1C}">
                <a14:useLocalDpi xmlns:a14="http://schemas.microsoft.com/office/drawing/2010/main" val="0"/>
              </a:ext>
            </a:extLst>
          </a:blip>
          <a:srcRect l="1865" t="1431" b="4063"/>
          <a:stretch>
            <a:fillRect/>
          </a:stretch>
        </p:blipFill>
        <p:spPr bwMode="auto">
          <a:xfrm>
            <a:off x="2057400" y="3274367"/>
            <a:ext cx="2819400" cy="353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9" descr="Picture11"/>
          <p:cNvPicPr>
            <a:picLocks noChangeAspect="1" noChangeArrowheads="1"/>
          </p:cNvPicPr>
          <p:nvPr/>
        </p:nvPicPr>
        <p:blipFill>
          <a:blip r:embed="rId4" cstate="print"/>
          <a:srcRect/>
          <a:stretch>
            <a:fillRect/>
          </a:stretch>
        </p:blipFill>
        <p:spPr bwMode="auto">
          <a:xfrm>
            <a:off x="6553200" y="1038084"/>
            <a:ext cx="3945738" cy="5391820"/>
          </a:xfrm>
          <a:prstGeom prst="rect">
            <a:avLst/>
          </a:prstGeom>
          <a:noFill/>
          <a:ln w="9525">
            <a:noFill/>
            <a:miter lim="800000"/>
            <a:headEnd/>
            <a:tailEnd/>
          </a:ln>
        </p:spPr>
      </p:pic>
      <p:cxnSp>
        <p:nvCxnSpPr>
          <p:cNvPr id="3" name="Straight Arrow Connector 2"/>
          <p:cNvCxnSpPr/>
          <p:nvPr/>
        </p:nvCxnSpPr>
        <p:spPr bwMode="auto">
          <a:xfrm>
            <a:off x="7298538" y="6429904"/>
            <a:ext cx="3048000" cy="0"/>
          </a:xfrm>
          <a:prstGeom prst="straightConnector1">
            <a:avLst/>
          </a:prstGeom>
          <a:solidFill>
            <a:schemeClr val="accent1"/>
          </a:solidFill>
          <a:ln w="5715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F898-F0E4-468A-BEBB-F513573A6CCC}"/>
              </a:ext>
            </a:extLst>
          </p:cNvPr>
          <p:cNvSpPr>
            <a:spLocks noGrp="1"/>
          </p:cNvSpPr>
          <p:nvPr>
            <p:ph type="title"/>
          </p:nvPr>
        </p:nvSpPr>
        <p:spPr/>
        <p:txBody>
          <a:bodyPr/>
          <a:lstStyle/>
          <a:p>
            <a:r>
              <a:rPr lang="en-US" altLang="de-DE" dirty="0">
                <a:solidFill>
                  <a:srgbClr val="042D98"/>
                </a:solidFill>
              </a:rPr>
              <a:t>X-ray tube position</a:t>
            </a:r>
            <a:br>
              <a:rPr lang="en-US" altLang="de-DE" dirty="0">
                <a:solidFill>
                  <a:srgbClr val="042D98"/>
                </a:solidFill>
              </a:rPr>
            </a:br>
            <a:endParaRPr lang="de-CH" dirty="0">
              <a:solidFill>
                <a:srgbClr val="042D98"/>
              </a:solidFill>
            </a:endParaRPr>
          </a:p>
        </p:txBody>
      </p:sp>
      <p:grpSp>
        <p:nvGrpSpPr>
          <p:cNvPr id="53" name="Group 52"/>
          <p:cNvGrpSpPr/>
          <p:nvPr/>
        </p:nvGrpSpPr>
        <p:grpSpPr>
          <a:xfrm>
            <a:off x="1679212" y="951604"/>
            <a:ext cx="9241201" cy="5095874"/>
            <a:chOff x="304800" y="503583"/>
            <a:chExt cx="8277225" cy="4345965"/>
          </a:xfrm>
        </p:grpSpPr>
        <p:grpSp>
          <p:nvGrpSpPr>
            <p:cNvPr id="45" name="Group 44"/>
            <p:cNvGrpSpPr/>
            <p:nvPr/>
          </p:nvGrpSpPr>
          <p:grpSpPr>
            <a:xfrm>
              <a:off x="440077" y="1228877"/>
              <a:ext cx="3889034" cy="3620671"/>
              <a:chOff x="751158" y="1944688"/>
              <a:chExt cx="4176712" cy="3959225"/>
            </a:xfrm>
          </p:grpSpPr>
          <p:pic>
            <p:nvPicPr>
              <p:cNvPr id="46" name="Picture 7" descr="D:\MK_SGO\Product\Arcadis Varic\Arcadis-Varic_II-down_1.tif"/>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1158" y="1944688"/>
                <a:ext cx="4176712" cy="3959225"/>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47" name="Oval 51"/>
              <p:cNvSpPr>
                <a:spLocks noChangeArrowheads="1"/>
              </p:cNvSpPr>
              <p:nvPr/>
            </p:nvSpPr>
            <p:spPr bwMode="auto">
              <a:xfrm>
                <a:off x="3667395" y="1944688"/>
                <a:ext cx="1152525"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2000">
                  <a:ea typeface="Osaka" pitchFamily="-32" charset="-128"/>
                </a:endParaRPr>
              </a:p>
            </p:txBody>
          </p:sp>
        </p:grpSp>
        <p:sp>
          <p:nvSpPr>
            <p:cNvPr id="51" name="Title 1"/>
            <p:cNvSpPr txBox="1">
              <a:spLocks/>
            </p:cNvSpPr>
            <p:nvPr/>
          </p:nvSpPr>
          <p:spPr>
            <a:xfrm>
              <a:off x="304800" y="503583"/>
              <a:ext cx="8277225" cy="685800"/>
            </a:xfrm>
            <a:prstGeom prst="rect">
              <a:avLst/>
            </a:prstGeom>
          </p:spPr>
          <p:txBody>
            <a:bodyPr/>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US" altLang="de-DE" sz="3200" dirty="0">
                <a:solidFill>
                  <a:srgbClr val="0063AC"/>
                </a:solidFill>
                <a:ea typeface="+mj-ea"/>
              </a:endParaRPr>
            </a:p>
          </p:txBody>
        </p:sp>
      </p:grpSp>
      <p:pic>
        <p:nvPicPr>
          <p:cNvPr id="337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6234" y="951602"/>
            <a:ext cx="4422752" cy="589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00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DCE0-8B88-436A-BD8E-C56E72CCE852}"/>
              </a:ext>
            </a:extLst>
          </p:cNvPr>
          <p:cNvSpPr>
            <a:spLocks noGrp="1"/>
          </p:cNvSpPr>
          <p:nvPr>
            <p:ph type="title"/>
          </p:nvPr>
        </p:nvSpPr>
        <p:spPr/>
        <p:txBody>
          <a:bodyPr/>
          <a:lstStyle/>
          <a:p>
            <a:r>
              <a:rPr lang="en-US" altLang="de-DE" dirty="0">
                <a:solidFill>
                  <a:srgbClr val="042D98"/>
                </a:solidFill>
              </a:rPr>
              <a:t>X-ray tube position</a:t>
            </a:r>
            <a:br>
              <a:rPr lang="en-US" altLang="de-DE" dirty="0">
                <a:solidFill>
                  <a:srgbClr val="042D98"/>
                </a:solidFill>
              </a:rPr>
            </a:br>
            <a:endParaRPr lang="de-CH" dirty="0">
              <a:solidFill>
                <a:srgbClr val="042D98"/>
              </a:solidFill>
            </a:endParaRPr>
          </a:p>
        </p:txBody>
      </p:sp>
      <p:grpSp>
        <p:nvGrpSpPr>
          <p:cNvPr id="31" name="Group 30"/>
          <p:cNvGrpSpPr/>
          <p:nvPr/>
        </p:nvGrpSpPr>
        <p:grpSpPr>
          <a:xfrm>
            <a:off x="1343025" y="1830776"/>
            <a:ext cx="4523528" cy="4246793"/>
            <a:chOff x="95462" y="2685434"/>
            <a:chExt cx="4819424" cy="4573873"/>
          </a:xfrm>
        </p:grpSpPr>
        <p:pic>
          <p:nvPicPr>
            <p:cNvPr id="32" name="Picture 6" descr="D:\MK_SGO\Product\Arcadis Varic\sm18614_SP_07_B.png"/>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837" b="2638"/>
            <a:stretch>
              <a:fillRect/>
            </a:stretch>
          </p:blipFill>
          <p:spPr bwMode="auto">
            <a:xfrm>
              <a:off x="95462" y="2685434"/>
              <a:ext cx="4819424" cy="4573873"/>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33" name="Oval 51"/>
            <p:cNvSpPr>
              <a:spLocks noChangeArrowheads="1"/>
            </p:cNvSpPr>
            <p:nvPr/>
          </p:nvSpPr>
          <p:spPr bwMode="auto">
            <a:xfrm>
              <a:off x="3397592" y="5421041"/>
              <a:ext cx="1517293" cy="145734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2000">
                <a:ea typeface="Osaka" pitchFamily="-32" charset="-128"/>
              </a:endParaRPr>
            </a:p>
          </p:txBody>
        </p:sp>
      </p:grpSp>
      <p:sp>
        <p:nvSpPr>
          <p:cNvPr id="35" name="Title 1"/>
          <p:cNvSpPr txBox="1">
            <a:spLocks/>
          </p:cNvSpPr>
          <p:nvPr/>
        </p:nvSpPr>
        <p:spPr>
          <a:xfrm>
            <a:off x="1828801" y="503583"/>
            <a:ext cx="8277225" cy="685800"/>
          </a:xfrm>
          <a:prstGeom prst="rect">
            <a:avLst/>
          </a:prstGeom>
        </p:spPr>
        <p:txBody>
          <a:bodyPr/>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US" altLang="de-DE" sz="3200" dirty="0">
              <a:solidFill>
                <a:srgbClr val="0063AC"/>
              </a:solidFill>
              <a:ea typeface="+mj-ea"/>
            </a:endParaRPr>
          </a:p>
        </p:txBody>
      </p:sp>
      <p:pic>
        <p:nvPicPr>
          <p:cNvPr id="3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013" y="503583"/>
            <a:ext cx="4737962" cy="655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3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fr-FR" sz="3200" dirty="0"/>
              <a:t>Wilhelm </a:t>
            </a:r>
            <a:r>
              <a:rPr lang="en-US" altLang="fr-FR" sz="3200" dirty="0" err="1"/>
              <a:t>Röntgen</a:t>
            </a:r>
            <a:r>
              <a:rPr lang="en-US" altLang="fr-FR" sz="3200" dirty="0"/>
              <a:t> </a:t>
            </a:r>
            <a:r>
              <a:rPr lang="en-US" altLang="fr-FR" dirty="0"/>
              <a:t>(1845-1923)</a:t>
            </a:r>
          </a:p>
        </p:txBody>
      </p:sp>
      <p:sp>
        <p:nvSpPr>
          <p:cNvPr id="5123" name="Text Placeholder 6"/>
          <p:cNvSpPr>
            <a:spLocks noGrp="1"/>
          </p:cNvSpPr>
          <p:nvPr>
            <p:ph type="body" sz="quarter" idx="13"/>
          </p:nvPr>
        </p:nvSpPr>
        <p:spPr/>
        <p:txBody>
          <a:bodyPr/>
          <a:lstStyle/>
          <a:p>
            <a:pPr marL="457200" indent="-457200">
              <a:buFont typeface="Arial" panose="020B0604020202020204" pitchFamily="34" charset="0"/>
              <a:buChar char="•"/>
            </a:pPr>
            <a:r>
              <a:rPr lang="en-US" altLang="fr-FR" noProof="0" dirty="0"/>
              <a:t>1885: discovery of x-rays</a:t>
            </a:r>
          </a:p>
          <a:p>
            <a:pPr lvl="2"/>
            <a:r>
              <a:rPr lang="en-US" altLang="fr-FR" sz="2800" noProof="0" dirty="0">
                <a:solidFill>
                  <a:schemeClr val="tx1"/>
                </a:solidFill>
              </a:rPr>
              <a:t>“</a:t>
            </a:r>
            <a:r>
              <a:rPr lang="en-US" altLang="fr-FR" sz="2800" noProof="0" dirty="0" err="1">
                <a:solidFill>
                  <a:schemeClr val="tx1"/>
                </a:solidFill>
              </a:rPr>
              <a:t>Röntgen</a:t>
            </a:r>
            <a:r>
              <a:rPr lang="en-US" altLang="fr-FR" sz="2800" noProof="0" dirty="0">
                <a:solidFill>
                  <a:schemeClr val="tx1"/>
                </a:solidFill>
              </a:rPr>
              <a:t> rays”</a:t>
            </a:r>
          </a:p>
          <a:p>
            <a:pPr lvl="1"/>
            <a:endParaRPr lang="en-US" altLang="fr-FR" noProof="0" dirty="0">
              <a:solidFill>
                <a:schemeClr val="tx1"/>
              </a:solidFill>
            </a:endParaRPr>
          </a:p>
          <a:p>
            <a:pPr marL="457200" indent="-457200">
              <a:buFont typeface="Arial" panose="020B0604020202020204" pitchFamily="34" charset="0"/>
              <a:buChar char="•"/>
            </a:pPr>
            <a:r>
              <a:rPr lang="en-US" altLang="fr-FR" noProof="0" dirty="0"/>
              <a:t>First x-ray</a:t>
            </a:r>
          </a:p>
          <a:p>
            <a:pPr lvl="2"/>
            <a:r>
              <a:rPr lang="en-US" altLang="fr-FR" sz="2800" noProof="0" dirty="0">
                <a:solidFill>
                  <a:schemeClr val="tx1"/>
                </a:solidFill>
              </a:rPr>
              <a:t>Left hand of his wife</a:t>
            </a:r>
          </a:p>
          <a:p>
            <a:pPr lvl="1"/>
            <a:endParaRPr lang="en-US" altLang="fr-FR" noProof="0" dirty="0"/>
          </a:p>
          <a:p>
            <a:pPr marL="457200" indent="-457200">
              <a:buFont typeface="Arial" panose="020B0604020202020204" pitchFamily="34" charset="0"/>
              <a:buChar char="•"/>
            </a:pPr>
            <a:r>
              <a:rPr lang="en-US" altLang="fr-FR" noProof="0" dirty="0"/>
              <a:t>1901: Nobel Prize</a:t>
            </a:r>
          </a:p>
        </p:txBody>
      </p:sp>
      <p:pic>
        <p:nvPicPr>
          <p:cNvPr id="75780" name="Picture 4" descr="http://upload.wikimedia.org/wikipedia/commons/8/86/Wilhelm_Conrad_R%C3%B6ntgen_(1845--192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6501" y="507087"/>
            <a:ext cx="2814637" cy="4372144"/>
          </a:xfrm>
          <a:prstGeom prst="roundRect">
            <a:avLst>
              <a:gd name="adj" fmla="val 4167"/>
            </a:avLst>
          </a:prstGeom>
          <a:solidFill>
            <a:srgbClr val="FFFFFF"/>
          </a:solidFill>
          <a:ln w="9525" cap="sq">
            <a:noFill/>
            <a:miter lim="800000"/>
          </a:ln>
          <a:effectLst/>
        </p:spPr>
      </p:pic>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6" y="2286000"/>
            <a:ext cx="2730500" cy="42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352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C4A0-806E-4DA8-9D1E-AB196BE92287}"/>
              </a:ext>
            </a:extLst>
          </p:cNvPr>
          <p:cNvSpPr>
            <a:spLocks noGrp="1"/>
          </p:cNvSpPr>
          <p:nvPr>
            <p:ph type="title"/>
          </p:nvPr>
        </p:nvSpPr>
        <p:spPr/>
        <p:txBody>
          <a:bodyPr/>
          <a:lstStyle/>
          <a:p>
            <a:r>
              <a:rPr lang="en-US" altLang="de-DE" dirty="0">
                <a:solidFill>
                  <a:srgbClr val="042D98"/>
                </a:solidFill>
              </a:rPr>
              <a:t>X-ray tube position</a:t>
            </a:r>
            <a:br>
              <a:rPr lang="en-US" altLang="de-DE" dirty="0">
                <a:solidFill>
                  <a:srgbClr val="042D98"/>
                </a:solidFill>
              </a:rPr>
            </a:br>
            <a:endParaRPr lang="de-CH" dirty="0">
              <a:solidFill>
                <a:srgbClr val="042D98"/>
              </a:solidFill>
            </a:endParaRPr>
          </a:p>
        </p:txBody>
      </p:sp>
      <p:sp>
        <p:nvSpPr>
          <p:cNvPr id="29" name="Content Placeholder 2"/>
          <p:cNvSpPr txBox="1">
            <a:spLocks/>
          </p:cNvSpPr>
          <p:nvPr/>
        </p:nvSpPr>
        <p:spPr>
          <a:xfrm>
            <a:off x="1647825" y="1474787"/>
            <a:ext cx="8420100" cy="1377950"/>
          </a:xfrm>
          <a:prstGeom prst="rect">
            <a:avLst/>
          </a:prstGeom>
        </p:spPr>
        <p:txBody>
          <a:bodyPr/>
          <a:lstStyle>
            <a:lvl1pPr marL="342900" indent="-342900" algn="l" rtl="0" eaLnBrk="0" fontAlgn="base" hangingPunct="0">
              <a:lnSpc>
                <a:spcPct val="125000"/>
              </a:lnSpc>
              <a:spcBef>
                <a:spcPct val="20000"/>
              </a:spcBef>
              <a:spcAft>
                <a:spcPct val="0"/>
              </a:spcAft>
              <a:buFont typeface="Wingdings" pitchFamily="2" charset="2"/>
              <a:buChar char="§"/>
              <a:defRPr kumimoji="1"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Symbol" pitchFamily="18" charset="2"/>
              <a:buChar char="-"/>
              <a:defRPr kumimoji="1" sz="2800">
                <a:solidFill>
                  <a:srgbClr val="29529B"/>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Arial" pitchFamily="34" charset="0"/>
              <a:buChar char="•"/>
            </a:pPr>
            <a:endParaRPr lang="de-CH" altLang="de-DE" sz="2400" kern="0" dirty="0"/>
          </a:p>
        </p:txBody>
      </p:sp>
      <p:sp>
        <p:nvSpPr>
          <p:cNvPr id="22" name="Title 1"/>
          <p:cNvSpPr txBox="1">
            <a:spLocks/>
          </p:cNvSpPr>
          <p:nvPr/>
        </p:nvSpPr>
        <p:spPr>
          <a:xfrm>
            <a:off x="1571626" y="682970"/>
            <a:ext cx="8277225" cy="685800"/>
          </a:xfrm>
          <a:prstGeom prst="rect">
            <a:avLst/>
          </a:prstGeom>
        </p:spPr>
        <p:txBody>
          <a:bodyPr/>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US" altLang="de-DE" sz="3200" dirty="0">
              <a:solidFill>
                <a:srgbClr val="0063AC"/>
              </a:solidFill>
              <a:ea typeface="+mj-ea"/>
            </a:endParaRPr>
          </a:p>
        </p:txBody>
      </p:sp>
      <p:pic>
        <p:nvPicPr>
          <p:cNvPr id="23" name="Picture 69"/>
          <p:cNvPicPr>
            <a:picLocks noChangeAspect="1" noChangeArrowheads="1"/>
          </p:cNvPicPr>
          <p:nvPr/>
        </p:nvPicPr>
        <p:blipFill>
          <a:blip r:embed="rId3" cstate="print"/>
          <a:srcRect l="68799"/>
          <a:stretch>
            <a:fillRect/>
          </a:stretch>
        </p:blipFill>
        <p:spPr bwMode="auto">
          <a:xfrm flipH="1">
            <a:off x="3324225" y="2700338"/>
            <a:ext cx="1219200" cy="4047119"/>
          </a:xfrm>
          <a:prstGeom prst="rect">
            <a:avLst/>
          </a:prstGeom>
          <a:noFill/>
          <a:ln w="9525">
            <a:noFill/>
            <a:miter lim="800000"/>
            <a:headEnd/>
            <a:tailEnd/>
          </a:ln>
        </p:spPr>
      </p:pic>
      <p:pic>
        <p:nvPicPr>
          <p:cNvPr id="27" name="Picture 14" descr="Picture20"/>
          <p:cNvPicPr>
            <a:picLocks noChangeAspect="1" noChangeArrowheads="1"/>
          </p:cNvPicPr>
          <p:nvPr/>
        </p:nvPicPr>
        <p:blipFill>
          <a:blip r:embed="rId4" cstate="print"/>
          <a:srcRect/>
          <a:stretch>
            <a:fillRect/>
          </a:stretch>
        </p:blipFill>
        <p:spPr bwMode="auto">
          <a:xfrm>
            <a:off x="4467225" y="2827963"/>
            <a:ext cx="4152900" cy="3790325"/>
          </a:xfrm>
          <a:prstGeom prst="rect">
            <a:avLst/>
          </a:prstGeom>
          <a:noFill/>
          <a:ln w="9525">
            <a:noFill/>
            <a:miter lim="800000"/>
            <a:headEnd/>
            <a:tailEnd/>
          </a:ln>
        </p:spPr>
      </p:pic>
      <p:cxnSp>
        <p:nvCxnSpPr>
          <p:cNvPr id="28" name="Straight Arrow Connector 27"/>
          <p:cNvCxnSpPr/>
          <p:nvPr/>
        </p:nvCxnSpPr>
        <p:spPr bwMode="auto">
          <a:xfrm rot="10800000">
            <a:off x="4543425" y="4141787"/>
            <a:ext cx="571500" cy="266700"/>
          </a:xfrm>
          <a:prstGeom prst="straightConnector1">
            <a:avLst/>
          </a:prstGeom>
          <a:solidFill>
            <a:srgbClr val="C0C0C0"/>
          </a:solidFill>
          <a:ln w="15875" cap="flat" cmpd="sng" algn="ctr">
            <a:solidFill>
              <a:srgbClr val="002060">
                <a:alpha val="70000"/>
              </a:srgbClr>
            </a:solidFill>
            <a:prstDash val="solid"/>
            <a:round/>
            <a:headEnd type="none" w="med" len="med"/>
            <a:tailEnd type="arrow"/>
          </a:ln>
          <a:effectLst/>
        </p:spPr>
      </p:cxnSp>
      <p:cxnSp>
        <p:nvCxnSpPr>
          <p:cNvPr id="30" name="Straight Arrow Connector 29"/>
          <p:cNvCxnSpPr/>
          <p:nvPr/>
        </p:nvCxnSpPr>
        <p:spPr bwMode="auto">
          <a:xfrm rot="10800000">
            <a:off x="4657725" y="3951287"/>
            <a:ext cx="533400" cy="342900"/>
          </a:xfrm>
          <a:prstGeom prst="straightConnector1">
            <a:avLst/>
          </a:prstGeom>
          <a:solidFill>
            <a:srgbClr val="C0C0C0"/>
          </a:solidFill>
          <a:ln w="15875" cap="flat" cmpd="sng" algn="ctr">
            <a:solidFill>
              <a:srgbClr val="002060">
                <a:alpha val="70000"/>
              </a:srgbClr>
            </a:solidFill>
            <a:prstDash val="solid"/>
            <a:round/>
            <a:headEnd type="none" w="med" len="med"/>
            <a:tailEnd type="arrow"/>
          </a:ln>
          <a:effectLst/>
        </p:spPr>
      </p:cxnSp>
      <p:cxnSp>
        <p:nvCxnSpPr>
          <p:cNvPr id="31" name="Straight Arrow Connector 30"/>
          <p:cNvCxnSpPr/>
          <p:nvPr/>
        </p:nvCxnSpPr>
        <p:spPr bwMode="auto">
          <a:xfrm rot="16200000" flipV="1">
            <a:off x="4848225" y="3798887"/>
            <a:ext cx="419100" cy="419100"/>
          </a:xfrm>
          <a:prstGeom prst="straightConnector1">
            <a:avLst/>
          </a:prstGeom>
          <a:solidFill>
            <a:srgbClr val="C0C0C0"/>
          </a:solidFill>
          <a:ln w="15875" cap="flat" cmpd="sng" algn="ctr">
            <a:solidFill>
              <a:srgbClr val="002060">
                <a:alpha val="70000"/>
              </a:srgbClr>
            </a:solidFill>
            <a:prstDash val="solid"/>
            <a:round/>
            <a:headEnd type="none" w="med" len="med"/>
            <a:tailEnd type="arrow"/>
          </a:ln>
          <a:effectLst/>
        </p:spPr>
      </p:cxnSp>
      <p:cxnSp>
        <p:nvCxnSpPr>
          <p:cNvPr id="32" name="Straight Arrow Connector 31"/>
          <p:cNvCxnSpPr/>
          <p:nvPr/>
        </p:nvCxnSpPr>
        <p:spPr bwMode="auto">
          <a:xfrm rot="5400000" flipH="1" flipV="1">
            <a:off x="5343525" y="3798887"/>
            <a:ext cx="419100" cy="342900"/>
          </a:xfrm>
          <a:prstGeom prst="straightConnector1">
            <a:avLst/>
          </a:prstGeom>
          <a:solidFill>
            <a:srgbClr val="C0C0C0"/>
          </a:solidFill>
          <a:ln w="15875" cap="flat" cmpd="sng" algn="ctr">
            <a:solidFill>
              <a:srgbClr val="002060">
                <a:alpha val="70000"/>
              </a:srgbClr>
            </a:solidFill>
            <a:prstDash val="solid"/>
            <a:round/>
            <a:headEnd type="none" w="med" len="med"/>
            <a:tailEnd type="arrow"/>
          </a:ln>
          <a:effectLst/>
        </p:spPr>
      </p:cxnSp>
      <p:cxnSp>
        <p:nvCxnSpPr>
          <p:cNvPr id="33" name="Straight Arrow Connector 32"/>
          <p:cNvCxnSpPr/>
          <p:nvPr/>
        </p:nvCxnSpPr>
        <p:spPr bwMode="auto">
          <a:xfrm rot="16200000" flipV="1">
            <a:off x="4962525" y="3836987"/>
            <a:ext cx="495300" cy="190500"/>
          </a:xfrm>
          <a:prstGeom prst="straightConnector1">
            <a:avLst/>
          </a:prstGeom>
          <a:solidFill>
            <a:srgbClr val="C0C0C0"/>
          </a:solidFill>
          <a:ln w="15875" cap="flat" cmpd="sng" algn="ctr">
            <a:solidFill>
              <a:srgbClr val="002060">
                <a:alpha val="70000"/>
              </a:srgbClr>
            </a:solidFill>
            <a:prstDash val="solid"/>
            <a:round/>
            <a:headEnd type="none" w="med" len="med"/>
            <a:tailEnd type="arrow"/>
          </a:ln>
          <a:effectLst/>
        </p:spPr>
      </p:cxnSp>
      <p:sp>
        <p:nvSpPr>
          <p:cNvPr id="34" name="Rectangle 33"/>
          <p:cNvSpPr/>
          <p:nvPr/>
        </p:nvSpPr>
        <p:spPr>
          <a:xfrm>
            <a:off x="6296026" y="2751475"/>
            <a:ext cx="1241045" cy="1015663"/>
          </a:xfrm>
          <a:prstGeom prst="rect">
            <a:avLst/>
          </a:prstGeom>
        </p:spPr>
        <p:txBody>
          <a:bodyPr wrap="none">
            <a:spAutoFit/>
          </a:bodyPr>
          <a:lstStyle/>
          <a:p>
            <a:r>
              <a:rPr lang="en-US" sz="6000" dirty="0">
                <a:solidFill>
                  <a:srgbClr val="008000"/>
                </a:solidFill>
              </a:rPr>
              <a:t>✔</a:t>
            </a:r>
          </a:p>
        </p:txBody>
      </p:sp>
      <p:sp>
        <p:nvSpPr>
          <p:cNvPr id="35" name="Rectangle 34"/>
          <p:cNvSpPr/>
          <p:nvPr/>
        </p:nvSpPr>
        <p:spPr>
          <a:xfrm>
            <a:off x="4391025" y="2617788"/>
            <a:ext cx="838200" cy="1323439"/>
          </a:xfrm>
          <a:prstGeom prst="rect">
            <a:avLst/>
          </a:prstGeom>
        </p:spPr>
        <p:txBody>
          <a:bodyPr wrap="square">
            <a:spAutoFit/>
          </a:bodyPr>
          <a:lstStyle/>
          <a:p>
            <a:r>
              <a:rPr lang="en-US" sz="8000" dirty="0">
                <a:solidFill>
                  <a:srgbClr val="FF0000"/>
                </a:solidFill>
              </a:rPr>
              <a:t>✗</a:t>
            </a:r>
          </a:p>
        </p:txBody>
      </p:sp>
      <p:sp>
        <p:nvSpPr>
          <p:cNvPr id="36" name="Octagon 35"/>
          <p:cNvSpPr/>
          <p:nvPr/>
        </p:nvSpPr>
        <p:spPr bwMode="auto">
          <a:xfrm>
            <a:off x="7362825" y="4217987"/>
            <a:ext cx="1371600" cy="1066800"/>
          </a:xfrm>
          <a:prstGeom prst="octagon">
            <a:avLst/>
          </a:prstGeom>
          <a:solidFill>
            <a:srgbClr val="66CCFF">
              <a:alpha val="20000"/>
            </a:srgbClr>
          </a:solidFill>
          <a:ln w="38100" cap="flat" cmpd="sng" algn="ctr">
            <a:solidFill>
              <a:srgbClr val="29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700">
              <a:latin typeface="Times" charset="0"/>
              <a:ea typeface="Osaka" pitchFamily="1" charset="-128"/>
            </a:endParaRPr>
          </a:p>
        </p:txBody>
      </p:sp>
      <p:sp>
        <p:nvSpPr>
          <p:cNvPr id="37" name="Heart 36"/>
          <p:cNvSpPr/>
          <p:nvPr/>
        </p:nvSpPr>
        <p:spPr bwMode="auto">
          <a:xfrm rot="20477435">
            <a:off x="7828283" y="3296004"/>
            <a:ext cx="1073366" cy="1034611"/>
          </a:xfrm>
          <a:prstGeom prst="heart">
            <a:avLst/>
          </a:prstGeom>
          <a:noFill/>
          <a:ln w="730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700">
              <a:latin typeface="Times" charset="0"/>
              <a:ea typeface="Osaka" pitchFamily="1" charset="-128"/>
            </a:endParaRPr>
          </a:p>
        </p:txBody>
      </p:sp>
      <p:sp>
        <p:nvSpPr>
          <p:cNvPr id="3" name="Text Placeholder 2">
            <a:extLst>
              <a:ext uri="{FF2B5EF4-FFF2-40B4-BE49-F238E27FC236}">
                <a16:creationId xmlns:a16="http://schemas.microsoft.com/office/drawing/2014/main" id="{520254A0-216A-426E-B129-9FB6F19C1B49}"/>
              </a:ext>
            </a:extLst>
          </p:cNvPr>
          <p:cNvSpPr>
            <a:spLocks noGrp="1"/>
          </p:cNvSpPr>
          <p:nvPr>
            <p:ph type="body" sz="quarter" idx="13"/>
          </p:nvPr>
        </p:nvSpPr>
        <p:spPr>
          <a:xfrm>
            <a:off x="658813" y="1727200"/>
            <a:ext cx="9505950" cy="823913"/>
          </a:xfrm>
        </p:spPr>
        <p:txBody>
          <a:bodyPr/>
          <a:lstStyle/>
          <a:p>
            <a:pPr marL="457200" indent="-457200">
              <a:buFont typeface="Arial" panose="020B0604020202020204" pitchFamily="34" charset="0"/>
              <a:buChar char="•"/>
            </a:pPr>
            <a:r>
              <a:rPr lang="de-CH" altLang="de-DE" kern="0" dirty="0" err="1"/>
              <a:t>Scattered</a:t>
            </a:r>
            <a:r>
              <a:rPr lang="de-CH" altLang="de-DE" kern="0" dirty="0"/>
              <a:t> dose </a:t>
            </a:r>
            <a:r>
              <a:rPr lang="de-CH" altLang="de-DE" kern="0" dirty="0" err="1"/>
              <a:t>is</a:t>
            </a:r>
            <a:r>
              <a:rPr lang="de-CH" altLang="de-DE" kern="0" dirty="0"/>
              <a:t> </a:t>
            </a:r>
            <a:r>
              <a:rPr lang="de-CH" altLang="de-DE" kern="0" dirty="0" err="1"/>
              <a:t>higher</a:t>
            </a:r>
            <a:r>
              <a:rPr lang="de-CH" altLang="de-DE" kern="0" dirty="0"/>
              <a:t> at </a:t>
            </a:r>
            <a:r>
              <a:rPr lang="de-CH" altLang="de-DE" kern="0" dirty="0" err="1"/>
              <a:t>the</a:t>
            </a:r>
            <a:r>
              <a:rPr lang="de-CH" altLang="de-DE" kern="0" dirty="0"/>
              <a:t> x-</a:t>
            </a:r>
            <a:r>
              <a:rPr lang="de-CH" altLang="de-DE" kern="0" dirty="0" err="1"/>
              <a:t>ray</a:t>
            </a:r>
            <a:r>
              <a:rPr lang="de-CH" altLang="de-DE" kern="0" dirty="0"/>
              <a:t> </a:t>
            </a:r>
            <a:r>
              <a:rPr lang="de-CH" altLang="de-DE" kern="0" dirty="0" err="1"/>
              <a:t>tube</a:t>
            </a:r>
            <a:r>
              <a:rPr lang="de-CH" altLang="de-DE" kern="0" dirty="0"/>
              <a:t> </a:t>
            </a:r>
            <a:r>
              <a:rPr lang="de-CH" altLang="de-DE" kern="0" dirty="0" err="1"/>
              <a:t>side</a:t>
            </a:r>
            <a:endParaRPr lang="de-CH" altLang="de-DE" kern="0" dirty="0"/>
          </a:p>
          <a:p>
            <a:pPr lvl="2"/>
            <a:r>
              <a:rPr lang="de-CH" altLang="de-DE" kern="0" dirty="0"/>
              <a:t>Stand on </a:t>
            </a:r>
            <a:r>
              <a:rPr lang="de-CH" altLang="de-DE" kern="0" dirty="0" err="1"/>
              <a:t>the</a:t>
            </a:r>
            <a:r>
              <a:rPr lang="de-CH" altLang="de-DE" kern="0" dirty="0"/>
              <a:t> </a:t>
            </a:r>
            <a:r>
              <a:rPr lang="de-CH" altLang="de-DE" kern="0" dirty="0" err="1"/>
              <a:t>intensifier</a:t>
            </a:r>
            <a:r>
              <a:rPr lang="de-CH" altLang="de-DE" kern="0" dirty="0"/>
              <a:t> </a:t>
            </a:r>
            <a:r>
              <a:rPr lang="de-CH" altLang="de-DE" kern="0" dirty="0" err="1"/>
              <a:t>side</a:t>
            </a:r>
            <a:endParaRPr lang="de-CH" altLang="de-DE" kern="0" dirty="0"/>
          </a:p>
          <a:p>
            <a:endParaRPr lang="de-CH" dirty="0"/>
          </a:p>
        </p:txBody>
      </p:sp>
    </p:spTree>
    <p:extLst>
      <p:ext uri="{BB962C8B-B14F-4D97-AF65-F5344CB8AC3E}">
        <p14:creationId xmlns:p14="http://schemas.microsoft.com/office/powerpoint/2010/main" val="1750682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8" name="Rectangle 33"/>
          <p:cNvSpPr>
            <a:spLocks noGrp="1" noChangeArrowheads="1"/>
          </p:cNvSpPr>
          <p:nvPr>
            <p:ph type="title"/>
          </p:nvPr>
        </p:nvSpPr>
        <p:spPr/>
        <p:txBody>
          <a:bodyPr/>
          <a:lstStyle/>
          <a:p>
            <a:r>
              <a:rPr lang="en-US" altLang="de-DE" dirty="0"/>
              <a:t>Factors affecting patient doses</a:t>
            </a:r>
          </a:p>
        </p:txBody>
      </p:sp>
      <p:pic>
        <p:nvPicPr>
          <p:cNvPr id="25" name="Picture 2">
            <a:extLst>
              <a:ext uri="{FF2B5EF4-FFF2-40B4-BE49-F238E27FC236}">
                <a16:creationId xmlns:a16="http://schemas.microsoft.com/office/drawing/2014/main" id="{93CAB68A-2DBB-44E2-8219-FE3982707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51077"/>
            <a:ext cx="3277185" cy="341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a:extLst>
              <a:ext uri="{FF2B5EF4-FFF2-40B4-BE49-F238E27FC236}">
                <a16:creationId xmlns:a16="http://schemas.microsoft.com/office/drawing/2014/main" id="{90B75047-8623-4B2C-91E7-8A4466A5B2B3}"/>
              </a:ext>
            </a:extLst>
          </p:cNvPr>
          <p:cNvSpPr txBox="1">
            <a:spLocks noChangeArrowheads="1"/>
          </p:cNvSpPr>
          <p:nvPr/>
        </p:nvSpPr>
        <p:spPr>
          <a:xfrm>
            <a:off x="1827213" y="5334000"/>
            <a:ext cx="8604250" cy="914400"/>
          </a:xfrm>
          <a:prstGeom prst="rect">
            <a:avLst/>
          </a:prstGeom>
          <a:ln>
            <a:solidFill>
              <a:srgbClr val="000000"/>
            </a:solidFill>
            <a:miter lim="800000"/>
            <a:headEnd/>
            <a:tailEnd/>
          </a:ln>
        </p:spPr>
        <p:txBody>
          <a:bodyPr vert="horz" wrap="square" lIns="360000" tIns="0" rIns="0" bIns="0" numCol="1" anchor="ctr" anchorCtr="0" compatLnSpc="1">
            <a:prstTxWarp prst="textNoShape">
              <a:avLst/>
            </a:prstTxWarp>
          </a:bodyPr>
          <a:lst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0"/>
              </a:spcAft>
              <a:defRPr/>
            </a:pPr>
            <a:r>
              <a:rPr kumimoji="0" lang="en-US" sz="2400">
                <a:latin typeface="+mj-lt"/>
                <a:ea typeface="+mj-ea"/>
              </a:rPr>
              <a:t>A smaller II diameter can increase patient entrance dose.</a:t>
            </a:r>
            <a:endParaRPr kumimoji="0" lang="en-US" sz="2400" dirty="0">
              <a:latin typeface="+mj-lt"/>
              <a:ea typeface="+mj-ea"/>
            </a:endParaRPr>
          </a:p>
        </p:txBody>
      </p:sp>
      <p:sp>
        <p:nvSpPr>
          <p:cNvPr id="27" name="Oval 8">
            <a:extLst>
              <a:ext uri="{FF2B5EF4-FFF2-40B4-BE49-F238E27FC236}">
                <a16:creationId xmlns:a16="http://schemas.microsoft.com/office/drawing/2014/main" id="{C2028840-E770-4057-BE9B-ADCDA1C349F5}"/>
              </a:ext>
            </a:extLst>
          </p:cNvPr>
          <p:cNvSpPr>
            <a:spLocks noChangeArrowheads="1"/>
          </p:cNvSpPr>
          <p:nvPr/>
        </p:nvSpPr>
        <p:spPr bwMode="auto">
          <a:xfrm>
            <a:off x="4876801" y="1752601"/>
            <a:ext cx="1008063" cy="936625"/>
          </a:xfrm>
          <a:prstGeom prst="ellipse">
            <a:avLst/>
          </a:prstGeom>
          <a:solidFill>
            <a:srgbClr val="FFCC99"/>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2000">
              <a:ea typeface="Osaka" pitchFamily="-32" charset="-128"/>
            </a:endParaRPr>
          </a:p>
        </p:txBody>
      </p:sp>
      <p:sp>
        <p:nvSpPr>
          <p:cNvPr id="28" name="Text Box 17">
            <a:extLst>
              <a:ext uri="{FF2B5EF4-FFF2-40B4-BE49-F238E27FC236}">
                <a16:creationId xmlns:a16="http://schemas.microsoft.com/office/drawing/2014/main" id="{C6A6BCE3-B42D-4D6A-88A1-843882AB4239}"/>
              </a:ext>
            </a:extLst>
          </p:cNvPr>
          <p:cNvSpPr txBox="1">
            <a:spLocks noChangeArrowheads="1"/>
          </p:cNvSpPr>
          <p:nvPr/>
        </p:nvSpPr>
        <p:spPr bwMode="auto">
          <a:xfrm>
            <a:off x="8421689" y="2790825"/>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2400" dirty="0"/>
              <a:t>Dose 1.5</a:t>
            </a:r>
            <a:endParaRPr lang="en-SG" altLang="de-DE" sz="2400" dirty="0"/>
          </a:p>
        </p:txBody>
      </p:sp>
      <p:sp>
        <p:nvSpPr>
          <p:cNvPr id="29" name="Text Box 18">
            <a:extLst>
              <a:ext uri="{FF2B5EF4-FFF2-40B4-BE49-F238E27FC236}">
                <a16:creationId xmlns:a16="http://schemas.microsoft.com/office/drawing/2014/main" id="{4CED36CE-D78A-4972-85D9-37694C03091C}"/>
              </a:ext>
            </a:extLst>
          </p:cNvPr>
          <p:cNvSpPr txBox="1">
            <a:spLocks noChangeArrowheads="1"/>
          </p:cNvSpPr>
          <p:nvPr/>
        </p:nvSpPr>
        <p:spPr bwMode="auto">
          <a:xfrm>
            <a:off x="8421689" y="3582988"/>
            <a:ext cx="1798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2800" dirty="0"/>
              <a:t>Dose 2</a:t>
            </a:r>
            <a:endParaRPr lang="en-SG" altLang="de-DE" sz="2800" dirty="0"/>
          </a:p>
        </p:txBody>
      </p:sp>
      <p:sp>
        <p:nvSpPr>
          <p:cNvPr id="30" name="Rectangle 4">
            <a:extLst>
              <a:ext uri="{FF2B5EF4-FFF2-40B4-BE49-F238E27FC236}">
                <a16:creationId xmlns:a16="http://schemas.microsoft.com/office/drawing/2014/main" id="{71319A3D-BB10-4734-A8C5-F8C70BB1AE5A}"/>
              </a:ext>
            </a:extLst>
          </p:cNvPr>
          <p:cNvSpPr>
            <a:spLocks noChangeArrowheads="1"/>
          </p:cNvSpPr>
          <p:nvPr/>
        </p:nvSpPr>
        <p:spPr bwMode="auto">
          <a:xfrm>
            <a:off x="5772150" y="1252538"/>
            <a:ext cx="2305050" cy="576262"/>
          </a:xfrm>
          <a:prstGeom prst="rect">
            <a:avLst/>
          </a:prstGeom>
          <a:solidFill>
            <a:srgbClr val="FFCC99">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1600">
              <a:ea typeface="Osaka" pitchFamily="-32" charset="-128"/>
            </a:endParaRPr>
          </a:p>
        </p:txBody>
      </p:sp>
      <p:sp>
        <p:nvSpPr>
          <p:cNvPr id="31" name="Rectangle 5">
            <a:extLst>
              <a:ext uri="{FF2B5EF4-FFF2-40B4-BE49-F238E27FC236}">
                <a16:creationId xmlns:a16="http://schemas.microsoft.com/office/drawing/2014/main" id="{646FDDAA-C368-45E1-BD2E-7EA006961815}"/>
              </a:ext>
            </a:extLst>
          </p:cNvPr>
          <p:cNvSpPr>
            <a:spLocks noChangeArrowheads="1"/>
          </p:cNvSpPr>
          <p:nvPr/>
        </p:nvSpPr>
        <p:spPr bwMode="auto">
          <a:xfrm>
            <a:off x="8215314" y="1252538"/>
            <a:ext cx="2376487" cy="576262"/>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1600">
              <a:ea typeface="Osaka" pitchFamily="-32" charset="-128"/>
            </a:endParaRPr>
          </a:p>
        </p:txBody>
      </p:sp>
      <p:sp>
        <p:nvSpPr>
          <p:cNvPr id="32" name="Text Box 6">
            <a:extLst>
              <a:ext uri="{FF2B5EF4-FFF2-40B4-BE49-F238E27FC236}">
                <a16:creationId xmlns:a16="http://schemas.microsoft.com/office/drawing/2014/main" id="{416EC6E3-A9CB-4A16-AF95-3B2515E5CA3A}"/>
              </a:ext>
            </a:extLst>
          </p:cNvPr>
          <p:cNvSpPr txBox="1">
            <a:spLocks noChangeArrowheads="1"/>
          </p:cNvSpPr>
          <p:nvPr/>
        </p:nvSpPr>
        <p:spPr bwMode="auto">
          <a:xfrm>
            <a:off x="5954714" y="1395414"/>
            <a:ext cx="1978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1600" b="1"/>
              <a:t>Intensifier diameter</a:t>
            </a:r>
            <a:endParaRPr lang="en-SG" altLang="de-DE" sz="1600" b="1"/>
          </a:p>
        </p:txBody>
      </p:sp>
      <p:sp>
        <p:nvSpPr>
          <p:cNvPr id="33" name="Text Box 7">
            <a:extLst>
              <a:ext uri="{FF2B5EF4-FFF2-40B4-BE49-F238E27FC236}">
                <a16:creationId xmlns:a16="http://schemas.microsoft.com/office/drawing/2014/main" id="{14E1799C-AB7A-4CF1-9867-1FD41C3CA9AA}"/>
              </a:ext>
            </a:extLst>
          </p:cNvPr>
          <p:cNvSpPr txBox="1">
            <a:spLocks noChangeArrowheads="1"/>
          </p:cNvSpPr>
          <p:nvPr/>
        </p:nvSpPr>
        <p:spPr bwMode="auto">
          <a:xfrm>
            <a:off x="8288339" y="1330326"/>
            <a:ext cx="2232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1600" b="1"/>
              <a:t>Relative patient entrance dose</a:t>
            </a:r>
            <a:endParaRPr lang="en-SG" altLang="de-DE" sz="1600" b="1"/>
          </a:p>
        </p:txBody>
      </p:sp>
      <p:sp>
        <p:nvSpPr>
          <p:cNvPr id="34" name="Oval 9">
            <a:extLst>
              <a:ext uri="{FF2B5EF4-FFF2-40B4-BE49-F238E27FC236}">
                <a16:creationId xmlns:a16="http://schemas.microsoft.com/office/drawing/2014/main" id="{F6C38CCC-8B12-40C6-95D7-A935D7DD97D0}"/>
              </a:ext>
            </a:extLst>
          </p:cNvPr>
          <p:cNvSpPr>
            <a:spLocks noChangeArrowheads="1"/>
          </p:cNvSpPr>
          <p:nvPr/>
        </p:nvSpPr>
        <p:spPr bwMode="auto">
          <a:xfrm>
            <a:off x="5029201" y="2819401"/>
            <a:ext cx="720725" cy="720725"/>
          </a:xfrm>
          <a:prstGeom prst="ellipse">
            <a:avLst/>
          </a:prstGeom>
          <a:solidFill>
            <a:srgbClr val="FFCC99"/>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2000">
              <a:ea typeface="Osaka" pitchFamily="-32" charset="-128"/>
            </a:endParaRPr>
          </a:p>
        </p:txBody>
      </p:sp>
      <p:sp>
        <p:nvSpPr>
          <p:cNvPr id="35" name="Oval 10">
            <a:extLst>
              <a:ext uri="{FF2B5EF4-FFF2-40B4-BE49-F238E27FC236}">
                <a16:creationId xmlns:a16="http://schemas.microsoft.com/office/drawing/2014/main" id="{1017A84E-44AC-4477-B677-3F2E3DB6168A}"/>
              </a:ext>
            </a:extLst>
          </p:cNvPr>
          <p:cNvSpPr>
            <a:spLocks noChangeArrowheads="1"/>
          </p:cNvSpPr>
          <p:nvPr/>
        </p:nvSpPr>
        <p:spPr bwMode="auto">
          <a:xfrm>
            <a:off x="5192713" y="3692525"/>
            <a:ext cx="431800" cy="431800"/>
          </a:xfrm>
          <a:prstGeom prst="ellipse">
            <a:avLst/>
          </a:prstGeom>
          <a:solidFill>
            <a:srgbClr val="FFCC99"/>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2000">
              <a:ea typeface="Osaka" pitchFamily="-32" charset="-128"/>
            </a:endParaRPr>
          </a:p>
        </p:txBody>
      </p:sp>
      <p:sp>
        <p:nvSpPr>
          <p:cNvPr id="36" name="Oval 11">
            <a:extLst>
              <a:ext uri="{FF2B5EF4-FFF2-40B4-BE49-F238E27FC236}">
                <a16:creationId xmlns:a16="http://schemas.microsoft.com/office/drawing/2014/main" id="{33067013-D6F5-4F7C-9C4E-5EC650B41585}"/>
              </a:ext>
            </a:extLst>
          </p:cNvPr>
          <p:cNvSpPr>
            <a:spLocks noChangeArrowheads="1"/>
          </p:cNvSpPr>
          <p:nvPr/>
        </p:nvSpPr>
        <p:spPr bwMode="auto">
          <a:xfrm>
            <a:off x="5265739" y="4413251"/>
            <a:ext cx="358775" cy="360363"/>
          </a:xfrm>
          <a:prstGeom prst="ellipse">
            <a:avLst/>
          </a:prstGeom>
          <a:solidFill>
            <a:srgbClr val="FFCC99"/>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de-DE" sz="2000">
              <a:ea typeface="Osaka" pitchFamily="-32" charset="-128"/>
            </a:endParaRPr>
          </a:p>
        </p:txBody>
      </p:sp>
      <p:sp>
        <p:nvSpPr>
          <p:cNvPr id="37" name="Text Box 12">
            <a:extLst>
              <a:ext uri="{FF2B5EF4-FFF2-40B4-BE49-F238E27FC236}">
                <a16:creationId xmlns:a16="http://schemas.microsoft.com/office/drawing/2014/main" id="{126CF908-3D8E-4003-941C-F926119E1B45}"/>
              </a:ext>
            </a:extLst>
          </p:cNvPr>
          <p:cNvSpPr txBox="1">
            <a:spLocks noChangeArrowheads="1"/>
          </p:cNvSpPr>
          <p:nvPr/>
        </p:nvSpPr>
        <p:spPr bwMode="auto">
          <a:xfrm>
            <a:off x="6129338" y="2019300"/>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2000"/>
              <a:t>32 cm (12 in) </a:t>
            </a:r>
            <a:endParaRPr lang="en-SG" altLang="de-DE" sz="2000"/>
          </a:p>
        </p:txBody>
      </p:sp>
      <p:sp>
        <p:nvSpPr>
          <p:cNvPr id="38" name="Text Box 13">
            <a:extLst>
              <a:ext uri="{FF2B5EF4-FFF2-40B4-BE49-F238E27FC236}">
                <a16:creationId xmlns:a16="http://schemas.microsoft.com/office/drawing/2014/main" id="{F62B4710-3047-409C-B796-8C9475589925}"/>
              </a:ext>
            </a:extLst>
          </p:cNvPr>
          <p:cNvSpPr txBox="1">
            <a:spLocks noChangeArrowheads="1"/>
          </p:cNvSpPr>
          <p:nvPr/>
        </p:nvSpPr>
        <p:spPr bwMode="auto">
          <a:xfrm>
            <a:off x="6130925" y="2900363"/>
            <a:ext cx="1563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2000"/>
              <a:t>22 cm (9 in)</a:t>
            </a:r>
            <a:endParaRPr lang="en-SG" altLang="de-DE" sz="2000"/>
          </a:p>
        </p:txBody>
      </p:sp>
      <p:sp>
        <p:nvSpPr>
          <p:cNvPr id="39" name="Text Box 14">
            <a:extLst>
              <a:ext uri="{FF2B5EF4-FFF2-40B4-BE49-F238E27FC236}">
                <a16:creationId xmlns:a16="http://schemas.microsoft.com/office/drawing/2014/main" id="{75380082-961E-42A0-9F29-62E21FEFCE81}"/>
              </a:ext>
            </a:extLst>
          </p:cNvPr>
          <p:cNvSpPr txBox="1">
            <a:spLocks noChangeArrowheads="1"/>
          </p:cNvSpPr>
          <p:nvPr/>
        </p:nvSpPr>
        <p:spPr bwMode="auto">
          <a:xfrm>
            <a:off x="6130926" y="3692525"/>
            <a:ext cx="165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2000"/>
              <a:t>16 cm (6 in)</a:t>
            </a:r>
            <a:endParaRPr lang="en-SG" altLang="de-DE" sz="2000"/>
          </a:p>
        </p:txBody>
      </p:sp>
      <p:sp>
        <p:nvSpPr>
          <p:cNvPr id="40" name="Text Box 15">
            <a:extLst>
              <a:ext uri="{FF2B5EF4-FFF2-40B4-BE49-F238E27FC236}">
                <a16:creationId xmlns:a16="http://schemas.microsoft.com/office/drawing/2014/main" id="{39C76ED7-F8AF-47C8-AD12-6F84CA7580A7}"/>
              </a:ext>
            </a:extLst>
          </p:cNvPr>
          <p:cNvSpPr txBox="1">
            <a:spLocks noChangeArrowheads="1"/>
          </p:cNvSpPr>
          <p:nvPr/>
        </p:nvSpPr>
        <p:spPr bwMode="auto">
          <a:xfrm>
            <a:off x="6130926" y="4484688"/>
            <a:ext cx="171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2000"/>
              <a:t>11 cm (4.5 in)</a:t>
            </a:r>
            <a:endParaRPr lang="en-SG" altLang="de-DE" sz="2000"/>
          </a:p>
        </p:txBody>
      </p:sp>
      <p:sp>
        <p:nvSpPr>
          <p:cNvPr id="41" name="Text Box 16">
            <a:extLst>
              <a:ext uri="{FF2B5EF4-FFF2-40B4-BE49-F238E27FC236}">
                <a16:creationId xmlns:a16="http://schemas.microsoft.com/office/drawing/2014/main" id="{BA5363C9-7CA0-4C4B-8E72-946EB4980E51}"/>
              </a:ext>
            </a:extLst>
          </p:cNvPr>
          <p:cNvSpPr txBox="1">
            <a:spLocks noChangeArrowheads="1"/>
          </p:cNvSpPr>
          <p:nvPr/>
        </p:nvSpPr>
        <p:spPr bwMode="auto">
          <a:xfrm>
            <a:off x="8421688" y="1981200"/>
            <a:ext cx="2017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sz="2000" dirty="0"/>
              <a:t>Dose 1</a:t>
            </a:r>
            <a:endParaRPr lang="en-SG" altLang="de-DE" sz="2000" dirty="0"/>
          </a:p>
        </p:txBody>
      </p:sp>
      <p:sp>
        <p:nvSpPr>
          <p:cNvPr id="42" name="Text Box 19">
            <a:extLst>
              <a:ext uri="{FF2B5EF4-FFF2-40B4-BE49-F238E27FC236}">
                <a16:creationId xmlns:a16="http://schemas.microsoft.com/office/drawing/2014/main" id="{D3C69449-33F9-45CF-ACBD-93751427085B}"/>
              </a:ext>
            </a:extLst>
          </p:cNvPr>
          <p:cNvSpPr txBox="1">
            <a:spLocks noChangeArrowheads="1"/>
          </p:cNvSpPr>
          <p:nvPr/>
        </p:nvSpPr>
        <p:spPr bwMode="auto">
          <a:xfrm>
            <a:off x="8420101" y="4375151"/>
            <a:ext cx="1800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50000"/>
              </a:spcBef>
              <a:buFontTx/>
              <a:buNone/>
            </a:pPr>
            <a:r>
              <a:rPr lang="en-US" altLang="de-DE" dirty="0"/>
              <a:t>Dose 3</a:t>
            </a:r>
            <a:endParaRPr lang="en-SG" altLang="de-DE" dirty="0"/>
          </a:p>
        </p:txBody>
      </p:sp>
    </p:spTree>
    <p:extLst>
      <p:ext uri="{BB962C8B-B14F-4D97-AF65-F5344CB8AC3E}">
        <p14:creationId xmlns:p14="http://schemas.microsoft.com/office/powerpoint/2010/main" val="16021556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8DA83A-3157-4914-B3CD-2DBD36A16360}"/>
              </a:ext>
            </a:extLst>
          </p:cNvPr>
          <p:cNvSpPr>
            <a:spLocks noGrp="1"/>
          </p:cNvSpPr>
          <p:nvPr>
            <p:ph type="title"/>
          </p:nvPr>
        </p:nvSpPr>
        <p:spPr/>
        <p:txBody>
          <a:bodyPr/>
          <a:lstStyle/>
          <a:p>
            <a:r>
              <a:rPr lang="en-US" altLang="de-DE" dirty="0">
                <a:solidFill>
                  <a:srgbClr val="042D98"/>
                </a:solidFill>
              </a:rPr>
              <a:t>Factors affecting patient and staff doses </a:t>
            </a:r>
            <a:br>
              <a:rPr lang="en-US" altLang="de-DE" dirty="0">
                <a:solidFill>
                  <a:srgbClr val="042D98"/>
                </a:solidFill>
              </a:rPr>
            </a:br>
            <a:endParaRPr lang="de-CH" dirty="0">
              <a:solidFill>
                <a:srgbClr val="042D98"/>
              </a:solidFill>
            </a:endParaRPr>
          </a:p>
        </p:txBody>
      </p:sp>
      <p:sp>
        <p:nvSpPr>
          <p:cNvPr id="48130" name="Rectangle 2"/>
          <p:cNvSpPr>
            <a:spLocks noChangeArrowheads="1"/>
          </p:cNvSpPr>
          <p:nvPr/>
        </p:nvSpPr>
        <p:spPr bwMode="auto">
          <a:xfrm>
            <a:off x="5486400" y="1295400"/>
            <a:ext cx="6046788" cy="2597827"/>
          </a:xfrm>
          <a:prstGeom prst="rect">
            <a:avLst/>
          </a:prstGeom>
          <a:noFill/>
          <a:ln>
            <a:noFill/>
          </a:ln>
        </p:spPr>
        <p:txBody>
          <a:bodyPr wrap="square">
            <a:spAutoFit/>
          </a:bodyPr>
          <a:lstStyle/>
          <a:p>
            <a:pPr>
              <a:lnSpc>
                <a:spcPct val="150000"/>
              </a:lnSpc>
              <a:defRPr/>
            </a:pPr>
            <a:r>
              <a:rPr lang="en-US" sz="2800" dirty="0">
                <a:ea typeface="Osaka" charset="-128"/>
              </a:rPr>
              <a:t>Patient dose will increase if:</a:t>
            </a:r>
          </a:p>
          <a:p>
            <a:pPr marL="342900" indent="-342900">
              <a:lnSpc>
                <a:spcPct val="150000"/>
              </a:lnSpc>
              <a:buFont typeface="Arial" pitchFamily="34" charset="0"/>
              <a:buChar char="•"/>
              <a:defRPr/>
            </a:pPr>
            <a:r>
              <a:rPr lang="en-US" sz="2800" dirty="0">
                <a:ea typeface="Osaka" charset="-128"/>
              </a:rPr>
              <a:t>Distance of source to skin is short</a:t>
            </a:r>
          </a:p>
          <a:p>
            <a:pPr marL="342900" indent="-342900">
              <a:lnSpc>
                <a:spcPct val="150000"/>
              </a:lnSpc>
              <a:buFont typeface="Arial" pitchFamily="34" charset="0"/>
              <a:buChar char="•"/>
              <a:defRPr/>
            </a:pPr>
            <a:r>
              <a:rPr lang="en-US" sz="2800" dirty="0">
                <a:ea typeface="Osaka" charset="-128"/>
              </a:rPr>
              <a:t>Distance of patient to image intensifier is large</a:t>
            </a:r>
          </a:p>
        </p:txBody>
      </p:sp>
      <p:graphicFrame>
        <p:nvGraphicFramePr>
          <p:cNvPr id="3" name="Object 2"/>
          <p:cNvGraphicFramePr>
            <a:graphicFrameLocks noChangeAspect="1"/>
          </p:cNvGraphicFramePr>
          <p:nvPr>
            <p:extLst>
              <p:ext uri="{D42A27DB-BD31-4B8C-83A1-F6EECF244321}">
                <p14:modId xmlns:p14="http://schemas.microsoft.com/office/powerpoint/2010/main" val="1948880086"/>
              </p:ext>
            </p:extLst>
          </p:nvPr>
        </p:nvGraphicFramePr>
        <p:xfrm>
          <a:off x="1993072" y="1143000"/>
          <a:ext cx="3264729" cy="5334001"/>
        </p:xfrm>
        <a:graphic>
          <a:graphicData uri="http://schemas.openxmlformats.org/presentationml/2006/ole">
            <mc:AlternateContent xmlns:mc="http://schemas.openxmlformats.org/markup-compatibility/2006">
              <mc:Choice xmlns:v="urn:schemas-microsoft-com:vml" Requires="v">
                <p:oleObj spid="_x0000_s34838" name="Image" r:id="rId4" imgW="6476190" imgH="11009524" progId="">
                  <p:embed/>
                </p:oleObj>
              </mc:Choice>
              <mc:Fallback>
                <p:oleObj name="Image" r:id="rId4" imgW="6476190" imgH="11009524" progId="">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072" y="1143000"/>
                        <a:ext cx="3264729" cy="533400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74734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148E-C1DC-4E8F-BD3A-7D6612B255B6}"/>
              </a:ext>
            </a:extLst>
          </p:cNvPr>
          <p:cNvSpPr>
            <a:spLocks noGrp="1"/>
          </p:cNvSpPr>
          <p:nvPr>
            <p:ph type="title"/>
          </p:nvPr>
        </p:nvSpPr>
        <p:spPr/>
        <p:txBody>
          <a:bodyPr/>
          <a:lstStyle/>
          <a:p>
            <a:r>
              <a:rPr lang="en-US" altLang="de-DE" dirty="0">
                <a:solidFill>
                  <a:srgbClr val="042D98"/>
                </a:solidFill>
              </a:rPr>
              <a:t>Factors affecting patient and staff doses </a:t>
            </a:r>
            <a:br>
              <a:rPr lang="en-US" altLang="de-DE" dirty="0">
                <a:solidFill>
                  <a:srgbClr val="042D98"/>
                </a:solidFill>
              </a:rPr>
            </a:br>
            <a:endParaRPr lang="de-CH" dirty="0">
              <a:solidFill>
                <a:srgbClr val="042D98"/>
              </a:solidFill>
            </a:endParaRPr>
          </a:p>
        </p:txBody>
      </p:sp>
      <p:sp>
        <p:nvSpPr>
          <p:cNvPr id="33796" name="Title 1"/>
          <p:cNvSpPr txBox="1">
            <a:spLocks/>
          </p:cNvSpPr>
          <p:nvPr/>
        </p:nvSpPr>
        <p:spPr bwMode="auto">
          <a:xfrm>
            <a:off x="1905001" y="533400"/>
            <a:ext cx="8277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nSpc>
                <a:spcPct val="100000"/>
              </a:lnSpc>
              <a:spcBef>
                <a:spcPct val="0"/>
              </a:spcBef>
              <a:buFontTx/>
              <a:buNone/>
            </a:pPr>
            <a:endParaRPr lang="en-US" altLang="de-DE" b="1" dirty="0">
              <a:solidFill>
                <a:srgbClr val="0063AC"/>
              </a:solidFill>
            </a:endParaRPr>
          </a:p>
        </p:txBody>
      </p:sp>
      <p:sp>
        <p:nvSpPr>
          <p:cNvPr id="18" name="Rectangle 2"/>
          <p:cNvSpPr>
            <a:spLocks noChangeArrowheads="1"/>
          </p:cNvSpPr>
          <p:nvPr/>
        </p:nvSpPr>
        <p:spPr bwMode="auto">
          <a:xfrm>
            <a:off x="5486400" y="1301433"/>
            <a:ext cx="5181600" cy="4869025"/>
          </a:xfrm>
          <a:prstGeom prst="rect">
            <a:avLst/>
          </a:prstGeom>
          <a:noFill/>
          <a:ln>
            <a:noFill/>
          </a:ln>
        </p:spPr>
        <p:txBody>
          <a:bodyPr>
            <a:spAutoFit/>
          </a:bodyPr>
          <a:lstStyle/>
          <a:p>
            <a:pPr>
              <a:lnSpc>
                <a:spcPct val="150000"/>
              </a:lnSpc>
              <a:defRPr/>
            </a:pPr>
            <a:r>
              <a:rPr lang="en-US" sz="2800" dirty="0">
                <a:solidFill>
                  <a:schemeClr val="bg1">
                    <a:lumMod val="75000"/>
                  </a:schemeClr>
                </a:solidFill>
                <a:ea typeface="Osaka" charset="-128"/>
              </a:rPr>
              <a:t>Patient dose will increase if:</a:t>
            </a:r>
          </a:p>
          <a:p>
            <a:pPr marL="342900" indent="-342900">
              <a:lnSpc>
                <a:spcPct val="150000"/>
              </a:lnSpc>
              <a:buFont typeface="Arial" pitchFamily="34" charset="0"/>
              <a:buChar char="•"/>
              <a:defRPr/>
            </a:pPr>
            <a:r>
              <a:rPr lang="en-US" sz="2400" dirty="0">
                <a:solidFill>
                  <a:schemeClr val="bg1">
                    <a:lumMod val="75000"/>
                  </a:schemeClr>
                </a:solidFill>
                <a:ea typeface="Osaka" charset="-128"/>
              </a:rPr>
              <a:t>Distance of source  to skin is short</a:t>
            </a:r>
          </a:p>
          <a:p>
            <a:pPr marL="342900" indent="-342900">
              <a:lnSpc>
                <a:spcPct val="150000"/>
              </a:lnSpc>
              <a:buFont typeface="Arial" pitchFamily="34" charset="0"/>
              <a:buChar char="•"/>
              <a:defRPr/>
            </a:pPr>
            <a:r>
              <a:rPr lang="en-US" sz="2400" dirty="0">
                <a:solidFill>
                  <a:schemeClr val="bg1">
                    <a:lumMod val="75000"/>
                  </a:schemeClr>
                </a:solidFill>
                <a:ea typeface="Osaka" charset="-128"/>
              </a:rPr>
              <a:t>Distance of patient to image intensifier is large</a:t>
            </a:r>
          </a:p>
          <a:p>
            <a:pPr>
              <a:lnSpc>
                <a:spcPct val="150000"/>
              </a:lnSpc>
              <a:spcBef>
                <a:spcPct val="20000"/>
              </a:spcBef>
              <a:defRPr/>
            </a:pPr>
            <a:r>
              <a:rPr lang="en-US" sz="2800" dirty="0">
                <a:ea typeface="Osaka" charset="-128"/>
              </a:rPr>
              <a:t>To reduce scatter:</a:t>
            </a:r>
          </a:p>
          <a:p>
            <a:pPr marL="342900" indent="-342900">
              <a:lnSpc>
                <a:spcPct val="150000"/>
              </a:lnSpc>
              <a:spcBef>
                <a:spcPct val="20000"/>
              </a:spcBef>
              <a:buFont typeface="Arial" pitchFamily="34" charset="0"/>
              <a:buChar char="•"/>
              <a:defRPr/>
            </a:pPr>
            <a:r>
              <a:rPr lang="en-US" sz="2400" dirty="0">
                <a:ea typeface="Osaka" charset="-128"/>
              </a:rPr>
              <a:t>Place patient close to image intensifier and far from x-ray tube</a:t>
            </a:r>
          </a:p>
          <a:p>
            <a:pPr marL="342900" indent="-342900">
              <a:lnSpc>
                <a:spcPct val="150000"/>
              </a:lnSpc>
              <a:buFont typeface="Arial" pitchFamily="34" charset="0"/>
              <a:buChar char="•"/>
              <a:defRPr/>
            </a:pPr>
            <a:endParaRPr lang="en-US" sz="2400" dirty="0">
              <a:solidFill>
                <a:schemeClr val="bg1">
                  <a:lumMod val="75000"/>
                </a:schemeClr>
              </a:solidFill>
              <a:ea typeface="Osaka"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7339519"/>
              </p:ext>
            </p:extLst>
          </p:nvPr>
        </p:nvGraphicFramePr>
        <p:xfrm>
          <a:off x="1992314" y="1143000"/>
          <a:ext cx="3265487" cy="5334000"/>
        </p:xfrm>
        <a:graphic>
          <a:graphicData uri="http://schemas.openxmlformats.org/presentationml/2006/ole">
            <mc:AlternateContent xmlns:mc="http://schemas.openxmlformats.org/markup-compatibility/2006">
              <mc:Choice xmlns:v="urn:schemas-microsoft-com:vml" Requires="v">
                <p:oleObj spid="_x0000_s35860" name="Image" r:id="rId4" imgW="6476190" imgH="11009524" progId="">
                  <p:embed/>
                </p:oleObj>
              </mc:Choice>
              <mc:Fallback>
                <p:oleObj name="Image" r:id="rId4" imgW="6476190" imgH="1100952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4" y="1143000"/>
                        <a:ext cx="32654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bwMode="auto">
          <a:xfrm>
            <a:off x="1776350" y="1143000"/>
            <a:ext cx="3496019" cy="5486400"/>
          </a:xfrm>
          <a:prstGeom prst="rect">
            <a:avLst/>
          </a:prstGeom>
          <a:solidFill>
            <a:srgbClr val="FFFFFF">
              <a:alpha val="5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a:latin typeface="Arial" charset="0"/>
            </a:endParaRPr>
          </a:p>
        </p:txBody>
      </p:sp>
    </p:spTree>
    <p:extLst>
      <p:ext uri="{BB962C8B-B14F-4D97-AF65-F5344CB8AC3E}">
        <p14:creationId xmlns:p14="http://schemas.microsoft.com/office/powerpoint/2010/main" val="20921669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de-DE" sz="3200" dirty="0" err="1"/>
              <a:t>Protection─ALARA</a:t>
            </a:r>
            <a:r>
              <a:rPr lang="en-US" altLang="de-DE" sz="3200" dirty="0"/>
              <a:t> principle</a:t>
            </a:r>
            <a:br>
              <a:rPr lang="en-US" altLang="de-DE" sz="3200" dirty="0"/>
            </a:br>
            <a:br>
              <a:rPr lang="en-US" altLang="de-DE" sz="3200" dirty="0"/>
            </a:br>
            <a:endParaRPr lang="en-US" altLang="de-DE" sz="3200" dirty="0"/>
          </a:p>
        </p:txBody>
      </p:sp>
      <p:sp>
        <p:nvSpPr>
          <p:cNvPr id="35843" name="Content Placeholder 1"/>
          <p:cNvSpPr>
            <a:spLocks noGrp="1"/>
          </p:cNvSpPr>
          <p:nvPr>
            <p:ph type="body" sz="quarter" idx="13"/>
          </p:nvPr>
        </p:nvSpPr>
        <p:spPr/>
        <p:txBody>
          <a:bodyPr/>
          <a:lstStyle/>
          <a:p>
            <a:pPr eaLnBrk="1" hangingPunct="1">
              <a:lnSpc>
                <a:spcPct val="100000"/>
              </a:lnSpc>
              <a:spcBef>
                <a:spcPct val="0"/>
              </a:spcBef>
              <a:buFontTx/>
              <a:buNone/>
            </a:pPr>
            <a:r>
              <a:rPr lang="en-US" altLang="en-US" b="1" noProof="0" dirty="0">
                <a:ea typeface="Osaka" pitchFamily="-32" charset="-128"/>
              </a:rPr>
              <a:t>“</a:t>
            </a:r>
            <a:r>
              <a:rPr lang="en-US" altLang="de-DE" b="1" u="sng" noProof="0" dirty="0">
                <a:solidFill>
                  <a:srgbClr val="042D98"/>
                </a:solidFill>
                <a:ea typeface="Osaka" pitchFamily="-32" charset="-128"/>
              </a:rPr>
              <a:t>A</a:t>
            </a:r>
            <a:r>
              <a:rPr lang="en-US" altLang="de-DE" noProof="0" dirty="0">
                <a:ea typeface="Osaka" pitchFamily="-32" charset="-128"/>
              </a:rPr>
              <a:t>s </a:t>
            </a:r>
            <a:r>
              <a:rPr lang="en-US" altLang="de-DE" b="1" u="sng" noProof="0" dirty="0">
                <a:solidFill>
                  <a:srgbClr val="042D98"/>
                </a:solidFill>
                <a:ea typeface="Osaka" pitchFamily="-32" charset="-128"/>
              </a:rPr>
              <a:t>L</a:t>
            </a:r>
            <a:r>
              <a:rPr lang="en-US" altLang="de-DE" noProof="0" dirty="0">
                <a:ea typeface="Osaka" pitchFamily="-32" charset="-128"/>
              </a:rPr>
              <a:t>ow </a:t>
            </a:r>
            <a:r>
              <a:rPr lang="en-US" altLang="de-DE" b="1" u="sng" noProof="0" dirty="0">
                <a:solidFill>
                  <a:srgbClr val="042D98"/>
                </a:solidFill>
                <a:ea typeface="Osaka" pitchFamily="-32" charset="-128"/>
              </a:rPr>
              <a:t>A</a:t>
            </a:r>
            <a:r>
              <a:rPr lang="en-US" altLang="de-DE" noProof="0" dirty="0">
                <a:ea typeface="Osaka" pitchFamily="-32" charset="-128"/>
              </a:rPr>
              <a:t>s </a:t>
            </a:r>
            <a:r>
              <a:rPr lang="en-US" altLang="de-DE" b="1" u="sng" noProof="0" dirty="0">
                <a:solidFill>
                  <a:srgbClr val="042D98"/>
                </a:solidFill>
                <a:ea typeface="Osaka" pitchFamily="-32" charset="-128"/>
              </a:rPr>
              <a:t>R</a:t>
            </a:r>
            <a:r>
              <a:rPr lang="en-US" altLang="de-DE" noProof="0" dirty="0">
                <a:ea typeface="Osaka" pitchFamily="-32" charset="-128"/>
              </a:rPr>
              <a:t>easonably </a:t>
            </a:r>
            <a:r>
              <a:rPr lang="en-US" altLang="de-DE" b="1" u="sng" noProof="0" dirty="0">
                <a:solidFill>
                  <a:srgbClr val="042D98"/>
                </a:solidFill>
                <a:ea typeface="Osaka" pitchFamily="-32" charset="-128"/>
              </a:rPr>
              <a:t>A</a:t>
            </a:r>
            <a:r>
              <a:rPr lang="en-US" altLang="de-DE" noProof="0" dirty="0">
                <a:ea typeface="Osaka" pitchFamily="-32" charset="-128"/>
              </a:rPr>
              <a:t>chievable</a:t>
            </a:r>
            <a:r>
              <a:rPr lang="en-US" altLang="en-US" b="1" noProof="0" dirty="0">
                <a:ea typeface="Osaka" pitchFamily="-32" charset="-128"/>
              </a:rPr>
              <a:t>”</a:t>
            </a:r>
            <a:endParaRPr lang="en-US" altLang="de-DE" b="1" noProof="0" dirty="0">
              <a:ea typeface="Osaka" pitchFamily="-32" charset="-128"/>
            </a:endParaRPr>
          </a:p>
          <a:p>
            <a:pPr eaLnBrk="1" hangingPunct="1">
              <a:lnSpc>
                <a:spcPct val="100000"/>
              </a:lnSpc>
              <a:spcBef>
                <a:spcPct val="0"/>
              </a:spcBef>
              <a:buFontTx/>
              <a:buNone/>
            </a:pPr>
            <a:endParaRPr lang="en-US" altLang="de-DE" noProof="0" dirty="0">
              <a:ea typeface="Osaka" pitchFamily="-32" charset="-128"/>
            </a:endParaRPr>
          </a:p>
          <a:p>
            <a:pPr marL="457200" indent="-457200">
              <a:buFont typeface="Arial" panose="020B0604020202020204" pitchFamily="34" charset="0"/>
              <a:buChar char="•"/>
            </a:pPr>
            <a:r>
              <a:rPr lang="en-US" altLang="en-US" sz="2800" dirty="0"/>
              <a:t>Keep ALARA and apply:</a:t>
            </a:r>
            <a:endParaRPr lang="en-US" altLang="de-DE" sz="2800" dirty="0">
              <a:ea typeface="Osaka" pitchFamily="-32" charset="-128"/>
            </a:endParaRPr>
          </a:p>
          <a:p>
            <a:pPr lvl="2"/>
            <a:r>
              <a:rPr lang="en-US" altLang="de-DE" sz="2800" dirty="0">
                <a:ea typeface="Osaka" pitchFamily="-32" charset="-128"/>
              </a:rPr>
              <a:t>Time</a:t>
            </a:r>
          </a:p>
          <a:p>
            <a:pPr lvl="2"/>
            <a:r>
              <a:rPr lang="en-US" altLang="de-DE" sz="2800" dirty="0">
                <a:ea typeface="Osaka" pitchFamily="-32" charset="-128"/>
              </a:rPr>
              <a:t>Distance</a:t>
            </a:r>
          </a:p>
          <a:p>
            <a:pPr lvl="2"/>
            <a:r>
              <a:rPr lang="en-US" altLang="de-DE" sz="2800" dirty="0">
                <a:ea typeface="Osaka" pitchFamily="-32" charset="-128"/>
              </a:rPr>
              <a:t>Shielding</a:t>
            </a:r>
          </a:p>
          <a:p>
            <a:pPr>
              <a:buFont typeface="Arial" pitchFamily="34" charset="0"/>
              <a:buChar char="•"/>
            </a:pPr>
            <a:endParaRPr lang="en-US" altLang="en-US" noProof="0" dirty="0"/>
          </a:p>
        </p:txBody>
      </p:sp>
      <p:sp>
        <p:nvSpPr>
          <p:cNvPr id="35844" name="Rectangle 1"/>
          <p:cNvSpPr>
            <a:spLocks noChangeArrowheads="1"/>
          </p:cNvSpPr>
          <p:nvPr/>
        </p:nvSpPr>
        <p:spPr bwMode="auto">
          <a:xfrm>
            <a:off x="743516" y="3110630"/>
            <a:ext cx="2514600" cy="153757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GB" altLang="fr-FR" sz="2000">
              <a:ea typeface="Osaka" pitchFamily="-32"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de-DE" sz="3200" dirty="0"/>
              <a:t>Reduce exposure</a:t>
            </a:r>
          </a:p>
        </p:txBody>
      </p:sp>
      <p:sp>
        <p:nvSpPr>
          <p:cNvPr id="31747" name="Content Placeholder 1"/>
          <p:cNvSpPr>
            <a:spLocks noGrp="1"/>
          </p:cNvSpPr>
          <p:nvPr>
            <p:ph type="body" sz="quarter" idx="13"/>
          </p:nvPr>
        </p:nvSpPr>
        <p:spPr/>
        <p:txBody>
          <a:bodyPr/>
          <a:lstStyle/>
          <a:p>
            <a:pPr marL="514350" indent="-514350">
              <a:lnSpc>
                <a:spcPct val="150000"/>
              </a:lnSpc>
              <a:buFont typeface="Arial" pitchFamily="34" charset="0"/>
              <a:buAutoNum type="arabicPeriod"/>
              <a:defRPr/>
            </a:pPr>
            <a:r>
              <a:rPr lang="en-US" altLang="de-DE" sz="2800" dirty="0">
                <a:ea typeface="ＭＳ Ｐゴシック" pitchFamily="34" charset="-128"/>
              </a:rPr>
              <a:t>Do not enter the room, if not required</a:t>
            </a:r>
          </a:p>
          <a:p>
            <a:pPr marL="514350" indent="-514350">
              <a:lnSpc>
                <a:spcPct val="150000"/>
              </a:lnSpc>
              <a:buFont typeface="Arial" pitchFamily="34" charset="0"/>
              <a:buAutoNum type="arabicPeriod"/>
              <a:defRPr/>
            </a:pPr>
            <a:r>
              <a:rPr lang="en-US" altLang="de-DE" sz="2800" dirty="0">
                <a:ea typeface="ＭＳ Ｐゴシック" pitchFamily="34" charset="-128"/>
              </a:rPr>
              <a:t>Consider C-arm position:</a:t>
            </a:r>
          </a:p>
          <a:p>
            <a:pPr lvl="2">
              <a:lnSpc>
                <a:spcPct val="150000"/>
              </a:lnSpc>
              <a:defRPr/>
            </a:pPr>
            <a:r>
              <a:rPr lang="en-US" altLang="de-DE" sz="2800" dirty="0">
                <a:solidFill>
                  <a:schemeClr val="tx1"/>
                </a:solidFill>
                <a:ea typeface="ＭＳ Ｐゴシック" pitchFamily="34" charset="-128"/>
              </a:rPr>
              <a:t>Positioning x-ray tube under the patient</a:t>
            </a:r>
          </a:p>
          <a:p>
            <a:pPr lvl="2">
              <a:lnSpc>
                <a:spcPct val="150000"/>
              </a:lnSpc>
              <a:defRPr/>
            </a:pPr>
            <a:r>
              <a:rPr lang="en-US" altLang="de-DE" sz="2800" dirty="0">
                <a:solidFill>
                  <a:schemeClr val="tx1"/>
                </a:solidFill>
                <a:ea typeface="ＭＳ Ｐゴシック" pitchFamily="34" charset="-128"/>
              </a:rPr>
              <a:t>Keep x-ray tube far away from patient</a:t>
            </a:r>
          </a:p>
          <a:p>
            <a:pPr lvl="2">
              <a:lnSpc>
                <a:spcPct val="150000"/>
              </a:lnSpc>
              <a:defRPr/>
            </a:pPr>
            <a:r>
              <a:rPr lang="en-US" altLang="de-DE" sz="2800" dirty="0">
                <a:solidFill>
                  <a:schemeClr val="tx1"/>
                </a:solidFill>
                <a:ea typeface="ＭＳ Ｐゴシック" pitchFamily="34" charset="-128"/>
              </a:rPr>
              <a:t>Keep image intensifier close to patient</a:t>
            </a:r>
          </a:p>
          <a:p>
            <a:pPr marL="0" indent="0">
              <a:lnSpc>
                <a:spcPct val="150000"/>
              </a:lnSpc>
              <a:buNone/>
              <a:defRPr/>
            </a:pPr>
            <a:endParaRPr lang="en-US" altLang="de-DE" sz="2800" dirty="0">
              <a:ea typeface="ＭＳ Ｐゴシック" pitchFamily="34" charset="-128"/>
            </a:endParaRPr>
          </a:p>
        </p:txBody>
      </p:sp>
      <p:pic>
        <p:nvPicPr>
          <p:cNvPr id="36868" name="Picture 4" descr="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3429001"/>
            <a:ext cx="2811463"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1905000" y="1447800"/>
            <a:ext cx="82296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ct val="125000"/>
              </a:lnSpc>
              <a:spcBef>
                <a:spcPct val="20000"/>
              </a:spcBef>
              <a:spcAft>
                <a:spcPct val="0"/>
              </a:spcAft>
              <a:buFont typeface="Wingdings" pitchFamily="2" charset="2"/>
              <a:buChar char="§"/>
              <a:defRPr kumimoji="1" sz="3200">
                <a:solidFill>
                  <a:schemeClr val="tx1"/>
                </a:solidFill>
                <a:latin typeface="+mn-lt"/>
                <a:ea typeface="+mn-ea"/>
                <a:cs typeface="MS PGothic" charset="0"/>
              </a:defRPr>
            </a:lvl1pPr>
            <a:lvl2pPr marL="742950" indent="-285750" algn="l" rtl="0" eaLnBrk="0" fontAlgn="base" hangingPunct="0">
              <a:spcBef>
                <a:spcPct val="20000"/>
              </a:spcBef>
              <a:spcAft>
                <a:spcPct val="0"/>
              </a:spcAft>
              <a:buFont typeface="Symbol" pitchFamily="18" charset="2"/>
              <a:buChar char="-"/>
              <a:defRPr kumimoji="1" sz="2800">
                <a:solidFill>
                  <a:srgbClr val="29529B"/>
                </a:solidFill>
                <a:latin typeface="+mn-lt"/>
                <a:ea typeface="+mn-ea"/>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14350" indent="-514350">
              <a:lnSpc>
                <a:spcPct val="150000"/>
              </a:lnSpc>
              <a:buFont typeface="+mj-lt"/>
              <a:buAutoNum type="arabicPeriod" startAt="3"/>
              <a:defRPr/>
            </a:pPr>
            <a:endParaRPr lang="en-US" altLang="de-DE" sz="2800" kern="0" dirty="0"/>
          </a:p>
        </p:txBody>
      </p:sp>
      <p:sp>
        <p:nvSpPr>
          <p:cNvPr id="37891" name="Title 1"/>
          <p:cNvSpPr>
            <a:spLocks noGrp="1"/>
          </p:cNvSpPr>
          <p:nvPr>
            <p:ph type="title"/>
          </p:nvPr>
        </p:nvSpPr>
        <p:spPr/>
        <p:txBody>
          <a:bodyPr/>
          <a:lstStyle/>
          <a:p>
            <a:r>
              <a:rPr lang="en-US" altLang="de-DE" sz="3200" dirty="0"/>
              <a:t>Reduce exposure</a:t>
            </a:r>
          </a:p>
        </p:txBody>
      </p:sp>
      <p:sp>
        <p:nvSpPr>
          <p:cNvPr id="2" name="Text Placeholder 1">
            <a:extLst>
              <a:ext uri="{FF2B5EF4-FFF2-40B4-BE49-F238E27FC236}">
                <a16:creationId xmlns:a16="http://schemas.microsoft.com/office/drawing/2014/main" id="{9CAF2DA8-FCCC-47A6-B71C-957500783190}"/>
              </a:ext>
            </a:extLst>
          </p:cNvPr>
          <p:cNvSpPr>
            <a:spLocks noGrp="1"/>
          </p:cNvSpPr>
          <p:nvPr>
            <p:ph type="body" sz="quarter" idx="13"/>
          </p:nvPr>
        </p:nvSpPr>
        <p:spPr/>
        <p:txBody>
          <a:bodyPr/>
          <a:lstStyle/>
          <a:p>
            <a:pPr marL="514350" indent="-514350">
              <a:lnSpc>
                <a:spcPct val="150000"/>
              </a:lnSpc>
              <a:buFont typeface="+mj-lt"/>
              <a:buAutoNum type="arabicPeriod" startAt="3"/>
              <a:defRPr/>
            </a:pPr>
            <a:r>
              <a:rPr lang="en-US" altLang="de-DE" kern="0" dirty="0"/>
              <a:t>Reduce exposure to scatter radiation</a:t>
            </a:r>
            <a:endParaRPr lang="de-CH" altLang="de-DE" kern="0" dirty="0"/>
          </a:p>
          <a:p>
            <a:pPr marL="514350" indent="-514350">
              <a:lnSpc>
                <a:spcPct val="150000"/>
              </a:lnSpc>
              <a:buFont typeface="+mj-lt"/>
              <a:buAutoNum type="arabicPeriod" startAt="3"/>
              <a:defRPr/>
            </a:pPr>
            <a:r>
              <a:rPr lang="de-CH" altLang="de-DE" kern="0" dirty="0" err="1"/>
              <a:t>Wear</a:t>
            </a:r>
            <a:r>
              <a:rPr lang="de-CH" altLang="de-DE" kern="0" dirty="0"/>
              <a:t> </a:t>
            </a:r>
            <a:r>
              <a:rPr lang="de-CH" altLang="de-DE" b="1" u="sng" kern="0" dirty="0">
                <a:solidFill>
                  <a:srgbClr val="042D98"/>
                </a:solidFill>
              </a:rPr>
              <a:t>P</a:t>
            </a:r>
            <a:r>
              <a:rPr lang="de-CH" altLang="de-DE" kern="0" dirty="0"/>
              <a:t>ersonal </a:t>
            </a:r>
            <a:r>
              <a:rPr lang="de-CH" altLang="de-DE" b="1" u="sng" kern="0" dirty="0" err="1">
                <a:solidFill>
                  <a:srgbClr val="042D98"/>
                </a:solidFill>
              </a:rPr>
              <a:t>P</a:t>
            </a:r>
            <a:r>
              <a:rPr lang="de-CH" altLang="de-DE" kern="0" dirty="0" err="1"/>
              <a:t>rotective</a:t>
            </a:r>
            <a:r>
              <a:rPr lang="de-CH" altLang="de-DE" kern="0" dirty="0"/>
              <a:t> </a:t>
            </a:r>
            <a:r>
              <a:rPr lang="de-CH" altLang="de-DE" b="1" u="sng" kern="0" dirty="0">
                <a:solidFill>
                  <a:srgbClr val="042D98"/>
                </a:solidFill>
              </a:rPr>
              <a:t>E</a:t>
            </a:r>
            <a:r>
              <a:rPr lang="de-CH" altLang="de-DE" kern="0" dirty="0"/>
              <a:t>quipment (PPE)</a:t>
            </a:r>
          </a:p>
          <a:p>
            <a:pPr marL="514350" indent="-514350">
              <a:lnSpc>
                <a:spcPct val="150000"/>
              </a:lnSpc>
              <a:buFont typeface="+mj-lt"/>
              <a:buAutoNum type="arabicPeriod" startAt="3"/>
              <a:defRPr/>
            </a:pPr>
            <a:r>
              <a:rPr lang="de-CH" altLang="de-DE" kern="0" dirty="0"/>
              <a:t>Keep </a:t>
            </a:r>
            <a:r>
              <a:rPr lang="de-CH" altLang="de-DE" kern="0" dirty="0" err="1"/>
              <a:t>distance</a:t>
            </a:r>
            <a:endParaRPr lang="de-CH" altLang="de-DE" kern="0" dirty="0"/>
          </a:p>
          <a:p>
            <a:pPr marL="514350" indent="-514350">
              <a:lnSpc>
                <a:spcPct val="150000"/>
              </a:lnSpc>
              <a:buFont typeface="+mj-lt"/>
              <a:buAutoNum type="arabicPeriod" startAt="3"/>
              <a:defRPr/>
            </a:pPr>
            <a:r>
              <a:rPr lang="de-CH" altLang="de-DE" kern="0" dirty="0"/>
              <a:t>Keep </a:t>
            </a:r>
            <a:r>
              <a:rPr lang="de-CH" altLang="de-DE" kern="0" dirty="0" err="1"/>
              <a:t>hands</a:t>
            </a:r>
            <a:r>
              <a:rPr lang="de-CH" altLang="de-DE" kern="0" dirty="0"/>
              <a:t> out </a:t>
            </a:r>
            <a:r>
              <a:rPr lang="de-CH" altLang="de-DE" kern="0" dirty="0" err="1"/>
              <a:t>of</a:t>
            </a:r>
            <a:r>
              <a:rPr lang="de-CH" altLang="de-DE" kern="0" dirty="0"/>
              <a:t> beam</a:t>
            </a:r>
            <a:endParaRPr lang="en-US" altLang="de-DE" kern="0" dirty="0"/>
          </a:p>
          <a:p>
            <a:endParaRPr lang="de-CH" dirty="0"/>
          </a:p>
        </p:txBody>
      </p:sp>
      <p:pic>
        <p:nvPicPr>
          <p:cNvPr id="37892" name="Picture 10" descr="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3429001"/>
            <a:ext cx="2811463"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de-DE" sz="3200" dirty="0" err="1"/>
              <a:t>PPE─examples</a:t>
            </a:r>
            <a:endParaRPr lang="en-US" altLang="de-DE" sz="2400" dirty="0"/>
          </a:p>
        </p:txBody>
      </p:sp>
      <p:sp>
        <p:nvSpPr>
          <p:cNvPr id="46083" name="Content Placeholder 1"/>
          <p:cNvSpPr>
            <a:spLocks noGrp="1"/>
          </p:cNvSpPr>
          <p:nvPr>
            <p:ph type="body" sz="quarter" idx="13"/>
          </p:nvPr>
        </p:nvSpPr>
        <p:spPr>
          <a:xfrm>
            <a:off x="658813" y="1727200"/>
            <a:ext cx="7113587" cy="4129088"/>
          </a:xfrm>
        </p:spPr>
        <p:txBody>
          <a:bodyPr/>
          <a:lstStyle/>
          <a:p>
            <a:pPr marL="279400" indent="-279400">
              <a:lnSpc>
                <a:spcPct val="110000"/>
              </a:lnSpc>
              <a:buFont typeface="Arial" pitchFamily="34" charset="0"/>
              <a:buChar char="•"/>
              <a:tabLst>
                <a:tab pos="266700" algn="l"/>
              </a:tabLst>
              <a:defRPr/>
            </a:pPr>
            <a:r>
              <a:rPr lang="en-US" altLang="de-DE" sz="2800" dirty="0">
                <a:ea typeface="ＭＳ Ｐゴシック" pitchFamily="34" charset="-128"/>
              </a:rPr>
              <a:t>Apron:</a:t>
            </a:r>
          </a:p>
          <a:p>
            <a:pPr lvl="1" indent="-342900">
              <a:lnSpc>
                <a:spcPct val="110000"/>
              </a:lnSpc>
              <a:buFont typeface="Arial" panose="020B0604020202020204" pitchFamily="34" charset="0"/>
              <a:buChar char="•"/>
              <a:defRPr/>
            </a:pPr>
            <a:r>
              <a:rPr lang="en-US" sz="2400" dirty="0">
                <a:ea typeface="ＭＳ Ｐゴシック" pitchFamily="34" charset="-128"/>
              </a:rPr>
              <a:t>AP: decreased 16-fold</a:t>
            </a:r>
          </a:p>
          <a:p>
            <a:pPr lvl="1" indent="-342900">
              <a:lnSpc>
                <a:spcPct val="110000"/>
              </a:lnSpc>
              <a:buFont typeface="Arial" panose="020B0604020202020204" pitchFamily="34" charset="0"/>
              <a:buChar char="•"/>
              <a:defRPr/>
            </a:pPr>
            <a:r>
              <a:rPr lang="en-US" sz="2400" dirty="0">
                <a:ea typeface="ＭＳ Ｐゴシック" pitchFamily="34" charset="-128"/>
              </a:rPr>
              <a:t>Lateral: decreased 4-fold</a:t>
            </a:r>
            <a:endParaRPr lang="en-US" altLang="de-DE" noProof="0" dirty="0">
              <a:ea typeface="ＭＳ Ｐゴシック" pitchFamily="34" charset="-128"/>
            </a:endParaRPr>
          </a:p>
          <a:p>
            <a:pPr marL="279400" indent="-279400">
              <a:lnSpc>
                <a:spcPct val="110000"/>
              </a:lnSpc>
              <a:buFont typeface="Arial" pitchFamily="34" charset="0"/>
              <a:buChar char="•"/>
              <a:tabLst>
                <a:tab pos="266700" algn="l"/>
              </a:tabLst>
              <a:defRPr/>
            </a:pPr>
            <a:r>
              <a:rPr lang="en-US" altLang="de-DE" sz="2800" dirty="0">
                <a:ea typeface="ＭＳ Ｐゴシック" pitchFamily="34" charset="-128"/>
              </a:rPr>
              <a:t>Thyroid protection:</a:t>
            </a:r>
          </a:p>
          <a:p>
            <a:pPr marL="679450" lvl="1" indent="-279400">
              <a:lnSpc>
                <a:spcPct val="110000"/>
              </a:lnSpc>
              <a:buFont typeface="Arial" pitchFamily="34" charset="0"/>
              <a:buChar char="•"/>
              <a:tabLst>
                <a:tab pos="266700" algn="l"/>
              </a:tabLst>
              <a:defRPr/>
            </a:pPr>
            <a:r>
              <a:rPr lang="en-US" altLang="de-DE" sz="2400" dirty="0">
                <a:ea typeface="ＭＳ Ｐゴシック" pitchFamily="34" charset="-128"/>
              </a:rPr>
              <a:t>85% of papillary </a:t>
            </a:r>
            <a:r>
              <a:rPr lang="en-US" altLang="de-DE" sz="2400" dirty="0" err="1">
                <a:ea typeface="ＭＳ Ｐゴシック" pitchFamily="34" charset="-128"/>
              </a:rPr>
              <a:t>carcinomata</a:t>
            </a:r>
            <a:r>
              <a:rPr lang="en-US" altLang="de-DE" sz="2400" dirty="0">
                <a:ea typeface="ＭＳ Ｐゴシック" pitchFamily="34" charset="-128"/>
              </a:rPr>
              <a:t> are radiation induced</a:t>
            </a:r>
          </a:p>
          <a:p>
            <a:pPr marL="279400" indent="-279400">
              <a:lnSpc>
                <a:spcPct val="110000"/>
              </a:lnSpc>
              <a:buFont typeface="Arial" pitchFamily="34" charset="0"/>
              <a:buChar char="•"/>
              <a:tabLst>
                <a:tab pos="266700" algn="l"/>
              </a:tabLst>
              <a:defRPr/>
            </a:pPr>
            <a:r>
              <a:rPr lang="en-US" altLang="de-DE" sz="2800" dirty="0">
                <a:ea typeface="ＭＳ Ｐゴシック" pitchFamily="34" charset="-128"/>
              </a:rPr>
              <a:t>Spectacles:</a:t>
            </a:r>
          </a:p>
          <a:p>
            <a:pPr marL="679450" lvl="1" indent="-279400">
              <a:lnSpc>
                <a:spcPct val="110000"/>
              </a:lnSpc>
              <a:buFont typeface="Arial" pitchFamily="34" charset="0"/>
              <a:buChar char="•"/>
              <a:tabLst>
                <a:tab pos="266700" algn="l"/>
              </a:tabLst>
              <a:defRPr/>
            </a:pPr>
            <a:r>
              <a:rPr lang="en-US" altLang="de-DE" sz="2400" dirty="0">
                <a:ea typeface="ＭＳ Ｐゴシック" pitchFamily="34" charset="-128"/>
              </a:rPr>
              <a:t>Radiation cataract</a:t>
            </a:r>
          </a:p>
          <a:p>
            <a:pPr marL="279400" indent="-279400">
              <a:lnSpc>
                <a:spcPct val="110000"/>
              </a:lnSpc>
              <a:buFont typeface="Arial" pitchFamily="34" charset="0"/>
              <a:buChar char="•"/>
              <a:tabLst>
                <a:tab pos="266700" algn="l"/>
              </a:tabLst>
              <a:defRPr/>
            </a:pPr>
            <a:r>
              <a:rPr lang="en-US" altLang="de-DE" sz="2800" dirty="0">
                <a:ea typeface="+mn-ea"/>
              </a:rPr>
              <a:t>Gloves:</a:t>
            </a:r>
          </a:p>
          <a:p>
            <a:pPr marL="679450" lvl="1" indent="-279400">
              <a:lnSpc>
                <a:spcPct val="110000"/>
              </a:lnSpc>
              <a:buFont typeface="Arial" pitchFamily="34" charset="0"/>
              <a:buChar char="•"/>
              <a:tabLst>
                <a:tab pos="266700" algn="l"/>
              </a:tabLst>
              <a:defRPr/>
            </a:pPr>
            <a:r>
              <a:rPr lang="en-US" altLang="de-DE" sz="2400" dirty="0">
                <a:ea typeface="+mn-ea"/>
              </a:rPr>
              <a:t>Hands have greatest exposure risk</a:t>
            </a:r>
          </a:p>
          <a:p>
            <a:pPr marL="279400" indent="-279400">
              <a:lnSpc>
                <a:spcPct val="110000"/>
              </a:lnSpc>
              <a:tabLst>
                <a:tab pos="266700" algn="l"/>
              </a:tabLst>
              <a:defRPr/>
            </a:pPr>
            <a:endParaRPr lang="en-US" altLang="de-DE" sz="2800" dirty="0">
              <a:ea typeface="+mn-ea"/>
            </a:endParaRPr>
          </a:p>
          <a:p>
            <a:pPr marL="279400" indent="-279400">
              <a:lnSpc>
                <a:spcPct val="110000"/>
              </a:lnSpc>
              <a:buNone/>
              <a:tabLst>
                <a:tab pos="266700" algn="l"/>
              </a:tabLst>
              <a:defRPr/>
            </a:pPr>
            <a:br>
              <a:rPr lang="en-US" altLang="de-DE" sz="2800" dirty="0">
                <a:ea typeface="+mn-ea"/>
              </a:rPr>
            </a:br>
            <a:endParaRPr lang="en-US" altLang="de-DE" sz="2800" dirty="0">
              <a:ea typeface="+mn-ea"/>
            </a:endParaRPr>
          </a:p>
        </p:txBody>
      </p:sp>
      <p:pic>
        <p:nvPicPr>
          <p:cNvPr id="33796" name="Picture 8" descr="proguard"/>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105401"/>
            <a:ext cx="2209800" cy="1698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4" descr="basics_Resized">
            <a:hlinkClick r:id="rId4"/>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726" y="4013200"/>
            <a:ext cx="2225675"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6" descr="collar-unattached_Resized">
            <a:hlinkClick r:id="rId6"/>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l="1714"/>
          <a:stretch>
            <a:fillRect/>
          </a:stretch>
        </p:blipFill>
        <p:spPr bwMode="auto">
          <a:xfrm>
            <a:off x="8202614" y="2514600"/>
            <a:ext cx="2224087" cy="144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19" name="Picture 7"/>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9120" y="79376"/>
            <a:ext cx="2224088" cy="2359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animEffect transition="in" filter="fade">
                                      <p:cBhvr>
                                        <p:cTn id="7" dur="500"/>
                                        <p:tgtEl>
                                          <p:spTgt spid="4608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4" end="4"/>
                                            </p:txEl>
                                          </p:spTgt>
                                        </p:tgtEl>
                                        <p:attrNameLst>
                                          <p:attrName>style.visibility</p:attrName>
                                        </p:attrNameLst>
                                      </p:cBhvr>
                                      <p:to>
                                        <p:strVal val="visible"/>
                                      </p:to>
                                    </p:set>
                                    <p:animEffect transition="in" filter="fade">
                                      <p:cBhvr>
                                        <p:cTn id="10" dur="500"/>
                                        <p:tgtEl>
                                          <p:spTgt spid="4608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fade">
                                      <p:cBhvr>
                                        <p:cTn id="13" dur="500"/>
                                        <p:tgtEl>
                                          <p:spTgt spid="337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083">
                                            <p:txEl>
                                              <p:pRg st="5" end="5"/>
                                            </p:txEl>
                                          </p:spTgt>
                                        </p:tgtEl>
                                        <p:attrNameLst>
                                          <p:attrName>style.visibility</p:attrName>
                                        </p:attrNameLst>
                                      </p:cBhvr>
                                      <p:to>
                                        <p:strVal val="visible"/>
                                      </p:to>
                                    </p:set>
                                    <p:animEffect transition="in" filter="fade">
                                      <p:cBhvr>
                                        <p:cTn id="18" dur="500"/>
                                        <p:tgtEl>
                                          <p:spTgt spid="4608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083">
                                            <p:txEl>
                                              <p:pRg st="6" end="6"/>
                                            </p:txEl>
                                          </p:spTgt>
                                        </p:tgtEl>
                                        <p:attrNameLst>
                                          <p:attrName>style.visibility</p:attrName>
                                        </p:attrNameLst>
                                      </p:cBhvr>
                                      <p:to>
                                        <p:strVal val="visible"/>
                                      </p:to>
                                    </p:set>
                                    <p:animEffect transition="in" filter="fade">
                                      <p:cBhvr>
                                        <p:cTn id="21" dur="500"/>
                                        <p:tgtEl>
                                          <p:spTgt spid="4608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3797"/>
                                        </p:tgtEl>
                                        <p:attrNameLst>
                                          <p:attrName>style.visibility</p:attrName>
                                        </p:attrNameLst>
                                      </p:cBhvr>
                                      <p:to>
                                        <p:strVal val="visible"/>
                                      </p:to>
                                    </p:set>
                                    <p:animEffect transition="in" filter="fade">
                                      <p:cBhvr>
                                        <p:cTn id="24" dur="500"/>
                                        <p:tgtEl>
                                          <p:spTgt spid="337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083">
                                            <p:txEl>
                                              <p:pRg st="7" end="7"/>
                                            </p:txEl>
                                          </p:spTgt>
                                        </p:tgtEl>
                                        <p:attrNameLst>
                                          <p:attrName>style.visibility</p:attrName>
                                        </p:attrNameLst>
                                      </p:cBhvr>
                                      <p:to>
                                        <p:strVal val="visible"/>
                                      </p:to>
                                    </p:set>
                                    <p:animEffect transition="in" filter="fade">
                                      <p:cBhvr>
                                        <p:cTn id="29" dur="500"/>
                                        <p:tgtEl>
                                          <p:spTgt spid="4608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083">
                                            <p:txEl>
                                              <p:pRg st="8" end="8"/>
                                            </p:txEl>
                                          </p:spTgt>
                                        </p:tgtEl>
                                        <p:attrNameLst>
                                          <p:attrName>style.visibility</p:attrName>
                                        </p:attrNameLst>
                                      </p:cBhvr>
                                      <p:to>
                                        <p:strVal val="visible"/>
                                      </p:to>
                                    </p:set>
                                    <p:animEffect transition="in" filter="fade">
                                      <p:cBhvr>
                                        <p:cTn id="32" dur="500"/>
                                        <p:tgtEl>
                                          <p:spTgt spid="4608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3796"/>
                                        </p:tgtEl>
                                        <p:attrNameLst>
                                          <p:attrName>style.visibility</p:attrName>
                                        </p:attrNameLst>
                                      </p:cBhvr>
                                      <p:to>
                                        <p:strVal val="visible"/>
                                      </p:to>
                                    </p:set>
                                    <p:animEffect transition="in" filter="fade">
                                      <p:cBhvr>
                                        <p:cTn id="35"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de-DE" noProof="0" dirty="0"/>
              <a:t>Take-home messages</a:t>
            </a:r>
          </a:p>
        </p:txBody>
      </p:sp>
      <p:sp>
        <p:nvSpPr>
          <p:cNvPr id="57347" name="Content Placeholder 2"/>
          <p:cNvSpPr>
            <a:spLocks noGrp="1"/>
          </p:cNvSpPr>
          <p:nvPr>
            <p:ph type="body" sz="quarter" idx="13"/>
          </p:nvPr>
        </p:nvSpPr>
        <p:spPr/>
        <p:txBody>
          <a:bodyPr/>
          <a:lstStyle/>
          <a:p>
            <a:pPr marL="0" indent="0">
              <a:lnSpc>
                <a:spcPct val="150000"/>
              </a:lnSpc>
              <a:buNone/>
              <a:defRPr/>
            </a:pPr>
            <a:r>
              <a:rPr lang="en-US" dirty="0">
                <a:solidFill>
                  <a:srgbClr val="000000"/>
                </a:solidFill>
                <a:ea typeface="+mn-ea"/>
                <a:cs typeface="Arial" pitchFamily="34" charset="0"/>
              </a:rPr>
              <a:t>You will now be able to:</a:t>
            </a:r>
          </a:p>
          <a:p>
            <a:pPr marL="495300" indent="-428625">
              <a:lnSpc>
                <a:spcPct val="150000"/>
              </a:lnSpc>
              <a:buFontTx/>
              <a:buChar char="•"/>
              <a:defRPr/>
            </a:pPr>
            <a:r>
              <a:rPr lang="en-US" altLang="de-DE" dirty="0">
                <a:solidFill>
                  <a:srgbClr val="000000"/>
                </a:solidFill>
                <a:ea typeface="+mn-ea"/>
              </a:rPr>
              <a:t>Explain what x-rays are </a:t>
            </a:r>
          </a:p>
          <a:p>
            <a:pPr marL="495300" indent="-428625">
              <a:lnSpc>
                <a:spcPct val="150000"/>
              </a:lnSpc>
              <a:buFontTx/>
              <a:buChar char="•"/>
              <a:defRPr/>
            </a:pPr>
            <a:r>
              <a:rPr lang="en-US" altLang="de-DE" dirty="0">
                <a:solidFill>
                  <a:srgbClr val="000000"/>
                </a:solidFill>
                <a:ea typeface="+mn-ea"/>
              </a:rPr>
              <a:t>Discuss the difference between x-rays and </a:t>
            </a:r>
            <a:r>
              <a:rPr lang="en-US" altLang="de-DE" dirty="0">
                <a:ea typeface="Osaka" charset="-128"/>
              </a:rPr>
              <a:t>II</a:t>
            </a:r>
          </a:p>
          <a:p>
            <a:pPr marL="495300" indent="-428625">
              <a:lnSpc>
                <a:spcPct val="150000"/>
              </a:lnSpc>
              <a:buFontTx/>
              <a:buChar char="•"/>
              <a:defRPr/>
            </a:pPr>
            <a:r>
              <a:rPr lang="en-US" altLang="de-DE" dirty="0">
                <a:solidFill>
                  <a:srgbClr val="000000"/>
                </a:solidFill>
                <a:ea typeface="+mn-ea"/>
              </a:rPr>
              <a:t>Describe correct positioning of </a:t>
            </a:r>
            <a:r>
              <a:rPr lang="en-US" altLang="de-DE" dirty="0">
                <a:ea typeface="+mn-ea"/>
              </a:rPr>
              <a:t>the II</a:t>
            </a:r>
          </a:p>
          <a:p>
            <a:pPr marL="495300" indent="-428625">
              <a:lnSpc>
                <a:spcPct val="150000"/>
              </a:lnSpc>
              <a:buFontTx/>
              <a:buChar char="•"/>
              <a:defRPr/>
            </a:pPr>
            <a:r>
              <a:rPr lang="en-US" altLang="de-DE" dirty="0">
                <a:solidFill>
                  <a:srgbClr val="000000"/>
                </a:solidFill>
                <a:ea typeface="+mn-ea"/>
              </a:rPr>
              <a:t>Explain how to </a:t>
            </a:r>
            <a:r>
              <a:rPr lang="en-US" altLang="de-DE" dirty="0">
                <a:ea typeface="+mn-ea"/>
              </a:rPr>
              <a:t>protect correctly against </a:t>
            </a:r>
            <a:r>
              <a:rPr lang="en-US" altLang="de-DE" dirty="0">
                <a:solidFill>
                  <a:srgbClr val="000000"/>
                </a:solidFill>
                <a:ea typeface="+mn-ea"/>
              </a:rPr>
              <a:t>radiation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altLang="en-US" sz="3200" dirty="0"/>
              <a:t>What is an x-ray?</a:t>
            </a:r>
          </a:p>
        </p:txBody>
      </p:sp>
      <p:sp>
        <p:nvSpPr>
          <p:cNvPr id="6148"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altLang="en-US" sz="2800" dirty="0"/>
              <a:t>Short wave electromagnetic radiation</a:t>
            </a:r>
          </a:p>
          <a:p>
            <a:pPr marL="457200" indent="-457200">
              <a:buFont typeface="Arial" panose="020B0604020202020204" pitchFamily="34" charset="0"/>
              <a:buChar char="•"/>
            </a:pPr>
            <a:r>
              <a:rPr lang="en-US" altLang="en-US" sz="2800" dirty="0"/>
              <a:t>Production:</a:t>
            </a:r>
          </a:p>
          <a:p>
            <a:pPr lvl="2"/>
            <a:r>
              <a:rPr lang="en-US" altLang="en-US" dirty="0">
                <a:solidFill>
                  <a:schemeClr val="tx1"/>
                </a:solidFill>
              </a:rPr>
              <a:t>High voltage electricity in a vacuum</a:t>
            </a:r>
          </a:p>
          <a:p>
            <a:pPr lvl="2"/>
            <a:r>
              <a:rPr lang="en-US" altLang="en-US" dirty="0">
                <a:solidFill>
                  <a:schemeClr val="tx1"/>
                </a:solidFill>
              </a:rPr>
              <a:t>Hits tungsten target and produces x-rays</a:t>
            </a:r>
          </a:p>
          <a:p>
            <a:pPr lvl="1">
              <a:buFont typeface="Arial" pitchFamily="34" charset="0"/>
              <a:buChar char="•"/>
            </a:pPr>
            <a:endParaRPr lang="en-US" altLang="en-US" sz="2400" dirty="0"/>
          </a:p>
        </p:txBody>
      </p:sp>
      <p:grpSp>
        <p:nvGrpSpPr>
          <p:cNvPr id="28" name="Group 27"/>
          <p:cNvGrpSpPr/>
          <p:nvPr/>
        </p:nvGrpSpPr>
        <p:grpSpPr>
          <a:xfrm>
            <a:off x="2895600" y="3802746"/>
            <a:ext cx="6506123" cy="2979054"/>
            <a:chOff x="336638" y="99823"/>
            <a:chExt cx="7371311" cy="3529232"/>
          </a:xfrm>
        </p:grpSpPr>
        <p:cxnSp>
          <p:nvCxnSpPr>
            <p:cNvPr id="38" name="Straight Connector 37"/>
            <p:cNvCxnSpPr/>
            <p:nvPr/>
          </p:nvCxnSpPr>
          <p:spPr bwMode="auto">
            <a:xfrm>
              <a:off x="1073150" y="938649"/>
              <a:ext cx="1331913" cy="0"/>
            </a:xfrm>
            <a:prstGeom prst="line">
              <a:avLst/>
            </a:prstGeom>
            <a:solidFill>
              <a:schemeClr val="accent1"/>
            </a:solidFill>
            <a:ln w="7620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Freeform 28"/>
            <p:cNvSpPr/>
            <p:nvPr/>
          </p:nvSpPr>
          <p:spPr bwMode="auto">
            <a:xfrm>
              <a:off x="1062990" y="262890"/>
              <a:ext cx="6217920" cy="1165860"/>
            </a:xfrm>
            <a:custGeom>
              <a:avLst/>
              <a:gdLst>
                <a:gd name="connsiteX0" fmla="*/ 0 w 6217920"/>
                <a:gd name="connsiteY0" fmla="*/ 0 h 1165860"/>
                <a:gd name="connsiteX1" fmla="*/ 6217920 w 6217920"/>
                <a:gd name="connsiteY1" fmla="*/ 0 h 1165860"/>
                <a:gd name="connsiteX2" fmla="*/ 6217920 w 6217920"/>
                <a:gd name="connsiteY2" fmla="*/ 1165860 h 1165860"/>
                <a:gd name="connsiteX3" fmla="*/ 5863590 w 6217920"/>
                <a:gd name="connsiteY3" fmla="*/ 1165860 h 1165860"/>
              </a:gdLst>
              <a:ahLst/>
              <a:cxnLst>
                <a:cxn ang="0">
                  <a:pos x="connsiteX0" y="connsiteY0"/>
                </a:cxn>
                <a:cxn ang="0">
                  <a:pos x="connsiteX1" y="connsiteY1"/>
                </a:cxn>
                <a:cxn ang="0">
                  <a:pos x="connsiteX2" y="connsiteY2"/>
                </a:cxn>
                <a:cxn ang="0">
                  <a:pos x="connsiteX3" y="connsiteY3"/>
                </a:cxn>
              </a:cxnLst>
              <a:rect l="l" t="t" r="r" b="b"/>
              <a:pathLst>
                <a:path w="6217920" h="1165860">
                  <a:moveTo>
                    <a:pt x="0" y="0"/>
                  </a:moveTo>
                  <a:lnTo>
                    <a:pt x="6217920" y="0"/>
                  </a:lnTo>
                  <a:lnTo>
                    <a:pt x="6217920" y="1165860"/>
                  </a:lnTo>
                  <a:lnTo>
                    <a:pt x="5863590" y="1165860"/>
                  </a:lnTo>
                </a:path>
              </a:pathLst>
            </a:custGeom>
            <a:noFill/>
            <a:ln w="7620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30" name="Freeform 29"/>
            <p:cNvSpPr/>
            <p:nvPr/>
          </p:nvSpPr>
          <p:spPr bwMode="auto">
            <a:xfrm>
              <a:off x="2644140" y="491490"/>
              <a:ext cx="3999082" cy="2004553"/>
            </a:xfrm>
            <a:custGeom>
              <a:avLst/>
              <a:gdLst>
                <a:gd name="connsiteX0" fmla="*/ 80010 w 3966210"/>
                <a:gd name="connsiteY0" fmla="*/ 377190 h 1943100"/>
                <a:gd name="connsiteX1" fmla="*/ 1040130 w 3966210"/>
                <a:gd name="connsiteY1" fmla="*/ 365760 h 1943100"/>
                <a:gd name="connsiteX2" fmla="*/ 1554480 w 3966210"/>
                <a:gd name="connsiteY2" fmla="*/ 0 h 1943100"/>
                <a:gd name="connsiteX3" fmla="*/ 3966210 w 3966210"/>
                <a:gd name="connsiteY3" fmla="*/ 22860 h 1943100"/>
                <a:gd name="connsiteX4" fmla="*/ 3954780 w 3966210"/>
                <a:gd name="connsiteY4" fmla="*/ 1908810 h 1943100"/>
                <a:gd name="connsiteX5" fmla="*/ 1805940 w 3966210"/>
                <a:gd name="connsiteY5" fmla="*/ 1943100 h 1943100"/>
                <a:gd name="connsiteX6" fmla="*/ 1223010 w 3966210"/>
                <a:gd name="connsiteY6" fmla="*/ 1725930 h 1943100"/>
                <a:gd name="connsiteX7" fmla="*/ 0 w 3966210"/>
                <a:gd name="connsiteY7" fmla="*/ 1725930 h 1943100"/>
                <a:gd name="connsiteX8" fmla="*/ 80010 w 3966210"/>
                <a:gd name="connsiteY8" fmla="*/ 377190 h 1943100"/>
                <a:gd name="connsiteX0" fmla="*/ 80010 w 3966210"/>
                <a:gd name="connsiteY0" fmla="*/ 377190 h 2004060"/>
                <a:gd name="connsiteX1" fmla="*/ 1040130 w 3966210"/>
                <a:gd name="connsiteY1" fmla="*/ 365760 h 2004060"/>
                <a:gd name="connsiteX2" fmla="*/ 1554480 w 3966210"/>
                <a:gd name="connsiteY2" fmla="*/ 0 h 2004060"/>
                <a:gd name="connsiteX3" fmla="*/ 3966210 w 3966210"/>
                <a:gd name="connsiteY3" fmla="*/ 22860 h 2004060"/>
                <a:gd name="connsiteX4" fmla="*/ 3954780 w 3966210"/>
                <a:gd name="connsiteY4" fmla="*/ 1908810 h 2004060"/>
                <a:gd name="connsiteX5" fmla="*/ 1714500 w 3966210"/>
                <a:gd name="connsiteY5" fmla="*/ 2004060 h 2004060"/>
                <a:gd name="connsiteX6" fmla="*/ 1223010 w 3966210"/>
                <a:gd name="connsiteY6" fmla="*/ 1725930 h 2004060"/>
                <a:gd name="connsiteX7" fmla="*/ 0 w 3966210"/>
                <a:gd name="connsiteY7" fmla="*/ 1725930 h 2004060"/>
                <a:gd name="connsiteX8" fmla="*/ 80010 w 3966210"/>
                <a:gd name="connsiteY8" fmla="*/ 377190 h 2004060"/>
                <a:gd name="connsiteX0" fmla="*/ 80010 w 3966210"/>
                <a:gd name="connsiteY0" fmla="*/ 377190 h 2004060"/>
                <a:gd name="connsiteX1" fmla="*/ 1040130 w 3966210"/>
                <a:gd name="connsiteY1" fmla="*/ 365760 h 2004060"/>
                <a:gd name="connsiteX2" fmla="*/ 1554480 w 3966210"/>
                <a:gd name="connsiteY2" fmla="*/ 0 h 2004060"/>
                <a:gd name="connsiteX3" fmla="*/ 3966210 w 3966210"/>
                <a:gd name="connsiteY3" fmla="*/ 22860 h 2004060"/>
                <a:gd name="connsiteX4" fmla="*/ 3954780 w 3966210"/>
                <a:gd name="connsiteY4" fmla="*/ 1988820 h 2004060"/>
                <a:gd name="connsiteX5" fmla="*/ 1714500 w 3966210"/>
                <a:gd name="connsiteY5" fmla="*/ 2004060 h 2004060"/>
                <a:gd name="connsiteX6" fmla="*/ 1223010 w 3966210"/>
                <a:gd name="connsiteY6" fmla="*/ 1725930 h 2004060"/>
                <a:gd name="connsiteX7" fmla="*/ 0 w 3966210"/>
                <a:gd name="connsiteY7" fmla="*/ 1725930 h 2004060"/>
                <a:gd name="connsiteX8" fmla="*/ 80010 w 3966210"/>
                <a:gd name="connsiteY8" fmla="*/ 377190 h 2004060"/>
                <a:gd name="connsiteX0" fmla="*/ 80010 w 3966210"/>
                <a:gd name="connsiteY0" fmla="*/ 377190 h 2004060"/>
                <a:gd name="connsiteX1" fmla="*/ 1040130 w 3966210"/>
                <a:gd name="connsiteY1" fmla="*/ 365760 h 2004060"/>
                <a:gd name="connsiteX2" fmla="*/ 1554480 w 3966210"/>
                <a:gd name="connsiteY2" fmla="*/ 0 h 2004060"/>
                <a:gd name="connsiteX3" fmla="*/ 3966210 w 3966210"/>
                <a:gd name="connsiteY3" fmla="*/ 22860 h 2004060"/>
                <a:gd name="connsiteX4" fmla="*/ 3954780 w 3966210"/>
                <a:gd name="connsiteY4" fmla="*/ 1988820 h 2004060"/>
                <a:gd name="connsiteX5" fmla="*/ 1714500 w 3966210"/>
                <a:gd name="connsiteY5" fmla="*/ 2004060 h 2004060"/>
                <a:gd name="connsiteX6" fmla="*/ 1223010 w 3966210"/>
                <a:gd name="connsiteY6" fmla="*/ 1725930 h 2004060"/>
                <a:gd name="connsiteX7" fmla="*/ 0 w 3966210"/>
                <a:gd name="connsiteY7" fmla="*/ 1725930 h 2004060"/>
                <a:gd name="connsiteX8" fmla="*/ 80010 w 3966210"/>
                <a:gd name="connsiteY8" fmla="*/ 377190 h 2004060"/>
                <a:gd name="connsiteX0" fmla="*/ 80010 w 3966210"/>
                <a:gd name="connsiteY0" fmla="*/ 377190 h 2004060"/>
                <a:gd name="connsiteX1" fmla="*/ 1040130 w 3966210"/>
                <a:gd name="connsiteY1" fmla="*/ 365760 h 2004060"/>
                <a:gd name="connsiteX2" fmla="*/ 1554480 w 3966210"/>
                <a:gd name="connsiteY2" fmla="*/ 0 h 2004060"/>
                <a:gd name="connsiteX3" fmla="*/ 3966210 w 3966210"/>
                <a:gd name="connsiteY3" fmla="*/ 22860 h 2004060"/>
                <a:gd name="connsiteX4" fmla="*/ 3954780 w 3966210"/>
                <a:gd name="connsiteY4" fmla="*/ 1988820 h 2004060"/>
                <a:gd name="connsiteX5" fmla="*/ 1714500 w 3966210"/>
                <a:gd name="connsiteY5" fmla="*/ 2004060 h 2004060"/>
                <a:gd name="connsiteX6" fmla="*/ 1223010 w 3966210"/>
                <a:gd name="connsiteY6" fmla="*/ 1725930 h 2004060"/>
                <a:gd name="connsiteX7" fmla="*/ 0 w 3966210"/>
                <a:gd name="connsiteY7" fmla="*/ 1725930 h 2004060"/>
                <a:gd name="connsiteX8" fmla="*/ 80010 w 3966210"/>
                <a:gd name="connsiteY8" fmla="*/ 377190 h 2004060"/>
                <a:gd name="connsiteX0" fmla="*/ 80010 w 3966210"/>
                <a:gd name="connsiteY0" fmla="*/ 377190 h 2004060"/>
                <a:gd name="connsiteX1" fmla="*/ 1040130 w 3966210"/>
                <a:gd name="connsiteY1" fmla="*/ 365760 h 2004060"/>
                <a:gd name="connsiteX2" fmla="*/ 1554480 w 3966210"/>
                <a:gd name="connsiteY2" fmla="*/ 0 h 2004060"/>
                <a:gd name="connsiteX3" fmla="*/ 3966210 w 3966210"/>
                <a:gd name="connsiteY3" fmla="*/ 22860 h 2004060"/>
                <a:gd name="connsiteX4" fmla="*/ 3954780 w 3966210"/>
                <a:gd name="connsiteY4" fmla="*/ 1988820 h 2004060"/>
                <a:gd name="connsiteX5" fmla="*/ 1714500 w 3966210"/>
                <a:gd name="connsiteY5" fmla="*/ 2004060 h 2004060"/>
                <a:gd name="connsiteX6" fmla="*/ 1223010 w 3966210"/>
                <a:gd name="connsiteY6" fmla="*/ 1725930 h 2004060"/>
                <a:gd name="connsiteX7" fmla="*/ 0 w 3966210"/>
                <a:gd name="connsiteY7" fmla="*/ 1725930 h 2004060"/>
                <a:gd name="connsiteX8" fmla="*/ 80010 w 3966210"/>
                <a:gd name="connsiteY8" fmla="*/ 377190 h 2004060"/>
                <a:gd name="connsiteX0" fmla="*/ 80010 w 3966210"/>
                <a:gd name="connsiteY0" fmla="*/ 377190 h 2004553"/>
                <a:gd name="connsiteX1" fmla="*/ 1040130 w 3966210"/>
                <a:gd name="connsiteY1" fmla="*/ 365760 h 2004553"/>
                <a:gd name="connsiteX2" fmla="*/ 1554480 w 3966210"/>
                <a:gd name="connsiteY2" fmla="*/ 0 h 2004553"/>
                <a:gd name="connsiteX3" fmla="*/ 3966210 w 3966210"/>
                <a:gd name="connsiteY3" fmla="*/ 22860 h 2004553"/>
                <a:gd name="connsiteX4" fmla="*/ 3954780 w 3966210"/>
                <a:gd name="connsiteY4" fmla="*/ 1988820 h 2004553"/>
                <a:gd name="connsiteX5" fmla="*/ 1714500 w 3966210"/>
                <a:gd name="connsiteY5" fmla="*/ 2004060 h 2004553"/>
                <a:gd name="connsiteX6" fmla="*/ 1223010 w 3966210"/>
                <a:gd name="connsiteY6" fmla="*/ 1725930 h 2004553"/>
                <a:gd name="connsiteX7" fmla="*/ 0 w 3966210"/>
                <a:gd name="connsiteY7" fmla="*/ 1725930 h 2004553"/>
                <a:gd name="connsiteX8" fmla="*/ 80010 w 3966210"/>
                <a:gd name="connsiteY8" fmla="*/ 377190 h 2004553"/>
                <a:gd name="connsiteX0" fmla="*/ 80010 w 3966210"/>
                <a:gd name="connsiteY0" fmla="*/ 377190 h 2004553"/>
                <a:gd name="connsiteX1" fmla="*/ 1040130 w 3966210"/>
                <a:gd name="connsiteY1" fmla="*/ 365760 h 2004553"/>
                <a:gd name="connsiteX2" fmla="*/ 1554480 w 3966210"/>
                <a:gd name="connsiteY2" fmla="*/ 0 h 2004553"/>
                <a:gd name="connsiteX3" fmla="*/ 3966210 w 3966210"/>
                <a:gd name="connsiteY3" fmla="*/ 22860 h 2004553"/>
                <a:gd name="connsiteX4" fmla="*/ 3859530 w 3966210"/>
                <a:gd name="connsiteY4" fmla="*/ 1927860 h 2004553"/>
                <a:gd name="connsiteX5" fmla="*/ 1714500 w 3966210"/>
                <a:gd name="connsiteY5" fmla="*/ 2004060 h 2004553"/>
                <a:gd name="connsiteX6" fmla="*/ 1223010 w 3966210"/>
                <a:gd name="connsiteY6" fmla="*/ 1725930 h 2004553"/>
                <a:gd name="connsiteX7" fmla="*/ 0 w 3966210"/>
                <a:gd name="connsiteY7" fmla="*/ 1725930 h 2004553"/>
                <a:gd name="connsiteX8" fmla="*/ 80010 w 3966210"/>
                <a:gd name="connsiteY8" fmla="*/ 377190 h 2004553"/>
                <a:gd name="connsiteX0" fmla="*/ 80010 w 3967166"/>
                <a:gd name="connsiteY0" fmla="*/ 377190 h 2004553"/>
                <a:gd name="connsiteX1" fmla="*/ 1040130 w 3967166"/>
                <a:gd name="connsiteY1" fmla="*/ 365760 h 2004553"/>
                <a:gd name="connsiteX2" fmla="*/ 1554480 w 3967166"/>
                <a:gd name="connsiteY2" fmla="*/ 0 h 2004553"/>
                <a:gd name="connsiteX3" fmla="*/ 3966210 w 3967166"/>
                <a:gd name="connsiteY3" fmla="*/ 22860 h 2004553"/>
                <a:gd name="connsiteX4" fmla="*/ 3859530 w 3967166"/>
                <a:gd name="connsiteY4" fmla="*/ 1927860 h 2004553"/>
                <a:gd name="connsiteX5" fmla="*/ 1714500 w 3967166"/>
                <a:gd name="connsiteY5" fmla="*/ 2004060 h 2004553"/>
                <a:gd name="connsiteX6" fmla="*/ 1223010 w 3967166"/>
                <a:gd name="connsiteY6" fmla="*/ 1725930 h 2004553"/>
                <a:gd name="connsiteX7" fmla="*/ 0 w 3967166"/>
                <a:gd name="connsiteY7" fmla="*/ 1725930 h 2004553"/>
                <a:gd name="connsiteX8" fmla="*/ 80010 w 3967166"/>
                <a:gd name="connsiteY8" fmla="*/ 377190 h 2004553"/>
                <a:gd name="connsiteX0" fmla="*/ 80010 w 3967166"/>
                <a:gd name="connsiteY0" fmla="*/ 377190 h 2004553"/>
                <a:gd name="connsiteX1" fmla="*/ 1040130 w 3967166"/>
                <a:gd name="connsiteY1" fmla="*/ 365760 h 2004553"/>
                <a:gd name="connsiteX2" fmla="*/ 1554480 w 3967166"/>
                <a:gd name="connsiteY2" fmla="*/ 0 h 2004553"/>
                <a:gd name="connsiteX3" fmla="*/ 3966210 w 3967166"/>
                <a:gd name="connsiteY3" fmla="*/ 22860 h 2004553"/>
                <a:gd name="connsiteX4" fmla="*/ 3859530 w 3967166"/>
                <a:gd name="connsiteY4" fmla="*/ 1927860 h 2004553"/>
                <a:gd name="connsiteX5" fmla="*/ 1714500 w 3967166"/>
                <a:gd name="connsiteY5" fmla="*/ 2004060 h 2004553"/>
                <a:gd name="connsiteX6" fmla="*/ 1223010 w 3967166"/>
                <a:gd name="connsiteY6" fmla="*/ 1725930 h 2004553"/>
                <a:gd name="connsiteX7" fmla="*/ 0 w 3967166"/>
                <a:gd name="connsiteY7" fmla="*/ 1725930 h 2004553"/>
                <a:gd name="connsiteX8" fmla="*/ 80010 w 3967166"/>
                <a:gd name="connsiteY8" fmla="*/ 377190 h 2004553"/>
                <a:gd name="connsiteX0" fmla="*/ 80010 w 3933185"/>
                <a:gd name="connsiteY0" fmla="*/ 377190 h 2004553"/>
                <a:gd name="connsiteX1" fmla="*/ 1040130 w 3933185"/>
                <a:gd name="connsiteY1" fmla="*/ 365760 h 2004553"/>
                <a:gd name="connsiteX2" fmla="*/ 1554480 w 3933185"/>
                <a:gd name="connsiteY2" fmla="*/ 0 h 2004553"/>
                <a:gd name="connsiteX3" fmla="*/ 3863340 w 3933185"/>
                <a:gd name="connsiteY3" fmla="*/ 76200 h 2004553"/>
                <a:gd name="connsiteX4" fmla="*/ 3859530 w 3933185"/>
                <a:gd name="connsiteY4" fmla="*/ 1927860 h 2004553"/>
                <a:gd name="connsiteX5" fmla="*/ 1714500 w 3933185"/>
                <a:gd name="connsiteY5" fmla="*/ 2004060 h 2004553"/>
                <a:gd name="connsiteX6" fmla="*/ 1223010 w 3933185"/>
                <a:gd name="connsiteY6" fmla="*/ 1725930 h 2004553"/>
                <a:gd name="connsiteX7" fmla="*/ 0 w 3933185"/>
                <a:gd name="connsiteY7" fmla="*/ 1725930 h 2004553"/>
                <a:gd name="connsiteX8" fmla="*/ 80010 w 3933185"/>
                <a:gd name="connsiteY8" fmla="*/ 377190 h 2004553"/>
                <a:gd name="connsiteX0" fmla="*/ 80010 w 3991462"/>
                <a:gd name="connsiteY0" fmla="*/ 377190 h 2004553"/>
                <a:gd name="connsiteX1" fmla="*/ 1040130 w 3991462"/>
                <a:gd name="connsiteY1" fmla="*/ 365760 h 2004553"/>
                <a:gd name="connsiteX2" fmla="*/ 1554480 w 3991462"/>
                <a:gd name="connsiteY2" fmla="*/ 0 h 2004553"/>
                <a:gd name="connsiteX3" fmla="*/ 3863340 w 3991462"/>
                <a:gd name="connsiteY3" fmla="*/ 76200 h 2004553"/>
                <a:gd name="connsiteX4" fmla="*/ 3859530 w 3991462"/>
                <a:gd name="connsiteY4" fmla="*/ 1927860 h 2004553"/>
                <a:gd name="connsiteX5" fmla="*/ 1714500 w 3991462"/>
                <a:gd name="connsiteY5" fmla="*/ 2004060 h 2004553"/>
                <a:gd name="connsiteX6" fmla="*/ 1223010 w 3991462"/>
                <a:gd name="connsiteY6" fmla="*/ 1725930 h 2004553"/>
                <a:gd name="connsiteX7" fmla="*/ 0 w 3991462"/>
                <a:gd name="connsiteY7" fmla="*/ 1725930 h 2004553"/>
                <a:gd name="connsiteX8" fmla="*/ 80010 w 3991462"/>
                <a:gd name="connsiteY8" fmla="*/ 377190 h 2004553"/>
                <a:gd name="connsiteX0" fmla="*/ 80010 w 3991462"/>
                <a:gd name="connsiteY0" fmla="*/ 377190 h 2004553"/>
                <a:gd name="connsiteX1" fmla="*/ 1040130 w 3991462"/>
                <a:gd name="connsiteY1" fmla="*/ 365760 h 2004553"/>
                <a:gd name="connsiteX2" fmla="*/ 1554480 w 3991462"/>
                <a:gd name="connsiteY2" fmla="*/ 0 h 2004553"/>
                <a:gd name="connsiteX3" fmla="*/ 3863340 w 3991462"/>
                <a:gd name="connsiteY3" fmla="*/ 76200 h 2004553"/>
                <a:gd name="connsiteX4" fmla="*/ 3859530 w 3991462"/>
                <a:gd name="connsiteY4" fmla="*/ 1927860 h 2004553"/>
                <a:gd name="connsiteX5" fmla="*/ 1714500 w 3991462"/>
                <a:gd name="connsiteY5" fmla="*/ 2004060 h 2004553"/>
                <a:gd name="connsiteX6" fmla="*/ 1223010 w 3991462"/>
                <a:gd name="connsiteY6" fmla="*/ 1725930 h 2004553"/>
                <a:gd name="connsiteX7" fmla="*/ 0 w 3991462"/>
                <a:gd name="connsiteY7" fmla="*/ 1725930 h 2004553"/>
                <a:gd name="connsiteX8" fmla="*/ 80010 w 3991462"/>
                <a:gd name="connsiteY8" fmla="*/ 377190 h 2004553"/>
                <a:gd name="connsiteX0" fmla="*/ 0 w 3999082"/>
                <a:gd name="connsiteY0" fmla="*/ 369570 h 2004553"/>
                <a:gd name="connsiteX1" fmla="*/ 1047750 w 3999082"/>
                <a:gd name="connsiteY1" fmla="*/ 365760 h 2004553"/>
                <a:gd name="connsiteX2" fmla="*/ 1562100 w 3999082"/>
                <a:gd name="connsiteY2" fmla="*/ 0 h 2004553"/>
                <a:gd name="connsiteX3" fmla="*/ 3870960 w 3999082"/>
                <a:gd name="connsiteY3" fmla="*/ 76200 h 2004553"/>
                <a:gd name="connsiteX4" fmla="*/ 3867150 w 3999082"/>
                <a:gd name="connsiteY4" fmla="*/ 1927860 h 2004553"/>
                <a:gd name="connsiteX5" fmla="*/ 1722120 w 3999082"/>
                <a:gd name="connsiteY5" fmla="*/ 2004060 h 2004553"/>
                <a:gd name="connsiteX6" fmla="*/ 1230630 w 3999082"/>
                <a:gd name="connsiteY6" fmla="*/ 1725930 h 2004553"/>
                <a:gd name="connsiteX7" fmla="*/ 7620 w 3999082"/>
                <a:gd name="connsiteY7" fmla="*/ 1725930 h 2004553"/>
                <a:gd name="connsiteX8" fmla="*/ 0 w 3999082"/>
                <a:gd name="connsiteY8" fmla="*/ 369570 h 2004553"/>
                <a:gd name="connsiteX0" fmla="*/ 0 w 3999082"/>
                <a:gd name="connsiteY0" fmla="*/ 369570 h 2004553"/>
                <a:gd name="connsiteX1" fmla="*/ 1047750 w 3999082"/>
                <a:gd name="connsiteY1" fmla="*/ 365760 h 2004553"/>
                <a:gd name="connsiteX2" fmla="*/ 1562100 w 3999082"/>
                <a:gd name="connsiteY2" fmla="*/ 0 h 2004553"/>
                <a:gd name="connsiteX3" fmla="*/ 3870960 w 3999082"/>
                <a:gd name="connsiteY3" fmla="*/ 76200 h 2004553"/>
                <a:gd name="connsiteX4" fmla="*/ 3867150 w 3999082"/>
                <a:gd name="connsiteY4" fmla="*/ 1927860 h 2004553"/>
                <a:gd name="connsiteX5" fmla="*/ 1722120 w 3999082"/>
                <a:gd name="connsiteY5" fmla="*/ 2004060 h 2004553"/>
                <a:gd name="connsiteX6" fmla="*/ 1230630 w 3999082"/>
                <a:gd name="connsiteY6" fmla="*/ 1725930 h 2004553"/>
                <a:gd name="connsiteX7" fmla="*/ 7620 w 3999082"/>
                <a:gd name="connsiteY7" fmla="*/ 1725930 h 2004553"/>
                <a:gd name="connsiteX8" fmla="*/ 0 w 3999082"/>
                <a:gd name="connsiteY8" fmla="*/ 369570 h 2004553"/>
                <a:gd name="connsiteX0" fmla="*/ 0 w 3999082"/>
                <a:gd name="connsiteY0" fmla="*/ 390010 h 2024993"/>
                <a:gd name="connsiteX1" fmla="*/ 1047750 w 3999082"/>
                <a:gd name="connsiteY1" fmla="*/ 386200 h 2024993"/>
                <a:gd name="connsiteX2" fmla="*/ 1562100 w 3999082"/>
                <a:gd name="connsiteY2" fmla="*/ 20440 h 2024993"/>
                <a:gd name="connsiteX3" fmla="*/ 3870960 w 3999082"/>
                <a:gd name="connsiteY3" fmla="*/ 96640 h 2024993"/>
                <a:gd name="connsiteX4" fmla="*/ 3867150 w 3999082"/>
                <a:gd name="connsiteY4" fmla="*/ 1948300 h 2024993"/>
                <a:gd name="connsiteX5" fmla="*/ 1722120 w 3999082"/>
                <a:gd name="connsiteY5" fmla="*/ 2024500 h 2024993"/>
                <a:gd name="connsiteX6" fmla="*/ 1230630 w 3999082"/>
                <a:gd name="connsiteY6" fmla="*/ 1746370 h 2024993"/>
                <a:gd name="connsiteX7" fmla="*/ 7620 w 3999082"/>
                <a:gd name="connsiteY7" fmla="*/ 1746370 h 2024993"/>
                <a:gd name="connsiteX8" fmla="*/ 0 w 3999082"/>
                <a:gd name="connsiteY8" fmla="*/ 390010 h 2024993"/>
                <a:gd name="connsiteX0" fmla="*/ 0 w 3999082"/>
                <a:gd name="connsiteY0" fmla="*/ 369570 h 2004553"/>
                <a:gd name="connsiteX1" fmla="*/ 1047750 w 3999082"/>
                <a:gd name="connsiteY1" fmla="*/ 365760 h 2004553"/>
                <a:gd name="connsiteX2" fmla="*/ 1562100 w 3999082"/>
                <a:gd name="connsiteY2" fmla="*/ 0 h 2004553"/>
                <a:gd name="connsiteX3" fmla="*/ 3870960 w 3999082"/>
                <a:gd name="connsiteY3" fmla="*/ 76200 h 2004553"/>
                <a:gd name="connsiteX4" fmla="*/ 3867150 w 3999082"/>
                <a:gd name="connsiteY4" fmla="*/ 1927860 h 2004553"/>
                <a:gd name="connsiteX5" fmla="*/ 1722120 w 3999082"/>
                <a:gd name="connsiteY5" fmla="*/ 2004060 h 2004553"/>
                <a:gd name="connsiteX6" fmla="*/ 1230630 w 3999082"/>
                <a:gd name="connsiteY6" fmla="*/ 1725930 h 2004553"/>
                <a:gd name="connsiteX7" fmla="*/ 7620 w 3999082"/>
                <a:gd name="connsiteY7" fmla="*/ 1725930 h 2004553"/>
                <a:gd name="connsiteX8" fmla="*/ 0 w 3999082"/>
                <a:gd name="connsiteY8" fmla="*/ 369570 h 2004553"/>
                <a:gd name="connsiteX0" fmla="*/ 0 w 3999082"/>
                <a:gd name="connsiteY0" fmla="*/ 369570 h 2004553"/>
                <a:gd name="connsiteX1" fmla="*/ 1047750 w 3999082"/>
                <a:gd name="connsiteY1" fmla="*/ 365760 h 2004553"/>
                <a:gd name="connsiteX2" fmla="*/ 1562100 w 3999082"/>
                <a:gd name="connsiteY2" fmla="*/ 0 h 2004553"/>
                <a:gd name="connsiteX3" fmla="*/ 3870960 w 3999082"/>
                <a:gd name="connsiteY3" fmla="*/ 76200 h 2004553"/>
                <a:gd name="connsiteX4" fmla="*/ 3867150 w 3999082"/>
                <a:gd name="connsiteY4" fmla="*/ 1927860 h 2004553"/>
                <a:gd name="connsiteX5" fmla="*/ 1722120 w 3999082"/>
                <a:gd name="connsiteY5" fmla="*/ 2004060 h 2004553"/>
                <a:gd name="connsiteX6" fmla="*/ 1230630 w 3999082"/>
                <a:gd name="connsiteY6" fmla="*/ 1725930 h 2004553"/>
                <a:gd name="connsiteX7" fmla="*/ 7620 w 3999082"/>
                <a:gd name="connsiteY7" fmla="*/ 1725930 h 2004553"/>
                <a:gd name="connsiteX8" fmla="*/ 0 w 3999082"/>
                <a:gd name="connsiteY8" fmla="*/ 369570 h 200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9082" h="2004553">
                  <a:moveTo>
                    <a:pt x="0" y="369570"/>
                  </a:moveTo>
                  <a:lnTo>
                    <a:pt x="1047750" y="365760"/>
                  </a:lnTo>
                  <a:cubicBezTo>
                    <a:pt x="1207770" y="358140"/>
                    <a:pt x="1283970" y="60960"/>
                    <a:pt x="1562100" y="0"/>
                  </a:cubicBezTo>
                  <a:cubicBezTo>
                    <a:pt x="2331720" y="25400"/>
                    <a:pt x="3798570" y="-25400"/>
                    <a:pt x="3870960" y="76200"/>
                  </a:cubicBezTo>
                  <a:cubicBezTo>
                    <a:pt x="4037330" y="170180"/>
                    <a:pt x="4047490" y="1852930"/>
                    <a:pt x="3867150" y="1927860"/>
                  </a:cubicBezTo>
                  <a:cubicBezTo>
                    <a:pt x="3647440" y="2044700"/>
                    <a:pt x="2437130" y="1978660"/>
                    <a:pt x="1722120" y="2004060"/>
                  </a:cubicBezTo>
                  <a:cubicBezTo>
                    <a:pt x="1451610" y="2018030"/>
                    <a:pt x="1398270" y="1731010"/>
                    <a:pt x="1230630" y="1725930"/>
                  </a:cubicBezTo>
                  <a:lnTo>
                    <a:pt x="7620" y="1725930"/>
                  </a:lnTo>
                  <a:lnTo>
                    <a:pt x="0" y="369570"/>
                  </a:lnTo>
                  <a:close/>
                </a:path>
              </a:pathLst>
            </a:custGeom>
            <a:solidFill>
              <a:schemeClr val="bg1">
                <a:lumMod val="95000"/>
              </a:schemeClr>
            </a:solidFill>
            <a:ln w="9525" cap="flat" cmpd="sng" algn="ctr">
              <a:solidFill>
                <a:schemeClr val="bg1">
                  <a:lumMod val="75000"/>
                </a:schemeClr>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grpSp>
          <p:nvGrpSpPr>
            <p:cNvPr id="31" name="Group 30"/>
            <p:cNvGrpSpPr/>
            <p:nvPr/>
          </p:nvGrpSpPr>
          <p:grpSpPr>
            <a:xfrm>
              <a:off x="4278313" y="914400"/>
              <a:ext cx="2884487" cy="1143000"/>
              <a:chOff x="4278313" y="914400"/>
              <a:chExt cx="2884487" cy="1143000"/>
            </a:xfrm>
          </p:grpSpPr>
          <p:sp>
            <p:nvSpPr>
              <p:cNvPr id="63" name="Rectangle 62"/>
              <p:cNvSpPr/>
              <p:nvPr/>
            </p:nvSpPr>
            <p:spPr bwMode="auto">
              <a:xfrm>
                <a:off x="6248400" y="1219200"/>
                <a:ext cx="914400" cy="533400"/>
              </a:xfrm>
              <a:prstGeom prst="rect">
                <a:avLst/>
              </a:prstGeom>
              <a:gradFill flip="none" rotWithShape="1">
                <a:gsLst>
                  <a:gs pos="0">
                    <a:schemeClr val="bg1">
                      <a:lumMod val="65000"/>
                      <a:shade val="30000"/>
                      <a:satMod val="115000"/>
                    </a:schemeClr>
                  </a:gs>
                  <a:gs pos="65000">
                    <a:schemeClr val="bg1">
                      <a:shade val="67500"/>
                      <a:satMod val="115000"/>
                      <a:lumMod val="59000"/>
                      <a:lumOff val="41000"/>
                    </a:schemeClr>
                  </a:gs>
                  <a:gs pos="100000">
                    <a:schemeClr val="bg1">
                      <a:shade val="100000"/>
                      <a:satMod val="115000"/>
                      <a:lumMod val="43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64" name="Rectangle 3"/>
              <p:cNvSpPr/>
              <p:nvPr/>
            </p:nvSpPr>
            <p:spPr bwMode="auto">
              <a:xfrm>
                <a:off x="4278313" y="914400"/>
                <a:ext cx="2055018" cy="1143000"/>
              </a:xfrm>
              <a:custGeom>
                <a:avLst/>
                <a:gdLst>
                  <a:gd name="connsiteX0" fmla="*/ 0 w 2055018"/>
                  <a:gd name="connsiteY0" fmla="*/ 0 h 1143000"/>
                  <a:gd name="connsiteX1" fmla="*/ 2055018 w 2055018"/>
                  <a:gd name="connsiteY1" fmla="*/ 0 h 1143000"/>
                  <a:gd name="connsiteX2" fmla="*/ 2055018 w 2055018"/>
                  <a:gd name="connsiteY2" fmla="*/ 1143000 h 1143000"/>
                  <a:gd name="connsiteX3" fmla="*/ 0 w 2055018"/>
                  <a:gd name="connsiteY3" fmla="*/ 1143000 h 1143000"/>
                  <a:gd name="connsiteX4" fmla="*/ 0 w 2055018"/>
                  <a:gd name="connsiteY4" fmla="*/ 0 h 1143000"/>
                  <a:gd name="connsiteX0" fmla="*/ 0 w 2055018"/>
                  <a:gd name="connsiteY0" fmla="*/ 0 h 1143000"/>
                  <a:gd name="connsiteX1" fmla="*/ 2055018 w 2055018"/>
                  <a:gd name="connsiteY1" fmla="*/ 0 h 1143000"/>
                  <a:gd name="connsiteX2" fmla="*/ 2055018 w 2055018"/>
                  <a:gd name="connsiteY2" fmla="*/ 1143000 h 1143000"/>
                  <a:gd name="connsiteX3" fmla="*/ 928687 w 2055018"/>
                  <a:gd name="connsiteY3" fmla="*/ 1143000 h 1143000"/>
                  <a:gd name="connsiteX4" fmla="*/ 0 w 2055018"/>
                  <a:gd name="connsiteY4" fmla="*/ 1143000 h 1143000"/>
                  <a:gd name="connsiteX5" fmla="*/ 0 w 2055018"/>
                  <a:gd name="connsiteY5" fmla="*/ 0 h 1143000"/>
                  <a:gd name="connsiteX0" fmla="*/ 0 w 2055018"/>
                  <a:gd name="connsiteY0" fmla="*/ 0 h 1143000"/>
                  <a:gd name="connsiteX1" fmla="*/ 2055018 w 2055018"/>
                  <a:gd name="connsiteY1" fmla="*/ 0 h 1143000"/>
                  <a:gd name="connsiteX2" fmla="*/ 2055018 w 2055018"/>
                  <a:gd name="connsiteY2" fmla="*/ 1143000 h 1143000"/>
                  <a:gd name="connsiteX3" fmla="*/ 928687 w 2055018"/>
                  <a:gd name="connsiteY3" fmla="*/ 1143000 h 1143000"/>
                  <a:gd name="connsiteX4" fmla="*/ 0 w 2055018"/>
                  <a:gd name="connsiteY4" fmla="*/ 0 h 1143000"/>
                  <a:gd name="connsiteX0" fmla="*/ 0 w 2055018"/>
                  <a:gd name="connsiteY0" fmla="*/ 0 h 1143000"/>
                  <a:gd name="connsiteX1" fmla="*/ 2055018 w 2055018"/>
                  <a:gd name="connsiteY1" fmla="*/ 0 h 1143000"/>
                  <a:gd name="connsiteX2" fmla="*/ 2055018 w 2055018"/>
                  <a:gd name="connsiteY2" fmla="*/ 1143000 h 1143000"/>
                  <a:gd name="connsiteX3" fmla="*/ 1169987 w 2055018"/>
                  <a:gd name="connsiteY3" fmla="*/ 1143000 h 1143000"/>
                  <a:gd name="connsiteX4" fmla="*/ 0 w 205501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018" h="1143000">
                    <a:moveTo>
                      <a:pt x="0" y="0"/>
                    </a:moveTo>
                    <a:lnTo>
                      <a:pt x="2055018" y="0"/>
                    </a:lnTo>
                    <a:lnTo>
                      <a:pt x="2055018" y="1143000"/>
                    </a:lnTo>
                    <a:lnTo>
                      <a:pt x="1169987" y="1143000"/>
                    </a:lnTo>
                    <a:lnTo>
                      <a:pt x="0" y="0"/>
                    </a:lnTo>
                    <a:close/>
                  </a:path>
                </a:pathLst>
              </a:custGeom>
              <a:gradFill flip="none" rotWithShape="1">
                <a:gsLst>
                  <a:gs pos="0">
                    <a:schemeClr val="bg1">
                      <a:lumMod val="65000"/>
                      <a:shade val="30000"/>
                      <a:satMod val="115000"/>
                    </a:schemeClr>
                  </a:gs>
                  <a:gs pos="30000">
                    <a:schemeClr val="bg1">
                      <a:shade val="67500"/>
                      <a:satMod val="115000"/>
                      <a:lumMod val="9000"/>
                      <a:lumOff val="91000"/>
                    </a:schemeClr>
                  </a:gs>
                  <a:gs pos="100000">
                    <a:schemeClr val="bg1">
                      <a:shade val="100000"/>
                      <a:satMod val="115000"/>
                      <a:lumMod val="41000"/>
                    </a:schemeClr>
                  </a:gs>
                </a:gsLst>
                <a:lin ang="5400000" scaled="1"/>
                <a:tileRect/>
              </a:gradFill>
              <a:ln w="9525" cap="flat" cmpd="sng" algn="ctr">
                <a:solidFill>
                  <a:schemeClr val="tx1"/>
                </a:solidFill>
                <a:prstDash val="solid"/>
                <a:round/>
                <a:headEnd type="none" w="med" len="med"/>
                <a:tailEnd type="none" w="med" len="med"/>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grpSp>
        <p:sp>
          <p:nvSpPr>
            <p:cNvPr id="32" name="Rounded Rectangle 31"/>
            <p:cNvSpPr/>
            <p:nvPr/>
          </p:nvSpPr>
          <p:spPr bwMode="auto">
            <a:xfrm>
              <a:off x="2909888" y="984250"/>
              <a:ext cx="1128712" cy="1143000"/>
            </a:xfrm>
            <a:prstGeom prst="roundRect">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pic>
          <p:nvPicPr>
            <p:cNvPr id="33" name="Picture 2"/>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3252787" y="1397794"/>
              <a:ext cx="825500"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bwMode="auto">
            <a:xfrm>
              <a:off x="2209800" y="1143000"/>
              <a:ext cx="1322070" cy="45719"/>
            </a:xfrm>
            <a:prstGeom prst="rect">
              <a:avLst/>
            </a:prstGeom>
            <a:gradFill flip="none" rotWithShape="1">
              <a:gsLst>
                <a:gs pos="0">
                  <a:schemeClr val="bg1">
                    <a:lumMod val="85000"/>
                    <a:shade val="30000"/>
                    <a:satMod val="115000"/>
                  </a:schemeClr>
                </a:gs>
                <a:gs pos="38000">
                  <a:schemeClr val="bg1">
                    <a:shade val="67500"/>
                    <a:satMod val="115000"/>
                    <a:lumMod val="31000"/>
                    <a:lumOff val="69000"/>
                  </a:schemeClr>
                </a:gs>
                <a:gs pos="100000">
                  <a:schemeClr val="bg1">
                    <a:shade val="100000"/>
                    <a:satMod val="115000"/>
                    <a:lumMod val="29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35" name="Rectangle 34"/>
            <p:cNvSpPr/>
            <p:nvPr/>
          </p:nvSpPr>
          <p:spPr bwMode="auto">
            <a:xfrm>
              <a:off x="2209800" y="1935481"/>
              <a:ext cx="1322070" cy="45719"/>
            </a:xfrm>
            <a:prstGeom prst="rect">
              <a:avLst/>
            </a:prstGeom>
            <a:gradFill flip="none" rotWithShape="1">
              <a:gsLst>
                <a:gs pos="0">
                  <a:schemeClr val="bg1">
                    <a:lumMod val="85000"/>
                    <a:shade val="30000"/>
                    <a:satMod val="115000"/>
                  </a:schemeClr>
                </a:gs>
                <a:gs pos="38000">
                  <a:schemeClr val="bg1">
                    <a:shade val="67500"/>
                    <a:satMod val="115000"/>
                    <a:lumMod val="31000"/>
                    <a:lumOff val="69000"/>
                  </a:schemeClr>
                </a:gs>
                <a:gs pos="100000">
                  <a:schemeClr val="bg1">
                    <a:shade val="100000"/>
                    <a:satMod val="115000"/>
                    <a:lumMod val="29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36" name="Rounded Rectangle 35"/>
            <p:cNvSpPr/>
            <p:nvPr/>
          </p:nvSpPr>
          <p:spPr bwMode="auto">
            <a:xfrm rot="16200000">
              <a:off x="1762204" y="1344849"/>
              <a:ext cx="1533843" cy="434500"/>
            </a:xfrm>
            <a:prstGeom prst="roundRect">
              <a:avLst/>
            </a:prstGeom>
            <a:gradFill flip="none" rotWithShape="1">
              <a:gsLst>
                <a:gs pos="0">
                  <a:schemeClr val="bg1">
                    <a:lumMod val="85000"/>
                    <a:shade val="30000"/>
                    <a:satMod val="115000"/>
                  </a:schemeClr>
                </a:gs>
                <a:gs pos="25350">
                  <a:srgbClr val="BCBCBC">
                    <a:lumMod val="6000"/>
                    <a:lumOff val="94000"/>
                  </a:srgbClr>
                </a:gs>
                <a:gs pos="81000">
                  <a:schemeClr val="bg1">
                    <a:shade val="67500"/>
                    <a:satMod val="115000"/>
                    <a:lumMod val="17000"/>
                    <a:lumOff val="83000"/>
                  </a:schemeClr>
                </a:gs>
                <a:gs pos="100000">
                  <a:schemeClr val="bg1">
                    <a:shade val="100000"/>
                    <a:satMod val="115000"/>
                    <a:lumMod val="43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dirty="0">
                  <a:latin typeface="Arial" charset="0"/>
                </a:rPr>
                <a:t>cathode</a:t>
              </a:r>
            </a:p>
          </p:txBody>
        </p:sp>
        <p:sp>
          <p:nvSpPr>
            <p:cNvPr id="37" name="TextBox 36"/>
            <p:cNvSpPr txBox="1"/>
            <p:nvPr/>
          </p:nvSpPr>
          <p:spPr>
            <a:xfrm>
              <a:off x="7414261" y="938649"/>
              <a:ext cx="293688" cy="1169551"/>
            </a:xfrm>
            <a:prstGeom prst="rect">
              <a:avLst/>
            </a:prstGeom>
            <a:noFill/>
          </p:spPr>
          <p:txBody>
            <a:bodyPr wrap="square" rtlCol="0">
              <a:spAutoFit/>
            </a:bodyPr>
            <a:lstStyle/>
            <a:p>
              <a:r>
                <a:rPr lang="en-GB" sz="1400" dirty="0"/>
                <a:t>anode</a:t>
              </a:r>
            </a:p>
          </p:txBody>
        </p:sp>
        <p:sp>
          <p:nvSpPr>
            <p:cNvPr id="39" name="Lightning Bolt 38"/>
            <p:cNvSpPr/>
            <p:nvPr/>
          </p:nvSpPr>
          <p:spPr bwMode="auto">
            <a:xfrm rot="1844964">
              <a:off x="336638" y="99823"/>
              <a:ext cx="770818" cy="990600"/>
            </a:xfrm>
            <a:prstGeom prst="lightningBolt">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0" name="TextBox 39"/>
            <p:cNvSpPr txBox="1"/>
            <p:nvPr/>
          </p:nvSpPr>
          <p:spPr>
            <a:xfrm>
              <a:off x="969343" y="395067"/>
              <a:ext cx="1210588" cy="400110"/>
            </a:xfrm>
            <a:prstGeom prst="rect">
              <a:avLst/>
            </a:prstGeom>
            <a:noFill/>
          </p:spPr>
          <p:txBody>
            <a:bodyPr wrap="none" rtlCol="0">
              <a:spAutoFit/>
            </a:bodyPr>
            <a:lstStyle/>
            <a:p>
              <a:r>
                <a:rPr lang="en-GB" b="1" dirty="0">
                  <a:solidFill>
                    <a:schemeClr val="accent2">
                      <a:lumMod val="60000"/>
                      <a:lumOff val="40000"/>
                    </a:schemeClr>
                  </a:solidFill>
                </a:rPr>
                <a:t>70,000 V</a:t>
              </a:r>
            </a:p>
          </p:txBody>
        </p:sp>
        <p:grpSp>
          <p:nvGrpSpPr>
            <p:cNvPr id="42" name="Group 41"/>
            <p:cNvGrpSpPr/>
            <p:nvPr/>
          </p:nvGrpSpPr>
          <p:grpSpPr>
            <a:xfrm>
              <a:off x="4038597" y="1219200"/>
              <a:ext cx="914403" cy="716282"/>
              <a:chOff x="4038597" y="1219200"/>
              <a:chExt cx="914403" cy="716282"/>
            </a:xfrm>
          </p:grpSpPr>
          <p:cxnSp>
            <p:nvCxnSpPr>
              <p:cNvPr id="56" name="Straight Connector 55"/>
              <p:cNvCxnSpPr/>
              <p:nvPr/>
            </p:nvCxnSpPr>
            <p:spPr bwMode="auto">
              <a:xfrm>
                <a:off x="4038600" y="1219200"/>
                <a:ext cx="905669" cy="3429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V="1">
                <a:off x="4038600" y="1562100"/>
                <a:ext cx="906463" cy="3733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V="1">
                <a:off x="4038600" y="1555750"/>
                <a:ext cx="905669" cy="2463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4038599" y="1371600"/>
                <a:ext cx="905669" cy="1905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4038597" y="1485900"/>
                <a:ext cx="914403"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flipV="1">
                <a:off x="4040189" y="1565909"/>
                <a:ext cx="906778" cy="247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4038600" y="1562100"/>
                <a:ext cx="902970" cy="1276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oup 42"/>
            <p:cNvGrpSpPr/>
            <p:nvPr/>
          </p:nvGrpSpPr>
          <p:grpSpPr>
            <a:xfrm rot="16200000">
              <a:off x="4170047" y="1983103"/>
              <a:ext cx="1565911" cy="716282"/>
              <a:chOff x="4038597" y="1219200"/>
              <a:chExt cx="914403" cy="716282"/>
            </a:xfrm>
          </p:grpSpPr>
          <p:cxnSp>
            <p:nvCxnSpPr>
              <p:cNvPr id="49" name="Straight Connector 48"/>
              <p:cNvCxnSpPr/>
              <p:nvPr/>
            </p:nvCxnSpPr>
            <p:spPr bwMode="auto">
              <a:xfrm>
                <a:off x="4038600" y="1219200"/>
                <a:ext cx="905669" cy="342900"/>
              </a:xfrm>
              <a:prstGeom prst="line">
                <a:avLst/>
              </a:prstGeom>
              <a:solidFill>
                <a:schemeClr val="accent1"/>
              </a:solidFill>
              <a:ln w="952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flipV="1">
                <a:off x="4038600" y="1562100"/>
                <a:ext cx="906463" cy="373382"/>
              </a:xfrm>
              <a:prstGeom prst="line">
                <a:avLst/>
              </a:prstGeom>
              <a:solidFill>
                <a:schemeClr val="accent1"/>
              </a:solidFill>
              <a:ln w="952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V="1">
                <a:off x="4038600" y="1555750"/>
                <a:ext cx="905669" cy="246382"/>
              </a:xfrm>
              <a:prstGeom prst="line">
                <a:avLst/>
              </a:prstGeom>
              <a:solidFill>
                <a:schemeClr val="accent1"/>
              </a:solidFill>
              <a:ln w="952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4038599" y="1371600"/>
                <a:ext cx="905669" cy="190500"/>
              </a:xfrm>
              <a:prstGeom prst="line">
                <a:avLst/>
              </a:prstGeom>
              <a:solidFill>
                <a:schemeClr val="accent1"/>
              </a:solidFill>
              <a:ln w="952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4038597" y="1485900"/>
                <a:ext cx="914403" cy="76200"/>
              </a:xfrm>
              <a:prstGeom prst="line">
                <a:avLst/>
              </a:prstGeom>
              <a:solidFill>
                <a:schemeClr val="accent1"/>
              </a:solidFill>
              <a:ln w="952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V="1">
                <a:off x="4040189" y="1565909"/>
                <a:ext cx="906778" cy="24765"/>
              </a:xfrm>
              <a:prstGeom prst="line">
                <a:avLst/>
              </a:prstGeom>
              <a:solidFill>
                <a:schemeClr val="accent1"/>
              </a:solidFill>
              <a:ln w="952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V="1">
                <a:off x="4038600" y="1562100"/>
                <a:ext cx="902970" cy="127635"/>
              </a:xfrm>
              <a:prstGeom prst="line">
                <a:avLst/>
              </a:prstGeom>
              <a:solidFill>
                <a:schemeClr val="accent1"/>
              </a:solidFill>
              <a:ln w="952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p:cNvSpPr txBox="1"/>
            <p:nvPr/>
          </p:nvSpPr>
          <p:spPr>
            <a:xfrm>
              <a:off x="4565633" y="3228945"/>
              <a:ext cx="968535" cy="400110"/>
            </a:xfrm>
            <a:prstGeom prst="rect">
              <a:avLst/>
            </a:prstGeom>
            <a:noFill/>
          </p:spPr>
          <p:txBody>
            <a:bodyPr wrap="none" rtlCol="0">
              <a:spAutoFit/>
            </a:bodyPr>
            <a:lstStyle/>
            <a:p>
              <a:r>
                <a:rPr lang="en-GB" b="1" dirty="0">
                  <a:solidFill>
                    <a:srgbClr val="FF0000"/>
                  </a:solidFill>
                </a:rPr>
                <a:t>X-rays</a:t>
              </a:r>
            </a:p>
          </p:txBody>
        </p:sp>
      </p:grpSp>
    </p:spTree>
    <p:extLst>
      <p:ext uri="{BB962C8B-B14F-4D97-AF65-F5344CB8AC3E}">
        <p14:creationId xmlns:p14="http://schemas.microsoft.com/office/powerpoint/2010/main" val="161858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E76823-04BC-40AC-99FF-5918EFE0B84B}"/>
              </a:ext>
            </a:extLst>
          </p:cNvPr>
          <p:cNvSpPr>
            <a:spLocks noGrp="1"/>
          </p:cNvSpPr>
          <p:nvPr>
            <p:ph type="title"/>
          </p:nvPr>
        </p:nvSpPr>
        <p:spPr/>
        <p:txBody>
          <a:bodyPr/>
          <a:lstStyle/>
          <a:p>
            <a:r>
              <a:rPr lang="en-GB" altLang="de-DE" kern="0" dirty="0"/>
              <a:t>X-ray waves</a:t>
            </a:r>
            <a:br>
              <a:rPr lang="en-GB" altLang="de-DE" kern="0" dirty="0"/>
            </a:br>
            <a:endParaRPr lang="de-CH" dirty="0"/>
          </a:p>
        </p:txBody>
      </p:sp>
      <p:grpSp>
        <p:nvGrpSpPr>
          <p:cNvPr id="9" name="Group 8">
            <a:extLst>
              <a:ext uri="{FF2B5EF4-FFF2-40B4-BE49-F238E27FC236}">
                <a16:creationId xmlns:a16="http://schemas.microsoft.com/office/drawing/2014/main" id="{D64AA39F-3DDB-4AF2-9317-FEE4FCDAB42D}"/>
              </a:ext>
            </a:extLst>
          </p:cNvPr>
          <p:cNvGrpSpPr/>
          <p:nvPr/>
        </p:nvGrpSpPr>
        <p:grpSpPr>
          <a:xfrm>
            <a:off x="344488" y="260350"/>
            <a:ext cx="11430000" cy="5994400"/>
            <a:chOff x="1739900" y="482600"/>
            <a:chExt cx="8775700" cy="4445894"/>
          </a:xfrm>
        </p:grpSpPr>
        <p:sp>
          <p:nvSpPr>
            <p:cNvPr id="2" name="Title 1"/>
            <p:cNvSpPr txBox="1">
              <a:spLocks/>
            </p:cNvSpPr>
            <p:nvPr/>
          </p:nvSpPr>
          <p:spPr>
            <a:xfrm>
              <a:off x="1816101" y="482600"/>
              <a:ext cx="8277225" cy="685800"/>
            </a:xfrm>
            <a:prstGeom prst="rect">
              <a:avLst/>
            </a:prstGeom>
          </p:spPr>
          <p:txBody>
            <a:bodyPr/>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GB" altLang="de-DE" sz="3200" kern="0" dirty="0"/>
            </a:p>
          </p:txBody>
        </p:sp>
        <p:sp>
          <p:nvSpPr>
            <p:cNvPr id="3" name="Pentagon 1"/>
            <p:cNvSpPr>
              <a:spLocks noChangeArrowheads="1"/>
            </p:cNvSpPr>
            <p:nvPr/>
          </p:nvSpPr>
          <p:spPr bwMode="auto">
            <a:xfrm>
              <a:off x="7315201" y="1230314"/>
              <a:ext cx="3020291" cy="382587"/>
            </a:xfrm>
            <a:prstGeom prst="homePlate">
              <a:avLst>
                <a:gd name="adj" fmla="val 50002"/>
              </a:avLst>
            </a:prstGeom>
            <a:solidFill>
              <a:srgbClr val="33529B"/>
            </a:solidFill>
            <a:ln w="9525" algn="ctr">
              <a:solidFill>
                <a:schemeClr val="tx1"/>
              </a:solidFill>
              <a:round/>
              <a:headEnd/>
              <a:tailEnd/>
            </a:ln>
          </p:spPr>
          <p:txBody>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s-ES" altLang="en-US" sz="2000">
                <a:ea typeface="Osaka" pitchFamily="-32" charset="-128"/>
              </a:endParaRPr>
            </a:p>
          </p:txBody>
        </p:sp>
        <p:sp>
          <p:nvSpPr>
            <p:cNvPr id="4" name="Pentagon 4"/>
            <p:cNvSpPr>
              <a:spLocks noChangeArrowheads="1"/>
            </p:cNvSpPr>
            <p:nvPr/>
          </p:nvSpPr>
          <p:spPr bwMode="auto">
            <a:xfrm rot="10800000">
              <a:off x="1905000" y="1230313"/>
              <a:ext cx="5410200" cy="382587"/>
            </a:xfrm>
            <a:prstGeom prst="homePlate">
              <a:avLst>
                <a:gd name="adj" fmla="val 50016"/>
              </a:avLst>
            </a:prstGeom>
            <a:solidFill>
              <a:srgbClr val="92D050"/>
            </a:solidFill>
            <a:ln w="9525" algn="ctr">
              <a:solidFill>
                <a:schemeClr val="tx1"/>
              </a:solidFill>
              <a:round/>
              <a:headEnd/>
              <a:tailEnd/>
            </a:ln>
          </p:spPr>
          <p:txBody>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s-ES" altLang="en-US" sz="2000">
                <a:ea typeface="Osaka" pitchFamily="-32" charset="-128"/>
              </a:endParaRPr>
            </a:p>
          </p:txBody>
        </p:sp>
        <p:sp>
          <p:nvSpPr>
            <p:cNvPr id="5" name="TextBox 6"/>
            <p:cNvSpPr txBox="1">
              <a:spLocks noChangeArrowheads="1"/>
            </p:cNvSpPr>
            <p:nvPr/>
          </p:nvSpPr>
          <p:spPr bwMode="auto">
            <a:xfrm>
              <a:off x="5549900" y="1220788"/>
              <a:ext cx="152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s-ES" altLang="en-US" sz="2000" dirty="0" err="1">
                  <a:ea typeface="Osaka" pitchFamily="-32" charset="-128"/>
                </a:rPr>
                <a:t>Nonionizing</a:t>
              </a:r>
              <a:endParaRPr lang="es-ES" altLang="en-US" sz="2000" dirty="0">
                <a:ea typeface="Osaka" pitchFamily="-32" charset="-128"/>
              </a:endParaRPr>
            </a:p>
          </p:txBody>
        </p:sp>
        <p:sp>
          <p:nvSpPr>
            <p:cNvPr id="6" name="TextBox 7"/>
            <p:cNvSpPr txBox="1">
              <a:spLocks noChangeArrowheads="1"/>
            </p:cNvSpPr>
            <p:nvPr/>
          </p:nvSpPr>
          <p:spPr bwMode="auto">
            <a:xfrm>
              <a:off x="7394576" y="12192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s-ES" altLang="en-US" sz="2000" dirty="0" err="1">
                  <a:solidFill>
                    <a:schemeClr val="bg1"/>
                  </a:solidFill>
                  <a:ea typeface="Osaka" pitchFamily="-32" charset="-128"/>
                </a:rPr>
                <a:t>Ionizing</a:t>
              </a:r>
              <a:r>
                <a:rPr lang="es-ES" altLang="en-US" sz="2000" dirty="0">
                  <a:ea typeface="Osaka" pitchFamily="-32" charset="-128"/>
                </a:rPr>
                <a:t> </a:t>
              </a:r>
            </a:p>
          </p:txBody>
        </p:sp>
        <p:pic>
          <p:nvPicPr>
            <p:cNvPr id="389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16"/>
            <a:stretch/>
          </p:blipFill>
          <p:spPr bwMode="auto">
            <a:xfrm>
              <a:off x="1739900" y="1981201"/>
              <a:ext cx="8775700" cy="294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5855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42863-FCC9-49B8-A3DC-D6E096EE025D}"/>
              </a:ext>
            </a:extLst>
          </p:cNvPr>
          <p:cNvSpPr>
            <a:spLocks noGrp="1"/>
          </p:cNvSpPr>
          <p:nvPr>
            <p:ph type="title"/>
          </p:nvPr>
        </p:nvSpPr>
        <p:spPr/>
        <p:txBody>
          <a:bodyPr/>
          <a:lstStyle/>
          <a:p>
            <a:r>
              <a:rPr lang="en-GB" altLang="de-DE" kern="0" dirty="0"/>
              <a:t>X-ray waves</a:t>
            </a:r>
            <a:br>
              <a:rPr lang="en-GB" altLang="de-DE" kern="0" dirty="0"/>
            </a:br>
            <a:endParaRPr lang="de-CH" dirty="0"/>
          </a:p>
        </p:txBody>
      </p:sp>
      <p:sp>
        <p:nvSpPr>
          <p:cNvPr id="2" name="Rectangle 5"/>
          <p:cNvSpPr>
            <a:spLocks noChangeArrowheads="1"/>
          </p:cNvSpPr>
          <p:nvPr/>
        </p:nvSpPr>
        <p:spPr bwMode="auto">
          <a:xfrm>
            <a:off x="517980" y="2521059"/>
            <a:ext cx="643398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ts val="600"/>
              </a:spcBef>
              <a:buFont typeface="Arial" pitchFamily="34" charset="0"/>
              <a:buChar char="•"/>
            </a:pPr>
            <a:r>
              <a:rPr kumimoji="0" lang="en-US" altLang="de-DE" sz="2800" dirty="0"/>
              <a:t>Short wavelength</a:t>
            </a:r>
          </a:p>
          <a:p>
            <a:pPr eaLnBrk="1" hangingPunct="1">
              <a:lnSpc>
                <a:spcPct val="100000"/>
              </a:lnSpc>
              <a:spcBef>
                <a:spcPts val="600"/>
              </a:spcBef>
              <a:buFont typeface="Arial" pitchFamily="34" charset="0"/>
              <a:buChar char="•"/>
            </a:pPr>
            <a:r>
              <a:rPr kumimoji="0" lang="en-US" altLang="de-DE" sz="2800" dirty="0"/>
              <a:t>High frequency</a:t>
            </a:r>
          </a:p>
          <a:p>
            <a:pPr eaLnBrk="1" hangingPunct="1">
              <a:lnSpc>
                <a:spcPct val="100000"/>
              </a:lnSpc>
              <a:spcBef>
                <a:spcPts val="600"/>
              </a:spcBef>
              <a:buFont typeface="Arial" pitchFamily="34" charset="0"/>
              <a:buChar char="•"/>
            </a:pPr>
            <a:r>
              <a:rPr kumimoji="0" lang="en-US" altLang="de-DE" sz="2800" dirty="0"/>
              <a:t>Ionizing: a process which causes biological damage</a:t>
            </a:r>
          </a:p>
        </p:txBody>
      </p:sp>
      <p:sp>
        <p:nvSpPr>
          <p:cNvPr id="3" name="Title 1"/>
          <p:cNvSpPr txBox="1">
            <a:spLocks/>
          </p:cNvSpPr>
          <p:nvPr/>
        </p:nvSpPr>
        <p:spPr>
          <a:xfrm>
            <a:off x="774769" y="482600"/>
            <a:ext cx="9318557" cy="736316"/>
          </a:xfrm>
          <a:prstGeom prst="rect">
            <a:avLst/>
          </a:prstGeom>
        </p:spPr>
        <p:txBody>
          <a:bodyPr/>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pPr>
              <a:defRPr/>
            </a:pPr>
            <a:endParaRPr lang="en-GB" altLang="de-DE" sz="3200" kern="0" dirty="0"/>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1975" b="3966"/>
          <a:stretch/>
        </p:blipFill>
        <p:spPr bwMode="auto">
          <a:xfrm>
            <a:off x="7881647" y="1777653"/>
            <a:ext cx="2481553" cy="508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entagon 1">
            <a:extLst>
              <a:ext uri="{FF2B5EF4-FFF2-40B4-BE49-F238E27FC236}">
                <a16:creationId xmlns:a16="http://schemas.microsoft.com/office/drawing/2014/main" id="{02449402-57F3-4847-AD2F-AECC901ED766}"/>
              </a:ext>
            </a:extLst>
          </p:cNvPr>
          <p:cNvSpPr>
            <a:spLocks noChangeArrowheads="1"/>
          </p:cNvSpPr>
          <p:nvPr/>
        </p:nvSpPr>
        <p:spPr bwMode="auto">
          <a:xfrm>
            <a:off x="7606096" y="1268493"/>
            <a:ext cx="3933809" cy="515842"/>
          </a:xfrm>
          <a:prstGeom prst="homePlate">
            <a:avLst>
              <a:gd name="adj" fmla="val 50002"/>
            </a:avLst>
          </a:prstGeom>
          <a:solidFill>
            <a:srgbClr val="33529B"/>
          </a:solidFill>
          <a:ln w="9525" algn="ctr">
            <a:solidFill>
              <a:schemeClr val="tx1"/>
            </a:solidFill>
            <a:round/>
            <a:headEnd/>
            <a:tailEnd/>
          </a:ln>
        </p:spPr>
        <p:txBody>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s-ES" altLang="en-US" sz="2000">
              <a:ea typeface="Osaka" pitchFamily="-32" charset="-128"/>
            </a:endParaRPr>
          </a:p>
        </p:txBody>
      </p:sp>
      <p:sp>
        <p:nvSpPr>
          <p:cNvPr id="16" name="Pentagon 4">
            <a:extLst>
              <a:ext uri="{FF2B5EF4-FFF2-40B4-BE49-F238E27FC236}">
                <a16:creationId xmlns:a16="http://schemas.microsoft.com/office/drawing/2014/main" id="{A86DA5B0-582F-4924-A1B8-308B7D6515B5}"/>
              </a:ext>
            </a:extLst>
          </p:cNvPr>
          <p:cNvSpPr>
            <a:spLocks noChangeArrowheads="1"/>
          </p:cNvSpPr>
          <p:nvPr/>
        </p:nvSpPr>
        <p:spPr bwMode="auto">
          <a:xfrm rot="10800000">
            <a:off x="559524" y="1268492"/>
            <a:ext cx="7046570" cy="515842"/>
          </a:xfrm>
          <a:prstGeom prst="homePlate">
            <a:avLst>
              <a:gd name="adj" fmla="val 50016"/>
            </a:avLst>
          </a:prstGeom>
          <a:solidFill>
            <a:srgbClr val="92D050"/>
          </a:solidFill>
          <a:ln w="9525" algn="ctr">
            <a:solidFill>
              <a:schemeClr val="tx1"/>
            </a:solidFill>
            <a:round/>
            <a:headEnd/>
            <a:tailEnd/>
          </a:ln>
        </p:spPr>
        <p:txBody>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s-ES" altLang="en-US" sz="2000">
              <a:ea typeface="Osaka" pitchFamily="-32" charset="-128"/>
            </a:endParaRPr>
          </a:p>
        </p:txBody>
      </p:sp>
      <p:sp>
        <p:nvSpPr>
          <p:cNvPr id="17" name="TextBox 6">
            <a:extLst>
              <a:ext uri="{FF2B5EF4-FFF2-40B4-BE49-F238E27FC236}">
                <a16:creationId xmlns:a16="http://schemas.microsoft.com/office/drawing/2014/main" id="{C6C9986A-C705-4392-9E9E-DC1076723666}"/>
              </a:ext>
            </a:extLst>
          </p:cNvPr>
          <p:cNvSpPr txBox="1">
            <a:spLocks noChangeArrowheads="1"/>
          </p:cNvSpPr>
          <p:nvPr/>
        </p:nvSpPr>
        <p:spPr bwMode="auto">
          <a:xfrm>
            <a:off x="5306861" y="1255649"/>
            <a:ext cx="1990136" cy="53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s-ES" altLang="en-US" sz="2000" dirty="0" err="1">
                <a:ea typeface="Osaka" pitchFamily="-32" charset="-128"/>
              </a:rPr>
              <a:t>Nonionizing</a:t>
            </a:r>
            <a:endParaRPr lang="es-ES" altLang="en-US" sz="2000" dirty="0">
              <a:ea typeface="Osaka" pitchFamily="-32" charset="-128"/>
            </a:endParaRPr>
          </a:p>
        </p:txBody>
      </p:sp>
      <p:sp>
        <p:nvSpPr>
          <p:cNvPr id="18" name="TextBox 7">
            <a:extLst>
              <a:ext uri="{FF2B5EF4-FFF2-40B4-BE49-F238E27FC236}">
                <a16:creationId xmlns:a16="http://schemas.microsoft.com/office/drawing/2014/main" id="{DB7F931A-F4BA-42D3-A01D-C2E2AA80370F}"/>
              </a:ext>
            </a:extLst>
          </p:cNvPr>
          <p:cNvSpPr txBox="1">
            <a:spLocks noChangeArrowheads="1"/>
          </p:cNvSpPr>
          <p:nvPr/>
        </p:nvSpPr>
        <p:spPr bwMode="auto">
          <a:xfrm>
            <a:off x="7709478" y="1253508"/>
            <a:ext cx="1484577" cy="53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s-ES" altLang="en-US" sz="2000" dirty="0" err="1">
                <a:solidFill>
                  <a:schemeClr val="bg1"/>
                </a:solidFill>
                <a:ea typeface="Osaka" pitchFamily="-32" charset="-128"/>
              </a:rPr>
              <a:t>Ionizing</a:t>
            </a:r>
            <a:r>
              <a:rPr lang="es-ES" altLang="en-US" sz="2000" dirty="0">
                <a:ea typeface="Osaka" pitchFamily="-32" charset="-128"/>
              </a:rPr>
              <a:t> </a:t>
            </a:r>
          </a:p>
        </p:txBody>
      </p:sp>
    </p:spTree>
    <p:extLst>
      <p:ext uri="{BB962C8B-B14F-4D97-AF65-F5344CB8AC3E}">
        <p14:creationId xmlns:p14="http://schemas.microsoft.com/office/powerpoint/2010/main" val="125385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de-DE" sz="3200" dirty="0"/>
              <a:t>X-rays in medical application</a:t>
            </a:r>
          </a:p>
        </p:txBody>
      </p:sp>
      <p:sp>
        <p:nvSpPr>
          <p:cNvPr id="9219" name="Content Placeholder 2"/>
          <p:cNvSpPr>
            <a:spLocks noGrp="1"/>
          </p:cNvSpPr>
          <p:nvPr>
            <p:ph type="body" sz="quarter" idx="13"/>
          </p:nvPr>
        </p:nvSpPr>
        <p:spPr>
          <a:xfrm>
            <a:off x="2383711" y="1507331"/>
            <a:ext cx="2828923" cy="523875"/>
          </a:xfrm>
        </p:spPr>
        <p:txBody>
          <a:bodyPr/>
          <a:lstStyle/>
          <a:p>
            <a:r>
              <a:rPr lang="en-US" altLang="de-DE" sz="2800" dirty="0"/>
              <a:t>Photographic film</a:t>
            </a:r>
          </a:p>
        </p:txBody>
      </p:sp>
      <p:sp>
        <p:nvSpPr>
          <p:cNvPr id="20" name="Right Arrow 19"/>
          <p:cNvSpPr/>
          <p:nvPr/>
        </p:nvSpPr>
        <p:spPr>
          <a:xfrm>
            <a:off x="5334001" y="1481138"/>
            <a:ext cx="1008063" cy="576263"/>
          </a:xfrm>
          <a:prstGeom prst="rightArrow">
            <a:avLst/>
          </a:prstGeom>
          <a:gradFill flip="none" rotWithShape="1">
            <a:gsLst>
              <a:gs pos="0">
                <a:schemeClr val="tx1">
                  <a:tint val="66000"/>
                  <a:satMod val="160000"/>
                  <a:lumMod val="30000"/>
                  <a:lumOff val="70000"/>
                </a:schemeClr>
              </a:gs>
              <a:gs pos="44000">
                <a:schemeClr val="tx1">
                  <a:tint val="44500"/>
                  <a:satMod val="160000"/>
                </a:schemeClr>
              </a:gs>
              <a:gs pos="100000">
                <a:schemeClr val="tx1">
                  <a:tint val="23500"/>
                  <a:satMod val="160000"/>
                  <a:lumMod val="34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36" name="TextBox 21"/>
          <p:cNvSpPr txBox="1">
            <a:spLocks noChangeArrowheads="1"/>
          </p:cNvSpPr>
          <p:nvPr/>
        </p:nvSpPr>
        <p:spPr bwMode="auto">
          <a:xfrm>
            <a:off x="6477001" y="1473201"/>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n-GB" altLang="de-DE" sz="2800" dirty="0">
                <a:ea typeface="Osaka" pitchFamily="-32" charset="-128"/>
              </a:rPr>
              <a:t>developed</a:t>
            </a:r>
          </a:p>
        </p:txBody>
      </p:sp>
      <p:grpSp>
        <p:nvGrpSpPr>
          <p:cNvPr id="21" name="Group 20"/>
          <p:cNvGrpSpPr/>
          <p:nvPr/>
        </p:nvGrpSpPr>
        <p:grpSpPr>
          <a:xfrm>
            <a:off x="1981200" y="2457450"/>
            <a:ext cx="7620000" cy="3278188"/>
            <a:chOff x="477468" y="2415857"/>
            <a:chExt cx="7620000" cy="3278188"/>
          </a:xfrm>
        </p:grpSpPr>
        <p:sp>
          <p:nvSpPr>
            <p:cNvPr id="5" name="Rounded Rectangle 4"/>
            <p:cNvSpPr>
              <a:spLocks noChangeArrowheads="1"/>
            </p:cNvSpPr>
            <p:nvPr/>
          </p:nvSpPr>
          <p:spPr bwMode="auto">
            <a:xfrm>
              <a:off x="3759200" y="3893820"/>
              <a:ext cx="1441450" cy="1800225"/>
            </a:xfrm>
            <a:prstGeom prst="roundRect">
              <a:avLst/>
            </a:prstGeom>
            <a:solidFill>
              <a:srgbClr val="B3B3B3"/>
            </a:solidFill>
            <a:ln w="3175" algn="ctr">
              <a:solidFill>
                <a:schemeClr val="tx1"/>
              </a:solidFill>
              <a:miter lim="800000"/>
              <a:headEnd/>
              <a:tailEnd/>
            </a:ln>
          </p:spPr>
          <p:txBody>
            <a:bodyPr anchor="ctr"/>
            <a:lstStyle/>
            <a:p>
              <a:pPr algn="ctr">
                <a:defRPr/>
              </a:pPr>
              <a:endParaRPr lang="en-GB">
                <a:solidFill>
                  <a:schemeClr val="lt1"/>
                </a:solidFill>
                <a:latin typeface="+mn-lt"/>
                <a:ea typeface="+mn-ea"/>
              </a:endParaRPr>
            </a:p>
          </p:txBody>
        </p:sp>
        <p:grpSp>
          <p:nvGrpSpPr>
            <p:cNvPr id="3" name="Group 2"/>
            <p:cNvGrpSpPr/>
            <p:nvPr/>
          </p:nvGrpSpPr>
          <p:grpSpPr>
            <a:xfrm>
              <a:off x="6373919" y="2415857"/>
              <a:ext cx="1723549" cy="3278188"/>
              <a:chOff x="1540776" y="2362200"/>
              <a:chExt cx="1723549" cy="3278188"/>
            </a:xfrm>
          </p:grpSpPr>
          <p:sp>
            <p:nvSpPr>
              <p:cNvPr id="4" name="Rounded Rectangle 3"/>
              <p:cNvSpPr>
                <a:spLocks noChangeArrowheads="1"/>
              </p:cNvSpPr>
              <p:nvPr/>
            </p:nvSpPr>
            <p:spPr bwMode="auto">
              <a:xfrm>
                <a:off x="1613801" y="3840163"/>
                <a:ext cx="1439862" cy="1800225"/>
              </a:xfrm>
              <a:prstGeom prst="roundRect">
                <a:avLst/>
              </a:prstGeom>
              <a:solidFill>
                <a:schemeClr val="bg1"/>
              </a:solidFill>
              <a:ln w="3175" algn="ctr">
                <a:solidFill>
                  <a:schemeClr val="tx1"/>
                </a:solidFill>
                <a:miter lim="800000"/>
                <a:headEnd/>
                <a:tailEnd/>
              </a:ln>
            </p:spPr>
            <p:txBody>
              <a:bodyPr anchor="ctr"/>
              <a:lstStyle/>
              <a:p>
                <a:pPr algn="ctr">
                  <a:defRPr/>
                </a:pPr>
                <a:endParaRPr lang="en-GB">
                  <a:solidFill>
                    <a:schemeClr val="lt1"/>
                  </a:solidFill>
                  <a:latin typeface="+mn-lt"/>
                  <a:ea typeface="+mn-ea"/>
                </a:endParaRPr>
              </a:p>
            </p:txBody>
          </p:sp>
          <p:sp>
            <p:nvSpPr>
              <p:cNvPr id="9" name="TextBox 8"/>
              <p:cNvSpPr txBox="1">
                <a:spLocks noChangeArrowheads="1"/>
              </p:cNvSpPr>
              <p:nvPr/>
            </p:nvSpPr>
            <p:spPr bwMode="auto">
              <a:xfrm>
                <a:off x="1540776" y="2362200"/>
                <a:ext cx="1723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n-GB" altLang="de-DE" sz="2800">
                    <a:ea typeface="Osaka" pitchFamily="-32" charset="-128"/>
                  </a:rPr>
                  <a:t>No x-rays</a:t>
                </a:r>
              </a:p>
            </p:txBody>
          </p:sp>
        </p:grpSp>
        <p:sp>
          <p:nvSpPr>
            <p:cNvPr id="6" name="Rounded Rectangle 5"/>
            <p:cNvSpPr>
              <a:spLocks noChangeArrowheads="1"/>
            </p:cNvSpPr>
            <p:nvPr/>
          </p:nvSpPr>
          <p:spPr bwMode="auto">
            <a:xfrm>
              <a:off x="923556" y="3893820"/>
              <a:ext cx="1439862" cy="1800225"/>
            </a:xfrm>
            <a:prstGeom prst="roundRect">
              <a:avLst/>
            </a:prstGeom>
            <a:solidFill>
              <a:schemeClr val="tx1"/>
            </a:solidFill>
            <a:ln w="50800" algn="ctr">
              <a:solidFill>
                <a:schemeClr val="tx1"/>
              </a:solidFill>
              <a:miter lim="800000"/>
              <a:headEnd/>
              <a:tailEnd/>
            </a:ln>
          </p:spPr>
          <p:txBody>
            <a:bodyPr anchor="ctr"/>
            <a:lstStyle/>
            <a:p>
              <a:pPr algn="ctr">
                <a:defRPr/>
              </a:pPr>
              <a:endParaRPr lang="en-GB">
                <a:solidFill>
                  <a:schemeClr val="lt1"/>
                </a:solidFill>
                <a:latin typeface="+mn-lt"/>
                <a:ea typeface="+mn-ea"/>
              </a:endParaRPr>
            </a:p>
          </p:txBody>
        </p:sp>
        <p:sp>
          <p:nvSpPr>
            <p:cNvPr id="18" name="TextBox 17"/>
            <p:cNvSpPr txBox="1">
              <a:spLocks noChangeArrowheads="1"/>
            </p:cNvSpPr>
            <p:nvPr/>
          </p:nvSpPr>
          <p:spPr bwMode="auto">
            <a:xfrm>
              <a:off x="477468" y="2420620"/>
              <a:ext cx="23423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n-GB" altLang="de-DE" sz="2800" dirty="0">
                  <a:ea typeface="Osaka" pitchFamily="-32" charset="-128"/>
                </a:rPr>
                <a:t>Lots of x-rays</a:t>
              </a:r>
            </a:p>
          </p:txBody>
        </p:sp>
        <p:sp>
          <p:nvSpPr>
            <p:cNvPr id="19" name="TextBox 18"/>
            <p:cNvSpPr txBox="1">
              <a:spLocks noChangeArrowheads="1"/>
            </p:cNvSpPr>
            <p:nvPr/>
          </p:nvSpPr>
          <p:spPr bwMode="auto">
            <a:xfrm>
              <a:off x="3514725" y="2438400"/>
              <a:ext cx="2202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r>
                <a:rPr lang="en-GB" altLang="de-DE" sz="2800" dirty="0">
                  <a:ea typeface="Osaka" pitchFamily="-32" charset="-128"/>
                </a:rPr>
                <a:t>Some x-rays</a:t>
              </a:r>
            </a:p>
          </p:txBody>
        </p:sp>
        <p:sp>
          <p:nvSpPr>
            <p:cNvPr id="24" name="Down Arrow 23"/>
            <p:cNvSpPr/>
            <p:nvPr/>
          </p:nvSpPr>
          <p:spPr bwMode="auto">
            <a:xfrm>
              <a:off x="1027609" y="2919730"/>
              <a:ext cx="1217467" cy="960756"/>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25" name="Down Arrow 24"/>
            <p:cNvSpPr/>
            <p:nvPr/>
          </p:nvSpPr>
          <p:spPr bwMode="auto">
            <a:xfrm>
              <a:off x="4134264" y="2900680"/>
              <a:ext cx="691321" cy="960756"/>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DE8C6E-6870-4133-89A2-F2FF66F7045F}"/>
              </a:ext>
            </a:extLst>
          </p:cNvPr>
          <p:cNvSpPr>
            <a:spLocks noGrp="1"/>
          </p:cNvSpPr>
          <p:nvPr>
            <p:ph type="title"/>
          </p:nvPr>
        </p:nvSpPr>
        <p:spPr/>
        <p:txBody>
          <a:bodyPr/>
          <a:lstStyle/>
          <a:p>
            <a:r>
              <a:rPr lang="en-GB" altLang="de-DE" kern="0" dirty="0"/>
              <a:t>X-ray projection depends on…</a:t>
            </a:r>
            <a:br>
              <a:rPr lang="en-GB" altLang="de-DE" kern="0" dirty="0"/>
            </a:br>
            <a:endParaRPr lang="de-CH" dirty="0"/>
          </a:p>
        </p:txBody>
      </p:sp>
      <p:sp>
        <p:nvSpPr>
          <p:cNvPr id="10242" name="Rectangle 1"/>
          <p:cNvSpPr>
            <a:spLocks/>
          </p:cNvSpPr>
          <p:nvPr/>
        </p:nvSpPr>
        <p:spPr bwMode="auto">
          <a:xfrm>
            <a:off x="1524000" y="1524000"/>
            <a:ext cx="8039100" cy="4749800"/>
          </a:xfrm>
          <a:prstGeom prst="rect">
            <a:avLst/>
          </a:prstGeom>
          <a:noFill/>
          <a:ln>
            <a:noFill/>
          </a:ln>
          <a:effectLst>
            <a:outerShdw dist="76199" dir="54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endParaRPr lang="en-US" altLang="de-DE" sz="2400">
              <a:solidFill>
                <a:srgbClr val="FFFFFF"/>
              </a:solidFill>
              <a:latin typeface="Helvetica Neue Light"/>
              <a:ea typeface="ヒラギノ角ゴ ProN W3"/>
              <a:cs typeface="ヒラギノ角ゴ ProN W3"/>
              <a:sym typeface="Helvetica Neue Light"/>
            </a:endParaRPr>
          </a:p>
        </p:txBody>
      </p:sp>
      <p:sp>
        <p:nvSpPr>
          <p:cNvPr id="10257" name="Content Placeholder 2"/>
          <p:cNvSpPr>
            <a:spLocks/>
          </p:cNvSpPr>
          <p:nvPr/>
        </p:nvSpPr>
        <p:spPr bwMode="auto">
          <a:xfrm>
            <a:off x="1905000" y="12192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buFont typeface="Arial" pitchFamily="34" charset="0"/>
              <a:buChar char="•"/>
            </a:pPr>
            <a:endParaRPr lang="en-GB" altLang="de-DE" sz="2800" dirty="0">
              <a:ea typeface="Osaka" pitchFamily="-32" charset="-128"/>
            </a:endParaRPr>
          </a:p>
        </p:txBody>
      </p:sp>
      <p:grpSp>
        <p:nvGrpSpPr>
          <p:cNvPr id="6" name="Group 5"/>
          <p:cNvGrpSpPr/>
          <p:nvPr/>
        </p:nvGrpSpPr>
        <p:grpSpPr>
          <a:xfrm>
            <a:off x="2033732" y="2214563"/>
            <a:ext cx="8266762" cy="4474210"/>
            <a:chOff x="97630" y="1793875"/>
            <a:chExt cx="8266762" cy="4474210"/>
          </a:xfrm>
        </p:grpSpPr>
        <p:cxnSp>
          <p:nvCxnSpPr>
            <p:cNvPr id="5" name="Straight Arrow Connector 4"/>
            <p:cNvCxnSpPr/>
            <p:nvPr/>
          </p:nvCxnSpPr>
          <p:spPr bwMode="auto">
            <a:xfrm>
              <a:off x="8164337" y="2528888"/>
              <a:ext cx="0" cy="3231197"/>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2" name="Rectangle 10"/>
            <p:cNvSpPr>
              <a:spLocks/>
            </p:cNvSpPr>
            <p:nvPr/>
          </p:nvSpPr>
          <p:spPr bwMode="auto">
            <a:xfrm>
              <a:off x="5249863" y="3255963"/>
              <a:ext cx="1295400" cy="2514600"/>
            </a:xfrm>
            <a:prstGeom prst="rect">
              <a:avLst/>
            </a:prstGeom>
            <a:solidFill>
              <a:srgbClr val="FFC44F"/>
            </a:solidFill>
            <a:ln w="9525">
              <a:no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49163" name="Rectangle 11"/>
            <p:cNvSpPr>
              <a:spLocks/>
            </p:cNvSpPr>
            <p:nvPr/>
          </p:nvSpPr>
          <p:spPr bwMode="auto">
            <a:xfrm>
              <a:off x="3954463" y="4017963"/>
              <a:ext cx="1295400" cy="1752600"/>
            </a:xfrm>
            <a:prstGeom prst="rect">
              <a:avLst/>
            </a:prstGeom>
            <a:solidFill>
              <a:srgbClr val="FFC44F"/>
            </a:solidFill>
            <a:ln w="9525">
              <a:no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49164" name="Rectangle 12"/>
            <p:cNvSpPr>
              <a:spLocks/>
            </p:cNvSpPr>
            <p:nvPr/>
          </p:nvSpPr>
          <p:spPr bwMode="auto">
            <a:xfrm>
              <a:off x="2670001" y="4627563"/>
              <a:ext cx="1295400" cy="1143000"/>
            </a:xfrm>
            <a:prstGeom prst="rect">
              <a:avLst/>
            </a:prstGeom>
            <a:solidFill>
              <a:srgbClr val="FFC44F"/>
            </a:solidFill>
            <a:ln w="9525">
              <a:no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49165" name="Rectangle 13"/>
            <p:cNvSpPr>
              <a:spLocks/>
            </p:cNvSpPr>
            <p:nvPr/>
          </p:nvSpPr>
          <p:spPr bwMode="auto">
            <a:xfrm>
              <a:off x="1374601" y="4978400"/>
              <a:ext cx="1295400" cy="792163"/>
            </a:xfrm>
            <a:prstGeom prst="rect">
              <a:avLst/>
            </a:prstGeom>
            <a:solidFill>
              <a:srgbClr val="FFC44F"/>
            </a:solidFill>
            <a:ln w="9525">
              <a:no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0254" name="Rectangle 9"/>
            <p:cNvSpPr>
              <a:spLocks/>
            </p:cNvSpPr>
            <p:nvPr/>
          </p:nvSpPr>
          <p:spPr bwMode="auto">
            <a:xfrm>
              <a:off x="6473825" y="2528888"/>
              <a:ext cx="1296988" cy="3241675"/>
            </a:xfrm>
            <a:prstGeom prst="rect">
              <a:avLst/>
            </a:prstGeom>
            <a:solidFill>
              <a:srgbClr val="FFC44F"/>
            </a:solidFill>
            <a:ln>
              <a:noFill/>
            </a:ln>
          </p:spPr>
          <p:txBody>
            <a:bodyPr lIns="0" tIns="0" rIns="0" bIns="0"/>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endParaRPr lang="en-US" altLang="de-DE" sz="2400">
                <a:solidFill>
                  <a:srgbClr val="FFFFFF"/>
                </a:solidFill>
                <a:latin typeface="Helvetica Neue Light"/>
                <a:ea typeface="ヒラギノ角ゴ ProN W3"/>
                <a:cs typeface="ヒラギノ角ゴ ProN W3"/>
                <a:sym typeface="Helvetica Neue Light"/>
              </a:endParaRPr>
            </a:p>
          </p:txBody>
        </p:sp>
        <p:grpSp>
          <p:nvGrpSpPr>
            <p:cNvPr id="10256" name="Group 16"/>
            <p:cNvGrpSpPr>
              <a:grpSpLocks/>
            </p:cNvGrpSpPr>
            <p:nvPr/>
          </p:nvGrpSpPr>
          <p:grpSpPr bwMode="auto">
            <a:xfrm>
              <a:off x="97630" y="5760085"/>
              <a:ext cx="7775576" cy="508000"/>
              <a:chOff x="431" y="2795"/>
              <a:chExt cx="4898" cy="320"/>
            </a:xfrm>
          </p:grpSpPr>
          <p:pic>
            <p:nvPicPr>
              <p:cNvPr id="1025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81" y="2795"/>
                <a:ext cx="8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59"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696" y="2795"/>
                <a:ext cx="8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6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79" y="2795"/>
                <a:ext cx="8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61"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063" y="2795"/>
                <a:ext cx="8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62"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247" y="2795"/>
                <a:ext cx="8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63" name="Picture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31" y="2795"/>
                <a:ext cx="8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 name="Down Arrow 1"/>
            <p:cNvSpPr/>
            <p:nvPr/>
          </p:nvSpPr>
          <p:spPr bwMode="auto">
            <a:xfrm>
              <a:off x="609600" y="1793875"/>
              <a:ext cx="448470" cy="3960813"/>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25" name="Down Arrow 24"/>
            <p:cNvSpPr/>
            <p:nvPr/>
          </p:nvSpPr>
          <p:spPr bwMode="auto">
            <a:xfrm>
              <a:off x="1841895" y="1793875"/>
              <a:ext cx="448470" cy="3966210"/>
            </a:xfrm>
            <a:prstGeom prst="downArrow">
              <a:avLst/>
            </a:prstGeom>
            <a:gradFill>
              <a:gsLst>
                <a:gs pos="0">
                  <a:srgbClr val="FF0000"/>
                </a:gs>
                <a:gs pos="57000">
                  <a:srgbClr val="FF0000">
                    <a:lumMod val="72000"/>
                    <a:lumOff val="28000"/>
                  </a:srgbClr>
                </a:gs>
                <a:gs pos="88000">
                  <a:srgbClr val="FF0000">
                    <a:lumMod val="58000"/>
                    <a:lumOff val="42000"/>
                  </a:srgbClr>
                </a:gs>
                <a:gs pos="100000">
                  <a:srgbClr val="FF0000">
                    <a:lumMod val="32000"/>
                    <a:lumOff val="68000"/>
                  </a:srgbClr>
                </a:gs>
              </a:gsLst>
              <a:lin ang="5400000" scaled="0"/>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26" name="Down Arrow 25"/>
            <p:cNvSpPr/>
            <p:nvPr/>
          </p:nvSpPr>
          <p:spPr bwMode="auto">
            <a:xfrm>
              <a:off x="3080940" y="1793875"/>
              <a:ext cx="448470" cy="3966210"/>
            </a:xfrm>
            <a:prstGeom prst="downArrow">
              <a:avLst/>
            </a:prstGeom>
            <a:gradFill>
              <a:gsLst>
                <a:gs pos="0">
                  <a:srgbClr val="FF0000"/>
                </a:gs>
                <a:gs pos="57000">
                  <a:srgbClr val="FF0000"/>
                </a:gs>
                <a:gs pos="77000">
                  <a:srgbClr val="FF0000">
                    <a:lumMod val="54000"/>
                    <a:lumOff val="46000"/>
                  </a:srgbClr>
                </a:gs>
                <a:gs pos="100000">
                  <a:srgbClr val="FF0000">
                    <a:lumMod val="24000"/>
                    <a:lumOff val="76000"/>
                  </a:srgbClr>
                </a:gs>
              </a:gsLst>
              <a:lin ang="5400000" scaled="0"/>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9" name="Down Arrow 58"/>
            <p:cNvSpPr/>
            <p:nvPr/>
          </p:nvSpPr>
          <p:spPr bwMode="auto">
            <a:xfrm>
              <a:off x="4377928" y="1793875"/>
              <a:ext cx="448470" cy="3966210"/>
            </a:xfrm>
            <a:prstGeom prst="downArrow">
              <a:avLst/>
            </a:prstGeom>
            <a:gradFill>
              <a:gsLst>
                <a:gs pos="0">
                  <a:srgbClr val="FF0000"/>
                </a:gs>
                <a:gs pos="45000">
                  <a:srgbClr val="FF0000"/>
                </a:gs>
                <a:gs pos="68000">
                  <a:srgbClr val="FF0000">
                    <a:lumMod val="38000"/>
                    <a:lumOff val="62000"/>
                  </a:srgbClr>
                </a:gs>
                <a:gs pos="100000">
                  <a:srgbClr val="FF0000">
                    <a:lumMod val="20000"/>
                    <a:lumOff val="80000"/>
                  </a:srgbClr>
                </a:gs>
              </a:gsLst>
              <a:lin ang="5400000" scaled="0"/>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60" name="Down Arrow 59"/>
            <p:cNvSpPr/>
            <p:nvPr/>
          </p:nvSpPr>
          <p:spPr bwMode="auto">
            <a:xfrm>
              <a:off x="5673328" y="1793875"/>
              <a:ext cx="448470" cy="3966210"/>
            </a:xfrm>
            <a:prstGeom prst="downArrow">
              <a:avLst/>
            </a:prstGeom>
            <a:gradFill>
              <a:gsLst>
                <a:gs pos="0">
                  <a:srgbClr val="FF0000"/>
                </a:gs>
                <a:gs pos="34000">
                  <a:srgbClr val="FF0000"/>
                </a:gs>
                <a:gs pos="50000">
                  <a:srgbClr val="FF0000">
                    <a:lumMod val="38000"/>
                    <a:lumOff val="62000"/>
                  </a:srgbClr>
                </a:gs>
                <a:gs pos="100000">
                  <a:srgbClr val="FF0000">
                    <a:lumMod val="14000"/>
                    <a:lumOff val="86000"/>
                  </a:srgbClr>
                </a:gs>
              </a:gsLst>
              <a:lin ang="5400000" scaled="0"/>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61" name="Down Arrow 60"/>
            <p:cNvSpPr/>
            <p:nvPr/>
          </p:nvSpPr>
          <p:spPr bwMode="auto">
            <a:xfrm>
              <a:off x="6898084" y="1793875"/>
              <a:ext cx="448470" cy="3966210"/>
            </a:xfrm>
            <a:prstGeom prst="downArrow">
              <a:avLst/>
            </a:prstGeom>
            <a:gradFill>
              <a:gsLst>
                <a:gs pos="0">
                  <a:srgbClr val="FF0000"/>
                </a:gs>
                <a:gs pos="25000">
                  <a:srgbClr val="FF0000"/>
                </a:gs>
                <a:gs pos="73351">
                  <a:srgbClr val="FFD6D6"/>
                </a:gs>
                <a:gs pos="37000">
                  <a:srgbClr val="FF0000">
                    <a:lumMod val="38000"/>
                    <a:lumOff val="62000"/>
                  </a:srgbClr>
                </a:gs>
                <a:gs pos="100000">
                  <a:srgbClr val="FF0000">
                    <a:lumMod val="0"/>
                    <a:lumOff val="100000"/>
                  </a:srgbClr>
                </a:gs>
              </a:gsLst>
              <a:lin ang="5400000" scaled="0"/>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3" name="TextBox 2"/>
            <p:cNvSpPr txBox="1"/>
            <p:nvPr/>
          </p:nvSpPr>
          <p:spPr>
            <a:xfrm rot="16200000">
              <a:off x="7381110" y="3698845"/>
              <a:ext cx="1566454" cy="400110"/>
            </a:xfrm>
            <a:prstGeom prst="rect">
              <a:avLst/>
            </a:prstGeom>
            <a:solidFill>
              <a:schemeClr val="bg1"/>
            </a:solidFill>
          </p:spPr>
          <p:txBody>
            <a:bodyPr wrap="none" rtlCol="0">
              <a:spAutoFit/>
            </a:bodyPr>
            <a:lstStyle/>
            <a:p>
              <a:r>
                <a:rPr lang="en-GB" dirty="0"/>
                <a:t>tissue depth</a:t>
              </a:r>
            </a:p>
          </p:txBody>
        </p:sp>
      </p:grpSp>
      <p:sp>
        <p:nvSpPr>
          <p:cNvPr id="27" name="Title 1"/>
          <p:cNvSpPr txBox="1">
            <a:spLocks/>
          </p:cNvSpPr>
          <p:nvPr/>
        </p:nvSpPr>
        <p:spPr bwMode="auto">
          <a:xfrm>
            <a:off x="1905001" y="531813"/>
            <a:ext cx="8277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kumimoji="1" sz="4000" b="1">
                <a:solidFill>
                  <a:srgbClr val="29529B"/>
                </a:solidFill>
                <a:latin typeface="+mj-lt"/>
                <a:ea typeface="MS PGothic" pitchFamily="34" charset="-128"/>
                <a:cs typeface="MS PGothic" charset="0"/>
              </a:defRPr>
            </a:lvl1pPr>
            <a:lvl2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2pPr>
            <a:lvl3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3pPr>
            <a:lvl4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4pPr>
            <a:lvl5pPr algn="l" rtl="0" eaLnBrk="0" fontAlgn="base" hangingPunct="0">
              <a:spcBef>
                <a:spcPct val="0"/>
              </a:spcBef>
              <a:spcAft>
                <a:spcPct val="0"/>
              </a:spcAft>
              <a:defRPr kumimoji="1" sz="4000" b="1">
                <a:solidFill>
                  <a:srgbClr val="29529B"/>
                </a:solidFill>
                <a:latin typeface="Arial" charset="0"/>
                <a:ea typeface="MS PGothic" pitchFamily="34" charset="-128"/>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128"/>
              </a:defRPr>
            </a:lvl6pPr>
            <a:lvl7pPr marL="914400" algn="l" rtl="0" fontAlgn="base">
              <a:spcBef>
                <a:spcPct val="0"/>
              </a:spcBef>
              <a:spcAft>
                <a:spcPct val="0"/>
              </a:spcAft>
              <a:defRPr kumimoji="1" sz="2800" b="1">
                <a:solidFill>
                  <a:srgbClr val="29529B"/>
                </a:solidFill>
                <a:latin typeface="Arial" charset="0"/>
                <a:ea typeface="MS PGothic" charset="-128"/>
              </a:defRPr>
            </a:lvl7pPr>
            <a:lvl8pPr marL="1371600" algn="l" rtl="0" fontAlgn="base">
              <a:spcBef>
                <a:spcPct val="0"/>
              </a:spcBef>
              <a:spcAft>
                <a:spcPct val="0"/>
              </a:spcAft>
              <a:defRPr kumimoji="1" sz="2800" b="1">
                <a:solidFill>
                  <a:srgbClr val="29529B"/>
                </a:solidFill>
                <a:latin typeface="Arial" charset="0"/>
                <a:ea typeface="MS PGothic" charset="-128"/>
              </a:defRPr>
            </a:lvl8pPr>
            <a:lvl9pPr marL="1828800" algn="l" rtl="0" fontAlgn="base">
              <a:spcBef>
                <a:spcPct val="0"/>
              </a:spcBef>
              <a:spcAft>
                <a:spcPct val="0"/>
              </a:spcAft>
              <a:defRPr kumimoji="1" sz="2800" b="1">
                <a:solidFill>
                  <a:srgbClr val="29529B"/>
                </a:solidFill>
                <a:latin typeface="Arial" charset="0"/>
                <a:ea typeface="MS PGothic" charset="-128"/>
              </a:defRPr>
            </a:lvl9pPr>
          </a:lstStyle>
          <a:p>
            <a:endParaRPr lang="en-GB" altLang="de-DE" sz="3200" kern="0" dirty="0"/>
          </a:p>
        </p:txBody>
      </p:sp>
      <p:sp>
        <p:nvSpPr>
          <p:cNvPr id="9" name="Text Placeholder 8">
            <a:extLst>
              <a:ext uri="{FF2B5EF4-FFF2-40B4-BE49-F238E27FC236}">
                <a16:creationId xmlns:a16="http://schemas.microsoft.com/office/drawing/2014/main" id="{BE405C5E-14AE-461D-9B4C-BBE1E9B67CF3}"/>
              </a:ext>
            </a:extLst>
          </p:cNvPr>
          <p:cNvSpPr>
            <a:spLocks noGrp="1"/>
          </p:cNvSpPr>
          <p:nvPr>
            <p:ph type="body" sz="quarter" idx="13"/>
          </p:nvPr>
        </p:nvSpPr>
        <p:spPr/>
        <p:txBody>
          <a:bodyPr/>
          <a:lstStyle/>
          <a:p>
            <a:pPr marL="457200" indent="-457200">
              <a:buFont typeface="Arial" panose="020B0604020202020204" pitchFamily="34" charset="0"/>
              <a:buChar char="•"/>
            </a:pPr>
            <a:r>
              <a:rPr lang="en-GB" altLang="de-DE" dirty="0">
                <a:ea typeface="Osaka" pitchFamily="-32" charset="-128"/>
              </a:rPr>
              <a:t>Penetration of tissue volume</a:t>
            </a:r>
          </a:p>
          <a:p>
            <a:endParaRPr lang="de-CH" dirty="0"/>
          </a:p>
        </p:txBody>
      </p:sp>
    </p:spTree>
    <p:extLst>
      <p:ext uri="{BB962C8B-B14F-4D97-AF65-F5344CB8AC3E}">
        <p14:creationId xmlns:p14="http://schemas.microsoft.com/office/powerpoint/2010/main" val="38955403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own Arrow 55"/>
          <p:cNvSpPr/>
          <p:nvPr/>
        </p:nvSpPr>
        <p:spPr bwMode="auto">
          <a:xfrm>
            <a:off x="7207325" y="4812506"/>
            <a:ext cx="448470" cy="1295400"/>
          </a:xfrm>
          <a:prstGeom prst="downArrow">
            <a:avLst/>
          </a:prstGeom>
          <a:solidFill>
            <a:srgbClr val="FFD9D9"/>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7" name="Down Arrow 56"/>
          <p:cNvSpPr/>
          <p:nvPr/>
        </p:nvSpPr>
        <p:spPr bwMode="auto">
          <a:xfrm>
            <a:off x="7931477" y="4813300"/>
            <a:ext cx="448470" cy="1295400"/>
          </a:xfrm>
          <a:prstGeom prst="downArrow">
            <a:avLst/>
          </a:prstGeom>
          <a:solidFill>
            <a:srgbClr val="FFD9D9"/>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4" name="Down Arrow 53"/>
          <p:cNvSpPr/>
          <p:nvPr/>
        </p:nvSpPr>
        <p:spPr bwMode="auto">
          <a:xfrm>
            <a:off x="5482984" y="4775200"/>
            <a:ext cx="448470" cy="1295400"/>
          </a:xfrm>
          <a:prstGeom prst="downArrow">
            <a:avLst/>
          </a:prstGeom>
          <a:solidFill>
            <a:srgbClr val="FF9F9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5" name="Down Arrow 54"/>
          <p:cNvSpPr/>
          <p:nvPr/>
        </p:nvSpPr>
        <p:spPr bwMode="auto">
          <a:xfrm>
            <a:off x="6207136" y="4775994"/>
            <a:ext cx="448470" cy="1295400"/>
          </a:xfrm>
          <a:prstGeom prst="downArrow">
            <a:avLst/>
          </a:prstGeom>
          <a:solidFill>
            <a:srgbClr val="FF9F9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2" name="Down Arrow 51"/>
          <p:cNvSpPr/>
          <p:nvPr/>
        </p:nvSpPr>
        <p:spPr bwMode="auto">
          <a:xfrm>
            <a:off x="3827870" y="4775994"/>
            <a:ext cx="448470" cy="1295400"/>
          </a:xfrm>
          <a:prstGeom prst="downArrow">
            <a:avLst/>
          </a:prstGeom>
          <a:solidFill>
            <a:srgbClr val="FF5D5D"/>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3" name="Down Arrow 52"/>
          <p:cNvSpPr/>
          <p:nvPr/>
        </p:nvSpPr>
        <p:spPr bwMode="auto">
          <a:xfrm>
            <a:off x="4552022" y="4776788"/>
            <a:ext cx="448470" cy="1295400"/>
          </a:xfrm>
          <a:prstGeom prst="downArrow">
            <a:avLst/>
          </a:prstGeom>
          <a:solidFill>
            <a:srgbClr val="FF5D5D"/>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0" name="Down Arrow 49"/>
          <p:cNvSpPr/>
          <p:nvPr/>
        </p:nvSpPr>
        <p:spPr bwMode="auto">
          <a:xfrm>
            <a:off x="2140277" y="477520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1" name="Down Arrow 50"/>
          <p:cNvSpPr/>
          <p:nvPr/>
        </p:nvSpPr>
        <p:spPr bwMode="auto">
          <a:xfrm>
            <a:off x="2864429" y="4775994"/>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grpSp>
        <p:nvGrpSpPr>
          <p:cNvPr id="11266" name="Group 39"/>
          <p:cNvGrpSpPr>
            <a:grpSpLocks/>
          </p:cNvGrpSpPr>
          <p:nvPr/>
        </p:nvGrpSpPr>
        <p:grpSpPr bwMode="auto">
          <a:xfrm>
            <a:off x="1987877" y="4089400"/>
            <a:ext cx="8229600" cy="1371600"/>
            <a:chOff x="288" y="1632"/>
            <a:chExt cx="5184" cy="864"/>
          </a:xfrm>
        </p:grpSpPr>
        <p:grpSp>
          <p:nvGrpSpPr>
            <p:cNvPr id="11289" name="Group 2"/>
            <p:cNvGrpSpPr>
              <a:grpSpLocks/>
            </p:cNvGrpSpPr>
            <p:nvPr/>
          </p:nvGrpSpPr>
          <p:grpSpPr bwMode="auto">
            <a:xfrm>
              <a:off x="2400" y="1632"/>
              <a:ext cx="960" cy="864"/>
              <a:chOff x="0" y="0"/>
              <a:chExt cx="960" cy="864"/>
            </a:xfrm>
          </p:grpSpPr>
          <p:sp>
            <p:nvSpPr>
              <p:cNvPr id="18" name="Rectangle 3"/>
              <p:cNvSpPr>
                <a:spLocks/>
              </p:cNvSpPr>
              <p:nvPr/>
            </p:nvSpPr>
            <p:spPr bwMode="auto">
              <a:xfrm>
                <a:off x="0" y="0"/>
                <a:ext cx="960" cy="864"/>
              </a:xfrm>
              <a:prstGeom prst="rect">
                <a:avLst/>
              </a:prstGeom>
              <a:solidFill>
                <a:srgbClr val="CCCCCC"/>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1303" name="Rectangle 4"/>
              <p:cNvSpPr>
                <a:spLocks/>
              </p:cNvSpPr>
              <p:nvPr/>
            </p:nvSpPr>
            <p:spPr bwMode="auto">
              <a:xfrm>
                <a:off x="135" y="266"/>
                <a:ext cx="68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de-DE" sz="2800">
                    <a:ea typeface="ヒラギノ角ゴ ProN W3"/>
                    <a:cs typeface="Arial" pitchFamily="34" charset="0"/>
                    <a:sym typeface="Arial" pitchFamily="34" charset="0"/>
                  </a:rPr>
                  <a:t>Fluids</a:t>
                </a:r>
              </a:p>
            </p:txBody>
          </p:sp>
        </p:grpSp>
        <p:grpSp>
          <p:nvGrpSpPr>
            <p:cNvPr id="11290" name="Group 5"/>
            <p:cNvGrpSpPr>
              <a:grpSpLocks/>
            </p:cNvGrpSpPr>
            <p:nvPr/>
          </p:nvGrpSpPr>
          <p:grpSpPr bwMode="auto">
            <a:xfrm>
              <a:off x="3456" y="1632"/>
              <a:ext cx="960" cy="864"/>
              <a:chOff x="0" y="0"/>
              <a:chExt cx="960" cy="864"/>
            </a:xfrm>
          </p:grpSpPr>
          <p:sp>
            <p:nvSpPr>
              <p:cNvPr id="16" name="Rectangle 6"/>
              <p:cNvSpPr>
                <a:spLocks/>
              </p:cNvSpPr>
              <p:nvPr/>
            </p:nvSpPr>
            <p:spPr bwMode="auto">
              <a:xfrm>
                <a:off x="0" y="0"/>
                <a:ext cx="960" cy="864"/>
              </a:xfrm>
              <a:prstGeom prst="rect">
                <a:avLst/>
              </a:prstGeom>
              <a:solidFill>
                <a:schemeClr val="tx1">
                  <a:lumMod val="50000"/>
                  <a:lumOff val="50000"/>
                </a:schemeClr>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1301" name="Rectangle 7"/>
              <p:cNvSpPr>
                <a:spLocks/>
              </p:cNvSpPr>
              <p:nvPr/>
            </p:nvSpPr>
            <p:spPr bwMode="auto">
              <a:xfrm>
                <a:off x="173" y="266"/>
                <a:ext cx="61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de-DE" sz="2800" dirty="0">
                    <a:solidFill>
                      <a:schemeClr val="bg1"/>
                    </a:solidFill>
                    <a:ea typeface="ヒラギノ角ゴ ProN W3"/>
                    <a:cs typeface="Arial" pitchFamily="34" charset="0"/>
                    <a:sym typeface="Arial" pitchFamily="34" charset="0"/>
                  </a:rPr>
                  <a:t>Bone</a:t>
                </a:r>
              </a:p>
            </p:txBody>
          </p:sp>
        </p:grpSp>
        <p:grpSp>
          <p:nvGrpSpPr>
            <p:cNvPr id="11291" name="Group 8"/>
            <p:cNvGrpSpPr>
              <a:grpSpLocks/>
            </p:cNvGrpSpPr>
            <p:nvPr/>
          </p:nvGrpSpPr>
          <p:grpSpPr bwMode="auto">
            <a:xfrm>
              <a:off x="4512" y="1632"/>
              <a:ext cx="960" cy="864"/>
              <a:chOff x="0" y="0"/>
              <a:chExt cx="960" cy="864"/>
            </a:xfrm>
          </p:grpSpPr>
          <p:sp>
            <p:nvSpPr>
              <p:cNvPr id="14" name="Rectangle 9"/>
              <p:cNvSpPr>
                <a:spLocks/>
              </p:cNvSpPr>
              <p:nvPr/>
            </p:nvSpPr>
            <p:spPr bwMode="auto">
              <a:xfrm>
                <a:off x="0" y="0"/>
                <a:ext cx="960" cy="864"/>
              </a:xfrm>
              <a:prstGeom prst="rect">
                <a:avLst/>
              </a:prstGeom>
              <a:solidFill>
                <a:schemeClr val="tx1"/>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C0C0C0"/>
                    </a:outerShdw>
                  </a:effectLst>
                  <a:latin typeface="Helvetica Neue Light" charset="0"/>
                  <a:ea typeface="ヒラギノ角ゴ ProN W3" charset="-128"/>
                  <a:sym typeface="Helvetica Neue Light" charset="0"/>
                </a:endParaRPr>
              </a:p>
            </p:txBody>
          </p:sp>
          <p:sp>
            <p:nvSpPr>
              <p:cNvPr id="11299" name="Rectangle 10"/>
              <p:cNvSpPr>
                <a:spLocks/>
              </p:cNvSpPr>
              <p:nvPr/>
            </p:nvSpPr>
            <p:spPr bwMode="auto">
              <a:xfrm>
                <a:off x="160" y="266"/>
                <a:ext cx="639" cy="333"/>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de-DE" sz="2800" dirty="0">
                    <a:solidFill>
                      <a:schemeClr val="bg1"/>
                    </a:solidFill>
                    <a:ea typeface="ヒラギノ角ゴ ProN W3"/>
                    <a:cs typeface="Arial" pitchFamily="34" charset="0"/>
                    <a:sym typeface="Arial" pitchFamily="34" charset="0"/>
                  </a:rPr>
                  <a:t>Metal</a:t>
                </a:r>
              </a:p>
            </p:txBody>
          </p:sp>
        </p:grpSp>
        <p:grpSp>
          <p:nvGrpSpPr>
            <p:cNvPr id="11292" name="Group 11"/>
            <p:cNvGrpSpPr>
              <a:grpSpLocks/>
            </p:cNvGrpSpPr>
            <p:nvPr/>
          </p:nvGrpSpPr>
          <p:grpSpPr bwMode="auto">
            <a:xfrm>
              <a:off x="288" y="1632"/>
              <a:ext cx="960" cy="864"/>
              <a:chOff x="0" y="0"/>
              <a:chExt cx="960" cy="864"/>
            </a:xfrm>
          </p:grpSpPr>
          <p:sp>
            <p:nvSpPr>
              <p:cNvPr id="12" name="Rectangle 12"/>
              <p:cNvSpPr>
                <a:spLocks/>
              </p:cNvSpPr>
              <p:nvPr/>
            </p:nvSpPr>
            <p:spPr bwMode="auto">
              <a:xfrm>
                <a:off x="0" y="0"/>
                <a:ext cx="960" cy="864"/>
              </a:xfrm>
              <a:prstGeom prst="rect">
                <a:avLst/>
              </a:prstGeom>
              <a:solidFill>
                <a:schemeClr val="bg1"/>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808080"/>
                    </a:outerShdw>
                  </a:effectLst>
                  <a:latin typeface="Helvetica Neue Light" charset="0"/>
                  <a:ea typeface="ヒラギノ角ゴ ProN W3" charset="-128"/>
                  <a:sym typeface="Helvetica Neue Light" charset="0"/>
                </a:endParaRPr>
              </a:p>
            </p:txBody>
          </p:sp>
          <p:sp>
            <p:nvSpPr>
              <p:cNvPr id="11297" name="Rectangle 13"/>
              <p:cNvSpPr>
                <a:spLocks/>
              </p:cNvSpPr>
              <p:nvPr/>
            </p:nvSpPr>
            <p:spPr bwMode="auto">
              <a:xfrm>
                <a:off x="298" y="266"/>
                <a:ext cx="364" cy="333"/>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de-DE" sz="2800" dirty="0">
                    <a:ea typeface="ヒラギノ角ゴ ProN W3"/>
                    <a:cs typeface="Arial" pitchFamily="34" charset="0"/>
                    <a:sym typeface="Arial" pitchFamily="34" charset="0"/>
                  </a:rPr>
                  <a:t>Air</a:t>
                </a:r>
              </a:p>
            </p:txBody>
          </p:sp>
        </p:grpSp>
        <p:grpSp>
          <p:nvGrpSpPr>
            <p:cNvPr id="11293" name="Group 14"/>
            <p:cNvGrpSpPr>
              <a:grpSpLocks/>
            </p:cNvGrpSpPr>
            <p:nvPr/>
          </p:nvGrpSpPr>
          <p:grpSpPr bwMode="auto">
            <a:xfrm>
              <a:off x="1344" y="1632"/>
              <a:ext cx="960" cy="864"/>
              <a:chOff x="0" y="0"/>
              <a:chExt cx="960" cy="864"/>
            </a:xfrm>
          </p:grpSpPr>
          <p:sp>
            <p:nvSpPr>
              <p:cNvPr id="10" name="Rectangle 15"/>
              <p:cNvSpPr>
                <a:spLocks/>
              </p:cNvSpPr>
              <p:nvPr/>
            </p:nvSpPr>
            <p:spPr bwMode="auto">
              <a:xfrm>
                <a:off x="0" y="0"/>
                <a:ext cx="960" cy="864"/>
              </a:xfrm>
              <a:prstGeom prst="rect">
                <a:avLst/>
              </a:prstGeom>
              <a:solidFill>
                <a:schemeClr val="bg2">
                  <a:lumMod val="20000"/>
                  <a:lumOff val="80000"/>
                </a:schemeClr>
              </a:solidFill>
              <a:ln w="9525">
                <a:solidFill>
                  <a:srgbClr val="000000"/>
                </a:solidFill>
                <a:round/>
                <a:headEnd/>
                <a:tailEnd/>
              </a:ln>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1295" name="Rectangle 16"/>
              <p:cNvSpPr>
                <a:spLocks/>
              </p:cNvSpPr>
              <p:nvPr/>
            </p:nvSpPr>
            <p:spPr bwMode="auto">
              <a:xfrm>
                <a:off x="89" y="131"/>
                <a:ext cx="788" cy="602"/>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50800" tIns="50800" bIns="50800" anchor="ctr">
                <a:spAutoFit/>
              </a:bodyPr>
              <a:lstStyle>
                <a:lvl1pPr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algn="ctr" eaLnBrk="1" hangingPunct="1">
                  <a:lnSpc>
                    <a:spcPct val="100000"/>
                  </a:lnSpc>
                  <a:spcBef>
                    <a:spcPct val="0"/>
                  </a:spcBef>
                  <a:buFontTx/>
                  <a:buNone/>
                </a:pPr>
                <a:r>
                  <a:rPr lang="en-US" altLang="de-DE" sz="2800" dirty="0">
                    <a:ea typeface="ヒラギノ角ゴ ProN W3"/>
                    <a:cs typeface="Arial" pitchFamily="34" charset="0"/>
                    <a:sym typeface="Arial" pitchFamily="34" charset="0"/>
                  </a:rPr>
                  <a:t>Soft </a:t>
                </a:r>
              </a:p>
              <a:p>
                <a:pPr algn="ctr" eaLnBrk="1" hangingPunct="1">
                  <a:lnSpc>
                    <a:spcPct val="100000"/>
                  </a:lnSpc>
                  <a:spcBef>
                    <a:spcPct val="0"/>
                  </a:spcBef>
                  <a:buFontTx/>
                  <a:buNone/>
                </a:pPr>
                <a:r>
                  <a:rPr lang="en-US" altLang="de-DE" sz="2800" dirty="0">
                    <a:ea typeface="ヒラギノ角ゴ ProN W3"/>
                    <a:cs typeface="Arial" pitchFamily="34" charset="0"/>
                    <a:sym typeface="Arial" pitchFamily="34" charset="0"/>
                  </a:rPr>
                  <a:t>tissues</a:t>
                </a:r>
              </a:p>
            </p:txBody>
          </p:sp>
        </p:grpSp>
      </p:grpSp>
      <p:sp>
        <p:nvSpPr>
          <p:cNvPr id="20" name="Rectangle 17"/>
          <p:cNvSpPr>
            <a:spLocks/>
          </p:cNvSpPr>
          <p:nvPr/>
        </p:nvSpPr>
        <p:spPr bwMode="auto">
          <a:xfrm>
            <a:off x="5340677" y="6070600"/>
            <a:ext cx="1524000" cy="609600"/>
          </a:xfrm>
          <a:prstGeom prst="rect">
            <a:avLst/>
          </a:prstGeom>
          <a:solidFill>
            <a:srgbClr val="CCCCCC"/>
          </a:solidFill>
          <a:ln w="9525">
            <a:solidFill>
              <a:srgbClr val="000000"/>
            </a:solidFill>
            <a:round/>
            <a:headEnd/>
            <a:tailEnd/>
          </a:ln>
          <a:effectLst>
            <a:outerShdw dist="25399" dir="2700000" algn="ctr" rotWithShape="0">
              <a:schemeClr val="bg2">
                <a:alpha val="74997"/>
              </a:schemeClr>
            </a:outerShdw>
          </a:effectLst>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21" name="Rectangle 18"/>
          <p:cNvSpPr>
            <a:spLocks/>
          </p:cNvSpPr>
          <p:nvPr/>
        </p:nvSpPr>
        <p:spPr bwMode="auto">
          <a:xfrm>
            <a:off x="7017077" y="6070600"/>
            <a:ext cx="1524000" cy="609600"/>
          </a:xfrm>
          <a:prstGeom prst="rect">
            <a:avLst/>
          </a:prstGeom>
          <a:solidFill>
            <a:srgbClr val="E6E6E6"/>
          </a:solidFill>
          <a:ln w="9525">
            <a:solidFill>
              <a:srgbClr val="000000"/>
            </a:solidFill>
            <a:round/>
            <a:headEnd/>
            <a:tailEnd/>
          </a:ln>
          <a:effectLst>
            <a:outerShdw dist="25399" dir="2700000" algn="ctr" rotWithShape="0">
              <a:schemeClr val="bg2">
                <a:alpha val="74997"/>
              </a:schemeClr>
            </a:outerShdw>
          </a:effectLst>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22" name="Rectangle 19"/>
          <p:cNvSpPr>
            <a:spLocks/>
          </p:cNvSpPr>
          <p:nvPr/>
        </p:nvSpPr>
        <p:spPr bwMode="auto">
          <a:xfrm>
            <a:off x="8693477" y="6070600"/>
            <a:ext cx="1524000" cy="609600"/>
          </a:xfrm>
          <a:prstGeom prst="rect">
            <a:avLst/>
          </a:prstGeom>
          <a:solidFill>
            <a:srgbClr val="FFFFFF"/>
          </a:solidFill>
          <a:ln w="9525">
            <a:solidFill>
              <a:srgbClr val="000000"/>
            </a:solidFill>
            <a:round/>
            <a:headEnd/>
            <a:tailEnd/>
          </a:ln>
          <a:effectLst>
            <a:outerShdw dist="25399" dir="2700000" algn="ctr" rotWithShape="0">
              <a:schemeClr val="bg2">
                <a:alpha val="74997"/>
              </a:schemeClr>
            </a:outerShdw>
          </a:effectLst>
        </p:spPr>
        <p:txBody>
          <a:bodyPr lIns="0" tIns="0" rIns="0" bIns="0"/>
          <a:lstStyle/>
          <a:p>
            <a:pPr algn="ctr">
              <a:defRPr/>
            </a:pPr>
            <a:endParaRPr lang="en-US" sz="2400">
              <a:solidFill>
                <a:srgbClr val="FFFFFF"/>
              </a:solidFill>
              <a:effectLst>
                <a:outerShdw blurRad="38100" dist="38100" dir="2700000" algn="tl">
                  <a:srgbClr val="C0C0C0"/>
                </a:outerShdw>
              </a:effectLst>
              <a:latin typeface="Helvetica Neue Light" charset="0"/>
              <a:ea typeface="ヒラギノ角ゴ ProN W3" charset="-128"/>
              <a:sym typeface="Helvetica Neue Light" charset="0"/>
            </a:endParaRPr>
          </a:p>
        </p:txBody>
      </p:sp>
      <p:sp>
        <p:nvSpPr>
          <p:cNvPr id="23" name="Rectangle 20"/>
          <p:cNvSpPr>
            <a:spLocks/>
          </p:cNvSpPr>
          <p:nvPr/>
        </p:nvSpPr>
        <p:spPr bwMode="auto">
          <a:xfrm>
            <a:off x="1987877" y="6070600"/>
            <a:ext cx="1524000" cy="609600"/>
          </a:xfrm>
          <a:prstGeom prst="rect">
            <a:avLst/>
          </a:prstGeom>
          <a:solidFill>
            <a:srgbClr val="000000"/>
          </a:solidFill>
          <a:ln w="9525">
            <a:solidFill>
              <a:srgbClr val="000000"/>
            </a:solidFill>
            <a:round/>
            <a:headEnd/>
            <a:tailEnd/>
          </a:ln>
          <a:effectLst>
            <a:outerShdw dist="25399" dir="2700000" algn="ctr" rotWithShape="0">
              <a:schemeClr val="bg2">
                <a:alpha val="74997"/>
              </a:schemeClr>
            </a:outerShdw>
          </a:effectLst>
        </p:spPr>
        <p:txBody>
          <a:bodyPr lIns="0" tIns="0" rIns="0" bIns="0"/>
          <a:lstStyle/>
          <a:p>
            <a:pPr algn="ctr">
              <a:defRPr/>
            </a:pPr>
            <a:endParaRPr lang="en-US" sz="2400">
              <a:solidFill>
                <a:srgbClr val="FFFFFF"/>
              </a:solidFill>
              <a:effectLst>
                <a:outerShdw blurRad="38100" dist="38100" dir="2700000" algn="tl">
                  <a:srgbClr val="808080"/>
                </a:outerShdw>
              </a:effectLst>
              <a:latin typeface="Helvetica Neue Light" charset="0"/>
              <a:ea typeface="ヒラギノ角ゴ ProN W3" charset="-128"/>
              <a:sym typeface="Helvetica Neue Light" charset="0"/>
            </a:endParaRPr>
          </a:p>
        </p:txBody>
      </p:sp>
      <p:sp>
        <p:nvSpPr>
          <p:cNvPr id="24" name="Rectangle 21"/>
          <p:cNvSpPr>
            <a:spLocks/>
          </p:cNvSpPr>
          <p:nvPr/>
        </p:nvSpPr>
        <p:spPr bwMode="auto">
          <a:xfrm>
            <a:off x="3664277" y="6070600"/>
            <a:ext cx="1524000" cy="609600"/>
          </a:xfrm>
          <a:prstGeom prst="rect">
            <a:avLst/>
          </a:prstGeom>
          <a:solidFill>
            <a:srgbClr val="666666"/>
          </a:solidFill>
          <a:ln w="9525">
            <a:solidFill>
              <a:srgbClr val="000000"/>
            </a:solidFill>
            <a:round/>
            <a:headEnd/>
            <a:tailEnd/>
          </a:ln>
          <a:effectLst>
            <a:outerShdw dist="25399" dir="2700000" algn="ctr" rotWithShape="0">
              <a:schemeClr val="bg2">
                <a:alpha val="74997"/>
              </a:schemeClr>
            </a:outerShdw>
          </a:effectLst>
        </p:spPr>
        <p:txBody>
          <a:bodyPr lIns="0" tIns="0" rIns="0" bIns="0"/>
          <a:lstStyle/>
          <a:p>
            <a:pPr algn="ctr">
              <a:defRPr/>
            </a:pPr>
            <a:endParaRPr lang="en-US" sz="2400">
              <a:solidFill>
                <a:srgbClr val="FFFFFF"/>
              </a:solidFill>
              <a:effectLst>
                <a:outerShdw blurRad="38100" dist="38100" dir="2700000" algn="tl">
                  <a:srgbClr val="000000"/>
                </a:outerShdw>
              </a:effectLst>
              <a:latin typeface="Helvetica Neue Light" charset="0"/>
              <a:ea typeface="ヒラギノ角ゴ ProN W3" charset="-128"/>
              <a:sym typeface="Helvetica Neue Light" charset="0"/>
            </a:endParaRPr>
          </a:p>
        </p:txBody>
      </p:sp>
      <p:sp>
        <p:nvSpPr>
          <p:cNvPr id="11287" name="Rectangle 13"/>
          <p:cNvSpPr>
            <a:spLocks noGrp="1" noChangeArrowheads="1"/>
          </p:cNvSpPr>
          <p:nvPr>
            <p:ph type="title"/>
          </p:nvPr>
        </p:nvSpPr>
        <p:spPr/>
        <p:txBody>
          <a:bodyPr/>
          <a:lstStyle/>
          <a:p>
            <a:r>
              <a:rPr lang="en-US" altLang="de-DE" sz="3200" dirty="0"/>
              <a:t>X-ray projection depends on…</a:t>
            </a:r>
          </a:p>
        </p:txBody>
      </p:sp>
      <p:sp>
        <p:nvSpPr>
          <p:cNvPr id="2" name="Text Placeholder 1">
            <a:extLst>
              <a:ext uri="{FF2B5EF4-FFF2-40B4-BE49-F238E27FC236}">
                <a16:creationId xmlns:a16="http://schemas.microsoft.com/office/drawing/2014/main" id="{42061E82-B9DC-413F-84AF-DBCBA7A8FE0C}"/>
              </a:ext>
            </a:extLst>
          </p:cNvPr>
          <p:cNvSpPr>
            <a:spLocks noGrp="1"/>
          </p:cNvSpPr>
          <p:nvPr>
            <p:ph type="body" sz="quarter" idx="13"/>
          </p:nvPr>
        </p:nvSpPr>
        <p:spPr>
          <a:xfrm>
            <a:off x="658813" y="1727200"/>
            <a:ext cx="9505950" cy="1052514"/>
          </a:xfrm>
        </p:spPr>
        <p:txBody>
          <a:bodyPr/>
          <a:lstStyle/>
          <a:p>
            <a:pPr marL="457200" indent="-457200">
              <a:buFont typeface="Arial" panose="020B0604020202020204" pitchFamily="34" charset="0"/>
              <a:buChar char="•"/>
            </a:pPr>
            <a:r>
              <a:rPr lang="en-GB" altLang="de-DE" dirty="0">
                <a:ea typeface="Osaka" pitchFamily="-32" charset="-128"/>
              </a:rPr>
              <a:t>Penetration of tissue volume </a:t>
            </a:r>
          </a:p>
          <a:p>
            <a:pPr marL="457200" indent="-457200">
              <a:buFont typeface="Arial" panose="020B0604020202020204" pitchFamily="34" charset="0"/>
              <a:buChar char="•"/>
            </a:pPr>
            <a:r>
              <a:rPr lang="en-GB" altLang="de-DE" dirty="0">
                <a:ea typeface="Osaka" pitchFamily="-32" charset="-128"/>
              </a:rPr>
              <a:t>Type of tissue/material</a:t>
            </a:r>
          </a:p>
          <a:p>
            <a:endParaRPr lang="de-CH" dirty="0"/>
          </a:p>
        </p:txBody>
      </p:sp>
      <p:sp>
        <p:nvSpPr>
          <p:cNvPr id="11288" name="Content Placeholder 2"/>
          <p:cNvSpPr>
            <a:spLocks/>
          </p:cNvSpPr>
          <p:nvPr/>
        </p:nvSpPr>
        <p:spPr bwMode="auto">
          <a:xfrm>
            <a:off x="1911677" y="17272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eaLnBrk="0" hangingPunct="0">
              <a:lnSpc>
                <a:spcPct val="125000"/>
              </a:lnSpc>
              <a:spcBef>
                <a:spcPct val="20000"/>
              </a:spcBef>
              <a:buFont typeface="Wingdings" pitchFamily="2" charset="2"/>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kumimoji="1" sz="2800">
                <a:solidFill>
                  <a:srgbClr val="29529B"/>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buFont typeface="Arial" pitchFamily="34" charset="0"/>
              <a:buChar char="•"/>
            </a:pPr>
            <a:endParaRPr lang="en-GB" altLang="de-DE" sz="2800" dirty="0">
              <a:ea typeface="Osaka" pitchFamily="-32" charset="-128"/>
            </a:endParaRPr>
          </a:p>
        </p:txBody>
      </p:sp>
      <p:sp>
        <p:nvSpPr>
          <p:cNvPr id="40" name="Down Arrow 39"/>
          <p:cNvSpPr/>
          <p:nvPr/>
        </p:nvSpPr>
        <p:spPr bwMode="auto">
          <a:xfrm>
            <a:off x="2090415" y="279400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1" name="Down Arrow 40"/>
          <p:cNvSpPr/>
          <p:nvPr/>
        </p:nvSpPr>
        <p:spPr bwMode="auto">
          <a:xfrm>
            <a:off x="2814567" y="279400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2" name="Down Arrow 41"/>
          <p:cNvSpPr/>
          <p:nvPr/>
        </p:nvSpPr>
        <p:spPr bwMode="auto">
          <a:xfrm>
            <a:off x="3759210" y="277876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3" name="Down Arrow 42"/>
          <p:cNvSpPr/>
          <p:nvPr/>
        </p:nvSpPr>
        <p:spPr bwMode="auto">
          <a:xfrm>
            <a:off x="4483362" y="277876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4" name="Down Arrow 43"/>
          <p:cNvSpPr/>
          <p:nvPr/>
        </p:nvSpPr>
        <p:spPr bwMode="auto">
          <a:xfrm>
            <a:off x="5378525" y="279400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5" name="Down Arrow 44"/>
          <p:cNvSpPr/>
          <p:nvPr/>
        </p:nvSpPr>
        <p:spPr bwMode="auto">
          <a:xfrm>
            <a:off x="6102677" y="279400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6" name="Down Arrow 45"/>
          <p:cNvSpPr/>
          <p:nvPr/>
        </p:nvSpPr>
        <p:spPr bwMode="auto">
          <a:xfrm>
            <a:off x="7207325" y="276352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7" name="Down Arrow 46"/>
          <p:cNvSpPr/>
          <p:nvPr/>
        </p:nvSpPr>
        <p:spPr bwMode="auto">
          <a:xfrm>
            <a:off x="7931477" y="276352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8" name="Down Arrow 47"/>
          <p:cNvSpPr/>
          <p:nvPr/>
        </p:nvSpPr>
        <p:spPr bwMode="auto">
          <a:xfrm>
            <a:off x="8830623" y="276352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9" name="Down Arrow 48"/>
          <p:cNvSpPr/>
          <p:nvPr/>
        </p:nvSpPr>
        <p:spPr bwMode="auto">
          <a:xfrm>
            <a:off x="9554775" y="2763520"/>
            <a:ext cx="448470" cy="1295400"/>
          </a:xfrm>
          <a:prstGeom prst="downArrow">
            <a:avLst/>
          </a:prstGeom>
          <a:solidFill>
            <a:srgbClr val="FF0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Tree>
    <p:extLst>
      <p:ext uri="{BB962C8B-B14F-4D97-AF65-F5344CB8AC3E}">
        <p14:creationId xmlns:p14="http://schemas.microsoft.com/office/powerpoint/2010/main" val="204945554"/>
      </p:ext>
    </p:extLst>
  </p:cSld>
  <p:clrMapOvr>
    <a:masterClrMapping/>
  </p:clrMapOvr>
</p:sld>
</file>

<file path=ppt/theme/theme1.xml><?xml version="1.0" encoding="utf-8"?>
<a:theme xmlns:a="http://schemas.openxmlformats.org/drawingml/2006/main" name="Office">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o_davoscourses_16_9.potx" id="{27C62C7E-5F84-4BD5-87EB-D5974C46EFFF}" vid="{9EE5B033-753F-4135-BEB1-C62427851B4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2989</Words>
  <Application>Microsoft Office PowerPoint</Application>
  <PresentationFormat>Widescreen</PresentationFormat>
  <Paragraphs>392</Paragraphs>
  <Slides>38</Slides>
  <Notes>38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Helvetica Neue Light</vt:lpstr>
      <vt:lpstr>Helvetica Neue Medium</vt:lpstr>
      <vt:lpstr>Symbol</vt:lpstr>
      <vt:lpstr>Times</vt:lpstr>
      <vt:lpstr>Verdana</vt:lpstr>
      <vt:lpstr>Wingdings</vt:lpstr>
      <vt:lpstr>Office</vt:lpstr>
      <vt:lpstr>Image</vt:lpstr>
      <vt:lpstr>PowerPoint Presentation</vt:lpstr>
      <vt:lpstr>Learning outcomes</vt:lpstr>
      <vt:lpstr>Wilhelm Röntgen (1845-1923)</vt:lpstr>
      <vt:lpstr>What is an x-ray?</vt:lpstr>
      <vt:lpstr>X-ray waves </vt:lpstr>
      <vt:lpstr>X-ray waves </vt:lpstr>
      <vt:lpstr>X-rays in medical application</vt:lpstr>
      <vt:lpstr>X-ray projection depends on… </vt:lpstr>
      <vt:lpstr>X-ray projection depends on…</vt:lpstr>
      <vt:lpstr>Example: projection in open tibia fracture </vt:lpstr>
      <vt:lpstr>Example: projection in open tibia fracture </vt:lpstr>
      <vt:lpstr>Example: projection in open tibia fracture </vt:lpstr>
      <vt:lpstr>Example: projection in open tibia fracture </vt:lpstr>
      <vt:lpstr>Radiopaque and radiolucent</vt:lpstr>
      <vt:lpstr>Radiopaque and radiolucent</vt:lpstr>
      <vt:lpstr>Physical facts─units of measurement</vt:lpstr>
      <vt:lpstr>Physical facts</vt:lpstr>
      <vt:lpstr>Physical facts</vt:lpstr>
      <vt:lpstr>Physical facts</vt:lpstr>
      <vt:lpstr>Biological facts─somatic effects </vt:lpstr>
      <vt:lpstr>Biological facts─stochastic (random) effects </vt:lpstr>
      <vt:lpstr>Biological facts─stochastic (random) effects </vt:lpstr>
      <vt:lpstr>Image intensifier and x-ray film </vt:lpstr>
      <vt:lpstr>Image intensifier and x-ray film </vt:lpstr>
      <vt:lpstr>Absorption and scatter</vt:lpstr>
      <vt:lpstr>Absorption and scatter</vt:lpstr>
      <vt:lpstr>Dose rate around C-arm </vt:lpstr>
      <vt:lpstr>X-ray tube position </vt:lpstr>
      <vt:lpstr>X-ray tube position </vt:lpstr>
      <vt:lpstr>X-ray tube position </vt:lpstr>
      <vt:lpstr>Factors affecting patient doses</vt:lpstr>
      <vt:lpstr>Factors affecting patient and staff doses  </vt:lpstr>
      <vt:lpstr>Factors affecting patient and staff doses  </vt:lpstr>
      <vt:lpstr>Protection─ALARA principle  </vt:lpstr>
      <vt:lpstr>Reduce exposure</vt:lpstr>
      <vt:lpstr>Reduce exposure</vt:lpstr>
      <vt:lpstr>PPE─examples</vt:lpstr>
      <vt:lpstr>Take-home messages</vt:lpstr>
    </vt:vector>
  </TitlesOfParts>
  <Company>AO Foundation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AOTrauma Template white</dc:title>
  <dc:creator>Herwig Daemon / C&amp;E</dc:creator>
  <cp:lastModifiedBy>Isabel Van Rie Richards</cp:lastModifiedBy>
  <cp:revision>313</cp:revision>
  <cp:lastPrinted>1904-01-01T00:00:00Z</cp:lastPrinted>
  <dcterms:created xsi:type="dcterms:W3CDTF">1904-01-01T00:00:00Z</dcterms:created>
  <dcterms:modified xsi:type="dcterms:W3CDTF">2020-03-21T06:29:27Z</dcterms:modified>
</cp:coreProperties>
</file>