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256" r:id="rId5"/>
    <p:sldId id="286" r:id="rId6"/>
    <p:sldId id="259" r:id="rId7"/>
    <p:sldId id="346" r:id="rId8"/>
    <p:sldId id="372" r:id="rId9"/>
    <p:sldId id="371" r:id="rId10"/>
    <p:sldId id="373" r:id="rId11"/>
    <p:sldId id="364" r:id="rId12"/>
    <p:sldId id="374" r:id="rId13"/>
    <p:sldId id="375" r:id="rId14"/>
    <p:sldId id="366" r:id="rId15"/>
    <p:sldId id="367" r:id="rId16"/>
    <p:sldId id="381" r:id="rId17"/>
    <p:sldId id="380" r:id="rId18"/>
    <p:sldId id="382" r:id="rId19"/>
    <p:sldId id="383" r:id="rId20"/>
    <p:sldId id="369" r:id="rId21"/>
    <p:sldId id="328" r:id="rId22"/>
    <p:sldId id="384" r:id="rId23"/>
    <p:sldId id="376" r:id="rId24"/>
    <p:sldId id="377" r:id="rId25"/>
    <p:sldId id="378" r:id="rId26"/>
    <p:sldId id="370" r:id="rId27"/>
    <p:sldId id="345" r:id="rId28"/>
    <p:sldId id="340" r:id="rId29"/>
    <p:sldId id="273" r:id="rId30"/>
    <p:sldId id="331" r:id="rId31"/>
    <p:sldId id="332" r:id="rId32"/>
    <p:sldId id="386" r:id="rId33"/>
    <p:sldId id="334" r:id="rId34"/>
    <p:sldId id="387" r:id="rId35"/>
    <p:sldId id="385" r:id="rId36"/>
    <p:sldId id="363" r:id="rId37"/>
    <p:sldId id="284" r:id="rId3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86395"/>
  </p:normalViewPr>
  <p:slideViewPr>
    <p:cSldViewPr snapToGrid="0" showGuides="1">
      <p:cViewPr varScale="1">
        <p:scale>
          <a:sx n="63" d="100"/>
          <a:sy n="63" d="100"/>
        </p:scale>
        <p:origin x="616" y="64"/>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21" d="100"/>
          <a:sy n="121" d="100"/>
        </p:scale>
        <p:origin x="308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C53A6C1-6705-CD44-9A49-2641DAF20B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umsplatzhalter 2">
            <a:extLst>
              <a:ext uri="{FF2B5EF4-FFF2-40B4-BE49-F238E27FC236}">
                <a16:creationId xmlns:a16="http://schemas.microsoft.com/office/drawing/2014/main" id="{CD48D91B-1B61-B149-814D-3B695DF5F2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169A33-71D9-824F-ACCD-10987FEE9C21}" type="datetimeFigureOut">
              <a:rPr lang="en-US" smtClean="0"/>
              <a:t>3/26/2020</a:t>
            </a:fld>
            <a:endParaRPr lang="en-US" dirty="0"/>
          </a:p>
        </p:txBody>
      </p:sp>
      <p:sp>
        <p:nvSpPr>
          <p:cNvPr id="4" name="Fußzeilenplatzhalter 3">
            <a:extLst>
              <a:ext uri="{FF2B5EF4-FFF2-40B4-BE49-F238E27FC236}">
                <a16:creationId xmlns:a16="http://schemas.microsoft.com/office/drawing/2014/main" id="{F5F079F5-F931-144F-AFDB-7871D60FF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Foliennummernplatzhalter 4">
            <a:extLst>
              <a:ext uri="{FF2B5EF4-FFF2-40B4-BE49-F238E27FC236}">
                <a16:creationId xmlns:a16="http://schemas.microsoft.com/office/drawing/2014/main" id="{435481EE-B24B-D841-BAEA-FF175140FF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1C47C6-1700-C74A-A11E-4FF6CB3684E7}" type="slidenum">
              <a:rPr lang="en-US" smtClean="0"/>
              <a:t>‹#›</a:t>
            </a:fld>
            <a:endParaRPr lang="en-US" dirty="0"/>
          </a:p>
        </p:txBody>
      </p:sp>
    </p:spTree>
    <p:extLst>
      <p:ext uri="{BB962C8B-B14F-4D97-AF65-F5344CB8AC3E}">
        <p14:creationId xmlns:p14="http://schemas.microsoft.com/office/powerpoint/2010/main" val="1296475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77656-0B12-4DEA-96CF-82550DBD498E}" type="datetimeFigureOut">
              <a:rPr lang="en-GB" smtClean="0"/>
              <a:t>26/03/2020</a:t>
            </a:fld>
            <a:endParaRPr lang="en-GB"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6D991-40E1-4F75-A931-87F401740DFF}" type="slidenum">
              <a:rPr lang="en-GB" smtClean="0"/>
              <a:t>‹#›</a:t>
            </a:fld>
            <a:endParaRPr lang="en-GB" dirty="0"/>
          </a:p>
        </p:txBody>
      </p:sp>
    </p:spTree>
    <p:extLst>
      <p:ext uri="{BB962C8B-B14F-4D97-AF65-F5344CB8AC3E}">
        <p14:creationId xmlns:p14="http://schemas.microsoft.com/office/powerpoint/2010/main" val="1444560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pPr>
              <a:defRPr/>
            </a:pPr>
            <a:fld id="{2555BDB3-0696-422D-AC22-AEE8B93D8835}" type="slidenum">
              <a:rPr lang="en-US" smtClean="0"/>
              <a:pPr>
                <a:defRPr/>
              </a:pPr>
              <a:t>1</a:t>
            </a:fld>
            <a:endParaRPr lang="en-US"/>
          </a:p>
        </p:txBody>
      </p:sp>
    </p:spTree>
    <p:extLst>
      <p:ext uri="{BB962C8B-B14F-4D97-AF65-F5344CB8AC3E}">
        <p14:creationId xmlns:p14="http://schemas.microsoft.com/office/powerpoint/2010/main" val="222452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Implants need to be biocompatible.</a:t>
            </a:r>
          </a:p>
        </p:txBody>
      </p:sp>
      <p:sp>
        <p:nvSpPr>
          <p:cNvPr id="4" name="Slide Number Placeholder 3"/>
          <p:cNvSpPr>
            <a:spLocks noGrp="1"/>
          </p:cNvSpPr>
          <p:nvPr>
            <p:ph type="sldNum" sz="quarter" idx="10"/>
          </p:nvPr>
        </p:nvSpPr>
        <p:spPr/>
        <p:txBody>
          <a:bodyPr/>
          <a:lstStyle/>
          <a:p>
            <a:pPr>
              <a:defRPr/>
            </a:pPr>
            <a:fld id="{2555BDB3-0696-422D-AC22-AEE8B93D8835}" type="slidenum">
              <a:rPr lang="en-US" smtClean="0"/>
              <a:pPr>
                <a:defRPr/>
              </a:pPr>
              <a:t>10</a:t>
            </a:fld>
            <a:endParaRPr lang="en-US"/>
          </a:p>
        </p:txBody>
      </p:sp>
    </p:spTree>
    <p:extLst>
      <p:ext uri="{BB962C8B-B14F-4D97-AF65-F5344CB8AC3E}">
        <p14:creationId xmlns:p14="http://schemas.microsoft.com/office/powerpoint/2010/main" val="669547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079">
              <a:defRPr/>
            </a:pPr>
            <a:r>
              <a:rPr lang="de-CH" b="0" dirty="0">
                <a:solidFill>
                  <a:schemeClr val="tx1"/>
                </a:solidFill>
              </a:rPr>
              <a:t>Biocompatibility </a:t>
            </a:r>
            <a:r>
              <a:rPr lang="en-US" b="0" dirty="0">
                <a:solidFill>
                  <a:schemeClr val="tx1"/>
                </a:solidFill>
              </a:rPr>
              <a:t>is the degree to which implanted biomaterials result in a tissue reaction</a:t>
            </a:r>
            <a:r>
              <a:rPr lang="de-CH" b="0" dirty="0">
                <a:solidFill>
                  <a:schemeClr val="tx1"/>
                </a:solidFill>
              </a:rPr>
              <a:t>.</a:t>
            </a:r>
          </a:p>
          <a:p>
            <a:pPr lvl="0"/>
            <a:r>
              <a:rPr lang="de-CH" b="0" dirty="0">
                <a:solidFill>
                  <a:schemeClr val="tx1"/>
                </a:solidFill>
              </a:rPr>
              <a:t>Examples of biocompatible surgical materials are stainless steel, </a:t>
            </a:r>
            <a:r>
              <a:rPr lang="de-CH" b="0" dirty="0" err="1">
                <a:solidFill>
                  <a:schemeClr val="tx1"/>
                </a:solidFill>
              </a:rPr>
              <a:t>titanium</a:t>
            </a:r>
            <a:r>
              <a:rPr lang="de-CH" b="0" dirty="0">
                <a:solidFill>
                  <a:schemeClr val="tx1"/>
                </a:solidFill>
              </a:rPr>
              <a:t>, and </a:t>
            </a:r>
            <a:r>
              <a:rPr lang="de-CH" b="0" dirty="0" err="1">
                <a:solidFill>
                  <a:schemeClr val="tx1"/>
                </a:solidFill>
              </a:rPr>
              <a:t>titanium</a:t>
            </a:r>
            <a:r>
              <a:rPr lang="de-CH" b="0" dirty="0">
                <a:solidFill>
                  <a:schemeClr val="tx1"/>
                </a:solidFill>
              </a:rPr>
              <a:t> </a:t>
            </a:r>
            <a:r>
              <a:rPr lang="de-CH" b="0" dirty="0" err="1">
                <a:solidFill>
                  <a:schemeClr val="tx1"/>
                </a:solidFill>
              </a:rPr>
              <a:t>alloys</a:t>
            </a:r>
            <a:r>
              <a:rPr lang="de-CH" b="0" dirty="0">
                <a:solidFill>
                  <a:schemeClr val="tx1"/>
                </a:solidFill>
              </a:rPr>
              <a:t>. </a:t>
            </a:r>
          </a:p>
          <a:p>
            <a:pPr defTabSz="906079">
              <a:defRPr/>
            </a:pPr>
            <a:r>
              <a:rPr lang="en-US" b="0" dirty="0">
                <a:solidFill>
                  <a:schemeClr val="tx1"/>
                </a:solidFill>
              </a:rPr>
              <a:t>The more biocompatible a metal, the less negative tissue reaction occurs. An example:</a:t>
            </a:r>
            <a:r>
              <a:rPr lang="en-US" b="0" baseline="0" dirty="0">
                <a:solidFill>
                  <a:schemeClr val="tx1"/>
                </a:solidFill>
              </a:rPr>
              <a:t> </a:t>
            </a:r>
            <a:r>
              <a:rPr lang="en-US" b="0" baseline="0" dirty="0" err="1">
                <a:solidFill>
                  <a:schemeClr val="tx1"/>
                </a:solidFill>
              </a:rPr>
              <a:t>Osseointegration</a:t>
            </a:r>
            <a:r>
              <a:rPr lang="en-US" b="0" baseline="0" dirty="0">
                <a:solidFill>
                  <a:schemeClr val="tx1"/>
                </a:solidFill>
              </a:rPr>
              <a:t> may be wanted in one case but not in another. In the latter it would be a negative reaction.</a:t>
            </a:r>
            <a:endParaRPr lang="en-US" b="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2555BDB3-0696-422D-AC22-AEE8B93D8835}" type="slidenum">
              <a:rPr lang="en-US" smtClean="0"/>
              <a:pPr>
                <a:defRPr/>
              </a:pPr>
              <a:t>11</a:t>
            </a:fld>
            <a:endParaRPr lang="en-US"/>
          </a:p>
        </p:txBody>
      </p:sp>
    </p:spTree>
    <p:extLst>
      <p:ext uri="{BB962C8B-B14F-4D97-AF65-F5344CB8AC3E}">
        <p14:creationId xmlns:p14="http://schemas.microsoft.com/office/powerpoint/2010/main" val="1552355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Gold is the most biocompatible </a:t>
            </a:r>
            <a:r>
              <a:rPr lang="de-CH" dirty="0" err="1"/>
              <a:t>of</a:t>
            </a:r>
            <a:r>
              <a:rPr lang="de-CH" dirty="0"/>
              <a:t> all </a:t>
            </a:r>
            <a:r>
              <a:rPr lang="de-CH" dirty="0" err="1"/>
              <a:t>metals</a:t>
            </a:r>
            <a:r>
              <a:rPr lang="de-CH" dirty="0"/>
              <a:t>, but it is far too soft and ductile – not to </a:t>
            </a:r>
            <a:r>
              <a:rPr lang="de-CH" dirty="0" err="1"/>
              <a:t>mention</a:t>
            </a:r>
            <a:r>
              <a:rPr lang="de-CH" dirty="0"/>
              <a:t> expensive – for use in surgical implants (except dental).</a:t>
            </a:r>
          </a:p>
          <a:p>
            <a:r>
              <a:rPr lang="de-CH" dirty="0">
                <a:solidFill>
                  <a:schemeClr val="tx1"/>
                </a:solidFill>
              </a:rPr>
              <a:t>The </a:t>
            </a:r>
            <a:r>
              <a:rPr lang="de-CH" baseline="0" dirty="0">
                <a:solidFill>
                  <a:schemeClr val="tx1"/>
                </a:solidFill>
              </a:rPr>
              <a:t>biocompatibility </a:t>
            </a:r>
            <a:r>
              <a:rPr lang="de-CH" dirty="0">
                <a:solidFill>
                  <a:schemeClr val="tx1"/>
                </a:solidFill>
              </a:rPr>
              <a:t>of a metal</a:t>
            </a:r>
            <a:r>
              <a:rPr lang="de-CH" baseline="0" dirty="0">
                <a:solidFill>
                  <a:schemeClr val="tx1"/>
                </a:solidFill>
              </a:rPr>
              <a:t> for implants has to be weighed against its </a:t>
            </a:r>
            <a:r>
              <a:rPr lang="de-CH" dirty="0">
                <a:solidFill>
                  <a:schemeClr val="tx1"/>
                </a:solidFill>
              </a:rPr>
              <a:t>mechanical properties. This is always a compromise. There is no perfect metal for this purpose.</a:t>
            </a:r>
          </a:p>
          <a:p>
            <a:endParaRPr lang="en-US" dirty="0"/>
          </a:p>
        </p:txBody>
      </p:sp>
      <p:sp>
        <p:nvSpPr>
          <p:cNvPr id="4" name="Slide Number Placeholder 3"/>
          <p:cNvSpPr>
            <a:spLocks noGrp="1"/>
          </p:cNvSpPr>
          <p:nvPr>
            <p:ph type="sldNum" sz="quarter" idx="10"/>
          </p:nvPr>
        </p:nvSpPr>
        <p:spPr/>
        <p:txBody>
          <a:bodyPr/>
          <a:lstStyle/>
          <a:p>
            <a:pPr>
              <a:defRPr/>
            </a:pPr>
            <a:fld id="{2555BDB3-0696-422D-AC22-AEE8B93D8835}" type="slidenum">
              <a:rPr lang="en-US" smtClean="0"/>
              <a:pPr>
                <a:defRPr/>
              </a:pPr>
              <a:t>12</a:t>
            </a:fld>
            <a:endParaRPr lang="en-US"/>
          </a:p>
        </p:txBody>
      </p:sp>
    </p:spTree>
    <p:extLst>
      <p:ext uri="{BB962C8B-B14F-4D97-AF65-F5344CB8AC3E}">
        <p14:creationId xmlns:p14="http://schemas.microsoft.com/office/powerpoint/2010/main" val="1552355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p:txBody>
          <a:bodyPr/>
          <a:lstStyle/>
          <a:p>
            <a:pPr>
              <a:defRPr/>
            </a:pPr>
            <a:r>
              <a:rPr lang="en-GB" sz="1200" dirty="0"/>
              <a:t>When a metal implant comes in contact with biological tissue, the following occurs:</a:t>
            </a:r>
          </a:p>
          <a:p>
            <a:pPr marL="339780" indent="-339780">
              <a:buFont typeface="+mj-lt"/>
              <a:buAutoNum type="arabicPeriod"/>
              <a:defRPr/>
            </a:pPr>
            <a:r>
              <a:rPr lang="en-GB" sz="1200" dirty="0"/>
              <a:t>The implant is first covered with proteins from the body fluids, then cells may attach according to the implant surface properties. </a:t>
            </a:r>
          </a:p>
          <a:p>
            <a:pPr marL="339780" indent="-339780">
              <a:buFont typeface="+mj-lt"/>
              <a:buAutoNum type="arabicPeriod"/>
              <a:defRPr/>
            </a:pPr>
            <a:r>
              <a:rPr lang="en-GB" sz="1200" dirty="0"/>
              <a:t>A biocompatible implant will be tolerated by the body or a foreign body reaction will occur. For metals, this depends on the surface properties of the implant, such as surface chemistry and roughness. Proteins and cells interact differently on surfaces with different properties. (Note on surface roughness: Stainless</a:t>
            </a:r>
            <a:r>
              <a:rPr lang="en-GB" sz="1200" baseline="0" dirty="0"/>
              <a:t> </a:t>
            </a:r>
            <a:r>
              <a:rPr lang="en-GB" sz="1200" dirty="0"/>
              <a:t>steel has a smooth surface. Titanium and its alloys usually have a rough surface. The surface of Titanium and its alloys can be polished so that a smooth surface is created. This can be preferable in some cases </a:t>
            </a:r>
            <a:r>
              <a:rPr lang="en-GB" sz="1200" dirty="0" err="1"/>
              <a:t>eg</a:t>
            </a:r>
            <a:r>
              <a:rPr lang="en-GB" sz="1200" dirty="0"/>
              <a:t>, hand surgery, where it allows for free gliding of tendons over the plate.)</a:t>
            </a:r>
          </a:p>
          <a:p>
            <a:pPr>
              <a:defRPr/>
            </a:pPr>
            <a:endParaRPr lang="en-GB" sz="1200" dirty="0"/>
          </a:p>
          <a:p>
            <a:pPr defTabSz="906079">
              <a:defRPr/>
            </a:pPr>
            <a:r>
              <a:rPr lang="en-GB" sz="1200" dirty="0"/>
              <a:t>If the implant is biocompatible, the inflammation will decrease.</a:t>
            </a:r>
          </a:p>
          <a:p>
            <a:pPr>
              <a:defRPr/>
            </a:pPr>
            <a:endParaRPr lang="en-GB" sz="1600" dirty="0"/>
          </a:p>
        </p:txBody>
      </p:sp>
      <p:sp>
        <p:nvSpPr>
          <p:cNvPr id="2150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kumimoji="1" sz="2000">
                <a:solidFill>
                  <a:schemeClr val="tx1"/>
                </a:solidFill>
                <a:latin typeface="Arial" pitchFamily="34" charset="0"/>
                <a:ea typeface="Osaka" charset="-128"/>
              </a:defRPr>
            </a:lvl1pPr>
            <a:lvl2pPr marL="736189" indent="-283150" eaLnBrk="0" hangingPunct="0">
              <a:defRPr kumimoji="1" sz="2000">
                <a:solidFill>
                  <a:schemeClr val="tx1"/>
                </a:solidFill>
                <a:latin typeface="Arial" pitchFamily="34" charset="0"/>
                <a:ea typeface="Osaka" charset="-128"/>
              </a:defRPr>
            </a:lvl2pPr>
            <a:lvl3pPr marL="1132599" indent="-226520" eaLnBrk="0" hangingPunct="0">
              <a:defRPr kumimoji="1" sz="2000">
                <a:solidFill>
                  <a:schemeClr val="tx1"/>
                </a:solidFill>
                <a:latin typeface="Arial" pitchFamily="34" charset="0"/>
                <a:ea typeface="Osaka" charset="-128"/>
              </a:defRPr>
            </a:lvl3pPr>
            <a:lvl4pPr marL="1585638" indent="-226520" eaLnBrk="0" hangingPunct="0">
              <a:defRPr kumimoji="1" sz="2000">
                <a:solidFill>
                  <a:schemeClr val="tx1"/>
                </a:solidFill>
                <a:latin typeface="Arial" pitchFamily="34" charset="0"/>
                <a:ea typeface="Osaka" charset="-128"/>
              </a:defRPr>
            </a:lvl4pPr>
            <a:lvl5pPr marL="2038678" indent="-226520" eaLnBrk="0" hangingPunct="0">
              <a:defRPr kumimoji="1" sz="2000">
                <a:solidFill>
                  <a:schemeClr val="tx1"/>
                </a:solidFill>
                <a:latin typeface="Arial" pitchFamily="34" charset="0"/>
                <a:ea typeface="Osaka" charset="-128"/>
              </a:defRPr>
            </a:lvl5pPr>
            <a:lvl6pPr marL="2491717" indent="-226520" eaLnBrk="0" fontAlgn="base" hangingPunct="0">
              <a:spcBef>
                <a:spcPct val="0"/>
              </a:spcBef>
              <a:spcAft>
                <a:spcPct val="0"/>
              </a:spcAft>
              <a:defRPr kumimoji="1" sz="2000">
                <a:solidFill>
                  <a:schemeClr val="tx1"/>
                </a:solidFill>
                <a:latin typeface="Arial" pitchFamily="34" charset="0"/>
                <a:ea typeface="Osaka" charset="-128"/>
              </a:defRPr>
            </a:lvl6pPr>
            <a:lvl7pPr marL="2944757" indent="-226520" eaLnBrk="0" fontAlgn="base" hangingPunct="0">
              <a:spcBef>
                <a:spcPct val="0"/>
              </a:spcBef>
              <a:spcAft>
                <a:spcPct val="0"/>
              </a:spcAft>
              <a:defRPr kumimoji="1" sz="2000">
                <a:solidFill>
                  <a:schemeClr val="tx1"/>
                </a:solidFill>
                <a:latin typeface="Arial" pitchFamily="34" charset="0"/>
                <a:ea typeface="Osaka" charset="-128"/>
              </a:defRPr>
            </a:lvl7pPr>
            <a:lvl8pPr marL="3397796" indent="-226520" eaLnBrk="0" fontAlgn="base" hangingPunct="0">
              <a:spcBef>
                <a:spcPct val="0"/>
              </a:spcBef>
              <a:spcAft>
                <a:spcPct val="0"/>
              </a:spcAft>
              <a:defRPr kumimoji="1" sz="2000">
                <a:solidFill>
                  <a:schemeClr val="tx1"/>
                </a:solidFill>
                <a:latin typeface="Arial" pitchFamily="34" charset="0"/>
                <a:ea typeface="Osaka" charset="-128"/>
              </a:defRPr>
            </a:lvl8pPr>
            <a:lvl9pPr marL="3850836" indent="-226520" eaLnBrk="0" fontAlgn="base" hangingPunct="0">
              <a:spcBef>
                <a:spcPct val="0"/>
              </a:spcBef>
              <a:spcAft>
                <a:spcPct val="0"/>
              </a:spcAft>
              <a:defRPr kumimoji="1" sz="2000">
                <a:solidFill>
                  <a:schemeClr val="tx1"/>
                </a:solidFill>
                <a:latin typeface="Arial" pitchFamily="34" charset="0"/>
                <a:ea typeface="Osaka" charset="-128"/>
              </a:defRPr>
            </a:lvl9pPr>
          </a:lstStyle>
          <a:p>
            <a:pPr eaLnBrk="1" hangingPunct="1">
              <a:defRPr/>
            </a:pPr>
            <a:fld id="{093A32A1-A7D7-4394-8B5B-43EFFC241EFC}" type="slidenum">
              <a:rPr lang="en-US" sz="1000"/>
              <a:pPr eaLnBrk="1" hangingPunct="1">
                <a:defRPr/>
              </a:pPr>
              <a:t>13</a:t>
            </a:fld>
            <a:endParaRPr lang="en-US"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p:txBody>
          <a:bodyPr/>
          <a:lstStyle/>
          <a:p>
            <a:pPr>
              <a:buFont typeface="Arial" pitchFamily="34" charset="0"/>
              <a:buNone/>
              <a:defRPr/>
            </a:pPr>
            <a:r>
              <a:rPr lang="en-GB" sz="1200" dirty="0"/>
              <a:t>If the implant is not biocompatible:</a:t>
            </a:r>
          </a:p>
          <a:p>
            <a:pPr marL="339780" indent="-339780">
              <a:buFont typeface="+mj-lt"/>
              <a:buAutoNum type="arabicPeriod"/>
              <a:defRPr/>
            </a:pPr>
            <a:r>
              <a:rPr lang="en-GB" sz="1200" dirty="0"/>
              <a:t>A chronic inflammation can occur.</a:t>
            </a:r>
          </a:p>
          <a:p>
            <a:pPr marL="339780" indent="-339780">
              <a:buFont typeface="+mj-lt"/>
              <a:buAutoNum type="arabicPeriod"/>
              <a:defRPr/>
            </a:pPr>
            <a:r>
              <a:rPr lang="en-GB" sz="1200" dirty="0"/>
              <a:t>A possible consequence of chronic inflammation can be </a:t>
            </a:r>
            <a:r>
              <a:rPr lang="en-GB" sz="1200" dirty="0" err="1"/>
              <a:t>eg</a:t>
            </a:r>
            <a:r>
              <a:rPr lang="en-GB" sz="1200" dirty="0"/>
              <a:t>, a foreign body reaction. </a:t>
            </a:r>
          </a:p>
          <a:p>
            <a:pPr>
              <a:defRPr/>
            </a:pPr>
            <a:endParaRPr lang="en-GB" sz="1200" dirty="0"/>
          </a:p>
          <a:p>
            <a:pPr defTabSz="906079">
              <a:defRPr/>
            </a:pPr>
            <a:r>
              <a:rPr lang="en-GB" sz="1200" dirty="0"/>
              <a:t>In addition, </a:t>
            </a:r>
            <a:r>
              <a:rPr lang="en-GB" sz="1200" dirty="0" err="1"/>
              <a:t>nonbiocompatible</a:t>
            </a:r>
            <a:r>
              <a:rPr lang="en-GB" sz="1200" dirty="0"/>
              <a:t> surfaces (or damaged surfaces </a:t>
            </a:r>
            <a:r>
              <a:rPr lang="en-GB" sz="1200" dirty="0" err="1"/>
              <a:t>eg</a:t>
            </a:r>
            <a:r>
              <a:rPr lang="en-GB" sz="1200" dirty="0"/>
              <a:t>, with steel) may evolve to release ions which are potentially allergenic/toxic and also actual particles, which can be toxic. This is the corrosion process.</a:t>
            </a:r>
          </a:p>
          <a:p>
            <a:pPr>
              <a:defRPr/>
            </a:pPr>
            <a:endParaRPr lang="en-GB" sz="1600" dirty="0"/>
          </a:p>
        </p:txBody>
      </p:sp>
      <p:sp>
        <p:nvSpPr>
          <p:cNvPr id="2150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kumimoji="1" sz="2000">
                <a:solidFill>
                  <a:schemeClr val="tx1"/>
                </a:solidFill>
                <a:latin typeface="Arial" pitchFamily="34" charset="0"/>
                <a:ea typeface="Osaka" charset="-128"/>
              </a:defRPr>
            </a:lvl1pPr>
            <a:lvl2pPr marL="736189" indent="-283150" eaLnBrk="0" hangingPunct="0">
              <a:defRPr kumimoji="1" sz="2000">
                <a:solidFill>
                  <a:schemeClr val="tx1"/>
                </a:solidFill>
                <a:latin typeface="Arial" pitchFamily="34" charset="0"/>
                <a:ea typeface="Osaka" charset="-128"/>
              </a:defRPr>
            </a:lvl2pPr>
            <a:lvl3pPr marL="1132599" indent="-226520" eaLnBrk="0" hangingPunct="0">
              <a:defRPr kumimoji="1" sz="2000">
                <a:solidFill>
                  <a:schemeClr val="tx1"/>
                </a:solidFill>
                <a:latin typeface="Arial" pitchFamily="34" charset="0"/>
                <a:ea typeface="Osaka" charset="-128"/>
              </a:defRPr>
            </a:lvl3pPr>
            <a:lvl4pPr marL="1585638" indent="-226520" eaLnBrk="0" hangingPunct="0">
              <a:defRPr kumimoji="1" sz="2000">
                <a:solidFill>
                  <a:schemeClr val="tx1"/>
                </a:solidFill>
                <a:latin typeface="Arial" pitchFamily="34" charset="0"/>
                <a:ea typeface="Osaka" charset="-128"/>
              </a:defRPr>
            </a:lvl4pPr>
            <a:lvl5pPr marL="2038678" indent="-226520" eaLnBrk="0" hangingPunct="0">
              <a:defRPr kumimoji="1" sz="2000">
                <a:solidFill>
                  <a:schemeClr val="tx1"/>
                </a:solidFill>
                <a:latin typeface="Arial" pitchFamily="34" charset="0"/>
                <a:ea typeface="Osaka" charset="-128"/>
              </a:defRPr>
            </a:lvl5pPr>
            <a:lvl6pPr marL="2491717" indent="-226520" eaLnBrk="0" fontAlgn="base" hangingPunct="0">
              <a:spcBef>
                <a:spcPct val="0"/>
              </a:spcBef>
              <a:spcAft>
                <a:spcPct val="0"/>
              </a:spcAft>
              <a:defRPr kumimoji="1" sz="2000">
                <a:solidFill>
                  <a:schemeClr val="tx1"/>
                </a:solidFill>
                <a:latin typeface="Arial" pitchFamily="34" charset="0"/>
                <a:ea typeface="Osaka" charset="-128"/>
              </a:defRPr>
            </a:lvl6pPr>
            <a:lvl7pPr marL="2944757" indent="-226520" eaLnBrk="0" fontAlgn="base" hangingPunct="0">
              <a:spcBef>
                <a:spcPct val="0"/>
              </a:spcBef>
              <a:spcAft>
                <a:spcPct val="0"/>
              </a:spcAft>
              <a:defRPr kumimoji="1" sz="2000">
                <a:solidFill>
                  <a:schemeClr val="tx1"/>
                </a:solidFill>
                <a:latin typeface="Arial" pitchFamily="34" charset="0"/>
                <a:ea typeface="Osaka" charset="-128"/>
              </a:defRPr>
            </a:lvl7pPr>
            <a:lvl8pPr marL="3397796" indent="-226520" eaLnBrk="0" fontAlgn="base" hangingPunct="0">
              <a:spcBef>
                <a:spcPct val="0"/>
              </a:spcBef>
              <a:spcAft>
                <a:spcPct val="0"/>
              </a:spcAft>
              <a:defRPr kumimoji="1" sz="2000">
                <a:solidFill>
                  <a:schemeClr val="tx1"/>
                </a:solidFill>
                <a:latin typeface="Arial" pitchFamily="34" charset="0"/>
                <a:ea typeface="Osaka" charset="-128"/>
              </a:defRPr>
            </a:lvl8pPr>
            <a:lvl9pPr marL="3850836" indent="-226520" eaLnBrk="0" fontAlgn="base" hangingPunct="0">
              <a:spcBef>
                <a:spcPct val="0"/>
              </a:spcBef>
              <a:spcAft>
                <a:spcPct val="0"/>
              </a:spcAft>
              <a:defRPr kumimoji="1" sz="2000">
                <a:solidFill>
                  <a:schemeClr val="tx1"/>
                </a:solidFill>
                <a:latin typeface="Arial" pitchFamily="34" charset="0"/>
                <a:ea typeface="Osaka" charset="-128"/>
              </a:defRPr>
            </a:lvl9pPr>
          </a:lstStyle>
          <a:p>
            <a:pPr eaLnBrk="1" hangingPunct="1">
              <a:defRPr/>
            </a:pPr>
            <a:fld id="{093A32A1-A7D7-4394-8B5B-43EFFC241EFC}" type="slidenum">
              <a:rPr lang="en-US" sz="1000"/>
              <a:pPr eaLnBrk="1" hangingPunct="1">
                <a:defRPr/>
              </a:pPr>
              <a:t>14</a:t>
            </a:fld>
            <a:endParaRPr lang="en-US"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No</a:t>
            </a:r>
            <a:r>
              <a:rPr lang="en-US" b="0" noProof="0" dirty="0"/>
              <a:t>te: Surfaces of implants can be polished</a:t>
            </a:r>
            <a:r>
              <a:rPr lang="en-US" b="0" baseline="0" noProof="0" dirty="0"/>
              <a:t> </a:t>
            </a:r>
            <a:r>
              <a:rPr lang="en-US" b="0" baseline="0" noProof="0" dirty="0" err="1"/>
              <a:t>eg</a:t>
            </a:r>
            <a:r>
              <a:rPr lang="en-US" b="0" baseline="0" noProof="0" dirty="0"/>
              <a:t>, titanium alloy plates. Polished surfaces, </a:t>
            </a:r>
            <a:r>
              <a:rPr lang="en-US" b="0" baseline="0" noProof="0" dirty="0" err="1"/>
              <a:t>eg</a:t>
            </a:r>
            <a:r>
              <a:rPr lang="en-US" b="0" baseline="0" noProof="0" dirty="0"/>
              <a:t>, of TAN plates, have the same surface properties as steel.</a:t>
            </a:r>
            <a:endParaRPr lang="en-US" b="0" noProof="0" dirty="0"/>
          </a:p>
        </p:txBody>
      </p:sp>
      <p:sp>
        <p:nvSpPr>
          <p:cNvPr id="4" name="Slide Number Placeholder 3"/>
          <p:cNvSpPr>
            <a:spLocks noGrp="1"/>
          </p:cNvSpPr>
          <p:nvPr>
            <p:ph type="sldNum" sz="quarter" idx="10"/>
          </p:nvPr>
        </p:nvSpPr>
        <p:spPr/>
        <p:txBody>
          <a:bodyPr/>
          <a:lstStyle/>
          <a:p>
            <a:pPr>
              <a:defRPr/>
            </a:pPr>
            <a:fld id="{2555BDB3-0696-422D-AC22-AEE8B93D8835}" type="slidenum">
              <a:rPr lang="en-US" smtClean="0"/>
              <a:pPr>
                <a:defRPr/>
              </a:pPr>
              <a:t>15</a:t>
            </a:fld>
            <a:endParaRPr lang="en-US"/>
          </a:p>
        </p:txBody>
      </p:sp>
    </p:spTree>
    <p:extLst>
      <p:ext uri="{BB962C8B-B14F-4D97-AF65-F5344CB8AC3E}">
        <p14:creationId xmlns:p14="http://schemas.microsoft.com/office/powerpoint/2010/main" val="3061310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The choice of metallic device can also be dictated by the degree of biocompatibility and the need for removal.</a:t>
            </a:r>
            <a:br>
              <a:rPr lang="en-US" dirty="0">
                <a:solidFill>
                  <a:schemeClr val="tx1"/>
                </a:solidFill>
              </a:rPr>
            </a:br>
            <a:endParaRPr lang="de-CH" dirty="0">
              <a:solidFill>
                <a:schemeClr val="tx1"/>
              </a:solidFill>
            </a:endParaRPr>
          </a:p>
        </p:txBody>
      </p:sp>
      <p:sp>
        <p:nvSpPr>
          <p:cNvPr id="4" name="Slide Number Placeholder 3"/>
          <p:cNvSpPr>
            <a:spLocks noGrp="1"/>
          </p:cNvSpPr>
          <p:nvPr>
            <p:ph type="sldNum" sz="quarter" idx="10"/>
          </p:nvPr>
        </p:nvSpPr>
        <p:spPr/>
        <p:txBody>
          <a:bodyPr/>
          <a:lstStyle/>
          <a:p>
            <a:pPr>
              <a:defRPr/>
            </a:pPr>
            <a:fld id="{2555BDB3-0696-422D-AC22-AEE8B93D8835}" type="slidenum">
              <a:rPr lang="en-US" smtClean="0"/>
              <a:pPr>
                <a:defRPr/>
              </a:pPr>
              <a:t>16</a:t>
            </a:fld>
            <a:endParaRPr lang="en-US"/>
          </a:p>
        </p:txBody>
      </p:sp>
    </p:spTree>
    <p:extLst>
      <p:ext uri="{BB962C8B-B14F-4D97-AF65-F5344CB8AC3E}">
        <p14:creationId xmlns:p14="http://schemas.microsoft.com/office/powerpoint/2010/main" val="227817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noProof="0" dirty="0"/>
              <a:t>Standard</a:t>
            </a:r>
            <a:r>
              <a:rPr lang="en-US" b="0" baseline="0" noProof="0" dirty="0"/>
              <a:t> titanium implants refer to those implants </a:t>
            </a:r>
            <a:r>
              <a:rPr lang="en-US" b="0" baseline="0" noProof="0" dirty="0" err="1"/>
              <a:t>which’s</a:t>
            </a:r>
            <a:r>
              <a:rPr lang="en-US" b="0" baseline="0" noProof="0" dirty="0"/>
              <a:t> surface is not polished. </a:t>
            </a:r>
          </a:p>
          <a:p>
            <a:r>
              <a:rPr lang="en-US" b="0" baseline="0" noProof="0" dirty="0"/>
              <a:t>Polished Titanium and Titanium alloy implants do have a lower </a:t>
            </a:r>
            <a:r>
              <a:rPr lang="en-US" b="0" baseline="0" noProof="0" dirty="0" err="1"/>
              <a:t>osseointegration</a:t>
            </a:r>
            <a:r>
              <a:rPr lang="en-US" b="0" baseline="0" noProof="0" dirty="0"/>
              <a:t> and will therefore be easier to remove. This type of implant should mainly be used in children. </a:t>
            </a:r>
          </a:p>
          <a:p>
            <a:endParaRPr lang="en-US" b="0" baseline="0" noProof="0" dirty="0"/>
          </a:p>
          <a:p>
            <a:pPr defTabSz="906079">
              <a:defRPr/>
            </a:pPr>
            <a:r>
              <a:rPr lang="en-US" noProof="0" dirty="0"/>
              <a:t>Standard titanium implants also have higher soft-tissue adhesion compared to standard stainless steel implants. </a:t>
            </a:r>
          </a:p>
          <a:p>
            <a:r>
              <a:rPr lang="en-US" b="0" baseline="0" noProof="0" dirty="0"/>
              <a:t>In areas such as hand surgery, tendons must always slide freely over the implant. Tissue adhesion must be avoided in these cases. This can be achieved through polishing the titanium. </a:t>
            </a:r>
          </a:p>
          <a:p>
            <a:endParaRPr lang="en-US" b="0" baseline="0" noProof="0" dirty="0"/>
          </a:p>
        </p:txBody>
      </p:sp>
      <p:sp>
        <p:nvSpPr>
          <p:cNvPr id="4" name="Slide Number Placeholder 3"/>
          <p:cNvSpPr>
            <a:spLocks noGrp="1"/>
          </p:cNvSpPr>
          <p:nvPr>
            <p:ph type="sldNum" sz="quarter" idx="10"/>
          </p:nvPr>
        </p:nvSpPr>
        <p:spPr/>
        <p:txBody>
          <a:bodyPr/>
          <a:lstStyle/>
          <a:p>
            <a:pPr>
              <a:defRPr/>
            </a:pPr>
            <a:fld id="{2555BDB3-0696-422D-AC22-AEE8B93D8835}" type="slidenum">
              <a:rPr lang="en-US" smtClean="0"/>
              <a:pPr>
                <a:defRPr/>
              </a:pPr>
              <a:t>17</a:t>
            </a:fld>
            <a:endParaRPr lang="en-US"/>
          </a:p>
        </p:txBody>
      </p:sp>
    </p:spTree>
    <p:extLst>
      <p:ext uri="{BB962C8B-B14F-4D97-AF65-F5344CB8AC3E}">
        <p14:creationId xmlns:p14="http://schemas.microsoft.com/office/powerpoint/2010/main" val="1892436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Metals can corrode.</a:t>
            </a:r>
          </a:p>
        </p:txBody>
      </p:sp>
      <p:sp>
        <p:nvSpPr>
          <p:cNvPr id="4" name="Slide Number Placeholder 3"/>
          <p:cNvSpPr>
            <a:spLocks noGrp="1"/>
          </p:cNvSpPr>
          <p:nvPr>
            <p:ph type="sldNum" sz="quarter" idx="10"/>
          </p:nvPr>
        </p:nvSpPr>
        <p:spPr/>
        <p:txBody>
          <a:bodyPr/>
          <a:lstStyle/>
          <a:p>
            <a:pPr>
              <a:defRPr/>
            </a:pPr>
            <a:fld id="{2555BDB3-0696-422D-AC22-AEE8B93D8835}" type="slidenum">
              <a:rPr lang="en-US" smtClean="0"/>
              <a:pPr>
                <a:defRPr/>
              </a:pPr>
              <a:t>18</a:t>
            </a:fld>
            <a:endParaRPr lang="en-US"/>
          </a:p>
        </p:txBody>
      </p:sp>
    </p:spTree>
    <p:extLst>
      <p:ext uri="{BB962C8B-B14F-4D97-AF65-F5344CB8AC3E}">
        <p14:creationId xmlns:p14="http://schemas.microsoft.com/office/powerpoint/2010/main" val="669547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079">
              <a:defRPr/>
            </a:pPr>
            <a:r>
              <a:rPr lang="en-GB" dirty="0">
                <a:latin typeface="Arial" pitchFamily="34" charset="0"/>
                <a:ea typeface="Osaka" charset="-128"/>
                <a:cs typeface="Arial" pitchFamily="34" charset="0"/>
              </a:rPr>
              <a:t>Corrosion is the deterioration of metals by chemical interaction with their environment. It is a normal electrochemical process.</a:t>
            </a:r>
          </a:p>
          <a:p>
            <a:endParaRPr lang="en-US" dirty="0"/>
          </a:p>
        </p:txBody>
      </p:sp>
      <p:sp>
        <p:nvSpPr>
          <p:cNvPr id="4" name="Slide Number Placeholder 3"/>
          <p:cNvSpPr>
            <a:spLocks noGrp="1"/>
          </p:cNvSpPr>
          <p:nvPr>
            <p:ph type="sldNum" sz="quarter" idx="10"/>
          </p:nvPr>
        </p:nvSpPr>
        <p:spPr/>
        <p:txBody>
          <a:bodyPr/>
          <a:lstStyle/>
          <a:p>
            <a:pPr>
              <a:defRPr/>
            </a:pPr>
            <a:fld id="{2555BDB3-0696-422D-AC22-AEE8B93D8835}" type="slidenum">
              <a:rPr lang="en-US" smtClean="0"/>
              <a:pPr>
                <a:defRPr/>
              </a:pPr>
              <a:t>19</a:t>
            </a:fld>
            <a:endParaRPr lang="en-US"/>
          </a:p>
        </p:txBody>
      </p:sp>
    </p:spTree>
    <p:extLst>
      <p:ext uri="{BB962C8B-B14F-4D97-AF65-F5344CB8AC3E}">
        <p14:creationId xmlns:p14="http://schemas.microsoft.com/office/powerpoint/2010/main" val="62359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pPr>
              <a:defRPr/>
            </a:pPr>
            <a:fld id="{2555BDB3-0696-422D-AC22-AEE8B93D8835}" type="slidenum">
              <a:rPr lang="en-US" smtClean="0"/>
              <a:pPr>
                <a:defRPr/>
              </a:pPr>
              <a:t>2</a:t>
            </a:fld>
            <a:endParaRPr lang="en-US"/>
          </a:p>
        </p:txBody>
      </p:sp>
    </p:spTree>
    <p:extLst>
      <p:ext uri="{BB962C8B-B14F-4D97-AF65-F5344CB8AC3E}">
        <p14:creationId xmlns:p14="http://schemas.microsoft.com/office/powerpoint/2010/main" val="770371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r>
              <a:rPr lang="en-GB" dirty="0">
                <a:latin typeface="Arial" pitchFamily="34" charset="0"/>
                <a:ea typeface="Osaka" charset="-128"/>
              </a:rPr>
              <a:t>Passivation is the formation of a metal oxide layer on</a:t>
            </a:r>
            <a:r>
              <a:rPr lang="en-GB" baseline="0" dirty="0">
                <a:latin typeface="Arial" pitchFamily="34" charset="0"/>
                <a:ea typeface="Osaka" charset="-128"/>
              </a:rPr>
              <a:t> the</a:t>
            </a:r>
            <a:r>
              <a:rPr lang="en-GB" dirty="0">
                <a:latin typeface="Arial" pitchFamily="34" charset="0"/>
                <a:ea typeface="Osaka" charset="-128"/>
              </a:rPr>
              <a:t> surface of the metal</a:t>
            </a:r>
            <a:r>
              <a:rPr lang="en-GB" baseline="0" dirty="0">
                <a:latin typeface="Arial" pitchFamily="34" charset="0"/>
                <a:ea typeface="Osaka" charset="-128"/>
              </a:rPr>
              <a:t> (implant)</a:t>
            </a:r>
            <a:r>
              <a:rPr lang="en-GB" dirty="0">
                <a:latin typeface="Arial" pitchFamily="34" charset="0"/>
                <a:ea typeface="Osaka" charset="-128"/>
              </a:rPr>
              <a:t>. It is a normal and </a:t>
            </a:r>
            <a:r>
              <a:rPr lang="en-GB" b="0" dirty="0">
                <a:latin typeface="Arial" pitchFamily="34" charset="0"/>
                <a:ea typeface="Osaka" charset="-128"/>
              </a:rPr>
              <a:t>necessary process </a:t>
            </a:r>
            <a:r>
              <a:rPr lang="en-GB" dirty="0">
                <a:latin typeface="Arial" pitchFamily="34" charset="0"/>
                <a:ea typeface="Osaka" charset="-128"/>
              </a:rPr>
              <a:t>that protects the implant from corrosion and deterioration.</a:t>
            </a:r>
          </a:p>
          <a:p>
            <a:pPr marL="169890" indent="-169890"/>
            <a:endParaRPr lang="en-GB" dirty="0">
              <a:latin typeface="Arial" pitchFamily="34" charset="0"/>
              <a:ea typeface="Osaka" charset="-128"/>
              <a:cs typeface="Arial" pitchFamily="34" charset="0"/>
            </a:endParaRPr>
          </a:p>
        </p:txBody>
      </p:sp>
      <p:sp>
        <p:nvSpPr>
          <p:cNvPr id="2253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kumimoji="1" sz="2000">
                <a:solidFill>
                  <a:schemeClr val="tx1"/>
                </a:solidFill>
                <a:latin typeface="Arial" pitchFamily="34" charset="0"/>
                <a:ea typeface="Osaka" charset="-128"/>
              </a:defRPr>
            </a:lvl1pPr>
            <a:lvl2pPr marL="736189" indent="-283150" eaLnBrk="0" hangingPunct="0">
              <a:defRPr kumimoji="1" sz="2000">
                <a:solidFill>
                  <a:schemeClr val="tx1"/>
                </a:solidFill>
                <a:latin typeface="Arial" pitchFamily="34" charset="0"/>
                <a:ea typeface="Osaka" charset="-128"/>
              </a:defRPr>
            </a:lvl2pPr>
            <a:lvl3pPr marL="1132599" indent="-226520" eaLnBrk="0" hangingPunct="0">
              <a:defRPr kumimoji="1" sz="2000">
                <a:solidFill>
                  <a:schemeClr val="tx1"/>
                </a:solidFill>
                <a:latin typeface="Arial" pitchFamily="34" charset="0"/>
                <a:ea typeface="Osaka" charset="-128"/>
              </a:defRPr>
            </a:lvl3pPr>
            <a:lvl4pPr marL="1585638" indent="-226520" eaLnBrk="0" hangingPunct="0">
              <a:defRPr kumimoji="1" sz="2000">
                <a:solidFill>
                  <a:schemeClr val="tx1"/>
                </a:solidFill>
                <a:latin typeface="Arial" pitchFamily="34" charset="0"/>
                <a:ea typeface="Osaka" charset="-128"/>
              </a:defRPr>
            </a:lvl4pPr>
            <a:lvl5pPr marL="2038678" indent="-226520" eaLnBrk="0" hangingPunct="0">
              <a:defRPr kumimoji="1" sz="2000">
                <a:solidFill>
                  <a:schemeClr val="tx1"/>
                </a:solidFill>
                <a:latin typeface="Arial" pitchFamily="34" charset="0"/>
                <a:ea typeface="Osaka" charset="-128"/>
              </a:defRPr>
            </a:lvl5pPr>
            <a:lvl6pPr marL="2491717" indent="-226520" eaLnBrk="0" fontAlgn="base" hangingPunct="0">
              <a:spcBef>
                <a:spcPct val="0"/>
              </a:spcBef>
              <a:spcAft>
                <a:spcPct val="0"/>
              </a:spcAft>
              <a:defRPr kumimoji="1" sz="2000">
                <a:solidFill>
                  <a:schemeClr val="tx1"/>
                </a:solidFill>
                <a:latin typeface="Arial" pitchFamily="34" charset="0"/>
                <a:ea typeface="Osaka" charset="-128"/>
              </a:defRPr>
            </a:lvl6pPr>
            <a:lvl7pPr marL="2944757" indent="-226520" eaLnBrk="0" fontAlgn="base" hangingPunct="0">
              <a:spcBef>
                <a:spcPct val="0"/>
              </a:spcBef>
              <a:spcAft>
                <a:spcPct val="0"/>
              </a:spcAft>
              <a:defRPr kumimoji="1" sz="2000">
                <a:solidFill>
                  <a:schemeClr val="tx1"/>
                </a:solidFill>
                <a:latin typeface="Arial" pitchFamily="34" charset="0"/>
                <a:ea typeface="Osaka" charset="-128"/>
              </a:defRPr>
            </a:lvl7pPr>
            <a:lvl8pPr marL="3397796" indent="-226520" eaLnBrk="0" fontAlgn="base" hangingPunct="0">
              <a:spcBef>
                <a:spcPct val="0"/>
              </a:spcBef>
              <a:spcAft>
                <a:spcPct val="0"/>
              </a:spcAft>
              <a:defRPr kumimoji="1" sz="2000">
                <a:solidFill>
                  <a:schemeClr val="tx1"/>
                </a:solidFill>
                <a:latin typeface="Arial" pitchFamily="34" charset="0"/>
                <a:ea typeface="Osaka" charset="-128"/>
              </a:defRPr>
            </a:lvl8pPr>
            <a:lvl9pPr marL="3850836" indent="-226520" eaLnBrk="0" fontAlgn="base" hangingPunct="0">
              <a:spcBef>
                <a:spcPct val="0"/>
              </a:spcBef>
              <a:spcAft>
                <a:spcPct val="0"/>
              </a:spcAft>
              <a:defRPr kumimoji="1" sz="2000">
                <a:solidFill>
                  <a:schemeClr val="tx1"/>
                </a:solidFill>
                <a:latin typeface="Arial" pitchFamily="34" charset="0"/>
                <a:ea typeface="Osaka" charset="-128"/>
              </a:defRPr>
            </a:lvl9pPr>
          </a:lstStyle>
          <a:p>
            <a:pPr eaLnBrk="1" hangingPunct="1">
              <a:defRPr/>
            </a:pPr>
            <a:fld id="{EC61DA60-D590-4A42-96A7-65C64A3AE731}" type="slidenum">
              <a:rPr lang="en-US" sz="1000"/>
              <a:pPr eaLnBrk="1" hangingPunct="1">
                <a:defRPr/>
              </a:pPr>
              <a:t>20</a:t>
            </a:fld>
            <a:endParaRPr lang="en-US"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pPr marL="169890" indent="-169890"/>
            <a:r>
              <a:rPr lang="en-GB" dirty="0">
                <a:latin typeface="Arial" pitchFamily="34" charset="0"/>
                <a:ea typeface="Osaka" charset="-128"/>
                <a:cs typeface="Arial" pitchFamily="34" charset="0"/>
              </a:rPr>
              <a:t>Corrosion</a:t>
            </a:r>
            <a:r>
              <a:rPr lang="en-GB" baseline="0" dirty="0">
                <a:latin typeface="Arial" pitchFamily="34" charset="0"/>
                <a:ea typeface="Osaka" charset="-128"/>
                <a:cs typeface="Arial" pitchFamily="34" charset="0"/>
              </a:rPr>
              <a:t> can be induced when this (protective) passivation layer is damaged. </a:t>
            </a:r>
          </a:p>
          <a:p>
            <a:pPr marL="169890" indent="-169890"/>
            <a:endParaRPr lang="en-GB" dirty="0">
              <a:latin typeface="Arial" pitchFamily="34" charset="0"/>
              <a:ea typeface="Osaka" charset="-128"/>
              <a:cs typeface="Arial" pitchFamily="34" charset="0"/>
            </a:endParaRPr>
          </a:p>
        </p:txBody>
      </p:sp>
      <p:sp>
        <p:nvSpPr>
          <p:cNvPr id="2253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kumimoji="1" sz="2000">
                <a:solidFill>
                  <a:schemeClr val="tx1"/>
                </a:solidFill>
                <a:latin typeface="Arial" pitchFamily="34" charset="0"/>
                <a:ea typeface="Osaka" charset="-128"/>
              </a:defRPr>
            </a:lvl1pPr>
            <a:lvl2pPr marL="736189" indent="-283150" eaLnBrk="0" hangingPunct="0">
              <a:defRPr kumimoji="1" sz="2000">
                <a:solidFill>
                  <a:schemeClr val="tx1"/>
                </a:solidFill>
                <a:latin typeface="Arial" pitchFamily="34" charset="0"/>
                <a:ea typeface="Osaka" charset="-128"/>
              </a:defRPr>
            </a:lvl2pPr>
            <a:lvl3pPr marL="1132599" indent="-226520" eaLnBrk="0" hangingPunct="0">
              <a:defRPr kumimoji="1" sz="2000">
                <a:solidFill>
                  <a:schemeClr val="tx1"/>
                </a:solidFill>
                <a:latin typeface="Arial" pitchFamily="34" charset="0"/>
                <a:ea typeface="Osaka" charset="-128"/>
              </a:defRPr>
            </a:lvl3pPr>
            <a:lvl4pPr marL="1585638" indent="-226520" eaLnBrk="0" hangingPunct="0">
              <a:defRPr kumimoji="1" sz="2000">
                <a:solidFill>
                  <a:schemeClr val="tx1"/>
                </a:solidFill>
                <a:latin typeface="Arial" pitchFamily="34" charset="0"/>
                <a:ea typeface="Osaka" charset="-128"/>
              </a:defRPr>
            </a:lvl4pPr>
            <a:lvl5pPr marL="2038678" indent="-226520" eaLnBrk="0" hangingPunct="0">
              <a:defRPr kumimoji="1" sz="2000">
                <a:solidFill>
                  <a:schemeClr val="tx1"/>
                </a:solidFill>
                <a:latin typeface="Arial" pitchFamily="34" charset="0"/>
                <a:ea typeface="Osaka" charset="-128"/>
              </a:defRPr>
            </a:lvl5pPr>
            <a:lvl6pPr marL="2491717" indent="-226520" eaLnBrk="0" fontAlgn="base" hangingPunct="0">
              <a:spcBef>
                <a:spcPct val="0"/>
              </a:spcBef>
              <a:spcAft>
                <a:spcPct val="0"/>
              </a:spcAft>
              <a:defRPr kumimoji="1" sz="2000">
                <a:solidFill>
                  <a:schemeClr val="tx1"/>
                </a:solidFill>
                <a:latin typeface="Arial" pitchFamily="34" charset="0"/>
                <a:ea typeface="Osaka" charset="-128"/>
              </a:defRPr>
            </a:lvl6pPr>
            <a:lvl7pPr marL="2944757" indent="-226520" eaLnBrk="0" fontAlgn="base" hangingPunct="0">
              <a:spcBef>
                <a:spcPct val="0"/>
              </a:spcBef>
              <a:spcAft>
                <a:spcPct val="0"/>
              </a:spcAft>
              <a:defRPr kumimoji="1" sz="2000">
                <a:solidFill>
                  <a:schemeClr val="tx1"/>
                </a:solidFill>
                <a:latin typeface="Arial" pitchFamily="34" charset="0"/>
                <a:ea typeface="Osaka" charset="-128"/>
              </a:defRPr>
            </a:lvl7pPr>
            <a:lvl8pPr marL="3397796" indent="-226520" eaLnBrk="0" fontAlgn="base" hangingPunct="0">
              <a:spcBef>
                <a:spcPct val="0"/>
              </a:spcBef>
              <a:spcAft>
                <a:spcPct val="0"/>
              </a:spcAft>
              <a:defRPr kumimoji="1" sz="2000">
                <a:solidFill>
                  <a:schemeClr val="tx1"/>
                </a:solidFill>
                <a:latin typeface="Arial" pitchFamily="34" charset="0"/>
                <a:ea typeface="Osaka" charset="-128"/>
              </a:defRPr>
            </a:lvl8pPr>
            <a:lvl9pPr marL="3850836" indent="-226520" eaLnBrk="0" fontAlgn="base" hangingPunct="0">
              <a:spcBef>
                <a:spcPct val="0"/>
              </a:spcBef>
              <a:spcAft>
                <a:spcPct val="0"/>
              </a:spcAft>
              <a:defRPr kumimoji="1" sz="2000">
                <a:solidFill>
                  <a:schemeClr val="tx1"/>
                </a:solidFill>
                <a:latin typeface="Arial" pitchFamily="34" charset="0"/>
                <a:ea typeface="Osaka" charset="-128"/>
              </a:defRPr>
            </a:lvl9pPr>
          </a:lstStyle>
          <a:p>
            <a:pPr eaLnBrk="1" hangingPunct="1">
              <a:defRPr/>
            </a:pPr>
            <a:fld id="{EC61DA60-D590-4A42-96A7-65C64A3AE731}" type="slidenum">
              <a:rPr lang="en-US" sz="1000"/>
              <a:pPr eaLnBrk="1" hangingPunct="1">
                <a:defRPr/>
              </a:pPr>
              <a:t>21</a:t>
            </a:fld>
            <a:endParaRPr lang="en-US" sz="10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pPr marL="169890" indent="-169890"/>
            <a:r>
              <a:rPr lang="en-GB" dirty="0">
                <a:latin typeface="Arial" pitchFamily="34" charset="0"/>
                <a:ea typeface="Osaka" charset="-128"/>
                <a:cs typeface="Arial" pitchFamily="34" charset="0"/>
              </a:rPr>
              <a:t>Situations</a:t>
            </a:r>
            <a:r>
              <a:rPr lang="en-GB" baseline="0" dirty="0">
                <a:latin typeface="Arial" pitchFamily="34" charset="0"/>
                <a:ea typeface="Osaka" charset="-128"/>
                <a:cs typeface="Arial" pitchFamily="34" charset="0"/>
              </a:rPr>
              <a:t> in which corrosion can occur:</a:t>
            </a:r>
            <a:endParaRPr lang="en-GB" dirty="0">
              <a:latin typeface="Arial" pitchFamily="34" charset="0"/>
              <a:ea typeface="Osaka" charset="-128"/>
              <a:cs typeface="Arial" pitchFamily="34" charset="0"/>
            </a:endParaRPr>
          </a:p>
          <a:p>
            <a:pPr marL="226520" indent="-226520">
              <a:buFont typeface="+mj-lt"/>
              <a:buAutoNum type="arabicPeriod"/>
            </a:pPr>
            <a:r>
              <a:rPr lang="en-GB" dirty="0">
                <a:latin typeface="Arial" pitchFamily="34" charset="0"/>
                <a:ea typeface="Osaka" charset="-128"/>
                <a:cs typeface="Arial" pitchFamily="34" charset="0"/>
              </a:rPr>
              <a:t>Implant parts rub against each other and the oxide layer is thus mechanically reduced.</a:t>
            </a:r>
          </a:p>
          <a:p>
            <a:pPr marL="226520" indent="-226520">
              <a:buFont typeface="+mj-lt"/>
              <a:buAutoNum type="arabicPeriod"/>
            </a:pPr>
            <a:r>
              <a:rPr lang="en-GB" dirty="0">
                <a:latin typeface="Arial" pitchFamily="34" charset="0"/>
                <a:ea typeface="Osaka" charset="-128"/>
                <a:cs typeface="Arial" pitchFamily="34" charset="0"/>
              </a:rPr>
              <a:t>Two </a:t>
            </a:r>
            <a:r>
              <a:rPr lang="en-GB" b="0" dirty="0">
                <a:latin typeface="Arial" pitchFamily="34" charset="0"/>
                <a:ea typeface="Osaka" charset="-128"/>
                <a:cs typeface="Arial" pitchFamily="34" charset="0"/>
              </a:rPr>
              <a:t>different metals </a:t>
            </a:r>
            <a:r>
              <a:rPr lang="en-GB" dirty="0">
                <a:latin typeface="Arial" pitchFamily="34" charset="0"/>
                <a:ea typeface="Osaka" charset="-128"/>
                <a:cs typeface="Arial" pitchFamily="34" charset="0"/>
              </a:rPr>
              <a:t>have been combined in short distance</a:t>
            </a:r>
            <a:r>
              <a:rPr lang="en-GB" baseline="0" dirty="0">
                <a:latin typeface="Arial" pitchFamily="34" charset="0"/>
                <a:ea typeface="Osaka" charset="-128"/>
                <a:cs typeface="Arial" pitchFamily="34" charset="0"/>
              </a:rPr>
              <a:t> to each other </a:t>
            </a:r>
            <a:r>
              <a:rPr lang="en-GB" dirty="0">
                <a:latin typeface="Arial" pitchFamily="34" charset="0"/>
                <a:ea typeface="Osaka" charset="-128"/>
                <a:cs typeface="Arial" pitchFamily="34" charset="0"/>
              </a:rPr>
              <a:t>(galvanic corrosion).</a:t>
            </a:r>
          </a:p>
          <a:p>
            <a:pPr marL="169890" indent="-169890"/>
            <a:r>
              <a:rPr lang="en-GB" dirty="0">
                <a:latin typeface="Arial" pitchFamily="34" charset="0"/>
                <a:ea typeface="Osaka" charset="-128"/>
                <a:cs typeface="Arial" pitchFamily="34" charset="0"/>
              </a:rPr>
              <a:t> </a:t>
            </a:r>
          </a:p>
          <a:p>
            <a:pPr marL="169890" indent="-169890"/>
            <a:r>
              <a:rPr lang="en-GB" dirty="0">
                <a:latin typeface="Arial" pitchFamily="34" charset="0"/>
                <a:ea typeface="Osaka" charset="-128"/>
                <a:cs typeface="Arial" pitchFamily="34" charset="0"/>
              </a:rPr>
              <a:t>There are multiple consequences of corrosion and it will influence the safety</a:t>
            </a:r>
            <a:r>
              <a:rPr lang="en-GB" baseline="0" dirty="0">
                <a:latin typeface="Arial" pitchFamily="34" charset="0"/>
                <a:ea typeface="Osaka" charset="-128"/>
                <a:cs typeface="Arial" pitchFamily="34" charset="0"/>
              </a:rPr>
              <a:t> </a:t>
            </a:r>
            <a:r>
              <a:rPr lang="en-GB" dirty="0">
                <a:latin typeface="Arial" pitchFamily="34" charset="0"/>
                <a:ea typeface="Osaka" charset="-128"/>
                <a:cs typeface="Arial" pitchFamily="34" charset="0"/>
              </a:rPr>
              <a:t>(</a:t>
            </a:r>
            <a:r>
              <a:rPr lang="en-GB" dirty="0" err="1">
                <a:latin typeface="Arial" pitchFamily="34" charset="0"/>
                <a:ea typeface="Osaka" charset="-128"/>
                <a:cs typeface="Arial" pitchFamily="34" charset="0"/>
              </a:rPr>
              <a:t>eg</a:t>
            </a:r>
            <a:r>
              <a:rPr lang="en-GB" dirty="0">
                <a:latin typeface="Arial" pitchFamily="34" charset="0"/>
                <a:ea typeface="Osaka" charset="-128"/>
                <a:cs typeface="Arial" pitchFamily="34" charset="0"/>
              </a:rPr>
              <a:t>,</a:t>
            </a:r>
            <a:r>
              <a:rPr lang="en-GB" b="0" dirty="0">
                <a:latin typeface="Arial" pitchFamily="34" charset="0"/>
                <a:ea typeface="Osaka" charset="-128"/>
                <a:cs typeface="Arial" pitchFamily="34" charset="0"/>
              </a:rPr>
              <a:t> release of metal</a:t>
            </a:r>
            <a:r>
              <a:rPr lang="en-GB" b="0" baseline="0" dirty="0">
                <a:latin typeface="Arial" pitchFamily="34" charset="0"/>
                <a:ea typeface="Osaka" charset="-128"/>
                <a:cs typeface="Arial" pitchFamily="34" charset="0"/>
              </a:rPr>
              <a:t> </a:t>
            </a:r>
            <a:r>
              <a:rPr lang="en-GB" b="0" dirty="0">
                <a:latin typeface="Arial" pitchFamily="34" charset="0"/>
                <a:ea typeface="Osaka" charset="-128"/>
                <a:cs typeface="Arial" pitchFamily="34" charset="0"/>
              </a:rPr>
              <a:t>debris in tissue</a:t>
            </a:r>
            <a:r>
              <a:rPr lang="en-GB" dirty="0">
                <a:latin typeface="Arial" pitchFamily="34" charset="0"/>
                <a:ea typeface="Osaka" charset="-128"/>
                <a:cs typeface="Arial" pitchFamily="34" charset="0"/>
              </a:rPr>
              <a:t>) and</a:t>
            </a:r>
            <a:r>
              <a:rPr lang="en-GB" baseline="0" dirty="0">
                <a:latin typeface="Arial" pitchFamily="34" charset="0"/>
                <a:ea typeface="Osaka" charset="-128"/>
                <a:cs typeface="Arial" pitchFamily="34" charset="0"/>
              </a:rPr>
              <a:t> the </a:t>
            </a:r>
            <a:r>
              <a:rPr lang="en-GB" dirty="0">
                <a:latin typeface="Arial" pitchFamily="34" charset="0"/>
                <a:ea typeface="Osaka" charset="-128"/>
                <a:cs typeface="Arial" pitchFamily="34" charset="0"/>
              </a:rPr>
              <a:t> reliability of the implants</a:t>
            </a:r>
            <a:r>
              <a:rPr lang="en-GB" baseline="0" dirty="0">
                <a:latin typeface="Arial" pitchFamily="34" charset="0"/>
                <a:ea typeface="Osaka" charset="-128"/>
                <a:cs typeface="Arial" pitchFamily="34" charset="0"/>
              </a:rPr>
              <a:t> </a:t>
            </a:r>
            <a:r>
              <a:rPr lang="en-GB" dirty="0">
                <a:latin typeface="Arial" pitchFamily="34" charset="0"/>
                <a:ea typeface="Osaka" charset="-128"/>
                <a:cs typeface="Arial" pitchFamily="34" charset="0"/>
              </a:rPr>
              <a:t>(</a:t>
            </a:r>
            <a:r>
              <a:rPr lang="en-GB" dirty="0" err="1">
                <a:latin typeface="Arial" pitchFamily="34" charset="0"/>
                <a:ea typeface="Osaka" charset="-128"/>
                <a:cs typeface="Arial" pitchFamily="34" charset="0"/>
              </a:rPr>
              <a:t>eg</a:t>
            </a:r>
            <a:r>
              <a:rPr lang="en-GB" dirty="0">
                <a:latin typeface="Arial" pitchFamily="34" charset="0"/>
                <a:ea typeface="Osaka" charset="-128"/>
                <a:cs typeface="Arial" pitchFamily="34" charset="0"/>
              </a:rPr>
              <a:t>, mechanical</a:t>
            </a:r>
            <a:r>
              <a:rPr lang="en-GB" baseline="0" dirty="0">
                <a:latin typeface="Arial" pitchFamily="34" charset="0"/>
                <a:ea typeface="Osaka" charset="-128"/>
                <a:cs typeface="Arial" pitchFamily="34" charset="0"/>
              </a:rPr>
              <a:t> </a:t>
            </a:r>
            <a:r>
              <a:rPr lang="en-GB" dirty="0">
                <a:latin typeface="Arial" pitchFamily="34" charset="0"/>
                <a:ea typeface="Osaka" charset="-128"/>
                <a:cs typeface="Arial" pitchFamily="34" charset="0"/>
              </a:rPr>
              <a:t>failure). </a:t>
            </a:r>
          </a:p>
          <a:p>
            <a:pPr marL="169890" indent="-169890"/>
            <a:endParaRPr lang="en-GB" dirty="0">
              <a:latin typeface="Arial" pitchFamily="34" charset="0"/>
              <a:ea typeface="Osaka" charset="-128"/>
              <a:cs typeface="Arial" pitchFamily="34" charset="0"/>
            </a:endParaRPr>
          </a:p>
        </p:txBody>
      </p:sp>
      <p:sp>
        <p:nvSpPr>
          <p:cNvPr id="2253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kumimoji="1" sz="2000">
                <a:solidFill>
                  <a:schemeClr val="tx1"/>
                </a:solidFill>
                <a:latin typeface="Arial" pitchFamily="34" charset="0"/>
                <a:ea typeface="Osaka" charset="-128"/>
              </a:defRPr>
            </a:lvl1pPr>
            <a:lvl2pPr marL="736189" indent="-283150" eaLnBrk="0" hangingPunct="0">
              <a:defRPr kumimoji="1" sz="2000">
                <a:solidFill>
                  <a:schemeClr val="tx1"/>
                </a:solidFill>
                <a:latin typeface="Arial" pitchFamily="34" charset="0"/>
                <a:ea typeface="Osaka" charset="-128"/>
              </a:defRPr>
            </a:lvl2pPr>
            <a:lvl3pPr marL="1132599" indent="-226520" eaLnBrk="0" hangingPunct="0">
              <a:defRPr kumimoji="1" sz="2000">
                <a:solidFill>
                  <a:schemeClr val="tx1"/>
                </a:solidFill>
                <a:latin typeface="Arial" pitchFamily="34" charset="0"/>
                <a:ea typeface="Osaka" charset="-128"/>
              </a:defRPr>
            </a:lvl3pPr>
            <a:lvl4pPr marL="1585638" indent="-226520" eaLnBrk="0" hangingPunct="0">
              <a:defRPr kumimoji="1" sz="2000">
                <a:solidFill>
                  <a:schemeClr val="tx1"/>
                </a:solidFill>
                <a:latin typeface="Arial" pitchFamily="34" charset="0"/>
                <a:ea typeface="Osaka" charset="-128"/>
              </a:defRPr>
            </a:lvl4pPr>
            <a:lvl5pPr marL="2038678" indent="-226520" eaLnBrk="0" hangingPunct="0">
              <a:defRPr kumimoji="1" sz="2000">
                <a:solidFill>
                  <a:schemeClr val="tx1"/>
                </a:solidFill>
                <a:latin typeface="Arial" pitchFamily="34" charset="0"/>
                <a:ea typeface="Osaka" charset="-128"/>
              </a:defRPr>
            </a:lvl5pPr>
            <a:lvl6pPr marL="2491717" indent="-226520" eaLnBrk="0" fontAlgn="base" hangingPunct="0">
              <a:spcBef>
                <a:spcPct val="0"/>
              </a:spcBef>
              <a:spcAft>
                <a:spcPct val="0"/>
              </a:spcAft>
              <a:defRPr kumimoji="1" sz="2000">
                <a:solidFill>
                  <a:schemeClr val="tx1"/>
                </a:solidFill>
                <a:latin typeface="Arial" pitchFamily="34" charset="0"/>
                <a:ea typeface="Osaka" charset="-128"/>
              </a:defRPr>
            </a:lvl6pPr>
            <a:lvl7pPr marL="2944757" indent="-226520" eaLnBrk="0" fontAlgn="base" hangingPunct="0">
              <a:spcBef>
                <a:spcPct val="0"/>
              </a:spcBef>
              <a:spcAft>
                <a:spcPct val="0"/>
              </a:spcAft>
              <a:defRPr kumimoji="1" sz="2000">
                <a:solidFill>
                  <a:schemeClr val="tx1"/>
                </a:solidFill>
                <a:latin typeface="Arial" pitchFamily="34" charset="0"/>
                <a:ea typeface="Osaka" charset="-128"/>
              </a:defRPr>
            </a:lvl7pPr>
            <a:lvl8pPr marL="3397796" indent="-226520" eaLnBrk="0" fontAlgn="base" hangingPunct="0">
              <a:spcBef>
                <a:spcPct val="0"/>
              </a:spcBef>
              <a:spcAft>
                <a:spcPct val="0"/>
              </a:spcAft>
              <a:defRPr kumimoji="1" sz="2000">
                <a:solidFill>
                  <a:schemeClr val="tx1"/>
                </a:solidFill>
                <a:latin typeface="Arial" pitchFamily="34" charset="0"/>
                <a:ea typeface="Osaka" charset="-128"/>
              </a:defRPr>
            </a:lvl8pPr>
            <a:lvl9pPr marL="3850836" indent="-226520" eaLnBrk="0" fontAlgn="base" hangingPunct="0">
              <a:spcBef>
                <a:spcPct val="0"/>
              </a:spcBef>
              <a:spcAft>
                <a:spcPct val="0"/>
              </a:spcAft>
              <a:defRPr kumimoji="1" sz="2000">
                <a:solidFill>
                  <a:schemeClr val="tx1"/>
                </a:solidFill>
                <a:latin typeface="Arial" pitchFamily="34" charset="0"/>
                <a:ea typeface="Osaka" charset="-128"/>
              </a:defRPr>
            </a:lvl9pPr>
          </a:lstStyle>
          <a:p>
            <a:pPr eaLnBrk="1" hangingPunct="1">
              <a:defRPr/>
            </a:pPr>
            <a:fld id="{EC61DA60-D590-4A42-96A7-65C64A3AE731}" type="slidenum">
              <a:rPr lang="en-US" sz="1000"/>
              <a:pPr eaLnBrk="1" hangingPunct="1">
                <a:defRPr/>
              </a:pPr>
              <a:t>22</a:t>
            </a:fld>
            <a:endParaRPr lang="en-US" sz="10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Another important consideration to keep in</a:t>
            </a:r>
            <a:r>
              <a:rPr lang="en-US" baseline="0" noProof="0" dirty="0"/>
              <a:t> mind when handling implants </a:t>
            </a:r>
            <a:r>
              <a:rPr lang="en-US" noProof="0" dirty="0"/>
              <a:t>is to avoid deep «scratches» on implant surfaces, which could induce corrosion.</a:t>
            </a:r>
          </a:p>
        </p:txBody>
      </p:sp>
      <p:sp>
        <p:nvSpPr>
          <p:cNvPr id="4" name="Slide Number Placeholder 3"/>
          <p:cNvSpPr>
            <a:spLocks noGrp="1"/>
          </p:cNvSpPr>
          <p:nvPr>
            <p:ph type="sldNum" sz="quarter" idx="10"/>
          </p:nvPr>
        </p:nvSpPr>
        <p:spPr/>
        <p:txBody>
          <a:bodyPr/>
          <a:lstStyle/>
          <a:p>
            <a:pPr>
              <a:defRPr/>
            </a:pPr>
            <a:fld id="{2555BDB3-0696-422D-AC22-AEE8B93D8835}" type="slidenum">
              <a:rPr lang="en-US" smtClean="0"/>
              <a:pPr>
                <a:defRPr/>
              </a:pPr>
              <a:t>23</a:t>
            </a:fld>
            <a:endParaRPr lang="en-US"/>
          </a:p>
        </p:txBody>
      </p:sp>
    </p:spTree>
    <p:extLst>
      <p:ext uri="{BB962C8B-B14F-4D97-AF65-F5344CB8AC3E}">
        <p14:creationId xmlns:p14="http://schemas.microsoft.com/office/powerpoint/2010/main" val="3952208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55BDB3-0696-422D-AC22-AEE8B93D8835}" type="slidenum">
              <a:rPr lang="en-US" smtClean="0"/>
              <a:pPr>
                <a:defRPr/>
              </a:pPr>
              <a:t>24</a:t>
            </a:fld>
            <a:endParaRPr lang="en-US"/>
          </a:p>
        </p:txBody>
      </p:sp>
    </p:spTree>
    <p:extLst>
      <p:ext uri="{BB962C8B-B14F-4D97-AF65-F5344CB8AC3E}">
        <p14:creationId xmlns:p14="http://schemas.microsoft.com/office/powerpoint/2010/main" val="669547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7651" name="Notes Placeholder 2"/>
          <p:cNvSpPr>
            <a:spLocks noGrp="1"/>
          </p:cNvSpPr>
          <p:nvPr>
            <p:ph type="body" idx="1"/>
          </p:nvPr>
        </p:nvSpPr>
        <p:spPr>
          <a:noFill/>
        </p:spPr>
        <p:txBody>
          <a:bodyPr/>
          <a:lstStyle/>
          <a:p>
            <a:r>
              <a:rPr lang="en-US" b="0" dirty="0">
                <a:latin typeface="Arial" pitchFamily="34" charset="0"/>
                <a:ea typeface="Osaka" charset="-128"/>
              </a:rPr>
              <a:t>In trauma surgery, for patients with multiple injuries, who may require spinal fixation, it is preferable to use MRI compatible implants for all fractures, as the patient is likely to need MRI once stabilized.</a:t>
            </a:r>
            <a:br>
              <a:rPr lang="en-US" b="0" dirty="0">
                <a:latin typeface="Arial" pitchFamily="34" charset="0"/>
                <a:ea typeface="Osaka" charset="-128"/>
              </a:rPr>
            </a:br>
            <a:r>
              <a:rPr lang="en-US" b="0" dirty="0">
                <a:latin typeface="Arial" pitchFamily="34" charset="0"/>
                <a:ea typeface="Osaka" charset="-128"/>
              </a:rPr>
              <a:t>External fixators should be constructed such</a:t>
            </a:r>
            <a:r>
              <a:rPr lang="en-US" b="0" baseline="0" dirty="0">
                <a:latin typeface="Arial" pitchFamily="34" charset="0"/>
                <a:ea typeface="Osaka" charset="-128"/>
              </a:rPr>
              <a:t> a way that</a:t>
            </a:r>
            <a:r>
              <a:rPr lang="en-US" b="0" dirty="0">
                <a:latin typeface="Arial" pitchFamily="34" charset="0"/>
                <a:ea typeface="Osaka" charset="-128"/>
              </a:rPr>
              <a:t> they do not affect the MRI image quality.</a:t>
            </a:r>
          </a:p>
        </p:txBody>
      </p:sp>
      <p:sp>
        <p:nvSpPr>
          <p:cNvPr id="27652" name="Slide Number Placeholder 3"/>
          <p:cNvSpPr>
            <a:spLocks noGrp="1"/>
          </p:cNvSpPr>
          <p:nvPr>
            <p:ph type="sldNum" sz="quarter" idx="5"/>
          </p:nvPr>
        </p:nvSpPr>
        <p:spPr>
          <a:noFill/>
        </p:spPr>
        <p:txBody>
          <a:bodyPr/>
          <a:lstStyle>
            <a:lvl1pPr eaLnBrk="0" hangingPunct="0">
              <a:defRPr kumimoji="1" sz="2000">
                <a:solidFill>
                  <a:schemeClr val="tx1"/>
                </a:solidFill>
                <a:latin typeface="Arial" pitchFamily="34" charset="0"/>
                <a:ea typeface="Osaka" charset="-128"/>
              </a:defRPr>
            </a:lvl1pPr>
            <a:lvl2pPr marL="736189" indent="-283150" eaLnBrk="0" hangingPunct="0">
              <a:defRPr kumimoji="1" sz="2000">
                <a:solidFill>
                  <a:schemeClr val="tx1"/>
                </a:solidFill>
                <a:latin typeface="Arial" pitchFamily="34" charset="0"/>
                <a:ea typeface="Osaka" charset="-128"/>
              </a:defRPr>
            </a:lvl2pPr>
            <a:lvl3pPr marL="1132599" indent="-226520" eaLnBrk="0" hangingPunct="0">
              <a:defRPr kumimoji="1" sz="2000">
                <a:solidFill>
                  <a:schemeClr val="tx1"/>
                </a:solidFill>
                <a:latin typeface="Arial" pitchFamily="34" charset="0"/>
                <a:ea typeface="Osaka" charset="-128"/>
              </a:defRPr>
            </a:lvl3pPr>
            <a:lvl4pPr marL="1585638" indent="-226520" eaLnBrk="0" hangingPunct="0">
              <a:defRPr kumimoji="1" sz="2000">
                <a:solidFill>
                  <a:schemeClr val="tx1"/>
                </a:solidFill>
                <a:latin typeface="Arial" pitchFamily="34" charset="0"/>
                <a:ea typeface="Osaka" charset="-128"/>
              </a:defRPr>
            </a:lvl4pPr>
            <a:lvl5pPr marL="2038678" indent="-226520" eaLnBrk="0" hangingPunct="0">
              <a:defRPr kumimoji="1" sz="2000">
                <a:solidFill>
                  <a:schemeClr val="tx1"/>
                </a:solidFill>
                <a:latin typeface="Arial" pitchFamily="34" charset="0"/>
                <a:ea typeface="Osaka" charset="-128"/>
              </a:defRPr>
            </a:lvl5pPr>
            <a:lvl6pPr marL="2491717" indent="-226520" eaLnBrk="0" fontAlgn="base" hangingPunct="0">
              <a:spcBef>
                <a:spcPct val="0"/>
              </a:spcBef>
              <a:spcAft>
                <a:spcPct val="0"/>
              </a:spcAft>
              <a:defRPr kumimoji="1" sz="2000">
                <a:solidFill>
                  <a:schemeClr val="tx1"/>
                </a:solidFill>
                <a:latin typeface="Arial" pitchFamily="34" charset="0"/>
                <a:ea typeface="Osaka" charset="-128"/>
              </a:defRPr>
            </a:lvl6pPr>
            <a:lvl7pPr marL="2944757" indent="-226520" eaLnBrk="0" fontAlgn="base" hangingPunct="0">
              <a:spcBef>
                <a:spcPct val="0"/>
              </a:spcBef>
              <a:spcAft>
                <a:spcPct val="0"/>
              </a:spcAft>
              <a:defRPr kumimoji="1" sz="2000">
                <a:solidFill>
                  <a:schemeClr val="tx1"/>
                </a:solidFill>
                <a:latin typeface="Arial" pitchFamily="34" charset="0"/>
                <a:ea typeface="Osaka" charset="-128"/>
              </a:defRPr>
            </a:lvl7pPr>
            <a:lvl8pPr marL="3397796" indent="-226520" eaLnBrk="0" fontAlgn="base" hangingPunct="0">
              <a:spcBef>
                <a:spcPct val="0"/>
              </a:spcBef>
              <a:spcAft>
                <a:spcPct val="0"/>
              </a:spcAft>
              <a:defRPr kumimoji="1" sz="2000">
                <a:solidFill>
                  <a:schemeClr val="tx1"/>
                </a:solidFill>
                <a:latin typeface="Arial" pitchFamily="34" charset="0"/>
                <a:ea typeface="Osaka" charset="-128"/>
              </a:defRPr>
            </a:lvl8pPr>
            <a:lvl9pPr marL="3850836" indent="-226520" eaLnBrk="0" fontAlgn="base" hangingPunct="0">
              <a:spcBef>
                <a:spcPct val="0"/>
              </a:spcBef>
              <a:spcAft>
                <a:spcPct val="0"/>
              </a:spcAft>
              <a:defRPr kumimoji="1" sz="2000">
                <a:solidFill>
                  <a:schemeClr val="tx1"/>
                </a:solidFill>
                <a:latin typeface="Arial" pitchFamily="34" charset="0"/>
                <a:ea typeface="Osaka" charset="-128"/>
              </a:defRPr>
            </a:lvl9pPr>
          </a:lstStyle>
          <a:p>
            <a:pPr eaLnBrk="1" hangingPunct="1"/>
            <a:fld id="{99BAF67C-BF22-46DA-852C-9E7D7D6721EF}" type="slidenum">
              <a:rPr lang="en-US" sz="1000"/>
              <a:pPr eaLnBrk="1" hangingPunct="1"/>
              <a:t>25</a:t>
            </a:fld>
            <a:endParaRPr lang="en-US" sz="10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This slide should </a:t>
            </a:r>
            <a:r>
              <a:rPr lang="en-US" baseline="0" noProof="0" dirty="0"/>
              <a:t>be shown as overview only. Do not go into detail.</a:t>
            </a:r>
            <a:endParaRPr lang="en-US" noProof="0" dirty="0"/>
          </a:p>
        </p:txBody>
      </p:sp>
      <p:sp>
        <p:nvSpPr>
          <p:cNvPr id="4" name="Slide Number Placeholder 3"/>
          <p:cNvSpPr>
            <a:spLocks noGrp="1"/>
          </p:cNvSpPr>
          <p:nvPr>
            <p:ph type="sldNum" sz="quarter" idx="10"/>
          </p:nvPr>
        </p:nvSpPr>
        <p:spPr/>
        <p:txBody>
          <a:bodyPr/>
          <a:lstStyle/>
          <a:p>
            <a:pPr>
              <a:defRPr/>
            </a:pPr>
            <a:fld id="{2555BDB3-0696-422D-AC22-AEE8B93D8835}" type="slidenum">
              <a:rPr lang="en-US" smtClean="0"/>
              <a:pPr>
                <a:defRPr/>
              </a:pPr>
              <a:t>26</a:t>
            </a:fld>
            <a:endParaRPr lang="en-US"/>
          </a:p>
        </p:txBody>
      </p:sp>
    </p:spTree>
    <p:extLst>
      <p:ext uri="{BB962C8B-B14F-4D97-AF65-F5344CB8AC3E}">
        <p14:creationId xmlns:p14="http://schemas.microsoft.com/office/powerpoint/2010/main" val="1354631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Please use this slide, if required.</a:t>
            </a:r>
          </a:p>
        </p:txBody>
      </p:sp>
      <p:sp>
        <p:nvSpPr>
          <p:cNvPr id="4" name="Slide Number Placeholder 3"/>
          <p:cNvSpPr>
            <a:spLocks noGrp="1"/>
          </p:cNvSpPr>
          <p:nvPr>
            <p:ph type="sldNum" sz="quarter" idx="10"/>
          </p:nvPr>
        </p:nvSpPr>
        <p:spPr/>
        <p:txBody>
          <a:bodyPr/>
          <a:lstStyle/>
          <a:p>
            <a:pPr>
              <a:defRPr/>
            </a:pPr>
            <a:fld id="{2555BDB3-0696-422D-AC22-AEE8B93D8835}" type="slidenum">
              <a:rPr lang="en-US" smtClean="0"/>
              <a:pPr>
                <a:defRPr/>
              </a:pPr>
              <a:t>27</a:t>
            </a:fld>
            <a:endParaRPr lang="en-US"/>
          </a:p>
        </p:txBody>
      </p:sp>
    </p:spTree>
    <p:extLst>
      <p:ext uri="{BB962C8B-B14F-4D97-AF65-F5344CB8AC3E}">
        <p14:creationId xmlns:p14="http://schemas.microsoft.com/office/powerpoint/2010/main" val="1002318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Optional:</a:t>
            </a:r>
          </a:p>
          <a:p>
            <a:r>
              <a:rPr lang="en-US" i="1" dirty="0"/>
              <a:t>Insert these questions to check learning</a:t>
            </a:r>
            <a:r>
              <a:rPr lang="en-US" i="1" baseline="0" dirty="0"/>
              <a:t> outcomes, if required.</a:t>
            </a:r>
            <a:endParaRPr lang="en-US" i="1"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solidFill>
                  <a:prstClr val="black"/>
                </a:solidFill>
              </a:rPr>
              <a:pPr>
                <a:defRPr/>
              </a:pPr>
              <a:t>28</a:t>
            </a:fld>
            <a:endParaRPr lang="de-CH">
              <a:solidFill>
                <a:prstClr val="black"/>
              </a:solidFill>
            </a:endParaRPr>
          </a:p>
        </p:txBody>
      </p:sp>
    </p:spTree>
    <p:extLst>
      <p:ext uri="{BB962C8B-B14F-4D97-AF65-F5344CB8AC3E}">
        <p14:creationId xmlns:p14="http://schemas.microsoft.com/office/powerpoint/2010/main" val="40177794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Optional:</a:t>
            </a:r>
          </a:p>
          <a:p>
            <a:r>
              <a:rPr lang="en-US" i="1" dirty="0"/>
              <a:t>Insert these questions to check learning</a:t>
            </a:r>
            <a:r>
              <a:rPr lang="en-US" i="1" baseline="0" dirty="0"/>
              <a:t> outcomes, if required.</a:t>
            </a:r>
            <a:endParaRPr lang="en-US" i="1"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solidFill>
                  <a:prstClr val="black"/>
                </a:solidFill>
              </a:rPr>
              <a:pPr>
                <a:defRPr/>
              </a:pPr>
              <a:t>29</a:t>
            </a:fld>
            <a:endParaRPr lang="de-CH">
              <a:solidFill>
                <a:prstClr val="black"/>
              </a:solidFill>
            </a:endParaRPr>
          </a:p>
        </p:txBody>
      </p:sp>
    </p:spTree>
    <p:extLst>
      <p:ext uri="{BB962C8B-B14F-4D97-AF65-F5344CB8AC3E}">
        <p14:creationId xmlns:p14="http://schemas.microsoft.com/office/powerpoint/2010/main" val="2153701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200" dirty="0"/>
              <a:t>Implants provide stability</a:t>
            </a:r>
            <a:r>
              <a:rPr lang="en-US" sz="1200" baseline="0" dirty="0"/>
              <a:t> and </a:t>
            </a:r>
            <a:r>
              <a:rPr lang="en-US" sz="1200" dirty="0"/>
              <a:t>restore initial bone mechanics.</a:t>
            </a:r>
          </a:p>
          <a:p>
            <a:pPr eaLnBrk="1" hangingPunct="1">
              <a:defRPr/>
            </a:pPr>
            <a:r>
              <a:rPr lang="en-US" sz="1200" dirty="0"/>
              <a:t>The majority of implants consist</a:t>
            </a:r>
            <a:r>
              <a:rPr lang="en-US" sz="1200" baseline="0" dirty="0"/>
              <a:t> </a:t>
            </a:r>
            <a:r>
              <a:rPr lang="en-US" sz="1200" dirty="0"/>
              <a:t>of metal and metal alloys,</a:t>
            </a:r>
            <a:r>
              <a:rPr lang="en-US" sz="1200" baseline="0" dirty="0"/>
              <a:t> such as:</a:t>
            </a:r>
            <a:endParaRPr lang="en-US" sz="1200" dirty="0"/>
          </a:p>
          <a:p>
            <a:pPr marL="628650" lvl="1" indent="-171450" eaLnBrk="1" hangingPunct="1">
              <a:buFont typeface="Arial" panose="020B0604020202020204" pitchFamily="34" charset="0"/>
              <a:buChar char="•"/>
              <a:defRPr/>
            </a:pPr>
            <a:r>
              <a:rPr lang="en-US" sz="1200" dirty="0"/>
              <a:t>Stainless steel (SS)</a:t>
            </a:r>
          </a:p>
          <a:p>
            <a:pPr marL="628650" lvl="1" indent="-171450" eaLnBrk="1" hangingPunct="1">
              <a:buFont typeface="Arial" panose="020B0604020202020204" pitchFamily="34" charset="0"/>
              <a:buChar char="•"/>
              <a:defRPr/>
            </a:pPr>
            <a:r>
              <a:rPr lang="en-US" sz="1200" dirty="0"/>
              <a:t>Titanium (Ti) and titanium alloys, </a:t>
            </a:r>
            <a:r>
              <a:rPr lang="en-US" sz="1200" dirty="0" err="1"/>
              <a:t>eg</a:t>
            </a:r>
            <a:r>
              <a:rPr lang="en-US" sz="1200" dirty="0"/>
              <a:t>, TAN</a:t>
            </a:r>
            <a:r>
              <a:rPr lang="en-US" sz="1200" baseline="0" dirty="0"/>
              <a:t> which reads spelled-out Titanium-</a:t>
            </a:r>
            <a:r>
              <a:rPr lang="en-US" sz="1200" baseline="0" dirty="0" err="1"/>
              <a:t>Aluminium</a:t>
            </a:r>
            <a:r>
              <a:rPr lang="en-US" sz="1200" baseline="0" dirty="0"/>
              <a:t>-Niobium.</a:t>
            </a:r>
            <a:endParaRPr lang="en-US" sz="1200" dirty="0"/>
          </a:p>
          <a:p>
            <a:pPr eaLnBrk="1" hangingPunct="1">
              <a:defRPr/>
            </a:pPr>
            <a:r>
              <a:rPr lang="en-US" sz="1200" dirty="0"/>
              <a:t>Sometimes ceramics, and biodegradable and </a:t>
            </a:r>
            <a:r>
              <a:rPr lang="en-US" sz="1200" dirty="0" err="1"/>
              <a:t>nondegradable</a:t>
            </a:r>
            <a:r>
              <a:rPr lang="en-US" sz="1200" dirty="0"/>
              <a:t> polymers are used.</a:t>
            </a:r>
          </a:p>
          <a:p>
            <a:endParaRPr lang="en-US" dirty="0"/>
          </a:p>
        </p:txBody>
      </p:sp>
      <p:sp>
        <p:nvSpPr>
          <p:cNvPr id="4" name="Slide Number Placeholder 3"/>
          <p:cNvSpPr>
            <a:spLocks noGrp="1"/>
          </p:cNvSpPr>
          <p:nvPr>
            <p:ph type="sldNum" sz="quarter" idx="10"/>
          </p:nvPr>
        </p:nvSpPr>
        <p:spPr/>
        <p:txBody>
          <a:bodyPr/>
          <a:lstStyle/>
          <a:p>
            <a:pPr>
              <a:defRPr/>
            </a:pPr>
            <a:fld id="{2555BDB3-0696-422D-AC22-AEE8B93D8835}" type="slidenum">
              <a:rPr lang="en-US" smtClean="0"/>
              <a:pPr>
                <a:defRPr/>
              </a:pPr>
              <a:t>3</a:t>
            </a:fld>
            <a:endParaRPr lang="en-US"/>
          </a:p>
        </p:txBody>
      </p:sp>
    </p:spTree>
    <p:extLst>
      <p:ext uri="{BB962C8B-B14F-4D97-AF65-F5344CB8AC3E}">
        <p14:creationId xmlns:p14="http://schemas.microsoft.com/office/powerpoint/2010/main" val="15246394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Optional:</a:t>
            </a:r>
          </a:p>
          <a:p>
            <a:r>
              <a:rPr lang="en-US" i="1" dirty="0"/>
              <a:t>Insert these questions to check learning</a:t>
            </a:r>
            <a:r>
              <a:rPr lang="en-US" i="1" baseline="0" dirty="0"/>
              <a:t> outcomes, if required.</a:t>
            </a:r>
            <a:endParaRPr lang="en-US" i="1" dirty="0"/>
          </a:p>
          <a:p>
            <a:endParaRPr lang="en-US"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solidFill>
                  <a:prstClr val="black"/>
                </a:solidFill>
              </a:rPr>
              <a:pPr>
                <a:defRPr/>
              </a:pPr>
              <a:t>30</a:t>
            </a:fld>
            <a:endParaRPr lang="de-CH">
              <a:solidFill>
                <a:prstClr val="black"/>
              </a:solidFill>
            </a:endParaRPr>
          </a:p>
        </p:txBody>
      </p:sp>
    </p:spTree>
    <p:extLst>
      <p:ext uri="{BB962C8B-B14F-4D97-AF65-F5344CB8AC3E}">
        <p14:creationId xmlns:p14="http://schemas.microsoft.com/office/powerpoint/2010/main" val="4017779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Optional:</a:t>
            </a:r>
          </a:p>
          <a:p>
            <a:r>
              <a:rPr lang="en-US" i="1" dirty="0"/>
              <a:t>Insert these questions to check learning</a:t>
            </a:r>
            <a:r>
              <a:rPr lang="en-US" i="1" baseline="0" dirty="0"/>
              <a:t> outcomes, if required.</a:t>
            </a:r>
            <a:endParaRPr lang="en-US" i="1" dirty="0"/>
          </a:p>
          <a:p>
            <a:endParaRPr lang="en-US"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solidFill>
                  <a:prstClr val="black"/>
                </a:solidFill>
              </a:rPr>
              <a:pPr>
                <a:defRPr/>
              </a:pPr>
              <a:t>31</a:t>
            </a:fld>
            <a:endParaRPr lang="de-CH">
              <a:solidFill>
                <a:prstClr val="black"/>
              </a:solidFill>
            </a:endParaRPr>
          </a:p>
        </p:txBody>
      </p:sp>
    </p:spTree>
    <p:extLst>
      <p:ext uri="{BB962C8B-B14F-4D97-AF65-F5344CB8AC3E}">
        <p14:creationId xmlns:p14="http://schemas.microsoft.com/office/powerpoint/2010/main" val="947633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Optional:</a:t>
            </a:r>
          </a:p>
          <a:p>
            <a:r>
              <a:rPr lang="en-US" i="1" dirty="0"/>
              <a:t>Insert these questions to check learning</a:t>
            </a:r>
            <a:r>
              <a:rPr lang="en-US" i="1" baseline="0" dirty="0"/>
              <a:t> outcomes, if required.</a:t>
            </a:r>
            <a:endParaRPr lang="en-US" i="1"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solidFill>
                  <a:prstClr val="black"/>
                </a:solidFill>
              </a:rPr>
              <a:pPr>
                <a:defRPr/>
              </a:pPr>
              <a:t>32</a:t>
            </a:fld>
            <a:endParaRPr lang="de-CH">
              <a:solidFill>
                <a:prstClr val="black"/>
              </a:solidFill>
            </a:endParaRPr>
          </a:p>
        </p:txBody>
      </p:sp>
    </p:spTree>
    <p:extLst>
      <p:ext uri="{BB962C8B-B14F-4D97-AF65-F5344CB8AC3E}">
        <p14:creationId xmlns:p14="http://schemas.microsoft.com/office/powerpoint/2010/main" val="40177794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Optional:</a:t>
            </a:r>
          </a:p>
          <a:p>
            <a:r>
              <a:rPr lang="en-US" i="1" dirty="0"/>
              <a:t>Insert these questions to check learning</a:t>
            </a:r>
            <a:r>
              <a:rPr lang="en-US" i="1" baseline="0" dirty="0"/>
              <a:t> outcomes, if required.</a:t>
            </a:r>
            <a:endParaRPr lang="en-US" i="1" dirty="0"/>
          </a:p>
        </p:txBody>
      </p:sp>
      <p:sp>
        <p:nvSpPr>
          <p:cNvPr id="4" name="Slide Number Placeholder 3"/>
          <p:cNvSpPr>
            <a:spLocks noGrp="1"/>
          </p:cNvSpPr>
          <p:nvPr>
            <p:ph type="sldNum" sz="quarter" idx="10"/>
          </p:nvPr>
        </p:nvSpPr>
        <p:spPr/>
        <p:txBody>
          <a:bodyPr/>
          <a:lstStyle/>
          <a:p>
            <a:pPr>
              <a:defRPr/>
            </a:pPr>
            <a:fld id="{802A5DC1-2B93-4F45-8A52-10906FAA458B}" type="slidenum">
              <a:rPr lang="de-CH" smtClean="0">
                <a:solidFill>
                  <a:prstClr val="black"/>
                </a:solidFill>
              </a:rPr>
              <a:pPr>
                <a:defRPr/>
              </a:pPr>
              <a:t>33</a:t>
            </a:fld>
            <a:endParaRPr lang="de-CH">
              <a:solidFill>
                <a:prstClr val="black"/>
              </a:solidFill>
            </a:endParaRPr>
          </a:p>
        </p:txBody>
      </p:sp>
    </p:spTree>
    <p:extLst>
      <p:ext uri="{BB962C8B-B14F-4D97-AF65-F5344CB8AC3E}">
        <p14:creationId xmlns:p14="http://schemas.microsoft.com/office/powerpoint/2010/main" val="4017779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9699" name="Notes Placeholder 2"/>
          <p:cNvSpPr>
            <a:spLocks noGrp="1"/>
          </p:cNvSpPr>
          <p:nvPr>
            <p:ph type="body" idx="1"/>
          </p:nvPr>
        </p:nvSpPr>
        <p:spPr>
          <a:noFill/>
        </p:spPr>
        <p:txBody>
          <a:bodyPr/>
          <a:lstStyle/>
          <a:p>
            <a:endParaRPr lang="en-US">
              <a:latin typeface="Arial" pitchFamily="34" charset="0"/>
              <a:ea typeface="Osaka" charset="-128"/>
            </a:endParaRPr>
          </a:p>
        </p:txBody>
      </p:sp>
      <p:sp>
        <p:nvSpPr>
          <p:cNvPr id="29700" name="Slide Number Placeholder 3"/>
          <p:cNvSpPr>
            <a:spLocks noGrp="1"/>
          </p:cNvSpPr>
          <p:nvPr>
            <p:ph type="sldNum" sz="quarter" idx="5"/>
          </p:nvPr>
        </p:nvSpPr>
        <p:spPr>
          <a:noFill/>
        </p:spPr>
        <p:txBody>
          <a:bodyPr/>
          <a:lstStyle>
            <a:lvl1pPr eaLnBrk="0" hangingPunct="0">
              <a:defRPr kumimoji="1" sz="2000">
                <a:solidFill>
                  <a:schemeClr val="tx1"/>
                </a:solidFill>
                <a:latin typeface="Arial" pitchFamily="34" charset="0"/>
                <a:ea typeface="Osaka" charset="-128"/>
              </a:defRPr>
            </a:lvl1pPr>
            <a:lvl2pPr marL="736189" indent="-283150" eaLnBrk="0" hangingPunct="0">
              <a:defRPr kumimoji="1" sz="2000">
                <a:solidFill>
                  <a:schemeClr val="tx1"/>
                </a:solidFill>
                <a:latin typeface="Arial" pitchFamily="34" charset="0"/>
                <a:ea typeface="Osaka" charset="-128"/>
              </a:defRPr>
            </a:lvl2pPr>
            <a:lvl3pPr marL="1132599" indent="-226520" eaLnBrk="0" hangingPunct="0">
              <a:defRPr kumimoji="1" sz="2000">
                <a:solidFill>
                  <a:schemeClr val="tx1"/>
                </a:solidFill>
                <a:latin typeface="Arial" pitchFamily="34" charset="0"/>
                <a:ea typeface="Osaka" charset="-128"/>
              </a:defRPr>
            </a:lvl3pPr>
            <a:lvl4pPr marL="1585638" indent="-226520" eaLnBrk="0" hangingPunct="0">
              <a:defRPr kumimoji="1" sz="2000">
                <a:solidFill>
                  <a:schemeClr val="tx1"/>
                </a:solidFill>
                <a:latin typeface="Arial" pitchFamily="34" charset="0"/>
                <a:ea typeface="Osaka" charset="-128"/>
              </a:defRPr>
            </a:lvl4pPr>
            <a:lvl5pPr marL="2038678" indent="-226520" eaLnBrk="0" hangingPunct="0">
              <a:defRPr kumimoji="1" sz="2000">
                <a:solidFill>
                  <a:schemeClr val="tx1"/>
                </a:solidFill>
                <a:latin typeface="Arial" pitchFamily="34" charset="0"/>
                <a:ea typeface="Osaka" charset="-128"/>
              </a:defRPr>
            </a:lvl5pPr>
            <a:lvl6pPr marL="2491717" indent="-226520" eaLnBrk="0" fontAlgn="base" hangingPunct="0">
              <a:spcBef>
                <a:spcPct val="0"/>
              </a:spcBef>
              <a:spcAft>
                <a:spcPct val="0"/>
              </a:spcAft>
              <a:defRPr kumimoji="1" sz="2000">
                <a:solidFill>
                  <a:schemeClr val="tx1"/>
                </a:solidFill>
                <a:latin typeface="Arial" pitchFamily="34" charset="0"/>
                <a:ea typeface="Osaka" charset="-128"/>
              </a:defRPr>
            </a:lvl6pPr>
            <a:lvl7pPr marL="2944757" indent="-226520" eaLnBrk="0" fontAlgn="base" hangingPunct="0">
              <a:spcBef>
                <a:spcPct val="0"/>
              </a:spcBef>
              <a:spcAft>
                <a:spcPct val="0"/>
              </a:spcAft>
              <a:defRPr kumimoji="1" sz="2000">
                <a:solidFill>
                  <a:schemeClr val="tx1"/>
                </a:solidFill>
                <a:latin typeface="Arial" pitchFamily="34" charset="0"/>
                <a:ea typeface="Osaka" charset="-128"/>
              </a:defRPr>
            </a:lvl7pPr>
            <a:lvl8pPr marL="3397796" indent="-226520" eaLnBrk="0" fontAlgn="base" hangingPunct="0">
              <a:spcBef>
                <a:spcPct val="0"/>
              </a:spcBef>
              <a:spcAft>
                <a:spcPct val="0"/>
              </a:spcAft>
              <a:defRPr kumimoji="1" sz="2000">
                <a:solidFill>
                  <a:schemeClr val="tx1"/>
                </a:solidFill>
                <a:latin typeface="Arial" pitchFamily="34" charset="0"/>
                <a:ea typeface="Osaka" charset="-128"/>
              </a:defRPr>
            </a:lvl8pPr>
            <a:lvl9pPr marL="3850836" indent="-226520" eaLnBrk="0" fontAlgn="base" hangingPunct="0">
              <a:spcBef>
                <a:spcPct val="0"/>
              </a:spcBef>
              <a:spcAft>
                <a:spcPct val="0"/>
              </a:spcAft>
              <a:defRPr kumimoji="1" sz="2000">
                <a:solidFill>
                  <a:schemeClr val="tx1"/>
                </a:solidFill>
                <a:latin typeface="Arial" pitchFamily="34" charset="0"/>
                <a:ea typeface="Osaka" charset="-128"/>
              </a:defRPr>
            </a:lvl9pPr>
          </a:lstStyle>
          <a:p>
            <a:pPr eaLnBrk="1" hangingPunct="1"/>
            <a:fld id="{BE0B061E-AD9F-4EDD-ABBB-2AD71BC9EA04}" type="slidenum">
              <a:rPr lang="en-US" sz="1000"/>
              <a:pPr eaLnBrk="1" hangingPunct="1"/>
              <a:t>34</a:t>
            </a:fld>
            <a:endParaRPr lang="en-US"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3555" name="Notes Placeholder 2"/>
          <p:cNvSpPr>
            <a:spLocks noGrp="1"/>
          </p:cNvSpPr>
          <p:nvPr>
            <p:ph type="body" idx="1"/>
          </p:nvPr>
        </p:nvSpPr>
        <p:spPr>
          <a:noFill/>
        </p:spPr>
        <p:txBody>
          <a:bodyPr/>
          <a:lstStyle/>
          <a:p>
            <a:r>
              <a:rPr lang="de-CH" dirty="0">
                <a:latin typeface="Arial" pitchFamily="34" charset="0"/>
                <a:ea typeface="Osaka" charset="-128"/>
              </a:rPr>
              <a:t>All</a:t>
            </a:r>
            <a:r>
              <a:rPr lang="de-CH" b="0" dirty="0">
                <a:latin typeface="Arial" pitchFamily="34" charset="0"/>
                <a:ea typeface="Osaka" charset="-128"/>
              </a:rPr>
              <a:t> </a:t>
            </a:r>
            <a:r>
              <a:rPr lang="de-CH" dirty="0">
                <a:latin typeface="Arial" pitchFamily="34" charset="0"/>
                <a:ea typeface="Osaka" charset="-128"/>
              </a:rPr>
              <a:t>implants (plates, screws, nails, etc.) are available in both stainless steel and titanium alloys. </a:t>
            </a:r>
          </a:p>
        </p:txBody>
      </p:sp>
      <p:sp>
        <p:nvSpPr>
          <p:cNvPr id="23556" name="Slide Number Placeholder 3"/>
          <p:cNvSpPr>
            <a:spLocks noGrp="1"/>
          </p:cNvSpPr>
          <p:nvPr>
            <p:ph type="sldNum" sz="quarter" idx="5"/>
          </p:nvPr>
        </p:nvSpPr>
        <p:spPr>
          <a:noFill/>
        </p:spPr>
        <p:txBody>
          <a:bodyPr/>
          <a:lstStyle>
            <a:lvl1pPr eaLnBrk="0" hangingPunct="0">
              <a:defRPr kumimoji="1" sz="2000">
                <a:solidFill>
                  <a:schemeClr val="tx1"/>
                </a:solidFill>
                <a:latin typeface="Arial" pitchFamily="34" charset="0"/>
                <a:ea typeface="Osaka" charset="-128"/>
              </a:defRPr>
            </a:lvl1pPr>
            <a:lvl2pPr marL="736189" indent="-283150" eaLnBrk="0" hangingPunct="0">
              <a:defRPr kumimoji="1" sz="2000">
                <a:solidFill>
                  <a:schemeClr val="tx1"/>
                </a:solidFill>
                <a:latin typeface="Arial" pitchFamily="34" charset="0"/>
                <a:ea typeface="Osaka" charset="-128"/>
              </a:defRPr>
            </a:lvl2pPr>
            <a:lvl3pPr marL="1132599" indent="-226520" eaLnBrk="0" hangingPunct="0">
              <a:defRPr kumimoji="1" sz="2000">
                <a:solidFill>
                  <a:schemeClr val="tx1"/>
                </a:solidFill>
                <a:latin typeface="Arial" pitchFamily="34" charset="0"/>
                <a:ea typeface="Osaka" charset="-128"/>
              </a:defRPr>
            </a:lvl3pPr>
            <a:lvl4pPr marL="1585638" indent="-226520" eaLnBrk="0" hangingPunct="0">
              <a:defRPr kumimoji="1" sz="2000">
                <a:solidFill>
                  <a:schemeClr val="tx1"/>
                </a:solidFill>
                <a:latin typeface="Arial" pitchFamily="34" charset="0"/>
                <a:ea typeface="Osaka" charset="-128"/>
              </a:defRPr>
            </a:lvl4pPr>
            <a:lvl5pPr marL="2038678" indent="-226520" eaLnBrk="0" hangingPunct="0">
              <a:defRPr kumimoji="1" sz="2000">
                <a:solidFill>
                  <a:schemeClr val="tx1"/>
                </a:solidFill>
                <a:latin typeface="Arial" pitchFamily="34" charset="0"/>
                <a:ea typeface="Osaka" charset="-128"/>
              </a:defRPr>
            </a:lvl5pPr>
            <a:lvl6pPr marL="2491717" indent="-226520" eaLnBrk="0" fontAlgn="base" hangingPunct="0">
              <a:spcBef>
                <a:spcPct val="0"/>
              </a:spcBef>
              <a:spcAft>
                <a:spcPct val="0"/>
              </a:spcAft>
              <a:defRPr kumimoji="1" sz="2000">
                <a:solidFill>
                  <a:schemeClr val="tx1"/>
                </a:solidFill>
                <a:latin typeface="Arial" pitchFamily="34" charset="0"/>
                <a:ea typeface="Osaka" charset="-128"/>
              </a:defRPr>
            </a:lvl6pPr>
            <a:lvl7pPr marL="2944757" indent="-226520" eaLnBrk="0" fontAlgn="base" hangingPunct="0">
              <a:spcBef>
                <a:spcPct val="0"/>
              </a:spcBef>
              <a:spcAft>
                <a:spcPct val="0"/>
              </a:spcAft>
              <a:defRPr kumimoji="1" sz="2000">
                <a:solidFill>
                  <a:schemeClr val="tx1"/>
                </a:solidFill>
                <a:latin typeface="Arial" pitchFamily="34" charset="0"/>
                <a:ea typeface="Osaka" charset="-128"/>
              </a:defRPr>
            </a:lvl7pPr>
            <a:lvl8pPr marL="3397796" indent="-226520" eaLnBrk="0" fontAlgn="base" hangingPunct="0">
              <a:spcBef>
                <a:spcPct val="0"/>
              </a:spcBef>
              <a:spcAft>
                <a:spcPct val="0"/>
              </a:spcAft>
              <a:defRPr kumimoji="1" sz="2000">
                <a:solidFill>
                  <a:schemeClr val="tx1"/>
                </a:solidFill>
                <a:latin typeface="Arial" pitchFamily="34" charset="0"/>
                <a:ea typeface="Osaka" charset="-128"/>
              </a:defRPr>
            </a:lvl8pPr>
            <a:lvl9pPr marL="3850836" indent="-226520" eaLnBrk="0" fontAlgn="base" hangingPunct="0">
              <a:spcBef>
                <a:spcPct val="0"/>
              </a:spcBef>
              <a:spcAft>
                <a:spcPct val="0"/>
              </a:spcAft>
              <a:defRPr kumimoji="1" sz="2000">
                <a:solidFill>
                  <a:schemeClr val="tx1"/>
                </a:solidFill>
                <a:latin typeface="Arial" pitchFamily="34" charset="0"/>
                <a:ea typeface="Osaka" charset="-128"/>
              </a:defRPr>
            </a:lvl9pPr>
          </a:lstStyle>
          <a:p>
            <a:pPr eaLnBrk="1" hangingPunct="1"/>
            <a:fld id="{72BC80AA-9D23-4AC4-9374-F37282A0486D}" type="slidenum">
              <a:rPr lang="en-US" sz="1000"/>
              <a:pPr eaLnBrk="1" hangingPunct="1"/>
              <a:t>4</a:t>
            </a:fld>
            <a:endParaRPr lang="en-US"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err="1"/>
              <a:t>Implants</a:t>
            </a:r>
            <a:r>
              <a:rPr lang="de-CH" dirty="0"/>
              <a:t> </a:t>
            </a:r>
            <a:r>
              <a:rPr lang="de-CH" dirty="0" err="1"/>
              <a:t>need</a:t>
            </a:r>
            <a:r>
              <a:rPr lang="de-CH" dirty="0"/>
              <a:t> </a:t>
            </a:r>
            <a:r>
              <a:rPr lang="de-CH" dirty="0" err="1"/>
              <a:t>to</a:t>
            </a:r>
            <a:r>
              <a:rPr lang="de-CH" dirty="0"/>
              <a:t> </a:t>
            </a:r>
            <a:r>
              <a:rPr lang="de-CH" dirty="0" err="1"/>
              <a:t>be</a:t>
            </a:r>
            <a:r>
              <a:rPr lang="de-CH" dirty="0"/>
              <a:t> strong</a:t>
            </a:r>
            <a:r>
              <a:rPr lang="de-CH" baseline="0" dirty="0"/>
              <a:t> </a:t>
            </a:r>
            <a:r>
              <a:rPr lang="de-CH" dirty="0" err="1"/>
              <a:t>and</a:t>
            </a:r>
            <a:r>
              <a:rPr lang="de-CH" dirty="0"/>
              <a:t> </a:t>
            </a:r>
            <a:r>
              <a:rPr lang="de-CH" dirty="0" err="1"/>
              <a:t>ductile</a:t>
            </a:r>
            <a:r>
              <a:rPr lang="de-CH" dirty="0"/>
              <a:t>.</a:t>
            </a:r>
            <a:endParaRPr lang="en-US" dirty="0"/>
          </a:p>
        </p:txBody>
      </p:sp>
      <p:sp>
        <p:nvSpPr>
          <p:cNvPr id="4" name="Slide Number Placeholder 3"/>
          <p:cNvSpPr>
            <a:spLocks noGrp="1"/>
          </p:cNvSpPr>
          <p:nvPr>
            <p:ph type="sldNum" sz="quarter" idx="10"/>
          </p:nvPr>
        </p:nvSpPr>
        <p:spPr/>
        <p:txBody>
          <a:bodyPr/>
          <a:lstStyle/>
          <a:p>
            <a:pPr>
              <a:defRPr/>
            </a:pPr>
            <a:fld id="{2555BDB3-0696-422D-AC22-AEE8B93D8835}" type="slidenum">
              <a:rPr lang="en-US" smtClean="0"/>
              <a:pPr>
                <a:defRPr/>
              </a:pPr>
              <a:t>5</a:t>
            </a:fld>
            <a:endParaRPr lang="en-US"/>
          </a:p>
        </p:txBody>
      </p:sp>
    </p:spTree>
    <p:extLst>
      <p:ext uri="{BB962C8B-B14F-4D97-AF65-F5344CB8AC3E}">
        <p14:creationId xmlns:p14="http://schemas.microsoft.com/office/powerpoint/2010/main" val="669547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dirty="0">
                <a:solidFill>
                  <a:schemeClr val="tx1"/>
                </a:solidFill>
              </a:rPr>
              <a:t>Strength is the ability of a material to resist an applied force without failure.</a:t>
            </a:r>
          </a:p>
          <a:p>
            <a:pPr>
              <a:defRPr/>
            </a:pPr>
            <a:endParaRPr lang="en-GB" sz="1200" dirty="0">
              <a:solidFill>
                <a:schemeClr val="tx1"/>
              </a:solidFill>
            </a:endParaRPr>
          </a:p>
          <a:p>
            <a:pPr>
              <a:defRPr/>
            </a:pPr>
            <a:r>
              <a:rPr lang="en-GB" sz="1200" dirty="0">
                <a:solidFill>
                  <a:schemeClr val="tx1"/>
                </a:solidFill>
              </a:rPr>
              <a:t>Ductility is the ability of a material to be stretched/shaped without breakage.</a:t>
            </a:r>
            <a:endParaRPr lang="de-CH"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2555BDB3-0696-422D-AC22-AEE8B93D8835}" type="slidenum">
              <a:rPr lang="en-US" smtClean="0"/>
              <a:pPr>
                <a:defRPr/>
              </a:pPr>
              <a:t>6</a:t>
            </a:fld>
            <a:endParaRPr lang="en-US"/>
          </a:p>
        </p:txBody>
      </p:sp>
    </p:spTree>
    <p:extLst>
      <p:ext uri="{BB962C8B-B14F-4D97-AF65-F5344CB8AC3E}">
        <p14:creationId xmlns:p14="http://schemas.microsoft.com/office/powerpoint/2010/main" val="3770263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anatomical location and the required outcome dictate the type of material and device to be used.</a:t>
            </a:r>
          </a:p>
          <a:p>
            <a:endParaRPr lang="en-US" dirty="0"/>
          </a:p>
        </p:txBody>
      </p:sp>
      <p:sp>
        <p:nvSpPr>
          <p:cNvPr id="4" name="Slide Number Placeholder 3"/>
          <p:cNvSpPr>
            <a:spLocks noGrp="1"/>
          </p:cNvSpPr>
          <p:nvPr>
            <p:ph type="sldNum" sz="quarter" idx="10"/>
          </p:nvPr>
        </p:nvSpPr>
        <p:spPr/>
        <p:txBody>
          <a:bodyPr/>
          <a:lstStyle/>
          <a:p>
            <a:pPr>
              <a:defRPr/>
            </a:pPr>
            <a:fld id="{2555BDB3-0696-422D-AC22-AEE8B93D8835}" type="slidenum">
              <a:rPr lang="en-US" smtClean="0"/>
              <a:pPr>
                <a:defRPr/>
              </a:pPr>
              <a:t>7</a:t>
            </a:fld>
            <a:endParaRPr lang="en-US"/>
          </a:p>
        </p:txBody>
      </p:sp>
    </p:spTree>
    <p:extLst>
      <p:ext uri="{BB962C8B-B14F-4D97-AF65-F5344CB8AC3E}">
        <p14:creationId xmlns:p14="http://schemas.microsoft.com/office/powerpoint/2010/main" val="227817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noProof="0" dirty="0"/>
              <a:t>The resistance of an implant to repeated load</a:t>
            </a:r>
            <a:r>
              <a:rPr lang="en-US" b="0" baseline="0" noProof="0" dirty="0"/>
              <a:t> may result in failure due to fatigue.</a:t>
            </a:r>
          </a:p>
          <a:p>
            <a:endParaRPr lang="en-US" b="0" baseline="0" noProof="0" dirty="0"/>
          </a:p>
          <a:p>
            <a:r>
              <a:rPr lang="en-US" b="0" noProof="0" dirty="0"/>
              <a:t>T</a:t>
            </a:r>
            <a:r>
              <a:rPr lang="en-US" b="0" baseline="0" noProof="0" dirty="0"/>
              <a:t>itanium alloys are less strong than stainless steel.</a:t>
            </a:r>
            <a:endParaRPr lang="en-US" b="0" noProof="0" dirty="0"/>
          </a:p>
        </p:txBody>
      </p:sp>
      <p:sp>
        <p:nvSpPr>
          <p:cNvPr id="4" name="Slide Number Placeholder 3"/>
          <p:cNvSpPr>
            <a:spLocks noGrp="1"/>
          </p:cNvSpPr>
          <p:nvPr>
            <p:ph type="sldNum" sz="quarter" idx="10"/>
          </p:nvPr>
        </p:nvSpPr>
        <p:spPr/>
        <p:txBody>
          <a:bodyPr/>
          <a:lstStyle/>
          <a:p>
            <a:pPr>
              <a:defRPr/>
            </a:pPr>
            <a:fld id="{2555BDB3-0696-422D-AC22-AEE8B93D8835}" type="slidenum">
              <a:rPr lang="en-US" smtClean="0"/>
              <a:pPr>
                <a:defRPr/>
              </a:pPr>
              <a:t>8</a:t>
            </a:fld>
            <a:endParaRPr lang="en-US"/>
          </a:p>
        </p:txBody>
      </p:sp>
    </p:spTree>
    <p:extLst>
      <p:ext uri="{BB962C8B-B14F-4D97-AF65-F5344CB8AC3E}">
        <p14:creationId xmlns:p14="http://schemas.microsoft.com/office/powerpoint/2010/main" val="3498508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9890" indent="-169890">
              <a:buFont typeface="Arial" pitchFamily="34" charset="0"/>
              <a:buChar char="•"/>
            </a:pPr>
            <a:r>
              <a:rPr lang="en-US" b="0" dirty="0">
                <a:latin typeface="Arial" pitchFamily="34" charset="0"/>
                <a:ea typeface="Osaka" charset="-128"/>
              </a:rPr>
              <a:t>Titanium alloy</a:t>
            </a:r>
            <a:r>
              <a:rPr lang="en-US" b="0" baseline="0" dirty="0">
                <a:latin typeface="Arial" pitchFamily="34" charset="0"/>
                <a:ea typeface="Osaka" charset="-128"/>
              </a:rPr>
              <a:t> implants </a:t>
            </a:r>
            <a:r>
              <a:rPr lang="en-US" b="0" dirty="0">
                <a:latin typeface="Arial" pitchFamily="34" charset="0"/>
                <a:ea typeface="Osaka" charset="-128"/>
              </a:rPr>
              <a:t>are more ductile than</a:t>
            </a:r>
            <a:r>
              <a:rPr lang="en-US" b="0" baseline="0" dirty="0">
                <a:latin typeface="Arial" pitchFamily="34" charset="0"/>
                <a:ea typeface="Osaka" charset="-128"/>
              </a:rPr>
              <a:t> stainless steel implants. </a:t>
            </a:r>
          </a:p>
          <a:p>
            <a:pPr marL="169890" indent="-169890">
              <a:buFont typeface="Arial" pitchFamily="34" charset="0"/>
              <a:buChar char="•"/>
            </a:pPr>
            <a:r>
              <a:rPr lang="en-US" b="0" baseline="0" dirty="0">
                <a:latin typeface="Arial" pitchFamily="34" charset="0"/>
                <a:ea typeface="Osaka" charset="-128"/>
              </a:rPr>
              <a:t>However, also the shape plays an important role in the ductility of an implant:</a:t>
            </a:r>
          </a:p>
          <a:p>
            <a:pPr marL="622929" lvl="1" indent="-169890">
              <a:buFont typeface="Arial" pitchFamily="34" charset="0"/>
              <a:buChar char="•"/>
            </a:pPr>
            <a:r>
              <a:rPr lang="en-US" b="0" dirty="0">
                <a:latin typeface="Arial" pitchFamily="34" charset="0"/>
                <a:ea typeface="Osaka" charset="-128"/>
              </a:rPr>
              <a:t>One third tubular, stainless steel plates are often bent according to the needs of specific ankle fractures, particularly in the medial malleolus region.  These quite</a:t>
            </a:r>
            <a:r>
              <a:rPr lang="en-US" b="0" baseline="0" dirty="0">
                <a:latin typeface="Arial" pitchFamily="34" charset="0"/>
                <a:ea typeface="Osaka" charset="-128"/>
              </a:rPr>
              <a:t> thin </a:t>
            </a:r>
            <a:r>
              <a:rPr lang="en-US" b="0" dirty="0">
                <a:latin typeface="Arial" pitchFamily="34" charset="0"/>
                <a:ea typeface="Osaka" charset="-128"/>
              </a:rPr>
              <a:t>plates are ductile and good for bending.</a:t>
            </a:r>
            <a:r>
              <a:rPr lang="en-US" b="0" baseline="0" dirty="0">
                <a:latin typeface="Arial" pitchFamily="34" charset="0"/>
                <a:ea typeface="Osaka" charset="-128"/>
              </a:rPr>
              <a:t> They are often used </a:t>
            </a:r>
            <a:r>
              <a:rPr lang="en-US" b="0" dirty="0">
                <a:latin typeface="Arial" pitchFamily="34" charset="0"/>
                <a:ea typeface="Osaka" charset="-128"/>
              </a:rPr>
              <a:t>as neutralization</a:t>
            </a:r>
            <a:r>
              <a:rPr lang="en-US" b="0" baseline="0" dirty="0">
                <a:latin typeface="Arial" pitchFamily="34" charset="0"/>
                <a:ea typeface="Osaka" charset="-128"/>
              </a:rPr>
              <a:t> </a:t>
            </a:r>
            <a:r>
              <a:rPr lang="en-US" b="0" dirty="0">
                <a:latin typeface="Arial" pitchFamily="34" charset="0"/>
                <a:ea typeface="Osaka" charset="-128"/>
              </a:rPr>
              <a:t>plates protecting independent lag screws.</a:t>
            </a:r>
          </a:p>
          <a:p>
            <a:pPr marL="622929" lvl="1" indent="-169890">
              <a:buFont typeface="Arial" pitchFamily="34" charset="0"/>
              <a:buChar char="•"/>
            </a:pPr>
            <a:r>
              <a:rPr lang="en-US" b="0" dirty="0">
                <a:latin typeface="Arial" pitchFamily="34" charset="0"/>
                <a:ea typeface="Osaka" charset="-128"/>
              </a:rPr>
              <a:t>Reconstruction plates can</a:t>
            </a:r>
            <a:r>
              <a:rPr lang="en-US" b="0" baseline="0" dirty="0">
                <a:latin typeface="Arial" pitchFamily="34" charset="0"/>
                <a:ea typeface="Osaka" charset="-128"/>
              </a:rPr>
              <a:t> be bend in two planes and are used for anatomical regions such as the </a:t>
            </a:r>
            <a:r>
              <a:rPr lang="en-US" b="0" baseline="0" dirty="0" err="1">
                <a:latin typeface="Arial" pitchFamily="34" charset="0"/>
                <a:ea typeface="Osaka" charset="-128"/>
              </a:rPr>
              <a:t>symphysis</a:t>
            </a:r>
            <a:r>
              <a:rPr lang="en-US" b="0" baseline="0" dirty="0">
                <a:latin typeface="Arial" pitchFamily="34" charset="0"/>
                <a:ea typeface="Osaka" charset="-128"/>
              </a:rPr>
              <a:t>, clavicle, etc.</a:t>
            </a:r>
            <a:endParaRPr lang="de-DE" dirty="0"/>
          </a:p>
        </p:txBody>
      </p:sp>
      <p:sp>
        <p:nvSpPr>
          <p:cNvPr id="4" name="Foliennummernplatzhalter 3"/>
          <p:cNvSpPr>
            <a:spLocks noGrp="1"/>
          </p:cNvSpPr>
          <p:nvPr>
            <p:ph type="sldNum" sz="quarter" idx="10"/>
          </p:nvPr>
        </p:nvSpPr>
        <p:spPr/>
        <p:txBody>
          <a:bodyPr/>
          <a:lstStyle/>
          <a:p>
            <a:pPr>
              <a:defRPr/>
            </a:pPr>
            <a:fld id="{2555BDB3-0696-422D-AC22-AEE8B93D8835}" type="slidenum">
              <a:rPr lang="en-US" smtClean="0"/>
              <a:pPr>
                <a:defRPr/>
              </a:pPr>
              <a:t>9</a:t>
            </a:fld>
            <a:endParaRPr lang="en-US"/>
          </a:p>
        </p:txBody>
      </p:sp>
    </p:spTree>
    <p:extLst>
      <p:ext uri="{BB962C8B-B14F-4D97-AF65-F5344CB8AC3E}">
        <p14:creationId xmlns:p14="http://schemas.microsoft.com/office/powerpoint/2010/main" val="3730150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O Trauma Title blue">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A944C1AA-7311-4CAD-85EA-0F55FD5AEE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2" name="Titel 1">
            <a:extLst>
              <a:ext uri="{FF2B5EF4-FFF2-40B4-BE49-F238E27FC236}">
                <a16:creationId xmlns:a16="http://schemas.microsoft.com/office/drawing/2014/main" id="{0B31BD1C-DAFA-144D-9AD3-F1B14A317915}"/>
              </a:ext>
            </a:extLst>
          </p:cNvPr>
          <p:cNvSpPr>
            <a:spLocks noGrp="1"/>
          </p:cNvSpPr>
          <p:nvPr>
            <p:ph type="title" hasCustomPrompt="1"/>
          </p:nvPr>
        </p:nvSpPr>
        <p:spPr>
          <a:xfrm>
            <a:off x="658812" y="2214564"/>
            <a:ext cx="9505951" cy="728661"/>
          </a:xfrm>
        </p:spPr>
        <p:txBody>
          <a:bodyPr/>
          <a:lstStyle>
            <a:lvl1pPr>
              <a:lnSpc>
                <a:spcPts val="3400"/>
              </a:lnSpc>
              <a:defRPr sz="3200">
                <a:solidFill>
                  <a:schemeClr val="bg1"/>
                </a:solidFill>
              </a:defRPr>
            </a:lvl1pPr>
          </a:lstStyle>
          <a:p>
            <a:r>
              <a:rPr lang="en-US" dirty="0"/>
              <a:t>Headline (32pt)</a:t>
            </a:r>
          </a:p>
        </p:txBody>
      </p:sp>
      <p:sp>
        <p:nvSpPr>
          <p:cNvPr id="23" name="Textplatzhalter 8">
            <a:extLst>
              <a:ext uri="{FF2B5EF4-FFF2-40B4-BE49-F238E27FC236}">
                <a16:creationId xmlns:a16="http://schemas.microsoft.com/office/drawing/2014/main" id="{4F144F64-9D68-8B47-A6D5-E06A114E7578}"/>
              </a:ext>
            </a:extLst>
          </p:cNvPr>
          <p:cNvSpPr>
            <a:spLocks noGrp="1"/>
          </p:cNvSpPr>
          <p:nvPr>
            <p:ph type="body" sz="quarter" idx="10" hasCustomPrompt="1"/>
          </p:nvPr>
        </p:nvSpPr>
        <p:spPr>
          <a:xfrm>
            <a:off x="658813" y="5856290"/>
            <a:ext cx="3348037" cy="246062"/>
          </a:xfrm>
        </p:spPr>
        <p:txBody>
          <a:bodyPr/>
          <a:lstStyle>
            <a:lvl1pPr marL="0" indent="0">
              <a:buNone/>
              <a:defRPr sz="1500" b="1">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name</a:t>
            </a:r>
          </a:p>
        </p:txBody>
      </p:sp>
      <p:sp>
        <p:nvSpPr>
          <p:cNvPr id="24" name="Textplatzhalter 8">
            <a:extLst>
              <a:ext uri="{FF2B5EF4-FFF2-40B4-BE49-F238E27FC236}">
                <a16:creationId xmlns:a16="http://schemas.microsoft.com/office/drawing/2014/main" id="{661CED1D-4281-934C-A6E2-E58C3001A047}"/>
              </a:ext>
            </a:extLst>
          </p:cNvPr>
          <p:cNvSpPr>
            <a:spLocks noGrp="1"/>
          </p:cNvSpPr>
          <p:nvPr>
            <p:ph type="body" sz="quarter" idx="11" hasCustomPrompt="1"/>
          </p:nvPr>
        </p:nvSpPr>
        <p:spPr>
          <a:xfrm>
            <a:off x="658812" y="6102352"/>
            <a:ext cx="3348037" cy="206376"/>
          </a:xfrm>
        </p:spPr>
        <p:txBody>
          <a:bodyPr anchor="b" anchorCtr="0"/>
          <a:lstStyle>
            <a:lvl1pPr marL="0" indent="0">
              <a:buNone/>
              <a:defRPr sz="1500" b="0">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title </a:t>
            </a:r>
          </a:p>
        </p:txBody>
      </p:sp>
      <p:sp>
        <p:nvSpPr>
          <p:cNvPr id="25" name="Textplatzhalter 8">
            <a:extLst>
              <a:ext uri="{FF2B5EF4-FFF2-40B4-BE49-F238E27FC236}">
                <a16:creationId xmlns:a16="http://schemas.microsoft.com/office/drawing/2014/main" id="{0DEA1137-9828-8D43-A808-5FCDA877DF1F}"/>
              </a:ext>
            </a:extLst>
          </p:cNvPr>
          <p:cNvSpPr>
            <a:spLocks noGrp="1"/>
          </p:cNvSpPr>
          <p:nvPr>
            <p:ph type="body" sz="quarter" idx="12" hasCustomPrompt="1"/>
          </p:nvPr>
        </p:nvSpPr>
        <p:spPr>
          <a:xfrm>
            <a:off x="4079876" y="5861053"/>
            <a:ext cx="3348037" cy="246062"/>
          </a:xfrm>
        </p:spPr>
        <p:txBody>
          <a:bodyPr/>
          <a:lstStyle>
            <a:lvl1pPr marL="0" indent="0">
              <a:buNone/>
              <a:defRPr sz="1500" b="1">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Meeting</a:t>
            </a:r>
          </a:p>
        </p:txBody>
      </p:sp>
      <p:sp>
        <p:nvSpPr>
          <p:cNvPr id="26" name="Textplatzhalter 8">
            <a:extLst>
              <a:ext uri="{FF2B5EF4-FFF2-40B4-BE49-F238E27FC236}">
                <a16:creationId xmlns:a16="http://schemas.microsoft.com/office/drawing/2014/main" id="{3ABF561D-CD8E-8342-95D1-C4FE5E38AFD3}"/>
              </a:ext>
            </a:extLst>
          </p:cNvPr>
          <p:cNvSpPr>
            <a:spLocks noGrp="1"/>
          </p:cNvSpPr>
          <p:nvPr>
            <p:ph type="body" sz="quarter" idx="13" hasCustomPrompt="1"/>
          </p:nvPr>
        </p:nvSpPr>
        <p:spPr>
          <a:xfrm>
            <a:off x="4079875" y="6107115"/>
            <a:ext cx="3348037" cy="206376"/>
          </a:xfrm>
        </p:spPr>
        <p:txBody>
          <a:bodyPr anchor="b" anchorCtr="0"/>
          <a:lstStyle>
            <a:lvl1pPr marL="0" indent="0">
              <a:buNone/>
              <a:defRPr sz="1500" b="0">
                <a:solidFill>
                  <a:schemeClr val="bg1"/>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City, month day, year</a:t>
            </a:r>
          </a:p>
        </p:txBody>
      </p:sp>
      <p:sp>
        <p:nvSpPr>
          <p:cNvPr id="4" name="Textplatzhalter 3">
            <a:extLst>
              <a:ext uri="{FF2B5EF4-FFF2-40B4-BE49-F238E27FC236}">
                <a16:creationId xmlns:a16="http://schemas.microsoft.com/office/drawing/2014/main" id="{E3642E5B-96F1-864B-935C-AACC45962FB3}"/>
              </a:ext>
            </a:extLst>
          </p:cNvPr>
          <p:cNvSpPr>
            <a:spLocks noGrp="1"/>
          </p:cNvSpPr>
          <p:nvPr>
            <p:ph type="body" sz="quarter" idx="14" hasCustomPrompt="1"/>
          </p:nvPr>
        </p:nvSpPr>
        <p:spPr>
          <a:xfrm>
            <a:off x="658812" y="2943226"/>
            <a:ext cx="9505951" cy="2184400"/>
          </a:xfrm>
        </p:spPr>
        <p:txBody>
          <a:bodyPr/>
          <a:lstStyle>
            <a:lvl1pPr marL="0" indent="0">
              <a:buNone/>
              <a:defRPr sz="3200">
                <a:solidFill>
                  <a:srgbClr val="FFFFFF"/>
                </a:solidFill>
              </a:defRPr>
            </a:lvl1pPr>
            <a:lvl2pPr marL="342000" indent="0">
              <a:buNone/>
              <a:defRPr/>
            </a:lvl2pPr>
            <a:lvl3pPr marL="684000" indent="0">
              <a:buNone/>
              <a:defRPr/>
            </a:lvl3pPr>
            <a:lvl4pPr marL="1026000" indent="0">
              <a:buNone/>
              <a:defRPr/>
            </a:lvl4pPr>
            <a:lvl5pPr marL="1368000" indent="0">
              <a:buNone/>
              <a:defRPr/>
            </a:lvl5pPr>
          </a:lstStyle>
          <a:p>
            <a:r>
              <a:rPr lang="en-US" dirty="0" err="1"/>
              <a:t>Subheadline</a:t>
            </a:r>
            <a:r>
              <a:rPr lang="en-US" dirty="0"/>
              <a:t> (32pt)</a:t>
            </a:r>
          </a:p>
        </p:txBody>
      </p:sp>
      <p:pic>
        <p:nvPicPr>
          <p:cNvPr id="11" name="Grafik 10">
            <a:extLst>
              <a:ext uri="{FF2B5EF4-FFF2-40B4-BE49-F238E27FC236}">
                <a16:creationId xmlns:a16="http://schemas.microsoft.com/office/drawing/2014/main" id="{579DAE51-7D2B-7D4E-B642-8F52CD67582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58813" y="260350"/>
            <a:ext cx="924560" cy="574548"/>
          </a:xfrm>
          <a:prstGeom prst="rect">
            <a:avLst/>
          </a:prstGeom>
        </p:spPr>
      </p:pic>
    </p:spTree>
    <p:extLst>
      <p:ext uri="{BB962C8B-B14F-4D97-AF65-F5344CB8AC3E}">
        <p14:creationId xmlns:p14="http://schemas.microsoft.com/office/powerpoint/2010/main" val="47777794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mall images black">
    <p:bg>
      <p:bgPr>
        <a:solidFill>
          <a:schemeClr val="tx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5" y="3430690"/>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5" y="1727200"/>
            <a:ext cx="1969028" cy="1455635"/>
          </a:xfrm>
          <a:solidFill>
            <a:schemeClr val="bg2"/>
          </a:solidFill>
        </p:spPr>
        <p:txBody>
          <a:bodyPr/>
          <a:lstStyle>
            <a:lvl1pPr marL="0" indent="0">
              <a:buNone/>
              <a:defRPr sz="2000"/>
            </a:lvl1pPr>
          </a:lstStyle>
          <a:p>
            <a:r>
              <a:rPr lang="en-US" noProof="0" dirty="0"/>
              <a:t>Picture</a:t>
            </a:r>
          </a:p>
        </p:txBody>
      </p:sp>
      <p:pic>
        <p:nvPicPr>
          <p:cNvPr id="13" name="Grafik 12">
            <a:extLst>
              <a:ext uri="{FF2B5EF4-FFF2-40B4-BE49-F238E27FC236}">
                <a16:creationId xmlns:a16="http://schemas.microsoft.com/office/drawing/2014/main" id="{0CD2B63B-68A3-4168-A206-A98C3BECD5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975" y="6312000"/>
            <a:ext cx="553212" cy="290576"/>
          </a:xfrm>
          <a:prstGeom prst="rect">
            <a:avLst/>
          </a:prstGeom>
        </p:spPr>
      </p:pic>
      <p:sp>
        <p:nvSpPr>
          <p:cNvPr id="16" name="Inhaltsplatzhalter 2">
            <a:extLst>
              <a:ext uri="{FF2B5EF4-FFF2-40B4-BE49-F238E27FC236}">
                <a16:creationId xmlns:a16="http://schemas.microsoft.com/office/drawing/2014/main" id="{56B16748-B25A-46BF-B96B-CEC2914CE52B}"/>
              </a:ext>
            </a:extLst>
          </p:cNvPr>
          <p:cNvSpPr>
            <a:spLocks noGrp="1"/>
          </p:cNvSpPr>
          <p:nvPr>
            <p:ph idx="14" hasCustomPrompt="1"/>
          </p:nvPr>
        </p:nvSpPr>
        <p:spPr>
          <a:xfrm>
            <a:off x="3406247" y="3433967"/>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17" name="Bildplatzhalter 7">
            <a:extLst>
              <a:ext uri="{FF2B5EF4-FFF2-40B4-BE49-F238E27FC236}">
                <a16:creationId xmlns:a16="http://schemas.microsoft.com/office/drawing/2014/main" id="{D1B91ADF-4A75-491E-BDF4-A068AC12192D}"/>
              </a:ext>
            </a:extLst>
          </p:cNvPr>
          <p:cNvSpPr>
            <a:spLocks noGrp="1"/>
          </p:cNvSpPr>
          <p:nvPr>
            <p:ph type="pic" sz="quarter" idx="15" hasCustomPrompt="1"/>
          </p:nvPr>
        </p:nvSpPr>
        <p:spPr>
          <a:xfrm>
            <a:off x="3406247" y="1730476"/>
            <a:ext cx="1969028" cy="1455637"/>
          </a:xfrm>
          <a:solidFill>
            <a:schemeClr val="bg2"/>
          </a:solidFill>
        </p:spPr>
        <p:txBody>
          <a:bodyPr/>
          <a:lstStyle>
            <a:lvl1pPr marL="0" indent="0">
              <a:buNone/>
              <a:defRPr sz="2000"/>
            </a:lvl1pPr>
          </a:lstStyle>
          <a:p>
            <a:r>
              <a:rPr lang="en-US" noProof="0" dirty="0"/>
              <a:t>Picture</a:t>
            </a:r>
          </a:p>
        </p:txBody>
      </p:sp>
      <p:sp>
        <p:nvSpPr>
          <p:cNvPr id="18" name="Inhaltsplatzhalter 2">
            <a:extLst>
              <a:ext uri="{FF2B5EF4-FFF2-40B4-BE49-F238E27FC236}">
                <a16:creationId xmlns:a16="http://schemas.microsoft.com/office/drawing/2014/main" id="{06A15978-667A-44FC-B0D9-CF28A2D56635}"/>
              </a:ext>
            </a:extLst>
          </p:cNvPr>
          <p:cNvSpPr>
            <a:spLocks noGrp="1"/>
          </p:cNvSpPr>
          <p:nvPr>
            <p:ph idx="16" hasCustomPrompt="1"/>
          </p:nvPr>
        </p:nvSpPr>
        <p:spPr>
          <a:xfrm>
            <a:off x="6143097" y="3435454"/>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19" name="Bildplatzhalter 7">
            <a:extLst>
              <a:ext uri="{FF2B5EF4-FFF2-40B4-BE49-F238E27FC236}">
                <a16:creationId xmlns:a16="http://schemas.microsoft.com/office/drawing/2014/main" id="{5441D032-A3C9-4856-B748-678D2EB57064}"/>
              </a:ext>
            </a:extLst>
          </p:cNvPr>
          <p:cNvSpPr>
            <a:spLocks noGrp="1"/>
          </p:cNvSpPr>
          <p:nvPr>
            <p:ph type="pic" sz="quarter" idx="17" hasCustomPrompt="1"/>
          </p:nvPr>
        </p:nvSpPr>
        <p:spPr>
          <a:xfrm>
            <a:off x="6143097" y="1731964"/>
            <a:ext cx="1969028" cy="1454150"/>
          </a:xfrm>
          <a:solidFill>
            <a:schemeClr val="bg2"/>
          </a:solidFill>
        </p:spPr>
        <p:txBody>
          <a:bodyPr/>
          <a:lstStyle>
            <a:lvl1pPr marL="0" indent="0">
              <a:buNone/>
              <a:defRPr sz="2000"/>
            </a:lvl1pPr>
          </a:lstStyle>
          <a:p>
            <a:r>
              <a:rPr lang="en-US" noProof="0" dirty="0"/>
              <a:t>Picture</a:t>
            </a:r>
          </a:p>
        </p:txBody>
      </p:sp>
      <p:sp>
        <p:nvSpPr>
          <p:cNvPr id="20" name="Inhaltsplatzhalter 2">
            <a:extLst>
              <a:ext uri="{FF2B5EF4-FFF2-40B4-BE49-F238E27FC236}">
                <a16:creationId xmlns:a16="http://schemas.microsoft.com/office/drawing/2014/main" id="{AF505952-06D7-417C-BB3A-93B6A7C4FF02}"/>
              </a:ext>
            </a:extLst>
          </p:cNvPr>
          <p:cNvSpPr>
            <a:spLocks noGrp="1"/>
          </p:cNvSpPr>
          <p:nvPr>
            <p:ph idx="18" hasCustomPrompt="1"/>
          </p:nvPr>
        </p:nvSpPr>
        <p:spPr>
          <a:xfrm>
            <a:off x="8879947" y="3430689"/>
            <a:ext cx="1969028" cy="2425599"/>
          </a:xfrm>
        </p:spPr>
        <p:txBody>
          <a:bodyPr/>
          <a:lstStyle>
            <a:lvl1pPr marL="0" indent="0">
              <a:spcBef>
                <a:spcPts val="600"/>
              </a:spcBef>
              <a:buNone/>
              <a:defRPr sz="20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(20pt)</a:t>
            </a:r>
          </a:p>
        </p:txBody>
      </p:sp>
      <p:sp>
        <p:nvSpPr>
          <p:cNvPr id="21" name="Bildplatzhalter 7">
            <a:extLst>
              <a:ext uri="{FF2B5EF4-FFF2-40B4-BE49-F238E27FC236}">
                <a16:creationId xmlns:a16="http://schemas.microsoft.com/office/drawing/2014/main" id="{28C00620-91DA-4CD6-8288-576F86F2A7A1}"/>
              </a:ext>
            </a:extLst>
          </p:cNvPr>
          <p:cNvSpPr>
            <a:spLocks noGrp="1"/>
          </p:cNvSpPr>
          <p:nvPr>
            <p:ph type="pic" sz="quarter" idx="19" hasCustomPrompt="1"/>
          </p:nvPr>
        </p:nvSpPr>
        <p:spPr>
          <a:xfrm>
            <a:off x="8879947" y="1727199"/>
            <a:ext cx="1969028" cy="1454150"/>
          </a:xfrm>
          <a:solidFill>
            <a:schemeClr val="bg2"/>
          </a:solidFill>
        </p:spPr>
        <p:txBody>
          <a:bodyPr/>
          <a:lstStyle>
            <a:lvl1pPr marL="0" indent="0">
              <a:buNone/>
              <a:defRPr sz="2000"/>
            </a:lvl1pPr>
          </a:lstStyle>
          <a:p>
            <a:r>
              <a:rPr lang="en-US" noProof="0" dirty="0"/>
              <a:t>Picture</a:t>
            </a:r>
          </a:p>
        </p:txBody>
      </p:sp>
      <p:sp>
        <p:nvSpPr>
          <p:cNvPr id="22" name="Foliennummernplatzhalter 21">
            <a:extLst>
              <a:ext uri="{FF2B5EF4-FFF2-40B4-BE49-F238E27FC236}">
                <a16:creationId xmlns:a16="http://schemas.microsoft.com/office/drawing/2014/main" id="{CD2B21FD-E62A-4E4C-B0CE-D79864A7ECCC}"/>
              </a:ext>
            </a:extLst>
          </p:cNvPr>
          <p:cNvSpPr>
            <a:spLocks noGrp="1"/>
          </p:cNvSpPr>
          <p:nvPr>
            <p:ph type="sldNum" sz="quarter" idx="22"/>
          </p:nvPr>
        </p:nvSpPr>
        <p:spPr/>
        <p:txBody>
          <a:bodyPr/>
          <a:lstStyle>
            <a:lvl1pPr>
              <a:defRPr>
                <a:solidFill>
                  <a:schemeClr val="bg1"/>
                </a:solidFill>
              </a:defRPr>
            </a:lvl1p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F169C8EB-36ED-E242-92A1-94C66701C2AE}"/>
              </a:ext>
            </a:extLst>
          </p:cNvPr>
          <p:cNvSpPr>
            <a:spLocks noGrp="1"/>
          </p:cNvSpPr>
          <p:nvPr>
            <p:ph type="title" hasCustomPrompt="1"/>
          </p:nvPr>
        </p:nvSpPr>
        <p:spPr/>
        <p:txBody>
          <a:bodyPr/>
          <a:lstStyle>
            <a:lvl1pPr>
              <a:lnSpc>
                <a:spcPct val="100000"/>
              </a:lnSpc>
              <a:defRPr sz="3200">
                <a:solidFill>
                  <a:srgbClr val="FFFFFF"/>
                </a:solidFill>
              </a:defRPr>
            </a:lvl1pPr>
          </a:lstStyle>
          <a:p>
            <a:r>
              <a:rPr lang="en-US" dirty="0"/>
              <a:t>Headline (32pt)</a:t>
            </a:r>
          </a:p>
        </p:txBody>
      </p:sp>
    </p:spTree>
    <p:extLst>
      <p:ext uri="{BB962C8B-B14F-4D97-AF65-F5344CB8AC3E}">
        <p14:creationId xmlns:p14="http://schemas.microsoft.com/office/powerpoint/2010/main" val="395907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7EA7F3F7-EB49-4EF3-9F56-DAEBCB9C1159}"/>
              </a:ext>
            </a:extLst>
          </p:cNvPr>
          <p:cNvSpPr>
            <a:spLocks noGrp="1"/>
          </p:cNvSpPr>
          <p:nvPr>
            <p:ph type="sldNum" sz="quarter" idx="12"/>
          </p:nvPr>
        </p:nvSpPr>
        <p:spPr/>
        <p:txBody>
          <a:bodyPr/>
          <a:lstStyle/>
          <a:p>
            <a:fld id="{0A6ABA92-B65E-42F5-BB28-73DA50746AED}" type="slidenum">
              <a:rPr lang="en-US" noProof="0" smtClean="0"/>
              <a:pPr/>
              <a:t>‹#›</a:t>
            </a:fld>
            <a:endParaRPr lang="en-US" noProof="0" dirty="0"/>
          </a:p>
        </p:txBody>
      </p:sp>
      <p:sp>
        <p:nvSpPr>
          <p:cNvPr id="6" name="Titel 5">
            <a:extLst>
              <a:ext uri="{FF2B5EF4-FFF2-40B4-BE49-F238E27FC236}">
                <a16:creationId xmlns:a16="http://schemas.microsoft.com/office/drawing/2014/main" id="{1EEBCC77-44D2-0D41-ADFE-E245C9816909}"/>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7" name="Textplatzhalter 2">
            <a:extLst>
              <a:ext uri="{FF2B5EF4-FFF2-40B4-BE49-F238E27FC236}">
                <a16:creationId xmlns:a16="http://schemas.microsoft.com/office/drawing/2014/main" id="{159D77EC-C659-4D5E-ABC5-A25855CEEF05}"/>
              </a:ext>
            </a:extLst>
          </p:cNvPr>
          <p:cNvSpPr>
            <a:spLocks noGrp="1"/>
          </p:cNvSpPr>
          <p:nvPr>
            <p:ph type="body" sz="quarter" idx="13" hasCustomPrompt="1"/>
          </p:nvPr>
        </p:nvSpPr>
        <p:spPr>
          <a:xfrm>
            <a:off x="658813" y="1727200"/>
            <a:ext cx="4716462"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488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32C606-B062-AF4B-A36F-0FF44EFCFCEE}"/>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4" name="Foliennummernplatzhalter 3">
            <a:extLst>
              <a:ext uri="{FF2B5EF4-FFF2-40B4-BE49-F238E27FC236}">
                <a16:creationId xmlns:a16="http://schemas.microsoft.com/office/drawing/2014/main" id="{7528478F-FDF2-114B-A695-BBFBD55C606C}"/>
              </a:ext>
            </a:extLst>
          </p:cNvPr>
          <p:cNvSpPr>
            <a:spLocks noGrp="1"/>
          </p:cNvSpPr>
          <p:nvPr>
            <p:ph type="sldNum" sz="quarter" idx="11"/>
          </p:nvPr>
        </p:nvSpPr>
        <p:spPr/>
        <p:txBody>
          <a:bodyPr/>
          <a:lstStyle/>
          <a:p>
            <a:fld id="{0A6ABA92-B65E-42F5-BB28-73DA50746AED}" type="slidenum">
              <a:rPr lang="en-US" smtClean="0"/>
              <a:pPr/>
              <a:t>‹#›</a:t>
            </a:fld>
            <a:endParaRPr lang="en-US" dirty="0"/>
          </a:p>
        </p:txBody>
      </p:sp>
    </p:spTree>
    <p:extLst>
      <p:ext uri="{BB962C8B-B14F-4D97-AF65-F5344CB8AC3E}">
        <p14:creationId xmlns:p14="http://schemas.microsoft.com/office/powerpoint/2010/main" val="1259267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46CC588-B218-4249-97A2-31A5674F902D}"/>
              </a:ext>
            </a:extLst>
          </p:cNvPr>
          <p:cNvSpPr>
            <a:spLocks noGrp="1"/>
          </p:cNvSpPr>
          <p:nvPr>
            <p:ph type="sldNum" sz="quarter" idx="12"/>
          </p:nvPr>
        </p:nvSpPr>
        <p:spPr/>
        <p:txBody>
          <a:bodyPr/>
          <a:lstStyle/>
          <a:p>
            <a:fld id="{0A6ABA92-B65E-42F5-BB28-73DA50746AED}" type="slidenum">
              <a:rPr lang="en-US" smtClean="0"/>
              <a:pPr/>
              <a:t>‹#›</a:t>
            </a:fld>
            <a:endParaRPr lang="en-US" dirty="0"/>
          </a:p>
        </p:txBody>
      </p:sp>
    </p:spTree>
    <p:extLst>
      <p:ext uri="{BB962C8B-B14F-4D97-AF65-F5344CB8AC3E}">
        <p14:creationId xmlns:p14="http://schemas.microsoft.com/office/powerpoint/2010/main" val="3267077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title blue">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A944C1AA-7311-4CAD-85EA-0F55FD5AEE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2" name="Titel 1">
            <a:extLst>
              <a:ext uri="{FF2B5EF4-FFF2-40B4-BE49-F238E27FC236}">
                <a16:creationId xmlns:a16="http://schemas.microsoft.com/office/drawing/2014/main" id="{0B31BD1C-DAFA-144D-9AD3-F1B14A317915}"/>
              </a:ext>
            </a:extLst>
          </p:cNvPr>
          <p:cNvSpPr>
            <a:spLocks noGrp="1"/>
          </p:cNvSpPr>
          <p:nvPr>
            <p:ph type="title" hasCustomPrompt="1"/>
          </p:nvPr>
        </p:nvSpPr>
        <p:spPr>
          <a:xfrm>
            <a:off x="658812" y="2214564"/>
            <a:ext cx="9505951" cy="728661"/>
          </a:xfrm>
        </p:spPr>
        <p:txBody>
          <a:bodyPr/>
          <a:lstStyle>
            <a:lvl1pPr>
              <a:lnSpc>
                <a:spcPts val="3400"/>
              </a:lnSpc>
              <a:defRPr sz="3200">
                <a:solidFill>
                  <a:schemeClr val="bg1"/>
                </a:solidFill>
              </a:defRPr>
            </a:lvl1pPr>
          </a:lstStyle>
          <a:p>
            <a:r>
              <a:rPr lang="en-US" dirty="0"/>
              <a:t>Headline (32pt)</a:t>
            </a:r>
            <a:endParaRPr lang="en-US" noProof="0" dirty="0"/>
          </a:p>
        </p:txBody>
      </p:sp>
      <p:sp>
        <p:nvSpPr>
          <p:cNvPr id="4" name="Textplatzhalter 3">
            <a:extLst>
              <a:ext uri="{FF2B5EF4-FFF2-40B4-BE49-F238E27FC236}">
                <a16:creationId xmlns:a16="http://schemas.microsoft.com/office/drawing/2014/main" id="{E3642E5B-96F1-864B-935C-AACC45962FB3}"/>
              </a:ext>
            </a:extLst>
          </p:cNvPr>
          <p:cNvSpPr>
            <a:spLocks noGrp="1"/>
          </p:cNvSpPr>
          <p:nvPr>
            <p:ph type="body" sz="quarter" idx="14" hasCustomPrompt="1"/>
          </p:nvPr>
        </p:nvSpPr>
        <p:spPr>
          <a:xfrm>
            <a:off x="658812" y="2943226"/>
            <a:ext cx="9505951" cy="2184400"/>
          </a:xfrm>
        </p:spPr>
        <p:txBody>
          <a:bodyPr/>
          <a:lstStyle>
            <a:lvl1pPr marL="0" indent="0">
              <a:buNone/>
              <a:defRPr sz="3200">
                <a:solidFill>
                  <a:srgbClr val="FFFFFF"/>
                </a:solidFill>
              </a:defRPr>
            </a:lvl1pPr>
            <a:lvl2pPr marL="342000" indent="0">
              <a:buNone/>
              <a:defRPr/>
            </a:lvl2pPr>
            <a:lvl3pPr marL="684000" indent="0">
              <a:buNone/>
              <a:defRPr/>
            </a:lvl3pPr>
            <a:lvl4pPr marL="1026000" indent="0">
              <a:buNone/>
              <a:defRPr/>
            </a:lvl4pPr>
            <a:lvl5pPr marL="1368000" indent="0">
              <a:buNone/>
              <a:defRPr/>
            </a:lvl5pPr>
          </a:lstStyle>
          <a:p>
            <a:r>
              <a:rPr lang="en-US" dirty="0" err="1"/>
              <a:t>Subheadline</a:t>
            </a:r>
            <a:r>
              <a:rPr lang="en-US" dirty="0"/>
              <a:t> (32pt)</a:t>
            </a:r>
          </a:p>
        </p:txBody>
      </p:sp>
      <p:pic>
        <p:nvPicPr>
          <p:cNvPr id="11" name="Grafik 10">
            <a:extLst>
              <a:ext uri="{FF2B5EF4-FFF2-40B4-BE49-F238E27FC236}">
                <a16:creationId xmlns:a16="http://schemas.microsoft.com/office/drawing/2014/main" id="{8379F31A-E238-6F45-9F6D-B7A74855A5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79975" y="6312000"/>
            <a:ext cx="553212" cy="290576"/>
          </a:xfrm>
          <a:prstGeom prst="rect">
            <a:avLst/>
          </a:prstGeom>
        </p:spPr>
      </p:pic>
    </p:spTree>
    <p:extLst>
      <p:ext uri="{BB962C8B-B14F-4D97-AF65-F5344CB8AC3E}">
        <p14:creationId xmlns:p14="http://schemas.microsoft.com/office/powerpoint/2010/main" val="23764311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title white">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4CF53C00-41EF-4AFE-A87A-C3A990F0AD54}"/>
              </a:ext>
            </a:extLst>
          </p:cNvPr>
          <p:cNvPicPr>
            <a:picLocks noChangeAspect="1"/>
          </p:cNvPicPr>
          <p:nvPr userDrawn="1"/>
        </p:nvPicPr>
        <p:blipFill>
          <a:blip r:embed="rId2"/>
          <a:srcRect/>
          <a:stretch/>
        </p:blipFill>
        <p:spPr>
          <a:xfrm>
            <a:off x="0" y="0"/>
            <a:ext cx="12192000" cy="6858000"/>
          </a:xfrm>
          <a:prstGeom prst="rect">
            <a:avLst/>
          </a:prstGeom>
        </p:spPr>
      </p:pic>
      <p:sp>
        <p:nvSpPr>
          <p:cNvPr id="4" name="Textplatzhalter 3">
            <a:extLst>
              <a:ext uri="{FF2B5EF4-FFF2-40B4-BE49-F238E27FC236}">
                <a16:creationId xmlns:a16="http://schemas.microsoft.com/office/drawing/2014/main" id="{7C75442D-19E2-724C-A1F0-3BCA549BC3FC}"/>
              </a:ext>
            </a:extLst>
          </p:cNvPr>
          <p:cNvSpPr>
            <a:spLocks noGrp="1"/>
          </p:cNvSpPr>
          <p:nvPr>
            <p:ph type="body" sz="quarter" idx="14" hasCustomPrompt="1"/>
          </p:nvPr>
        </p:nvSpPr>
        <p:spPr>
          <a:xfrm>
            <a:off x="658813" y="2205037"/>
            <a:ext cx="9505950" cy="738187"/>
          </a:xfrm>
        </p:spPr>
        <p:txBody>
          <a:bodyPr/>
          <a:lstStyle>
            <a:lvl1pPr marL="0" indent="0">
              <a:buNone/>
              <a:defRPr sz="3200" b="1">
                <a:solidFill>
                  <a:srgbClr val="042D98"/>
                </a:solidFill>
              </a:defRPr>
            </a:lvl1pPr>
          </a:lstStyle>
          <a:p>
            <a:pPr lvl="0"/>
            <a:r>
              <a:rPr lang="en-US" dirty="0"/>
              <a:t>Headline (32pt)</a:t>
            </a:r>
            <a:endParaRPr lang="en-US" noProof="0" dirty="0"/>
          </a:p>
        </p:txBody>
      </p:sp>
      <p:sp>
        <p:nvSpPr>
          <p:cNvPr id="6" name="Textplatzhalter 5">
            <a:extLst>
              <a:ext uri="{FF2B5EF4-FFF2-40B4-BE49-F238E27FC236}">
                <a16:creationId xmlns:a16="http://schemas.microsoft.com/office/drawing/2014/main" id="{925CF241-A2B0-724E-B9A8-3D09BD08DA9C}"/>
              </a:ext>
            </a:extLst>
          </p:cNvPr>
          <p:cNvSpPr>
            <a:spLocks noGrp="1"/>
          </p:cNvSpPr>
          <p:nvPr>
            <p:ph type="body" sz="quarter" idx="15" hasCustomPrompt="1"/>
          </p:nvPr>
        </p:nvSpPr>
        <p:spPr>
          <a:xfrm>
            <a:off x="658813" y="2959893"/>
            <a:ext cx="9505950" cy="2167731"/>
          </a:xfrm>
        </p:spPr>
        <p:txBody>
          <a:bodyPr/>
          <a:lstStyle>
            <a:lvl1pPr marL="0" indent="0">
              <a:buNone/>
              <a:defRPr sz="3200" b="0">
                <a:solidFill>
                  <a:srgbClr val="042D98"/>
                </a:solidFill>
              </a:defRPr>
            </a:lvl1pPr>
          </a:lstStyle>
          <a:p>
            <a:r>
              <a:rPr lang="en-US" dirty="0" err="1"/>
              <a:t>Subheadline</a:t>
            </a:r>
            <a:r>
              <a:rPr lang="en-US" dirty="0"/>
              <a:t> (32pt)</a:t>
            </a:r>
          </a:p>
        </p:txBody>
      </p:sp>
      <p:pic>
        <p:nvPicPr>
          <p:cNvPr id="11" name="Grafik 10">
            <a:extLst>
              <a:ext uri="{FF2B5EF4-FFF2-40B4-BE49-F238E27FC236}">
                <a16:creationId xmlns:a16="http://schemas.microsoft.com/office/drawing/2014/main" id="{9FD24B52-802C-A045-81B4-CDB932F87EA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79976" y="6312000"/>
            <a:ext cx="553212" cy="290576"/>
          </a:xfrm>
          <a:prstGeom prst="rect">
            <a:avLst/>
          </a:prstGeom>
        </p:spPr>
      </p:pic>
    </p:spTree>
    <p:extLst>
      <p:ext uri="{BB962C8B-B14F-4D97-AF65-F5344CB8AC3E}">
        <p14:creationId xmlns:p14="http://schemas.microsoft.com/office/powerpoint/2010/main" val="136452112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3" descr="AOT_BEAM_blue"/>
          <p:cNvPicPr>
            <a:picLocks noChangeAspect="1" noChangeArrowheads="1"/>
          </p:cNvPicPr>
          <p:nvPr userDrawn="1"/>
        </p:nvPicPr>
        <p:blipFill>
          <a:blip r:embed="rId2">
            <a:extLst>
              <a:ext uri="{28A0092B-C50C-407E-A947-70E740481C1C}">
                <a14:useLocalDpi xmlns:a14="http://schemas.microsoft.com/office/drawing/2010/main" val="0"/>
              </a:ext>
            </a:extLst>
          </a:blip>
          <a:srcRect t="14302" b="20903"/>
          <a:stretch>
            <a:fillRect/>
          </a:stretch>
        </p:blipFill>
        <p:spPr bwMode="auto">
          <a:xfrm>
            <a:off x="239184" y="179388"/>
            <a:ext cx="11707283"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AOT_LOGO_int_L_rgb"/>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5384" y="236538"/>
            <a:ext cx="344593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508000" y="1517650"/>
            <a:ext cx="10532533" cy="685800"/>
          </a:xfrm>
        </p:spPr>
        <p:txBody>
          <a:bodyPr/>
          <a:lstStyle>
            <a:lvl1pPr>
              <a:defRPr>
                <a:ea typeface="ヒラギノ角ゴ Pro W6" pitchFamily="-32" charset="-128"/>
              </a:defRPr>
            </a:lvl1pPr>
          </a:lstStyle>
          <a:p>
            <a:pPr lvl="0"/>
            <a:r>
              <a:rPr lang="en-US" noProof="0" dirty="0"/>
              <a:t>Click to edit Master title style</a:t>
            </a:r>
            <a:endParaRPr lang="en-US" altLang="ja-JP" noProof="0" dirty="0"/>
          </a:p>
        </p:txBody>
      </p:sp>
      <p:sp>
        <p:nvSpPr>
          <p:cNvPr id="3076" name="Rectangle 4"/>
          <p:cNvSpPr>
            <a:spLocks noGrp="1" noChangeArrowheads="1"/>
          </p:cNvSpPr>
          <p:nvPr>
            <p:ph type="subTitle" idx="1"/>
          </p:nvPr>
        </p:nvSpPr>
        <p:spPr>
          <a:xfrm>
            <a:off x="508000" y="2208213"/>
            <a:ext cx="10532533" cy="685800"/>
          </a:xfrm>
        </p:spPr>
        <p:txBody>
          <a:bodyPr/>
          <a:lstStyle>
            <a:lvl1pPr marL="0" indent="0">
              <a:buFontTx/>
              <a:buNone/>
              <a:defRPr sz="2800">
                <a:solidFill>
                  <a:schemeClr val="tx2"/>
                </a:solidFill>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1735155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Arial"/>
              <a:buChar char="•"/>
              <a:defRPr sz="2400"/>
            </a:lvl1pPr>
            <a:lvl2pPr>
              <a:defRPr sz="2400"/>
            </a:lvl2pPr>
            <a:lvl3pPr>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0823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O Trauma Title white">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4CF53C00-41EF-4AFE-A87A-C3A990F0AD54}"/>
              </a:ext>
            </a:extLst>
          </p:cNvPr>
          <p:cNvPicPr>
            <a:picLocks noChangeAspect="1"/>
          </p:cNvPicPr>
          <p:nvPr userDrawn="1"/>
        </p:nvPicPr>
        <p:blipFill>
          <a:blip r:embed="rId2"/>
          <a:srcRect/>
          <a:stretch/>
        </p:blipFill>
        <p:spPr>
          <a:xfrm>
            <a:off x="0" y="0"/>
            <a:ext cx="12192000" cy="6858000"/>
          </a:xfrm>
          <a:prstGeom prst="rect">
            <a:avLst/>
          </a:prstGeom>
        </p:spPr>
      </p:pic>
      <p:sp>
        <p:nvSpPr>
          <p:cNvPr id="18" name="Textplatzhalter 8">
            <a:extLst>
              <a:ext uri="{FF2B5EF4-FFF2-40B4-BE49-F238E27FC236}">
                <a16:creationId xmlns:a16="http://schemas.microsoft.com/office/drawing/2014/main" id="{73ADFED4-E5B7-4041-A450-3F837A90AB4C}"/>
              </a:ext>
            </a:extLst>
          </p:cNvPr>
          <p:cNvSpPr>
            <a:spLocks noGrp="1"/>
          </p:cNvSpPr>
          <p:nvPr>
            <p:ph type="body" sz="quarter" idx="10" hasCustomPrompt="1"/>
          </p:nvPr>
        </p:nvSpPr>
        <p:spPr>
          <a:xfrm>
            <a:off x="658813" y="5856290"/>
            <a:ext cx="3348037" cy="246062"/>
          </a:xfrm>
        </p:spPr>
        <p:txBody>
          <a:bodyPr/>
          <a:lstStyle>
            <a:lvl1pPr marL="0" indent="0">
              <a:buNone/>
              <a:defRPr sz="1500" b="1">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name</a:t>
            </a:r>
          </a:p>
        </p:txBody>
      </p:sp>
      <p:sp>
        <p:nvSpPr>
          <p:cNvPr id="19" name="Textplatzhalter 8">
            <a:extLst>
              <a:ext uri="{FF2B5EF4-FFF2-40B4-BE49-F238E27FC236}">
                <a16:creationId xmlns:a16="http://schemas.microsoft.com/office/drawing/2014/main" id="{01ECB604-EBAF-4CB8-940B-8B9436AFCE10}"/>
              </a:ext>
            </a:extLst>
          </p:cNvPr>
          <p:cNvSpPr>
            <a:spLocks noGrp="1"/>
          </p:cNvSpPr>
          <p:nvPr>
            <p:ph type="body" sz="quarter" idx="11" hasCustomPrompt="1"/>
          </p:nvPr>
        </p:nvSpPr>
        <p:spPr>
          <a:xfrm>
            <a:off x="658812" y="6102352"/>
            <a:ext cx="3348037" cy="206376"/>
          </a:xfrm>
        </p:spPr>
        <p:txBody>
          <a:bodyPr anchor="b" anchorCtr="0"/>
          <a:lstStyle>
            <a:lvl1pPr marL="0" indent="0">
              <a:buNone/>
              <a:defRPr sz="1500" b="0">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Presenter’s title </a:t>
            </a:r>
          </a:p>
        </p:txBody>
      </p:sp>
      <p:sp>
        <p:nvSpPr>
          <p:cNvPr id="20" name="Textplatzhalter 8">
            <a:extLst>
              <a:ext uri="{FF2B5EF4-FFF2-40B4-BE49-F238E27FC236}">
                <a16:creationId xmlns:a16="http://schemas.microsoft.com/office/drawing/2014/main" id="{6D88C27E-BC7C-4779-9A2E-1947FFA9A840}"/>
              </a:ext>
            </a:extLst>
          </p:cNvPr>
          <p:cNvSpPr>
            <a:spLocks noGrp="1"/>
          </p:cNvSpPr>
          <p:nvPr>
            <p:ph type="body" sz="quarter" idx="12" hasCustomPrompt="1"/>
          </p:nvPr>
        </p:nvSpPr>
        <p:spPr>
          <a:xfrm>
            <a:off x="4079876" y="5861053"/>
            <a:ext cx="3348037" cy="246062"/>
          </a:xfrm>
        </p:spPr>
        <p:txBody>
          <a:bodyPr/>
          <a:lstStyle>
            <a:lvl1pPr marL="0" indent="0">
              <a:buNone/>
              <a:defRPr sz="1500" b="1">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Meeting</a:t>
            </a:r>
          </a:p>
        </p:txBody>
      </p:sp>
      <p:sp>
        <p:nvSpPr>
          <p:cNvPr id="21" name="Textplatzhalter 8">
            <a:extLst>
              <a:ext uri="{FF2B5EF4-FFF2-40B4-BE49-F238E27FC236}">
                <a16:creationId xmlns:a16="http://schemas.microsoft.com/office/drawing/2014/main" id="{BEB31F60-B2F1-41E4-9386-587225E466DA}"/>
              </a:ext>
            </a:extLst>
          </p:cNvPr>
          <p:cNvSpPr>
            <a:spLocks noGrp="1"/>
          </p:cNvSpPr>
          <p:nvPr>
            <p:ph type="body" sz="quarter" idx="13" hasCustomPrompt="1"/>
          </p:nvPr>
        </p:nvSpPr>
        <p:spPr>
          <a:xfrm>
            <a:off x="4079875" y="6107115"/>
            <a:ext cx="3348037" cy="206376"/>
          </a:xfrm>
        </p:spPr>
        <p:txBody>
          <a:bodyPr anchor="b" anchorCtr="0"/>
          <a:lstStyle>
            <a:lvl1pPr marL="0" indent="0">
              <a:buNone/>
              <a:defRPr sz="1500" b="0">
                <a:solidFill>
                  <a:schemeClr val="tx2"/>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US" dirty="0"/>
              <a:t>City, month day, year</a:t>
            </a:r>
          </a:p>
        </p:txBody>
      </p:sp>
      <p:sp>
        <p:nvSpPr>
          <p:cNvPr id="4" name="Textplatzhalter 3">
            <a:extLst>
              <a:ext uri="{FF2B5EF4-FFF2-40B4-BE49-F238E27FC236}">
                <a16:creationId xmlns:a16="http://schemas.microsoft.com/office/drawing/2014/main" id="{7C75442D-19E2-724C-A1F0-3BCA549BC3FC}"/>
              </a:ext>
            </a:extLst>
          </p:cNvPr>
          <p:cNvSpPr>
            <a:spLocks noGrp="1"/>
          </p:cNvSpPr>
          <p:nvPr>
            <p:ph type="body" sz="quarter" idx="14" hasCustomPrompt="1"/>
          </p:nvPr>
        </p:nvSpPr>
        <p:spPr>
          <a:xfrm>
            <a:off x="658813" y="2205037"/>
            <a:ext cx="9505950" cy="738187"/>
          </a:xfrm>
        </p:spPr>
        <p:txBody>
          <a:bodyPr/>
          <a:lstStyle>
            <a:lvl1pPr marL="0" indent="0">
              <a:buNone/>
              <a:defRPr sz="3200" b="1">
                <a:solidFill>
                  <a:srgbClr val="042D98"/>
                </a:solidFill>
              </a:defRPr>
            </a:lvl1pPr>
          </a:lstStyle>
          <a:p>
            <a:pPr lvl="0"/>
            <a:r>
              <a:rPr lang="en-US" dirty="0"/>
              <a:t>Headline (32pt)</a:t>
            </a:r>
          </a:p>
        </p:txBody>
      </p:sp>
      <p:sp>
        <p:nvSpPr>
          <p:cNvPr id="6" name="Textplatzhalter 5">
            <a:extLst>
              <a:ext uri="{FF2B5EF4-FFF2-40B4-BE49-F238E27FC236}">
                <a16:creationId xmlns:a16="http://schemas.microsoft.com/office/drawing/2014/main" id="{925CF241-A2B0-724E-B9A8-3D09BD08DA9C}"/>
              </a:ext>
            </a:extLst>
          </p:cNvPr>
          <p:cNvSpPr>
            <a:spLocks noGrp="1"/>
          </p:cNvSpPr>
          <p:nvPr>
            <p:ph type="body" sz="quarter" idx="15" hasCustomPrompt="1"/>
          </p:nvPr>
        </p:nvSpPr>
        <p:spPr>
          <a:xfrm>
            <a:off x="658813" y="2959893"/>
            <a:ext cx="9505950" cy="2167731"/>
          </a:xfrm>
        </p:spPr>
        <p:txBody>
          <a:bodyPr/>
          <a:lstStyle>
            <a:lvl1pPr marL="0" indent="0">
              <a:buNone/>
              <a:defRPr sz="3200" b="0">
                <a:solidFill>
                  <a:srgbClr val="042D98"/>
                </a:solidFill>
              </a:defRPr>
            </a:lvl1pPr>
          </a:lstStyle>
          <a:p>
            <a:r>
              <a:rPr lang="en-US" dirty="0" err="1"/>
              <a:t>Subheadline</a:t>
            </a:r>
            <a:r>
              <a:rPr lang="en-US" dirty="0"/>
              <a:t> (32pt)</a:t>
            </a:r>
          </a:p>
        </p:txBody>
      </p:sp>
      <p:pic>
        <p:nvPicPr>
          <p:cNvPr id="11" name="Grafik 10">
            <a:extLst>
              <a:ext uri="{FF2B5EF4-FFF2-40B4-BE49-F238E27FC236}">
                <a16:creationId xmlns:a16="http://schemas.microsoft.com/office/drawing/2014/main" id="{87F0B1B2-05D2-7F47-BB1C-7C5B498FF97D}"/>
              </a:ext>
            </a:extLst>
          </p:cNvPr>
          <p:cNvPicPr>
            <a:picLocks noChangeAspect="1"/>
          </p:cNvPicPr>
          <p:nvPr userDrawn="1"/>
        </p:nvPicPr>
        <p:blipFill>
          <a:blip r:embed="rId3"/>
          <a:srcRect/>
          <a:stretch/>
        </p:blipFill>
        <p:spPr>
          <a:xfrm>
            <a:off x="658813" y="260350"/>
            <a:ext cx="913384" cy="574548"/>
          </a:xfrm>
          <a:prstGeom prst="rect">
            <a:avLst/>
          </a:prstGeom>
        </p:spPr>
      </p:pic>
    </p:spTree>
    <p:extLst>
      <p:ext uri="{BB962C8B-B14F-4D97-AF65-F5344CB8AC3E}">
        <p14:creationId xmlns:p14="http://schemas.microsoft.com/office/powerpoint/2010/main" val="88096543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419996D4-CCC5-8244-802D-A4A36F5901E5}"/>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7" name="Foliennummernplatzhalter 6">
            <a:extLst>
              <a:ext uri="{FF2B5EF4-FFF2-40B4-BE49-F238E27FC236}">
                <a16:creationId xmlns:a16="http://schemas.microsoft.com/office/drawing/2014/main" id="{AF6BBFF2-3A88-4CB0-8DFC-61D09FA81C23}"/>
              </a:ext>
            </a:extLst>
          </p:cNvPr>
          <p:cNvSpPr>
            <a:spLocks noGrp="1"/>
          </p:cNvSpPr>
          <p:nvPr>
            <p:ph type="sldNum" sz="quarter" idx="12"/>
          </p:nvPr>
        </p:nvSpPr>
        <p:spPr/>
        <p:txBody>
          <a:bodyPr/>
          <a:lstStyle/>
          <a:p>
            <a:fld id="{0A6ABA92-B65E-42F5-BB28-73DA50746AED}" type="slidenum">
              <a:rPr lang="en-US" smtClean="0"/>
              <a:pPr/>
              <a:t>‹#›</a:t>
            </a:fld>
            <a:endParaRPr lang="en-US" dirty="0"/>
          </a:p>
        </p:txBody>
      </p:sp>
      <p:sp>
        <p:nvSpPr>
          <p:cNvPr id="3" name="Textplatzhalter 2">
            <a:extLst>
              <a:ext uri="{FF2B5EF4-FFF2-40B4-BE49-F238E27FC236}">
                <a16:creationId xmlns:a16="http://schemas.microsoft.com/office/drawing/2014/main" id="{ACB4B3BF-7CA8-4585-831C-F5DF968FBEE3}"/>
              </a:ext>
            </a:extLst>
          </p:cNvPr>
          <p:cNvSpPr>
            <a:spLocks noGrp="1"/>
          </p:cNvSpPr>
          <p:nvPr>
            <p:ph type="body" sz="quarter" idx="13" hasCustomPrompt="1"/>
          </p:nvPr>
        </p:nvSpPr>
        <p:spPr>
          <a:xfrm>
            <a:off x="658813" y="1727200"/>
            <a:ext cx="9505950"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423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10" name="Foliennummernplatzhalter 9">
            <a:extLst>
              <a:ext uri="{FF2B5EF4-FFF2-40B4-BE49-F238E27FC236}">
                <a16:creationId xmlns:a16="http://schemas.microsoft.com/office/drawing/2014/main" id="{CE008A41-AE8F-4A4F-B3C6-BB4BFEB16C2F}"/>
              </a:ext>
            </a:extLst>
          </p:cNvPr>
          <p:cNvSpPr>
            <a:spLocks noGrp="1"/>
          </p:cNvSpPr>
          <p:nvPr>
            <p:ph type="sldNum" sz="quarter" idx="16"/>
          </p:nvPr>
        </p:nvSpPr>
        <p:spPr/>
        <p:txBody>
          <a:body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19FE20CF-5CAB-B145-B705-F0221B76659F}"/>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8" name="Textplatzhalter 2">
            <a:extLst>
              <a:ext uri="{FF2B5EF4-FFF2-40B4-BE49-F238E27FC236}">
                <a16:creationId xmlns:a16="http://schemas.microsoft.com/office/drawing/2014/main" id="{05C5EDF6-0E1D-4133-992A-6B7CEA2C5F17}"/>
              </a:ext>
            </a:extLst>
          </p:cNvPr>
          <p:cNvSpPr>
            <a:spLocks noGrp="1"/>
          </p:cNvSpPr>
          <p:nvPr>
            <p:ph type="body" sz="quarter" idx="13" hasCustomPrompt="1"/>
          </p:nvPr>
        </p:nvSpPr>
        <p:spPr>
          <a:xfrm>
            <a:off x="658813" y="1727200"/>
            <a:ext cx="4716462"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platzhalter 2">
            <a:extLst>
              <a:ext uri="{FF2B5EF4-FFF2-40B4-BE49-F238E27FC236}">
                <a16:creationId xmlns:a16="http://schemas.microsoft.com/office/drawing/2014/main" id="{02616FAD-06D4-4469-AD4C-320B8432E200}"/>
              </a:ext>
            </a:extLst>
          </p:cNvPr>
          <p:cNvSpPr>
            <a:spLocks noGrp="1"/>
          </p:cNvSpPr>
          <p:nvPr>
            <p:ph type="body" sz="quarter" idx="19" hasCustomPrompt="1"/>
          </p:nvPr>
        </p:nvSpPr>
        <p:spPr>
          <a:xfrm>
            <a:off x="6132513" y="1727200"/>
            <a:ext cx="4716462"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087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58814" y="1727199"/>
            <a:ext cx="5388504" cy="3400426"/>
          </a:xfrm>
          <a:solidFill>
            <a:schemeClr val="bg2"/>
          </a:solidFill>
        </p:spPr>
        <p:txBody>
          <a:bodyPr/>
          <a:lstStyle>
            <a:lvl1pPr marL="0" indent="0">
              <a:buNone/>
              <a:defRPr/>
            </a:lvl1pPr>
          </a:lstStyle>
          <a:p>
            <a:r>
              <a:rPr lang="en-US" noProof="0" dirty="0"/>
              <a:t>Picture</a:t>
            </a:r>
          </a:p>
        </p:txBody>
      </p:sp>
      <p:sp>
        <p:nvSpPr>
          <p:cNvPr id="10" name="Foliennummernplatzhalter 9">
            <a:extLst>
              <a:ext uri="{FF2B5EF4-FFF2-40B4-BE49-F238E27FC236}">
                <a16:creationId xmlns:a16="http://schemas.microsoft.com/office/drawing/2014/main" id="{70DD2CDD-8E40-4FA1-BCE2-A0663B10DCBC}"/>
              </a:ext>
            </a:extLst>
          </p:cNvPr>
          <p:cNvSpPr>
            <a:spLocks noGrp="1"/>
          </p:cNvSpPr>
          <p:nvPr>
            <p:ph type="sldNum" sz="quarter" idx="16"/>
          </p:nvPr>
        </p:nvSpPr>
        <p:spPr/>
        <p:txBody>
          <a:bodyPr/>
          <a:lstStyle/>
          <a:p>
            <a:fld id="{0A6ABA92-B65E-42F5-BB28-73DA50746AED}" type="slidenum">
              <a:rPr lang="en-US" noProof="0" smtClean="0"/>
              <a:pPr/>
              <a:t>‹#›</a:t>
            </a:fld>
            <a:endParaRPr lang="en-US" noProof="0" dirty="0"/>
          </a:p>
        </p:txBody>
      </p:sp>
      <p:sp>
        <p:nvSpPr>
          <p:cNvPr id="6" name="Titel 5">
            <a:extLst>
              <a:ext uri="{FF2B5EF4-FFF2-40B4-BE49-F238E27FC236}">
                <a16:creationId xmlns:a16="http://schemas.microsoft.com/office/drawing/2014/main" id="{73FF76DA-AD1B-F94D-AD0E-8307FED98612}"/>
              </a:ext>
            </a:extLst>
          </p:cNvPr>
          <p:cNvSpPr>
            <a:spLocks noGrp="1"/>
          </p:cNvSpPr>
          <p:nvPr>
            <p:ph type="title" hasCustomPrompt="1"/>
          </p:nvPr>
        </p:nvSpPr>
        <p:spPr/>
        <p:txBody>
          <a:bodyPr/>
          <a:lstStyle>
            <a:lvl1pPr>
              <a:lnSpc>
                <a:spcPct val="100000"/>
              </a:lnSpc>
              <a:defRPr sz="3200"/>
            </a:lvl1pPr>
          </a:lstStyle>
          <a:p>
            <a:r>
              <a:rPr lang="en-US" noProof="0" dirty="0"/>
              <a:t>Headline (32pt)</a:t>
            </a:r>
          </a:p>
        </p:txBody>
      </p:sp>
      <p:sp>
        <p:nvSpPr>
          <p:cNvPr id="9" name="Textplatzhalter 2">
            <a:extLst>
              <a:ext uri="{FF2B5EF4-FFF2-40B4-BE49-F238E27FC236}">
                <a16:creationId xmlns:a16="http://schemas.microsoft.com/office/drawing/2014/main" id="{2F46209C-2AF4-49BF-BAA1-7259963618EC}"/>
              </a:ext>
            </a:extLst>
          </p:cNvPr>
          <p:cNvSpPr>
            <a:spLocks noGrp="1"/>
          </p:cNvSpPr>
          <p:nvPr>
            <p:ph type="body" sz="quarter" idx="19" hasCustomPrompt="1"/>
          </p:nvPr>
        </p:nvSpPr>
        <p:spPr>
          <a:xfrm>
            <a:off x="6816725" y="1727200"/>
            <a:ext cx="4716463" cy="4129088"/>
          </a:xfrm>
        </p:spPr>
        <p:txBody>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682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92966-A211-4F6E-9170-972BCF45C9C9}"/>
              </a:ext>
            </a:extLst>
          </p:cNvPr>
          <p:cNvSpPr>
            <a:spLocks noGrp="1"/>
          </p:cNvSpPr>
          <p:nvPr>
            <p:ph type="title" hasCustomPrompt="1"/>
          </p:nvPr>
        </p:nvSpPr>
        <p:spPr>
          <a:xfrm>
            <a:off x="658814" y="517525"/>
            <a:ext cx="10862204" cy="966787"/>
          </a:xfrm>
        </p:spPr>
        <p:txBody>
          <a:bodyPr anchor="t" anchorCtr="0"/>
          <a:lstStyle>
            <a:lvl1pPr>
              <a:lnSpc>
                <a:spcPct val="100000"/>
              </a:lnSpc>
              <a:defRPr sz="3200"/>
            </a:lvl1pPr>
          </a:lstStyle>
          <a:p>
            <a:r>
              <a:rPr lang="en-US" noProof="0" dirty="0"/>
              <a:t>Headline (32pt)</a:t>
            </a:r>
          </a:p>
        </p:txBody>
      </p:sp>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4" y="4884737"/>
            <a:ext cx="4704289" cy="969861"/>
          </a:xfrm>
        </p:spPr>
        <p:txBody>
          <a:bodyPr/>
          <a:lstStyle>
            <a:lvl1pPr marL="0" indent="0">
              <a:spcBef>
                <a:spcPts val="600"/>
              </a:spcBef>
              <a:buNone/>
              <a:defRPr sz="28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(28pt)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58813" y="1727199"/>
            <a:ext cx="4716462" cy="2916239"/>
          </a:xfrm>
          <a:solidFill>
            <a:schemeClr val="bg2"/>
          </a:solidFill>
        </p:spPr>
        <p:txBody>
          <a:bodyPr/>
          <a:lstStyle>
            <a:lvl1pPr marL="0" indent="0">
              <a:buNone/>
              <a:defRPr/>
            </a:lvl1pPr>
          </a:lstStyle>
          <a:p>
            <a:r>
              <a:rPr lang="en-US" noProof="0" dirty="0"/>
              <a:t>Picture</a:t>
            </a:r>
          </a:p>
        </p:txBody>
      </p:sp>
      <p:sp>
        <p:nvSpPr>
          <p:cNvPr id="12" name="Inhaltsplatzhalter 2">
            <a:extLst>
              <a:ext uri="{FF2B5EF4-FFF2-40B4-BE49-F238E27FC236}">
                <a16:creationId xmlns:a16="http://schemas.microsoft.com/office/drawing/2014/main" id="{37D0A741-A793-4B42-8225-37550EA0E43A}"/>
              </a:ext>
            </a:extLst>
          </p:cNvPr>
          <p:cNvSpPr>
            <a:spLocks noGrp="1"/>
          </p:cNvSpPr>
          <p:nvPr>
            <p:ph idx="14" hasCustomPrompt="1"/>
          </p:nvPr>
        </p:nvSpPr>
        <p:spPr>
          <a:xfrm>
            <a:off x="6144685" y="4884737"/>
            <a:ext cx="4704288" cy="969862"/>
          </a:xfrm>
        </p:spPr>
        <p:txBody>
          <a:bodyPr/>
          <a:lstStyle>
            <a:lvl1pPr marL="0" indent="0">
              <a:spcBef>
                <a:spcPts val="600"/>
              </a:spcBef>
              <a:buNone/>
              <a:defRPr sz="28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(28pt)</a:t>
            </a:r>
          </a:p>
        </p:txBody>
      </p:sp>
      <p:sp>
        <p:nvSpPr>
          <p:cNvPr id="13" name="Bildplatzhalter 7">
            <a:extLst>
              <a:ext uri="{FF2B5EF4-FFF2-40B4-BE49-F238E27FC236}">
                <a16:creationId xmlns:a16="http://schemas.microsoft.com/office/drawing/2014/main" id="{333807CB-4C73-4E3B-A1D1-85D927EA6580}"/>
              </a:ext>
            </a:extLst>
          </p:cNvPr>
          <p:cNvSpPr>
            <a:spLocks noGrp="1"/>
          </p:cNvSpPr>
          <p:nvPr>
            <p:ph type="pic" sz="quarter" idx="15" hasCustomPrompt="1"/>
          </p:nvPr>
        </p:nvSpPr>
        <p:spPr>
          <a:xfrm>
            <a:off x="6144685" y="1727199"/>
            <a:ext cx="4704290" cy="2916239"/>
          </a:xfrm>
          <a:solidFill>
            <a:schemeClr val="bg2"/>
          </a:solidFill>
        </p:spPr>
        <p:txBody>
          <a:bodyPr/>
          <a:lstStyle>
            <a:lvl1pPr marL="0" indent="0">
              <a:buNone/>
              <a:defRPr/>
            </a:lvl1pPr>
          </a:lstStyle>
          <a:p>
            <a:r>
              <a:rPr lang="en-US" noProof="0" dirty="0"/>
              <a:t>Picture</a:t>
            </a:r>
          </a:p>
        </p:txBody>
      </p:sp>
      <p:sp>
        <p:nvSpPr>
          <p:cNvPr id="10" name="Foliennummernplatzhalter 9">
            <a:extLst>
              <a:ext uri="{FF2B5EF4-FFF2-40B4-BE49-F238E27FC236}">
                <a16:creationId xmlns:a16="http://schemas.microsoft.com/office/drawing/2014/main" id="{3E5951C6-963E-4674-91CC-8E8F1F645AFA}"/>
              </a:ext>
            </a:extLst>
          </p:cNvPr>
          <p:cNvSpPr>
            <a:spLocks noGrp="1"/>
          </p:cNvSpPr>
          <p:nvPr>
            <p:ph type="sldNum" sz="quarter" idx="18"/>
          </p:nvPr>
        </p:nvSpPr>
        <p:spPr/>
        <p:txBody>
          <a:bodyPr/>
          <a:lstStyle/>
          <a:p>
            <a:fld id="{0A6ABA92-B65E-42F5-BB28-73DA50746AED}" type="slidenum">
              <a:rPr lang="en-US" noProof="0" smtClean="0"/>
              <a:pPr/>
              <a:t>‹#›</a:t>
            </a:fld>
            <a:endParaRPr lang="en-US" noProof="0" dirty="0"/>
          </a:p>
        </p:txBody>
      </p:sp>
    </p:spTree>
    <p:extLst>
      <p:ext uri="{BB962C8B-B14F-4D97-AF65-F5344CB8AC3E}">
        <p14:creationId xmlns:p14="http://schemas.microsoft.com/office/powerpoint/2010/main" val="1386065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image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5" y="3430690"/>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5" y="1727199"/>
            <a:ext cx="1969028" cy="1455637"/>
          </a:xfrm>
          <a:solidFill>
            <a:schemeClr val="bg2"/>
          </a:solidFill>
        </p:spPr>
        <p:txBody>
          <a:bodyPr/>
          <a:lstStyle>
            <a:lvl1pPr marL="0" indent="0">
              <a:buNone/>
              <a:defRPr sz="2000"/>
            </a:lvl1pPr>
          </a:lstStyle>
          <a:p>
            <a:r>
              <a:rPr lang="en-US" noProof="0" dirty="0"/>
              <a:t>Picture</a:t>
            </a:r>
          </a:p>
        </p:txBody>
      </p:sp>
      <p:sp>
        <p:nvSpPr>
          <p:cNvPr id="12" name="Inhaltsplatzhalter 2">
            <a:extLst>
              <a:ext uri="{FF2B5EF4-FFF2-40B4-BE49-F238E27FC236}">
                <a16:creationId xmlns:a16="http://schemas.microsoft.com/office/drawing/2014/main" id="{0BC7BB4E-BF1F-4D9E-97F1-898AFD41A413}"/>
              </a:ext>
            </a:extLst>
          </p:cNvPr>
          <p:cNvSpPr>
            <a:spLocks noGrp="1"/>
          </p:cNvSpPr>
          <p:nvPr>
            <p:ph idx="14" hasCustomPrompt="1"/>
          </p:nvPr>
        </p:nvSpPr>
        <p:spPr>
          <a:xfrm>
            <a:off x="3406247" y="3433967"/>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13" name="Bildplatzhalter 7">
            <a:extLst>
              <a:ext uri="{FF2B5EF4-FFF2-40B4-BE49-F238E27FC236}">
                <a16:creationId xmlns:a16="http://schemas.microsoft.com/office/drawing/2014/main" id="{E2CCE0D8-AC8D-4905-A013-7F31E747D1D4}"/>
              </a:ext>
            </a:extLst>
          </p:cNvPr>
          <p:cNvSpPr>
            <a:spLocks noGrp="1"/>
          </p:cNvSpPr>
          <p:nvPr>
            <p:ph type="pic" sz="quarter" idx="15" hasCustomPrompt="1"/>
          </p:nvPr>
        </p:nvSpPr>
        <p:spPr>
          <a:xfrm>
            <a:off x="3406247" y="1730476"/>
            <a:ext cx="1969028" cy="1455637"/>
          </a:xfrm>
          <a:solidFill>
            <a:schemeClr val="bg2"/>
          </a:solidFill>
        </p:spPr>
        <p:txBody>
          <a:bodyPr/>
          <a:lstStyle>
            <a:lvl1pPr marL="0" indent="0">
              <a:buNone/>
              <a:defRPr sz="2000"/>
            </a:lvl1pPr>
          </a:lstStyle>
          <a:p>
            <a:r>
              <a:rPr lang="en-US" noProof="0" dirty="0"/>
              <a:t>Picture</a:t>
            </a:r>
          </a:p>
        </p:txBody>
      </p:sp>
      <p:sp>
        <p:nvSpPr>
          <p:cNvPr id="16" name="Inhaltsplatzhalter 2">
            <a:extLst>
              <a:ext uri="{FF2B5EF4-FFF2-40B4-BE49-F238E27FC236}">
                <a16:creationId xmlns:a16="http://schemas.microsoft.com/office/drawing/2014/main" id="{8186687C-479E-4FF8-8933-75FC36163FD1}"/>
              </a:ext>
            </a:extLst>
          </p:cNvPr>
          <p:cNvSpPr>
            <a:spLocks noGrp="1"/>
          </p:cNvSpPr>
          <p:nvPr>
            <p:ph idx="16" hasCustomPrompt="1"/>
          </p:nvPr>
        </p:nvSpPr>
        <p:spPr>
          <a:xfrm>
            <a:off x="6132513" y="3430689"/>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17" name="Bildplatzhalter 7">
            <a:extLst>
              <a:ext uri="{FF2B5EF4-FFF2-40B4-BE49-F238E27FC236}">
                <a16:creationId xmlns:a16="http://schemas.microsoft.com/office/drawing/2014/main" id="{A257245C-F172-4383-8396-BCF83CC109F8}"/>
              </a:ext>
            </a:extLst>
          </p:cNvPr>
          <p:cNvSpPr>
            <a:spLocks noGrp="1"/>
          </p:cNvSpPr>
          <p:nvPr>
            <p:ph type="pic" sz="quarter" idx="17" hasCustomPrompt="1"/>
          </p:nvPr>
        </p:nvSpPr>
        <p:spPr>
          <a:xfrm>
            <a:off x="6132513" y="1727198"/>
            <a:ext cx="1969028" cy="1455637"/>
          </a:xfrm>
          <a:solidFill>
            <a:schemeClr val="bg2"/>
          </a:solidFill>
        </p:spPr>
        <p:txBody>
          <a:bodyPr/>
          <a:lstStyle>
            <a:lvl1pPr marL="0" indent="0">
              <a:buNone/>
              <a:defRPr sz="2000"/>
            </a:lvl1pPr>
          </a:lstStyle>
          <a:p>
            <a:r>
              <a:rPr lang="en-US" noProof="0" dirty="0"/>
              <a:t>Picture</a:t>
            </a:r>
          </a:p>
        </p:txBody>
      </p:sp>
      <p:sp>
        <p:nvSpPr>
          <p:cNvPr id="18" name="Inhaltsplatzhalter 2">
            <a:extLst>
              <a:ext uri="{FF2B5EF4-FFF2-40B4-BE49-F238E27FC236}">
                <a16:creationId xmlns:a16="http://schemas.microsoft.com/office/drawing/2014/main" id="{861E2ECD-CB24-4B91-8A9B-259A67613C3F}"/>
              </a:ext>
            </a:extLst>
          </p:cNvPr>
          <p:cNvSpPr>
            <a:spLocks noGrp="1"/>
          </p:cNvSpPr>
          <p:nvPr>
            <p:ph idx="18" hasCustomPrompt="1"/>
          </p:nvPr>
        </p:nvSpPr>
        <p:spPr>
          <a:xfrm>
            <a:off x="8879418" y="3433967"/>
            <a:ext cx="1969028" cy="2425599"/>
          </a:xfrm>
        </p:spPr>
        <p:txBody>
          <a:bodyPr/>
          <a:lstStyle>
            <a:lvl1pPr marL="0" indent="0">
              <a:spcBef>
                <a:spcPts val="600"/>
              </a:spcBef>
              <a:buNone/>
              <a:defRPr sz="2000"/>
            </a:lvl1pPr>
            <a:lvl2pPr>
              <a:spcBef>
                <a:spcPts val="600"/>
              </a:spcBef>
              <a:defRPr/>
            </a:lvl2pPr>
            <a:lvl3pPr>
              <a:spcBef>
                <a:spcPts val="600"/>
              </a:spcBef>
              <a:defRPr/>
            </a:lvl3pPr>
            <a:lvl4pPr>
              <a:spcBef>
                <a:spcPts val="600"/>
              </a:spcBef>
              <a:defRPr/>
            </a:lvl4pPr>
            <a:lvl5pPr>
              <a:spcBef>
                <a:spcPts val="600"/>
              </a:spcBef>
              <a:defRPr/>
            </a:lvl5pPr>
          </a:lstStyle>
          <a:p>
            <a:r>
              <a:rPr lang="en-US" dirty="0"/>
              <a:t>Text (20pt)</a:t>
            </a:r>
          </a:p>
        </p:txBody>
      </p:sp>
      <p:sp>
        <p:nvSpPr>
          <p:cNvPr id="19" name="Bildplatzhalter 7">
            <a:extLst>
              <a:ext uri="{FF2B5EF4-FFF2-40B4-BE49-F238E27FC236}">
                <a16:creationId xmlns:a16="http://schemas.microsoft.com/office/drawing/2014/main" id="{2803E856-D15C-4C2A-99FD-4D63E5C34E30}"/>
              </a:ext>
            </a:extLst>
          </p:cNvPr>
          <p:cNvSpPr>
            <a:spLocks noGrp="1"/>
          </p:cNvSpPr>
          <p:nvPr>
            <p:ph type="pic" sz="quarter" idx="19" hasCustomPrompt="1"/>
          </p:nvPr>
        </p:nvSpPr>
        <p:spPr>
          <a:xfrm>
            <a:off x="8879418" y="1730476"/>
            <a:ext cx="1969028" cy="1455637"/>
          </a:xfrm>
          <a:solidFill>
            <a:schemeClr val="bg2"/>
          </a:solidFill>
        </p:spPr>
        <p:txBody>
          <a:bodyPr/>
          <a:lstStyle>
            <a:lvl1pPr marL="0" indent="0">
              <a:buNone/>
              <a:defRPr sz="2000"/>
            </a:lvl1pPr>
          </a:lstStyle>
          <a:p>
            <a:r>
              <a:rPr lang="en-US" noProof="0" dirty="0"/>
              <a:t>Picture</a:t>
            </a:r>
          </a:p>
        </p:txBody>
      </p:sp>
      <p:sp>
        <p:nvSpPr>
          <p:cNvPr id="20" name="Foliennummernplatzhalter 19">
            <a:extLst>
              <a:ext uri="{FF2B5EF4-FFF2-40B4-BE49-F238E27FC236}">
                <a16:creationId xmlns:a16="http://schemas.microsoft.com/office/drawing/2014/main" id="{ED650EED-FA23-43C6-8098-A702770AE51D}"/>
              </a:ext>
            </a:extLst>
          </p:cNvPr>
          <p:cNvSpPr>
            <a:spLocks noGrp="1"/>
          </p:cNvSpPr>
          <p:nvPr>
            <p:ph type="sldNum" sz="quarter" idx="22"/>
          </p:nvPr>
        </p:nvSpPr>
        <p:spPr/>
        <p:txBody>
          <a:body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E5AEC5B9-D2EF-0F4E-9314-0EBF7C51B7FF}"/>
              </a:ext>
            </a:extLst>
          </p:cNvPr>
          <p:cNvSpPr>
            <a:spLocks noGrp="1"/>
          </p:cNvSpPr>
          <p:nvPr>
            <p:ph type="title" hasCustomPrompt="1"/>
          </p:nvPr>
        </p:nvSpPr>
        <p:spPr/>
        <p:txBody>
          <a:bodyPr/>
          <a:lstStyle>
            <a:lvl1pPr>
              <a:lnSpc>
                <a:spcPct val="100000"/>
              </a:lnSpc>
              <a:defRPr sz="3200"/>
            </a:lvl1pPr>
          </a:lstStyle>
          <a:p>
            <a:r>
              <a:rPr lang="en-US" dirty="0"/>
              <a:t>Headline (32pt)</a:t>
            </a:r>
          </a:p>
        </p:txBody>
      </p:sp>
    </p:spTree>
    <p:extLst>
      <p:ext uri="{BB962C8B-B14F-4D97-AF65-F5344CB8AC3E}">
        <p14:creationId xmlns:p14="http://schemas.microsoft.com/office/powerpoint/2010/main" val="2624330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image black">
    <p:bg>
      <p:bgPr>
        <a:solidFill>
          <a:schemeClr val="tx1"/>
        </a:solidFill>
        <a:effectLst/>
      </p:bgPr>
    </p:b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4" y="1727199"/>
            <a:ext cx="5376333" cy="3400426"/>
          </a:xfrm>
          <a:solidFill>
            <a:schemeClr val="bg2"/>
          </a:solidFill>
        </p:spPr>
        <p:txBody>
          <a:bodyPr/>
          <a:lstStyle>
            <a:lvl1pPr marL="0" indent="0">
              <a:buNone/>
              <a:defRPr/>
            </a:lvl1pPr>
          </a:lstStyle>
          <a:p>
            <a:r>
              <a:rPr lang="en-US" noProof="0" dirty="0"/>
              <a:t>Picture</a:t>
            </a:r>
          </a:p>
        </p:txBody>
      </p:sp>
      <p:pic>
        <p:nvPicPr>
          <p:cNvPr id="10" name="Grafik 9">
            <a:extLst>
              <a:ext uri="{FF2B5EF4-FFF2-40B4-BE49-F238E27FC236}">
                <a16:creationId xmlns:a16="http://schemas.microsoft.com/office/drawing/2014/main" id="{D6DFA43D-7EFC-4422-899F-A44536AFB7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975" y="6312000"/>
            <a:ext cx="553212" cy="290576"/>
          </a:xfrm>
          <a:prstGeom prst="rect">
            <a:avLst/>
          </a:prstGeom>
        </p:spPr>
      </p:pic>
      <p:sp>
        <p:nvSpPr>
          <p:cNvPr id="12" name="Foliennummernplatzhalter 11">
            <a:extLst>
              <a:ext uri="{FF2B5EF4-FFF2-40B4-BE49-F238E27FC236}">
                <a16:creationId xmlns:a16="http://schemas.microsoft.com/office/drawing/2014/main" id="{C091CBB9-0ED2-447E-B3AA-D8BD16CC1C43}"/>
              </a:ext>
            </a:extLst>
          </p:cNvPr>
          <p:cNvSpPr>
            <a:spLocks noGrp="1"/>
          </p:cNvSpPr>
          <p:nvPr>
            <p:ph type="sldNum" sz="quarter" idx="16"/>
          </p:nvPr>
        </p:nvSpPr>
        <p:spPr/>
        <p:txBody>
          <a:bodyPr/>
          <a:lstStyle>
            <a:lvl1pPr>
              <a:defRPr>
                <a:solidFill>
                  <a:schemeClr val="bg1"/>
                </a:solidFill>
              </a:defRPr>
            </a:lvl1p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E43BAFF3-7966-B045-AF0E-E679C72FAB5E}"/>
              </a:ext>
            </a:extLst>
          </p:cNvPr>
          <p:cNvSpPr>
            <a:spLocks noGrp="1"/>
          </p:cNvSpPr>
          <p:nvPr>
            <p:ph type="title" hasCustomPrompt="1"/>
          </p:nvPr>
        </p:nvSpPr>
        <p:spPr/>
        <p:txBody>
          <a:bodyPr/>
          <a:lstStyle>
            <a:lvl1pPr>
              <a:lnSpc>
                <a:spcPct val="100000"/>
              </a:lnSpc>
              <a:defRPr sz="3200">
                <a:solidFill>
                  <a:srgbClr val="FFFFFF"/>
                </a:solidFill>
              </a:defRPr>
            </a:lvl1pPr>
          </a:lstStyle>
          <a:p>
            <a:r>
              <a:rPr lang="en-US" dirty="0"/>
              <a:t>Headline (32pt)</a:t>
            </a:r>
          </a:p>
        </p:txBody>
      </p:sp>
      <p:sp>
        <p:nvSpPr>
          <p:cNvPr id="9" name="Textplatzhalter 2">
            <a:extLst>
              <a:ext uri="{FF2B5EF4-FFF2-40B4-BE49-F238E27FC236}">
                <a16:creationId xmlns:a16="http://schemas.microsoft.com/office/drawing/2014/main" id="{F7A8648F-6F94-4BD6-9057-657CE0AD70BB}"/>
              </a:ext>
            </a:extLst>
          </p:cNvPr>
          <p:cNvSpPr>
            <a:spLocks noGrp="1"/>
          </p:cNvSpPr>
          <p:nvPr>
            <p:ph type="body" sz="quarter" idx="19" hasCustomPrompt="1"/>
          </p:nvPr>
        </p:nvSpPr>
        <p:spPr>
          <a:xfrm>
            <a:off x="6816725" y="1727200"/>
            <a:ext cx="4716463" cy="41290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239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 images black">
    <p:bg>
      <p:bgPr>
        <a:solidFill>
          <a:schemeClr val="tx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E6DDF3-5C05-48D7-B14F-C1A55FED1460}"/>
              </a:ext>
            </a:extLst>
          </p:cNvPr>
          <p:cNvSpPr>
            <a:spLocks noGrp="1"/>
          </p:cNvSpPr>
          <p:nvPr>
            <p:ph idx="1" hasCustomPrompt="1"/>
          </p:nvPr>
        </p:nvSpPr>
        <p:spPr>
          <a:xfrm>
            <a:off x="670984" y="4884737"/>
            <a:ext cx="4704289" cy="969861"/>
          </a:xfrm>
        </p:spPr>
        <p:txBody>
          <a:bodyPr/>
          <a:lstStyle>
            <a:lvl1pPr marL="0" indent="0">
              <a:spcBef>
                <a:spcPts val="600"/>
              </a:spcBef>
              <a:buNone/>
              <a:defRPr sz="28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(28pt)</a:t>
            </a:r>
          </a:p>
        </p:txBody>
      </p:sp>
      <p:sp>
        <p:nvSpPr>
          <p:cNvPr id="8" name="Bildplatzhalter 7">
            <a:extLst>
              <a:ext uri="{FF2B5EF4-FFF2-40B4-BE49-F238E27FC236}">
                <a16:creationId xmlns:a16="http://schemas.microsoft.com/office/drawing/2014/main" id="{70C9E6CA-E780-4BEA-AB33-52E77BE5A541}"/>
              </a:ext>
            </a:extLst>
          </p:cNvPr>
          <p:cNvSpPr>
            <a:spLocks noGrp="1"/>
          </p:cNvSpPr>
          <p:nvPr>
            <p:ph type="pic" sz="quarter" idx="13" hasCustomPrompt="1"/>
          </p:nvPr>
        </p:nvSpPr>
        <p:spPr>
          <a:xfrm>
            <a:off x="670985" y="1727199"/>
            <a:ext cx="4704290" cy="2916239"/>
          </a:xfrm>
          <a:solidFill>
            <a:schemeClr val="bg2"/>
          </a:solidFill>
        </p:spPr>
        <p:txBody>
          <a:bodyPr/>
          <a:lstStyle>
            <a:lvl1pPr marL="0" indent="0">
              <a:buNone/>
              <a:defRPr/>
            </a:lvl1pPr>
          </a:lstStyle>
          <a:p>
            <a:r>
              <a:rPr lang="en-US" noProof="0" dirty="0"/>
              <a:t>Picture</a:t>
            </a:r>
          </a:p>
        </p:txBody>
      </p:sp>
      <p:sp>
        <p:nvSpPr>
          <p:cNvPr id="12" name="Inhaltsplatzhalter 2">
            <a:extLst>
              <a:ext uri="{FF2B5EF4-FFF2-40B4-BE49-F238E27FC236}">
                <a16:creationId xmlns:a16="http://schemas.microsoft.com/office/drawing/2014/main" id="{37D0A741-A793-4B42-8225-37550EA0E43A}"/>
              </a:ext>
            </a:extLst>
          </p:cNvPr>
          <p:cNvSpPr>
            <a:spLocks noGrp="1"/>
          </p:cNvSpPr>
          <p:nvPr>
            <p:ph idx="14" hasCustomPrompt="1"/>
          </p:nvPr>
        </p:nvSpPr>
        <p:spPr>
          <a:xfrm>
            <a:off x="6144684" y="4884737"/>
            <a:ext cx="4704289" cy="969861"/>
          </a:xfrm>
        </p:spPr>
        <p:txBody>
          <a:bodyPr/>
          <a:lstStyle>
            <a:lvl1pPr marL="0" indent="0">
              <a:spcBef>
                <a:spcPts val="600"/>
              </a:spcBef>
              <a:buNone/>
              <a:defRPr sz="2800">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r>
              <a:rPr lang="en-US" dirty="0"/>
              <a:t>Text (28pt)</a:t>
            </a:r>
          </a:p>
        </p:txBody>
      </p:sp>
      <p:sp>
        <p:nvSpPr>
          <p:cNvPr id="13" name="Bildplatzhalter 7">
            <a:extLst>
              <a:ext uri="{FF2B5EF4-FFF2-40B4-BE49-F238E27FC236}">
                <a16:creationId xmlns:a16="http://schemas.microsoft.com/office/drawing/2014/main" id="{333807CB-4C73-4E3B-A1D1-85D927EA6580}"/>
              </a:ext>
            </a:extLst>
          </p:cNvPr>
          <p:cNvSpPr>
            <a:spLocks noGrp="1"/>
          </p:cNvSpPr>
          <p:nvPr>
            <p:ph type="pic" sz="quarter" idx="15" hasCustomPrompt="1"/>
          </p:nvPr>
        </p:nvSpPr>
        <p:spPr>
          <a:xfrm>
            <a:off x="6144685" y="1727199"/>
            <a:ext cx="4704290" cy="2916239"/>
          </a:xfrm>
          <a:solidFill>
            <a:schemeClr val="bg2"/>
          </a:solidFill>
        </p:spPr>
        <p:txBody>
          <a:bodyPr/>
          <a:lstStyle>
            <a:lvl1pPr marL="0" indent="0">
              <a:buNone/>
              <a:defRPr/>
            </a:lvl1pPr>
          </a:lstStyle>
          <a:p>
            <a:r>
              <a:rPr lang="en-US" noProof="0" dirty="0"/>
              <a:t>Picture</a:t>
            </a:r>
          </a:p>
        </p:txBody>
      </p:sp>
      <p:pic>
        <p:nvPicPr>
          <p:cNvPr id="14" name="Grafik 13">
            <a:extLst>
              <a:ext uri="{FF2B5EF4-FFF2-40B4-BE49-F238E27FC236}">
                <a16:creationId xmlns:a16="http://schemas.microsoft.com/office/drawing/2014/main" id="{A351F687-0163-4967-B0F7-21FAF91DDD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9975" y="6312000"/>
            <a:ext cx="553212" cy="290576"/>
          </a:xfrm>
          <a:prstGeom prst="rect">
            <a:avLst/>
          </a:prstGeom>
        </p:spPr>
      </p:pic>
      <p:sp>
        <p:nvSpPr>
          <p:cNvPr id="10" name="Foliennummernplatzhalter 9">
            <a:extLst>
              <a:ext uri="{FF2B5EF4-FFF2-40B4-BE49-F238E27FC236}">
                <a16:creationId xmlns:a16="http://schemas.microsoft.com/office/drawing/2014/main" id="{C5A7C55E-8985-4FE6-B0DD-6F886D99BB73}"/>
              </a:ext>
            </a:extLst>
          </p:cNvPr>
          <p:cNvSpPr>
            <a:spLocks noGrp="1"/>
          </p:cNvSpPr>
          <p:nvPr>
            <p:ph type="sldNum" sz="quarter" idx="18"/>
          </p:nvPr>
        </p:nvSpPr>
        <p:spPr/>
        <p:txBody>
          <a:bodyPr/>
          <a:lstStyle>
            <a:lvl1pPr>
              <a:defRPr>
                <a:solidFill>
                  <a:schemeClr val="bg1"/>
                </a:solidFill>
              </a:defRPr>
            </a:lvl1pPr>
          </a:lstStyle>
          <a:p>
            <a:fld id="{0A6ABA92-B65E-42F5-BB28-73DA50746AED}" type="slidenum">
              <a:rPr lang="en-US" noProof="0" smtClean="0"/>
              <a:pPr/>
              <a:t>‹#›</a:t>
            </a:fld>
            <a:endParaRPr lang="en-US" noProof="0" dirty="0"/>
          </a:p>
        </p:txBody>
      </p:sp>
      <p:sp>
        <p:nvSpPr>
          <p:cNvPr id="4" name="Titel 3">
            <a:extLst>
              <a:ext uri="{FF2B5EF4-FFF2-40B4-BE49-F238E27FC236}">
                <a16:creationId xmlns:a16="http://schemas.microsoft.com/office/drawing/2014/main" id="{8E8CDFF0-E7E9-AA43-9B34-0D91FBA3F16F}"/>
              </a:ext>
            </a:extLst>
          </p:cNvPr>
          <p:cNvSpPr>
            <a:spLocks noGrp="1"/>
          </p:cNvSpPr>
          <p:nvPr>
            <p:ph type="title" hasCustomPrompt="1"/>
          </p:nvPr>
        </p:nvSpPr>
        <p:spPr/>
        <p:txBody>
          <a:bodyPr/>
          <a:lstStyle>
            <a:lvl1pPr>
              <a:lnSpc>
                <a:spcPct val="100000"/>
              </a:lnSpc>
              <a:defRPr sz="3200">
                <a:solidFill>
                  <a:srgbClr val="FFFFFF"/>
                </a:solidFill>
              </a:defRPr>
            </a:lvl1pPr>
          </a:lstStyle>
          <a:p>
            <a:r>
              <a:rPr lang="en-US" noProof="0" dirty="0"/>
              <a:t>Headline (32pt)</a:t>
            </a:r>
          </a:p>
        </p:txBody>
      </p:sp>
    </p:spTree>
    <p:extLst>
      <p:ext uri="{BB962C8B-B14F-4D97-AF65-F5344CB8AC3E}">
        <p14:creationId xmlns:p14="http://schemas.microsoft.com/office/powerpoint/2010/main" val="124473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BB907FC-8EEA-4706-98EB-1F20D0D83E28}"/>
              </a:ext>
            </a:extLst>
          </p:cNvPr>
          <p:cNvSpPr>
            <a:spLocks noGrp="1"/>
          </p:cNvSpPr>
          <p:nvPr>
            <p:ph type="title"/>
          </p:nvPr>
        </p:nvSpPr>
        <p:spPr>
          <a:xfrm>
            <a:off x="658814" y="517525"/>
            <a:ext cx="10874374" cy="966789"/>
          </a:xfrm>
          <a:prstGeom prst="rect">
            <a:avLst/>
          </a:prstGeom>
        </p:spPr>
        <p:txBody>
          <a:bodyPr vert="horz" lIns="0" tIns="0" rIns="0" bIns="0" rtlCol="0" anchor="t" anchorCtr="0">
            <a:noAutofit/>
          </a:bodyPr>
          <a:lstStyle/>
          <a:p>
            <a:r>
              <a:rPr lang="en-US" noProof="0" dirty="0"/>
              <a:t>Headline (32pt)</a:t>
            </a:r>
            <a:endParaRPr lang="en-US" dirty="0"/>
          </a:p>
        </p:txBody>
      </p:sp>
      <p:sp>
        <p:nvSpPr>
          <p:cNvPr id="3" name="Textplatzhalter 2">
            <a:extLst>
              <a:ext uri="{FF2B5EF4-FFF2-40B4-BE49-F238E27FC236}">
                <a16:creationId xmlns:a16="http://schemas.microsoft.com/office/drawing/2014/main" id="{CBCB51EB-182E-4020-8D86-3EF8848E6CB1}"/>
              </a:ext>
            </a:extLst>
          </p:cNvPr>
          <p:cNvSpPr>
            <a:spLocks noGrp="1"/>
          </p:cNvSpPr>
          <p:nvPr>
            <p:ph type="body" idx="1"/>
          </p:nvPr>
        </p:nvSpPr>
        <p:spPr>
          <a:xfrm>
            <a:off x="658813" y="1727201"/>
            <a:ext cx="10874375" cy="4127399"/>
          </a:xfrm>
          <a:prstGeom prst="rect">
            <a:avLst/>
          </a:prstGeom>
        </p:spPr>
        <p:txBody>
          <a:bodyPr vert="horz" lIns="0" tIns="0" rIns="0" bIns="0" rtlCol="0">
            <a:noAutofit/>
          </a:bodyPr>
          <a:lstStyle/>
          <a:p>
            <a:pPr lvl="0"/>
            <a:r>
              <a:rPr lang="en-US" dirty="0"/>
              <a:t>Top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ußzeilenplatzhalter 4">
            <a:extLst>
              <a:ext uri="{FF2B5EF4-FFF2-40B4-BE49-F238E27FC236}">
                <a16:creationId xmlns:a16="http://schemas.microsoft.com/office/drawing/2014/main" id="{443887A6-C844-4D94-8093-8E7AB89B6812}"/>
              </a:ext>
            </a:extLst>
          </p:cNvPr>
          <p:cNvSpPr>
            <a:spLocks noGrp="1"/>
          </p:cNvSpPr>
          <p:nvPr>
            <p:ph type="ftr" sz="quarter" idx="3"/>
          </p:nvPr>
        </p:nvSpPr>
        <p:spPr>
          <a:xfrm>
            <a:off x="968375" y="6492873"/>
            <a:ext cx="3086100" cy="365125"/>
          </a:xfrm>
          <a:prstGeom prst="rect">
            <a:avLst/>
          </a:prstGeom>
        </p:spPr>
        <p:txBody>
          <a:bodyPr vert="horz" lIns="0" tIns="0" rIns="0" bIns="0" rtlCol="0" anchor="t" anchorCtr="0"/>
          <a:lstStyle>
            <a:lvl1pPr algn="l">
              <a:defRPr sz="800">
                <a:solidFill>
                  <a:schemeClr val="tx1"/>
                </a:solidFill>
              </a:defRPr>
            </a:lvl1pPr>
          </a:lstStyle>
          <a:p>
            <a:endParaRPr lang="en-US" dirty="0"/>
          </a:p>
        </p:txBody>
      </p:sp>
      <p:sp>
        <p:nvSpPr>
          <p:cNvPr id="12" name="Foliennummernplatzhalter 5">
            <a:extLst>
              <a:ext uri="{FF2B5EF4-FFF2-40B4-BE49-F238E27FC236}">
                <a16:creationId xmlns:a16="http://schemas.microsoft.com/office/drawing/2014/main" id="{31DC6C07-C500-4D67-9BA5-BA0F2E32EE96}"/>
              </a:ext>
            </a:extLst>
          </p:cNvPr>
          <p:cNvSpPr>
            <a:spLocks noGrp="1"/>
          </p:cNvSpPr>
          <p:nvPr>
            <p:ph type="sldNum" sz="quarter" idx="4"/>
          </p:nvPr>
        </p:nvSpPr>
        <p:spPr>
          <a:xfrm>
            <a:off x="658813" y="6492875"/>
            <a:ext cx="309562" cy="365125"/>
          </a:xfrm>
          <a:prstGeom prst="rect">
            <a:avLst/>
          </a:prstGeom>
        </p:spPr>
        <p:txBody>
          <a:bodyPr vert="horz" lIns="0" tIns="0" rIns="0" bIns="0" rtlCol="0" anchor="t" anchorCtr="0"/>
          <a:lstStyle>
            <a:lvl1pPr algn="l">
              <a:defRPr sz="800" b="1">
                <a:solidFill>
                  <a:schemeClr val="tx1"/>
                </a:solidFill>
              </a:defRPr>
            </a:lvl1pPr>
          </a:lstStyle>
          <a:p>
            <a:fld id="{0A6ABA92-B65E-42F5-BB28-73DA50746AED}" type="slidenum">
              <a:rPr lang="en-US" smtClean="0"/>
              <a:pPr/>
              <a:t>‹#›</a:t>
            </a:fld>
            <a:endParaRPr lang="en-US" dirty="0"/>
          </a:p>
        </p:txBody>
      </p:sp>
      <p:sp>
        <p:nvSpPr>
          <p:cNvPr id="13" name="Datumsplatzhalter 3">
            <a:extLst>
              <a:ext uri="{FF2B5EF4-FFF2-40B4-BE49-F238E27FC236}">
                <a16:creationId xmlns:a16="http://schemas.microsoft.com/office/drawing/2014/main" id="{919E1EF3-8D79-42F7-9C5D-947436740B3C}"/>
              </a:ext>
            </a:extLst>
          </p:cNvPr>
          <p:cNvSpPr>
            <a:spLocks noGrp="1"/>
          </p:cNvSpPr>
          <p:nvPr>
            <p:ph type="dt" sz="half" idx="2"/>
          </p:nvPr>
        </p:nvSpPr>
        <p:spPr>
          <a:xfrm>
            <a:off x="9545680" y="6492874"/>
            <a:ext cx="1296987" cy="365125"/>
          </a:xfrm>
          <a:prstGeom prst="rect">
            <a:avLst/>
          </a:prstGeom>
        </p:spPr>
        <p:txBody>
          <a:bodyPr vert="horz" lIns="0" tIns="0" rIns="0" bIns="0" rtlCol="0" anchor="t" anchorCtr="0"/>
          <a:lstStyle>
            <a:lvl1pPr algn="r">
              <a:defRPr sz="800">
                <a:solidFill>
                  <a:schemeClr val="tx1"/>
                </a:solidFill>
              </a:defRPr>
            </a:lvl1pPr>
          </a:lstStyle>
          <a:p>
            <a:endParaRPr lang="en-US" dirty="0"/>
          </a:p>
        </p:txBody>
      </p:sp>
      <p:pic>
        <p:nvPicPr>
          <p:cNvPr id="14" name="Grafik 13">
            <a:extLst>
              <a:ext uri="{FF2B5EF4-FFF2-40B4-BE49-F238E27FC236}">
                <a16:creationId xmlns:a16="http://schemas.microsoft.com/office/drawing/2014/main" id="{93631EF1-8F73-4506-8C05-6646BB062A95}"/>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10979976" y="6312000"/>
            <a:ext cx="553212" cy="290576"/>
          </a:xfrm>
          <a:prstGeom prst="rect">
            <a:avLst/>
          </a:prstGeom>
        </p:spPr>
      </p:pic>
    </p:spTree>
    <p:extLst>
      <p:ext uri="{BB962C8B-B14F-4D97-AF65-F5344CB8AC3E}">
        <p14:creationId xmlns:p14="http://schemas.microsoft.com/office/powerpoint/2010/main" val="2261252635"/>
      </p:ext>
    </p:extLst>
  </p:cSld>
  <p:clrMap bg1="lt1" tx1="dk1" bg2="lt2" tx2="dk2" accent1="accent1" accent2="accent2" accent3="accent3" accent4="accent4" accent5="accent5" accent6="accent6" hlink="hlink" folHlink="folHlink"/>
  <p:sldLayoutIdLst>
    <p:sldLayoutId id="2147483695" r:id="rId1"/>
    <p:sldLayoutId id="2147483706" r:id="rId2"/>
    <p:sldLayoutId id="2147483650" r:id="rId3"/>
    <p:sldLayoutId id="2147483692" r:id="rId4"/>
    <p:sldLayoutId id="2147483680" r:id="rId5"/>
    <p:sldLayoutId id="2147483681" r:id="rId6"/>
    <p:sldLayoutId id="2147483682" r:id="rId7"/>
    <p:sldLayoutId id="2147483683" r:id="rId8"/>
    <p:sldLayoutId id="2147483684" r:id="rId9"/>
    <p:sldLayoutId id="2147483685" r:id="rId10"/>
    <p:sldLayoutId id="2147483718" r:id="rId11"/>
    <p:sldLayoutId id="2147483720" r:id="rId12"/>
    <p:sldLayoutId id="2147483655" r:id="rId13"/>
    <p:sldLayoutId id="2147483716" r:id="rId14"/>
    <p:sldLayoutId id="2147483717" r:id="rId15"/>
    <p:sldLayoutId id="2147483721" r:id="rId16"/>
    <p:sldLayoutId id="2147483722" r:id="rId17"/>
  </p:sldLayoutIdLst>
  <p:hf hdr="0" ftr="0" dt="0"/>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2800" kern="1200">
          <a:solidFill>
            <a:schemeClr val="tx1"/>
          </a:solidFill>
          <a:latin typeface="+mn-lt"/>
          <a:ea typeface="+mn-ea"/>
          <a:cs typeface="+mn-cs"/>
        </a:defRPr>
      </a:lvl1pPr>
      <a:lvl2pPr marL="457200" indent="-4572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99200" indent="-4572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3pPr>
      <a:lvl4pPr marL="1141200" indent="-4572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4pPr>
      <a:lvl5pPr marL="1483200" indent="-457200" algn="l" defTabSz="914400" rtl="0" eaLnBrk="1" latinLnBrk="0" hangingPunct="1">
        <a:lnSpc>
          <a:spcPct val="100000"/>
        </a:lnSpc>
        <a:spcBef>
          <a:spcPts val="600"/>
        </a:spcBef>
        <a:buFont typeface="Symbol" panose="05050102010706020507"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pos="7265" userDrawn="1">
          <p15:clr>
            <a:srgbClr val="F26B43"/>
          </p15:clr>
        </p15:guide>
        <p15:guide id="3" orient="horz" pos="164" userDrawn="1">
          <p15:clr>
            <a:srgbClr val="F26B43"/>
          </p15:clr>
        </p15:guide>
        <p15:guide id="4" orient="horz" pos="326" userDrawn="1">
          <p15:clr>
            <a:srgbClr val="F26B43"/>
          </p15:clr>
        </p15:guide>
        <p15:guide id="5" orient="horz" pos="3974" userDrawn="1">
          <p15:clr>
            <a:srgbClr val="F26B43"/>
          </p15:clr>
        </p15:guide>
        <p15:guide id="6" orient="horz" pos="4156" userDrawn="1">
          <p15:clr>
            <a:srgbClr val="F26B43"/>
          </p15:clr>
        </p15:guide>
        <p15:guide id="7" pos="801" userDrawn="1">
          <p15:clr>
            <a:srgbClr val="F26B43"/>
          </p15:clr>
        </p15:guide>
        <p15:guide id="8" pos="846" userDrawn="1">
          <p15:clr>
            <a:srgbClr val="F26B43"/>
          </p15:clr>
        </p15:guide>
        <p15:guide id="9" pos="2094" userDrawn="1">
          <p15:clr>
            <a:srgbClr val="F26B43"/>
          </p15:clr>
        </p15:guide>
        <p15:guide id="10" pos="2139" userDrawn="1">
          <p15:clr>
            <a:srgbClr val="F26B43"/>
          </p15:clr>
        </p15:guide>
        <p15:guide id="11" pos="2525" userDrawn="1">
          <p15:clr>
            <a:srgbClr val="F26B43"/>
          </p15:clr>
        </p15:guide>
        <p15:guide id="12" pos="2570" userDrawn="1">
          <p15:clr>
            <a:srgbClr val="F26B43"/>
          </p15:clr>
        </p15:guide>
        <p15:guide id="13" pos="2955" userDrawn="1">
          <p15:clr>
            <a:srgbClr val="F26B43"/>
          </p15:clr>
        </p15:guide>
        <p15:guide id="14" pos="3001" userDrawn="1">
          <p15:clr>
            <a:srgbClr val="F26B43"/>
          </p15:clr>
        </p15:guide>
        <p15:guide id="15" pos="3386" userDrawn="1">
          <p15:clr>
            <a:srgbClr val="F26B43"/>
          </p15:clr>
        </p15:guide>
        <p15:guide id="16" pos="3432" userDrawn="1">
          <p15:clr>
            <a:srgbClr val="F26B43"/>
          </p15:clr>
        </p15:guide>
        <p15:guide id="17" pos="3817" userDrawn="1">
          <p15:clr>
            <a:srgbClr val="F26B43"/>
          </p15:clr>
        </p15:guide>
        <p15:guide id="18" pos="3863" userDrawn="1">
          <p15:clr>
            <a:srgbClr val="F26B43"/>
          </p15:clr>
        </p15:guide>
        <p15:guide id="19" pos="4248" userDrawn="1">
          <p15:clr>
            <a:srgbClr val="F26B43"/>
          </p15:clr>
        </p15:guide>
        <p15:guide id="20" pos="4294" userDrawn="1">
          <p15:clr>
            <a:srgbClr val="F26B43"/>
          </p15:clr>
        </p15:guide>
        <p15:guide id="21" pos="4679" userDrawn="1">
          <p15:clr>
            <a:srgbClr val="F26B43"/>
          </p15:clr>
        </p15:guide>
        <p15:guide id="22" pos="4725" userDrawn="1">
          <p15:clr>
            <a:srgbClr val="F26B43"/>
          </p15:clr>
        </p15:guide>
        <p15:guide id="23" pos="5110" userDrawn="1">
          <p15:clr>
            <a:srgbClr val="F26B43"/>
          </p15:clr>
        </p15:guide>
        <p15:guide id="24" pos="5155" userDrawn="1">
          <p15:clr>
            <a:srgbClr val="F26B43"/>
          </p15:clr>
        </p15:guide>
        <p15:guide id="25" pos="6403" userDrawn="1">
          <p15:clr>
            <a:srgbClr val="F26B43"/>
          </p15:clr>
        </p15:guide>
        <p15:guide id="26" pos="6017" userDrawn="1">
          <p15:clr>
            <a:srgbClr val="F26B43"/>
          </p15:clr>
        </p15:guide>
        <p15:guide id="27" pos="6834" userDrawn="1">
          <p15:clr>
            <a:srgbClr val="F26B43"/>
          </p15:clr>
        </p15:guide>
        <p15:guide id="28" pos="6879" userDrawn="1">
          <p15:clr>
            <a:srgbClr val="F26B43"/>
          </p15:clr>
        </p15:guide>
        <p15:guide id="29" orient="horz" pos="477" userDrawn="1">
          <p15:clr>
            <a:srgbClr val="F26B43"/>
          </p15:clr>
        </p15:guide>
        <p15:guide id="30" orient="horz" pos="630" userDrawn="1">
          <p15:clr>
            <a:srgbClr val="F26B43"/>
          </p15:clr>
        </p15:guide>
        <p15:guide id="31" orient="horz" pos="783" userDrawn="1">
          <p15:clr>
            <a:srgbClr val="F26B43"/>
          </p15:clr>
        </p15:guide>
        <p15:guide id="32" orient="horz" pos="935" userDrawn="1">
          <p15:clr>
            <a:srgbClr val="F26B43"/>
          </p15:clr>
        </p15:guide>
        <p15:guide id="33" orient="horz" pos="1241" userDrawn="1">
          <p15:clr>
            <a:srgbClr val="F26B43"/>
          </p15:clr>
        </p15:guide>
        <p15:guide id="34" orient="horz" pos="1395" userDrawn="1">
          <p15:clr>
            <a:srgbClr val="F26B43"/>
          </p15:clr>
        </p15:guide>
        <p15:guide id="35" orient="horz" pos="1548" userDrawn="1">
          <p15:clr>
            <a:srgbClr val="F26B43"/>
          </p15:clr>
        </p15:guide>
        <p15:guide id="36" orient="horz" pos="1701" userDrawn="1">
          <p15:clr>
            <a:srgbClr val="F26B43"/>
          </p15:clr>
        </p15:guide>
        <p15:guide id="37" orient="horz" pos="1854" userDrawn="1">
          <p15:clr>
            <a:srgbClr val="F26B43"/>
          </p15:clr>
        </p15:guide>
        <p15:guide id="38" orient="horz" pos="2007" userDrawn="1">
          <p15:clr>
            <a:srgbClr val="F26B43"/>
          </p15:clr>
        </p15:guide>
        <p15:guide id="39" orient="horz" pos="2160" userDrawn="1">
          <p15:clr>
            <a:srgbClr val="F26B43"/>
          </p15:clr>
        </p15:guide>
        <p15:guide id="40" orient="horz" pos="2312" userDrawn="1">
          <p15:clr>
            <a:srgbClr val="F26B43"/>
          </p15:clr>
        </p15:guide>
        <p15:guide id="41" orient="horz" pos="2465" userDrawn="1">
          <p15:clr>
            <a:srgbClr val="F26B43"/>
          </p15:clr>
        </p15:guide>
        <p15:guide id="42" orient="horz" pos="2618" userDrawn="1">
          <p15:clr>
            <a:srgbClr val="F26B43"/>
          </p15:clr>
        </p15:guide>
        <p15:guide id="43" orient="horz" pos="2771" userDrawn="1">
          <p15:clr>
            <a:srgbClr val="F26B43"/>
          </p15:clr>
        </p15:guide>
        <p15:guide id="44" orient="horz" pos="2925" userDrawn="1">
          <p15:clr>
            <a:srgbClr val="F26B43"/>
          </p15:clr>
        </p15:guide>
        <p15:guide id="45" orient="horz" pos="3077" userDrawn="1">
          <p15:clr>
            <a:srgbClr val="F26B43"/>
          </p15:clr>
        </p15:guide>
        <p15:guide id="46" orient="horz" pos="3230" userDrawn="1">
          <p15:clr>
            <a:srgbClr val="F26B43"/>
          </p15:clr>
        </p15:guide>
        <p15:guide id="47" orient="horz" pos="3383" userDrawn="1">
          <p15:clr>
            <a:srgbClr val="F26B43"/>
          </p15:clr>
        </p15:guide>
        <p15:guide id="48" orient="horz" pos="3536" userDrawn="1">
          <p15:clr>
            <a:srgbClr val="F26B43"/>
          </p15:clr>
        </p15:guide>
        <p15:guide id="49" orient="horz" pos="3689" userDrawn="1">
          <p15:clr>
            <a:srgbClr val="F26B43"/>
          </p15:clr>
        </p15:guide>
        <p15:guide id="50" orient="horz" pos="1088" userDrawn="1">
          <p15:clr>
            <a:srgbClr val="F26B43"/>
          </p15:clr>
        </p15:guide>
        <p15:guide id="51" pos="1708" userDrawn="1">
          <p15:clr>
            <a:srgbClr val="F26B43"/>
          </p15:clr>
        </p15:guide>
        <p15:guide id="52" pos="1663" userDrawn="1">
          <p15:clr>
            <a:srgbClr val="F26B43"/>
          </p15:clr>
        </p15:guide>
        <p15:guide id="53" pos="1277" userDrawn="1">
          <p15:clr>
            <a:srgbClr val="F26B43"/>
          </p15:clr>
        </p15:guide>
        <p15:guide id="54" pos="1232" userDrawn="1">
          <p15:clr>
            <a:srgbClr val="F26B43"/>
          </p15:clr>
        </p15:guide>
        <p15:guide id="55" pos="5541" userDrawn="1">
          <p15:clr>
            <a:srgbClr val="F26B43"/>
          </p15:clr>
        </p15:guide>
        <p15:guide id="56" pos="5586" userDrawn="1">
          <p15:clr>
            <a:srgbClr val="F26B43"/>
          </p15:clr>
        </p15:guide>
        <p15:guide id="57" pos="5972" userDrawn="1">
          <p15:clr>
            <a:srgbClr val="F26B43"/>
          </p15:clr>
        </p15:guide>
        <p15:guide id="58" pos="64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01na01\Offline$\ivanrie\Documents\Business Documents\AOT\AOT ORP Program Development\Proces\Production of educational material\1.4_Implant materials\1_Implant materials in orthopaedic trauma\_DSC91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7365" y="2950560"/>
            <a:ext cx="4152900" cy="27582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 Placeholder 7">
            <a:extLst>
              <a:ext uri="{FF2B5EF4-FFF2-40B4-BE49-F238E27FC236}">
                <a16:creationId xmlns:a16="http://schemas.microsoft.com/office/drawing/2014/main" id="{83196ACE-BCC8-4C3F-9108-AC6BA03A3B29}"/>
              </a:ext>
            </a:extLst>
          </p:cNvPr>
          <p:cNvSpPr>
            <a:spLocks noGrp="1"/>
          </p:cNvSpPr>
          <p:nvPr>
            <p:ph type="body" sz="quarter" idx="10"/>
          </p:nvPr>
        </p:nvSpPr>
        <p:spPr/>
        <p:txBody>
          <a:bodyPr/>
          <a:lstStyle/>
          <a:p>
            <a:endParaRPr lang="de-CH"/>
          </a:p>
        </p:txBody>
      </p:sp>
      <p:sp>
        <p:nvSpPr>
          <p:cNvPr id="9" name="Text Placeholder 8">
            <a:extLst>
              <a:ext uri="{FF2B5EF4-FFF2-40B4-BE49-F238E27FC236}">
                <a16:creationId xmlns:a16="http://schemas.microsoft.com/office/drawing/2014/main" id="{695C7C03-AABF-42F9-8AC9-B5719ADF7AD0}"/>
              </a:ext>
            </a:extLst>
          </p:cNvPr>
          <p:cNvSpPr>
            <a:spLocks noGrp="1"/>
          </p:cNvSpPr>
          <p:nvPr>
            <p:ph type="body" sz="quarter" idx="11"/>
          </p:nvPr>
        </p:nvSpPr>
        <p:spPr/>
        <p:txBody>
          <a:bodyPr/>
          <a:lstStyle/>
          <a:p>
            <a:endParaRPr lang="de-CH"/>
          </a:p>
        </p:txBody>
      </p:sp>
      <p:sp>
        <p:nvSpPr>
          <p:cNvPr id="10" name="Text Placeholder 9">
            <a:extLst>
              <a:ext uri="{FF2B5EF4-FFF2-40B4-BE49-F238E27FC236}">
                <a16:creationId xmlns:a16="http://schemas.microsoft.com/office/drawing/2014/main" id="{F88A5F75-1555-4051-B6C8-5D4A483ECDA0}"/>
              </a:ext>
            </a:extLst>
          </p:cNvPr>
          <p:cNvSpPr>
            <a:spLocks noGrp="1"/>
          </p:cNvSpPr>
          <p:nvPr>
            <p:ph type="body" sz="quarter" idx="12"/>
          </p:nvPr>
        </p:nvSpPr>
        <p:spPr/>
        <p:txBody>
          <a:bodyPr/>
          <a:lstStyle/>
          <a:p>
            <a:endParaRPr lang="de-CH"/>
          </a:p>
        </p:txBody>
      </p:sp>
      <p:sp>
        <p:nvSpPr>
          <p:cNvPr id="11" name="Text Placeholder 10">
            <a:extLst>
              <a:ext uri="{FF2B5EF4-FFF2-40B4-BE49-F238E27FC236}">
                <a16:creationId xmlns:a16="http://schemas.microsoft.com/office/drawing/2014/main" id="{36836626-8E50-4390-9F03-EFDEE5D3F4AE}"/>
              </a:ext>
            </a:extLst>
          </p:cNvPr>
          <p:cNvSpPr>
            <a:spLocks noGrp="1"/>
          </p:cNvSpPr>
          <p:nvPr>
            <p:ph type="body" sz="quarter" idx="13"/>
          </p:nvPr>
        </p:nvSpPr>
        <p:spPr/>
        <p:txBody>
          <a:bodyPr/>
          <a:lstStyle/>
          <a:p>
            <a:endParaRPr lang="de-CH"/>
          </a:p>
        </p:txBody>
      </p:sp>
      <p:sp>
        <p:nvSpPr>
          <p:cNvPr id="12" name="Text Placeholder 11">
            <a:extLst>
              <a:ext uri="{FF2B5EF4-FFF2-40B4-BE49-F238E27FC236}">
                <a16:creationId xmlns:a16="http://schemas.microsoft.com/office/drawing/2014/main" id="{66B9F7FE-B2A7-480E-A907-DAA7BF266CFE}"/>
              </a:ext>
            </a:extLst>
          </p:cNvPr>
          <p:cNvSpPr>
            <a:spLocks noGrp="1"/>
          </p:cNvSpPr>
          <p:nvPr>
            <p:ph type="body" sz="quarter" idx="14"/>
          </p:nvPr>
        </p:nvSpPr>
        <p:spPr/>
        <p:txBody>
          <a:bodyPr/>
          <a:lstStyle/>
          <a:p>
            <a:r>
              <a:rPr lang="en-US" dirty="0"/>
              <a:t>Implant materials in orthopedic trauma</a:t>
            </a:r>
          </a:p>
          <a:p>
            <a:r>
              <a:rPr lang="en-US" b="0" dirty="0">
                <a:solidFill>
                  <a:schemeClr val="bg1">
                    <a:lumMod val="50000"/>
                  </a:schemeClr>
                </a:solidFill>
              </a:rPr>
              <a:t>David Eglin, Nicola </a:t>
            </a:r>
            <a:r>
              <a:rPr lang="en-US" b="0" dirty="0" err="1">
                <a:solidFill>
                  <a:schemeClr val="bg1">
                    <a:lumMod val="50000"/>
                  </a:schemeClr>
                </a:solidFill>
              </a:rPr>
              <a:t>Kildea</a:t>
            </a:r>
            <a:endParaRPr lang="en-US" b="0" dirty="0">
              <a:solidFill>
                <a:schemeClr val="bg1">
                  <a:lumMod val="50000"/>
                </a:schemeClr>
              </a:solidFill>
            </a:endParaRPr>
          </a:p>
          <a:p>
            <a:endParaRPr lang="de-CH"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2. Material properties</a:t>
            </a:r>
          </a:p>
        </p:txBody>
      </p:sp>
      <p:sp>
        <p:nvSpPr>
          <p:cNvPr id="4" name="Content Placeholder 3"/>
          <p:cNvSpPr>
            <a:spLocks noGrp="1"/>
          </p:cNvSpPr>
          <p:nvPr>
            <p:ph type="body" sz="quarter" idx="13"/>
          </p:nvPr>
        </p:nvSpPr>
        <p:spPr/>
        <p:txBody>
          <a:bodyPr/>
          <a:lstStyle/>
          <a:p>
            <a:pPr marL="457200" lvl="0" indent="-457200">
              <a:lnSpc>
                <a:spcPct val="100000"/>
              </a:lnSpc>
              <a:buFont typeface="Arial" panose="020B0604020202020204" pitchFamily="34" charset="0"/>
              <a:buChar char="•"/>
            </a:pPr>
            <a:r>
              <a:rPr lang="en-US" sz="2800" dirty="0">
                <a:solidFill>
                  <a:srgbClr val="FFFFFF">
                    <a:lumMod val="65000"/>
                  </a:srgbClr>
                </a:solidFill>
                <a:ea typeface="ＭＳ Ｐゴシック" pitchFamily="1" charset="-128"/>
              </a:rPr>
              <a:t>Strength and ductility</a:t>
            </a:r>
          </a:p>
          <a:p>
            <a:pPr marL="457200" lvl="0" indent="-457200">
              <a:lnSpc>
                <a:spcPct val="100000"/>
              </a:lnSpc>
              <a:buFont typeface="Arial" panose="020B0604020202020204" pitchFamily="34" charset="0"/>
              <a:buChar char="•"/>
            </a:pPr>
            <a:r>
              <a:rPr lang="en-US" sz="2800" dirty="0">
                <a:solidFill>
                  <a:srgbClr val="000000"/>
                </a:solidFill>
                <a:ea typeface="ＭＳ Ｐゴシック" pitchFamily="1" charset="-128"/>
              </a:rPr>
              <a:t>Biocompatibility</a:t>
            </a:r>
          </a:p>
          <a:p>
            <a:pPr marL="457200" indent="-457200">
              <a:buFont typeface="Arial" panose="020B0604020202020204" pitchFamily="34" charset="0"/>
              <a:buChar char="•"/>
            </a:pPr>
            <a:endParaRPr lang="de-CH" sz="2800" dirty="0"/>
          </a:p>
        </p:txBody>
      </p:sp>
    </p:spTree>
    <p:extLst>
      <p:ext uri="{BB962C8B-B14F-4D97-AF65-F5344CB8AC3E}">
        <p14:creationId xmlns:p14="http://schemas.microsoft.com/office/powerpoint/2010/main" val="2038905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Biocompatibility</a:t>
            </a:r>
          </a:p>
        </p:txBody>
      </p:sp>
      <p:sp>
        <p:nvSpPr>
          <p:cNvPr id="3" name="Content Placeholder 2"/>
          <p:cNvSpPr>
            <a:spLocks noGrp="1"/>
          </p:cNvSpPr>
          <p:nvPr>
            <p:ph type="body" sz="quarter" idx="13"/>
          </p:nvPr>
        </p:nvSpPr>
        <p:spPr>
          <a:xfrm>
            <a:off x="658813" y="1727200"/>
            <a:ext cx="10874374" cy="4129088"/>
          </a:xfrm>
        </p:spPr>
        <p:txBody>
          <a:bodyPr/>
          <a:lstStyle/>
          <a:p>
            <a:pPr marL="457200" lvl="0" indent="-457200">
              <a:lnSpc>
                <a:spcPct val="100000"/>
              </a:lnSpc>
              <a:buFont typeface="Arial" panose="020B0604020202020204" pitchFamily="34" charset="0"/>
              <a:buChar char="•"/>
            </a:pPr>
            <a:r>
              <a:rPr lang="en-US" sz="2800" dirty="0">
                <a:solidFill>
                  <a:srgbClr val="000000"/>
                </a:solidFill>
                <a:ea typeface="ＭＳ Ｐゴシック" pitchFamily="1" charset="-128"/>
              </a:rPr>
              <a:t>Is the degree to which implanted biomaterials result in tissue reaction</a:t>
            </a:r>
          </a:p>
          <a:p>
            <a:pPr marL="457200" lvl="0" indent="-457200">
              <a:lnSpc>
                <a:spcPct val="100000"/>
              </a:lnSpc>
              <a:buFont typeface="Arial" panose="020B0604020202020204" pitchFamily="34" charset="0"/>
              <a:buChar char="•"/>
            </a:pPr>
            <a:r>
              <a:rPr lang="en-US" sz="2800" dirty="0">
                <a:solidFill>
                  <a:srgbClr val="000000"/>
                </a:solidFill>
                <a:ea typeface="ＭＳ Ｐゴシック" pitchFamily="1" charset="-128"/>
              </a:rPr>
              <a:t>Highly biocompatible metals cause less negative tissue reaction </a:t>
            </a:r>
          </a:p>
          <a:p>
            <a:pPr marL="457200" indent="-457200" eaLnBrk="1" hangingPunct="1">
              <a:lnSpc>
                <a:spcPct val="100000"/>
              </a:lnSpc>
              <a:buFont typeface="Arial" panose="020B0604020202020204" pitchFamily="34" charset="0"/>
              <a:buChar char="•"/>
            </a:pPr>
            <a:r>
              <a:rPr lang="en-US" sz="2800" dirty="0">
                <a:solidFill>
                  <a:srgbClr val="000000"/>
                </a:solidFill>
                <a:ea typeface="ＭＳ Ｐゴシック" pitchFamily="1" charset="-128"/>
              </a:rPr>
              <a:t>Biocompatible surgical materials include</a:t>
            </a:r>
            <a:r>
              <a:rPr lang="en-US" sz="2800" dirty="0">
                <a:solidFill>
                  <a:srgbClr val="000000"/>
                </a:solidFill>
              </a:rPr>
              <a:t>:</a:t>
            </a:r>
          </a:p>
          <a:p>
            <a:pPr marL="952500" lvl="1" indent="-428625">
              <a:buFontTx/>
              <a:buChar char="•"/>
            </a:pPr>
            <a:r>
              <a:rPr lang="en-US" sz="2400" dirty="0">
                <a:solidFill>
                  <a:srgbClr val="000000"/>
                </a:solidFill>
              </a:rPr>
              <a:t>Stainless steel (SS)</a:t>
            </a:r>
          </a:p>
          <a:p>
            <a:pPr marL="952500" lvl="1" indent="-428625">
              <a:buFontTx/>
              <a:buChar char="•"/>
            </a:pPr>
            <a:r>
              <a:rPr lang="en-US" sz="2400" dirty="0">
                <a:solidFill>
                  <a:srgbClr val="000000"/>
                </a:solidFill>
              </a:rPr>
              <a:t>Titanium (Ti)</a:t>
            </a:r>
          </a:p>
          <a:p>
            <a:pPr marL="952500" lvl="1" indent="-428625">
              <a:buFontTx/>
              <a:buChar char="•"/>
            </a:pPr>
            <a:r>
              <a:rPr lang="en-US" sz="2400" dirty="0">
                <a:solidFill>
                  <a:srgbClr val="000000"/>
                </a:solidFill>
              </a:rPr>
              <a:t>Titanium-</a:t>
            </a:r>
            <a:r>
              <a:rPr lang="en-US" sz="2400" dirty="0" err="1">
                <a:solidFill>
                  <a:srgbClr val="000000"/>
                </a:solidFill>
              </a:rPr>
              <a:t>Aluminium</a:t>
            </a:r>
            <a:r>
              <a:rPr lang="en-US" sz="2400" dirty="0">
                <a:solidFill>
                  <a:srgbClr val="000000"/>
                </a:solidFill>
              </a:rPr>
              <a:t>-Niobium (TAN)</a:t>
            </a:r>
          </a:p>
        </p:txBody>
      </p:sp>
    </p:spTree>
    <p:extLst>
      <p:ext uri="{BB962C8B-B14F-4D97-AF65-F5344CB8AC3E}">
        <p14:creationId xmlns:p14="http://schemas.microsoft.com/office/powerpoint/2010/main" val="2928431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3200" dirty="0"/>
              <a:t>Biocompatibility</a:t>
            </a:r>
          </a:p>
        </p:txBody>
      </p:sp>
      <p:sp>
        <p:nvSpPr>
          <p:cNvPr id="3" name="Content Placeholder 2"/>
          <p:cNvSpPr>
            <a:spLocks noGrp="1"/>
          </p:cNvSpPr>
          <p:nvPr>
            <p:ph type="body" sz="quarter" idx="13"/>
          </p:nvPr>
        </p:nvSpPr>
        <p:spPr>
          <a:xfrm>
            <a:off x="658813" y="1727200"/>
            <a:ext cx="9389962" cy="4129088"/>
          </a:xfrm>
        </p:spPr>
        <p:txBody>
          <a:bodyPr/>
          <a:lstStyle/>
          <a:p>
            <a:pPr marL="342900" lvl="1" indent="-342900">
              <a:lnSpc>
                <a:spcPct val="125000"/>
              </a:lnSpc>
              <a:buFont typeface="Arial"/>
              <a:buChar char="•"/>
            </a:pPr>
            <a:r>
              <a:rPr lang="en-US" dirty="0"/>
              <a:t>Most biocompatible metal in medical use:</a:t>
            </a:r>
          </a:p>
          <a:p>
            <a:pPr marL="952500" lvl="1" indent="-428625">
              <a:buFontTx/>
              <a:buChar char="•"/>
            </a:pPr>
            <a:r>
              <a:rPr lang="en-US" dirty="0">
                <a:solidFill>
                  <a:srgbClr val="000000"/>
                </a:solidFill>
              </a:rPr>
              <a:t>Gold</a:t>
            </a:r>
          </a:p>
          <a:p>
            <a:endParaRPr lang="en-US" dirty="0"/>
          </a:p>
          <a:p>
            <a:endParaRPr lang="en-US" dirty="0"/>
          </a:p>
          <a:p>
            <a:pPr marL="342900" lvl="1" indent="-342900">
              <a:lnSpc>
                <a:spcPct val="125000"/>
              </a:lnSpc>
              <a:buFont typeface="Arial"/>
              <a:buChar char="•"/>
            </a:pPr>
            <a:endParaRPr lang="en-US" sz="2800" dirty="0"/>
          </a:p>
          <a:p>
            <a:pPr marL="342900" lvl="1" indent="-342900">
              <a:lnSpc>
                <a:spcPct val="125000"/>
              </a:lnSpc>
              <a:buFont typeface="Arial"/>
              <a:buChar char="•"/>
            </a:pPr>
            <a:r>
              <a:rPr lang="en-US" sz="2800" dirty="0"/>
              <a:t>But </a:t>
            </a:r>
            <a:r>
              <a:rPr lang="en-US" sz="2800" dirty="0">
                <a:solidFill>
                  <a:schemeClr val="tx2"/>
                </a:solidFill>
              </a:rPr>
              <a:t>unsuitable for fracture fixation implants </a:t>
            </a:r>
            <a:r>
              <a:rPr lang="en-US" sz="2800" dirty="0"/>
              <a:t>due to physical properties</a:t>
            </a:r>
          </a:p>
        </p:txBody>
      </p:sp>
      <p:pic>
        <p:nvPicPr>
          <p:cNvPr id="1026" name="Picture 2" descr="http://www.goldnewsweekly.com/img/headline/3ReasonstoGoBull.1107.jpg"/>
          <p:cNvPicPr>
            <a:picLocks noChangeAspect="1" noChangeArrowheads="1"/>
          </p:cNvPicPr>
          <p:nvPr/>
        </p:nvPicPr>
        <p:blipFill>
          <a:blip r:embed="rId3">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4882412" y="2423962"/>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48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a:xfrm>
            <a:off x="658814" y="517525"/>
            <a:ext cx="5607232" cy="966789"/>
          </a:xfrm>
        </p:spPr>
        <p:txBody>
          <a:bodyPr/>
          <a:lstStyle/>
          <a:p>
            <a:r>
              <a:rPr lang="en-US" sz="3200" dirty="0" err="1"/>
              <a:t>Biocompatibility─How</a:t>
            </a:r>
            <a:r>
              <a:rPr lang="en-US" sz="3200" dirty="0"/>
              <a:t> does it work?</a:t>
            </a:r>
          </a:p>
        </p:txBody>
      </p:sp>
      <p:grpSp>
        <p:nvGrpSpPr>
          <p:cNvPr id="3" name="Group 2">
            <a:extLst>
              <a:ext uri="{FF2B5EF4-FFF2-40B4-BE49-F238E27FC236}">
                <a16:creationId xmlns:a16="http://schemas.microsoft.com/office/drawing/2014/main" id="{36E48A1F-632D-4DFC-BC23-138397735864}"/>
              </a:ext>
            </a:extLst>
          </p:cNvPr>
          <p:cNvGrpSpPr/>
          <p:nvPr/>
        </p:nvGrpSpPr>
        <p:grpSpPr>
          <a:xfrm>
            <a:off x="7200000" y="0"/>
            <a:ext cx="3525064" cy="6172199"/>
            <a:chOff x="1524002" y="0"/>
            <a:chExt cx="3525064" cy="6172199"/>
          </a:xfrm>
        </p:grpSpPr>
        <p:sp>
          <p:nvSpPr>
            <p:cNvPr id="4" name="Rectangle 3"/>
            <p:cNvSpPr/>
            <p:nvPr/>
          </p:nvSpPr>
          <p:spPr bwMode="auto">
            <a:xfrm rot="5400000">
              <a:off x="2503489" y="4305300"/>
              <a:ext cx="1295399" cy="2438400"/>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a:lstStyle/>
            <a:p>
              <a:pPr>
                <a:defRPr/>
              </a:pPr>
              <a:endParaRPr lang="de-CH" dirty="0">
                <a:latin typeface="Arial" charset="0"/>
                <a:ea typeface="Osaka" pitchFamily="-32" charset="-128"/>
              </a:endParaRPr>
            </a:p>
          </p:txBody>
        </p:sp>
        <p:pic>
          <p:nvPicPr>
            <p:cNvPr id="10277" name="Picture 2"/>
            <p:cNvPicPr>
              <a:picLocks noChangeAspect="1" noChangeArrowheads="1"/>
            </p:cNvPicPr>
            <p:nvPr/>
          </p:nvPicPr>
          <p:blipFill rotWithShape="1">
            <a:blip r:embed="rId3"/>
            <a:srcRect l="61959"/>
            <a:stretch/>
          </p:blipFill>
          <p:spPr bwMode="auto">
            <a:xfrm rot="5400000">
              <a:off x="2638834" y="-1114832"/>
              <a:ext cx="1295399" cy="352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270" name="Rectangle 7"/>
            <p:cNvSpPr>
              <a:spLocks noChangeArrowheads="1"/>
            </p:cNvSpPr>
            <p:nvPr/>
          </p:nvSpPr>
          <p:spPr bwMode="auto">
            <a:xfrm rot="5400000">
              <a:off x="2805815" y="800100"/>
              <a:ext cx="685800" cy="762000"/>
            </a:xfrm>
            <a:prstGeom prst="rect">
              <a:avLst/>
            </a:prstGeom>
            <a:noFill/>
            <a:ln w="5715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p>
          </p:txBody>
        </p:sp>
        <p:sp>
          <p:nvSpPr>
            <p:cNvPr id="11271" name="Rectangle 8"/>
            <p:cNvSpPr>
              <a:spLocks noChangeArrowheads="1"/>
            </p:cNvSpPr>
            <p:nvPr/>
          </p:nvSpPr>
          <p:spPr bwMode="auto">
            <a:xfrm rot="5400000">
              <a:off x="2046288" y="2857500"/>
              <a:ext cx="2209800" cy="2438400"/>
            </a:xfrm>
            <a:prstGeom prst="rect">
              <a:avLst/>
            </a:prstGeom>
            <a:solidFill>
              <a:srgbClr val="CBBA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1272" name="Rectangle 9"/>
            <p:cNvSpPr>
              <a:spLocks noChangeArrowheads="1"/>
            </p:cNvSpPr>
            <p:nvPr/>
          </p:nvSpPr>
          <p:spPr bwMode="auto">
            <a:xfrm rot="5400000">
              <a:off x="2817813" y="1857374"/>
              <a:ext cx="666750" cy="2438400"/>
            </a:xfrm>
            <a:prstGeom prst="rect">
              <a:avLst/>
            </a:prstGeom>
            <a:solidFill>
              <a:srgbClr val="99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1" name="Isosceles Triangle 10"/>
            <p:cNvSpPr/>
            <p:nvPr/>
          </p:nvSpPr>
          <p:spPr bwMode="auto">
            <a:xfrm>
              <a:off x="3028951" y="4911725"/>
              <a:ext cx="342900" cy="342900"/>
            </a:xfrm>
            <a:prstGeom prst="triangle">
              <a:avLst/>
            </a:prstGeom>
            <a:solidFill>
              <a:schemeClr val="accent6">
                <a:lumMod val="20000"/>
                <a:lumOff val="80000"/>
              </a:schemeClr>
            </a:solidFill>
            <a:ln w="9525" cap="flat" cmpd="sng" algn="ctr">
              <a:noFill/>
              <a:prstDash val="solid"/>
              <a:round/>
              <a:headEnd type="none" w="med" len="med"/>
              <a:tailEnd type="none" w="med" len="med"/>
            </a:ln>
            <a:effectLst/>
          </p:spPr>
          <p:txBody>
            <a:bodyPr/>
            <a:lstStyle/>
            <a:p>
              <a:pPr>
                <a:defRPr/>
              </a:pPr>
              <a:endParaRPr lang="de-CH">
                <a:latin typeface="Arial" charset="0"/>
                <a:ea typeface="Osaka" pitchFamily="-32" charset="-128"/>
              </a:endParaRPr>
            </a:p>
          </p:txBody>
        </p:sp>
        <p:sp>
          <p:nvSpPr>
            <p:cNvPr id="12" name="Isosceles Triangle 11"/>
            <p:cNvSpPr/>
            <p:nvPr/>
          </p:nvSpPr>
          <p:spPr bwMode="auto">
            <a:xfrm>
              <a:off x="2770188" y="4953000"/>
              <a:ext cx="342900" cy="342900"/>
            </a:xfrm>
            <a:prstGeom prst="triangle">
              <a:avLst/>
            </a:prstGeom>
            <a:solidFill>
              <a:schemeClr val="accent6">
                <a:lumMod val="20000"/>
                <a:lumOff val="80000"/>
              </a:schemeClr>
            </a:solidFill>
            <a:ln w="9525" cap="flat" cmpd="sng" algn="ctr">
              <a:noFill/>
              <a:prstDash val="solid"/>
              <a:round/>
              <a:headEnd type="none" w="med" len="med"/>
              <a:tailEnd type="none" w="med" len="med"/>
            </a:ln>
            <a:effectLst/>
          </p:spPr>
          <p:txBody>
            <a:bodyPr/>
            <a:lstStyle/>
            <a:p>
              <a:pPr>
                <a:defRPr/>
              </a:pPr>
              <a:endParaRPr lang="de-CH">
                <a:latin typeface="Arial" charset="0"/>
                <a:ea typeface="Osaka" pitchFamily="-32" charset="-128"/>
              </a:endParaRPr>
            </a:p>
          </p:txBody>
        </p:sp>
        <p:sp>
          <p:nvSpPr>
            <p:cNvPr id="13" name="Isosceles Triangle 12"/>
            <p:cNvSpPr/>
            <p:nvPr/>
          </p:nvSpPr>
          <p:spPr bwMode="auto">
            <a:xfrm>
              <a:off x="2230438" y="5010150"/>
              <a:ext cx="342900" cy="342900"/>
            </a:xfrm>
            <a:prstGeom prst="triangle">
              <a:avLst/>
            </a:prstGeom>
            <a:solidFill>
              <a:schemeClr val="accent6">
                <a:lumMod val="20000"/>
                <a:lumOff val="80000"/>
              </a:schemeClr>
            </a:solidFill>
            <a:ln w="9525" cap="flat" cmpd="sng" algn="ctr">
              <a:noFill/>
              <a:prstDash val="solid"/>
              <a:round/>
              <a:headEnd type="none" w="med" len="med"/>
              <a:tailEnd type="none" w="med" len="med"/>
            </a:ln>
            <a:effectLst/>
          </p:spPr>
          <p:txBody>
            <a:bodyPr/>
            <a:lstStyle/>
            <a:p>
              <a:pPr>
                <a:defRPr/>
              </a:pPr>
              <a:endParaRPr lang="de-CH">
                <a:latin typeface="Arial" charset="0"/>
                <a:ea typeface="Osaka" pitchFamily="-32" charset="-128"/>
              </a:endParaRPr>
            </a:p>
          </p:txBody>
        </p:sp>
        <p:sp>
          <p:nvSpPr>
            <p:cNvPr id="14" name="Isosceles Triangle 13"/>
            <p:cNvSpPr/>
            <p:nvPr/>
          </p:nvSpPr>
          <p:spPr bwMode="auto">
            <a:xfrm>
              <a:off x="2312988" y="4876800"/>
              <a:ext cx="342900" cy="342900"/>
            </a:xfrm>
            <a:prstGeom prst="triangle">
              <a:avLst/>
            </a:prstGeom>
            <a:solidFill>
              <a:schemeClr val="accent6">
                <a:lumMod val="20000"/>
                <a:lumOff val="80000"/>
              </a:schemeClr>
            </a:solidFill>
            <a:ln w="9525" cap="flat" cmpd="sng" algn="ctr">
              <a:noFill/>
              <a:prstDash val="solid"/>
              <a:round/>
              <a:headEnd type="none" w="med" len="med"/>
              <a:tailEnd type="none" w="med" len="med"/>
            </a:ln>
            <a:effectLst/>
          </p:spPr>
          <p:txBody>
            <a:bodyPr/>
            <a:lstStyle/>
            <a:p>
              <a:pPr>
                <a:defRPr/>
              </a:pPr>
              <a:endParaRPr lang="de-CH">
                <a:latin typeface="Arial" charset="0"/>
                <a:ea typeface="Osaka" pitchFamily="-32" charset="-128"/>
              </a:endParaRPr>
            </a:p>
          </p:txBody>
        </p:sp>
        <p:sp>
          <p:nvSpPr>
            <p:cNvPr id="15" name="Isosceles Triangle 14"/>
            <p:cNvSpPr/>
            <p:nvPr/>
          </p:nvSpPr>
          <p:spPr bwMode="auto">
            <a:xfrm>
              <a:off x="2160588" y="5029200"/>
              <a:ext cx="342900" cy="342900"/>
            </a:xfrm>
            <a:prstGeom prst="triangle">
              <a:avLst/>
            </a:prstGeom>
            <a:solidFill>
              <a:schemeClr val="accent6">
                <a:lumMod val="20000"/>
                <a:lumOff val="80000"/>
              </a:schemeClr>
            </a:solidFill>
            <a:ln w="9525" cap="flat" cmpd="sng" algn="ctr">
              <a:noFill/>
              <a:prstDash val="solid"/>
              <a:round/>
              <a:headEnd type="none" w="med" len="med"/>
              <a:tailEnd type="none" w="med" len="med"/>
            </a:ln>
            <a:effectLst/>
          </p:spPr>
          <p:txBody>
            <a:bodyPr/>
            <a:lstStyle/>
            <a:p>
              <a:pPr>
                <a:defRPr/>
              </a:pPr>
              <a:endParaRPr lang="de-CH">
                <a:latin typeface="Arial" charset="0"/>
                <a:ea typeface="Osaka" pitchFamily="-32" charset="-128"/>
              </a:endParaRPr>
            </a:p>
          </p:txBody>
        </p:sp>
        <p:sp>
          <p:nvSpPr>
            <p:cNvPr id="16" name="Isosceles Triangle 15"/>
            <p:cNvSpPr/>
            <p:nvPr/>
          </p:nvSpPr>
          <p:spPr bwMode="auto">
            <a:xfrm>
              <a:off x="2084388" y="5029200"/>
              <a:ext cx="342900" cy="342900"/>
            </a:xfrm>
            <a:prstGeom prst="triangle">
              <a:avLst/>
            </a:prstGeom>
            <a:solidFill>
              <a:schemeClr val="accent6">
                <a:lumMod val="20000"/>
                <a:lumOff val="80000"/>
              </a:schemeClr>
            </a:solidFill>
            <a:ln w="9525" cap="flat" cmpd="sng" algn="ctr">
              <a:noFill/>
              <a:prstDash val="solid"/>
              <a:round/>
              <a:headEnd type="none" w="med" len="med"/>
              <a:tailEnd type="none" w="med" len="med"/>
            </a:ln>
            <a:effectLst/>
          </p:spPr>
          <p:txBody>
            <a:bodyPr/>
            <a:lstStyle/>
            <a:p>
              <a:pPr>
                <a:defRPr/>
              </a:pPr>
              <a:endParaRPr lang="de-CH">
                <a:latin typeface="Arial" charset="0"/>
                <a:ea typeface="Osaka" pitchFamily="-32" charset="-128"/>
              </a:endParaRPr>
            </a:p>
          </p:txBody>
        </p:sp>
        <p:sp>
          <p:nvSpPr>
            <p:cNvPr id="11281" name="TextBox 18"/>
            <p:cNvSpPr txBox="1">
              <a:spLocks noChangeArrowheads="1"/>
            </p:cNvSpPr>
            <p:nvPr/>
          </p:nvSpPr>
          <p:spPr bwMode="auto">
            <a:xfrm>
              <a:off x="2771776" y="2813049"/>
              <a:ext cx="10652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eaLnBrk="1" hangingPunct="1"/>
              <a:r>
                <a:rPr lang="en-GB" sz="2800" dirty="0"/>
                <a:t>Metal</a:t>
              </a:r>
              <a:endParaRPr lang="de-CH" sz="2800" dirty="0"/>
            </a:p>
          </p:txBody>
        </p:sp>
        <p:sp>
          <p:nvSpPr>
            <p:cNvPr id="11282" name="TextBox 19"/>
            <p:cNvSpPr txBox="1">
              <a:spLocks noChangeArrowheads="1"/>
            </p:cNvSpPr>
            <p:nvPr/>
          </p:nvSpPr>
          <p:spPr bwMode="auto">
            <a:xfrm>
              <a:off x="2230438" y="3479800"/>
              <a:ext cx="20843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eaLnBrk="1" hangingPunct="1"/>
              <a:r>
                <a:rPr lang="en-GB" sz="2800" dirty="0"/>
                <a:t>Metal oxide</a:t>
              </a:r>
            </a:p>
            <a:p>
              <a:pPr eaLnBrk="1" hangingPunct="1"/>
              <a:r>
                <a:rPr lang="en-GB" sz="2800" dirty="0"/>
                <a:t>passivation </a:t>
              </a:r>
            </a:p>
            <a:p>
              <a:pPr eaLnBrk="1" hangingPunct="1"/>
              <a:r>
                <a:rPr lang="en-GB" sz="2800" dirty="0"/>
                <a:t>layer</a:t>
              </a:r>
              <a:endParaRPr lang="de-CH" sz="2800" dirty="0"/>
            </a:p>
          </p:txBody>
        </p:sp>
        <p:grpSp>
          <p:nvGrpSpPr>
            <p:cNvPr id="11288" name="Group 29"/>
            <p:cNvGrpSpPr>
              <a:grpSpLocks/>
            </p:cNvGrpSpPr>
            <p:nvPr/>
          </p:nvGrpSpPr>
          <p:grpSpPr bwMode="auto">
            <a:xfrm rot="5400000">
              <a:off x="3665538" y="4972050"/>
              <a:ext cx="266700" cy="685800"/>
              <a:chOff x="6515101" y="3048000"/>
              <a:chExt cx="266699" cy="685800"/>
            </a:xfrm>
          </p:grpSpPr>
          <p:sp>
            <p:nvSpPr>
              <p:cNvPr id="10275" name="Flowchart: Delay 30"/>
              <p:cNvSpPr>
                <a:spLocks noChangeArrowheads="1"/>
              </p:cNvSpPr>
              <p:nvPr/>
            </p:nvSpPr>
            <p:spPr bwMode="auto">
              <a:xfrm>
                <a:off x="6515101" y="3048000"/>
                <a:ext cx="266699" cy="685800"/>
              </a:xfrm>
              <a:prstGeom prst="flowChartDelay">
                <a:avLst/>
              </a:prstGeom>
              <a:solidFill>
                <a:schemeClr val="accent1"/>
              </a:solidFill>
              <a:ln w="9525">
                <a:solidFill>
                  <a:srgbClr val="00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CH">
                  <a:latin typeface="Arial" charset="0"/>
                  <a:ea typeface="Osaka" charset="0"/>
                  <a:cs typeface="Osaka" charset="0"/>
                </a:endParaRPr>
              </a:p>
            </p:txBody>
          </p:sp>
          <p:sp>
            <p:nvSpPr>
              <p:cNvPr id="11300" name="Flowchart: Connector 31"/>
              <p:cNvSpPr>
                <a:spLocks noChangeArrowheads="1"/>
              </p:cNvSpPr>
              <p:nvPr/>
            </p:nvSpPr>
            <p:spPr bwMode="auto">
              <a:xfrm>
                <a:off x="6572251" y="3314700"/>
                <a:ext cx="133349" cy="190500"/>
              </a:xfrm>
              <a:prstGeom prst="flowChartConnector">
                <a:avLst/>
              </a:prstGeom>
              <a:solidFill>
                <a:srgbClr val="FF0000"/>
              </a:solidFill>
              <a:ln w="9525">
                <a:solidFill>
                  <a:schemeClr val="tx1"/>
                </a:solidFill>
                <a:round/>
                <a:headEnd/>
                <a:tailEnd/>
              </a:ln>
            </p:spPr>
            <p:txBody>
              <a:bodyPr/>
              <a:lstStyle/>
              <a:p>
                <a:endParaRPr lang="de-CH"/>
              </a:p>
            </p:txBody>
          </p:sp>
        </p:grpSp>
        <p:grpSp>
          <p:nvGrpSpPr>
            <p:cNvPr id="11289" name="Group 32"/>
            <p:cNvGrpSpPr>
              <a:grpSpLocks/>
            </p:cNvGrpSpPr>
            <p:nvPr/>
          </p:nvGrpSpPr>
          <p:grpSpPr bwMode="auto">
            <a:xfrm rot="5400000">
              <a:off x="2293938" y="4978066"/>
              <a:ext cx="266700" cy="685800"/>
              <a:chOff x="6515101" y="3581400"/>
              <a:chExt cx="266699" cy="685800"/>
            </a:xfrm>
          </p:grpSpPr>
          <p:sp>
            <p:nvSpPr>
              <p:cNvPr id="10273" name="Flowchart: Delay 33"/>
              <p:cNvSpPr>
                <a:spLocks noChangeArrowheads="1"/>
              </p:cNvSpPr>
              <p:nvPr/>
            </p:nvSpPr>
            <p:spPr bwMode="auto">
              <a:xfrm>
                <a:off x="6515101" y="3581400"/>
                <a:ext cx="266699" cy="685800"/>
              </a:xfrm>
              <a:prstGeom prst="flowChartDelay">
                <a:avLst/>
              </a:prstGeom>
              <a:solidFill>
                <a:schemeClr val="accent1"/>
              </a:solidFill>
              <a:ln w="9525">
                <a:solidFill>
                  <a:srgbClr val="00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CH">
                  <a:latin typeface="Arial" charset="0"/>
                  <a:ea typeface="Osaka" charset="0"/>
                  <a:cs typeface="Osaka" charset="0"/>
                </a:endParaRPr>
              </a:p>
            </p:txBody>
          </p:sp>
          <p:sp>
            <p:nvSpPr>
              <p:cNvPr id="11298" name="Flowchart: Connector 34"/>
              <p:cNvSpPr>
                <a:spLocks noChangeArrowheads="1"/>
              </p:cNvSpPr>
              <p:nvPr/>
            </p:nvSpPr>
            <p:spPr bwMode="auto">
              <a:xfrm>
                <a:off x="6572251" y="3848100"/>
                <a:ext cx="133349" cy="190500"/>
              </a:xfrm>
              <a:prstGeom prst="flowChartConnector">
                <a:avLst/>
              </a:prstGeom>
              <a:solidFill>
                <a:srgbClr val="FF0000"/>
              </a:solidFill>
              <a:ln w="9525">
                <a:solidFill>
                  <a:schemeClr val="tx1"/>
                </a:solidFill>
                <a:round/>
                <a:headEnd/>
                <a:tailEnd/>
              </a:ln>
            </p:spPr>
            <p:txBody>
              <a:bodyPr/>
              <a:lstStyle/>
              <a:p>
                <a:endParaRPr lang="de-CH"/>
              </a:p>
            </p:txBody>
          </p:sp>
        </p:grpSp>
        <p:sp>
          <p:nvSpPr>
            <p:cNvPr id="5" name="TextBox 4"/>
            <p:cNvSpPr txBox="1"/>
            <p:nvPr/>
          </p:nvSpPr>
          <p:spPr>
            <a:xfrm>
              <a:off x="2265363" y="5575005"/>
              <a:ext cx="323850" cy="461665"/>
            </a:xfrm>
            <a:prstGeom prst="rect">
              <a:avLst/>
            </a:prstGeom>
            <a:noFill/>
          </p:spPr>
          <p:txBody>
            <a:bodyPr wrap="square" rtlCol="0">
              <a:spAutoFit/>
            </a:bodyPr>
            <a:lstStyle/>
            <a:p>
              <a:r>
                <a:rPr lang="de-CH" sz="2400" b="1" dirty="0"/>
                <a:t>1</a:t>
              </a:r>
            </a:p>
          </p:txBody>
        </p:sp>
        <p:sp>
          <p:nvSpPr>
            <p:cNvPr id="30" name="TextBox 29"/>
            <p:cNvSpPr txBox="1"/>
            <p:nvPr/>
          </p:nvSpPr>
          <p:spPr>
            <a:xfrm>
              <a:off x="3581400" y="5573233"/>
              <a:ext cx="323850" cy="461665"/>
            </a:xfrm>
            <a:prstGeom prst="rect">
              <a:avLst/>
            </a:prstGeom>
            <a:noFill/>
          </p:spPr>
          <p:txBody>
            <a:bodyPr wrap="square" rtlCol="0">
              <a:spAutoFit/>
            </a:bodyPr>
            <a:lstStyle/>
            <a:p>
              <a:r>
                <a:rPr lang="de-CH" sz="2400" b="1" dirty="0"/>
                <a:t>2</a:t>
              </a:r>
            </a:p>
          </p:txBody>
        </p:sp>
        <p:cxnSp>
          <p:nvCxnSpPr>
            <p:cNvPr id="33" name="Straight Connector 17"/>
            <p:cNvCxnSpPr>
              <a:cxnSpLocks noChangeShapeType="1"/>
              <a:stCxn id="11270" idx="2"/>
            </p:cNvCxnSpPr>
            <p:nvPr/>
          </p:nvCxnSpPr>
          <p:spPr bwMode="auto">
            <a:xfrm flipH="1">
              <a:off x="1931989" y="1181101"/>
              <a:ext cx="835727" cy="1562099"/>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Straight Connector 17"/>
            <p:cNvCxnSpPr>
              <a:cxnSpLocks noChangeShapeType="1"/>
              <a:stCxn id="11270" idx="0"/>
            </p:cNvCxnSpPr>
            <p:nvPr/>
          </p:nvCxnSpPr>
          <p:spPr bwMode="auto">
            <a:xfrm>
              <a:off x="3529716" y="1181101"/>
              <a:ext cx="785111" cy="1562099"/>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6" name="TextBox 18"/>
            <p:cNvSpPr txBox="1">
              <a:spLocks noChangeArrowheads="1"/>
            </p:cNvSpPr>
            <p:nvPr/>
          </p:nvSpPr>
          <p:spPr bwMode="auto">
            <a:xfrm>
              <a:off x="2534056" y="272722"/>
              <a:ext cx="13644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eaLnBrk="1" hangingPunct="1"/>
              <a:r>
                <a:rPr lang="de-CH" sz="2800" dirty="0" err="1"/>
                <a:t>Implant</a:t>
              </a:r>
              <a:endParaRPr lang="de-CH" sz="2800" dirty="0"/>
            </a:p>
          </p:txBody>
        </p:sp>
      </p:grpSp>
      <p:sp>
        <p:nvSpPr>
          <p:cNvPr id="31" name="Rectangle 3"/>
          <p:cNvSpPr txBox="1">
            <a:spLocks noChangeArrowheads="1"/>
          </p:cNvSpPr>
          <p:nvPr/>
        </p:nvSpPr>
        <p:spPr bwMode="auto">
          <a:xfrm>
            <a:off x="658801" y="1728000"/>
            <a:ext cx="5058606"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lnSpc>
                <a:spcPct val="125000"/>
              </a:lnSpc>
              <a:spcBef>
                <a:spcPct val="20000"/>
              </a:spcBef>
              <a:spcAft>
                <a:spcPct val="0"/>
              </a:spcAft>
              <a:buFont typeface="Arial"/>
              <a:buChar char="•"/>
              <a:defRPr kumimoji="1" sz="2400">
                <a:solidFill>
                  <a:schemeClr val="tx1"/>
                </a:solidFill>
                <a:latin typeface="+mn-lt"/>
                <a:ea typeface="+mn-ea"/>
                <a:cs typeface="MS PGothic" charset="0"/>
              </a:defRPr>
            </a:lvl1pPr>
            <a:lvl2pPr marL="742950" indent="-285750" algn="l" rtl="0" eaLnBrk="0" fontAlgn="base" hangingPunct="0">
              <a:spcBef>
                <a:spcPct val="20000"/>
              </a:spcBef>
              <a:spcAft>
                <a:spcPct val="0"/>
              </a:spcAft>
              <a:buFont typeface="Symbol" pitchFamily="18" charset="2"/>
              <a:buChar char="-"/>
              <a:defRPr kumimoji="1" sz="2400">
                <a:solidFill>
                  <a:srgbClr val="29529B"/>
                </a:solidFill>
                <a:latin typeface="+mn-lt"/>
                <a:ea typeface="+mn-ea"/>
                <a:cs typeface="MS PGothic"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S PGothic"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S PGothic"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S PGothic"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en-US" altLang="en-US" sz="2800" dirty="0"/>
              <a:t>Determined mainly by the implant surface properties</a:t>
            </a:r>
            <a:endParaRPr lang="en-US" sz="2800" dirty="0"/>
          </a:p>
          <a:p>
            <a:endParaRPr lang="en-US" sz="2800" dirty="0"/>
          </a:p>
          <a:p>
            <a:endParaRPr lang="en-US" sz="2800" dirty="0"/>
          </a:p>
          <a:p>
            <a:pPr marL="457200" indent="-457200">
              <a:buFont typeface="Arial"/>
              <a:buAutoNum type="arabicPeriod"/>
            </a:pPr>
            <a:r>
              <a:rPr lang="en-US" sz="2800" dirty="0"/>
              <a:t>The cell is strongly attached to a rough surface</a:t>
            </a:r>
          </a:p>
          <a:p>
            <a:pPr marL="457200" indent="-457200">
              <a:buFont typeface="Arial"/>
              <a:buAutoNum type="arabicPeriod"/>
            </a:pPr>
            <a:r>
              <a:rPr lang="en-US" sz="2800" dirty="0"/>
              <a:t>The cell is loosely attached to a smooth surface</a:t>
            </a:r>
          </a:p>
          <a:p>
            <a:endParaRPr lang="en-US" sz="2800" dirty="0"/>
          </a:p>
        </p:txBody>
      </p:sp>
    </p:spTree>
    <p:extLst>
      <p:ext uri="{BB962C8B-B14F-4D97-AF65-F5344CB8AC3E}">
        <p14:creationId xmlns:p14="http://schemas.microsoft.com/office/powerpoint/2010/main" val="164801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E93D557-601C-450C-A703-AD6B96DB1021}"/>
              </a:ext>
            </a:extLst>
          </p:cNvPr>
          <p:cNvGrpSpPr/>
          <p:nvPr/>
        </p:nvGrpSpPr>
        <p:grpSpPr>
          <a:xfrm>
            <a:off x="7200000" y="0"/>
            <a:ext cx="3525064" cy="6778979"/>
            <a:chOff x="1524002" y="0"/>
            <a:chExt cx="3525064" cy="6778979"/>
          </a:xfrm>
        </p:grpSpPr>
        <p:sp>
          <p:nvSpPr>
            <p:cNvPr id="4" name="Rectangle 3"/>
            <p:cNvSpPr/>
            <p:nvPr/>
          </p:nvSpPr>
          <p:spPr bwMode="auto">
            <a:xfrm rot="5400000">
              <a:off x="2199394" y="4607279"/>
              <a:ext cx="1905000" cy="2438400"/>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a:lstStyle/>
            <a:p>
              <a:pPr>
                <a:defRPr/>
              </a:pPr>
              <a:endParaRPr lang="de-CH" dirty="0">
                <a:latin typeface="Arial" charset="0"/>
                <a:ea typeface="Osaka" pitchFamily="-32" charset="-128"/>
              </a:endParaRPr>
            </a:p>
          </p:txBody>
        </p:sp>
        <p:sp>
          <p:nvSpPr>
            <p:cNvPr id="27" name="Rectangle 8"/>
            <p:cNvSpPr>
              <a:spLocks noChangeArrowheads="1"/>
            </p:cNvSpPr>
            <p:nvPr/>
          </p:nvSpPr>
          <p:spPr bwMode="auto">
            <a:xfrm rot="5400000">
              <a:off x="2046994" y="2930879"/>
              <a:ext cx="2209800" cy="2438400"/>
            </a:xfrm>
            <a:prstGeom prst="rect">
              <a:avLst/>
            </a:prstGeom>
            <a:solidFill>
              <a:srgbClr val="CBBA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1272" name="Rectangle 9"/>
            <p:cNvSpPr>
              <a:spLocks noChangeArrowheads="1"/>
            </p:cNvSpPr>
            <p:nvPr/>
          </p:nvSpPr>
          <p:spPr bwMode="auto">
            <a:xfrm rot="5400000">
              <a:off x="2818519" y="1854554"/>
              <a:ext cx="666750" cy="2438400"/>
            </a:xfrm>
            <a:prstGeom prst="rect">
              <a:avLst/>
            </a:prstGeom>
            <a:solidFill>
              <a:srgbClr val="99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1" name="Isosceles Triangle 10"/>
            <p:cNvSpPr/>
            <p:nvPr/>
          </p:nvSpPr>
          <p:spPr bwMode="auto">
            <a:xfrm>
              <a:off x="3655652" y="4908904"/>
              <a:ext cx="342900" cy="342900"/>
            </a:xfrm>
            <a:prstGeom prst="triangle">
              <a:avLst/>
            </a:prstGeom>
            <a:solidFill>
              <a:schemeClr val="accent6">
                <a:lumMod val="20000"/>
                <a:lumOff val="80000"/>
              </a:schemeClr>
            </a:solidFill>
            <a:ln w="9525" cap="flat" cmpd="sng" algn="ctr">
              <a:noFill/>
              <a:prstDash val="solid"/>
              <a:round/>
              <a:headEnd type="none" w="med" len="med"/>
              <a:tailEnd type="none" w="med" len="med"/>
            </a:ln>
            <a:effectLst/>
          </p:spPr>
          <p:txBody>
            <a:bodyPr/>
            <a:lstStyle/>
            <a:p>
              <a:pPr>
                <a:defRPr/>
              </a:pPr>
              <a:endParaRPr lang="de-CH">
                <a:latin typeface="Arial" charset="0"/>
                <a:ea typeface="Osaka" pitchFamily="-32" charset="-128"/>
              </a:endParaRPr>
            </a:p>
          </p:txBody>
        </p:sp>
        <p:sp>
          <p:nvSpPr>
            <p:cNvPr id="11281" name="TextBox 18"/>
            <p:cNvSpPr txBox="1">
              <a:spLocks noChangeArrowheads="1"/>
            </p:cNvSpPr>
            <p:nvPr/>
          </p:nvSpPr>
          <p:spPr bwMode="auto">
            <a:xfrm>
              <a:off x="2772482" y="2810229"/>
              <a:ext cx="10652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eaLnBrk="1" hangingPunct="1"/>
              <a:r>
                <a:rPr lang="en-GB" sz="2800" dirty="0"/>
                <a:t>Metal</a:t>
              </a:r>
              <a:endParaRPr lang="de-CH" sz="2800" dirty="0"/>
            </a:p>
          </p:txBody>
        </p:sp>
        <p:sp>
          <p:nvSpPr>
            <p:cNvPr id="11282" name="TextBox 19"/>
            <p:cNvSpPr txBox="1">
              <a:spLocks noChangeArrowheads="1"/>
            </p:cNvSpPr>
            <p:nvPr/>
          </p:nvSpPr>
          <p:spPr bwMode="auto">
            <a:xfrm>
              <a:off x="2231144" y="3476979"/>
              <a:ext cx="20843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eaLnBrk="1" hangingPunct="1"/>
              <a:r>
                <a:rPr lang="en-GB" sz="2800" dirty="0"/>
                <a:t>Metal oxide</a:t>
              </a:r>
            </a:p>
            <a:p>
              <a:pPr eaLnBrk="1" hangingPunct="1"/>
              <a:r>
                <a:rPr lang="en-GB" sz="2800" dirty="0"/>
                <a:t>passivation </a:t>
              </a:r>
            </a:p>
            <a:p>
              <a:pPr eaLnBrk="1" hangingPunct="1"/>
              <a:r>
                <a:rPr lang="en-GB" sz="2800" dirty="0"/>
                <a:t>layer</a:t>
              </a:r>
              <a:endParaRPr lang="de-CH" sz="2800" dirty="0"/>
            </a:p>
          </p:txBody>
        </p:sp>
        <p:cxnSp>
          <p:nvCxnSpPr>
            <p:cNvPr id="28" name="Straight Arrow Connector 22"/>
            <p:cNvCxnSpPr>
              <a:cxnSpLocks noChangeShapeType="1"/>
            </p:cNvCxnSpPr>
            <p:nvPr/>
          </p:nvCxnSpPr>
          <p:spPr bwMode="auto">
            <a:xfrm rot="5400000" flipH="1">
              <a:off x="2983150" y="5936424"/>
              <a:ext cx="274782" cy="672306"/>
            </a:xfrm>
            <a:prstGeom prst="straightConnector1">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 name="Oval 23"/>
            <p:cNvSpPr>
              <a:spLocks noChangeArrowheads="1"/>
            </p:cNvSpPr>
            <p:nvPr/>
          </p:nvSpPr>
          <p:spPr bwMode="auto">
            <a:xfrm>
              <a:off x="2106089" y="5736393"/>
              <a:ext cx="773989" cy="573162"/>
            </a:xfrm>
            <a:prstGeom prst="ellipse">
              <a:avLst/>
            </a:prstGeom>
            <a:solidFill>
              <a:srgbClr val="CBC383"/>
            </a:solidFill>
            <a:ln w="9525">
              <a:solidFill>
                <a:srgbClr val="FF0000"/>
              </a:solidFill>
              <a:round/>
              <a:headEnd/>
              <a:tailEnd/>
            </a:ln>
          </p:spPr>
          <p:txBody>
            <a:bodyPr/>
            <a:lstStyle/>
            <a:p>
              <a:endParaRPr lang="de-CH" sz="1600"/>
            </a:p>
          </p:txBody>
        </p:sp>
        <p:sp>
          <p:nvSpPr>
            <p:cNvPr id="30" name="Isosceles Triangle 27"/>
            <p:cNvSpPr>
              <a:spLocks noChangeArrowheads="1"/>
            </p:cNvSpPr>
            <p:nvPr/>
          </p:nvSpPr>
          <p:spPr bwMode="auto">
            <a:xfrm>
              <a:off x="3627060" y="6321779"/>
              <a:ext cx="342900" cy="342900"/>
            </a:xfrm>
            <a:prstGeom prst="triangle">
              <a:avLst>
                <a:gd name="adj" fmla="val 50000"/>
              </a:avLst>
            </a:prstGeom>
            <a:solidFill>
              <a:srgbClr val="CBC3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cxnSp>
          <p:nvCxnSpPr>
            <p:cNvPr id="31" name="Straight Arrow Connector 22"/>
            <p:cNvCxnSpPr>
              <a:cxnSpLocks noChangeShapeType="1"/>
            </p:cNvCxnSpPr>
            <p:nvPr/>
          </p:nvCxnSpPr>
          <p:spPr bwMode="auto">
            <a:xfrm rot="5400000" flipV="1">
              <a:off x="3270306" y="5683180"/>
              <a:ext cx="1053627" cy="2784"/>
            </a:xfrm>
            <a:prstGeom prst="straightConnector1">
              <a:avLst/>
            </a:prstGeom>
            <a:noFill/>
            <a:ln w="12700">
              <a:solidFill>
                <a:srgbClr val="FF0000"/>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2" name="Straight Arrow Connector 22"/>
            <p:cNvCxnSpPr>
              <a:cxnSpLocks noChangeShapeType="1"/>
            </p:cNvCxnSpPr>
            <p:nvPr/>
          </p:nvCxnSpPr>
          <p:spPr bwMode="auto">
            <a:xfrm rot="5400000">
              <a:off x="2912035" y="5279732"/>
              <a:ext cx="417012" cy="672306"/>
            </a:xfrm>
            <a:prstGeom prst="straightConnector1">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3" name="Rectangle 24"/>
            <p:cNvSpPr>
              <a:spLocks noChangeArrowheads="1"/>
            </p:cNvSpPr>
            <p:nvPr/>
          </p:nvSpPr>
          <p:spPr bwMode="auto">
            <a:xfrm>
              <a:off x="2133600" y="5768165"/>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de-CH" sz="2800" b="1" dirty="0"/>
                <a:t>Ni</a:t>
              </a:r>
              <a:r>
                <a:rPr lang="de-CH" sz="2800" b="1" baseline="30000" dirty="0"/>
                <a:t>2+</a:t>
              </a:r>
            </a:p>
          </p:txBody>
        </p:sp>
        <p:pic>
          <p:nvPicPr>
            <p:cNvPr id="26" name="Picture 2"/>
            <p:cNvPicPr>
              <a:picLocks noChangeAspect="1" noChangeArrowheads="1"/>
            </p:cNvPicPr>
            <p:nvPr/>
          </p:nvPicPr>
          <p:blipFill rotWithShape="1">
            <a:blip r:embed="rId3"/>
            <a:srcRect l="61959"/>
            <a:stretch/>
          </p:blipFill>
          <p:spPr bwMode="auto">
            <a:xfrm rot="5400000">
              <a:off x="2638834" y="-1114832"/>
              <a:ext cx="1295399" cy="352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4" name="Rectangle 7"/>
            <p:cNvSpPr>
              <a:spLocks noChangeArrowheads="1"/>
            </p:cNvSpPr>
            <p:nvPr/>
          </p:nvSpPr>
          <p:spPr bwMode="auto">
            <a:xfrm rot="5400000">
              <a:off x="2805815" y="800100"/>
              <a:ext cx="685800" cy="762000"/>
            </a:xfrm>
            <a:prstGeom prst="rect">
              <a:avLst/>
            </a:prstGeom>
            <a:noFill/>
            <a:ln w="5715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p>
          </p:txBody>
        </p:sp>
        <p:cxnSp>
          <p:nvCxnSpPr>
            <p:cNvPr id="35" name="Straight Connector 17"/>
            <p:cNvCxnSpPr>
              <a:cxnSpLocks noChangeShapeType="1"/>
              <a:stCxn id="34" idx="2"/>
            </p:cNvCxnSpPr>
            <p:nvPr/>
          </p:nvCxnSpPr>
          <p:spPr bwMode="auto">
            <a:xfrm flipH="1">
              <a:off x="1931989" y="1181101"/>
              <a:ext cx="835727" cy="1562099"/>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Connector 17"/>
            <p:cNvCxnSpPr>
              <a:cxnSpLocks noChangeShapeType="1"/>
              <a:stCxn id="34" idx="0"/>
            </p:cNvCxnSpPr>
            <p:nvPr/>
          </p:nvCxnSpPr>
          <p:spPr bwMode="auto">
            <a:xfrm>
              <a:off x="3529716" y="1181101"/>
              <a:ext cx="785111" cy="1562099"/>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7" name="TextBox 18"/>
            <p:cNvSpPr txBox="1">
              <a:spLocks noChangeArrowheads="1"/>
            </p:cNvSpPr>
            <p:nvPr/>
          </p:nvSpPr>
          <p:spPr bwMode="auto">
            <a:xfrm>
              <a:off x="2534056" y="272722"/>
              <a:ext cx="13644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eaLnBrk="1" hangingPunct="1"/>
              <a:r>
                <a:rPr lang="de-CH" sz="2800" dirty="0" err="1"/>
                <a:t>Implant</a:t>
              </a:r>
              <a:endParaRPr lang="de-CH" sz="2800" dirty="0"/>
            </a:p>
          </p:txBody>
        </p:sp>
      </p:grpSp>
      <p:sp>
        <p:nvSpPr>
          <p:cNvPr id="38" name="Title 1"/>
          <p:cNvSpPr>
            <a:spLocks noGrp="1"/>
          </p:cNvSpPr>
          <p:nvPr>
            <p:ph type="title"/>
          </p:nvPr>
        </p:nvSpPr>
        <p:spPr>
          <a:xfrm>
            <a:off x="658814" y="517525"/>
            <a:ext cx="5473699" cy="966789"/>
          </a:xfrm>
        </p:spPr>
        <p:txBody>
          <a:bodyPr/>
          <a:lstStyle/>
          <a:p>
            <a:r>
              <a:rPr lang="en-US" sz="3200" dirty="0" err="1"/>
              <a:t>Biocompatibility─How</a:t>
            </a:r>
            <a:r>
              <a:rPr lang="en-US" sz="3200" dirty="0"/>
              <a:t> does it work?</a:t>
            </a:r>
          </a:p>
        </p:txBody>
      </p:sp>
      <p:sp>
        <p:nvSpPr>
          <p:cNvPr id="25" name="Rectangle 3"/>
          <p:cNvSpPr txBox="1">
            <a:spLocks noChangeArrowheads="1"/>
          </p:cNvSpPr>
          <p:nvPr/>
        </p:nvSpPr>
        <p:spPr bwMode="auto">
          <a:xfrm>
            <a:off x="658800" y="1728000"/>
            <a:ext cx="50768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lnSpc>
                <a:spcPct val="125000"/>
              </a:lnSpc>
              <a:spcBef>
                <a:spcPct val="20000"/>
              </a:spcBef>
              <a:spcAft>
                <a:spcPct val="0"/>
              </a:spcAft>
              <a:buFont typeface="Arial"/>
              <a:buChar char="•"/>
              <a:defRPr kumimoji="1" sz="2400">
                <a:solidFill>
                  <a:schemeClr val="tx1"/>
                </a:solidFill>
                <a:latin typeface="+mn-lt"/>
                <a:ea typeface="+mn-ea"/>
                <a:cs typeface="MS PGothic" charset="0"/>
              </a:defRPr>
            </a:lvl1pPr>
            <a:lvl2pPr marL="742950" indent="-285750" algn="l" rtl="0" eaLnBrk="0" fontAlgn="base" hangingPunct="0">
              <a:spcBef>
                <a:spcPct val="20000"/>
              </a:spcBef>
              <a:spcAft>
                <a:spcPct val="0"/>
              </a:spcAft>
              <a:buFont typeface="Symbol" pitchFamily="18" charset="2"/>
              <a:buChar char="-"/>
              <a:defRPr kumimoji="1" sz="2400">
                <a:solidFill>
                  <a:srgbClr val="29529B"/>
                </a:solidFill>
                <a:latin typeface="+mn-lt"/>
                <a:ea typeface="+mn-ea"/>
                <a:cs typeface="MS PGothic"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S PGothic"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S PGothic"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S PGothic"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en-US" altLang="en-US" sz="2800" dirty="0">
                <a:solidFill>
                  <a:schemeClr val="bg1">
                    <a:lumMod val="65000"/>
                  </a:schemeClr>
                </a:solidFill>
              </a:rPr>
              <a:t>Determined mainly by the implant surface properties</a:t>
            </a:r>
            <a:endParaRPr lang="en-US" sz="2800" dirty="0">
              <a:solidFill>
                <a:schemeClr val="bg1">
                  <a:lumMod val="65000"/>
                </a:schemeClr>
              </a:solidFill>
            </a:endParaRPr>
          </a:p>
          <a:p>
            <a:endParaRPr lang="en-US" sz="2800" dirty="0"/>
          </a:p>
          <a:p>
            <a:endParaRPr lang="en-US" sz="2800" dirty="0"/>
          </a:p>
          <a:p>
            <a:pPr marL="533400" indent="-533400" eaLnBrk="1" hangingPunct="1">
              <a:lnSpc>
                <a:spcPct val="100000"/>
              </a:lnSpc>
              <a:buFontTx/>
              <a:buChar char="•"/>
            </a:pPr>
            <a:r>
              <a:rPr kumimoji="0" lang="en-US" sz="2800" kern="0" dirty="0">
                <a:solidFill>
                  <a:srgbClr val="000000"/>
                </a:solidFill>
              </a:rPr>
              <a:t>Release of metal particles and ions causes:</a:t>
            </a:r>
          </a:p>
          <a:p>
            <a:pPr marL="952500" lvl="1" indent="-428625" eaLnBrk="1" hangingPunct="1">
              <a:buFontTx/>
              <a:buChar char="•"/>
            </a:pPr>
            <a:r>
              <a:rPr kumimoji="0" lang="en-US" kern="0" dirty="0">
                <a:solidFill>
                  <a:srgbClr val="000000"/>
                </a:solidFill>
              </a:rPr>
              <a:t>Chronic inflammation</a:t>
            </a:r>
          </a:p>
          <a:p>
            <a:pPr marL="952500" lvl="1" indent="-428625" eaLnBrk="1" hangingPunct="1">
              <a:buFontTx/>
              <a:buChar char="•"/>
            </a:pPr>
            <a:r>
              <a:rPr kumimoji="0" lang="en-US" kern="0" dirty="0">
                <a:solidFill>
                  <a:srgbClr val="000000"/>
                </a:solidFill>
              </a:rPr>
              <a:t>Toxic necrosis</a:t>
            </a:r>
          </a:p>
          <a:p>
            <a:endParaRPr lang="en-US" sz="2800" dirty="0"/>
          </a:p>
        </p:txBody>
      </p:sp>
    </p:spTree>
    <p:extLst>
      <p:ext uri="{BB962C8B-B14F-4D97-AF65-F5344CB8AC3E}">
        <p14:creationId xmlns:p14="http://schemas.microsoft.com/office/powerpoint/2010/main" val="1978581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noFill/>
          <a:ln>
            <a:no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noAutofit/>
          </a:bodyPr>
          <a:lstStyle/>
          <a:p>
            <a:r>
              <a:rPr lang="en-GB" sz="3200" dirty="0"/>
              <a:t>Tissue reactions</a:t>
            </a:r>
            <a:endParaRPr lang="de-CH" sz="32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97322251"/>
              </p:ext>
            </p:extLst>
          </p:nvPr>
        </p:nvGraphicFramePr>
        <p:xfrm>
          <a:off x="658813" y="1484314"/>
          <a:ext cx="10874373" cy="4480860"/>
        </p:xfrm>
        <a:graphic>
          <a:graphicData uri="http://schemas.openxmlformats.org/drawingml/2006/table">
            <a:tbl>
              <a:tblPr firstRow="1" bandRow="1">
                <a:tableStyleId>{46F890A9-2807-4EBB-B81D-B2AA78EC7F39}</a:tableStyleId>
              </a:tblPr>
              <a:tblGrid>
                <a:gridCol w="2289342">
                  <a:extLst>
                    <a:ext uri="{9D8B030D-6E8A-4147-A177-3AD203B41FA5}">
                      <a16:colId xmlns:a16="http://schemas.microsoft.com/office/drawing/2014/main" val="20000"/>
                    </a:ext>
                  </a:extLst>
                </a:gridCol>
                <a:gridCol w="3720180">
                  <a:extLst>
                    <a:ext uri="{9D8B030D-6E8A-4147-A177-3AD203B41FA5}">
                      <a16:colId xmlns:a16="http://schemas.microsoft.com/office/drawing/2014/main" val="20001"/>
                    </a:ext>
                  </a:extLst>
                </a:gridCol>
                <a:gridCol w="4864851">
                  <a:extLst>
                    <a:ext uri="{9D8B030D-6E8A-4147-A177-3AD203B41FA5}">
                      <a16:colId xmlns:a16="http://schemas.microsoft.com/office/drawing/2014/main" val="20002"/>
                    </a:ext>
                  </a:extLst>
                </a:gridCol>
              </a:tblGrid>
              <a:tr h="640330">
                <a:tc>
                  <a:txBody>
                    <a:bodyPr/>
                    <a:lstStyle/>
                    <a:p>
                      <a:r>
                        <a:rPr lang="en-GB" sz="2400" dirty="0"/>
                        <a:t>Material</a:t>
                      </a:r>
                      <a:r>
                        <a:rPr lang="en-GB" sz="2400" baseline="0" dirty="0"/>
                        <a:t> Properties</a:t>
                      </a:r>
                      <a:endParaRPr lang="de-CH" sz="2400" dirty="0"/>
                    </a:p>
                  </a:txBody>
                  <a:tcPr marT="45750" marB="45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2D98"/>
                    </a:solidFill>
                  </a:tcPr>
                </a:tc>
                <a:tc>
                  <a:txBody>
                    <a:bodyPr/>
                    <a:lstStyle/>
                    <a:p>
                      <a:r>
                        <a:rPr lang="en-GB" sz="2400" dirty="0"/>
                        <a:t>Tissue Reaction</a:t>
                      </a:r>
                      <a:endParaRPr lang="de-CH" sz="2400" dirty="0"/>
                    </a:p>
                  </a:txBody>
                  <a:tcPr marT="45750" marB="45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2D98"/>
                    </a:solidFill>
                  </a:tcPr>
                </a:tc>
                <a:tc>
                  <a:txBody>
                    <a:bodyPr/>
                    <a:lstStyle/>
                    <a:p>
                      <a:r>
                        <a:rPr lang="en-GB" sz="2400" dirty="0"/>
                        <a:t>Example of materials</a:t>
                      </a:r>
                      <a:endParaRPr lang="de-CH" sz="2400" dirty="0"/>
                    </a:p>
                  </a:txBody>
                  <a:tcPr marT="45750" marB="45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2D98"/>
                    </a:solidFill>
                  </a:tcPr>
                </a:tc>
                <a:extLst>
                  <a:ext uri="{0D108BD9-81ED-4DB2-BD59-A6C34878D82A}">
                    <a16:rowId xmlns:a16="http://schemas.microsoft.com/office/drawing/2014/main" val="10000"/>
                  </a:ext>
                </a:extLst>
              </a:tr>
              <a:tr h="371080">
                <a:tc>
                  <a:txBody>
                    <a:bodyPr/>
                    <a:lstStyle/>
                    <a:p>
                      <a:r>
                        <a:rPr lang="en-GB" sz="2400" dirty="0"/>
                        <a:t>Toxic</a:t>
                      </a:r>
                      <a:endParaRPr lang="de-CH" sz="2400" dirty="0"/>
                    </a:p>
                  </a:txBody>
                  <a:tcPr marT="45750" marB="45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t>Tissue</a:t>
                      </a:r>
                      <a:r>
                        <a:rPr lang="en-GB" sz="2400" baseline="0" dirty="0"/>
                        <a:t> </a:t>
                      </a:r>
                      <a:r>
                        <a:rPr lang="en-GB" sz="2400" strike="noStrike" baseline="0" dirty="0"/>
                        <a:t>infection</a:t>
                      </a:r>
                      <a:endParaRPr lang="de-CH" sz="2400" strike="sngStrike" dirty="0">
                        <a:solidFill>
                          <a:schemeClr val="tx1"/>
                        </a:solidFill>
                      </a:endParaRPr>
                    </a:p>
                  </a:txBody>
                  <a:tcPr marT="45750" marB="45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Arial" pitchFamily="34" charset="0"/>
                        <a:buChar char="•"/>
                      </a:pPr>
                      <a:r>
                        <a:rPr lang="en-GB" sz="2400" dirty="0"/>
                        <a:t>Infected Implant</a:t>
                      </a:r>
                      <a:endParaRPr lang="de-CH" sz="2400" dirty="0">
                        <a:solidFill>
                          <a:schemeClr val="tx1"/>
                        </a:solidFill>
                      </a:endParaRPr>
                    </a:p>
                  </a:txBody>
                  <a:tcPr marT="45750" marB="45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14743">
                <a:tc>
                  <a:txBody>
                    <a:bodyPr/>
                    <a:lstStyle/>
                    <a:p>
                      <a:r>
                        <a:rPr lang="en-GB" sz="2400" dirty="0"/>
                        <a:t>Inert</a:t>
                      </a:r>
                      <a:endParaRPr lang="de-CH" sz="2400" dirty="0"/>
                    </a:p>
                  </a:txBody>
                  <a:tcPr marT="45750" marB="45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t>Tissue forms non-adherent capsule around the implant</a:t>
                      </a:r>
                      <a:endParaRPr lang="de-CH" sz="2400" dirty="0">
                        <a:solidFill>
                          <a:schemeClr val="tx1"/>
                        </a:solidFill>
                      </a:endParaRPr>
                    </a:p>
                  </a:txBody>
                  <a:tcPr marT="45750" marB="45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Arial" pitchFamily="34" charset="0"/>
                        <a:buChar char="•"/>
                      </a:pPr>
                      <a:r>
                        <a:rPr lang="en-GB" sz="2400" dirty="0"/>
                        <a:t>Stainless Steel</a:t>
                      </a:r>
                    </a:p>
                    <a:p>
                      <a:pPr marL="342900" indent="-342900">
                        <a:buFont typeface="Arial" pitchFamily="34" charset="0"/>
                        <a:buChar char="•"/>
                      </a:pPr>
                      <a:r>
                        <a:rPr lang="en-GB" sz="2400" dirty="0"/>
                        <a:t>Titanium alloy</a:t>
                      </a:r>
                      <a:r>
                        <a:rPr lang="en-GB" sz="2400" baseline="0" dirty="0"/>
                        <a:t> implant with smooth surface</a:t>
                      </a:r>
                      <a:endParaRPr lang="de-CH" sz="2400" dirty="0">
                        <a:solidFill>
                          <a:schemeClr val="tx1"/>
                        </a:solidFill>
                      </a:endParaRPr>
                    </a:p>
                  </a:txBody>
                  <a:tcPr marT="45750" marB="45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0268">
                <a:tc>
                  <a:txBody>
                    <a:bodyPr/>
                    <a:lstStyle/>
                    <a:p>
                      <a:r>
                        <a:rPr lang="en-GB" sz="2400" dirty="0"/>
                        <a:t>Bioactive</a:t>
                      </a:r>
                      <a:endParaRPr lang="de-CH" sz="2400" dirty="0"/>
                    </a:p>
                  </a:txBody>
                  <a:tcPr marT="45750" marB="45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t>Tissue bonds to</a:t>
                      </a:r>
                      <a:r>
                        <a:rPr lang="en-GB" sz="2400" baseline="0" dirty="0"/>
                        <a:t> the implant</a:t>
                      </a:r>
                      <a:endParaRPr lang="de-CH" sz="2400" dirty="0">
                        <a:solidFill>
                          <a:schemeClr val="tx1"/>
                        </a:solidFill>
                      </a:endParaRPr>
                    </a:p>
                  </a:txBody>
                  <a:tcPr marT="45750" marB="45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Arial" pitchFamily="34" charset="0"/>
                        <a:buChar char="•"/>
                      </a:pPr>
                      <a:r>
                        <a:rPr lang="en-GB" sz="2400" baseline="0" dirty="0"/>
                        <a:t>Titanium alloy implant with r</a:t>
                      </a:r>
                      <a:r>
                        <a:rPr lang="en-GB" sz="2400" dirty="0"/>
                        <a:t>ough surface</a:t>
                      </a:r>
                      <a:endParaRPr lang="de-CH" sz="2400" dirty="0"/>
                    </a:p>
                  </a:txBody>
                  <a:tcPr marT="45750" marB="45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40330">
                <a:tc>
                  <a:txBody>
                    <a:bodyPr/>
                    <a:lstStyle/>
                    <a:p>
                      <a:r>
                        <a:rPr lang="en-GB" sz="2400" dirty="0"/>
                        <a:t>Degradable</a:t>
                      </a:r>
                      <a:endParaRPr lang="de-CH" sz="2400" dirty="0"/>
                    </a:p>
                  </a:txBody>
                  <a:tcPr marT="45750" marB="45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t>Tissue replaces the implant</a:t>
                      </a:r>
                      <a:endParaRPr lang="de-CH" sz="2400" dirty="0">
                        <a:solidFill>
                          <a:schemeClr val="tx1"/>
                        </a:solidFill>
                      </a:endParaRPr>
                    </a:p>
                  </a:txBody>
                  <a:tcPr marT="45750" marB="45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Arial" pitchFamily="34" charset="0"/>
                        <a:buChar char="•"/>
                      </a:pPr>
                      <a:r>
                        <a:rPr lang="en-GB" sz="2400" dirty="0"/>
                        <a:t>Some calcium phosphate cements,</a:t>
                      </a:r>
                      <a:br>
                        <a:rPr lang="en-GB" sz="2400" dirty="0"/>
                      </a:br>
                      <a:r>
                        <a:rPr lang="en-GB" sz="2400" dirty="0"/>
                        <a:t>polylactate screws, etc.</a:t>
                      </a:r>
                      <a:endParaRPr lang="de-CH" sz="2400" dirty="0">
                        <a:solidFill>
                          <a:schemeClr val="tx1"/>
                        </a:solidFill>
                      </a:endParaRPr>
                    </a:p>
                  </a:txBody>
                  <a:tcPr marT="45750" marB="45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4599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58800" y="1728000"/>
            <a:ext cx="82772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000">
                <a:solidFill>
                  <a:schemeClr val="tx1"/>
                </a:solidFill>
                <a:latin typeface="+mn-lt"/>
                <a:ea typeface="ＭＳ Ｐゴシック" pitchFamily="1" charset="-128"/>
                <a:cs typeface="+mn-cs"/>
              </a:defRPr>
            </a:lvl1pPr>
            <a:lvl2pPr marL="742950" indent="-285750" algn="l" rtl="0" eaLnBrk="0" fontAlgn="base" hangingPunct="0">
              <a:spcBef>
                <a:spcPct val="20000"/>
              </a:spcBef>
              <a:spcAft>
                <a:spcPct val="0"/>
              </a:spcAft>
              <a:buFont typeface="Arial" charset="0"/>
              <a:buChar char="–"/>
              <a:defRPr kumimoji="1" sz="2000">
                <a:solidFill>
                  <a:srgbClr val="29529B"/>
                </a:solidFill>
                <a:latin typeface="+mn-lt"/>
                <a:ea typeface="ＭＳ Ｐゴシック" pitchFamily="1" charset="-128"/>
              </a:defRPr>
            </a:lvl2pPr>
            <a:lvl3pPr marL="1143000" indent="-228600" algn="l" rtl="0" eaLnBrk="0" fontAlgn="base" hangingPunct="0">
              <a:spcBef>
                <a:spcPct val="20000"/>
              </a:spcBef>
              <a:spcAft>
                <a:spcPct val="0"/>
              </a:spcAft>
              <a:buChar char="•"/>
              <a:defRPr kumimoji="1" sz="20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533400" indent="-533400" eaLnBrk="1" hangingPunct="1"/>
            <a:r>
              <a:rPr kumimoji="0" lang="en-US" sz="2800" kern="0" dirty="0">
                <a:solidFill>
                  <a:srgbClr val="000000"/>
                </a:solidFill>
              </a:rPr>
              <a:t>Depending on:</a:t>
            </a:r>
          </a:p>
          <a:p>
            <a:pPr marL="952500" lvl="1" indent="-428625" eaLnBrk="1" hangingPunct="1">
              <a:buFontTx/>
              <a:buChar char="•"/>
            </a:pPr>
            <a:r>
              <a:rPr kumimoji="0" lang="en-US" sz="2400" kern="0" dirty="0">
                <a:solidFill>
                  <a:srgbClr val="000000"/>
                </a:solidFill>
              </a:rPr>
              <a:t>Anatomical location</a:t>
            </a:r>
          </a:p>
          <a:p>
            <a:pPr marL="952500" lvl="1" indent="-428625" eaLnBrk="1" hangingPunct="1">
              <a:buFontTx/>
              <a:buChar char="•"/>
            </a:pPr>
            <a:r>
              <a:rPr kumimoji="0" lang="en-US" sz="2400" kern="0" dirty="0">
                <a:solidFill>
                  <a:srgbClr val="000000"/>
                </a:solidFill>
              </a:rPr>
              <a:t>Required function</a:t>
            </a:r>
          </a:p>
          <a:p>
            <a:pPr marL="952500" lvl="1" indent="-428625" eaLnBrk="1" hangingPunct="1">
              <a:buFontTx/>
              <a:buChar char="•"/>
            </a:pPr>
            <a:r>
              <a:rPr kumimoji="0" lang="en-US" sz="2400" kern="0" dirty="0">
                <a:solidFill>
                  <a:srgbClr val="000000"/>
                </a:solidFill>
              </a:rPr>
              <a:t>Degree of biocompatibility</a:t>
            </a:r>
          </a:p>
          <a:p>
            <a:pPr marL="952500" lvl="1" indent="-428625" eaLnBrk="1" hangingPunct="1">
              <a:buFontTx/>
              <a:buChar char="•"/>
            </a:pPr>
            <a:r>
              <a:rPr kumimoji="0" lang="en-US" sz="2400" kern="0" dirty="0">
                <a:solidFill>
                  <a:srgbClr val="000000"/>
                </a:solidFill>
              </a:rPr>
              <a:t>Potential need for removal</a:t>
            </a:r>
            <a:br>
              <a:rPr kumimoji="0" lang="en-US" sz="2600" kern="0" dirty="0">
                <a:solidFill>
                  <a:srgbClr val="000000"/>
                </a:solidFill>
              </a:rPr>
            </a:br>
            <a:endParaRPr kumimoji="0" lang="en-US" sz="2600" kern="0" dirty="0">
              <a:solidFill>
                <a:srgbClr val="000000"/>
              </a:solidFill>
            </a:endParaRPr>
          </a:p>
          <a:p>
            <a:pPr marL="533400" indent="-533400" eaLnBrk="1" hangingPunct="1">
              <a:buNone/>
            </a:pPr>
            <a:endParaRPr kumimoji="0" lang="en-US" sz="2800" kern="0" dirty="0">
              <a:solidFill>
                <a:srgbClr val="000000"/>
              </a:solidFill>
            </a:endParaRPr>
          </a:p>
        </p:txBody>
      </p:sp>
      <p:sp>
        <p:nvSpPr>
          <p:cNvPr id="3" name="Title 2"/>
          <p:cNvSpPr>
            <a:spLocks noGrp="1"/>
          </p:cNvSpPr>
          <p:nvPr>
            <p:ph type="title"/>
          </p:nvPr>
        </p:nvSpPr>
        <p:spPr/>
        <p:txBody>
          <a:bodyPr/>
          <a:lstStyle/>
          <a:p>
            <a:r>
              <a:rPr lang="en-US" sz="3200" dirty="0"/>
              <a:t>Where to use which type of material</a:t>
            </a:r>
          </a:p>
        </p:txBody>
      </p:sp>
      <p:sp>
        <p:nvSpPr>
          <p:cNvPr id="7171" name="TextBox 1"/>
          <p:cNvSpPr txBox="1">
            <a:spLocks noChangeArrowheads="1"/>
          </p:cNvSpPr>
          <p:nvPr/>
        </p:nvSpPr>
        <p:spPr bwMode="auto">
          <a:xfrm>
            <a:off x="2514600" y="28194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eaLnBrk="1" hangingPunct="1"/>
            <a:endParaRPr lang="de-CH"/>
          </a:p>
        </p:txBody>
      </p:sp>
    </p:spTree>
    <p:extLst>
      <p:ext uri="{BB962C8B-B14F-4D97-AF65-F5344CB8AC3E}">
        <p14:creationId xmlns:p14="http://schemas.microsoft.com/office/powerpoint/2010/main" val="1656943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txBox="1">
            <a:spLocks/>
          </p:cNvSpPr>
          <p:nvPr/>
        </p:nvSpPr>
        <p:spPr bwMode="auto">
          <a:xfrm>
            <a:off x="658800" y="518400"/>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eaLnBrk="0" hangingPunct="0">
              <a:defRPr kumimoji="1" sz="2000">
                <a:solidFill>
                  <a:schemeClr val="tx1"/>
                </a:solidFill>
                <a:latin typeface="Arial" charset="0"/>
                <a:ea typeface="Osaka" charset="0"/>
                <a:cs typeface="Osaka" charset="0"/>
              </a:defRPr>
            </a:lvl1pPr>
            <a:lvl2pPr marL="742950" indent="-285750" eaLnBrk="0" hangingPunct="0">
              <a:defRPr kumimoji="1" sz="2000">
                <a:solidFill>
                  <a:schemeClr val="tx1"/>
                </a:solidFill>
                <a:latin typeface="Arial" charset="0"/>
                <a:ea typeface="Osaka" charset="0"/>
                <a:cs typeface="Osaka" charset="0"/>
              </a:defRPr>
            </a:lvl2pPr>
            <a:lvl3pPr marL="1143000" indent="-228600" eaLnBrk="0" hangingPunct="0">
              <a:defRPr kumimoji="1" sz="2000">
                <a:solidFill>
                  <a:schemeClr val="tx1"/>
                </a:solidFill>
                <a:latin typeface="Arial" charset="0"/>
                <a:ea typeface="Osaka" charset="0"/>
                <a:cs typeface="Osaka" charset="0"/>
              </a:defRPr>
            </a:lvl3pPr>
            <a:lvl4pPr marL="1600200" indent="-228600" eaLnBrk="0" hangingPunct="0">
              <a:defRPr kumimoji="1" sz="2000">
                <a:solidFill>
                  <a:schemeClr val="tx1"/>
                </a:solidFill>
                <a:latin typeface="Arial" charset="0"/>
                <a:ea typeface="Osaka" charset="0"/>
                <a:cs typeface="Osaka" charset="0"/>
              </a:defRPr>
            </a:lvl4pPr>
            <a:lvl5pPr marL="2057400" indent="-228600" eaLnBrk="0" hangingPunct="0">
              <a:defRPr kumimoji="1" sz="2000">
                <a:solidFill>
                  <a:schemeClr val="tx1"/>
                </a:solidFill>
                <a:latin typeface="Arial" charset="0"/>
                <a:ea typeface="Osaka" charset="0"/>
                <a:cs typeface="Osaka" charset="0"/>
              </a:defRPr>
            </a:lvl5pPr>
            <a:lvl6pPr marL="2514600" indent="-228600" eaLnBrk="0" fontAlgn="base" hangingPunct="0">
              <a:spcBef>
                <a:spcPct val="0"/>
              </a:spcBef>
              <a:spcAft>
                <a:spcPct val="0"/>
              </a:spcAft>
              <a:defRPr kumimoji="1" sz="2000">
                <a:solidFill>
                  <a:schemeClr val="tx1"/>
                </a:solidFill>
                <a:latin typeface="Arial" charset="0"/>
                <a:ea typeface="Osaka" charset="0"/>
                <a:cs typeface="Osaka" charset="0"/>
              </a:defRPr>
            </a:lvl6pPr>
            <a:lvl7pPr marL="2971800" indent="-228600" eaLnBrk="0" fontAlgn="base" hangingPunct="0">
              <a:spcBef>
                <a:spcPct val="0"/>
              </a:spcBef>
              <a:spcAft>
                <a:spcPct val="0"/>
              </a:spcAft>
              <a:defRPr kumimoji="1" sz="2000">
                <a:solidFill>
                  <a:schemeClr val="tx1"/>
                </a:solidFill>
                <a:latin typeface="Arial" charset="0"/>
                <a:ea typeface="Osaka" charset="0"/>
                <a:cs typeface="Osaka" charset="0"/>
              </a:defRPr>
            </a:lvl7pPr>
            <a:lvl8pPr marL="3429000" indent="-228600" eaLnBrk="0" fontAlgn="base" hangingPunct="0">
              <a:spcBef>
                <a:spcPct val="0"/>
              </a:spcBef>
              <a:spcAft>
                <a:spcPct val="0"/>
              </a:spcAft>
              <a:defRPr kumimoji="1" sz="2000">
                <a:solidFill>
                  <a:schemeClr val="tx1"/>
                </a:solidFill>
                <a:latin typeface="Arial" charset="0"/>
                <a:ea typeface="Osaka" charset="0"/>
                <a:cs typeface="Osaka" charset="0"/>
              </a:defRPr>
            </a:lvl8pPr>
            <a:lvl9pPr marL="3886200" indent="-228600" eaLnBrk="0" fontAlgn="base" hangingPunct="0">
              <a:spcBef>
                <a:spcPct val="0"/>
              </a:spcBef>
              <a:spcAft>
                <a:spcPct val="0"/>
              </a:spcAft>
              <a:defRPr kumimoji="1" sz="2000">
                <a:solidFill>
                  <a:schemeClr val="tx1"/>
                </a:solidFill>
                <a:latin typeface="Arial" charset="0"/>
                <a:ea typeface="Osaka" charset="0"/>
                <a:cs typeface="Osaka" charset="0"/>
              </a:defRPr>
            </a:lvl9pPr>
          </a:lstStyle>
          <a:p>
            <a:pPr>
              <a:defRPr/>
            </a:pPr>
            <a:r>
              <a:rPr lang="en-GB" sz="3200" b="1" dirty="0">
                <a:solidFill>
                  <a:schemeClr val="tx2"/>
                </a:solidFill>
                <a:ea typeface="MS PGothic" charset="0"/>
                <a:cs typeface="MS PGothic" charset="0"/>
              </a:rPr>
              <a:t>Implant removal</a:t>
            </a:r>
            <a:endParaRPr lang="de-CH" sz="3200" b="1" dirty="0">
              <a:solidFill>
                <a:schemeClr val="tx2"/>
              </a:solidFill>
              <a:ea typeface="MS PGothic" charset="0"/>
              <a:cs typeface="MS PGothic" charset="0"/>
            </a:endParaRPr>
          </a:p>
        </p:txBody>
      </p:sp>
      <p:sp>
        <p:nvSpPr>
          <p:cNvPr id="5" name="Rectangle 3"/>
          <p:cNvSpPr txBox="1">
            <a:spLocks noChangeArrowheads="1"/>
          </p:cNvSpPr>
          <p:nvPr/>
        </p:nvSpPr>
        <p:spPr bwMode="auto">
          <a:xfrm>
            <a:off x="658800" y="1728000"/>
            <a:ext cx="1112252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000">
                <a:solidFill>
                  <a:schemeClr val="tx1"/>
                </a:solidFill>
                <a:latin typeface="+mn-lt"/>
                <a:ea typeface="ＭＳ Ｐゴシック" pitchFamily="1" charset="-128"/>
                <a:cs typeface="+mn-cs"/>
              </a:defRPr>
            </a:lvl1pPr>
            <a:lvl2pPr marL="742950" indent="-285750" algn="l" rtl="0" eaLnBrk="0" fontAlgn="base" hangingPunct="0">
              <a:spcBef>
                <a:spcPct val="20000"/>
              </a:spcBef>
              <a:spcAft>
                <a:spcPct val="0"/>
              </a:spcAft>
              <a:buFont typeface="Arial" charset="0"/>
              <a:buChar char="–"/>
              <a:defRPr kumimoji="1" sz="2000">
                <a:solidFill>
                  <a:srgbClr val="29529B"/>
                </a:solidFill>
                <a:latin typeface="+mn-lt"/>
                <a:ea typeface="ＭＳ Ｐゴシック" pitchFamily="1" charset="-128"/>
              </a:defRPr>
            </a:lvl2pPr>
            <a:lvl3pPr marL="1143000" indent="-228600" algn="l" rtl="0" eaLnBrk="0" fontAlgn="base" hangingPunct="0">
              <a:spcBef>
                <a:spcPct val="20000"/>
              </a:spcBef>
              <a:spcAft>
                <a:spcPct val="0"/>
              </a:spcAft>
              <a:buChar char="•"/>
              <a:defRPr kumimoji="1" sz="20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defRPr/>
            </a:pPr>
            <a:r>
              <a:rPr lang="en-US" sz="2800" kern="0" dirty="0">
                <a:solidFill>
                  <a:srgbClr val="000000"/>
                </a:solidFill>
                <a:latin typeface="Arial"/>
              </a:rPr>
              <a:t>Standard titanium implants (rough surface): </a:t>
            </a:r>
          </a:p>
          <a:p>
            <a:pPr lvl="1">
              <a:buFont typeface="Wingdings" panose="05000000000000000000" pitchFamily="2" charset="2"/>
              <a:buChar char="Ø"/>
              <a:defRPr/>
            </a:pPr>
            <a:r>
              <a:rPr lang="en-US" sz="2400" kern="0" dirty="0">
                <a:solidFill>
                  <a:schemeClr val="tx1"/>
                </a:solidFill>
                <a:latin typeface="Arial"/>
              </a:rPr>
              <a:t>Have higher </a:t>
            </a:r>
            <a:r>
              <a:rPr lang="en-US" sz="2400" kern="0" dirty="0" err="1">
                <a:solidFill>
                  <a:schemeClr val="tx1"/>
                </a:solidFill>
                <a:latin typeface="Arial"/>
              </a:rPr>
              <a:t>osseointegration</a:t>
            </a:r>
            <a:r>
              <a:rPr lang="en-US" sz="2400" kern="0" dirty="0">
                <a:solidFill>
                  <a:schemeClr val="tx1"/>
                </a:solidFill>
                <a:latin typeface="Arial"/>
              </a:rPr>
              <a:t> than stainless steel implants (smooth surface)</a:t>
            </a:r>
          </a:p>
          <a:p>
            <a:pPr marL="0" indent="0">
              <a:buNone/>
              <a:defRPr/>
            </a:pPr>
            <a:r>
              <a:rPr lang="en-US" sz="2400" kern="0" dirty="0">
                <a:latin typeface="Arial"/>
              </a:rPr>
              <a:t> </a:t>
            </a:r>
          </a:p>
          <a:p>
            <a:pPr>
              <a:defRPr/>
            </a:pPr>
            <a:r>
              <a:rPr lang="en-US" sz="2800" kern="0" dirty="0">
                <a:solidFill>
                  <a:srgbClr val="000000"/>
                </a:solidFill>
                <a:latin typeface="Arial"/>
              </a:rPr>
              <a:t>In trauma surgery (where implant removal may be required):</a:t>
            </a:r>
          </a:p>
          <a:p>
            <a:pPr lvl="1">
              <a:buFont typeface="Wingdings" panose="05000000000000000000" pitchFamily="2" charset="2"/>
              <a:buChar char="Ø"/>
              <a:defRPr/>
            </a:pPr>
            <a:r>
              <a:rPr lang="en-US" sz="2400" kern="0" dirty="0">
                <a:solidFill>
                  <a:schemeClr val="tx1"/>
                </a:solidFill>
                <a:latin typeface="Arial"/>
              </a:rPr>
              <a:t>Implants with lower </a:t>
            </a:r>
            <a:r>
              <a:rPr lang="en-US" sz="2400" kern="0" dirty="0" err="1">
                <a:solidFill>
                  <a:schemeClr val="tx1"/>
                </a:solidFill>
                <a:latin typeface="Arial"/>
              </a:rPr>
              <a:t>osseointegration</a:t>
            </a:r>
            <a:r>
              <a:rPr lang="en-US" sz="2400" kern="0" dirty="0">
                <a:solidFill>
                  <a:schemeClr val="tx1"/>
                </a:solidFill>
                <a:latin typeface="Arial"/>
              </a:rPr>
              <a:t> (smooth surfaces) are preferred</a:t>
            </a:r>
            <a:br>
              <a:rPr lang="en-US" sz="2600" kern="0" dirty="0">
                <a:latin typeface="Arial"/>
              </a:rPr>
            </a:br>
            <a:endParaRPr lang="en-US" sz="2600" kern="0" dirty="0">
              <a:latin typeface="Arial"/>
            </a:endParaRPr>
          </a:p>
        </p:txBody>
      </p:sp>
    </p:spTree>
    <p:extLst>
      <p:ext uri="{BB962C8B-B14F-4D97-AF65-F5344CB8AC3E}">
        <p14:creationId xmlns:p14="http://schemas.microsoft.com/office/powerpoint/2010/main" val="1831788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3. Material properties</a:t>
            </a:r>
            <a:br>
              <a:rPr lang="en-US" sz="3200" dirty="0"/>
            </a:br>
            <a:endParaRPr lang="en-US" sz="3200" dirty="0"/>
          </a:p>
        </p:txBody>
      </p:sp>
      <p:sp>
        <p:nvSpPr>
          <p:cNvPr id="3" name="Content Placeholder 2"/>
          <p:cNvSpPr>
            <a:spLocks noGrp="1"/>
          </p:cNvSpPr>
          <p:nvPr>
            <p:ph type="body" sz="quarter" idx="13"/>
          </p:nvPr>
        </p:nvSpPr>
        <p:spPr/>
        <p:txBody>
          <a:bodyPr/>
          <a:lstStyle/>
          <a:p>
            <a:pPr marL="457200" indent="-457200">
              <a:lnSpc>
                <a:spcPct val="150000"/>
              </a:lnSpc>
              <a:buFont typeface="Arial" panose="020B0604020202020204" pitchFamily="34" charset="0"/>
              <a:buChar char="•"/>
            </a:pPr>
            <a:r>
              <a:rPr lang="en-US" sz="2800" dirty="0">
                <a:solidFill>
                  <a:schemeClr val="bg1">
                    <a:lumMod val="65000"/>
                  </a:schemeClr>
                </a:solidFill>
              </a:rPr>
              <a:t>Strength and ductility</a:t>
            </a:r>
          </a:p>
          <a:p>
            <a:pPr marL="457200" indent="-457200">
              <a:lnSpc>
                <a:spcPct val="150000"/>
              </a:lnSpc>
              <a:buFont typeface="Arial" panose="020B0604020202020204" pitchFamily="34" charset="0"/>
              <a:buChar char="•"/>
            </a:pPr>
            <a:r>
              <a:rPr lang="en-US" sz="2800" dirty="0">
                <a:solidFill>
                  <a:schemeClr val="bg1">
                    <a:lumMod val="65000"/>
                  </a:schemeClr>
                </a:solidFill>
              </a:rPr>
              <a:t>Biocompatibility</a:t>
            </a:r>
          </a:p>
          <a:p>
            <a:pPr marL="457200" indent="-457200">
              <a:lnSpc>
                <a:spcPct val="150000"/>
              </a:lnSpc>
              <a:buFont typeface="Arial" panose="020B0604020202020204" pitchFamily="34" charset="0"/>
              <a:buChar char="•"/>
            </a:pPr>
            <a:r>
              <a:rPr lang="en-US" sz="2800" dirty="0"/>
              <a:t>Corrosion</a:t>
            </a:r>
          </a:p>
          <a:p>
            <a:endParaRPr lang="en-US" sz="2800" dirty="0"/>
          </a:p>
        </p:txBody>
      </p:sp>
    </p:spTree>
    <p:extLst>
      <p:ext uri="{BB962C8B-B14F-4D97-AF65-F5344CB8AC3E}">
        <p14:creationId xmlns:p14="http://schemas.microsoft.com/office/powerpoint/2010/main" val="1968377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Corrosion</a:t>
            </a:r>
          </a:p>
        </p:txBody>
      </p:sp>
      <p:sp>
        <p:nvSpPr>
          <p:cNvPr id="3" name="Content Placeholder 2"/>
          <p:cNvSpPr>
            <a:spLocks noGrp="1"/>
          </p:cNvSpPr>
          <p:nvPr>
            <p:ph type="body" sz="quarter" idx="13"/>
          </p:nvPr>
        </p:nvSpPr>
        <p:spPr/>
        <p:txBody>
          <a:bodyPr/>
          <a:lstStyle/>
          <a:p>
            <a:pPr marL="457200" indent="-457200">
              <a:buFont typeface="Arial" panose="020B0604020202020204" pitchFamily="34" charset="0"/>
              <a:buChar char="•"/>
            </a:pPr>
            <a:r>
              <a:rPr lang="en-GB" sz="2800" dirty="0">
                <a:latin typeface="Arial" pitchFamily="34" charset="0"/>
                <a:ea typeface="Osaka" charset="-128"/>
                <a:cs typeface="Arial" pitchFamily="34" charset="0"/>
              </a:rPr>
              <a:t>Is the deterioration of metals by chemical interaction with their environment.</a:t>
            </a:r>
          </a:p>
          <a:p>
            <a:pPr marL="457200" indent="-457200">
              <a:buFont typeface="Arial" panose="020B0604020202020204" pitchFamily="34" charset="0"/>
              <a:buChar char="•"/>
            </a:pPr>
            <a:endParaRPr lang="en-GB" sz="2800" dirty="0">
              <a:latin typeface="Arial" pitchFamily="34" charset="0"/>
              <a:ea typeface="Osaka" charset="-128"/>
              <a:cs typeface="Arial" pitchFamily="34" charset="0"/>
            </a:endParaRPr>
          </a:p>
          <a:p>
            <a:pPr marL="457200" indent="-457200">
              <a:buFont typeface="Arial" panose="020B0604020202020204" pitchFamily="34" charset="0"/>
              <a:buChar char="•"/>
            </a:pPr>
            <a:r>
              <a:rPr lang="en-GB" sz="2800" dirty="0">
                <a:latin typeface="Arial" pitchFamily="34" charset="0"/>
                <a:ea typeface="Osaka" charset="-128"/>
                <a:cs typeface="Arial" pitchFamily="34" charset="0"/>
              </a:rPr>
              <a:t>Corrosion is a normal electrochemical process.</a:t>
            </a:r>
          </a:p>
        </p:txBody>
      </p:sp>
    </p:spTree>
    <p:extLst>
      <p:ext uri="{BB962C8B-B14F-4D97-AF65-F5344CB8AC3E}">
        <p14:creationId xmlns:p14="http://schemas.microsoft.com/office/powerpoint/2010/main" val="3782422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noAutofit/>
          </a:bodyPr>
          <a:lstStyle/>
          <a:p>
            <a:r>
              <a:rPr lang="en-US" sz="3200" dirty="0"/>
              <a:t>Learning outcomes</a:t>
            </a:r>
            <a:endParaRPr lang="en-US" dirty="0"/>
          </a:p>
        </p:txBody>
      </p:sp>
      <p:sp>
        <p:nvSpPr>
          <p:cNvPr id="3" name="Content Placeholder 2"/>
          <p:cNvSpPr>
            <a:spLocks noGrp="1"/>
          </p:cNvSpPr>
          <p:nvPr>
            <p:ph type="body" sz="quarter" idx="13"/>
          </p:nvPr>
        </p:nvSpPr>
        <p:spPr/>
        <p:txBody>
          <a:bodyPr/>
          <a:lstStyle/>
          <a:p>
            <a:pPr>
              <a:buNone/>
            </a:pPr>
            <a:r>
              <a:rPr lang="en-US" sz="2800" dirty="0"/>
              <a:t>At the end of this lecture you will be able to:</a:t>
            </a:r>
          </a:p>
          <a:p>
            <a:pPr>
              <a:buNone/>
            </a:pPr>
            <a:endParaRPr lang="en-US" sz="2800" dirty="0"/>
          </a:p>
          <a:p>
            <a:pPr marL="457200" indent="-457200">
              <a:buFont typeface="Arial" panose="020B0604020202020204" pitchFamily="34" charset="0"/>
              <a:buChar char="•"/>
            </a:pPr>
            <a:r>
              <a:rPr lang="en-US" sz="2800" dirty="0"/>
              <a:t>List different implant materials used in traumatology</a:t>
            </a:r>
          </a:p>
          <a:p>
            <a:pPr marL="457200" indent="-457200">
              <a:buFont typeface="Arial" panose="020B0604020202020204" pitchFamily="34" charset="0"/>
              <a:buChar char="•"/>
            </a:pPr>
            <a:r>
              <a:rPr lang="en-US" sz="2800" dirty="0"/>
              <a:t>Discuss implant properties</a:t>
            </a:r>
          </a:p>
          <a:p>
            <a:pPr marL="457200" indent="-457200">
              <a:buFont typeface="Arial" panose="020B0604020202020204" pitchFamily="34" charset="0"/>
              <a:buChar char="•"/>
            </a:pPr>
            <a:r>
              <a:rPr lang="en-US" sz="2800" dirty="0"/>
              <a:t>Explain the use of specific materials for specific cases</a:t>
            </a:r>
          </a:p>
        </p:txBody>
      </p:sp>
    </p:spTree>
    <p:extLst>
      <p:ext uri="{BB962C8B-B14F-4D97-AF65-F5344CB8AC3E}">
        <p14:creationId xmlns:p14="http://schemas.microsoft.com/office/powerpoint/2010/main" val="2683090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rot="5400000">
            <a:off x="7498603" y="2759594"/>
            <a:ext cx="1676400" cy="3713606"/>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a:lstStyle/>
          <a:p>
            <a:pPr>
              <a:defRPr/>
            </a:pPr>
            <a:endParaRPr lang="de-CH" dirty="0">
              <a:latin typeface="Arial" charset="0"/>
              <a:ea typeface="Osaka" pitchFamily="-32" charset="-128"/>
            </a:endParaRPr>
          </a:p>
        </p:txBody>
      </p:sp>
      <p:sp>
        <p:nvSpPr>
          <p:cNvPr id="14342" name="Rectangle 8"/>
          <p:cNvSpPr>
            <a:spLocks noChangeArrowheads="1"/>
          </p:cNvSpPr>
          <p:nvPr/>
        </p:nvSpPr>
        <p:spPr bwMode="auto">
          <a:xfrm rot="5400000">
            <a:off x="7841503" y="1578494"/>
            <a:ext cx="990600" cy="3713606"/>
          </a:xfrm>
          <a:prstGeom prst="rect">
            <a:avLst/>
          </a:prstGeom>
          <a:solidFill>
            <a:srgbClr val="CBBA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4343" name="Rectangle 9"/>
          <p:cNvSpPr>
            <a:spLocks noChangeArrowheads="1"/>
          </p:cNvSpPr>
          <p:nvPr/>
        </p:nvSpPr>
        <p:spPr bwMode="auto">
          <a:xfrm rot="5400000">
            <a:off x="7727203" y="480797"/>
            <a:ext cx="1219200" cy="3713606"/>
          </a:xfrm>
          <a:prstGeom prst="rect">
            <a:avLst/>
          </a:prstGeom>
          <a:solidFill>
            <a:srgbClr val="99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dirty="0"/>
          </a:p>
        </p:txBody>
      </p:sp>
      <p:sp>
        <p:nvSpPr>
          <p:cNvPr id="41" name="TextBox 18"/>
          <p:cNvSpPr txBox="1">
            <a:spLocks noChangeArrowheads="1"/>
          </p:cNvSpPr>
          <p:nvPr/>
        </p:nvSpPr>
        <p:spPr bwMode="auto">
          <a:xfrm>
            <a:off x="7145606" y="2014433"/>
            <a:ext cx="21379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eaLnBrk="1" hangingPunct="1"/>
            <a:r>
              <a:rPr lang="en-GB" sz="3600" dirty="0"/>
              <a:t>Metal</a:t>
            </a:r>
            <a:endParaRPr lang="de-CH" sz="3600" dirty="0"/>
          </a:p>
        </p:txBody>
      </p:sp>
      <p:sp>
        <p:nvSpPr>
          <p:cNvPr id="42" name="TextBox 18"/>
          <p:cNvSpPr txBox="1">
            <a:spLocks noChangeArrowheads="1"/>
          </p:cNvSpPr>
          <p:nvPr/>
        </p:nvSpPr>
        <p:spPr bwMode="auto">
          <a:xfrm>
            <a:off x="6480001" y="2947199"/>
            <a:ext cx="37136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eaLnBrk="1" hangingPunct="1"/>
            <a:r>
              <a:rPr lang="en-US" sz="3600" dirty="0"/>
              <a:t>Passivation layer</a:t>
            </a:r>
          </a:p>
        </p:txBody>
      </p:sp>
      <p:sp>
        <p:nvSpPr>
          <p:cNvPr id="13" name="Title 1"/>
          <p:cNvSpPr>
            <a:spLocks noGrp="1"/>
          </p:cNvSpPr>
          <p:nvPr>
            <p:ph type="title"/>
          </p:nvPr>
        </p:nvSpPr>
        <p:spPr/>
        <p:txBody>
          <a:bodyPr/>
          <a:lstStyle/>
          <a:p>
            <a:pPr>
              <a:defRPr/>
            </a:pPr>
            <a:r>
              <a:rPr lang="en-GB" sz="3200" dirty="0"/>
              <a:t>Corrosion</a:t>
            </a:r>
            <a:r>
              <a:rPr lang="en-US" sz="3200" dirty="0"/>
              <a:t>─</a:t>
            </a:r>
            <a:r>
              <a:rPr lang="en-GB" sz="3200" dirty="0"/>
              <a:t>How does it work?</a:t>
            </a:r>
            <a:endParaRPr lang="de-CH" sz="3200" dirty="0"/>
          </a:p>
        </p:txBody>
      </p:sp>
      <p:sp>
        <p:nvSpPr>
          <p:cNvPr id="11" name="Rectangle 3"/>
          <p:cNvSpPr txBox="1">
            <a:spLocks noChangeArrowheads="1"/>
          </p:cNvSpPr>
          <p:nvPr/>
        </p:nvSpPr>
        <p:spPr bwMode="auto">
          <a:xfrm>
            <a:off x="658800" y="1728000"/>
            <a:ext cx="5461199"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lnSpc>
                <a:spcPct val="125000"/>
              </a:lnSpc>
              <a:spcBef>
                <a:spcPct val="20000"/>
              </a:spcBef>
              <a:spcAft>
                <a:spcPct val="0"/>
              </a:spcAft>
              <a:buFont typeface="Arial"/>
              <a:buChar char="•"/>
              <a:defRPr kumimoji="1" sz="2400">
                <a:solidFill>
                  <a:schemeClr val="tx1"/>
                </a:solidFill>
                <a:latin typeface="+mn-lt"/>
                <a:ea typeface="+mn-ea"/>
                <a:cs typeface="MS PGothic" charset="0"/>
              </a:defRPr>
            </a:lvl1pPr>
            <a:lvl2pPr marL="742950" indent="-285750" algn="l" rtl="0" eaLnBrk="0" fontAlgn="base" hangingPunct="0">
              <a:spcBef>
                <a:spcPct val="20000"/>
              </a:spcBef>
              <a:spcAft>
                <a:spcPct val="0"/>
              </a:spcAft>
              <a:buFont typeface="Symbol" pitchFamily="18" charset="2"/>
              <a:buChar char="-"/>
              <a:defRPr kumimoji="1" sz="2400">
                <a:solidFill>
                  <a:srgbClr val="29529B"/>
                </a:solidFill>
                <a:latin typeface="+mn-lt"/>
                <a:ea typeface="+mn-ea"/>
                <a:cs typeface="MS PGothic"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S PGothic"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S PGothic"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S PGothic"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en-US" kern="0" dirty="0"/>
              <a:t>All metal implants have a protective oxide (passivation) layer.</a:t>
            </a:r>
          </a:p>
          <a:p>
            <a:pPr marL="0" indent="0">
              <a:buNone/>
            </a:pPr>
            <a:endParaRPr lang="en-US" kern="0" dirty="0"/>
          </a:p>
        </p:txBody>
      </p:sp>
    </p:spTree>
    <p:extLst>
      <p:ext uri="{BB962C8B-B14F-4D97-AF65-F5344CB8AC3E}">
        <p14:creationId xmlns:p14="http://schemas.microsoft.com/office/powerpoint/2010/main" val="2971363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txBox="1">
            <a:spLocks noChangeArrowheads="1"/>
          </p:cNvSpPr>
          <p:nvPr/>
        </p:nvSpPr>
        <p:spPr bwMode="auto">
          <a:xfrm>
            <a:off x="658800" y="1728000"/>
            <a:ext cx="537888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lnSpc>
                <a:spcPct val="125000"/>
              </a:lnSpc>
              <a:spcBef>
                <a:spcPct val="20000"/>
              </a:spcBef>
              <a:spcAft>
                <a:spcPct val="0"/>
              </a:spcAft>
              <a:buFont typeface="Arial"/>
              <a:buChar char="•"/>
              <a:defRPr kumimoji="1" sz="2400">
                <a:solidFill>
                  <a:schemeClr val="tx1"/>
                </a:solidFill>
                <a:latin typeface="+mn-lt"/>
                <a:ea typeface="+mn-ea"/>
                <a:cs typeface="MS PGothic" charset="0"/>
              </a:defRPr>
            </a:lvl1pPr>
            <a:lvl2pPr marL="742950" indent="-285750" algn="l" rtl="0" eaLnBrk="0" fontAlgn="base" hangingPunct="0">
              <a:spcBef>
                <a:spcPct val="20000"/>
              </a:spcBef>
              <a:spcAft>
                <a:spcPct val="0"/>
              </a:spcAft>
              <a:buFont typeface="Symbol" pitchFamily="18" charset="2"/>
              <a:buChar char="-"/>
              <a:defRPr kumimoji="1" sz="2400">
                <a:solidFill>
                  <a:srgbClr val="29529B"/>
                </a:solidFill>
                <a:latin typeface="+mn-lt"/>
                <a:ea typeface="+mn-ea"/>
                <a:cs typeface="MS PGothic"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S PGothic"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S PGothic"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S PGothic"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lvl="0">
              <a:buFontTx/>
              <a:buChar char="•"/>
            </a:pPr>
            <a:r>
              <a:rPr lang="en-US" kern="0" dirty="0">
                <a:solidFill>
                  <a:schemeClr val="bg1">
                    <a:lumMod val="75000"/>
                  </a:schemeClr>
                </a:solidFill>
                <a:ea typeface="ＭＳ Ｐゴシック" pitchFamily="1" charset="-128"/>
              </a:rPr>
              <a:t>All metal implants have a protective oxide (passivation) layer.</a:t>
            </a:r>
          </a:p>
          <a:p>
            <a:pPr lvl="0">
              <a:buFontTx/>
              <a:buChar char="•"/>
            </a:pPr>
            <a:endParaRPr lang="en-US" kern="0" dirty="0">
              <a:solidFill>
                <a:srgbClr val="000000"/>
              </a:solidFill>
              <a:ea typeface="ＭＳ Ｐゴシック" pitchFamily="1" charset="-128"/>
            </a:endParaRPr>
          </a:p>
          <a:p>
            <a:pPr lvl="0">
              <a:buFontTx/>
              <a:buChar char="•"/>
            </a:pPr>
            <a:r>
              <a:rPr lang="en-US" kern="0" dirty="0">
                <a:solidFill>
                  <a:srgbClr val="000000"/>
                </a:solidFill>
                <a:ea typeface="ＭＳ Ｐゴシック" pitchFamily="1" charset="-128"/>
              </a:rPr>
              <a:t>Damage to the layer may induce corrosion.</a:t>
            </a:r>
          </a:p>
          <a:p>
            <a:pPr marL="0" indent="0">
              <a:buNone/>
            </a:pPr>
            <a:endParaRPr lang="en-US" sz="2000" kern="0" dirty="0"/>
          </a:p>
        </p:txBody>
      </p:sp>
      <p:sp>
        <p:nvSpPr>
          <p:cNvPr id="12" name="Rectangle 11"/>
          <p:cNvSpPr/>
          <p:nvPr/>
        </p:nvSpPr>
        <p:spPr bwMode="auto">
          <a:xfrm rot="5400000">
            <a:off x="7498603" y="2759594"/>
            <a:ext cx="1676400" cy="3713606"/>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a:lstStyle/>
          <a:p>
            <a:pPr>
              <a:defRPr/>
            </a:pPr>
            <a:endParaRPr lang="de-CH" dirty="0">
              <a:latin typeface="Arial" charset="0"/>
              <a:ea typeface="Osaka" pitchFamily="-32" charset="-128"/>
            </a:endParaRPr>
          </a:p>
        </p:txBody>
      </p:sp>
      <p:sp>
        <p:nvSpPr>
          <p:cNvPr id="13" name="Rectangle 8"/>
          <p:cNvSpPr>
            <a:spLocks noChangeArrowheads="1"/>
          </p:cNvSpPr>
          <p:nvPr/>
        </p:nvSpPr>
        <p:spPr bwMode="auto">
          <a:xfrm rot="5400000">
            <a:off x="7841503" y="1578494"/>
            <a:ext cx="990600" cy="3713606"/>
          </a:xfrm>
          <a:prstGeom prst="rect">
            <a:avLst/>
          </a:prstGeom>
          <a:solidFill>
            <a:srgbClr val="CBBA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4" name="Rectangle 9"/>
          <p:cNvSpPr>
            <a:spLocks noChangeArrowheads="1"/>
          </p:cNvSpPr>
          <p:nvPr/>
        </p:nvSpPr>
        <p:spPr bwMode="auto">
          <a:xfrm rot="5400000">
            <a:off x="7727203" y="480797"/>
            <a:ext cx="1219200" cy="3713606"/>
          </a:xfrm>
          <a:prstGeom prst="rect">
            <a:avLst/>
          </a:prstGeom>
          <a:solidFill>
            <a:srgbClr val="99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dirty="0"/>
          </a:p>
        </p:txBody>
      </p:sp>
      <p:sp>
        <p:nvSpPr>
          <p:cNvPr id="15" name="TextBox 18"/>
          <p:cNvSpPr txBox="1">
            <a:spLocks noChangeArrowheads="1"/>
          </p:cNvSpPr>
          <p:nvPr/>
        </p:nvSpPr>
        <p:spPr bwMode="auto">
          <a:xfrm>
            <a:off x="7145606" y="2014433"/>
            <a:ext cx="21379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eaLnBrk="1" hangingPunct="1"/>
            <a:r>
              <a:rPr lang="en-GB" sz="3600" dirty="0"/>
              <a:t>Metal</a:t>
            </a:r>
            <a:endParaRPr lang="de-CH" sz="3600" dirty="0"/>
          </a:p>
        </p:txBody>
      </p:sp>
      <p:sp>
        <p:nvSpPr>
          <p:cNvPr id="21" name="TextBox 18"/>
          <p:cNvSpPr txBox="1">
            <a:spLocks noChangeArrowheads="1"/>
          </p:cNvSpPr>
          <p:nvPr/>
        </p:nvSpPr>
        <p:spPr bwMode="auto">
          <a:xfrm>
            <a:off x="6480001" y="2947199"/>
            <a:ext cx="37136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eaLnBrk="1" hangingPunct="1"/>
            <a:r>
              <a:rPr lang="en-US" sz="3600" dirty="0"/>
              <a:t>Passivation layer</a:t>
            </a:r>
          </a:p>
        </p:txBody>
      </p:sp>
      <p:sp>
        <p:nvSpPr>
          <p:cNvPr id="40" name="Rectangle 39"/>
          <p:cNvSpPr/>
          <p:nvPr/>
        </p:nvSpPr>
        <p:spPr bwMode="auto">
          <a:xfrm rot="5400000">
            <a:off x="8179661" y="3296117"/>
            <a:ext cx="1771650" cy="137159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a:lstStyle/>
          <a:p>
            <a:pPr>
              <a:defRPr/>
            </a:pPr>
            <a:endParaRPr lang="de-CH">
              <a:latin typeface="Arial" charset="0"/>
              <a:ea typeface="Osaka" pitchFamily="-32" charset="-128"/>
            </a:endParaRPr>
          </a:p>
        </p:txBody>
      </p:sp>
      <p:sp>
        <p:nvSpPr>
          <p:cNvPr id="14353" name="Rectangle 57"/>
          <p:cNvSpPr>
            <a:spLocks noChangeArrowheads="1"/>
          </p:cNvSpPr>
          <p:nvPr/>
        </p:nvSpPr>
        <p:spPr bwMode="auto">
          <a:xfrm rot="5400000">
            <a:off x="8817836" y="2509051"/>
            <a:ext cx="495300" cy="1371599"/>
          </a:xfrm>
          <a:prstGeom prst="rect">
            <a:avLst/>
          </a:prstGeom>
          <a:solidFill>
            <a:srgbClr val="FFC000"/>
          </a:solidFill>
          <a:ln w="9525">
            <a:solidFill>
              <a:srgbClr val="CBC383"/>
            </a:solidFill>
            <a:round/>
            <a:headEnd/>
            <a:tailEnd/>
          </a:ln>
        </p:spPr>
        <p:txBody>
          <a:bodyPr/>
          <a:lstStyle/>
          <a:p>
            <a:endParaRPr lang="de-CH"/>
          </a:p>
        </p:txBody>
      </p:sp>
      <p:sp>
        <p:nvSpPr>
          <p:cNvPr id="23" name="Title 1"/>
          <p:cNvSpPr>
            <a:spLocks noGrp="1"/>
          </p:cNvSpPr>
          <p:nvPr>
            <p:ph type="title"/>
          </p:nvPr>
        </p:nvSpPr>
        <p:spPr/>
        <p:txBody>
          <a:bodyPr/>
          <a:lstStyle/>
          <a:p>
            <a:pPr>
              <a:defRPr/>
            </a:pPr>
            <a:r>
              <a:rPr lang="en-GB" sz="3200" dirty="0"/>
              <a:t>Corrosion</a:t>
            </a:r>
            <a:r>
              <a:rPr lang="en-US" sz="3200" dirty="0"/>
              <a:t>─</a:t>
            </a:r>
            <a:r>
              <a:rPr lang="en-GB" sz="3200" dirty="0"/>
              <a:t>How does it work?</a:t>
            </a:r>
            <a:endParaRPr lang="de-CH" sz="3200" dirty="0"/>
          </a:p>
        </p:txBody>
      </p:sp>
    </p:spTree>
    <p:extLst>
      <p:ext uri="{BB962C8B-B14F-4D97-AF65-F5344CB8AC3E}">
        <p14:creationId xmlns:p14="http://schemas.microsoft.com/office/powerpoint/2010/main" val="3061572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pPr>
              <a:defRPr/>
            </a:pPr>
            <a:r>
              <a:rPr lang="en-GB" sz="3200" dirty="0"/>
              <a:t>Corrosion</a:t>
            </a:r>
            <a:r>
              <a:rPr lang="en-US" sz="3200" dirty="0"/>
              <a:t>─</a:t>
            </a:r>
            <a:r>
              <a:rPr lang="en-GB" sz="3200" dirty="0"/>
              <a:t>How does it work?</a:t>
            </a:r>
            <a:endParaRPr lang="de-CH" sz="3200" dirty="0"/>
          </a:p>
        </p:txBody>
      </p:sp>
      <p:sp>
        <p:nvSpPr>
          <p:cNvPr id="23" name="Rectangle 22"/>
          <p:cNvSpPr/>
          <p:nvPr/>
        </p:nvSpPr>
        <p:spPr bwMode="auto">
          <a:xfrm rot="5400000">
            <a:off x="7498603" y="2759594"/>
            <a:ext cx="1676400" cy="3713606"/>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a:lstStyle/>
          <a:p>
            <a:pPr>
              <a:defRPr/>
            </a:pPr>
            <a:endParaRPr lang="de-CH" dirty="0">
              <a:latin typeface="Arial" charset="0"/>
              <a:ea typeface="Osaka" pitchFamily="-32" charset="-128"/>
            </a:endParaRPr>
          </a:p>
        </p:txBody>
      </p:sp>
      <p:sp>
        <p:nvSpPr>
          <p:cNvPr id="24" name="Rectangle 8"/>
          <p:cNvSpPr>
            <a:spLocks noChangeArrowheads="1"/>
          </p:cNvSpPr>
          <p:nvPr/>
        </p:nvSpPr>
        <p:spPr bwMode="auto">
          <a:xfrm rot="5400000">
            <a:off x="7841503" y="1578494"/>
            <a:ext cx="990600" cy="3713606"/>
          </a:xfrm>
          <a:prstGeom prst="rect">
            <a:avLst/>
          </a:prstGeom>
          <a:solidFill>
            <a:srgbClr val="CBBA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25" name="Rectangle 9"/>
          <p:cNvSpPr>
            <a:spLocks noChangeArrowheads="1"/>
          </p:cNvSpPr>
          <p:nvPr/>
        </p:nvSpPr>
        <p:spPr bwMode="auto">
          <a:xfrm rot="5400000">
            <a:off x="7727203" y="480797"/>
            <a:ext cx="1219200" cy="3713606"/>
          </a:xfrm>
          <a:prstGeom prst="rect">
            <a:avLst/>
          </a:prstGeom>
          <a:solidFill>
            <a:srgbClr val="99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dirty="0"/>
          </a:p>
        </p:txBody>
      </p:sp>
      <p:sp>
        <p:nvSpPr>
          <p:cNvPr id="26" name="TextBox 18"/>
          <p:cNvSpPr txBox="1">
            <a:spLocks noChangeArrowheads="1"/>
          </p:cNvSpPr>
          <p:nvPr/>
        </p:nvSpPr>
        <p:spPr bwMode="auto">
          <a:xfrm>
            <a:off x="7145606" y="2014433"/>
            <a:ext cx="21379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eaLnBrk="1" hangingPunct="1"/>
            <a:r>
              <a:rPr lang="en-GB" sz="3600" dirty="0"/>
              <a:t>Metal</a:t>
            </a:r>
            <a:endParaRPr lang="de-CH" sz="3600" dirty="0"/>
          </a:p>
        </p:txBody>
      </p:sp>
      <p:sp>
        <p:nvSpPr>
          <p:cNvPr id="27" name="TextBox 18"/>
          <p:cNvSpPr txBox="1">
            <a:spLocks noChangeArrowheads="1"/>
          </p:cNvSpPr>
          <p:nvPr/>
        </p:nvSpPr>
        <p:spPr bwMode="auto">
          <a:xfrm>
            <a:off x="6480001" y="2947199"/>
            <a:ext cx="37136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eaLnBrk="1" hangingPunct="1"/>
            <a:r>
              <a:rPr lang="en-US" sz="3600" dirty="0"/>
              <a:t>Passivation layer</a:t>
            </a:r>
          </a:p>
        </p:txBody>
      </p:sp>
      <p:sp>
        <p:nvSpPr>
          <p:cNvPr id="63" name="Flowchart: Delay 62"/>
          <p:cNvSpPr/>
          <p:nvPr/>
        </p:nvSpPr>
        <p:spPr bwMode="auto">
          <a:xfrm rot="16200000">
            <a:off x="7003322" y="2996078"/>
            <a:ext cx="723901" cy="1323975"/>
          </a:xfrm>
          <a:prstGeom prst="flowChartDelay">
            <a:avLst/>
          </a:prstGeom>
          <a:solidFill>
            <a:schemeClr val="accent2">
              <a:lumMod val="40000"/>
              <a:lumOff val="60000"/>
            </a:schemeClr>
          </a:solidFill>
          <a:ln w="9525" cap="flat" cmpd="sng" algn="ctr">
            <a:noFill/>
            <a:prstDash val="solid"/>
            <a:round/>
            <a:headEnd type="none" w="med" len="med"/>
            <a:tailEnd type="none" w="med" len="med"/>
          </a:ln>
          <a:effectLst/>
        </p:spPr>
        <p:txBody>
          <a:bodyPr/>
          <a:lstStyle/>
          <a:p>
            <a:pPr>
              <a:defRPr/>
            </a:pPr>
            <a:endParaRPr lang="de-CH">
              <a:latin typeface="Arial" charset="0"/>
              <a:ea typeface="Osaka" pitchFamily="-32" charset="-128"/>
            </a:endParaRPr>
          </a:p>
        </p:txBody>
      </p:sp>
      <p:sp>
        <p:nvSpPr>
          <p:cNvPr id="14359" name="Oval 60"/>
          <p:cNvSpPr>
            <a:spLocks noChangeArrowheads="1"/>
          </p:cNvSpPr>
          <p:nvPr/>
        </p:nvSpPr>
        <p:spPr bwMode="auto">
          <a:xfrm rot="5400000">
            <a:off x="6717573" y="3397716"/>
            <a:ext cx="1295400" cy="1244600"/>
          </a:xfrm>
          <a:prstGeom prst="ellipse">
            <a:avLst/>
          </a:prstGeom>
          <a:solidFill>
            <a:srgbClr val="99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29" name="Rectangle 28"/>
          <p:cNvSpPr/>
          <p:nvPr/>
        </p:nvSpPr>
        <p:spPr bwMode="auto">
          <a:xfrm rot="5400000">
            <a:off x="8179661" y="3296117"/>
            <a:ext cx="1771650" cy="137159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a:lstStyle/>
          <a:p>
            <a:pPr>
              <a:defRPr/>
            </a:pPr>
            <a:endParaRPr lang="de-CH">
              <a:latin typeface="Arial" charset="0"/>
              <a:ea typeface="Osaka" pitchFamily="-32" charset="-128"/>
            </a:endParaRPr>
          </a:p>
        </p:txBody>
      </p:sp>
      <p:sp>
        <p:nvSpPr>
          <p:cNvPr id="30" name="Rectangle 57"/>
          <p:cNvSpPr>
            <a:spLocks noChangeArrowheads="1"/>
          </p:cNvSpPr>
          <p:nvPr/>
        </p:nvSpPr>
        <p:spPr bwMode="auto">
          <a:xfrm rot="5400000">
            <a:off x="8817836" y="2509051"/>
            <a:ext cx="495300" cy="1371599"/>
          </a:xfrm>
          <a:prstGeom prst="rect">
            <a:avLst/>
          </a:prstGeom>
          <a:solidFill>
            <a:srgbClr val="FFC000"/>
          </a:solidFill>
          <a:ln w="9525">
            <a:solidFill>
              <a:srgbClr val="CBC383"/>
            </a:solidFill>
            <a:round/>
            <a:headEnd/>
            <a:tailEnd/>
          </a:ln>
        </p:spPr>
        <p:txBody>
          <a:bodyPr/>
          <a:lstStyle/>
          <a:p>
            <a:endParaRPr lang="de-CH"/>
          </a:p>
        </p:txBody>
      </p:sp>
      <p:sp>
        <p:nvSpPr>
          <p:cNvPr id="18" name="Rectangle 3"/>
          <p:cNvSpPr txBox="1">
            <a:spLocks noChangeArrowheads="1"/>
          </p:cNvSpPr>
          <p:nvPr/>
        </p:nvSpPr>
        <p:spPr bwMode="auto">
          <a:xfrm>
            <a:off x="658800" y="1728000"/>
            <a:ext cx="5400688"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lnSpc>
                <a:spcPct val="125000"/>
              </a:lnSpc>
              <a:spcBef>
                <a:spcPct val="20000"/>
              </a:spcBef>
              <a:spcAft>
                <a:spcPct val="0"/>
              </a:spcAft>
              <a:buFont typeface="Arial"/>
              <a:buChar char="•"/>
              <a:defRPr kumimoji="1" sz="2400">
                <a:solidFill>
                  <a:schemeClr val="tx1"/>
                </a:solidFill>
                <a:latin typeface="+mn-lt"/>
                <a:ea typeface="+mn-ea"/>
                <a:cs typeface="MS PGothic" charset="0"/>
              </a:defRPr>
            </a:lvl1pPr>
            <a:lvl2pPr marL="742950" indent="-285750" algn="l" rtl="0" eaLnBrk="0" fontAlgn="base" hangingPunct="0">
              <a:spcBef>
                <a:spcPct val="20000"/>
              </a:spcBef>
              <a:spcAft>
                <a:spcPct val="0"/>
              </a:spcAft>
              <a:buFont typeface="Symbol" pitchFamily="18" charset="2"/>
              <a:buChar char="-"/>
              <a:defRPr kumimoji="1" sz="2400">
                <a:solidFill>
                  <a:srgbClr val="29529B"/>
                </a:solidFill>
                <a:latin typeface="+mn-lt"/>
                <a:ea typeface="+mn-ea"/>
                <a:cs typeface="MS PGothic"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S PGothic"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S PGothic"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S PGothic"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lvl="0">
              <a:buFontTx/>
              <a:buChar char="•"/>
            </a:pPr>
            <a:r>
              <a:rPr lang="en-US" kern="0" dirty="0">
                <a:solidFill>
                  <a:schemeClr val="bg1">
                    <a:lumMod val="75000"/>
                  </a:schemeClr>
                </a:solidFill>
                <a:ea typeface="ＭＳ Ｐゴシック" pitchFamily="1" charset="-128"/>
              </a:rPr>
              <a:t>All metal implants have a protective oxide (passivation) layer.</a:t>
            </a:r>
          </a:p>
          <a:p>
            <a:pPr lvl="0">
              <a:buFontTx/>
              <a:buChar char="•"/>
            </a:pPr>
            <a:endParaRPr lang="en-US" kern="0" dirty="0">
              <a:solidFill>
                <a:schemeClr val="bg1">
                  <a:lumMod val="75000"/>
                </a:schemeClr>
              </a:solidFill>
              <a:ea typeface="ＭＳ Ｐゴシック" pitchFamily="1" charset="-128"/>
            </a:endParaRPr>
          </a:p>
          <a:p>
            <a:pPr lvl="0">
              <a:buFontTx/>
              <a:buChar char="•"/>
            </a:pPr>
            <a:r>
              <a:rPr lang="en-US" kern="0" dirty="0">
                <a:solidFill>
                  <a:schemeClr val="bg1">
                    <a:lumMod val="75000"/>
                  </a:schemeClr>
                </a:solidFill>
                <a:ea typeface="ＭＳ Ｐゴシック" pitchFamily="1" charset="-128"/>
              </a:rPr>
              <a:t>Damage to the layer may induce corrosion.</a:t>
            </a:r>
          </a:p>
          <a:p>
            <a:pPr lvl="0">
              <a:buFontTx/>
              <a:buChar char="•"/>
            </a:pPr>
            <a:endParaRPr lang="en-US" kern="0" dirty="0">
              <a:solidFill>
                <a:srgbClr val="000000"/>
              </a:solidFill>
              <a:ea typeface="ＭＳ Ｐゴシック" pitchFamily="1" charset="-128"/>
            </a:endParaRPr>
          </a:p>
          <a:p>
            <a:pPr>
              <a:buFontTx/>
              <a:buChar char="•"/>
            </a:pPr>
            <a:r>
              <a:rPr lang="en-US" kern="0" dirty="0">
                <a:solidFill>
                  <a:srgbClr val="000000"/>
                </a:solidFill>
                <a:ea typeface="ＭＳ Ｐゴシック" pitchFamily="1" charset="-128"/>
              </a:rPr>
              <a:t>Fretting is the movement of metallic parts (</a:t>
            </a:r>
            <a:r>
              <a:rPr lang="en-US" kern="0" dirty="0" err="1">
                <a:solidFill>
                  <a:srgbClr val="000000"/>
                </a:solidFill>
                <a:ea typeface="ＭＳ Ｐゴシック" pitchFamily="1" charset="-128"/>
              </a:rPr>
              <a:t>eg</a:t>
            </a:r>
            <a:r>
              <a:rPr lang="en-US" kern="0" dirty="0">
                <a:solidFill>
                  <a:srgbClr val="000000"/>
                </a:solidFill>
                <a:ea typeface="ＭＳ Ｐゴシック" pitchFamily="1" charset="-128"/>
              </a:rPr>
              <a:t>, screw in plate) which damages the passivation layer. </a:t>
            </a:r>
          </a:p>
          <a:p>
            <a:pPr marL="0" indent="0">
              <a:buNone/>
            </a:pPr>
            <a:endParaRPr lang="en-US" kern="0" dirty="0">
              <a:solidFill>
                <a:srgbClr val="000000"/>
              </a:solidFill>
              <a:ea typeface="ＭＳ Ｐゴシック" pitchFamily="1" charset="-128"/>
            </a:endParaRPr>
          </a:p>
        </p:txBody>
      </p:sp>
    </p:spTree>
    <p:extLst>
      <p:ext uri="{BB962C8B-B14F-4D97-AF65-F5344CB8AC3E}">
        <p14:creationId xmlns:p14="http://schemas.microsoft.com/office/powerpoint/2010/main" val="2545076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Note on the passivation layer</a:t>
            </a:r>
          </a:p>
        </p:txBody>
      </p:sp>
      <p:sp>
        <p:nvSpPr>
          <p:cNvPr id="3" name="Content Placeholder 2"/>
          <p:cNvSpPr>
            <a:spLocks noGrp="1"/>
          </p:cNvSpPr>
          <p:nvPr>
            <p:ph type="body" sz="quarter" idx="13"/>
          </p:nvPr>
        </p:nvSpPr>
        <p:spPr>
          <a:xfrm>
            <a:off x="658812" y="1727200"/>
            <a:ext cx="10874373" cy="4129088"/>
          </a:xfrm>
        </p:spPr>
        <p:txBody>
          <a:bodyPr/>
          <a:lstStyle/>
          <a:p>
            <a:pPr marL="533400" indent="-533400">
              <a:buFontTx/>
              <a:buChar char="•"/>
            </a:pPr>
            <a:r>
              <a:rPr lang="en-US" sz="2800" dirty="0">
                <a:solidFill>
                  <a:srgbClr val="000000"/>
                </a:solidFill>
              </a:rPr>
              <a:t>The passivation layer on a metal reforms within minutes when:</a:t>
            </a:r>
          </a:p>
          <a:p>
            <a:pPr marL="952500" lvl="1" indent="-428625">
              <a:buFontTx/>
              <a:buChar char="•"/>
            </a:pPr>
            <a:r>
              <a:rPr lang="en-US" sz="2400" dirty="0">
                <a:solidFill>
                  <a:srgbClr val="000000"/>
                </a:solidFill>
              </a:rPr>
              <a:t>Oxygen is present</a:t>
            </a:r>
          </a:p>
          <a:p>
            <a:pPr marL="952500" lvl="1" indent="-428625">
              <a:buFontTx/>
              <a:buChar char="•"/>
            </a:pPr>
            <a:r>
              <a:rPr lang="en-US" sz="2400" dirty="0">
                <a:solidFill>
                  <a:srgbClr val="000000"/>
                </a:solidFill>
              </a:rPr>
              <a:t>Exception: The passivation layer of steel does not reform!</a:t>
            </a:r>
          </a:p>
          <a:p>
            <a:pPr marL="533400" indent="-533400">
              <a:buFontTx/>
              <a:buChar char="•"/>
            </a:pPr>
            <a:r>
              <a:rPr lang="en-US" sz="2800" dirty="0">
                <a:solidFill>
                  <a:srgbClr val="000000"/>
                </a:solidFill>
              </a:rPr>
              <a:t>Handle implants with care:</a:t>
            </a:r>
          </a:p>
          <a:p>
            <a:pPr marL="952500" lvl="1" indent="-428625">
              <a:buFontTx/>
              <a:buChar char="•"/>
            </a:pPr>
            <a:r>
              <a:rPr lang="en-US" sz="2400" dirty="0">
                <a:solidFill>
                  <a:srgbClr val="000000"/>
                </a:solidFill>
              </a:rPr>
              <a:t>Avoid deep «scratches» on implant surfaces (steel) which could induce corrosion.</a:t>
            </a:r>
          </a:p>
        </p:txBody>
      </p:sp>
    </p:spTree>
    <p:extLst>
      <p:ext uri="{BB962C8B-B14F-4D97-AF65-F5344CB8AC3E}">
        <p14:creationId xmlns:p14="http://schemas.microsoft.com/office/powerpoint/2010/main" val="1023862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4. Material properties</a:t>
            </a:r>
            <a:br>
              <a:rPr lang="en-US" sz="3200" dirty="0"/>
            </a:br>
            <a:endParaRPr lang="en-US" sz="3200" dirty="0"/>
          </a:p>
        </p:txBody>
      </p:sp>
      <p:sp>
        <p:nvSpPr>
          <p:cNvPr id="3" name="Content Placeholder 2"/>
          <p:cNvSpPr>
            <a:spLocks noGrp="1"/>
          </p:cNvSpPr>
          <p:nvPr>
            <p:ph type="body" sz="quarter" idx="13"/>
          </p:nvPr>
        </p:nvSpPr>
        <p:spPr/>
        <p:txBody>
          <a:bodyPr/>
          <a:lstStyle/>
          <a:p>
            <a:pPr marL="457200" indent="-457200">
              <a:lnSpc>
                <a:spcPct val="150000"/>
              </a:lnSpc>
              <a:buFont typeface="Arial" panose="020B0604020202020204" pitchFamily="34" charset="0"/>
              <a:buChar char="•"/>
            </a:pPr>
            <a:r>
              <a:rPr lang="en-US" sz="2800" dirty="0">
                <a:solidFill>
                  <a:schemeClr val="bg1">
                    <a:lumMod val="65000"/>
                  </a:schemeClr>
                </a:solidFill>
              </a:rPr>
              <a:t>Strength and ductility</a:t>
            </a:r>
          </a:p>
          <a:p>
            <a:pPr marL="457200" indent="-457200">
              <a:lnSpc>
                <a:spcPct val="150000"/>
              </a:lnSpc>
              <a:buFont typeface="Arial" panose="020B0604020202020204" pitchFamily="34" charset="0"/>
              <a:buChar char="•"/>
            </a:pPr>
            <a:r>
              <a:rPr lang="en-US" sz="2800" dirty="0">
                <a:solidFill>
                  <a:schemeClr val="bg1">
                    <a:lumMod val="65000"/>
                  </a:schemeClr>
                </a:solidFill>
              </a:rPr>
              <a:t>Biocompatibility</a:t>
            </a:r>
          </a:p>
          <a:p>
            <a:pPr marL="457200" indent="-457200">
              <a:lnSpc>
                <a:spcPct val="150000"/>
              </a:lnSpc>
              <a:buFont typeface="Arial" panose="020B0604020202020204" pitchFamily="34" charset="0"/>
              <a:buChar char="•"/>
            </a:pPr>
            <a:r>
              <a:rPr lang="en-US" sz="2800" dirty="0">
                <a:solidFill>
                  <a:schemeClr val="bg1">
                    <a:lumMod val="65000"/>
                  </a:schemeClr>
                </a:solidFill>
              </a:rPr>
              <a:t>Corrosion</a:t>
            </a:r>
          </a:p>
          <a:p>
            <a:pPr marL="457200" indent="-457200">
              <a:lnSpc>
                <a:spcPct val="150000"/>
              </a:lnSpc>
              <a:buFont typeface="Arial" panose="020B0604020202020204" pitchFamily="34" charset="0"/>
              <a:buChar char="•"/>
            </a:pPr>
            <a:r>
              <a:rPr lang="en-US" sz="2800" dirty="0"/>
              <a:t>Imaging</a:t>
            </a:r>
          </a:p>
          <a:p>
            <a:pPr marL="457200" indent="-457200">
              <a:lnSpc>
                <a:spcPct val="150000"/>
              </a:lnSpc>
              <a:buFont typeface="Arial" panose="020B0604020202020204" pitchFamily="34" charset="0"/>
              <a:buChar char="•"/>
            </a:pPr>
            <a:endParaRPr lang="en-US" dirty="0"/>
          </a:p>
        </p:txBody>
      </p:sp>
    </p:spTree>
    <p:extLst>
      <p:ext uri="{BB962C8B-B14F-4D97-AF65-F5344CB8AC3E}">
        <p14:creationId xmlns:p14="http://schemas.microsoft.com/office/powerpoint/2010/main" val="414213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58800" y="1728000"/>
            <a:ext cx="5400688"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lnSpc>
                <a:spcPct val="125000"/>
              </a:lnSpc>
              <a:spcBef>
                <a:spcPct val="20000"/>
              </a:spcBef>
              <a:spcAft>
                <a:spcPct val="0"/>
              </a:spcAft>
              <a:buFont typeface="Arial"/>
              <a:buChar char="•"/>
              <a:defRPr kumimoji="1" sz="2400">
                <a:solidFill>
                  <a:schemeClr val="tx1"/>
                </a:solidFill>
                <a:latin typeface="+mn-lt"/>
                <a:ea typeface="+mn-ea"/>
                <a:cs typeface="MS PGothic" charset="0"/>
              </a:defRPr>
            </a:lvl1pPr>
            <a:lvl2pPr marL="742950" indent="-285750" algn="l" rtl="0" eaLnBrk="0" fontAlgn="base" hangingPunct="0">
              <a:spcBef>
                <a:spcPct val="20000"/>
              </a:spcBef>
              <a:spcAft>
                <a:spcPct val="0"/>
              </a:spcAft>
              <a:buFont typeface="Symbol" pitchFamily="18" charset="2"/>
              <a:buChar char="-"/>
              <a:defRPr kumimoji="1" sz="2400">
                <a:solidFill>
                  <a:srgbClr val="29529B"/>
                </a:solidFill>
                <a:latin typeface="+mn-lt"/>
                <a:ea typeface="+mn-ea"/>
                <a:cs typeface="MS PGothic"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S PGothic"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S PGothic"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S PGothic"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en-US" sz="2800" kern="0" dirty="0"/>
              <a:t>Stainless steel produces more imaging artifacts than titanium </a:t>
            </a:r>
          </a:p>
          <a:p>
            <a:r>
              <a:rPr lang="en-US" sz="2800" kern="0" dirty="0"/>
              <a:t>Titanium is more MRI-compatible than stainless steel</a:t>
            </a:r>
          </a:p>
          <a:p>
            <a:pPr marL="0" indent="0">
              <a:buNone/>
            </a:pPr>
            <a:endParaRPr lang="en-US" kern="0" dirty="0"/>
          </a:p>
        </p:txBody>
      </p:sp>
      <p:sp>
        <p:nvSpPr>
          <p:cNvPr id="15362" name="Title 1"/>
          <p:cNvSpPr>
            <a:spLocks noGrp="1"/>
          </p:cNvSpPr>
          <p:nvPr>
            <p:ph type="title"/>
          </p:nvPr>
        </p:nvSpPr>
        <p:spPr/>
        <p:txBody>
          <a:bodyPr/>
          <a:lstStyle/>
          <a:p>
            <a:pPr>
              <a:defRPr/>
            </a:pPr>
            <a:r>
              <a:rPr lang="en-GB" sz="3200" dirty="0"/>
              <a:t>Imaging and metal implants</a:t>
            </a:r>
          </a:p>
        </p:txBody>
      </p:sp>
      <p:pic>
        <p:nvPicPr>
          <p:cNvPr id="15364" name="Picture 2"/>
          <p:cNvPicPr>
            <a:picLocks noChangeAspect="1" noChangeArrowheads="1"/>
          </p:cNvPicPr>
          <p:nvPr/>
        </p:nvPicPr>
        <p:blipFill>
          <a:blip r:embed="rId3"/>
          <a:srcRect/>
          <a:stretch>
            <a:fillRect/>
          </a:stretch>
        </p:blipFill>
        <p:spPr bwMode="auto">
          <a:xfrm>
            <a:off x="6724650" y="1727200"/>
            <a:ext cx="4129088" cy="412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92823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146866826"/>
              </p:ext>
            </p:extLst>
          </p:nvPr>
        </p:nvGraphicFramePr>
        <p:xfrm>
          <a:off x="658800" y="518400"/>
          <a:ext cx="10964240" cy="5537898"/>
        </p:xfrm>
        <a:graphic>
          <a:graphicData uri="http://schemas.openxmlformats.org/drawingml/2006/table">
            <a:tbl>
              <a:tblPr firstRow="1" bandRow="1">
                <a:tableStyleId>{21E4AEA4-8DFA-4A89-87EB-49C32662AFE0}</a:tableStyleId>
              </a:tblPr>
              <a:tblGrid>
                <a:gridCol w="2930099">
                  <a:extLst>
                    <a:ext uri="{9D8B030D-6E8A-4147-A177-3AD203B41FA5}">
                      <a16:colId xmlns:a16="http://schemas.microsoft.com/office/drawing/2014/main" val="20000"/>
                    </a:ext>
                  </a:extLst>
                </a:gridCol>
                <a:gridCol w="2835579">
                  <a:extLst>
                    <a:ext uri="{9D8B030D-6E8A-4147-A177-3AD203B41FA5}">
                      <a16:colId xmlns:a16="http://schemas.microsoft.com/office/drawing/2014/main" val="20001"/>
                    </a:ext>
                  </a:extLst>
                </a:gridCol>
                <a:gridCol w="2646541">
                  <a:extLst>
                    <a:ext uri="{9D8B030D-6E8A-4147-A177-3AD203B41FA5}">
                      <a16:colId xmlns:a16="http://schemas.microsoft.com/office/drawing/2014/main" val="20002"/>
                    </a:ext>
                  </a:extLst>
                </a:gridCol>
                <a:gridCol w="2552021">
                  <a:extLst>
                    <a:ext uri="{9D8B030D-6E8A-4147-A177-3AD203B41FA5}">
                      <a16:colId xmlns:a16="http://schemas.microsoft.com/office/drawing/2014/main" val="20003"/>
                    </a:ext>
                  </a:extLst>
                </a:gridCol>
              </a:tblGrid>
              <a:tr h="933552">
                <a:tc>
                  <a:txBody>
                    <a:bodyPr/>
                    <a:lstStyle/>
                    <a:p>
                      <a:endParaRPr lang="de-CH" sz="2400" dirty="0"/>
                    </a:p>
                  </a:txBody>
                  <a:tcPr marT="45709" marB="45709">
                    <a:solidFill>
                      <a:srgbClr val="042D98"/>
                    </a:solidFill>
                  </a:tcPr>
                </a:tc>
                <a:tc>
                  <a:txBody>
                    <a:bodyPr/>
                    <a:lstStyle/>
                    <a:p>
                      <a:pPr algn="ctr"/>
                      <a:r>
                        <a:rPr lang="en-GB" sz="2400" dirty="0"/>
                        <a:t>Stainless steel</a:t>
                      </a:r>
                      <a:endParaRPr lang="de-CH" sz="2400" dirty="0"/>
                    </a:p>
                  </a:txBody>
                  <a:tcPr marT="45709" marB="45709">
                    <a:solidFill>
                      <a:srgbClr val="042D98"/>
                    </a:solidFill>
                  </a:tcPr>
                </a:tc>
                <a:tc>
                  <a:txBody>
                    <a:bodyPr/>
                    <a:lstStyle/>
                    <a:p>
                      <a:pPr algn="ctr"/>
                      <a:r>
                        <a:rPr lang="en-GB" sz="2400" dirty="0"/>
                        <a:t>Titanium</a:t>
                      </a:r>
                      <a:endParaRPr lang="de-CH" sz="2400" dirty="0"/>
                    </a:p>
                  </a:txBody>
                  <a:tcPr marT="45709" marB="45709">
                    <a:solidFill>
                      <a:srgbClr val="042D98"/>
                    </a:solidFill>
                  </a:tcPr>
                </a:tc>
                <a:tc>
                  <a:txBody>
                    <a:bodyPr/>
                    <a:lstStyle/>
                    <a:p>
                      <a:pPr algn="ctr"/>
                      <a:r>
                        <a:rPr lang="en-GB" sz="2400" dirty="0"/>
                        <a:t>Titanium alloys</a:t>
                      </a:r>
                      <a:endParaRPr lang="de-CH" sz="2400" dirty="0"/>
                    </a:p>
                  </a:txBody>
                  <a:tcPr marT="45709" marB="45709">
                    <a:solidFill>
                      <a:srgbClr val="042D98"/>
                    </a:solidFill>
                  </a:tcPr>
                </a:tc>
                <a:extLst>
                  <a:ext uri="{0D108BD9-81ED-4DB2-BD59-A6C34878D82A}">
                    <a16:rowId xmlns:a16="http://schemas.microsoft.com/office/drawing/2014/main" val="10000"/>
                  </a:ext>
                </a:extLst>
              </a:tr>
              <a:tr h="518629">
                <a:tc>
                  <a:txBody>
                    <a:bodyPr/>
                    <a:lstStyle/>
                    <a:p>
                      <a:r>
                        <a:rPr lang="en-GB" sz="2400" dirty="0"/>
                        <a:t>Strength</a:t>
                      </a:r>
                      <a:endParaRPr lang="de-CH" sz="2400" dirty="0"/>
                    </a:p>
                  </a:txBody>
                  <a:tcPr marT="45709" marB="45709"/>
                </a:tc>
                <a:tc>
                  <a:txBody>
                    <a:bodyPr/>
                    <a:lstStyle/>
                    <a:p>
                      <a:pPr algn="ctr"/>
                      <a:r>
                        <a:rPr lang="en-GB" sz="2400" dirty="0"/>
                        <a:t>+++</a:t>
                      </a:r>
                      <a:endParaRPr lang="de-CH" sz="2400" dirty="0"/>
                    </a:p>
                  </a:txBody>
                  <a:tcPr marT="45709" marB="45709"/>
                </a:tc>
                <a:tc>
                  <a:txBody>
                    <a:bodyPr/>
                    <a:lstStyle/>
                    <a:p>
                      <a:pPr algn="ctr"/>
                      <a:r>
                        <a:rPr lang="en-GB" sz="2400" dirty="0"/>
                        <a:t>+</a:t>
                      </a:r>
                      <a:endParaRPr lang="de-CH" sz="2400" dirty="0"/>
                    </a:p>
                  </a:txBody>
                  <a:tcPr marT="45709" marB="45709"/>
                </a:tc>
                <a:tc>
                  <a:txBody>
                    <a:bodyPr/>
                    <a:lstStyle/>
                    <a:p>
                      <a:pPr algn="ctr"/>
                      <a:r>
                        <a:rPr lang="en-GB" sz="2400" dirty="0"/>
                        <a:t>++</a:t>
                      </a:r>
                      <a:endParaRPr lang="de-CH" sz="2400" dirty="0"/>
                    </a:p>
                  </a:txBody>
                  <a:tcPr marT="45709" marB="45709"/>
                </a:tc>
                <a:extLst>
                  <a:ext uri="{0D108BD9-81ED-4DB2-BD59-A6C34878D82A}">
                    <a16:rowId xmlns:a16="http://schemas.microsoft.com/office/drawing/2014/main" val="10001"/>
                  </a:ext>
                </a:extLst>
              </a:tr>
              <a:tr h="518629">
                <a:tc>
                  <a:txBody>
                    <a:bodyPr/>
                    <a:lstStyle/>
                    <a:p>
                      <a:r>
                        <a:rPr lang="en-GB" sz="2400" dirty="0"/>
                        <a:t>Ductility</a:t>
                      </a:r>
                      <a:endParaRPr lang="de-CH" sz="2400" dirty="0"/>
                    </a:p>
                  </a:txBody>
                  <a:tcPr marT="45709" marB="45709"/>
                </a:tc>
                <a:tc>
                  <a:txBody>
                    <a:bodyPr/>
                    <a:lstStyle/>
                    <a:p>
                      <a:pPr algn="ctr"/>
                      <a:r>
                        <a:rPr lang="en-GB" sz="2400" dirty="0"/>
                        <a:t>+ </a:t>
                      </a:r>
                      <a:endParaRPr lang="de-CH" sz="2400" dirty="0"/>
                    </a:p>
                  </a:txBody>
                  <a:tcPr marT="45709" marB="4570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a:t>++</a:t>
                      </a:r>
                      <a:endParaRPr lang="de-CH" sz="2400" dirty="0"/>
                    </a:p>
                  </a:txBody>
                  <a:tcPr marT="45709" marB="45709"/>
                </a:tc>
                <a:tc>
                  <a:txBody>
                    <a:bodyPr/>
                    <a:lstStyle/>
                    <a:p>
                      <a:pPr algn="ctr"/>
                      <a:r>
                        <a:rPr lang="en-GB" sz="2400" dirty="0"/>
                        <a:t> +++</a:t>
                      </a:r>
                      <a:endParaRPr lang="de-CH" sz="2400" dirty="0"/>
                    </a:p>
                  </a:txBody>
                  <a:tcPr marT="45709" marB="45709"/>
                </a:tc>
                <a:extLst>
                  <a:ext uri="{0D108BD9-81ED-4DB2-BD59-A6C34878D82A}">
                    <a16:rowId xmlns:a16="http://schemas.microsoft.com/office/drawing/2014/main" val="10002"/>
                  </a:ext>
                </a:extLst>
              </a:tr>
              <a:tr h="518629">
                <a:tc>
                  <a:txBody>
                    <a:bodyPr/>
                    <a:lstStyle/>
                    <a:p>
                      <a:r>
                        <a:rPr lang="en-GB" sz="2400" dirty="0"/>
                        <a:t>Implant Weight</a:t>
                      </a:r>
                      <a:endParaRPr lang="de-CH" sz="2400" dirty="0"/>
                    </a:p>
                  </a:txBody>
                  <a:tcPr marT="45709" marB="45709"/>
                </a:tc>
                <a:tc>
                  <a:txBody>
                    <a:bodyPr/>
                    <a:lstStyle/>
                    <a:p>
                      <a:pPr algn="ctr"/>
                      <a:r>
                        <a:rPr lang="en-GB" sz="2400" dirty="0"/>
                        <a:t>+++</a:t>
                      </a:r>
                      <a:endParaRPr lang="de-CH" sz="2400" dirty="0"/>
                    </a:p>
                  </a:txBody>
                  <a:tcPr marT="45709" marB="45709"/>
                </a:tc>
                <a:tc>
                  <a:txBody>
                    <a:bodyPr/>
                    <a:lstStyle/>
                    <a:p>
                      <a:pPr algn="ctr"/>
                      <a:r>
                        <a:rPr lang="en-GB" sz="2400" dirty="0"/>
                        <a:t>+</a:t>
                      </a:r>
                      <a:endParaRPr lang="de-CH" sz="2400" dirty="0"/>
                    </a:p>
                  </a:txBody>
                  <a:tcPr marT="45709" marB="45709"/>
                </a:tc>
                <a:tc>
                  <a:txBody>
                    <a:bodyPr/>
                    <a:lstStyle/>
                    <a:p>
                      <a:pPr algn="ctr"/>
                      <a:r>
                        <a:rPr lang="en-GB" sz="2400" dirty="0"/>
                        <a:t>+</a:t>
                      </a:r>
                      <a:endParaRPr lang="de-CH" sz="2400" dirty="0"/>
                    </a:p>
                  </a:txBody>
                  <a:tcPr marT="45709" marB="45709"/>
                </a:tc>
                <a:extLst>
                  <a:ext uri="{0D108BD9-81ED-4DB2-BD59-A6C34878D82A}">
                    <a16:rowId xmlns:a16="http://schemas.microsoft.com/office/drawing/2014/main" val="10003"/>
                  </a:ext>
                </a:extLst>
              </a:tr>
              <a:tr h="518629">
                <a:tc>
                  <a:txBody>
                    <a:bodyPr/>
                    <a:lstStyle/>
                    <a:p>
                      <a:r>
                        <a:rPr lang="en-GB" sz="2400" dirty="0"/>
                        <a:t>Fretting</a:t>
                      </a:r>
                      <a:endParaRPr lang="de-CH" sz="2400" dirty="0"/>
                    </a:p>
                  </a:txBody>
                  <a:tcPr marT="45709" marB="45709"/>
                </a:tc>
                <a:tc>
                  <a:txBody>
                    <a:bodyPr/>
                    <a:lstStyle/>
                    <a:p>
                      <a:pPr algn="ctr"/>
                      <a:r>
                        <a:rPr lang="en-GB" sz="2400" dirty="0"/>
                        <a:t>+++</a:t>
                      </a:r>
                      <a:endParaRPr lang="de-CH" sz="2400" dirty="0"/>
                    </a:p>
                  </a:txBody>
                  <a:tcPr marT="45709" marB="45709"/>
                </a:tc>
                <a:tc>
                  <a:txBody>
                    <a:bodyPr/>
                    <a:lstStyle/>
                    <a:p>
                      <a:pPr algn="ctr"/>
                      <a:r>
                        <a:rPr lang="en-GB" sz="2400" dirty="0"/>
                        <a:t>+</a:t>
                      </a:r>
                      <a:endParaRPr lang="de-CH" sz="2400" dirty="0"/>
                    </a:p>
                  </a:txBody>
                  <a:tcPr marT="45709" marB="45709"/>
                </a:tc>
                <a:tc>
                  <a:txBody>
                    <a:bodyPr/>
                    <a:lstStyle/>
                    <a:p>
                      <a:pPr algn="ctr"/>
                      <a:r>
                        <a:rPr lang="en-GB" sz="2400" dirty="0"/>
                        <a:t>+</a:t>
                      </a:r>
                      <a:endParaRPr lang="de-CH" sz="2400" dirty="0"/>
                    </a:p>
                  </a:txBody>
                  <a:tcPr marT="45709" marB="45709"/>
                </a:tc>
                <a:extLst>
                  <a:ext uri="{0D108BD9-81ED-4DB2-BD59-A6C34878D82A}">
                    <a16:rowId xmlns:a16="http://schemas.microsoft.com/office/drawing/2014/main" val="10004"/>
                  </a:ext>
                </a:extLst>
              </a:tr>
              <a:tr h="933552">
                <a:tc>
                  <a:txBody>
                    <a:bodyPr/>
                    <a:lstStyle/>
                    <a:p>
                      <a:r>
                        <a:rPr lang="en-GB" sz="2400" dirty="0"/>
                        <a:t>Imaging interference</a:t>
                      </a:r>
                      <a:endParaRPr lang="de-CH" sz="2400" dirty="0"/>
                    </a:p>
                  </a:txBody>
                  <a:tcPr marT="45709" marB="45709"/>
                </a:tc>
                <a:tc>
                  <a:txBody>
                    <a:bodyPr/>
                    <a:lstStyle/>
                    <a:p>
                      <a:pPr algn="ctr"/>
                      <a:r>
                        <a:rPr lang="en-GB" sz="2400" dirty="0"/>
                        <a:t>+++</a:t>
                      </a:r>
                      <a:endParaRPr lang="de-CH" sz="2400" dirty="0"/>
                    </a:p>
                  </a:txBody>
                  <a:tcPr marT="45709" marB="45709"/>
                </a:tc>
                <a:tc>
                  <a:txBody>
                    <a:bodyPr/>
                    <a:lstStyle/>
                    <a:p>
                      <a:pPr algn="ctr"/>
                      <a:r>
                        <a:rPr lang="en-GB" sz="2400" dirty="0"/>
                        <a:t>++</a:t>
                      </a:r>
                      <a:endParaRPr lang="de-CH" sz="2400" dirty="0"/>
                    </a:p>
                  </a:txBody>
                  <a:tcPr marT="45709" marB="45709"/>
                </a:tc>
                <a:tc>
                  <a:txBody>
                    <a:bodyPr/>
                    <a:lstStyle/>
                    <a:p>
                      <a:pPr algn="ctr"/>
                      <a:r>
                        <a:rPr lang="en-GB" sz="2400" dirty="0"/>
                        <a:t>++</a:t>
                      </a:r>
                      <a:endParaRPr lang="de-CH" sz="2400" dirty="0"/>
                    </a:p>
                  </a:txBody>
                  <a:tcPr marT="45709" marB="45709"/>
                </a:tc>
                <a:extLst>
                  <a:ext uri="{0D108BD9-81ED-4DB2-BD59-A6C34878D82A}">
                    <a16:rowId xmlns:a16="http://schemas.microsoft.com/office/drawing/2014/main" val="10005"/>
                  </a:ext>
                </a:extLst>
              </a:tr>
              <a:tr h="559020">
                <a:tc>
                  <a:txBody>
                    <a:bodyPr/>
                    <a:lstStyle/>
                    <a:p>
                      <a:r>
                        <a:rPr lang="en-GB" sz="2400" dirty="0"/>
                        <a:t>Potential allergenic</a:t>
                      </a:r>
                      <a:endParaRPr lang="de-CH" sz="2400" dirty="0"/>
                    </a:p>
                  </a:txBody>
                  <a:tcPr marT="45709" marB="45709"/>
                </a:tc>
                <a:tc>
                  <a:txBody>
                    <a:bodyPr/>
                    <a:lstStyle/>
                    <a:p>
                      <a:pPr algn="ctr"/>
                      <a:r>
                        <a:rPr lang="en-GB" sz="2400" dirty="0"/>
                        <a:t>++</a:t>
                      </a:r>
                      <a:endParaRPr lang="de-CH" sz="2400" dirty="0"/>
                    </a:p>
                  </a:txBody>
                  <a:tcPr marT="45709" marB="45709"/>
                </a:tc>
                <a:tc>
                  <a:txBody>
                    <a:bodyPr/>
                    <a:lstStyle/>
                    <a:p>
                      <a:pPr algn="ctr"/>
                      <a:r>
                        <a:rPr lang="en-GB" sz="2400" dirty="0"/>
                        <a:t>+</a:t>
                      </a:r>
                      <a:endParaRPr lang="de-CH" sz="2400" dirty="0"/>
                    </a:p>
                  </a:txBody>
                  <a:tcPr marT="45709" marB="45709"/>
                </a:tc>
                <a:tc>
                  <a:txBody>
                    <a:bodyPr/>
                    <a:lstStyle/>
                    <a:p>
                      <a:pPr algn="ctr"/>
                      <a:r>
                        <a:rPr lang="en-GB" sz="2400" dirty="0"/>
                        <a:t>++ (Ni,Cr,Co)</a:t>
                      </a:r>
                      <a:endParaRPr lang="de-CH" sz="2400" dirty="0"/>
                    </a:p>
                  </a:txBody>
                  <a:tcPr marT="45709" marB="45709"/>
                </a:tc>
                <a:extLst>
                  <a:ext uri="{0D108BD9-81ED-4DB2-BD59-A6C34878D82A}">
                    <a16:rowId xmlns:a16="http://schemas.microsoft.com/office/drawing/2014/main" val="10006"/>
                  </a:ext>
                </a:extLst>
              </a:tr>
              <a:tr h="518629">
                <a:tc>
                  <a:txBody>
                    <a:bodyPr/>
                    <a:lstStyle/>
                    <a:p>
                      <a:r>
                        <a:rPr lang="en-GB" sz="2400" dirty="0"/>
                        <a:t>Biocompatibility</a:t>
                      </a:r>
                      <a:endParaRPr lang="de-CH" sz="2400" dirty="0"/>
                    </a:p>
                  </a:txBody>
                  <a:tcPr marT="45709" marB="45709"/>
                </a:tc>
                <a:tc>
                  <a:txBody>
                    <a:bodyPr/>
                    <a:lstStyle/>
                    <a:p>
                      <a:pPr algn="ctr"/>
                      <a:r>
                        <a:rPr lang="en-GB" sz="2400" dirty="0"/>
                        <a:t>++</a:t>
                      </a:r>
                      <a:endParaRPr lang="de-CH" sz="2400" dirty="0"/>
                    </a:p>
                  </a:txBody>
                  <a:tcPr marT="45709" marB="45709"/>
                </a:tc>
                <a:tc>
                  <a:txBody>
                    <a:bodyPr/>
                    <a:lstStyle/>
                    <a:p>
                      <a:pPr algn="ctr"/>
                      <a:r>
                        <a:rPr lang="en-GB" sz="2400" dirty="0"/>
                        <a:t>++</a:t>
                      </a:r>
                      <a:endParaRPr lang="de-CH" sz="2400" dirty="0"/>
                    </a:p>
                  </a:txBody>
                  <a:tcPr marT="45709" marB="45709"/>
                </a:tc>
                <a:tc>
                  <a:txBody>
                    <a:bodyPr/>
                    <a:lstStyle/>
                    <a:p>
                      <a:pPr algn="ctr"/>
                      <a:r>
                        <a:rPr lang="en-GB" sz="2400" dirty="0"/>
                        <a:t>++</a:t>
                      </a:r>
                      <a:endParaRPr lang="de-CH" sz="2400" dirty="0"/>
                    </a:p>
                  </a:txBody>
                  <a:tcPr marT="45709" marB="45709"/>
                </a:tc>
                <a:extLst>
                  <a:ext uri="{0D108BD9-81ED-4DB2-BD59-A6C34878D82A}">
                    <a16:rowId xmlns:a16="http://schemas.microsoft.com/office/drawing/2014/main" val="10007"/>
                  </a:ext>
                </a:extLst>
              </a:tr>
              <a:tr h="518629">
                <a:tc>
                  <a:txBody>
                    <a:bodyPr/>
                    <a:lstStyle/>
                    <a:p>
                      <a:r>
                        <a:rPr lang="en-GB" sz="2400" dirty="0"/>
                        <a:t>Cost</a:t>
                      </a:r>
                      <a:endParaRPr lang="de-CH" sz="2400" dirty="0"/>
                    </a:p>
                  </a:txBody>
                  <a:tcPr marT="45709" marB="45709"/>
                </a:tc>
                <a:tc>
                  <a:txBody>
                    <a:bodyPr/>
                    <a:lstStyle/>
                    <a:p>
                      <a:pPr algn="ctr"/>
                      <a:r>
                        <a:rPr lang="en-GB" sz="2400" dirty="0"/>
                        <a:t>+</a:t>
                      </a:r>
                      <a:endParaRPr lang="de-CH" sz="2400" dirty="0"/>
                    </a:p>
                  </a:txBody>
                  <a:tcPr marT="45709" marB="45709"/>
                </a:tc>
                <a:tc>
                  <a:txBody>
                    <a:bodyPr/>
                    <a:lstStyle/>
                    <a:p>
                      <a:pPr algn="ctr"/>
                      <a:r>
                        <a:rPr lang="en-GB" sz="2400" dirty="0"/>
                        <a:t>+++</a:t>
                      </a:r>
                      <a:endParaRPr lang="de-CH" sz="2400" dirty="0"/>
                    </a:p>
                  </a:txBody>
                  <a:tcPr marT="45709" marB="45709"/>
                </a:tc>
                <a:tc>
                  <a:txBody>
                    <a:bodyPr/>
                    <a:lstStyle/>
                    <a:p>
                      <a:pPr algn="ctr"/>
                      <a:r>
                        <a:rPr lang="en-GB" sz="2400" dirty="0"/>
                        <a:t>+++</a:t>
                      </a:r>
                      <a:endParaRPr lang="de-CH" sz="2400" dirty="0"/>
                    </a:p>
                  </a:txBody>
                  <a:tcPr marT="45709" marB="45709"/>
                </a:tc>
                <a:extLst>
                  <a:ext uri="{0D108BD9-81ED-4DB2-BD59-A6C34878D82A}">
                    <a16:rowId xmlns:a16="http://schemas.microsoft.com/office/drawing/2014/main" val="10008"/>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Questions</a:t>
            </a:r>
          </a:p>
        </p:txBody>
      </p:sp>
    </p:spTree>
    <p:extLst>
      <p:ext uri="{BB962C8B-B14F-4D97-AF65-F5344CB8AC3E}">
        <p14:creationId xmlns:p14="http://schemas.microsoft.com/office/powerpoint/2010/main" val="3735350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z="3200" dirty="0"/>
              <a:t>Function of implants</a:t>
            </a:r>
          </a:p>
        </p:txBody>
      </p:sp>
      <p:sp>
        <p:nvSpPr>
          <p:cNvPr id="2" name="Rounded Rectangle 1"/>
          <p:cNvSpPr/>
          <p:nvPr/>
        </p:nvSpPr>
        <p:spPr bwMode="auto">
          <a:xfrm>
            <a:off x="1919537" y="1981200"/>
            <a:ext cx="8400143" cy="900000"/>
          </a:xfrm>
          <a:prstGeom prst="roundRect">
            <a:avLst/>
          </a:prstGeom>
          <a:solidFill>
            <a:schemeClr val="accent1">
              <a:lumMod val="10000"/>
              <a:lumOff val="90000"/>
            </a:schemeClr>
          </a:solidFill>
          <a:ln w="57150" cap="flat" cmpd="sng" algn="ctr">
            <a:solidFill>
              <a:schemeClr val="accent2">
                <a:lumMod val="60000"/>
                <a:lumOff val="40000"/>
              </a:schemeClr>
            </a:solidFill>
            <a:prstDash val="solid"/>
            <a:round/>
            <a:headEnd type="none" w="med" len="med"/>
            <a:tailEnd type="none" w="med" len="med"/>
          </a:ln>
          <a:effectLst>
            <a:outerShdw blurRad="190500" dist="127000" dir="8100000" algn="tr" rotWithShape="0">
              <a:prstClr val="black">
                <a:alpha val="40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r>
              <a:rPr lang="en-US" sz="2400" dirty="0">
                <a:latin typeface="Arial" charset="0"/>
              </a:rPr>
              <a:t>1. They slow down the healing process.</a:t>
            </a:r>
          </a:p>
        </p:txBody>
      </p:sp>
      <p:sp>
        <p:nvSpPr>
          <p:cNvPr id="9" name="Rounded Rectangle 8"/>
          <p:cNvSpPr/>
          <p:nvPr/>
        </p:nvSpPr>
        <p:spPr bwMode="auto">
          <a:xfrm>
            <a:off x="1905001" y="3330600"/>
            <a:ext cx="8400143" cy="900000"/>
          </a:xfrm>
          <a:prstGeom prst="roundRect">
            <a:avLst/>
          </a:prstGeom>
          <a:solidFill>
            <a:srgbClr val="FF9B9B"/>
          </a:solidFill>
          <a:ln w="57150" cap="flat" cmpd="sng" algn="ctr">
            <a:solidFill>
              <a:srgbClr val="FF0000"/>
            </a:solidFill>
            <a:prstDash val="solid"/>
            <a:round/>
            <a:headEnd type="none" w="med" len="med"/>
            <a:tailEnd type="none" w="med" len="med"/>
          </a:ln>
          <a:effectLst>
            <a:outerShdw blurRad="127000" dist="127000" dir="8100000" algn="tr" rotWithShape="0">
              <a:prstClr val="black">
                <a:alpha val="56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nSpc>
                <a:spcPct val="90000"/>
              </a:lnSpc>
              <a:spcBef>
                <a:spcPct val="20000"/>
              </a:spcBef>
              <a:buFont typeface="Wingdings" pitchFamily="2" charset="2"/>
              <a:buNone/>
            </a:pPr>
            <a:r>
              <a:rPr lang="en-US" sz="2400" dirty="0">
                <a:solidFill>
                  <a:srgbClr val="000000"/>
                </a:solidFill>
              </a:rPr>
              <a:t>2. They reduce potential for infections in open fractures.</a:t>
            </a:r>
          </a:p>
        </p:txBody>
      </p:sp>
      <p:sp>
        <p:nvSpPr>
          <p:cNvPr id="10" name="Rounded Rectangle 9"/>
          <p:cNvSpPr/>
          <p:nvPr/>
        </p:nvSpPr>
        <p:spPr bwMode="auto">
          <a:xfrm>
            <a:off x="1886858" y="4680000"/>
            <a:ext cx="8400143" cy="900000"/>
          </a:xfrm>
          <a:prstGeom prst="roundRect">
            <a:avLst/>
          </a:prstGeom>
          <a:solidFill>
            <a:srgbClr val="FFFF00"/>
          </a:solidFill>
          <a:ln w="57150" cap="flat" cmpd="sng" algn="ctr">
            <a:solidFill>
              <a:srgbClr val="FF9900"/>
            </a:solidFill>
            <a:prstDash val="solid"/>
            <a:round/>
            <a:headEnd type="none" w="med" len="med"/>
            <a:tailEnd type="none" w="med" len="med"/>
          </a:ln>
          <a:effectLst>
            <a:outerShdw blurRad="127000" dist="127000" dir="8100000" algn="tr" rotWithShape="0">
              <a:prstClr val="black">
                <a:alpha val="58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nSpc>
                <a:spcPct val="90000"/>
              </a:lnSpc>
              <a:spcBef>
                <a:spcPct val="20000"/>
              </a:spcBef>
            </a:pPr>
            <a:r>
              <a:rPr lang="en-US" sz="2400" dirty="0">
                <a:solidFill>
                  <a:srgbClr val="000000"/>
                </a:solidFill>
              </a:rPr>
              <a:t>3. They restore the initial bone mechanics.</a:t>
            </a:r>
          </a:p>
        </p:txBody>
      </p:sp>
    </p:spTree>
    <p:extLst>
      <p:ext uri="{BB962C8B-B14F-4D97-AF65-F5344CB8AC3E}">
        <p14:creationId xmlns:p14="http://schemas.microsoft.com/office/powerpoint/2010/main" val="3553433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z="3200" dirty="0"/>
              <a:t>Function of implants</a:t>
            </a:r>
          </a:p>
        </p:txBody>
      </p:sp>
      <p:sp>
        <p:nvSpPr>
          <p:cNvPr id="2" name="Rounded Rectangle 1"/>
          <p:cNvSpPr/>
          <p:nvPr/>
        </p:nvSpPr>
        <p:spPr bwMode="auto">
          <a:xfrm>
            <a:off x="1919537" y="1981200"/>
            <a:ext cx="8400143" cy="900000"/>
          </a:xfrm>
          <a:prstGeom prst="roundRect">
            <a:avLst/>
          </a:prstGeom>
          <a:solidFill>
            <a:schemeClr val="bg1">
              <a:lumMod val="85000"/>
            </a:schemeClr>
          </a:solidFill>
          <a:ln w="57150" cap="flat" cmpd="sng" algn="ctr">
            <a:solidFill>
              <a:schemeClr val="bg1">
                <a:lumMod val="65000"/>
              </a:schemeClr>
            </a:solidFill>
            <a:prstDash val="solid"/>
            <a:round/>
            <a:headEnd type="none" w="med" len="med"/>
            <a:tailEnd type="none" w="med" len="med"/>
          </a:ln>
          <a:effectLst>
            <a:outerShdw blurRad="190500" dist="127000" dir="8100000" algn="tr" rotWithShape="0">
              <a:prstClr val="black">
                <a:alpha val="40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r>
              <a:rPr lang="en-US" sz="2400" dirty="0">
                <a:solidFill>
                  <a:schemeClr val="bg1">
                    <a:lumMod val="65000"/>
                  </a:schemeClr>
                </a:solidFill>
                <a:latin typeface="Arial" charset="0"/>
              </a:rPr>
              <a:t>1. They slow down the healing process.</a:t>
            </a:r>
          </a:p>
        </p:txBody>
      </p:sp>
      <p:sp>
        <p:nvSpPr>
          <p:cNvPr id="9" name="Rounded Rectangle 8"/>
          <p:cNvSpPr/>
          <p:nvPr/>
        </p:nvSpPr>
        <p:spPr bwMode="auto">
          <a:xfrm>
            <a:off x="1905001" y="3330600"/>
            <a:ext cx="8400143" cy="900000"/>
          </a:xfrm>
          <a:prstGeom prst="roundRect">
            <a:avLst/>
          </a:prstGeom>
          <a:solidFill>
            <a:schemeClr val="bg1">
              <a:lumMod val="85000"/>
            </a:schemeClr>
          </a:solidFill>
          <a:ln w="57150" cap="flat" cmpd="sng" algn="ctr">
            <a:solidFill>
              <a:schemeClr val="bg1">
                <a:lumMod val="65000"/>
              </a:schemeClr>
            </a:solidFill>
            <a:prstDash val="solid"/>
            <a:round/>
            <a:headEnd type="none" w="med" len="med"/>
            <a:tailEnd type="none" w="med" len="med"/>
          </a:ln>
          <a:effectLst>
            <a:outerShdw blurRad="127000" dist="127000" dir="8100000" algn="tr" rotWithShape="0">
              <a:prstClr val="black">
                <a:alpha val="56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nSpc>
                <a:spcPct val="90000"/>
              </a:lnSpc>
              <a:spcBef>
                <a:spcPct val="20000"/>
              </a:spcBef>
              <a:buFont typeface="Wingdings" pitchFamily="2" charset="2"/>
              <a:buNone/>
            </a:pPr>
            <a:r>
              <a:rPr lang="en-US" sz="2400" dirty="0">
                <a:solidFill>
                  <a:schemeClr val="bg1">
                    <a:lumMod val="65000"/>
                  </a:schemeClr>
                </a:solidFill>
              </a:rPr>
              <a:t>2. They reduce potential for infections in open fractures.</a:t>
            </a:r>
          </a:p>
        </p:txBody>
      </p:sp>
      <p:sp>
        <p:nvSpPr>
          <p:cNvPr id="10" name="Rounded Rectangle 9"/>
          <p:cNvSpPr/>
          <p:nvPr/>
        </p:nvSpPr>
        <p:spPr bwMode="auto">
          <a:xfrm>
            <a:off x="1886858" y="4680000"/>
            <a:ext cx="8400143" cy="900000"/>
          </a:xfrm>
          <a:prstGeom prst="roundRect">
            <a:avLst/>
          </a:prstGeom>
          <a:solidFill>
            <a:srgbClr val="FFFF00"/>
          </a:solidFill>
          <a:ln w="57150" cap="flat" cmpd="sng" algn="ctr">
            <a:solidFill>
              <a:srgbClr val="FF9900"/>
            </a:solidFill>
            <a:prstDash val="solid"/>
            <a:round/>
            <a:headEnd type="none" w="med" len="med"/>
            <a:tailEnd type="none" w="med" len="med"/>
          </a:ln>
          <a:effectLst>
            <a:outerShdw blurRad="127000" dist="127000" dir="8100000" algn="tr" rotWithShape="0">
              <a:prstClr val="black">
                <a:alpha val="58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nSpc>
                <a:spcPct val="90000"/>
              </a:lnSpc>
              <a:spcBef>
                <a:spcPct val="20000"/>
              </a:spcBef>
            </a:pPr>
            <a:r>
              <a:rPr lang="en-US" sz="2400" dirty="0">
                <a:solidFill>
                  <a:srgbClr val="000000"/>
                </a:solidFill>
              </a:rPr>
              <a:t>3. They restore the initial bone mechanics.</a:t>
            </a:r>
          </a:p>
        </p:txBody>
      </p:sp>
      <p:pic>
        <p:nvPicPr>
          <p:cNvPr id="6" name="Picture 5">
            <a:extLst>
              <a:ext uri="{FF2B5EF4-FFF2-40B4-BE49-F238E27FC236}">
                <a16:creationId xmlns:a16="http://schemas.microsoft.com/office/drawing/2014/main" id="{64095F1E-321C-40E0-BE44-0721108CC03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20200" y="4320000"/>
            <a:ext cx="1124610" cy="1283802"/>
          </a:xfrm>
          <a:prstGeom prst="rect">
            <a:avLst/>
          </a:prstGeom>
          <a:effectLst>
            <a:outerShdw blurRad="317500" dist="88900" dir="8100000" algn="tr" rotWithShape="0">
              <a:prstClr val="black">
                <a:alpha val="72000"/>
              </a:prstClr>
            </a:outerShdw>
          </a:effectLst>
        </p:spPr>
      </p:pic>
    </p:spTree>
    <p:extLst>
      <p:ext uri="{BB962C8B-B14F-4D97-AF65-F5344CB8AC3E}">
        <p14:creationId xmlns:p14="http://schemas.microsoft.com/office/powerpoint/2010/main" val="2203917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z="3200" dirty="0"/>
              <a:t>Implant materials in trauma</a:t>
            </a:r>
          </a:p>
        </p:txBody>
      </p:sp>
      <p:sp>
        <p:nvSpPr>
          <p:cNvPr id="4099" name="Rectangle 3"/>
          <p:cNvSpPr>
            <a:spLocks noGrp="1" noChangeArrowheads="1"/>
          </p:cNvSpPr>
          <p:nvPr>
            <p:ph type="body" sz="quarter" idx="13"/>
          </p:nvPr>
        </p:nvSpPr>
        <p:spPr/>
        <p:txBody>
          <a:bodyPr/>
          <a:lstStyle/>
          <a:p>
            <a:pPr marL="533400" indent="-533400">
              <a:buFontTx/>
              <a:buChar char="•"/>
            </a:pPr>
            <a:r>
              <a:rPr lang="en-US" sz="2800" dirty="0">
                <a:solidFill>
                  <a:srgbClr val="000000"/>
                </a:solidFill>
                <a:ea typeface="ＭＳ Ｐゴシック" pitchFamily="1" charset="-128"/>
              </a:rPr>
              <a:t>Functions of implants:</a:t>
            </a:r>
          </a:p>
          <a:p>
            <a:pPr marL="952500" lvl="1" indent="-428625">
              <a:buFontTx/>
              <a:buChar char="•"/>
            </a:pPr>
            <a:r>
              <a:rPr lang="en-US" sz="2400" dirty="0">
                <a:solidFill>
                  <a:srgbClr val="000000"/>
                </a:solidFill>
                <a:ea typeface="ＭＳ Ｐゴシック" pitchFamily="1" charset="-128"/>
              </a:rPr>
              <a:t>Providing stability</a:t>
            </a:r>
          </a:p>
          <a:p>
            <a:pPr marL="952500" lvl="1" indent="-428625">
              <a:buFontTx/>
              <a:buChar char="•"/>
            </a:pPr>
            <a:r>
              <a:rPr lang="en-US" sz="2400" dirty="0">
                <a:solidFill>
                  <a:srgbClr val="000000"/>
                </a:solidFill>
                <a:ea typeface="ＭＳ Ｐゴシック" pitchFamily="1" charset="-128"/>
              </a:rPr>
              <a:t>Restoring initial bone mechanics</a:t>
            </a:r>
          </a:p>
          <a:p>
            <a:pPr marL="0" indent="0">
              <a:buNone/>
            </a:pPr>
            <a:endParaRPr kumimoji="0" lang="en-US" dirty="0">
              <a:solidFill>
                <a:srgbClr val="000000"/>
              </a:solidFill>
              <a:ea typeface="ＭＳ Ｐゴシック" pitchFamily="1" charset="-128"/>
            </a:endParaRPr>
          </a:p>
          <a:p>
            <a:pPr marL="533400" indent="-533400">
              <a:buFontTx/>
              <a:buChar char="•"/>
            </a:pPr>
            <a:r>
              <a:rPr lang="en-US" sz="2800" dirty="0">
                <a:solidFill>
                  <a:srgbClr val="000000"/>
                </a:solidFill>
                <a:ea typeface="ＭＳ Ｐゴシック" pitchFamily="1" charset="-128"/>
              </a:rPr>
              <a:t>Types of materials</a:t>
            </a:r>
          </a:p>
          <a:p>
            <a:pPr marL="952500" lvl="1" indent="-428625">
              <a:buFontTx/>
              <a:buChar char="•"/>
            </a:pPr>
            <a:r>
              <a:rPr lang="en-US" sz="2400" dirty="0">
                <a:solidFill>
                  <a:srgbClr val="000000"/>
                </a:solidFill>
                <a:ea typeface="ＭＳ Ｐゴシック" pitchFamily="1" charset="-128"/>
              </a:rPr>
              <a:t>Stainless steel (SS)</a:t>
            </a:r>
          </a:p>
          <a:p>
            <a:pPr marL="952500" lvl="1" indent="-428625">
              <a:buFontTx/>
              <a:buChar char="•"/>
            </a:pPr>
            <a:r>
              <a:rPr lang="en-US" sz="2400" dirty="0">
                <a:solidFill>
                  <a:srgbClr val="000000"/>
                </a:solidFill>
                <a:ea typeface="ＭＳ Ｐゴシック" pitchFamily="1" charset="-128"/>
              </a:rPr>
              <a:t>Titanium (Ti) </a:t>
            </a:r>
          </a:p>
          <a:p>
            <a:pPr marL="952500" lvl="1" indent="-428625">
              <a:buFontTx/>
              <a:buChar char="•"/>
            </a:pPr>
            <a:r>
              <a:rPr lang="en-US" sz="2400" dirty="0">
                <a:solidFill>
                  <a:srgbClr val="000000"/>
                </a:solidFill>
                <a:ea typeface="ＭＳ Ｐゴシック" pitchFamily="1" charset="-128"/>
              </a:rPr>
              <a:t>Titanium alloys (</a:t>
            </a:r>
            <a:r>
              <a:rPr lang="en-US" sz="2400" dirty="0" err="1">
                <a:solidFill>
                  <a:srgbClr val="000000"/>
                </a:solidFill>
                <a:ea typeface="ＭＳ Ｐゴシック" pitchFamily="1" charset="-128"/>
              </a:rPr>
              <a:t>eg</a:t>
            </a:r>
            <a:r>
              <a:rPr lang="en-US" sz="2400" dirty="0">
                <a:solidFill>
                  <a:srgbClr val="000000"/>
                </a:solidFill>
                <a:ea typeface="ＭＳ Ｐゴシック" pitchFamily="1" charset="-128"/>
              </a:rPr>
              <a:t>, TAN)</a:t>
            </a:r>
          </a:p>
          <a:p>
            <a:pPr marL="952500" lvl="1" indent="-428625">
              <a:buFontTx/>
              <a:buChar char="•"/>
            </a:pPr>
            <a:r>
              <a:rPr lang="en-US" sz="2400" dirty="0">
                <a:solidFill>
                  <a:srgbClr val="000000"/>
                </a:solidFill>
                <a:ea typeface="ＭＳ Ｐゴシック" pitchFamily="1" charset="-128"/>
              </a:rPr>
              <a:t>Ceramics</a:t>
            </a:r>
          </a:p>
          <a:p>
            <a:pPr marL="952500" lvl="1" indent="-428625">
              <a:buFontTx/>
              <a:buChar char="•"/>
            </a:pPr>
            <a:r>
              <a:rPr lang="en-US" sz="2400" dirty="0">
                <a:solidFill>
                  <a:srgbClr val="000000"/>
                </a:solidFill>
                <a:ea typeface="ＭＳ Ｐゴシック" pitchFamily="1" charset="-128"/>
              </a:rPr>
              <a:t>Degradable and </a:t>
            </a:r>
            <a:r>
              <a:rPr lang="en-US" sz="2400" dirty="0" err="1">
                <a:solidFill>
                  <a:srgbClr val="000000"/>
                </a:solidFill>
                <a:ea typeface="ＭＳ Ｐゴシック" pitchFamily="1" charset="-128"/>
              </a:rPr>
              <a:t>nondegradable</a:t>
            </a:r>
            <a:r>
              <a:rPr lang="en-US" sz="2400" dirty="0">
                <a:solidFill>
                  <a:srgbClr val="000000"/>
                </a:solidFill>
                <a:ea typeface="ＭＳ Ｐゴシック" pitchFamily="1" charset="-128"/>
              </a:rPr>
              <a:t> polymers</a:t>
            </a:r>
          </a:p>
        </p:txBody>
      </p:sp>
      <p:pic>
        <p:nvPicPr>
          <p:cNvPr id="102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57230" y="1623461"/>
            <a:ext cx="2425220" cy="413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z="3200" dirty="0"/>
              <a:t>Why are titanium cannulated screws preferable in talus fractures? </a:t>
            </a:r>
          </a:p>
        </p:txBody>
      </p:sp>
      <p:sp>
        <p:nvSpPr>
          <p:cNvPr id="9" name="Rounded Rectangle 8"/>
          <p:cNvSpPr/>
          <p:nvPr/>
        </p:nvSpPr>
        <p:spPr bwMode="auto">
          <a:xfrm>
            <a:off x="1883839" y="1980000"/>
            <a:ext cx="8367464" cy="900000"/>
          </a:xfrm>
          <a:prstGeom prst="roundRect">
            <a:avLst/>
          </a:prstGeom>
          <a:solidFill>
            <a:schemeClr val="accent1">
              <a:lumMod val="10000"/>
              <a:lumOff val="90000"/>
            </a:schemeClr>
          </a:solidFill>
          <a:ln w="57150" cap="flat" cmpd="sng" algn="ctr">
            <a:solidFill>
              <a:schemeClr val="accent2">
                <a:lumMod val="60000"/>
                <a:lumOff val="40000"/>
              </a:schemeClr>
            </a:solidFill>
            <a:prstDash val="solid"/>
            <a:round/>
            <a:headEnd type="none" w="med" len="med"/>
            <a:tailEnd type="none" w="med" len="med"/>
          </a:ln>
          <a:effectLst>
            <a:outerShdw blurRad="190500" dist="127000" dir="8100000" algn="tr" rotWithShape="0">
              <a:prstClr val="black">
                <a:alpha val="40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r>
              <a:rPr lang="en-US" sz="2400" dirty="0">
                <a:latin typeface="Arial" charset="0"/>
              </a:rPr>
              <a:t>1. They can be inserted faster.</a:t>
            </a:r>
          </a:p>
        </p:txBody>
      </p:sp>
      <p:sp>
        <p:nvSpPr>
          <p:cNvPr id="11" name="Rounded Rectangle 10"/>
          <p:cNvSpPr/>
          <p:nvPr/>
        </p:nvSpPr>
        <p:spPr bwMode="auto">
          <a:xfrm>
            <a:off x="1905000" y="3330000"/>
            <a:ext cx="8367464" cy="900000"/>
          </a:xfrm>
          <a:prstGeom prst="roundRect">
            <a:avLst/>
          </a:prstGeom>
          <a:solidFill>
            <a:srgbClr val="FF9B9B"/>
          </a:solidFill>
          <a:ln w="57150" cap="flat" cmpd="sng" algn="ctr">
            <a:solidFill>
              <a:srgbClr val="FF0000"/>
            </a:solidFill>
            <a:prstDash val="solid"/>
            <a:round/>
            <a:headEnd type="none" w="med" len="med"/>
            <a:tailEnd type="none" w="med" len="med"/>
          </a:ln>
          <a:effectLst>
            <a:outerShdw blurRad="127000" dist="127000" dir="8100000" algn="tr" rotWithShape="0">
              <a:prstClr val="black">
                <a:alpha val="56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nSpc>
                <a:spcPct val="90000"/>
              </a:lnSpc>
              <a:spcBef>
                <a:spcPct val="20000"/>
              </a:spcBef>
              <a:buFont typeface="Wingdings" pitchFamily="2" charset="2"/>
              <a:buNone/>
            </a:pPr>
            <a:r>
              <a:rPr lang="en-US" sz="2400" dirty="0">
                <a:solidFill>
                  <a:srgbClr val="000000"/>
                </a:solidFill>
              </a:rPr>
              <a:t>2. Titanium screws create less artifacts on MRI.</a:t>
            </a:r>
          </a:p>
        </p:txBody>
      </p:sp>
      <p:sp>
        <p:nvSpPr>
          <p:cNvPr id="12" name="Rounded Rectangle 11"/>
          <p:cNvSpPr/>
          <p:nvPr/>
        </p:nvSpPr>
        <p:spPr bwMode="auto">
          <a:xfrm>
            <a:off x="1886857" y="4680000"/>
            <a:ext cx="8367464" cy="900000"/>
          </a:xfrm>
          <a:prstGeom prst="roundRect">
            <a:avLst/>
          </a:prstGeom>
          <a:solidFill>
            <a:srgbClr val="FFFF00"/>
          </a:solidFill>
          <a:ln w="57150" cap="flat" cmpd="sng" algn="ctr">
            <a:solidFill>
              <a:srgbClr val="FF9900"/>
            </a:solidFill>
            <a:prstDash val="solid"/>
            <a:round/>
            <a:headEnd type="none" w="med" len="med"/>
            <a:tailEnd type="none" w="med" len="med"/>
          </a:ln>
          <a:effectLst>
            <a:outerShdw blurRad="127000" dist="127000" dir="8100000" algn="tr" rotWithShape="0">
              <a:prstClr val="black">
                <a:alpha val="58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nSpc>
                <a:spcPct val="90000"/>
              </a:lnSpc>
              <a:spcBef>
                <a:spcPct val="20000"/>
              </a:spcBef>
            </a:pPr>
            <a:r>
              <a:rPr lang="en-US" sz="2400" dirty="0">
                <a:solidFill>
                  <a:srgbClr val="000000"/>
                </a:solidFill>
              </a:rPr>
              <a:t>3. They are not as tough as stainless steel.</a:t>
            </a:r>
          </a:p>
        </p:txBody>
      </p:sp>
    </p:spTree>
    <p:extLst>
      <p:ext uri="{BB962C8B-B14F-4D97-AF65-F5344CB8AC3E}">
        <p14:creationId xmlns:p14="http://schemas.microsoft.com/office/powerpoint/2010/main" val="2906528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z="3200" dirty="0"/>
              <a:t>Why are titanium cannulated screws preferable in talus fractures? </a:t>
            </a:r>
          </a:p>
        </p:txBody>
      </p:sp>
      <p:sp>
        <p:nvSpPr>
          <p:cNvPr id="9" name="Rounded Rectangle 8"/>
          <p:cNvSpPr/>
          <p:nvPr/>
        </p:nvSpPr>
        <p:spPr bwMode="auto">
          <a:xfrm>
            <a:off x="1883839" y="1980000"/>
            <a:ext cx="8367464" cy="900000"/>
          </a:xfrm>
          <a:prstGeom prst="roundRect">
            <a:avLst/>
          </a:prstGeom>
          <a:solidFill>
            <a:schemeClr val="bg1">
              <a:lumMod val="85000"/>
            </a:schemeClr>
          </a:solidFill>
          <a:ln w="57150" cap="flat" cmpd="sng" algn="ctr">
            <a:solidFill>
              <a:schemeClr val="bg1">
                <a:lumMod val="65000"/>
              </a:schemeClr>
            </a:solidFill>
            <a:prstDash val="solid"/>
            <a:round/>
            <a:headEnd type="none" w="med" len="med"/>
            <a:tailEnd type="none" w="med" len="med"/>
          </a:ln>
          <a:effectLst>
            <a:outerShdw blurRad="190500" dist="127000" dir="8100000" algn="tr" rotWithShape="0">
              <a:prstClr val="black">
                <a:alpha val="40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r>
              <a:rPr lang="en-US" sz="2400" dirty="0">
                <a:solidFill>
                  <a:schemeClr val="bg1">
                    <a:lumMod val="65000"/>
                  </a:schemeClr>
                </a:solidFill>
                <a:latin typeface="Arial" charset="0"/>
              </a:rPr>
              <a:t>1. They can be inserted faster.</a:t>
            </a:r>
          </a:p>
        </p:txBody>
      </p:sp>
      <p:sp>
        <p:nvSpPr>
          <p:cNvPr id="11" name="Rounded Rectangle 10"/>
          <p:cNvSpPr/>
          <p:nvPr/>
        </p:nvSpPr>
        <p:spPr bwMode="auto">
          <a:xfrm>
            <a:off x="1905000" y="3330000"/>
            <a:ext cx="8367464" cy="900000"/>
          </a:xfrm>
          <a:prstGeom prst="roundRect">
            <a:avLst/>
          </a:prstGeom>
          <a:solidFill>
            <a:srgbClr val="FF9B9B"/>
          </a:solidFill>
          <a:ln w="57150" cap="flat" cmpd="sng" algn="ctr">
            <a:solidFill>
              <a:srgbClr val="FF0000"/>
            </a:solidFill>
            <a:prstDash val="solid"/>
            <a:round/>
            <a:headEnd type="none" w="med" len="med"/>
            <a:tailEnd type="none" w="med" len="med"/>
          </a:ln>
          <a:effectLst>
            <a:outerShdw blurRad="127000" dist="127000" dir="8100000" algn="tr" rotWithShape="0">
              <a:prstClr val="black">
                <a:alpha val="56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nSpc>
                <a:spcPct val="90000"/>
              </a:lnSpc>
              <a:spcBef>
                <a:spcPct val="20000"/>
              </a:spcBef>
              <a:buFont typeface="Wingdings" pitchFamily="2" charset="2"/>
              <a:buNone/>
            </a:pPr>
            <a:r>
              <a:rPr lang="en-US" sz="2400" dirty="0">
                <a:solidFill>
                  <a:srgbClr val="000000"/>
                </a:solidFill>
              </a:rPr>
              <a:t>2. Titanium screws create less artifacts on MRI.</a:t>
            </a:r>
          </a:p>
        </p:txBody>
      </p:sp>
      <p:sp>
        <p:nvSpPr>
          <p:cNvPr id="12" name="Rounded Rectangle 11"/>
          <p:cNvSpPr/>
          <p:nvPr/>
        </p:nvSpPr>
        <p:spPr bwMode="auto">
          <a:xfrm>
            <a:off x="1886857" y="4680000"/>
            <a:ext cx="8367464" cy="900000"/>
          </a:xfrm>
          <a:prstGeom prst="roundRect">
            <a:avLst/>
          </a:prstGeom>
          <a:solidFill>
            <a:schemeClr val="bg1">
              <a:lumMod val="85000"/>
            </a:schemeClr>
          </a:solidFill>
          <a:ln w="57150" cap="flat" cmpd="sng" algn="ctr">
            <a:solidFill>
              <a:schemeClr val="bg1">
                <a:lumMod val="65000"/>
              </a:schemeClr>
            </a:solidFill>
            <a:prstDash val="solid"/>
            <a:round/>
            <a:headEnd type="none" w="med" len="med"/>
            <a:tailEnd type="none" w="med" len="med"/>
          </a:ln>
          <a:effectLst>
            <a:outerShdw blurRad="127000" dist="127000" dir="8100000" algn="tr" rotWithShape="0">
              <a:prstClr val="black">
                <a:alpha val="58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nSpc>
                <a:spcPct val="90000"/>
              </a:lnSpc>
              <a:spcBef>
                <a:spcPct val="20000"/>
              </a:spcBef>
            </a:pPr>
            <a:r>
              <a:rPr lang="en-US" sz="2400" dirty="0">
                <a:solidFill>
                  <a:schemeClr val="bg1">
                    <a:lumMod val="65000"/>
                  </a:schemeClr>
                </a:solidFill>
              </a:rPr>
              <a:t>3. They are not as tough as stainless steel.</a:t>
            </a:r>
          </a:p>
        </p:txBody>
      </p:sp>
      <p:pic>
        <p:nvPicPr>
          <p:cNvPr id="6" name="Picture 5">
            <a:extLst>
              <a:ext uri="{FF2B5EF4-FFF2-40B4-BE49-F238E27FC236}">
                <a16:creationId xmlns:a16="http://schemas.microsoft.com/office/drawing/2014/main" id="{67518017-AE85-4D19-A48C-547230C7759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09710" y="3138099"/>
            <a:ext cx="1124610" cy="1283802"/>
          </a:xfrm>
          <a:prstGeom prst="rect">
            <a:avLst/>
          </a:prstGeom>
          <a:effectLst>
            <a:outerShdw blurRad="317500" dist="88900" dir="8100000" algn="tr" rotWithShape="0">
              <a:prstClr val="black">
                <a:alpha val="72000"/>
              </a:prstClr>
            </a:outerShdw>
          </a:effectLst>
        </p:spPr>
      </p:pic>
    </p:spTree>
    <p:extLst>
      <p:ext uri="{BB962C8B-B14F-4D97-AF65-F5344CB8AC3E}">
        <p14:creationId xmlns:p14="http://schemas.microsoft.com/office/powerpoint/2010/main" val="3577397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z="3200" dirty="0"/>
              <a:t>What causes implant corrosion?</a:t>
            </a:r>
          </a:p>
        </p:txBody>
      </p:sp>
      <p:sp>
        <p:nvSpPr>
          <p:cNvPr id="9" name="Rounded Rectangle 8"/>
          <p:cNvSpPr/>
          <p:nvPr/>
        </p:nvSpPr>
        <p:spPr bwMode="auto">
          <a:xfrm>
            <a:off x="1919537" y="1980000"/>
            <a:ext cx="8400143" cy="900000"/>
          </a:xfrm>
          <a:prstGeom prst="roundRect">
            <a:avLst/>
          </a:prstGeom>
          <a:solidFill>
            <a:schemeClr val="accent1">
              <a:lumMod val="10000"/>
              <a:lumOff val="90000"/>
            </a:schemeClr>
          </a:solidFill>
          <a:ln w="57150" cap="flat" cmpd="sng" algn="ctr">
            <a:solidFill>
              <a:schemeClr val="accent2">
                <a:lumMod val="60000"/>
                <a:lumOff val="40000"/>
              </a:schemeClr>
            </a:solidFill>
            <a:prstDash val="solid"/>
            <a:round/>
            <a:headEnd type="none" w="med" len="med"/>
            <a:tailEnd type="none" w="med" len="med"/>
          </a:ln>
          <a:effectLst>
            <a:outerShdw blurRad="190500" dist="127000" dir="8100000" algn="tr" rotWithShape="0">
              <a:prstClr val="black">
                <a:alpha val="40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r>
              <a:rPr lang="en-US" sz="2400" dirty="0">
                <a:latin typeface="Arial" charset="0"/>
              </a:rPr>
              <a:t>1. Frequent sterilization of the implants</a:t>
            </a:r>
          </a:p>
        </p:txBody>
      </p:sp>
      <p:sp>
        <p:nvSpPr>
          <p:cNvPr id="10" name="Rounded Rectangle 9"/>
          <p:cNvSpPr/>
          <p:nvPr/>
        </p:nvSpPr>
        <p:spPr bwMode="auto">
          <a:xfrm>
            <a:off x="1905001" y="3330000"/>
            <a:ext cx="8400143" cy="900000"/>
          </a:xfrm>
          <a:prstGeom prst="roundRect">
            <a:avLst/>
          </a:prstGeom>
          <a:solidFill>
            <a:srgbClr val="FF9B9B"/>
          </a:solidFill>
          <a:ln w="57150" cap="flat" cmpd="sng" algn="ctr">
            <a:solidFill>
              <a:srgbClr val="FF0000"/>
            </a:solidFill>
            <a:prstDash val="solid"/>
            <a:round/>
            <a:headEnd type="none" w="med" len="med"/>
            <a:tailEnd type="none" w="med" len="med"/>
          </a:ln>
          <a:effectLst>
            <a:outerShdw blurRad="127000" dist="127000" dir="8100000" algn="tr" rotWithShape="0">
              <a:prstClr val="black">
                <a:alpha val="56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nSpc>
                <a:spcPct val="90000"/>
              </a:lnSpc>
              <a:spcBef>
                <a:spcPct val="20000"/>
              </a:spcBef>
              <a:buFont typeface="Wingdings" pitchFamily="2" charset="2"/>
              <a:buNone/>
            </a:pPr>
            <a:r>
              <a:rPr lang="en-US" sz="2400" dirty="0">
                <a:solidFill>
                  <a:srgbClr val="000000"/>
                </a:solidFill>
              </a:rPr>
              <a:t>2. Removal of the passivation layer</a:t>
            </a:r>
          </a:p>
        </p:txBody>
      </p:sp>
      <p:sp>
        <p:nvSpPr>
          <p:cNvPr id="11" name="Rounded Rectangle 10"/>
          <p:cNvSpPr/>
          <p:nvPr/>
        </p:nvSpPr>
        <p:spPr bwMode="auto">
          <a:xfrm>
            <a:off x="1886857" y="4680000"/>
            <a:ext cx="8425274" cy="900000"/>
          </a:xfrm>
          <a:prstGeom prst="roundRect">
            <a:avLst/>
          </a:prstGeom>
          <a:solidFill>
            <a:srgbClr val="FFFF00"/>
          </a:solidFill>
          <a:ln w="57150" cap="flat" cmpd="sng" algn="ctr">
            <a:solidFill>
              <a:srgbClr val="FF9900"/>
            </a:solidFill>
            <a:prstDash val="solid"/>
            <a:round/>
            <a:headEnd type="none" w="med" len="med"/>
            <a:tailEnd type="none" w="med" len="med"/>
          </a:ln>
          <a:effectLst>
            <a:outerShdw blurRad="127000" dist="127000" dir="8100000" algn="tr" rotWithShape="0">
              <a:prstClr val="black">
                <a:alpha val="58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nSpc>
                <a:spcPct val="90000"/>
              </a:lnSpc>
              <a:spcBef>
                <a:spcPct val="20000"/>
              </a:spcBef>
            </a:pPr>
            <a:r>
              <a:rPr lang="en-US" sz="2400" dirty="0">
                <a:solidFill>
                  <a:srgbClr val="000000"/>
                </a:solidFill>
              </a:rPr>
              <a:t>3. Open fractures</a:t>
            </a:r>
          </a:p>
        </p:txBody>
      </p:sp>
    </p:spTree>
    <p:extLst>
      <p:ext uri="{BB962C8B-B14F-4D97-AF65-F5344CB8AC3E}">
        <p14:creationId xmlns:p14="http://schemas.microsoft.com/office/powerpoint/2010/main" val="875754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z="3200" dirty="0"/>
              <a:t>What causes implant corrosion?</a:t>
            </a:r>
          </a:p>
        </p:txBody>
      </p:sp>
      <p:sp>
        <p:nvSpPr>
          <p:cNvPr id="9" name="Rounded Rectangle 8"/>
          <p:cNvSpPr/>
          <p:nvPr/>
        </p:nvSpPr>
        <p:spPr bwMode="auto">
          <a:xfrm>
            <a:off x="1919537" y="1980000"/>
            <a:ext cx="8400143" cy="900000"/>
          </a:xfrm>
          <a:prstGeom prst="roundRect">
            <a:avLst/>
          </a:prstGeom>
          <a:solidFill>
            <a:schemeClr val="bg1">
              <a:lumMod val="85000"/>
            </a:schemeClr>
          </a:solidFill>
          <a:ln w="57150" cap="flat" cmpd="sng" algn="ctr">
            <a:solidFill>
              <a:schemeClr val="bg1">
                <a:lumMod val="65000"/>
              </a:schemeClr>
            </a:solidFill>
            <a:prstDash val="solid"/>
            <a:round/>
            <a:headEnd type="none" w="med" len="med"/>
            <a:tailEnd type="none" w="med" len="med"/>
          </a:ln>
          <a:effectLst>
            <a:outerShdw blurRad="127000" dist="127000" dir="8100000" algn="tr" rotWithShape="0">
              <a:prstClr val="black">
                <a:alpha val="56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nSpc>
                <a:spcPct val="90000"/>
              </a:lnSpc>
              <a:spcBef>
                <a:spcPct val="20000"/>
              </a:spcBef>
              <a:buFont typeface="Wingdings" pitchFamily="2" charset="2"/>
              <a:buNone/>
            </a:pPr>
            <a:r>
              <a:rPr lang="en-US" sz="2400" dirty="0">
                <a:solidFill>
                  <a:schemeClr val="bg1">
                    <a:lumMod val="65000"/>
                  </a:schemeClr>
                </a:solidFill>
              </a:rPr>
              <a:t>1. Frequent sterilization of the implants</a:t>
            </a:r>
          </a:p>
        </p:txBody>
      </p:sp>
      <p:sp>
        <p:nvSpPr>
          <p:cNvPr id="10" name="Rounded Rectangle 9"/>
          <p:cNvSpPr/>
          <p:nvPr/>
        </p:nvSpPr>
        <p:spPr bwMode="auto">
          <a:xfrm>
            <a:off x="1905001" y="3330000"/>
            <a:ext cx="8400143" cy="900000"/>
          </a:xfrm>
          <a:prstGeom prst="roundRect">
            <a:avLst/>
          </a:prstGeom>
          <a:solidFill>
            <a:srgbClr val="FF9B9B"/>
          </a:solidFill>
          <a:ln w="57150" cap="flat" cmpd="sng" algn="ctr">
            <a:solidFill>
              <a:srgbClr val="FF0000"/>
            </a:solidFill>
            <a:prstDash val="solid"/>
            <a:round/>
            <a:headEnd type="none" w="med" len="med"/>
            <a:tailEnd type="none" w="med" len="med"/>
          </a:ln>
          <a:effectLst>
            <a:outerShdw blurRad="127000" dist="127000" dir="8100000" algn="tr" rotWithShape="0">
              <a:prstClr val="black">
                <a:alpha val="56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nSpc>
                <a:spcPct val="90000"/>
              </a:lnSpc>
              <a:spcBef>
                <a:spcPct val="20000"/>
              </a:spcBef>
              <a:buFont typeface="Wingdings" pitchFamily="2" charset="2"/>
              <a:buNone/>
            </a:pPr>
            <a:r>
              <a:rPr lang="en-US" sz="2400" dirty="0">
                <a:solidFill>
                  <a:srgbClr val="000000"/>
                </a:solidFill>
              </a:rPr>
              <a:t>2. Removal of the passivation layer</a:t>
            </a:r>
          </a:p>
        </p:txBody>
      </p:sp>
      <p:sp>
        <p:nvSpPr>
          <p:cNvPr id="11" name="Rounded Rectangle 10"/>
          <p:cNvSpPr/>
          <p:nvPr/>
        </p:nvSpPr>
        <p:spPr bwMode="auto">
          <a:xfrm>
            <a:off x="1886857" y="4680000"/>
            <a:ext cx="8425274" cy="900000"/>
          </a:xfrm>
          <a:prstGeom prst="roundRect">
            <a:avLst/>
          </a:prstGeom>
          <a:solidFill>
            <a:schemeClr val="bg1">
              <a:lumMod val="85000"/>
            </a:schemeClr>
          </a:solidFill>
          <a:ln w="57150" cap="flat" cmpd="sng" algn="ctr">
            <a:solidFill>
              <a:schemeClr val="bg1">
                <a:lumMod val="65000"/>
              </a:schemeClr>
            </a:solidFill>
            <a:prstDash val="solid"/>
            <a:round/>
            <a:headEnd type="none" w="med" len="med"/>
            <a:tailEnd type="none" w="med" len="med"/>
          </a:ln>
          <a:effectLst>
            <a:outerShdw blurRad="127000" dist="127000" dir="8100000" algn="tr" rotWithShape="0">
              <a:prstClr val="black">
                <a:alpha val="56000"/>
              </a:prstClr>
            </a:outerShdw>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a:lnSpc>
                <a:spcPct val="90000"/>
              </a:lnSpc>
              <a:spcBef>
                <a:spcPct val="20000"/>
              </a:spcBef>
              <a:buFont typeface="Wingdings" pitchFamily="2" charset="2"/>
              <a:buNone/>
            </a:pPr>
            <a:r>
              <a:rPr lang="en-US" sz="2400" dirty="0">
                <a:solidFill>
                  <a:schemeClr val="bg1">
                    <a:lumMod val="65000"/>
                  </a:schemeClr>
                </a:solidFill>
              </a:rPr>
              <a:t>3. Open fractures</a:t>
            </a: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90990" y="2988000"/>
            <a:ext cx="1124610" cy="1283802"/>
          </a:xfrm>
          <a:prstGeom prst="rect">
            <a:avLst/>
          </a:prstGeom>
          <a:effectLst>
            <a:outerShdw blurRad="317500" dist="88900" dir="8100000" algn="tr" rotWithShape="0">
              <a:prstClr val="black">
                <a:alpha val="72000"/>
              </a:prstClr>
            </a:outerShdw>
          </a:effectLst>
        </p:spPr>
      </p:pic>
    </p:spTree>
    <p:extLst>
      <p:ext uri="{BB962C8B-B14F-4D97-AF65-F5344CB8AC3E}">
        <p14:creationId xmlns:p14="http://schemas.microsoft.com/office/powerpoint/2010/main" val="2325400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Summary</a:t>
            </a:r>
          </a:p>
        </p:txBody>
      </p:sp>
      <p:sp>
        <p:nvSpPr>
          <p:cNvPr id="3" name="Content Placeholder 2"/>
          <p:cNvSpPr>
            <a:spLocks noGrp="1"/>
          </p:cNvSpPr>
          <p:nvPr>
            <p:ph type="body" sz="quarter" idx="13"/>
          </p:nvPr>
        </p:nvSpPr>
        <p:spPr/>
        <p:txBody>
          <a:bodyPr/>
          <a:lstStyle/>
          <a:p>
            <a:pPr marL="457200" indent="-457200">
              <a:buFont typeface="Arial" panose="020B0604020202020204" pitchFamily="34" charset="0"/>
              <a:buChar char="•"/>
            </a:pPr>
            <a:r>
              <a:rPr lang="en-US" sz="2800" dirty="0"/>
              <a:t>Implants provide stability, restore initial bone mechanics, and improve chances for good healing</a:t>
            </a:r>
          </a:p>
          <a:p>
            <a:pPr marL="457200" indent="-457200">
              <a:buFont typeface="Arial" panose="020B0604020202020204" pitchFamily="34" charset="0"/>
              <a:buChar char="•"/>
            </a:pPr>
            <a:r>
              <a:rPr lang="en-US" sz="2800" dirty="0"/>
              <a:t>Metals are strong, stiff, and ductile</a:t>
            </a:r>
          </a:p>
          <a:p>
            <a:pPr marL="457200" indent="-457200">
              <a:buFont typeface="Arial" panose="020B0604020202020204" pitchFamily="34" charset="0"/>
              <a:buChar char="•"/>
            </a:pPr>
            <a:r>
              <a:rPr lang="en-US" sz="2800" dirty="0"/>
              <a:t>The anatomical location and required function can dictate the choice of implant material</a:t>
            </a:r>
          </a:p>
          <a:p>
            <a:pPr marL="457200" indent="-457200">
              <a:buFont typeface="Arial" panose="020B0604020202020204" pitchFamily="34" charset="0"/>
              <a:buChar char="•"/>
            </a:pPr>
            <a:r>
              <a:rPr lang="en-US" sz="2800" dirty="0"/>
              <a:t>Biocompatibility of implant materials is important</a:t>
            </a:r>
          </a:p>
          <a:p>
            <a:pPr marL="457200" indent="-457200">
              <a:buFont typeface="Arial" panose="020B0604020202020204" pitchFamily="34" charset="0"/>
              <a:buChar char="•"/>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defRPr/>
            </a:pPr>
            <a:r>
              <a:rPr lang="en-GB" sz="3200" dirty="0"/>
              <a:t>Examples of metal implants</a:t>
            </a:r>
            <a:endParaRPr lang="de-CH" sz="3200" dirty="0"/>
          </a:p>
        </p:txBody>
      </p:sp>
      <p:pic>
        <p:nvPicPr>
          <p:cNvPr id="205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1003191"/>
            <a:ext cx="3200400" cy="2480587"/>
          </a:xfrm>
          <a:prstGeom prst="rect">
            <a:avLst/>
          </a:prstGeom>
          <a:noFill/>
          <a:ln>
            <a:noFill/>
          </a:ln>
          <a:effectLst>
            <a:outerShdw blurRad="254000" dist="76200" dir="2700000" algn="ctr" rotWithShape="0">
              <a:schemeClr val="tx1">
                <a:alpha val="57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697918" y="2007328"/>
            <a:ext cx="3282316" cy="2441723"/>
          </a:xfrm>
          <a:prstGeom prst="rect">
            <a:avLst/>
          </a:prstGeom>
        </p:spPr>
      </p:pic>
      <p:pic>
        <p:nvPicPr>
          <p:cNvPr id="2051" name="Picture 3"/>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739" r="12112" b="5154"/>
          <a:stretch/>
        </p:blipFill>
        <p:spPr bwMode="auto">
          <a:xfrm rot="1077974">
            <a:off x="5155830" y="1692330"/>
            <a:ext cx="1861249" cy="2336045"/>
          </a:xfrm>
          <a:prstGeom prst="rect">
            <a:avLst/>
          </a:prstGeom>
          <a:noFill/>
          <a:ln>
            <a:noFill/>
          </a:ln>
          <a:effectLst>
            <a:outerShdw blurRad="127000" dist="76200" dir="2700000" algn="ctr" rotWithShape="0">
              <a:schemeClr val="tx1">
                <a:alpha val="62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13500" y="4685964"/>
            <a:ext cx="4254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0220" y="3483777"/>
            <a:ext cx="295910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30959" flipH="1">
            <a:off x="2476188" y="5423933"/>
            <a:ext cx="5791944" cy="130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22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1. Material properties</a:t>
            </a:r>
            <a:br>
              <a:rPr lang="en-US" sz="3200" dirty="0"/>
            </a:br>
            <a:endParaRPr lang="en-US" sz="3200" dirty="0"/>
          </a:p>
        </p:txBody>
      </p:sp>
      <p:sp>
        <p:nvSpPr>
          <p:cNvPr id="4" name="Content Placeholder 3"/>
          <p:cNvSpPr>
            <a:spLocks noGrp="1"/>
          </p:cNvSpPr>
          <p:nvPr>
            <p:ph type="body" sz="quarter" idx="13"/>
          </p:nvPr>
        </p:nvSpPr>
        <p:spPr/>
        <p:txBody>
          <a:bodyPr/>
          <a:lstStyle/>
          <a:p>
            <a:pPr marL="457200" lvl="0" indent="-457200">
              <a:lnSpc>
                <a:spcPct val="100000"/>
              </a:lnSpc>
              <a:buFont typeface="Arial" panose="020B0604020202020204" pitchFamily="34" charset="0"/>
              <a:buChar char="•"/>
            </a:pPr>
            <a:r>
              <a:rPr lang="en-US" sz="2800" dirty="0">
                <a:solidFill>
                  <a:srgbClr val="000000"/>
                </a:solidFill>
                <a:ea typeface="ＭＳ Ｐゴシック" pitchFamily="1" charset="-128"/>
              </a:rPr>
              <a:t>Strength and ductility </a:t>
            </a:r>
          </a:p>
          <a:p>
            <a:pPr marL="0" indent="0">
              <a:buNone/>
            </a:pPr>
            <a:endParaRPr lang="de-CH" dirty="0"/>
          </a:p>
        </p:txBody>
      </p:sp>
    </p:spTree>
    <p:extLst>
      <p:ext uri="{BB962C8B-B14F-4D97-AF65-F5344CB8AC3E}">
        <p14:creationId xmlns:p14="http://schemas.microsoft.com/office/powerpoint/2010/main" val="3485600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7" name="Rectangle 2"/>
          <p:cNvSpPr>
            <a:spLocks noGrp="1" noChangeArrowheads="1"/>
          </p:cNvSpPr>
          <p:nvPr>
            <p:ph type="title"/>
          </p:nvPr>
        </p:nvSpPr>
        <p:spPr/>
        <p:txBody>
          <a:bodyPr/>
          <a:lstStyle/>
          <a:p>
            <a:pPr eaLnBrk="1" hangingPunct="1">
              <a:defRPr/>
            </a:pPr>
            <a:r>
              <a:rPr lang="en-US" sz="3200" dirty="0"/>
              <a:t>Definitions </a:t>
            </a:r>
          </a:p>
        </p:txBody>
      </p:sp>
      <p:sp>
        <p:nvSpPr>
          <p:cNvPr id="3" name="Text Placeholder 2">
            <a:extLst>
              <a:ext uri="{FF2B5EF4-FFF2-40B4-BE49-F238E27FC236}">
                <a16:creationId xmlns:a16="http://schemas.microsoft.com/office/drawing/2014/main" id="{9C439ABB-B734-4667-A0CA-DEA9AC0AE668}"/>
              </a:ext>
            </a:extLst>
          </p:cNvPr>
          <p:cNvSpPr>
            <a:spLocks noGrp="1"/>
          </p:cNvSpPr>
          <p:nvPr>
            <p:ph type="body" sz="quarter" idx="13"/>
          </p:nvPr>
        </p:nvSpPr>
        <p:spPr/>
        <p:txBody>
          <a:bodyPr/>
          <a:lstStyle/>
          <a:p>
            <a:endParaRPr lang="de-CH"/>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75594014"/>
              </p:ext>
            </p:extLst>
          </p:nvPr>
        </p:nvGraphicFramePr>
        <p:xfrm>
          <a:off x="658800" y="1728000"/>
          <a:ext cx="10874388" cy="1905000"/>
        </p:xfrm>
        <a:graphic>
          <a:graphicData uri="http://schemas.openxmlformats.org/drawingml/2006/table">
            <a:tbl>
              <a:tblPr firstRow="1" bandRow="1">
                <a:tableStyleId>{5C22544A-7EE6-4342-B048-85BDC9FD1C3A}</a:tableStyleId>
              </a:tblPr>
              <a:tblGrid>
                <a:gridCol w="5437194">
                  <a:extLst>
                    <a:ext uri="{9D8B030D-6E8A-4147-A177-3AD203B41FA5}">
                      <a16:colId xmlns:a16="http://schemas.microsoft.com/office/drawing/2014/main" val="20000"/>
                    </a:ext>
                  </a:extLst>
                </a:gridCol>
                <a:gridCol w="5437194">
                  <a:extLst>
                    <a:ext uri="{9D8B030D-6E8A-4147-A177-3AD203B41FA5}">
                      <a16:colId xmlns:a16="http://schemas.microsoft.com/office/drawing/2014/main" val="20001"/>
                    </a:ext>
                  </a:extLst>
                </a:gridCol>
              </a:tblGrid>
              <a:tr h="533400">
                <a:tc>
                  <a:txBody>
                    <a:bodyPr/>
                    <a:lstStyle/>
                    <a:p>
                      <a:r>
                        <a:rPr lang="en-US" sz="2800" b="0" noProof="0" dirty="0">
                          <a:solidFill>
                            <a:schemeClr val="tx1"/>
                          </a:solidFill>
                          <a:latin typeface="+mn-lt"/>
                        </a:rPr>
                        <a:t>Strength</a:t>
                      </a:r>
                      <a:endParaRPr lang="en-US" sz="3200" b="0" noProof="0" dirty="0">
                        <a:solidFill>
                          <a:schemeClr val="tx1"/>
                        </a:solidFill>
                        <a:latin typeface="+mn-lt"/>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noProof="0" dirty="0">
                          <a:solidFill>
                            <a:schemeClr val="tx1"/>
                          </a:solidFill>
                          <a:latin typeface="+mn-lt"/>
                        </a:rPr>
                        <a:t>Ductility</a:t>
                      </a:r>
                      <a:endParaRPr lang="en-US" sz="3200" b="0" noProof="0" dirty="0">
                        <a:solidFill>
                          <a:schemeClr val="tx1"/>
                        </a:solidFill>
                        <a:latin typeface="+mn-lt"/>
                      </a:endParaRPr>
                    </a:p>
                  </a:txBody>
                  <a:tcPr>
                    <a:solidFill>
                      <a:schemeClr val="accent2">
                        <a:lumMod val="40000"/>
                        <a:lumOff val="60000"/>
                      </a:schemeClr>
                    </a:solidFill>
                  </a:tcPr>
                </a:tc>
                <a:extLst>
                  <a:ext uri="{0D108BD9-81ED-4DB2-BD59-A6C34878D82A}">
                    <a16:rowId xmlns:a16="http://schemas.microsoft.com/office/drawing/2014/main" val="10000"/>
                  </a:ext>
                </a:extLst>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800" noProof="0" dirty="0">
                          <a:solidFill>
                            <a:schemeClr val="tx1"/>
                          </a:solidFill>
                          <a:latin typeface="+mn-lt"/>
                        </a:rPr>
                        <a:t>The ability to resist applied forces without failure.</a:t>
                      </a:r>
                    </a:p>
                    <a:p>
                      <a:endParaRPr lang="en-US" noProof="0" dirty="0">
                        <a:solidFill>
                          <a:schemeClr val="tx1"/>
                        </a:solidFill>
                        <a:latin typeface="+mn-lt"/>
                      </a:endParaRPr>
                    </a:p>
                  </a:txBody>
                  <a:tcPr>
                    <a:solidFill>
                      <a:schemeClr val="accent2">
                        <a:lumMod val="20000"/>
                        <a:lumOff val="80000"/>
                      </a:schemeClr>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800" noProof="0" dirty="0">
                          <a:solidFill>
                            <a:schemeClr val="tx1"/>
                          </a:solidFill>
                          <a:latin typeface="+mn-lt"/>
                        </a:rPr>
                        <a:t>The</a:t>
                      </a:r>
                      <a:r>
                        <a:rPr lang="en-US" sz="2800" baseline="0" noProof="0" dirty="0">
                          <a:solidFill>
                            <a:schemeClr val="tx1"/>
                          </a:solidFill>
                          <a:latin typeface="+mn-lt"/>
                        </a:rPr>
                        <a:t> </a:t>
                      </a:r>
                      <a:r>
                        <a:rPr lang="en-US" sz="2800" noProof="0" dirty="0">
                          <a:solidFill>
                            <a:schemeClr val="tx1"/>
                          </a:solidFill>
                          <a:latin typeface="+mn-lt"/>
                        </a:rPr>
                        <a:t>ability to be stretched/shaped without breakage.</a:t>
                      </a:r>
                      <a:endParaRPr lang="en-US" sz="1800" noProof="0" dirty="0">
                        <a:solidFill>
                          <a:schemeClr val="tx1"/>
                        </a:solidFill>
                        <a:latin typeface="+mn-lt"/>
                      </a:endParaRPr>
                    </a:p>
                  </a:txBody>
                  <a:tcP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8162"/>
          <a:stretch/>
        </p:blipFill>
        <p:spPr>
          <a:xfrm>
            <a:off x="2262134" y="6367916"/>
            <a:ext cx="3282820" cy="464196"/>
          </a:xfrm>
          <a:prstGeom prst="rect">
            <a:avLst/>
          </a:prstGeom>
        </p:spPr>
      </p:pic>
      <p:sp>
        <p:nvSpPr>
          <p:cNvPr id="25" name="Oval 24"/>
          <p:cNvSpPr/>
          <p:nvPr/>
        </p:nvSpPr>
        <p:spPr bwMode="auto">
          <a:xfrm>
            <a:off x="2798644" y="4026568"/>
            <a:ext cx="2209800" cy="2362200"/>
          </a:xfrm>
          <a:prstGeom prst="ellipse">
            <a:avLst/>
          </a:prstGeom>
          <a:gradFill flip="none" rotWithShape="1">
            <a:gsLst>
              <a:gs pos="0">
                <a:schemeClr val="bg1"/>
              </a:gs>
              <a:gs pos="99000">
                <a:schemeClr val="tx1">
                  <a:lumMod val="50000"/>
                  <a:lumOff val="50000"/>
                </a:schemeClr>
              </a:gs>
              <a:gs pos="74000">
                <a:schemeClr val="bg1">
                  <a:lumMod val="65000"/>
                </a:schemeClr>
              </a:gs>
            </a:gsLst>
            <a:path path="shape">
              <a:fillToRect l="50000" t="50000" r="50000" b="50000"/>
            </a:path>
            <a:tileRect/>
          </a:gradFill>
          <a:ln>
            <a:headEnd type="none" w="med" len="med"/>
            <a:tailEnd type="none" w="med" len="med"/>
          </a:ln>
          <a:effectLst>
            <a:outerShdw blurRad="317500" dist="76200" dir="2700000" algn="tl" rotWithShape="0">
              <a:prstClr val="black">
                <a:alpha val="89000"/>
              </a:prstClr>
            </a:outerShdw>
          </a:effectLst>
        </p:spPr>
        <p:style>
          <a:lnRef idx="0">
            <a:schemeClr val="accent1"/>
          </a:lnRef>
          <a:fillRef idx="3">
            <a:schemeClr val="accent1"/>
          </a:fillRef>
          <a:effectRef idx="3">
            <a:schemeClr val="accent1"/>
          </a:effectRef>
          <a:fontRef idx="minor">
            <a:schemeClr val="lt1"/>
          </a:fontRef>
        </p:style>
        <p:txBody>
          <a:bodyPr/>
          <a:lstStyle/>
          <a:p>
            <a:pPr>
              <a:defRPr/>
            </a:pPr>
            <a:endParaRPr lang="de-CH">
              <a:solidFill>
                <a:schemeClr val="tx1"/>
              </a:solidFill>
              <a:ea typeface="Osaka" pitchFamily="-32" charset="-128"/>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88470">
            <a:off x="6714919" y="5190075"/>
            <a:ext cx="3333750" cy="513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750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Where to use which type of material?</a:t>
            </a:r>
          </a:p>
        </p:txBody>
      </p:sp>
      <p:sp>
        <p:nvSpPr>
          <p:cNvPr id="4" name="Content Placeholder 3"/>
          <p:cNvSpPr>
            <a:spLocks noGrp="1"/>
          </p:cNvSpPr>
          <p:nvPr>
            <p:ph type="body" sz="quarter" idx="13"/>
          </p:nvPr>
        </p:nvSpPr>
        <p:spPr/>
        <p:txBody>
          <a:bodyPr/>
          <a:lstStyle/>
          <a:p>
            <a:pPr marL="533400" indent="-533400">
              <a:buFontTx/>
              <a:buChar char="•"/>
            </a:pPr>
            <a:r>
              <a:rPr lang="en-US" sz="2800" dirty="0">
                <a:solidFill>
                  <a:srgbClr val="000000"/>
                </a:solidFill>
              </a:rPr>
              <a:t>Depending on:</a:t>
            </a:r>
          </a:p>
          <a:p>
            <a:pPr marL="952500" lvl="1" indent="-428625">
              <a:buFontTx/>
              <a:buChar char="•"/>
            </a:pPr>
            <a:r>
              <a:rPr lang="en-US" sz="2400" dirty="0">
                <a:solidFill>
                  <a:srgbClr val="000000"/>
                </a:solidFill>
              </a:rPr>
              <a:t>Anatomical location</a:t>
            </a:r>
          </a:p>
          <a:p>
            <a:pPr marL="952500" lvl="1" indent="-428625">
              <a:buFontTx/>
              <a:buChar char="•"/>
            </a:pPr>
            <a:r>
              <a:rPr lang="en-US" sz="2400" dirty="0">
                <a:solidFill>
                  <a:srgbClr val="000000"/>
                </a:solidFill>
              </a:rPr>
              <a:t>Required function</a:t>
            </a:r>
          </a:p>
        </p:txBody>
      </p:sp>
      <p:sp>
        <p:nvSpPr>
          <p:cNvPr id="7171" name="TextBox 1"/>
          <p:cNvSpPr txBox="1">
            <a:spLocks noChangeArrowheads="1"/>
          </p:cNvSpPr>
          <p:nvPr/>
        </p:nvSpPr>
        <p:spPr bwMode="auto">
          <a:xfrm>
            <a:off x="2514600" y="28194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eaLnBrk="1" hangingPunct="1"/>
            <a:endParaRPr lang="de-CH"/>
          </a:p>
        </p:txBody>
      </p:sp>
    </p:spTree>
    <p:extLst>
      <p:ext uri="{BB962C8B-B14F-4D97-AF65-F5344CB8AC3E}">
        <p14:creationId xmlns:p14="http://schemas.microsoft.com/office/powerpoint/2010/main" val="2160053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defRPr/>
            </a:pPr>
            <a:r>
              <a:rPr lang="en-GB" sz="3200" dirty="0"/>
              <a:t>Strong implant materials</a:t>
            </a:r>
            <a:endParaRPr lang="de-CH" sz="3200" dirty="0"/>
          </a:p>
        </p:txBody>
      </p:sp>
      <p:sp>
        <p:nvSpPr>
          <p:cNvPr id="2" name="Content Placeholder 1"/>
          <p:cNvSpPr>
            <a:spLocks noGrp="1"/>
          </p:cNvSpPr>
          <p:nvPr>
            <p:ph type="body" sz="quarter" idx="13"/>
          </p:nvPr>
        </p:nvSpPr>
        <p:spPr>
          <a:xfrm>
            <a:off x="658813" y="1727200"/>
            <a:ext cx="4606206" cy="4129088"/>
          </a:xfrm>
        </p:spPr>
        <p:txBody>
          <a:bodyPr/>
          <a:lstStyle/>
          <a:p>
            <a:pPr marL="457200" indent="-457200">
              <a:buFont typeface="Arial" panose="020B0604020202020204" pitchFamily="34" charset="0"/>
              <a:buChar char="•"/>
              <a:defRPr/>
            </a:pPr>
            <a:r>
              <a:rPr lang="en-GB" sz="2800" dirty="0"/>
              <a:t>Are used for a large bone defect or a major fracture: </a:t>
            </a:r>
          </a:p>
          <a:p>
            <a:pPr lvl="2">
              <a:buFont typeface="Wingdings" pitchFamily="2" charset="2"/>
              <a:buChar char="ð"/>
              <a:defRPr/>
            </a:pPr>
            <a:r>
              <a:rPr lang="en-GB" dirty="0">
                <a:sym typeface="Wingdings" charset="0"/>
              </a:rPr>
              <a:t>Stainless steel</a:t>
            </a:r>
          </a:p>
          <a:p>
            <a:pPr lvl="2">
              <a:buFont typeface="Wingdings" pitchFamily="2" charset="2"/>
              <a:buChar char="ð"/>
              <a:defRPr/>
            </a:pPr>
            <a:r>
              <a:rPr lang="en-GB" dirty="0">
                <a:sym typeface="Wingdings" charset="0"/>
              </a:rPr>
              <a:t>Titanium alloys</a:t>
            </a:r>
            <a:endParaRPr lang="en-GB" dirty="0"/>
          </a:p>
        </p:txBody>
      </p:sp>
      <p:sp>
        <p:nvSpPr>
          <p:cNvPr id="8196" name="TextBox 1"/>
          <p:cNvSpPr txBox="1">
            <a:spLocks noChangeArrowheads="1"/>
          </p:cNvSpPr>
          <p:nvPr/>
        </p:nvSpPr>
        <p:spPr bwMode="auto">
          <a:xfrm>
            <a:off x="2514600" y="28194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pitchFamily="34" charset="0"/>
                <a:ea typeface="Osaka" charset="-128"/>
              </a:defRPr>
            </a:lvl1pPr>
            <a:lvl2pPr marL="742950" indent="-285750" eaLnBrk="0" hangingPunct="0">
              <a:defRPr kumimoji="1" sz="2000">
                <a:solidFill>
                  <a:schemeClr val="tx1"/>
                </a:solidFill>
                <a:latin typeface="Arial" pitchFamily="34" charset="0"/>
                <a:ea typeface="Osaka" charset="-128"/>
              </a:defRPr>
            </a:lvl2pPr>
            <a:lvl3pPr marL="1143000" indent="-228600" eaLnBrk="0" hangingPunct="0">
              <a:defRPr kumimoji="1" sz="2000">
                <a:solidFill>
                  <a:schemeClr val="tx1"/>
                </a:solidFill>
                <a:latin typeface="Arial" pitchFamily="34" charset="0"/>
                <a:ea typeface="Osaka" charset="-128"/>
              </a:defRPr>
            </a:lvl3pPr>
            <a:lvl4pPr marL="1600200" indent="-228600" eaLnBrk="0" hangingPunct="0">
              <a:defRPr kumimoji="1" sz="2000">
                <a:solidFill>
                  <a:schemeClr val="tx1"/>
                </a:solidFill>
                <a:latin typeface="Arial" pitchFamily="34" charset="0"/>
                <a:ea typeface="Osaka" charset="-128"/>
              </a:defRPr>
            </a:lvl4pPr>
            <a:lvl5pPr marL="2057400" indent="-228600" eaLnBrk="0" hangingPunct="0">
              <a:defRPr kumimoji="1" sz="2000">
                <a:solidFill>
                  <a:schemeClr val="tx1"/>
                </a:solidFill>
                <a:latin typeface="Arial" pitchFamily="34" charset="0"/>
                <a:ea typeface="Osaka" charset="-128"/>
              </a:defRPr>
            </a:lvl5pPr>
            <a:lvl6pPr marL="2514600" indent="-228600" eaLnBrk="0" fontAlgn="base" hangingPunct="0">
              <a:spcBef>
                <a:spcPct val="0"/>
              </a:spcBef>
              <a:spcAft>
                <a:spcPct val="0"/>
              </a:spcAft>
              <a:defRPr kumimoji="1" sz="2000">
                <a:solidFill>
                  <a:schemeClr val="tx1"/>
                </a:solidFill>
                <a:latin typeface="Arial" pitchFamily="34" charset="0"/>
                <a:ea typeface="Osaka" charset="-128"/>
              </a:defRPr>
            </a:lvl6pPr>
            <a:lvl7pPr marL="2971800" indent="-228600" eaLnBrk="0" fontAlgn="base" hangingPunct="0">
              <a:spcBef>
                <a:spcPct val="0"/>
              </a:spcBef>
              <a:spcAft>
                <a:spcPct val="0"/>
              </a:spcAft>
              <a:defRPr kumimoji="1" sz="2000">
                <a:solidFill>
                  <a:schemeClr val="tx1"/>
                </a:solidFill>
                <a:latin typeface="Arial" pitchFamily="34" charset="0"/>
                <a:ea typeface="Osaka" charset="-128"/>
              </a:defRPr>
            </a:lvl7pPr>
            <a:lvl8pPr marL="3429000" indent="-228600" eaLnBrk="0" fontAlgn="base" hangingPunct="0">
              <a:spcBef>
                <a:spcPct val="0"/>
              </a:spcBef>
              <a:spcAft>
                <a:spcPct val="0"/>
              </a:spcAft>
              <a:defRPr kumimoji="1" sz="2000">
                <a:solidFill>
                  <a:schemeClr val="tx1"/>
                </a:solidFill>
                <a:latin typeface="Arial" pitchFamily="34" charset="0"/>
                <a:ea typeface="Osaka" charset="-128"/>
              </a:defRPr>
            </a:lvl8pPr>
            <a:lvl9pPr marL="3886200" indent="-228600" eaLnBrk="0" fontAlgn="base" hangingPunct="0">
              <a:spcBef>
                <a:spcPct val="0"/>
              </a:spcBef>
              <a:spcAft>
                <a:spcPct val="0"/>
              </a:spcAft>
              <a:defRPr kumimoji="1" sz="2000">
                <a:solidFill>
                  <a:schemeClr val="tx1"/>
                </a:solidFill>
                <a:latin typeface="Arial" pitchFamily="34" charset="0"/>
                <a:ea typeface="Osaka" charset="-128"/>
              </a:defRPr>
            </a:lvl9pPr>
          </a:lstStyle>
          <a:p>
            <a:pPr eaLnBrk="1" hangingPunct="1"/>
            <a:endParaRPr lang="de-CH"/>
          </a:p>
        </p:txBody>
      </p:sp>
      <p:pic>
        <p:nvPicPr>
          <p:cNvPr id="8197" name="Picture 6" descr="I:\ao_ari\MusculoskeletalRegeneration\AdminEglin\Projects\AOT-ORP\Pictures\PFxM2_3_3_4_11e_F.jpg"/>
          <p:cNvPicPr>
            <a:picLocks noChangeAspect="1" noChangeArrowheads="1"/>
          </p:cNvPicPr>
          <p:nvPr/>
        </p:nvPicPr>
        <p:blipFill rotWithShape="1">
          <a:blip r:embed="rId3">
            <a:extLst>
              <a:ext uri="{28A0092B-C50C-407E-A947-70E740481C1C}">
                <a14:useLocalDpi xmlns:a14="http://schemas.microsoft.com/office/drawing/2010/main" val="0"/>
              </a:ext>
            </a:extLst>
          </a:blip>
          <a:srcRect l="7488" r="10550"/>
          <a:stretch/>
        </p:blipFill>
        <p:spPr bwMode="auto">
          <a:xfrm>
            <a:off x="6336467" y="1727200"/>
            <a:ext cx="2134871" cy="4870450"/>
          </a:xfrm>
          <a:prstGeom prst="round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 name="Picture 9" descr="ZECHNER Bianca  UK 034891 04  F  15y 2005-05-06 00h00m00s  Nachbehandlung CR 09h33m21s  Sn 1  OSKNIE    AP    L CR0001"/>
          <p:cNvPicPr>
            <a:picLocks noChangeAspect="1" noChangeArrowheads="1"/>
          </p:cNvPicPr>
          <p:nvPr/>
        </p:nvPicPr>
        <p:blipFill>
          <a:blip r:embed="rId4" cstate="print">
            <a:extLst>
              <a:ext uri="{28A0092B-C50C-407E-A947-70E740481C1C}">
                <a14:useLocalDpi xmlns:a14="http://schemas.microsoft.com/office/drawing/2010/main" val="0"/>
              </a:ext>
            </a:extLst>
          </a:blip>
          <a:srcRect l="39426" t="5434" r="33693" b="12488"/>
          <a:stretch>
            <a:fillRect/>
          </a:stretch>
        </p:blipFill>
        <p:spPr bwMode="auto">
          <a:xfrm>
            <a:off x="8658260" y="1727201"/>
            <a:ext cx="1290204" cy="4870450"/>
          </a:xfrm>
          <a:prstGeom prst="round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966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clrChange>
              <a:clrFrom>
                <a:srgbClr val="003F8B"/>
              </a:clrFrom>
              <a:clrTo>
                <a:srgbClr val="003F8B">
                  <a:alpha val="0"/>
                </a:srgbClr>
              </a:clrTo>
            </a:clrChange>
            <a:extLst>
              <a:ext uri="{28A0092B-C50C-407E-A947-70E740481C1C}">
                <a14:useLocalDpi xmlns:a14="http://schemas.microsoft.com/office/drawing/2010/main" val="0"/>
              </a:ext>
            </a:extLst>
          </a:blip>
          <a:srcRect/>
          <a:stretch>
            <a:fillRect/>
          </a:stretch>
        </p:blipFill>
        <p:spPr bwMode="auto">
          <a:xfrm>
            <a:off x="6970680" y="3003083"/>
            <a:ext cx="410464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en-GB" sz="3200" dirty="0"/>
              <a:t>Ductile implant material</a:t>
            </a:r>
            <a:endParaRPr lang="de-DE" sz="3200" dirty="0"/>
          </a:p>
        </p:txBody>
      </p:sp>
      <p:sp>
        <p:nvSpPr>
          <p:cNvPr id="3" name="Inhaltsplatzhalter 2"/>
          <p:cNvSpPr>
            <a:spLocks noGrp="1"/>
          </p:cNvSpPr>
          <p:nvPr>
            <p:ph type="body" sz="quarter" idx="13"/>
          </p:nvPr>
        </p:nvSpPr>
        <p:spPr/>
        <p:txBody>
          <a:bodyPr/>
          <a:lstStyle/>
          <a:p>
            <a:pPr lvl="1">
              <a:defRPr/>
            </a:pPr>
            <a:r>
              <a:rPr lang="en-GB" dirty="0"/>
              <a:t>Is used when contouring is necessary</a:t>
            </a:r>
          </a:p>
          <a:p>
            <a:pPr marL="400050" lvl="2" indent="0">
              <a:lnSpc>
                <a:spcPct val="125000"/>
              </a:lnSpc>
              <a:buNone/>
              <a:defRPr/>
            </a:pPr>
            <a:r>
              <a:rPr lang="en-GB" sz="2600" dirty="0"/>
              <a:t> </a:t>
            </a:r>
            <a:r>
              <a:rPr lang="en-GB" dirty="0">
                <a:sym typeface="Wingdings" charset="0"/>
              </a:rPr>
              <a:t> </a:t>
            </a:r>
            <a:r>
              <a:rPr lang="en-GB" dirty="0" err="1">
                <a:sym typeface="Wingdings" charset="0"/>
              </a:rPr>
              <a:t>eg</a:t>
            </a:r>
            <a:r>
              <a:rPr lang="en-GB" dirty="0">
                <a:sym typeface="Wingdings" charset="0"/>
              </a:rPr>
              <a:t>, </a:t>
            </a:r>
            <a:r>
              <a:rPr lang="en-GB" dirty="0">
                <a:solidFill>
                  <a:schemeClr val="tx2"/>
                </a:solidFill>
                <a:sym typeface="Wingdings" charset="0"/>
              </a:rPr>
              <a:t>t</a:t>
            </a:r>
            <a:r>
              <a:rPr lang="en-GB" dirty="0">
                <a:solidFill>
                  <a:schemeClr val="tx2"/>
                </a:solidFill>
              </a:rPr>
              <a:t>itanium alloys</a:t>
            </a:r>
          </a:p>
          <a:p>
            <a:pPr lvl="1">
              <a:defRPr/>
            </a:pPr>
            <a:r>
              <a:rPr lang="en-GB" dirty="0"/>
              <a:t>Contouring of </a:t>
            </a:r>
            <a:r>
              <a:rPr lang="en-GB" dirty="0">
                <a:solidFill>
                  <a:srgbClr val="042D98"/>
                </a:solidFill>
              </a:rPr>
              <a:t>titanium alloys implants </a:t>
            </a:r>
            <a:r>
              <a:rPr lang="en-GB" dirty="0"/>
              <a:t>is easier than </a:t>
            </a:r>
            <a:r>
              <a:rPr lang="en-GB" dirty="0">
                <a:solidFill>
                  <a:srgbClr val="042D98"/>
                </a:solidFill>
              </a:rPr>
              <a:t>stainless steel implants</a:t>
            </a:r>
            <a:r>
              <a:rPr lang="en-GB" dirty="0"/>
              <a:t>	</a:t>
            </a:r>
          </a:p>
          <a:p>
            <a:pPr marL="0" indent="0">
              <a:buNone/>
              <a:defRPr/>
            </a:pPr>
            <a:endParaRPr lang="en-GB" dirty="0"/>
          </a:p>
          <a:p>
            <a:endParaRPr lang="de-DE" dirty="0"/>
          </a:p>
        </p:txBody>
      </p:sp>
    </p:spTree>
    <p:extLst>
      <p:ext uri="{BB962C8B-B14F-4D97-AF65-F5344CB8AC3E}">
        <p14:creationId xmlns:p14="http://schemas.microsoft.com/office/powerpoint/2010/main" val="3880523983"/>
      </p:ext>
    </p:extLst>
  </p:cSld>
  <p:clrMapOvr>
    <a:masterClrMapping/>
  </p:clrMapOvr>
</p:sld>
</file>

<file path=ppt/theme/theme1.xml><?xml version="1.0" encoding="utf-8"?>
<a:theme xmlns:a="http://schemas.openxmlformats.org/drawingml/2006/main" name="Office">
  <a:themeElements>
    <a:clrScheme name="AO">
      <a:dk1>
        <a:srgbClr val="000000"/>
      </a:dk1>
      <a:lt1>
        <a:srgbClr val="FFFFFF"/>
      </a:lt1>
      <a:dk2>
        <a:srgbClr val="042D98"/>
      </a:dk2>
      <a:lt2>
        <a:srgbClr val="F6F4F2"/>
      </a:lt2>
      <a:accent1>
        <a:srgbClr val="001B62"/>
      </a:accent1>
      <a:accent2>
        <a:srgbClr val="3B7FF6"/>
      </a:accent2>
      <a:accent3>
        <a:srgbClr val="04F1FE"/>
      </a:accent3>
      <a:accent4>
        <a:srgbClr val="00293A"/>
      </a:accent4>
      <a:accent5>
        <a:srgbClr val="00765C"/>
      </a:accent5>
      <a:accent6>
        <a:srgbClr val="00EB9B"/>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O blue">
      <a:srgbClr val="042D98"/>
    </a:custClr>
    <a:custClr name="AO light grey">
      <a:srgbClr val="DCD4CB"/>
    </a:custClr>
    <a:custClr name="AO dark blue">
      <a:srgbClr val="001B62"/>
    </a:custClr>
    <a:custClr name="Dark purple">
      <a:srgbClr val="3F0343"/>
    </a:custClr>
    <a:custClr name="Dark green">
      <a:srgbClr val="00293A"/>
    </a:custClr>
    <a:custClr name="White">
      <a:srgbClr val="FFFFFF"/>
    </a:custClr>
    <a:custClr name="White">
      <a:srgbClr val="FFFFFF"/>
    </a:custClr>
    <a:custClr name="White">
      <a:srgbClr val="FFFFFF"/>
    </a:custClr>
    <a:custClr name="White">
      <a:srgbClr val="FFFFFF"/>
    </a:custClr>
    <a:custClr name="White">
      <a:srgbClr val="FFFFFF"/>
    </a:custClr>
    <a:custClr name="AO yellow">
      <a:srgbClr val="FFF500"/>
    </a:custClr>
    <a:custClr name="AO light grey 75%">
      <a:srgbClr val="E5DFD8"/>
    </a:custClr>
    <a:custClr name="Blue">
      <a:srgbClr val="1E4DAC"/>
    </a:custClr>
    <a:custClr name="Purple">
      <a:srgbClr val="5D0255"/>
    </a:custClr>
    <a:custClr name="Green">
      <a:srgbClr val="00504B"/>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AO light grey 50%">
      <a:srgbClr val="EEEAE5"/>
    </a:custClr>
    <a:custClr name="AO active blue">
      <a:srgbClr val="3B7FF6"/>
    </a:custClr>
    <a:custClr name="Purple">
      <a:srgbClr val="7B0067"/>
    </a:custClr>
    <a:custClr name="Green">
      <a:srgbClr val="00765C"/>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AO light grey 25%">
      <a:srgbClr val="F6F4F2"/>
    </a:custClr>
    <a:custClr name="Blue">
      <a:srgbClr val="20B8FA"/>
    </a:custClr>
    <a:custClr name="Red">
      <a:srgbClr val="BA125E"/>
    </a:custClr>
    <a:custClr name="Green">
      <a:srgbClr val="00B17B"/>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Bright blue">
      <a:srgbClr val="04F1FE"/>
    </a:custClr>
    <a:custClr name="Bright red">
      <a:srgbClr val="F92355"/>
    </a:custClr>
    <a:custClr name="Bright green">
      <a:srgbClr val="00EB9B"/>
    </a:custClr>
    <a:custClr name="White">
      <a:srgbClr val="FFFFFF"/>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ao_davoscourses_16_9.potx" id="{27C62C7E-5F84-4BD5-87EB-D5974C46EFFF}" vid="{9EE5B033-753F-4135-BEB1-C62427851B4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82383CBCAF3A545BC7144B0E12C7B2C" ma:contentTypeVersion="10" ma:contentTypeDescription="Ein neues Dokument erstellen." ma:contentTypeScope="" ma:versionID="bfb1e4006bd1060b64c46c09a0f28817">
  <xsd:schema xmlns:xsd="http://www.w3.org/2001/XMLSchema" xmlns:xs="http://www.w3.org/2001/XMLSchema" xmlns:p="http://schemas.microsoft.com/office/2006/metadata/properties" xmlns:ns2="73995102-056c-4a51-bfb1-c663c0490c54" xmlns:ns3="2e5162b4-c70b-477c-8fa3-c9cdb63e7b34" targetNamespace="http://schemas.microsoft.com/office/2006/metadata/properties" ma:root="true" ma:fieldsID="41115af916c2dc5809368bc6b92ebc14" ns2:_="" ns3:_="">
    <xsd:import namespace="73995102-056c-4a51-bfb1-c663c0490c54"/>
    <xsd:import namespace="2e5162b4-c70b-477c-8fa3-c9cdb63e7b3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95102-056c-4a51-bfb1-c663c0490c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5162b4-c70b-477c-8fa3-c9cdb63e7b34"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CCB51A-46FF-4884-A131-E47DD6D7490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0A9DA8D-F4F5-46BE-A98D-729C691E8482}">
  <ds:schemaRefs>
    <ds:schemaRef ds:uri="http://schemas.microsoft.com/sharepoint/v3/contenttype/forms"/>
  </ds:schemaRefs>
</ds:datastoreItem>
</file>

<file path=customXml/itemProps3.xml><?xml version="1.0" encoding="utf-8"?>
<ds:datastoreItem xmlns:ds="http://schemas.openxmlformats.org/officeDocument/2006/customXml" ds:itemID="{E5A194C0-8BC8-4B71-A459-6886C985AA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95102-056c-4a51-bfb1-c663c0490c54"/>
    <ds:schemaRef ds:uri="2e5162b4-c70b-477c-8fa3-c9cdb63e7b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ao_trauma_16_9</Template>
  <TotalTime>0</TotalTime>
  <Words>2062</Words>
  <Application>Microsoft Office PowerPoint</Application>
  <PresentationFormat>Widescreen</PresentationFormat>
  <Paragraphs>316</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Symbol</vt:lpstr>
      <vt:lpstr>Wingdings</vt:lpstr>
      <vt:lpstr>Office</vt:lpstr>
      <vt:lpstr>PowerPoint Presentation</vt:lpstr>
      <vt:lpstr>Learning outcomes</vt:lpstr>
      <vt:lpstr>Implant materials in trauma</vt:lpstr>
      <vt:lpstr>Examples of metal implants</vt:lpstr>
      <vt:lpstr>1. Material properties </vt:lpstr>
      <vt:lpstr>Definitions </vt:lpstr>
      <vt:lpstr>Where to use which type of material?</vt:lpstr>
      <vt:lpstr>Strong implant materials</vt:lpstr>
      <vt:lpstr>Ductile implant material</vt:lpstr>
      <vt:lpstr>2. Material properties</vt:lpstr>
      <vt:lpstr>Biocompatibility</vt:lpstr>
      <vt:lpstr>Biocompatibility</vt:lpstr>
      <vt:lpstr>Biocompatibility─How does it work?</vt:lpstr>
      <vt:lpstr>Biocompatibility─How does it work?</vt:lpstr>
      <vt:lpstr>Tissue reactions</vt:lpstr>
      <vt:lpstr>Where to use which type of material</vt:lpstr>
      <vt:lpstr>PowerPoint Presentation</vt:lpstr>
      <vt:lpstr>3. Material properties </vt:lpstr>
      <vt:lpstr>Corrosion</vt:lpstr>
      <vt:lpstr>Corrosion─How does it work?</vt:lpstr>
      <vt:lpstr>Corrosion─How does it work?</vt:lpstr>
      <vt:lpstr>Corrosion─How does it work?</vt:lpstr>
      <vt:lpstr>Note on the passivation layer</vt:lpstr>
      <vt:lpstr>4. Material properties </vt:lpstr>
      <vt:lpstr>Imaging and metal implants</vt:lpstr>
      <vt:lpstr>PowerPoint Presentation</vt:lpstr>
      <vt:lpstr>Questions</vt:lpstr>
      <vt:lpstr>Function of implants</vt:lpstr>
      <vt:lpstr>Function of implants</vt:lpstr>
      <vt:lpstr>Why are titanium cannulated screws preferable in talus fractures? </vt:lpstr>
      <vt:lpstr>Why are titanium cannulated screws preferable in talus fractures? </vt:lpstr>
      <vt:lpstr>What causes implant corrosion?</vt:lpstr>
      <vt:lpstr>What causes implant corrosion?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Roman Kellenberger</dc:creator>
  <cp:lastModifiedBy>Isabel Van Rie Richards</cp:lastModifiedBy>
  <cp:revision>22</cp:revision>
  <dcterms:created xsi:type="dcterms:W3CDTF">2020-03-18T07:18:00Z</dcterms:created>
  <dcterms:modified xsi:type="dcterms:W3CDTF">2020-03-26T08:53:08Z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bel">
    <vt:i4>0</vt:i4>
  </property>
  <property fmtid="{D5CDD505-2E9C-101B-9397-08002B2CF9AE}" pid="3" name="ContentTypeId">
    <vt:lpwstr>0x010100482383CBCAF3A545BC7144B0E12C7B2C</vt:lpwstr>
  </property>
</Properties>
</file>