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8.xml" ContentType="application/vnd.openxmlformats-officedocument.presentationml.tags+xml"/>
  <Override PartName="/ppt/notesSlides/notesSlide3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332" r:id="rId5"/>
    <p:sldId id="348" r:id="rId6"/>
    <p:sldId id="259" r:id="rId7"/>
    <p:sldId id="441" r:id="rId8"/>
    <p:sldId id="449" r:id="rId9"/>
    <p:sldId id="450" r:id="rId10"/>
    <p:sldId id="445" r:id="rId11"/>
    <p:sldId id="446" r:id="rId12"/>
    <p:sldId id="451" r:id="rId13"/>
    <p:sldId id="391" r:id="rId14"/>
    <p:sldId id="392" r:id="rId15"/>
    <p:sldId id="398" r:id="rId16"/>
    <p:sldId id="401" r:id="rId17"/>
    <p:sldId id="399" r:id="rId18"/>
    <p:sldId id="402" r:id="rId19"/>
    <p:sldId id="400" r:id="rId20"/>
    <p:sldId id="439" r:id="rId21"/>
    <p:sldId id="404" r:id="rId22"/>
    <p:sldId id="452" r:id="rId23"/>
    <p:sldId id="453" r:id="rId24"/>
    <p:sldId id="454" r:id="rId25"/>
    <p:sldId id="455" r:id="rId26"/>
    <p:sldId id="408" r:id="rId27"/>
    <p:sldId id="456" r:id="rId28"/>
    <p:sldId id="457" r:id="rId29"/>
    <p:sldId id="458" r:id="rId30"/>
    <p:sldId id="459" r:id="rId31"/>
    <p:sldId id="460" r:id="rId32"/>
    <p:sldId id="414" r:id="rId33"/>
    <p:sldId id="416" r:id="rId34"/>
    <p:sldId id="461" r:id="rId35"/>
    <p:sldId id="462" r:id="rId36"/>
    <p:sldId id="463" r:id="rId37"/>
    <p:sldId id="464" r:id="rId38"/>
    <p:sldId id="465" r:id="rId39"/>
    <p:sldId id="466" r:id="rId40"/>
    <p:sldId id="467" r:id="rId41"/>
    <p:sldId id="424" r:id="rId42"/>
    <p:sldId id="430" r:id="rId43"/>
    <p:sldId id="431" r:id="rId44"/>
    <p:sldId id="432" r:id="rId45"/>
    <p:sldId id="433" r:id="rId46"/>
    <p:sldId id="370" r:id="rId47"/>
    <p:sldId id="382" r:id="rId48"/>
    <p:sldId id="469" r:id="rId49"/>
    <p:sldId id="375" r:id="rId50"/>
    <p:sldId id="470" r:id="rId51"/>
    <p:sldId id="360" r:id="rId52"/>
    <p:sldId id="471" r:id="rId53"/>
    <p:sldId id="468" r:id="rId5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3266" autoAdjust="0"/>
  </p:normalViewPr>
  <p:slideViewPr>
    <p:cSldViewPr snapToGrid="0" showGuides="1">
      <p:cViewPr varScale="1">
        <p:scale>
          <a:sx n="52" d="100"/>
          <a:sy n="52" d="100"/>
        </p:scale>
        <p:origin x="1044" y="56"/>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1" d="100"/>
          <a:sy n="121" d="100"/>
        </p:scale>
        <p:origin x="308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C53A6C1-6705-CD44-9A49-2641DAF20B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a:extLst>
              <a:ext uri="{FF2B5EF4-FFF2-40B4-BE49-F238E27FC236}">
                <a16:creationId xmlns:a16="http://schemas.microsoft.com/office/drawing/2014/main" id="{CD48D91B-1B61-B149-814D-3B695DF5F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69A33-71D9-824F-ACCD-10987FEE9C21}" type="datetimeFigureOut">
              <a:rPr lang="en-US" smtClean="0"/>
              <a:t>3/26/2020</a:t>
            </a:fld>
            <a:endParaRPr lang="en-US" dirty="0"/>
          </a:p>
        </p:txBody>
      </p:sp>
      <p:sp>
        <p:nvSpPr>
          <p:cNvPr id="4" name="Fußzeilenplatzhalter 3">
            <a:extLst>
              <a:ext uri="{FF2B5EF4-FFF2-40B4-BE49-F238E27FC236}">
                <a16:creationId xmlns:a16="http://schemas.microsoft.com/office/drawing/2014/main" id="{F5F079F5-F931-144F-AFDB-7871D60FF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Foliennummernplatzhalter 4">
            <a:extLst>
              <a:ext uri="{FF2B5EF4-FFF2-40B4-BE49-F238E27FC236}">
                <a16:creationId xmlns:a16="http://schemas.microsoft.com/office/drawing/2014/main" id="{435481EE-B24B-D841-BAEA-FF175140FF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1C47C6-1700-C74A-A11E-4FF6CB3684E7}" type="slidenum">
              <a:rPr lang="en-US" smtClean="0"/>
              <a:t>‹#›</a:t>
            </a:fld>
            <a:endParaRPr lang="en-US" dirty="0"/>
          </a:p>
        </p:txBody>
      </p:sp>
    </p:spTree>
    <p:extLst>
      <p:ext uri="{BB962C8B-B14F-4D97-AF65-F5344CB8AC3E}">
        <p14:creationId xmlns:p14="http://schemas.microsoft.com/office/powerpoint/2010/main" val="129647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77656-0B12-4DEA-96CF-82550DBD498E}" type="datetimeFigureOut">
              <a:rPr lang="en-GB" smtClean="0"/>
              <a:t>26/03/2020</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6D991-40E1-4F75-A931-87F401740DFF}" type="slidenum">
              <a:rPr lang="en-GB" smtClean="0"/>
              <a:t>‹#›</a:t>
            </a:fld>
            <a:endParaRPr lang="en-GB" dirty="0"/>
          </a:p>
        </p:txBody>
      </p:sp>
    </p:spTree>
    <p:extLst>
      <p:ext uri="{BB962C8B-B14F-4D97-AF65-F5344CB8AC3E}">
        <p14:creationId xmlns:p14="http://schemas.microsoft.com/office/powerpoint/2010/main" val="144456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b="1" dirty="0" err="1"/>
              <a:t>Editing</a:t>
            </a:r>
            <a:endParaRPr lang="de-CH" b="1" dirty="0"/>
          </a:p>
          <a:p>
            <a:r>
              <a:rPr lang="de-CH" dirty="0"/>
              <a:t>Isabel Van </a:t>
            </a:r>
            <a:r>
              <a:rPr lang="de-CH" dirty="0" err="1"/>
              <a:t>Rie</a:t>
            </a:r>
            <a:endParaRPr lang="de-CH" dirty="0"/>
          </a:p>
          <a:p>
            <a:r>
              <a:rPr lang="de-CH" dirty="0"/>
              <a:t>Susanne Bäuerle</a:t>
            </a:r>
          </a:p>
          <a:p>
            <a:r>
              <a:rPr lang="de-CH" dirty="0"/>
              <a:t>Alan Norrish</a:t>
            </a:r>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1</a:t>
            </a:fld>
            <a:endParaRPr lang="de-CH"/>
          </a:p>
        </p:txBody>
      </p:sp>
    </p:spTree>
    <p:extLst>
      <p:ext uri="{BB962C8B-B14F-4D97-AF65-F5344CB8AC3E}">
        <p14:creationId xmlns:p14="http://schemas.microsoft.com/office/powerpoint/2010/main" val="54597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a:t>Articular fractures must be reduced</a:t>
            </a:r>
            <a:r>
              <a:rPr lang="en-US" baseline="0" noProof="0" dirty="0"/>
              <a:t> anatomically, which requires good visualization of the entire joint, including critical structures like </a:t>
            </a:r>
            <a:r>
              <a:rPr lang="en-US" baseline="0" noProof="0" dirty="0" err="1"/>
              <a:t>eg</a:t>
            </a:r>
            <a:r>
              <a:rPr lang="en-US" baseline="0" noProof="0" dirty="0"/>
              <a:t>, the ulnar nerve.</a:t>
            </a:r>
            <a:endParaRPr lang="en-US" noProof="0" dirty="0"/>
          </a:p>
          <a:p>
            <a:endParaRPr lang="de-CH"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10</a:t>
            </a:fld>
            <a:endParaRPr lang="de-CH"/>
          </a:p>
        </p:txBody>
      </p:sp>
    </p:spTree>
    <p:extLst>
      <p:ext uri="{BB962C8B-B14F-4D97-AF65-F5344CB8AC3E}">
        <p14:creationId xmlns:p14="http://schemas.microsoft.com/office/powerpoint/2010/main" val="9567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displaced</a:t>
            </a:r>
            <a:r>
              <a:rPr lang="en-US" baseline="0" noProof="0" dirty="0"/>
              <a:t> articular fractures anatomical reduction and reconstruction with rigid fixation is the treatment of choice. Early rehabilitation is important.</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11</a:t>
            </a:fld>
            <a:endParaRPr lang="de-CH"/>
          </a:p>
        </p:txBody>
      </p:sp>
    </p:spTree>
    <p:extLst>
      <p:ext uri="{BB962C8B-B14F-4D97-AF65-F5344CB8AC3E}">
        <p14:creationId xmlns:p14="http://schemas.microsoft.com/office/powerpoint/2010/main" val="2763055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Complications of surgery can</a:t>
            </a:r>
            <a:r>
              <a:rPr lang="en-US" baseline="0" noProof="0" dirty="0"/>
              <a:t> be a result of:</a:t>
            </a:r>
          </a:p>
          <a:p>
            <a:pPr marL="171450" indent="-171450">
              <a:buFont typeface="Arial" pitchFamily="34" charset="0"/>
              <a:buChar char="•"/>
            </a:pPr>
            <a:r>
              <a:rPr lang="en-US" baseline="0" noProof="0" dirty="0"/>
              <a:t>Poor reduction</a:t>
            </a:r>
          </a:p>
          <a:p>
            <a:pPr marL="171450" indent="-171450">
              <a:buFont typeface="Arial" pitchFamily="34" charset="0"/>
              <a:buChar char="•"/>
            </a:pPr>
            <a:r>
              <a:rPr lang="en-US" baseline="0" noProof="0" dirty="0"/>
              <a:t>Inadequate fixation</a:t>
            </a:r>
          </a:p>
          <a:p>
            <a:pPr marL="171450" indent="-171450">
              <a:buFont typeface="Arial" pitchFamily="34" charset="0"/>
              <a:buChar char="•"/>
            </a:pPr>
            <a:r>
              <a:rPr lang="en-US" baseline="0" noProof="0" dirty="0"/>
              <a:t>Wrong implant choice</a:t>
            </a:r>
          </a:p>
          <a:p>
            <a:pPr marL="171450" indent="-171450">
              <a:buFont typeface="Arial" pitchFamily="34" charset="0"/>
              <a:buChar char="•"/>
            </a:pPr>
            <a:r>
              <a:rPr lang="en-US" baseline="0" noProof="0" dirty="0"/>
              <a:t>Poor soft-tissue care</a:t>
            </a:r>
          </a:p>
          <a:p>
            <a:pPr marL="171450" indent="-171450">
              <a:buFont typeface="Arial" pitchFamily="34" charset="0"/>
              <a:buChar char="•"/>
            </a:pPr>
            <a:r>
              <a:rPr lang="en-US" baseline="0" noProof="0" dirty="0"/>
              <a:t>Wrong timing</a:t>
            </a:r>
          </a:p>
          <a:p>
            <a:pPr marL="171450" indent="-171450">
              <a:buFont typeface="Arial" pitchFamily="34" charset="0"/>
              <a:buChar char="•"/>
            </a:pPr>
            <a:endParaRPr lang="en-US" baseline="0" noProof="0" dirty="0"/>
          </a:p>
          <a:p>
            <a:pPr marL="0" indent="0">
              <a:buFont typeface="Arial" pitchFamily="34" charset="0"/>
              <a:buNone/>
            </a:pPr>
            <a:r>
              <a:rPr lang="en-US" baseline="0" noProof="0" dirty="0"/>
              <a:t>Most complications can be avoided with careful planning.</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12</a:t>
            </a:fld>
            <a:endParaRPr lang="de-CH"/>
          </a:p>
        </p:txBody>
      </p:sp>
    </p:spTree>
    <p:extLst>
      <p:ext uri="{BB962C8B-B14F-4D97-AF65-F5344CB8AC3E}">
        <p14:creationId xmlns:p14="http://schemas.microsoft.com/office/powerpoint/2010/main" val="396958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noProof="0" dirty="0"/>
              <a:t>Preoperative planning involves </a:t>
            </a:r>
          </a:p>
          <a:p>
            <a:pPr marL="171450" indent="-171450">
              <a:buFont typeface="Arial" pitchFamily="34" charset="0"/>
              <a:buChar char="•"/>
            </a:pPr>
            <a:r>
              <a:rPr lang="en-US" sz="1200" noProof="0" dirty="0"/>
              <a:t>Correct assessment of fracture and soft-tissue parts</a:t>
            </a:r>
          </a:p>
          <a:p>
            <a:pPr marL="628650" lvl="1" indent="-171450" eaLnBrk="1" hangingPunct="1">
              <a:buFont typeface="Arial" pitchFamily="34" charset="0"/>
              <a:buChar char="•"/>
            </a:pPr>
            <a:r>
              <a:rPr lang="en-US" sz="1200" noProof="0" dirty="0">
                <a:solidFill>
                  <a:schemeClr val="tx1"/>
                </a:solidFill>
              </a:rPr>
              <a:t>X-ray imaging, including CT:</a:t>
            </a:r>
            <a:r>
              <a:rPr lang="en-US" sz="1200" baseline="0" noProof="0" dirty="0">
                <a:solidFill>
                  <a:schemeClr val="tx1"/>
                </a:solidFill>
              </a:rPr>
              <a:t> </a:t>
            </a:r>
            <a:r>
              <a:rPr lang="en-US" noProof="0" dirty="0">
                <a:solidFill>
                  <a:schemeClr val="tx1"/>
                </a:solidFill>
              </a:rPr>
              <a:t>Traction views and CT scans (3D) are most instructive also in view of the planning of approaches.</a:t>
            </a:r>
            <a:endParaRPr lang="en-US" sz="1200" noProof="0" dirty="0">
              <a:solidFill>
                <a:schemeClr val="tx1"/>
              </a:solidFill>
            </a:endParaRPr>
          </a:p>
          <a:p>
            <a:pPr marL="171450" indent="-171450">
              <a:buFont typeface="Arial" pitchFamily="34" charset="0"/>
              <a:buChar char="•"/>
            </a:pPr>
            <a:r>
              <a:rPr lang="en-US" sz="1200" noProof="0" dirty="0"/>
              <a:t>Classification of the fracture</a:t>
            </a:r>
          </a:p>
          <a:p>
            <a:pPr marL="171450" indent="-171450">
              <a:buFont typeface="Arial" pitchFamily="34" charset="0"/>
              <a:buChar char="•"/>
            </a:pPr>
            <a:r>
              <a:rPr lang="en-US" sz="1200" noProof="0" dirty="0"/>
              <a:t>Reduction and drawing on paper</a:t>
            </a:r>
          </a:p>
          <a:p>
            <a:pPr marL="171450" indent="-171450">
              <a:buFont typeface="Arial" pitchFamily="34" charset="0"/>
              <a:buChar char="•"/>
            </a:pPr>
            <a:r>
              <a:rPr lang="en-US" sz="1200" noProof="0" dirty="0"/>
              <a:t>Discussion of the: </a:t>
            </a:r>
          </a:p>
          <a:p>
            <a:pPr marL="628650" lvl="1" indent="-171450">
              <a:buFont typeface="Arial" pitchFamily="34" charset="0"/>
              <a:buChar char="•"/>
            </a:pPr>
            <a:r>
              <a:rPr lang="en-US" sz="1200" noProof="0" dirty="0"/>
              <a:t>Procedure</a:t>
            </a:r>
            <a:r>
              <a:rPr lang="en-US" sz="1200" baseline="0" noProof="0" dirty="0"/>
              <a:t> s</a:t>
            </a:r>
            <a:r>
              <a:rPr lang="en-US" sz="1200" noProof="0" dirty="0"/>
              <a:t>tep-by-step</a:t>
            </a:r>
          </a:p>
          <a:p>
            <a:pPr marL="628650" lvl="1" indent="-171450">
              <a:buFont typeface="Arial" pitchFamily="34" charset="0"/>
              <a:buChar char="•"/>
            </a:pPr>
            <a:r>
              <a:rPr lang="en-US" sz="1200" noProof="0" dirty="0"/>
              <a:t>Approach</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noProof="0" dirty="0"/>
              <a:t>Position of patient </a:t>
            </a:r>
          </a:p>
          <a:p>
            <a:pPr marL="628650" lvl="1" indent="-171450">
              <a:buFont typeface="Arial" pitchFamily="34" charset="0"/>
              <a:buChar char="•"/>
            </a:pPr>
            <a:r>
              <a:rPr lang="en-US" sz="1200" noProof="0" dirty="0"/>
              <a:t>Choice of implant(s) and </a:t>
            </a:r>
            <a:r>
              <a:rPr lang="en-US" sz="1200" baseline="0" noProof="0" dirty="0"/>
              <a:t>the p</a:t>
            </a:r>
            <a:r>
              <a:rPr lang="en-US" sz="1200" noProof="0" dirty="0"/>
              <a:t>osition of the implant(s)</a:t>
            </a:r>
          </a:p>
          <a:p>
            <a:pPr marL="628650" lvl="1" indent="-171450">
              <a:buFont typeface="Arial" pitchFamily="34" charset="0"/>
              <a:buChar char="•"/>
            </a:pPr>
            <a:r>
              <a:rPr lang="en-US" sz="1200" noProof="0" dirty="0"/>
              <a:t>Choice of instruments</a:t>
            </a:r>
          </a:p>
          <a:p>
            <a:pPr marL="628650" lvl="1" indent="-171450">
              <a:buFont typeface="Arial" pitchFamily="34" charset="0"/>
              <a:buChar char="•"/>
            </a:pPr>
            <a:r>
              <a:rPr lang="en-US" sz="1200" noProof="0" dirty="0"/>
              <a:t>Need for bone graft</a:t>
            </a:r>
          </a:p>
          <a:p>
            <a:endParaRPr lang="de-CH"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13</a:t>
            </a:fld>
            <a:endParaRPr lang="de-CH"/>
          </a:p>
        </p:txBody>
      </p:sp>
    </p:spTree>
    <p:extLst>
      <p:ext uri="{BB962C8B-B14F-4D97-AF65-F5344CB8AC3E}">
        <p14:creationId xmlns:p14="http://schemas.microsoft.com/office/powerpoint/2010/main" val="645013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timing of surgery</a:t>
            </a:r>
            <a:r>
              <a:rPr lang="en-US" baseline="0" noProof="0" dirty="0"/>
              <a:t> is always very crucial and important, certainly when the soft tissue is vulnerable. This is often the case when the layer of subcutaneous fat is thin and hardly no muscle structure is present.</a:t>
            </a:r>
          </a:p>
          <a:p>
            <a:r>
              <a:rPr lang="en-US" baseline="0" noProof="0" dirty="0"/>
              <a:t>Tension of the skin results in ischemia and later on in necrosis.</a:t>
            </a:r>
          </a:p>
          <a:p>
            <a:endParaRPr lang="en-US" baseline="0" noProof="0" dirty="0"/>
          </a:p>
          <a:p>
            <a:r>
              <a:rPr lang="en-US" baseline="0" noProof="0" dirty="0"/>
              <a:t>In case of doubt temporary stabilization of the fracture is chosen until the skin and soft tissue recovered. ORIF is done at a later stage.</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14</a:t>
            </a:fld>
            <a:endParaRPr lang="de-CH"/>
          </a:p>
        </p:txBody>
      </p:sp>
    </p:spTree>
    <p:extLst>
      <p:ext uri="{BB962C8B-B14F-4D97-AF65-F5344CB8AC3E}">
        <p14:creationId xmlns:p14="http://schemas.microsoft.com/office/powerpoint/2010/main" val="3695686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timing of surgery depends on:</a:t>
            </a:r>
          </a:p>
          <a:p>
            <a:pPr marL="171450" indent="-171450">
              <a:buFont typeface="Arial" pitchFamily="34" charset="0"/>
              <a:buChar char="•"/>
            </a:pPr>
            <a:r>
              <a:rPr lang="en-US" noProof="0" dirty="0"/>
              <a:t>The history of the injury. What kind of energy was involved (high or low)? How</a:t>
            </a:r>
            <a:r>
              <a:rPr lang="en-US" baseline="0" noProof="0" dirty="0"/>
              <a:t> long was the interval since the accident?</a:t>
            </a:r>
          </a:p>
          <a:p>
            <a:pPr marL="171450" indent="-171450">
              <a:buFont typeface="Arial" pitchFamily="34" charset="0"/>
              <a:buChar char="•"/>
            </a:pPr>
            <a:r>
              <a:rPr lang="en-US" baseline="0" noProof="0" dirty="0"/>
              <a:t>Swelling, skin tension, blisters, hematoma</a:t>
            </a:r>
          </a:p>
          <a:p>
            <a:pPr marL="171450" indent="-171450">
              <a:buFont typeface="Arial" pitchFamily="34" charset="0"/>
              <a:buChar char="•"/>
            </a:pPr>
            <a:r>
              <a:rPr lang="en-US" baseline="0" noProof="0" dirty="0"/>
              <a:t>The fracture. Is it open or closed? Is it contaminated? What is the neurovascular status?</a:t>
            </a:r>
          </a:p>
          <a:p>
            <a:pPr marL="171450" indent="-171450">
              <a:buFont typeface="Arial" pitchFamily="34" charset="0"/>
              <a:buChar char="•"/>
            </a:pPr>
            <a:r>
              <a:rPr lang="en-US" baseline="0" noProof="0" dirty="0"/>
              <a:t>Compartment pressure </a:t>
            </a:r>
          </a:p>
          <a:p>
            <a:pPr marL="171450" indent="-171450">
              <a:buFont typeface="Arial" pitchFamily="34" charset="0"/>
              <a:buChar char="•"/>
            </a:pPr>
            <a:endParaRPr lang="en-US" baseline="0" noProof="0" dirty="0"/>
          </a:p>
          <a:p>
            <a:pPr marL="0" indent="0">
              <a:buFont typeface="Arial" pitchFamily="34" charset="0"/>
              <a:buNone/>
            </a:pPr>
            <a:r>
              <a:rPr lang="en-US" baseline="0" noProof="0" dirty="0"/>
              <a:t>Open and contaminated fractures, bad neurovascular status, and high compartment pressure are an indication for immediate surgery; temporary or definitive.</a:t>
            </a:r>
          </a:p>
          <a:p>
            <a:pPr marL="0" indent="0">
              <a:buFont typeface="Arial" pitchFamily="34" charset="0"/>
              <a:buNone/>
            </a:pPr>
            <a:r>
              <a:rPr lang="en-US" baseline="0" noProof="0" dirty="0"/>
              <a:t>The longer the interval since the accident, the quicker the operation needs to be done, certainly in open and contaminated fractures.</a:t>
            </a:r>
          </a:p>
          <a:p>
            <a:pPr marL="0" indent="0">
              <a:buFont typeface="Arial" pitchFamily="34" charset="0"/>
              <a:buNone/>
            </a:pPr>
            <a:r>
              <a:rPr lang="en-US" baseline="0" noProof="0" dirty="0"/>
              <a:t>Swelling, skin tension, and bad soft-tissue conditions are indications to delay definitive surgery and proceed to staged surgery (which will be explained later).</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15</a:t>
            </a:fld>
            <a:endParaRPr lang="de-CH"/>
          </a:p>
        </p:txBody>
      </p:sp>
    </p:spTree>
    <p:extLst>
      <p:ext uri="{BB962C8B-B14F-4D97-AF65-F5344CB8AC3E}">
        <p14:creationId xmlns:p14="http://schemas.microsoft.com/office/powerpoint/2010/main" val="1441391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There are three types of surgery:</a:t>
            </a:r>
            <a:r>
              <a:rPr lang="en-US" baseline="0" noProof="0" dirty="0"/>
              <a:t> primary definitive surgery, secondary surgery, and staged surgery. Each one has advantages and draw backs. Most important in all cases are the soft tissues. This will define to which surgery the surgeon will proceed.</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16</a:t>
            </a:fld>
            <a:endParaRPr lang="de-CH"/>
          </a:p>
        </p:txBody>
      </p:sp>
    </p:spTree>
    <p:extLst>
      <p:ext uri="{BB962C8B-B14F-4D97-AF65-F5344CB8AC3E}">
        <p14:creationId xmlns:p14="http://schemas.microsoft.com/office/powerpoint/2010/main" val="214130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17</a:t>
            </a:fld>
            <a:endParaRPr lang="de-CH"/>
          </a:p>
        </p:txBody>
      </p:sp>
    </p:spTree>
    <p:extLst>
      <p:ext uri="{BB962C8B-B14F-4D97-AF65-F5344CB8AC3E}">
        <p14:creationId xmlns:p14="http://schemas.microsoft.com/office/powerpoint/2010/main" val="48345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 young</a:t>
            </a:r>
            <a:r>
              <a:rPr lang="en-US" baseline="0" noProof="0" dirty="0"/>
              <a:t> man sustained an open proximal tibia fracture (III C) after a motorbike accident.</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18</a:t>
            </a:fld>
            <a:endParaRPr lang="de-CH"/>
          </a:p>
        </p:txBody>
      </p:sp>
    </p:spTree>
    <p:extLst>
      <p:ext uri="{BB962C8B-B14F-4D97-AF65-F5344CB8AC3E}">
        <p14:creationId xmlns:p14="http://schemas.microsoft.com/office/powerpoint/2010/main" val="3521691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An angiography</a:t>
            </a:r>
            <a:r>
              <a:rPr lang="en-US" baseline="0" noProof="0" dirty="0"/>
              <a:t> in the operating room was done to detect the status of the </a:t>
            </a:r>
            <a:r>
              <a:rPr lang="en-US" noProof="0" dirty="0"/>
              <a:t>popliteal artery. </a:t>
            </a:r>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19</a:t>
            </a:fld>
            <a:endParaRPr lang="de-CH"/>
          </a:p>
        </p:txBody>
      </p:sp>
    </p:spTree>
    <p:extLst>
      <p:ext uri="{BB962C8B-B14F-4D97-AF65-F5344CB8AC3E}">
        <p14:creationId xmlns:p14="http://schemas.microsoft.com/office/powerpoint/2010/main" val="352169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latin typeface="Arial" pitchFamily="34" charset="0"/>
                <a:cs typeface="Arial" pitchFamily="34" charset="0"/>
              </a:rPr>
              <a:t>At the end of this lecture you will be able to: </a:t>
            </a:r>
          </a:p>
          <a:p>
            <a:pPr marL="0" indent="0">
              <a:buNone/>
            </a:pPr>
            <a:endParaRPr lang="en-US" dirty="0">
              <a:latin typeface="Arial" pitchFamily="34" charset="0"/>
              <a:cs typeface="Arial" pitchFamily="34" charset="0"/>
            </a:endParaRPr>
          </a:p>
          <a:p>
            <a:pPr marL="171450" indent="-171450" eaLnBrk="1" hangingPunct="1">
              <a:buFont typeface="Arial" panose="020B0604020202020204" pitchFamily="34" charset="0"/>
              <a:buChar char="•"/>
            </a:pPr>
            <a:r>
              <a:rPr lang="en-US" dirty="0"/>
              <a:t>Outline the pathophysiology of articular cartilage</a:t>
            </a:r>
          </a:p>
          <a:p>
            <a:pPr marL="171450" indent="-171450" eaLnBrk="1" hangingPunct="1">
              <a:buFont typeface="Arial" panose="020B0604020202020204" pitchFamily="34" charset="0"/>
              <a:buChar char="•"/>
            </a:pPr>
            <a:r>
              <a:rPr lang="en-US" dirty="0"/>
              <a:t>Describe the need for anatomical reduction and rigid fixation </a:t>
            </a:r>
          </a:p>
          <a:p>
            <a:pPr marL="171450" indent="-171450" eaLnBrk="1" hangingPunct="1">
              <a:buFont typeface="Arial" panose="020B0604020202020204" pitchFamily="34" charset="0"/>
              <a:buChar char="•"/>
            </a:pPr>
            <a:r>
              <a:rPr lang="en-US" dirty="0"/>
              <a:t>Discuss “staged</a:t>
            </a:r>
            <a:r>
              <a:rPr lang="en-US" baseline="0" dirty="0"/>
              <a:t> surgery”</a:t>
            </a:r>
            <a:endParaRPr lang="en-US"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2</a:t>
            </a:fld>
            <a:endParaRPr lang="de-CH"/>
          </a:p>
        </p:txBody>
      </p:sp>
    </p:spTree>
    <p:extLst>
      <p:ext uri="{BB962C8B-B14F-4D97-AF65-F5344CB8AC3E}">
        <p14:creationId xmlns:p14="http://schemas.microsoft.com/office/powerpoint/2010/main" val="1227081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a:t>
            </a:r>
            <a:r>
              <a:rPr lang="en-US" baseline="0" noProof="0" dirty="0"/>
              <a:t> </a:t>
            </a:r>
            <a:r>
              <a:rPr lang="en-US" noProof="0" dirty="0"/>
              <a:t>injury was approached through a medial incision.</a:t>
            </a:r>
            <a:r>
              <a:rPr lang="en-US" baseline="0" noProof="0" dirty="0"/>
              <a:t> The popliteal vessels where repaired in a first step.</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20</a:t>
            </a:fld>
            <a:endParaRPr lang="de-CH"/>
          </a:p>
        </p:txBody>
      </p:sp>
    </p:spTree>
    <p:extLst>
      <p:ext uri="{BB962C8B-B14F-4D97-AF65-F5344CB8AC3E}">
        <p14:creationId xmlns:p14="http://schemas.microsoft.com/office/powerpoint/2010/main" val="3521691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a:t>
            </a:r>
            <a:r>
              <a:rPr lang="en-US" baseline="0" noProof="0" dirty="0"/>
              <a:t> a second step the fracture was reduced and fixed with a 3.5 mm angled blade plate. </a:t>
            </a:r>
          </a:p>
          <a:p>
            <a:r>
              <a:rPr lang="en-US" noProof="0" dirty="0"/>
              <a:t>Both interventions, the vascular repair and the </a:t>
            </a:r>
            <a:r>
              <a:rPr lang="en-US" noProof="0" dirty="0" err="1"/>
              <a:t>osteosynthesis</a:t>
            </a:r>
            <a:r>
              <a:rPr lang="en-US" noProof="0" dirty="0"/>
              <a:t>, were done by the same team. One and the same approach</a:t>
            </a:r>
            <a:r>
              <a:rPr lang="en-US" baseline="0" noProof="0" dirty="0"/>
              <a:t> was used.</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21</a:t>
            </a:fld>
            <a:endParaRPr lang="de-CH"/>
          </a:p>
        </p:txBody>
      </p:sp>
    </p:spTree>
    <p:extLst>
      <p:ext uri="{BB962C8B-B14F-4D97-AF65-F5344CB8AC3E}">
        <p14:creationId xmlns:p14="http://schemas.microsoft.com/office/powerpoint/2010/main" val="3521691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a:t>Because</a:t>
            </a:r>
            <a:r>
              <a:rPr lang="en-US" baseline="0" noProof="0" dirty="0"/>
              <a:t> of</a:t>
            </a:r>
            <a:r>
              <a:rPr lang="en-US" noProof="0" dirty="0"/>
              <a:t> the long</a:t>
            </a:r>
            <a:r>
              <a:rPr lang="en-US" baseline="0" noProof="0" dirty="0"/>
              <a:t> duration of the ischemia the </a:t>
            </a:r>
            <a:r>
              <a:rPr lang="en-US" noProof="0" dirty="0"/>
              <a:t>compartment</a:t>
            </a:r>
            <a:r>
              <a:rPr lang="en-US" baseline="0" noProof="0" dirty="0"/>
              <a:t>s were released prophylactically through several incisions. </a:t>
            </a:r>
            <a:endParaRPr lang="en-US" noProof="0" dirty="0"/>
          </a:p>
          <a:p>
            <a:endParaRPr lang="de-CH"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22</a:t>
            </a:fld>
            <a:endParaRPr lang="de-CH"/>
          </a:p>
        </p:txBody>
      </p:sp>
    </p:spTree>
    <p:extLst>
      <p:ext uri="{BB962C8B-B14F-4D97-AF65-F5344CB8AC3E}">
        <p14:creationId xmlns:p14="http://schemas.microsoft.com/office/powerpoint/2010/main" val="3521691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After</a:t>
            </a:r>
            <a:r>
              <a:rPr lang="en-US" baseline="0" noProof="0" dirty="0"/>
              <a:t> 5 days, necrosis of the skin had to be removed at level of the </a:t>
            </a:r>
            <a:r>
              <a:rPr lang="en-US" baseline="0" noProof="0" dirty="0" err="1"/>
              <a:t>tibial</a:t>
            </a:r>
            <a:r>
              <a:rPr lang="en-US" baseline="0" noProof="0" dirty="0"/>
              <a:t> tuberosity. </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23</a:t>
            </a:fld>
            <a:endParaRPr lang="de-CH"/>
          </a:p>
        </p:txBody>
      </p:sp>
    </p:spTree>
    <p:extLst>
      <p:ext uri="{BB962C8B-B14F-4D97-AF65-F5344CB8AC3E}">
        <p14:creationId xmlns:p14="http://schemas.microsoft.com/office/powerpoint/2010/main" val="482527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After</a:t>
            </a:r>
            <a:r>
              <a:rPr lang="en-US" baseline="0" noProof="0" dirty="0"/>
              <a:t> 5 days, necrosis of the skin had to be removed at level of the </a:t>
            </a:r>
            <a:r>
              <a:rPr lang="en-US" baseline="0" noProof="0" dirty="0" err="1"/>
              <a:t>tibial</a:t>
            </a:r>
            <a:r>
              <a:rPr lang="en-US" baseline="0" noProof="0" dirty="0"/>
              <a:t> tuberosity. </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24</a:t>
            </a:fld>
            <a:endParaRPr lang="de-CH"/>
          </a:p>
        </p:txBody>
      </p:sp>
    </p:spTree>
    <p:extLst>
      <p:ext uri="{BB962C8B-B14F-4D97-AF65-F5344CB8AC3E}">
        <p14:creationId xmlns:p14="http://schemas.microsoft.com/office/powerpoint/2010/main" val="482527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 control</a:t>
            </a:r>
            <a:r>
              <a:rPr lang="en-US" baseline="0" noProof="0" dirty="0"/>
              <a:t> </a:t>
            </a:r>
            <a:r>
              <a:rPr lang="en-US" noProof="0" dirty="0"/>
              <a:t>angiogram was done to prove the patency of the</a:t>
            </a:r>
            <a:r>
              <a:rPr lang="en-US" baseline="0" noProof="0" dirty="0"/>
              <a:t> popliteal artery.</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25</a:t>
            </a:fld>
            <a:endParaRPr lang="de-CH"/>
          </a:p>
        </p:txBody>
      </p:sp>
    </p:spTree>
    <p:extLst>
      <p:ext uri="{BB962C8B-B14F-4D97-AF65-F5344CB8AC3E}">
        <p14:creationId xmlns:p14="http://schemas.microsoft.com/office/powerpoint/2010/main" val="482527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13 weeks later, there were no complications…</a:t>
            </a:r>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26</a:t>
            </a:fld>
            <a:endParaRPr lang="de-CH"/>
          </a:p>
        </p:txBody>
      </p:sp>
    </p:spTree>
    <p:extLst>
      <p:ext uri="{BB962C8B-B14F-4D97-AF65-F5344CB8AC3E}">
        <p14:creationId xmlns:p14="http://schemas.microsoft.com/office/powerpoint/2010/main" val="482527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13 weeks later, there were no complications…</a:t>
            </a:r>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27</a:t>
            </a:fld>
            <a:endParaRPr lang="de-CH"/>
          </a:p>
        </p:txBody>
      </p:sp>
    </p:spTree>
    <p:extLst>
      <p:ext uri="{BB962C8B-B14F-4D97-AF65-F5344CB8AC3E}">
        <p14:creationId xmlns:p14="http://schemas.microsoft.com/office/powerpoint/2010/main" val="482527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This is the result after</a:t>
            </a:r>
            <a:r>
              <a:rPr lang="en-US" baseline="0" noProof="0" dirty="0"/>
              <a:t> 1 year, showing a well healed bone with congruent articular surfaces.</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28</a:t>
            </a:fld>
            <a:endParaRPr lang="de-CH"/>
          </a:p>
        </p:txBody>
      </p:sp>
    </p:spTree>
    <p:extLst>
      <p:ext uri="{BB962C8B-B14F-4D97-AF65-F5344CB8AC3E}">
        <p14:creationId xmlns:p14="http://schemas.microsoft.com/office/powerpoint/2010/main" val="482527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Staged surgery or minimally</a:t>
            </a:r>
            <a:r>
              <a:rPr lang="en-US" baseline="0" noProof="0" dirty="0"/>
              <a:t> invasive preliminary fixation is the preferred technique for complex articular fractures today. An example is a joint bridging external fixator.</a:t>
            </a:r>
          </a:p>
          <a:p>
            <a:endParaRPr lang="en-US" baseline="0" noProof="0" dirty="0"/>
          </a:p>
          <a:p>
            <a:r>
              <a:rPr lang="en-US" baseline="0" noProof="0" dirty="0"/>
              <a:t>The advantages are:</a:t>
            </a:r>
          </a:p>
          <a:p>
            <a:pPr marL="171450" lvl="0" indent="-171450">
              <a:buFont typeface="Arial" pitchFamily="34" charset="0"/>
              <a:buChar char="•"/>
            </a:pPr>
            <a:r>
              <a:rPr lang="en-US" noProof="0" dirty="0"/>
              <a:t>Protection of soft tissue</a:t>
            </a:r>
          </a:p>
          <a:p>
            <a:pPr marL="171450" lvl="0" indent="-171450">
              <a:buFont typeface="Arial" pitchFamily="34" charset="0"/>
              <a:buChar char="•"/>
            </a:pPr>
            <a:r>
              <a:rPr lang="en-US" noProof="0" dirty="0"/>
              <a:t>Reduction aid for definitive surgery</a:t>
            </a:r>
          </a:p>
          <a:p>
            <a:pPr marL="171450" lvl="0" indent="-171450">
              <a:buFont typeface="Arial" pitchFamily="34" charset="0"/>
              <a:buChar char="•"/>
            </a:pPr>
            <a:r>
              <a:rPr lang="en-US" noProof="0" dirty="0"/>
              <a:t>Patient remains “mobile”</a:t>
            </a:r>
          </a:p>
          <a:p>
            <a:pPr marL="171450" lvl="0" indent="-171450">
              <a:buFont typeface="Arial" pitchFamily="34" charset="0"/>
              <a:buChar char="•"/>
            </a:pPr>
            <a:r>
              <a:rPr lang="en-US" noProof="0" dirty="0"/>
              <a:t>For “less experienced” at night</a:t>
            </a:r>
          </a:p>
          <a:p>
            <a:pPr marL="171450" indent="-171450">
              <a:buFont typeface="Arial" pitchFamily="34" charset="0"/>
              <a:buChar char="•"/>
            </a:pPr>
            <a:endParaRPr lang="de-CH"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29</a:t>
            </a:fld>
            <a:endParaRPr lang="de-CH"/>
          </a:p>
        </p:txBody>
      </p:sp>
    </p:spTree>
    <p:extLst>
      <p:ext uri="{BB962C8B-B14F-4D97-AF65-F5344CB8AC3E}">
        <p14:creationId xmlns:p14="http://schemas.microsoft.com/office/powerpoint/2010/main" val="351743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Articular</a:t>
            </a:r>
            <a:r>
              <a:rPr lang="en-US" baseline="0" noProof="0" dirty="0"/>
              <a:t> cartilage and chondrocytes stay alive because they receive oxygen and nutrients by diffusion from joint fluids.  This only works if there is both regular movement and physiological loading forces.</a:t>
            </a:r>
          </a:p>
          <a:p>
            <a:endParaRPr lang="de-CH" baseline="0" dirty="0"/>
          </a:p>
          <a:p>
            <a:endParaRPr lang="de-CH"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3</a:t>
            </a:fld>
            <a:endParaRPr lang="de-CH"/>
          </a:p>
        </p:txBody>
      </p:sp>
    </p:spTree>
    <p:extLst>
      <p:ext uri="{BB962C8B-B14F-4D97-AF65-F5344CB8AC3E}">
        <p14:creationId xmlns:p14="http://schemas.microsoft.com/office/powerpoint/2010/main" val="946140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This case from </a:t>
            </a:r>
            <a:r>
              <a:rPr lang="en-US" noProof="0" dirty="0" err="1"/>
              <a:t>Dr</a:t>
            </a:r>
            <a:r>
              <a:rPr lang="en-US" noProof="0" dirty="0"/>
              <a:t> </a:t>
            </a:r>
            <a:r>
              <a:rPr lang="en-US" noProof="0" dirty="0" err="1"/>
              <a:t>Christoph</a:t>
            </a:r>
            <a:r>
              <a:rPr lang="en-US" noProof="0" dirty="0"/>
              <a:t> </a:t>
            </a:r>
            <a:r>
              <a:rPr lang="en-US" noProof="0" dirty="0" err="1"/>
              <a:t>Sommer</a:t>
            </a:r>
            <a:r>
              <a:rPr lang="en-US" noProof="0" dirty="0"/>
              <a:t> (Switzerland) shows an</a:t>
            </a:r>
            <a:r>
              <a:rPr lang="en-US" baseline="0" noProof="0" dirty="0"/>
              <a:t> anterior impaction of the distal tibia after a skiing accident.</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30</a:t>
            </a:fld>
            <a:endParaRPr lang="de-CH"/>
          </a:p>
        </p:txBody>
      </p:sp>
    </p:spTree>
    <p:extLst>
      <p:ext uri="{BB962C8B-B14F-4D97-AF65-F5344CB8AC3E}">
        <p14:creationId xmlns:p14="http://schemas.microsoft.com/office/powerpoint/2010/main" val="2517623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 CT scan shows that the case is an absolute indication for surgery.</a:t>
            </a:r>
          </a:p>
          <a:p>
            <a:endParaRPr lang="en-US" noProof="0" dirty="0"/>
          </a:p>
          <a:p>
            <a:r>
              <a:rPr lang="en-US" noProof="0" dirty="0"/>
              <a:t>Courtesy: C Sommer</a:t>
            </a:r>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31</a:t>
            </a:fld>
            <a:endParaRPr lang="de-CH"/>
          </a:p>
        </p:txBody>
      </p:sp>
    </p:spTree>
    <p:extLst>
      <p:ext uri="{BB962C8B-B14F-4D97-AF65-F5344CB8AC3E}">
        <p14:creationId xmlns:p14="http://schemas.microsoft.com/office/powerpoint/2010/main" val="2517623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the first</a:t>
            </a:r>
            <a:r>
              <a:rPr lang="en-US" baseline="0" noProof="0" dirty="0"/>
              <a:t> stage an external fixation has been installed to fix the fracture temporarily  allowing the soft tissue to recover before definitive surgery.</a:t>
            </a:r>
          </a:p>
          <a:p>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Courtesy: C Sommer</a:t>
            </a:r>
          </a:p>
          <a:p>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32</a:t>
            </a:fld>
            <a:endParaRPr lang="de-CH"/>
          </a:p>
        </p:txBody>
      </p:sp>
    </p:spTree>
    <p:extLst>
      <p:ext uri="{BB962C8B-B14F-4D97-AF65-F5344CB8AC3E}">
        <p14:creationId xmlns:p14="http://schemas.microsoft.com/office/powerpoint/2010/main" val="2517623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14 days later</a:t>
            </a:r>
            <a:r>
              <a:rPr lang="en-US" baseline="0" noProof="0" dirty="0"/>
              <a:t> definitive surgery took place. A standard approach and distraction at the fracture site created space…</a:t>
            </a:r>
          </a:p>
          <a:p>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Courtesy: C Sommer</a:t>
            </a:r>
          </a:p>
          <a:p>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33</a:t>
            </a:fld>
            <a:endParaRPr lang="de-CH"/>
          </a:p>
        </p:txBody>
      </p:sp>
    </p:spTree>
    <p:extLst>
      <p:ext uri="{BB962C8B-B14F-4D97-AF65-F5344CB8AC3E}">
        <p14:creationId xmlns:p14="http://schemas.microsoft.com/office/powerpoint/2010/main" val="2517623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…allowing to elevate the articular fragment with two K-wires.</a:t>
            </a:r>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Courtesy: C Sommer</a:t>
            </a:r>
          </a:p>
          <a:p>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34</a:t>
            </a:fld>
            <a:endParaRPr lang="de-CH"/>
          </a:p>
        </p:txBody>
      </p:sp>
    </p:spTree>
    <p:extLst>
      <p:ext uri="{BB962C8B-B14F-4D97-AF65-F5344CB8AC3E}">
        <p14:creationId xmlns:p14="http://schemas.microsoft.com/office/powerpoint/2010/main" val="2517623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 K-wire</a:t>
            </a:r>
            <a:r>
              <a:rPr lang="en-US" baseline="0" noProof="0" dirty="0"/>
              <a:t> cage is build as temporary fixation.</a:t>
            </a:r>
          </a:p>
          <a:p>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Courtesy: C Sommer</a:t>
            </a:r>
          </a:p>
          <a:p>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35</a:t>
            </a:fld>
            <a:endParaRPr lang="de-CH"/>
          </a:p>
        </p:txBody>
      </p:sp>
    </p:spTree>
    <p:extLst>
      <p:ext uri="{BB962C8B-B14F-4D97-AF65-F5344CB8AC3E}">
        <p14:creationId xmlns:p14="http://schemas.microsoft.com/office/powerpoint/2010/main" val="2517623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 new pilon</a:t>
            </a:r>
            <a:r>
              <a:rPr lang="en-US" baseline="0" noProof="0" dirty="0"/>
              <a:t> plate is used as anterior buttress.</a:t>
            </a:r>
          </a:p>
          <a:p>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Courtesy: C Sommer</a:t>
            </a:r>
          </a:p>
          <a:p>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36</a:t>
            </a:fld>
            <a:endParaRPr lang="de-CH"/>
          </a:p>
        </p:txBody>
      </p:sp>
    </p:spTree>
    <p:extLst>
      <p:ext uri="{BB962C8B-B14F-4D97-AF65-F5344CB8AC3E}">
        <p14:creationId xmlns:p14="http://schemas.microsoft.com/office/powerpoint/2010/main" val="2517623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8</a:t>
            </a:r>
            <a:r>
              <a:rPr lang="en-US" baseline="0" noProof="0" dirty="0"/>
              <a:t> months later, the patient has good functionality of the ankle and no complications.</a:t>
            </a:r>
          </a:p>
          <a:p>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Courtesy: C Sommer</a:t>
            </a:r>
          </a:p>
          <a:p>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37</a:t>
            </a:fld>
            <a:endParaRPr lang="de-CH"/>
          </a:p>
        </p:txBody>
      </p:sp>
    </p:spTree>
    <p:extLst>
      <p:ext uri="{BB962C8B-B14F-4D97-AF65-F5344CB8AC3E}">
        <p14:creationId xmlns:p14="http://schemas.microsoft.com/office/powerpoint/2010/main" val="2517623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most cases 3.5 mm implants are used. Screws and plates</a:t>
            </a:r>
            <a:r>
              <a:rPr lang="en-US" baseline="0" noProof="0" dirty="0"/>
              <a:t> are more adequate than IM-nails.</a:t>
            </a:r>
          </a:p>
          <a:p>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38</a:t>
            </a:fld>
            <a:endParaRPr lang="de-CH"/>
          </a:p>
        </p:txBody>
      </p:sp>
    </p:spTree>
    <p:extLst>
      <p:ext uri="{BB962C8B-B14F-4D97-AF65-F5344CB8AC3E}">
        <p14:creationId xmlns:p14="http://schemas.microsoft.com/office/powerpoint/2010/main" val="3471911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Postoperative care</a:t>
            </a:r>
          </a:p>
          <a:p>
            <a:r>
              <a:rPr lang="en-US" noProof="0" dirty="0"/>
              <a:t>If</a:t>
            </a:r>
            <a:r>
              <a:rPr lang="en-US" baseline="0" noProof="0" dirty="0"/>
              <a:t> the patient is compliant, the postoperative care consists of:</a:t>
            </a:r>
          </a:p>
          <a:p>
            <a:pPr marL="171450" indent="-171450">
              <a:buFont typeface="Arial" pitchFamily="34" charset="0"/>
              <a:buChar char="•"/>
            </a:pPr>
            <a:r>
              <a:rPr lang="en-US" sz="1200" noProof="0" dirty="0"/>
              <a:t>Continuous passive motion (CPM) for 5–6 days</a:t>
            </a:r>
          </a:p>
          <a:p>
            <a:pPr marL="171450" indent="-171450">
              <a:buFont typeface="Arial" pitchFamily="34" charset="0"/>
              <a:buChar char="•"/>
            </a:pPr>
            <a:r>
              <a:rPr lang="en-US" sz="1200" noProof="0" dirty="0"/>
              <a:t>No external splint</a:t>
            </a:r>
          </a:p>
          <a:p>
            <a:pPr marL="171450" indent="-171450">
              <a:buFont typeface="Arial" pitchFamily="34" charset="0"/>
              <a:buChar char="•"/>
            </a:pPr>
            <a:r>
              <a:rPr lang="en-US" sz="1200" noProof="0" dirty="0"/>
              <a:t>Immediate toe-touch (15 kg) weight bearing</a:t>
            </a:r>
          </a:p>
          <a:p>
            <a:pPr marL="171450" indent="-171450">
              <a:buFont typeface="Arial" pitchFamily="34" charset="0"/>
              <a:buChar char="•"/>
            </a:pPr>
            <a:r>
              <a:rPr lang="en-US" sz="1200" noProof="0" dirty="0"/>
              <a:t>From 6–8 weeks partial weight bearing (30–40 kg)</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39</a:t>
            </a:fld>
            <a:endParaRPr lang="de-CH"/>
          </a:p>
        </p:txBody>
      </p:sp>
    </p:spTree>
    <p:extLst>
      <p:ext uri="{BB962C8B-B14F-4D97-AF65-F5344CB8AC3E}">
        <p14:creationId xmlns:p14="http://schemas.microsoft.com/office/powerpoint/2010/main" val="382025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To work properly, the articular cartilage must be very smooth. This minimizes friction. When a fracture occurs near to the cartilage, it can change this environment.  Any changes in the axial alignment or step-offs in the articular surface may lead to rapid degenerative change in the joint, </a:t>
            </a:r>
            <a:r>
              <a:rPr lang="en-US" baseline="0" noProof="0" dirty="0" err="1"/>
              <a:t>eg</a:t>
            </a:r>
            <a:r>
              <a:rPr lang="en-US" baseline="0" noProof="0" dirty="0"/>
              <a:t>, posttraumatic </a:t>
            </a:r>
            <a:r>
              <a:rPr lang="en-US" baseline="0" noProof="0" dirty="0" err="1"/>
              <a:t>arthrosis</a:t>
            </a:r>
            <a:r>
              <a:rPr lang="en-US" baseline="0" noProof="0" dirty="0"/>
              <a:t> and arthritis.</a:t>
            </a:r>
          </a:p>
          <a:p>
            <a:endParaRPr lang="en-US" baseline="0" noProof="0" dirty="0"/>
          </a:p>
          <a:p>
            <a:r>
              <a:rPr lang="en-US" baseline="0" noProof="0" dirty="0" err="1"/>
              <a:t>Arthrosis</a:t>
            </a:r>
            <a:r>
              <a:rPr lang="en-US" baseline="0" noProof="0" dirty="0"/>
              <a:t>: Degenerative cartilage </a:t>
            </a:r>
          </a:p>
          <a:p>
            <a:r>
              <a:rPr lang="en-US" baseline="0" noProof="0" dirty="0"/>
              <a:t>Arthritis: Inflammation of the joint</a:t>
            </a:r>
            <a:endParaRPr lang="en-US" noProof="0" dirty="0"/>
          </a:p>
          <a:p>
            <a:endParaRPr lang="de-CH"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4</a:t>
            </a:fld>
            <a:endParaRPr lang="de-CH"/>
          </a:p>
        </p:txBody>
      </p:sp>
    </p:spTree>
    <p:extLst>
      <p:ext uri="{BB962C8B-B14F-4D97-AF65-F5344CB8AC3E}">
        <p14:creationId xmlns:p14="http://schemas.microsoft.com/office/powerpoint/2010/main" val="946140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results after</a:t>
            </a:r>
            <a:r>
              <a:rPr lang="en-US" baseline="0" noProof="0" dirty="0"/>
              <a:t> ORIF in articular fractures are in general good provided there is:</a:t>
            </a:r>
          </a:p>
          <a:p>
            <a:pPr marL="171450" indent="-171450">
              <a:buFont typeface="Arial" pitchFamily="34" charset="0"/>
              <a:buChar char="•"/>
            </a:pPr>
            <a:r>
              <a:rPr lang="en-US" baseline="0" noProof="0" dirty="0"/>
              <a:t>Anatomical reduction and rigid fixation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noProof="0" dirty="0"/>
              <a:t>An experienced surgeon doing the surgery</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noProof="0" dirty="0"/>
              <a:t>Early rehabilitation</a:t>
            </a:r>
          </a:p>
          <a:p>
            <a:pPr marL="0" indent="0">
              <a:buFont typeface="Arial" pitchFamily="34" charset="0"/>
              <a:buNone/>
            </a:pPr>
            <a:r>
              <a:rPr lang="en-US" sz="1200" noProof="0" dirty="0"/>
              <a:t>Results:</a:t>
            </a:r>
          </a:p>
          <a:p>
            <a:pPr marL="171450" indent="-171450">
              <a:buFont typeface="Arial" pitchFamily="34" charset="0"/>
              <a:buChar char="•"/>
            </a:pPr>
            <a:r>
              <a:rPr lang="en-US" sz="1200" dirty="0">
                <a:solidFill>
                  <a:schemeClr val="tx1"/>
                </a:solidFill>
              </a:rPr>
              <a:t>70–80</a:t>
            </a:r>
            <a:r>
              <a:rPr lang="en-US" sz="1200" baseline="0" noProof="0" dirty="0"/>
              <a:t>% is good to excellent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noProof="0" dirty="0"/>
              <a:t>10</a:t>
            </a:r>
            <a:r>
              <a:rPr lang="en-US" sz="1200" dirty="0">
                <a:solidFill>
                  <a:schemeClr val="tx1"/>
                </a:solidFill>
              </a:rPr>
              <a:t>–</a:t>
            </a:r>
            <a:r>
              <a:rPr lang="en-US" sz="1200" baseline="0" noProof="0" dirty="0"/>
              <a:t>15% is moderate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noProof="0" dirty="0"/>
              <a:t>5% is bad</a:t>
            </a:r>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40</a:t>
            </a:fld>
            <a:endParaRPr lang="de-CH"/>
          </a:p>
        </p:txBody>
      </p:sp>
    </p:spTree>
    <p:extLst>
      <p:ext uri="{BB962C8B-B14F-4D97-AF65-F5344CB8AC3E}">
        <p14:creationId xmlns:p14="http://schemas.microsoft.com/office/powerpoint/2010/main" val="1346266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41</a:t>
            </a:fld>
            <a:endParaRPr lang="de-CH"/>
          </a:p>
        </p:txBody>
      </p:sp>
    </p:spTree>
    <p:extLst>
      <p:ext uri="{BB962C8B-B14F-4D97-AF65-F5344CB8AC3E}">
        <p14:creationId xmlns:p14="http://schemas.microsoft.com/office/powerpoint/2010/main" val="1346266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Conclusion</a:t>
            </a:r>
          </a:p>
          <a:p>
            <a:pPr marL="171450" indent="-171450">
              <a:buFont typeface="Arial" pitchFamily="34" charset="0"/>
              <a:buChar char="•"/>
            </a:pPr>
            <a:r>
              <a:rPr lang="en-US" noProof="0" dirty="0"/>
              <a:t>Displaced articular fractures are an absolute indication for surgery provided</a:t>
            </a:r>
            <a:r>
              <a:rPr lang="en-US" baseline="0" noProof="0" dirty="0"/>
              <a:t> there is anatomical reconstruction and rigid fixation. </a:t>
            </a:r>
          </a:p>
          <a:p>
            <a:pPr marL="628650" lvl="1" indent="-171450">
              <a:buFont typeface="Arial" pitchFamily="34" charset="0"/>
              <a:buChar char="•"/>
            </a:pPr>
            <a:r>
              <a:rPr lang="en-US" sz="1200" noProof="0" dirty="0"/>
              <a:t>Staged surgery is advisable in complex fractures.</a:t>
            </a:r>
            <a:endParaRPr lang="en-US" noProof="0" dirty="0"/>
          </a:p>
          <a:p>
            <a:pPr marL="171450" indent="-171450">
              <a:buFont typeface="Arial" pitchFamily="34" charset="0"/>
              <a:buChar char="•"/>
            </a:pPr>
            <a:r>
              <a:rPr lang="en-US" sz="1200" noProof="0" dirty="0"/>
              <a:t>Correct timing and planning are crucial:</a:t>
            </a:r>
          </a:p>
          <a:p>
            <a:pPr marL="628650" lvl="1" indent="-171450">
              <a:buFont typeface="Arial" pitchFamily="34" charset="0"/>
              <a:buChar char="•"/>
            </a:pPr>
            <a:r>
              <a:rPr lang="en-US" sz="1200" noProof="0" dirty="0"/>
              <a:t>Good imaging and classification</a:t>
            </a:r>
            <a:r>
              <a:rPr lang="en-US" sz="1200" baseline="0" noProof="0" dirty="0"/>
              <a:t> are important</a:t>
            </a:r>
          </a:p>
          <a:p>
            <a:pPr marL="628650" lvl="1" indent="-171450">
              <a:buFont typeface="Arial" pitchFamily="34" charset="0"/>
              <a:buChar char="•"/>
            </a:pPr>
            <a:r>
              <a:rPr lang="en-US" sz="1200" baseline="0" noProof="0" dirty="0"/>
              <a:t>Choice of approach(</a:t>
            </a:r>
            <a:r>
              <a:rPr lang="en-US" sz="1200" baseline="0" noProof="0" dirty="0" err="1"/>
              <a:t>es</a:t>
            </a:r>
            <a:r>
              <a:rPr lang="en-US" sz="1200" baseline="0" noProof="0" dirty="0"/>
              <a:t>)</a:t>
            </a:r>
          </a:p>
          <a:p>
            <a:pPr marL="628650" lvl="1" indent="-171450">
              <a:buFont typeface="Arial" pitchFamily="34" charset="0"/>
              <a:buChar char="•"/>
            </a:pPr>
            <a:r>
              <a:rPr lang="en-US" sz="1200" baseline="0" noProof="0" dirty="0"/>
              <a:t>Choice of reduction </a:t>
            </a:r>
          </a:p>
          <a:p>
            <a:pPr marL="628650" lvl="1" indent="-171450">
              <a:buFont typeface="Arial" pitchFamily="34" charset="0"/>
              <a:buChar char="•"/>
            </a:pPr>
            <a:r>
              <a:rPr lang="en-US" sz="1200" baseline="0" noProof="0" dirty="0"/>
              <a:t>Choice of implants and instruments</a:t>
            </a:r>
          </a:p>
          <a:p>
            <a:pPr marL="628650" lvl="1" indent="-171450">
              <a:buFont typeface="Arial" pitchFamily="34" charset="0"/>
              <a:buChar char="•"/>
            </a:pPr>
            <a:r>
              <a:rPr lang="en-US" sz="1200" baseline="0" noProof="0" dirty="0"/>
              <a:t>Choice of bone grafts or substitutes</a:t>
            </a:r>
            <a:endParaRPr lang="en-US" sz="1200" noProof="0" dirty="0"/>
          </a:p>
          <a:p>
            <a:pPr marL="171450" indent="-171450">
              <a:buFont typeface="Arial" pitchFamily="34" charset="0"/>
              <a:buChar char="•"/>
            </a:pPr>
            <a:r>
              <a:rPr lang="en-US" sz="1200" noProof="0" dirty="0"/>
              <a:t>New locking plates may have advantages but a good surgeon is more important</a:t>
            </a:r>
          </a:p>
          <a:p>
            <a:r>
              <a:rPr lang="en-US" sz="1200" noProof="0" dirty="0"/>
              <a:t>Injured cartilage never heals completely, but</a:t>
            </a:r>
            <a:r>
              <a:rPr lang="en-US" sz="1200" baseline="0" noProof="0" dirty="0"/>
              <a:t> e</a:t>
            </a:r>
            <a:r>
              <a:rPr lang="en-US" sz="1200" noProof="0" dirty="0"/>
              <a:t>arly mobilization is mandatory to reduce cartilage damage.</a:t>
            </a:r>
          </a:p>
          <a:p>
            <a:endParaRPr lang="de-CH"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42</a:t>
            </a:fld>
            <a:endParaRPr lang="de-CH"/>
          </a:p>
        </p:txBody>
      </p:sp>
    </p:spTree>
    <p:extLst>
      <p:ext uri="{BB962C8B-B14F-4D97-AF65-F5344CB8AC3E}">
        <p14:creationId xmlns:p14="http://schemas.microsoft.com/office/powerpoint/2010/main" val="1107997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Optional</a:t>
            </a:r>
          </a:p>
          <a:p>
            <a:r>
              <a:rPr lang="en-US" i="1" dirty="0"/>
              <a:t>Insert questions to check learning.</a:t>
            </a:r>
          </a:p>
          <a:p>
            <a:endParaRPr lang="de-CH"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43</a:t>
            </a:fld>
            <a:endParaRPr lang="de-CH"/>
          </a:p>
        </p:txBody>
      </p:sp>
    </p:spTree>
    <p:extLst>
      <p:ext uri="{BB962C8B-B14F-4D97-AF65-F5344CB8AC3E}">
        <p14:creationId xmlns:p14="http://schemas.microsoft.com/office/powerpoint/2010/main" val="1782694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r>
              <a:rPr lang="en-US" i="1" dirty="0"/>
              <a:t>Optional</a:t>
            </a:r>
          </a:p>
          <a:p>
            <a:r>
              <a:rPr lang="en-US" i="1" dirty="0"/>
              <a:t>Insert questions to check learning.</a:t>
            </a:r>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44</a:t>
            </a:fld>
            <a:endParaRPr lang="de-CH"/>
          </a:p>
        </p:txBody>
      </p:sp>
    </p:spTree>
    <p:extLst>
      <p:ext uri="{BB962C8B-B14F-4D97-AF65-F5344CB8AC3E}">
        <p14:creationId xmlns:p14="http://schemas.microsoft.com/office/powerpoint/2010/main" val="4017779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r>
              <a:rPr lang="en-US" i="1" dirty="0"/>
              <a:t>Optional</a:t>
            </a:r>
          </a:p>
          <a:p>
            <a:r>
              <a:rPr lang="en-US" i="1" dirty="0"/>
              <a:t>Insert questions to check learning.</a:t>
            </a:r>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45</a:t>
            </a:fld>
            <a:endParaRPr lang="de-CH"/>
          </a:p>
        </p:txBody>
      </p:sp>
    </p:spTree>
    <p:extLst>
      <p:ext uri="{BB962C8B-B14F-4D97-AF65-F5344CB8AC3E}">
        <p14:creationId xmlns:p14="http://schemas.microsoft.com/office/powerpoint/2010/main" val="4017779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Optional</a:t>
            </a:r>
          </a:p>
          <a:p>
            <a:r>
              <a:rPr lang="en-US" i="1" dirty="0"/>
              <a:t>Insert questions to check learning.</a:t>
            </a:r>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46</a:t>
            </a:fld>
            <a:endParaRPr lang="de-CH"/>
          </a:p>
        </p:txBody>
      </p:sp>
    </p:spTree>
    <p:extLst>
      <p:ext uri="{BB962C8B-B14F-4D97-AF65-F5344CB8AC3E}">
        <p14:creationId xmlns:p14="http://schemas.microsoft.com/office/powerpoint/2010/main" val="4017779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Optional</a:t>
            </a:r>
          </a:p>
          <a:p>
            <a:r>
              <a:rPr lang="en-US" i="1" dirty="0"/>
              <a:t>Insert questions to check learning.</a:t>
            </a:r>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47</a:t>
            </a:fld>
            <a:endParaRPr lang="de-CH"/>
          </a:p>
        </p:txBody>
      </p:sp>
    </p:spTree>
    <p:extLst>
      <p:ext uri="{BB962C8B-B14F-4D97-AF65-F5344CB8AC3E}">
        <p14:creationId xmlns:p14="http://schemas.microsoft.com/office/powerpoint/2010/main" val="4017779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Optional</a:t>
            </a:r>
          </a:p>
          <a:p>
            <a:r>
              <a:rPr lang="en-US" i="1" dirty="0"/>
              <a:t>Insert questions to check learning.</a:t>
            </a:r>
          </a:p>
          <a:p>
            <a:endParaRPr lang="en-US"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48</a:t>
            </a:fld>
            <a:endParaRPr lang="de-CH"/>
          </a:p>
        </p:txBody>
      </p:sp>
    </p:spTree>
    <p:extLst>
      <p:ext uri="{BB962C8B-B14F-4D97-AF65-F5344CB8AC3E}">
        <p14:creationId xmlns:p14="http://schemas.microsoft.com/office/powerpoint/2010/main" val="1007377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Optional</a:t>
            </a:r>
          </a:p>
          <a:p>
            <a:r>
              <a:rPr lang="en-US" i="1" dirty="0"/>
              <a:t>Insert questions to check learning.</a:t>
            </a:r>
          </a:p>
          <a:p>
            <a:endParaRPr lang="en-US"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49</a:t>
            </a:fld>
            <a:endParaRPr lang="de-CH"/>
          </a:p>
        </p:txBody>
      </p:sp>
    </p:spTree>
    <p:extLst>
      <p:ext uri="{BB962C8B-B14F-4D97-AF65-F5344CB8AC3E}">
        <p14:creationId xmlns:p14="http://schemas.microsoft.com/office/powerpoint/2010/main" val="100737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a:solidFill>
                  <a:schemeClr val="tx1"/>
                </a:solidFill>
                <a:latin typeface="Arial" pitchFamily="34" charset="0"/>
                <a:cs typeface="Arial" pitchFamily="34" charset="0"/>
              </a:rPr>
              <a:t>Over 100 years ago, </a:t>
            </a:r>
            <a:r>
              <a:rPr lang="en-US" noProof="0" dirty="0" err="1">
                <a:solidFill>
                  <a:schemeClr val="tx1"/>
                </a:solidFill>
                <a:latin typeface="Arial" pitchFamily="34" charset="0"/>
                <a:cs typeface="Arial" pitchFamily="34" charset="0"/>
              </a:rPr>
              <a:t>Lambotte</a:t>
            </a:r>
            <a:r>
              <a:rPr lang="en-US" noProof="0" dirty="0">
                <a:solidFill>
                  <a:schemeClr val="tx1"/>
                </a:solidFill>
                <a:latin typeface="Arial" pitchFamily="34" charset="0"/>
                <a:cs typeface="Arial" pitchFamily="34" charset="0"/>
              </a:rPr>
              <a:t> observed that only “perfect anatomical reduction and stable fixation” </a:t>
            </a:r>
            <a:r>
              <a:rPr lang="en-US" baseline="0" noProof="0" dirty="0">
                <a:solidFill>
                  <a:schemeClr val="tx1"/>
                </a:solidFill>
                <a:latin typeface="Arial" pitchFamily="34" charset="0"/>
                <a:cs typeface="Arial" pitchFamily="34" charset="0"/>
              </a:rPr>
              <a:t>by</a:t>
            </a:r>
            <a:r>
              <a:rPr lang="en-US" noProof="0" dirty="0">
                <a:solidFill>
                  <a:schemeClr val="tx1"/>
                </a:solidFill>
                <a:latin typeface="Arial" pitchFamily="34" charset="0"/>
                <a:cs typeface="Arial" pitchFamily="34" charset="0"/>
              </a:rPr>
              <a:t> screws combined with early motion allows to obtain a good functional outcome in articular fractures.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noProof="0" dirty="0">
              <a:solidFill>
                <a:schemeClr val="tx1"/>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err="1">
                <a:solidFill>
                  <a:schemeClr val="tx1"/>
                </a:solidFill>
                <a:latin typeface="Arial" pitchFamily="34" charset="0"/>
                <a:cs typeface="Arial" pitchFamily="34" charset="0"/>
              </a:rPr>
              <a:t>Lambotte</a:t>
            </a:r>
            <a:r>
              <a:rPr lang="en-US" baseline="0" noProof="0" dirty="0">
                <a:solidFill>
                  <a:schemeClr val="tx1"/>
                </a:solidFill>
                <a:latin typeface="Arial" pitchFamily="34" charset="0"/>
                <a:cs typeface="Arial" pitchFamily="34" charset="0"/>
              </a:rPr>
              <a:t> described that a </a:t>
            </a:r>
            <a:r>
              <a:rPr lang="en-US" noProof="0" dirty="0" err="1">
                <a:solidFill>
                  <a:schemeClr val="tx1"/>
                </a:solidFill>
                <a:latin typeface="Arial" pitchFamily="34" charset="0"/>
                <a:cs typeface="Arial" pitchFamily="34" charset="0"/>
              </a:rPr>
              <a:t>transfixation</a:t>
            </a:r>
            <a:r>
              <a:rPr lang="en-US" noProof="0" dirty="0">
                <a:solidFill>
                  <a:schemeClr val="tx1"/>
                </a:solidFill>
                <a:latin typeface="Arial" pitchFamily="34" charset="0"/>
                <a:cs typeface="Arial" pitchFamily="34" charset="0"/>
              </a:rPr>
              <a:t> screw (between fibula and tibia) in an unreduced</a:t>
            </a:r>
            <a:r>
              <a:rPr lang="en-US" baseline="0" noProof="0" dirty="0">
                <a:solidFill>
                  <a:schemeClr val="tx1"/>
                </a:solidFill>
                <a:latin typeface="Arial" pitchFamily="34" charset="0"/>
                <a:cs typeface="Arial" pitchFamily="34" charset="0"/>
              </a:rPr>
              <a:t> fibula must result in a severe osteoarthritis. The drawing and the x-rays show a clinical example of such a situation from the early days of AO.</a:t>
            </a:r>
            <a:endParaRPr lang="en-US" noProof="0" dirty="0">
              <a:solidFill>
                <a:schemeClr val="tx1"/>
              </a:solidFill>
            </a:endParaRPr>
          </a:p>
          <a:p>
            <a:endParaRPr lang="de-CH"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5</a:t>
            </a:fld>
            <a:endParaRPr lang="de-CH"/>
          </a:p>
        </p:txBody>
      </p:sp>
    </p:spTree>
    <p:extLst>
      <p:ext uri="{BB962C8B-B14F-4D97-AF65-F5344CB8AC3E}">
        <p14:creationId xmlns:p14="http://schemas.microsoft.com/office/powerpoint/2010/main" val="8699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latin typeface="Arial" pitchFamily="34" charset="0"/>
                <a:cs typeface="Arial" pitchFamily="34" charset="0"/>
              </a:rPr>
              <a:t>You should now be able to: </a:t>
            </a:r>
          </a:p>
          <a:p>
            <a:pPr marL="0" indent="0">
              <a:buNone/>
            </a:pPr>
            <a:endParaRPr lang="en-US" dirty="0">
              <a:latin typeface="Arial" pitchFamily="34" charset="0"/>
              <a:cs typeface="Arial" pitchFamily="34" charset="0"/>
            </a:endParaRPr>
          </a:p>
          <a:p>
            <a:pPr marL="171450" indent="-171450" eaLnBrk="1" hangingPunct="1">
              <a:buFont typeface="Arial" panose="020B0604020202020204" pitchFamily="34" charset="0"/>
              <a:buChar char="•"/>
            </a:pPr>
            <a:r>
              <a:rPr lang="en-US" dirty="0"/>
              <a:t>Outline the pathophysiology of articular cartilage</a:t>
            </a:r>
          </a:p>
          <a:p>
            <a:pPr marL="171450" indent="-171450" eaLnBrk="1" hangingPunct="1">
              <a:buFont typeface="Arial" panose="020B0604020202020204" pitchFamily="34" charset="0"/>
              <a:buChar char="•"/>
            </a:pPr>
            <a:r>
              <a:rPr lang="en-US" dirty="0"/>
              <a:t>Describe the need for anatomical reduction and rigid fixation in articular fractures </a:t>
            </a:r>
          </a:p>
          <a:p>
            <a:pPr marL="171450" indent="-171450" eaLnBrk="1" hangingPunct="1">
              <a:buFont typeface="Arial" panose="020B0604020202020204" pitchFamily="34" charset="0"/>
              <a:buChar char="•"/>
            </a:pPr>
            <a:r>
              <a:rPr lang="en-US" dirty="0"/>
              <a:t>Discuss “staged surgery” </a:t>
            </a:r>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50</a:t>
            </a:fld>
            <a:endParaRPr lang="de-CH"/>
          </a:p>
        </p:txBody>
      </p:sp>
    </p:spTree>
    <p:extLst>
      <p:ext uri="{BB962C8B-B14F-4D97-AF65-F5344CB8AC3E}">
        <p14:creationId xmlns:p14="http://schemas.microsoft.com/office/powerpoint/2010/main" val="122708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noProof="0" dirty="0">
                <a:solidFill>
                  <a:schemeClr val="tx1"/>
                </a:solidFill>
                <a:latin typeface="Arial" pitchFamily="34" charset="0"/>
                <a:cs typeface="Arial" pitchFamily="34" charset="0"/>
              </a:rPr>
              <a:t>The same case 20 years later with severe posttraumatic </a:t>
            </a:r>
            <a:r>
              <a:rPr lang="en-US" baseline="0" noProof="0" dirty="0" err="1">
                <a:solidFill>
                  <a:schemeClr val="tx1"/>
                </a:solidFill>
                <a:latin typeface="Arial" pitchFamily="34" charset="0"/>
                <a:cs typeface="Arial" pitchFamily="34" charset="0"/>
              </a:rPr>
              <a:t>osteoarthrosis</a:t>
            </a:r>
            <a:r>
              <a:rPr lang="en-US" baseline="0" noProof="0" dirty="0">
                <a:solidFill>
                  <a:schemeClr val="tx1"/>
                </a:solidFill>
                <a:latin typeface="Arial" pitchFamily="34" charset="0"/>
                <a:cs typeface="Arial" pitchFamily="34" charset="0"/>
              </a:rPr>
              <a:t> resulting in spontaneous fusion (</a:t>
            </a:r>
            <a:r>
              <a:rPr lang="en-US" baseline="0" noProof="0" dirty="0" err="1">
                <a:solidFill>
                  <a:schemeClr val="tx1"/>
                </a:solidFill>
                <a:latin typeface="Arial" pitchFamily="34" charset="0"/>
                <a:cs typeface="Arial" pitchFamily="34" charset="0"/>
              </a:rPr>
              <a:t>ankylosis</a:t>
            </a:r>
            <a:r>
              <a:rPr lang="en-US" baseline="0" noProof="0" dirty="0">
                <a:solidFill>
                  <a:schemeClr val="tx1"/>
                </a:solidFill>
                <a:latin typeface="Arial" pitchFamily="34" charset="0"/>
                <a:cs typeface="Arial" pitchFamily="34" charset="0"/>
              </a:rPr>
              <a:t>).</a:t>
            </a:r>
            <a:endParaRPr lang="en-US"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6</a:t>
            </a:fld>
            <a:endParaRPr lang="de-CH"/>
          </a:p>
        </p:txBody>
      </p:sp>
    </p:spTree>
    <p:extLst>
      <p:ext uri="{BB962C8B-B14F-4D97-AF65-F5344CB8AC3E}">
        <p14:creationId xmlns:p14="http://schemas.microsoft.com/office/powerpoint/2010/main" val="869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Classification of articular fractures:</a:t>
            </a:r>
          </a:p>
          <a:p>
            <a:r>
              <a:rPr lang="en-US" noProof="0" dirty="0"/>
              <a:t>Each bone segment, proximal and distal, is divided in three types of fractures:</a:t>
            </a:r>
            <a:endParaRPr lang="en-US" baseline="0" noProof="0" dirty="0"/>
          </a:p>
          <a:p>
            <a:pPr marL="171450" indent="-171450">
              <a:buFont typeface="Arial" pitchFamily="34" charset="0"/>
              <a:buChar char="•"/>
            </a:pPr>
            <a:r>
              <a:rPr lang="en-US" baseline="0" noProof="0" dirty="0"/>
              <a:t>A – Extra articular fracture</a:t>
            </a:r>
          </a:p>
          <a:p>
            <a:pPr marL="171450" indent="-171450">
              <a:buFont typeface="Arial" pitchFamily="34" charset="0"/>
              <a:buChar char="•"/>
            </a:pPr>
            <a:r>
              <a:rPr lang="en-US" baseline="0" noProof="0" dirty="0"/>
              <a:t>B – Partial articular fracture</a:t>
            </a:r>
          </a:p>
          <a:p>
            <a:pPr marL="171450" indent="-171450">
              <a:buFont typeface="Arial" pitchFamily="34" charset="0"/>
              <a:buChar char="•"/>
            </a:pPr>
            <a:r>
              <a:rPr lang="en-US" baseline="0" noProof="0" dirty="0"/>
              <a:t>C – Complete articular fracture</a:t>
            </a:r>
          </a:p>
          <a:p>
            <a:pPr marL="0" indent="0">
              <a:buFont typeface="Arial" pitchFamily="34" charset="0"/>
              <a:buNone/>
            </a:pPr>
            <a:r>
              <a:rPr lang="en-US" baseline="0" noProof="0" dirty="0"/>
              <a:t>On the slide a distal femur (no. 31 in the AO Classification) is shown as an example. </a:t>
            </a:r>
            <a:endParaRPr lang="en-US" b="1" i="1" noProof="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7</a:t>
            </a:fld>
            <a:endParaRPr lang="de-CH"/>
          </a:p>
        </p:txBody>
      </p:sp>
    </p:spTree>
    <p:extLst>
      <p:ext uri="{BB962C8B-B14F-4D97-AF65-F5344CB8AC3E}">
        <p14:creationId xmlns:p14="http://schemas.microsoft.com/office/powerpoint/2010/main" val="3121619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Each type is divided</a:t>
            </a:r>
            <a:r>
              <a:rPr lang="en-US" baseline="0" noProof="0" dirty="0"/>
              <a:t> in</a:t>
            </a:r>
            <a:r>
              <a:rPr lang="en-US" noProof="0" dirty="0"/>
              <a:t> three subgroups.</a:t>
            </a:r>
            <a:endParaRPr lang="en-US" baseline="0" noProof="0" dirty="0"/>
          </a:p>
          <a:p>
            <a:endParaRPr lang="de-CH" b="0" i="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8</a:t>
            </a:fld>
            <a:endParaRPr lang="de-CH"/>
          </a:p>
        </p:txBody>
      </p:sp>
    </p:spTree>
    <p:extLst>
      <p:ext uri="{BB962C8B-B14F-4D97-AF65-F5344CB8AC3E}">
        <p14:creationId xmlns:p14="http://schemas.microsoft.com/office/powerpoint/2010/main" val="3121619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Classifying the fracture helps preoperative</a:t>
            </a:r>
            <a:r>
              <a:rPr lang="en-US" baseline="0" noProof="0" dirty="0"/>
              <a:t> planning.</a:t>
            </a:r>
          </a:p>
          <a:p>
            <a:endParaRPr lang="en-US" baseline="0" noProof="0" dirty="0"/>
          </a:p>
          <a:p>
            <a:r>
              <a:rPr lang="en-US" baseline="0" noProof="0" dirty="0"/>
              <a:t>A fractures have a better prognosis than B and C fractures. Type 1 fractures have a better prognosis than type 3 fractures.</a:t>
            </a:r>
          </a:p>
          <a:p>
            <a:endParaRPr lang="de-CH" b="0" i="0"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pPr>
                <a:defRPr/>
              </a:pPr>
              <a:t>9</a:t>
            </a:fld>
            <a:endParaRPr lang="de-CH"/>
          </a:p>
        </p:txBody>
      </p:sp>
    </p:spTree>
    <p:extLst>
      <p:ext uri="{BB962C8B-B14F-4D97-AF65-F5344CB8AC3E}">
        <p14:creationId xmlns:p14="http://schemas.microsoft.com/office/powerpoint/2010/main" val="3121619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O CMF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p>
        </p:txBody>
      </p:sp>
      <p:sp>
        <p:nvSpPr>
          <p:cNvPr id="23" name="Textplatzhalter 8">
            <a:extLst>
              <a:ext uri="{FF2B5EF4-FFF2-40B4-BE49-F238E27FC236}">
                <a16:creationId xmlns:a16="http://schemas.microsoft.com/office/drawing/2014/main" id="{4F144F64-9D68-8B47-A6D5-E06A114E7578}"/>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24" name="Textplatzhalter 8">
            <a:extLst>
              <a:ext uri="{FF2B5EF4-FFF2-40B4-BE49-F238E27FC236}">
                <a16:creationId xmlns:a16="http://schemas.microsoft.com/office/drawing/2014/main" id="{661CED1D-4281-934C-A6E2-E58C3001A047}"/>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5" name="Textplatzhalter 8">
            <a:extLst>
              <a:ext uri="{FF2B5EF4-FFF2-40B4-BE49-F238E27FC236}">
                <a16:creationId xmlns:a16="http://schemas.microsoft.com/office/drawing/2014/main" id="{0DEA1137-9828-8D43-A808-5FCDA877DF1F}"/>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6" name="Textplatzhalter 8">
            <a:extLst>
              <a:ext uri="{FF2B5EF4-FFF2-40B4-BE49-F238E27FC236}">
                <a16:creationId xmlns:a16="http://schemas.microsoft.com/office/drawing/2014/main" id="{3ABF561D-CD8E-8342-95D1-C4FE5E38AFD3}"/>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5BBA8D11-3741-494E-94E0-712424B0618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58813" y="262000"/>
            <a:ext cx="653796" cy="574548"/>
          </a:xfrm>
          <a:prstGeom prst="rect">
            <a:avLst/>
          </a:prstGeom>
        </p:spPr>
      </p:pic>
    </p:spTree>
    <p:extLst>
      <p:ext uri="{BB962C8B-B14F-4D97-AF65-F5344CB8AC3E}">
        <p14:creationId xmlns:p14="http://schemas.microsoft.com/office/powerpoint/2010/main" val="170319420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mall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200"/>
            <a:ext cx="1969028" cy="1455635"/>
          </a:xfrm>
          <a:solidFill>
            <a:schemeClr val="bg2"/>
          </a:solidFill>
        </p:spPr>
        <p:txBody>
          <a:bodyPr/>
          <a:lstStyle>
            <a:lvl1pPr marL="0" indent="0">
              <a:buNone/>
              <a:defRPr sz="2000"/>
            </a:lvl1pPr>
          </a:lstStyle>
          <a:p>
            <a:r>
              <a:rPr lang="en-US" noProof="0" dirty="0"/>
              <a:t>Picture</a:t>
            </a:r>
          </a:p>
        </p:txBody>
      </p:sp>
      <p:pic>
        <p:nvPicPr>
          <p:cNvPr id="13" name="Grafik 12">
            <a:extLst>
              <a:ext uri="{FF2B5EF4-FFF2-40B4-BE49-F238E27FC236}">
                <a16:creationId xmlns:a16="http://schemas.microsoft.com/office/drawing/2014/main" id="{0CD2B63B-68A3-4168-A206-A98C3BECD5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6" name="Inhaltsplatzhalter 2">
            <a:extLst>
              <a:ext uri="{FF2B5EF4-FFF2-40B4-BE49-F238E27FC236}">
                <a16:creationId xmlns:a16="http://schemas.microsoft.com/office/drawing/2014/main" id="{56B16748-B25A-46BF-B96B-CEC2914CE52B}"/>
              </a:ext>
            </a:extLst>
          </p:cNvPr>
          <p:cNvSpPr>
            <a:spLocks noGrp="1"/>
          </p:cNvSpPr>
          <p:nvPr>
            <p:ph idx="14" hasCustomPrompt="1"/>
          </p:nvPr>
        </p:nvSpPr>
        <p:spPr>
          <a:xfrm>
            <a:off x="3406247" y="3433967"/>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7" name="Bildplatzhalter 7">
            <a:extLst>
              <a:ext uri="{FF2B5EF4-FFF2-40B4-BE49-F238E27FC236}">
                <a16:creationId xmlns:a16="http://schemas.microsoft.com/office/drawing/2014/main" id="{D1B91ADF-4A75-491E-BDF4-A068AC12192D}"/>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06A15978-667A-44FC-B0D9-CF28A2D56635}"/>
              </a:ext>
            </a:extLst>
          </p:cNvPr>
          <p:cNvSpPr>
            <a:spLocks noGrp="1"/>
          </p:cNvSpPr>
          <p:nvPr>
            <p:ph idx="16" hasCustomPrompt="1"/>
          </p:nvPr>
        </p:nvSpPr>
        <p:spPr>
          <a:xfrm>
            <a:off x="6143097" y="3435454"/>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9" name="Bildplatzhalter 7">
            <a:extLst>
              <a:ext uri="{FF2B5EF4-FFF2-40B4-BE49-F238E27FC236}">
                <a16:creationId xmlns:a16="http://schemas.microsoft.com/office/drawing/2014/main" id="{5441D032-A3C9-4856-B748-678D2EB57064}"/>
              </a:ext>
            </a:extLst>
          </p:cNvPr>
          <p:cNvSpPr>
            <a:spLocks noGrp="1"/>
          </p:cNvSpPr>
          <p:nvPr>
            <p:ph type="pic" sz="quarter" idx="17" hasCustomPrompt="1"/>
          </p:nvPr>
        </p:nvSpPr>
        <p:spPr>
          <a:xfrm>
            <a:off x="6143097" y="1731964"/>
            <a:ext cx="1969028" cy="1454150"/>
          </a:xfrm>
          <a:solidFill>
            <a:schemeClr val="bg2"/>
          </a:solidFill>
        </p:spPr>
        <p:txBody>
          <a:bodyPr/>
          <a:lstStyle>
            <a:lvl1pPr marL="0" indent="0">
              <a:buNone/>
              <a:defRPr sz="2000"/>
            </a:lvl1pPr>
          </a:lstStyle>
          <a:p>
            <a:r>
              <a:rPr lang="en-US" noProof="0" dirty="0"/>
              <a:t>Picture</a:t>
            </a:r>
          </a:p>
        </p:txBody>
      </p:sp>
      <p:sp>
        <p:nvSpPr>
          <p:cNvPr id="20" name="Inhaltsplatzhalter 2">
            <a:extLst>
              <a:ext uri="{FF2B5EF4-FFF2-40B4-BE49-F238E27FC236}">
                <a16:creationId xmlns:a16="http://schemas.microsoft.com/office/drawing/2014/main" id="{AF505952-06D7-417C-BB3A-93B6A7C4FF02}"/>
              </a:ext>
            </a:extLst>
          </p:cNvPr>
          <p:cNvSpPr>
            <a:spLocks noGrp="1"/>
          </p:cNvSpPr>
          <p:nvPr>
            <p:ph idx="18" hasCustomPrompt="1"/>
          </p:nvPr>
        </p:nvSpPr>
        <p:spPr>
          <a:xfrm>
            <a:off x="8879947" y="3430689"/>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21" name="Bildplatzhalter 7">
            <a:extLst>
              <a:ext uri="{FF2B5EF4-FFF2-40B4-BE49-F238E27FC236}">
                <a16:creationId xmlns:a16="http://schemas.microsoft.com/office/drawing/2014/main" id="{28C00620-91DA-4CD6-8288-576F86F2A7A1}"/>
              </a:ext>
            </a:extLst>
          </p:cNvPr>
          <p:cNvSpPr>
            <a:spLocks noGrp="1"/>
          </p:cNvSpPr>
          <p:nvPr>
            <p:ph type="pic" sz="quarter" idx="19" hasCustomPrompt="1"/>
          </p:nvPr>
        </p:nvSpPr>
        <p:spPr>
          <a:xfrm>
            <a:off x="8879947" y="1727199"/>
            <a:ext cx="1969028" cy="1454150"/>
          </a:xfrm>
          <a:solidFill>
            <a:schemeClr val="bg2"/>
          </a:solidFill>
        </p:spPr>
        <p:txBody>
          <a:bodyPr/>
          <a:lstStyle>
            <a:lvl1pPr marL="0" indent="0">
              <a:buNone/>
              <a:defRPr sz="2000"/>
            </a:lvl1pPr>
          </a:lstStyle>
          <a:p>
            <a:r>
              <a:rPr lang="en-US" noProof="0" dirty="0"/>
              <a:t>Picture</a:t>
            </a:r>
          </a:p>
        </p:txBody>
      </p:sp>
      <p:sp>
        <p:nvSpPr>
          <p:cNvPr id="22" name="Foliennummernplatzhalter 21">
            <a:extLst>
              <a:ext uri="{FF2B5EF4-FFF2-40B4-BE49-F238E27FC236}">
                <a16:creationId xmlns:a16="http://schemas.microsoft.com/office/drawing/2014/main" id="{CD2B21FD-E62A-4E4C-B0CE-D79864A7ECCC}"/>
              </a:ext>
            </a:extLst>
          </p:cNvPr>
          <p:cNvSpPr>
            <a:spLocks noGrp="1"/>
          </p:cNvSpPr>
          <p:nvPr>
            <p:ph type="sldNum" sz="quarter" idx="22"/>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F169C8EB-36ED-E242-92A1-94C66701C2A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Tree>
    <p:extLst>
      <p:ext uri="{BB962C8B-B14F-4D97-AF65-F5344CB8AC3E}">
        <p14:creationId xmlns:p14="http://schemas.microsoft.com/office/powerpoint/2010/main" val="395907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EA7F3F7-EB49-4EF3-9F56-DAEBCB9C1159}"/>
              </a:ext>
            </a:extLst>
          </p:cNvPr>
          <p:cNvSpPr>
            <a:spLocks noGrp="1"/>
          </p:cNvSpPr>
          <p:nvPr>
            <p:ph type="sldNum" sz="quarter" idx="12"/>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1EEBCC77-44D2-0D41-ADFE-E245C9816909}"/>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Textplatzhalter 2">
            <a:extLst>
              <a:ext uri="{FF2B5EF4-FFF2-40B4-BE49-F238E27FC236}">
                <a16:creationId xmlns:a16="http://schemas.microsoft.com/office/drawing/2014/main" id="{159D77EC-C659-4D5E-ABC5-A25855CEEF05}"/>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48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C606-B062-AF4B-A36F-0FF44EFCFCEE}"/>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4" name="Foliennummernplatzhalter 3">
            <a:extLst>
              <a:ext uri="{FF2B5EF4-FFF2-40B4-BE49-F238E27FC236}">
                <a16:creationId xmlns:a16="http://schemas.microsoft.com/office/drawing/2014/main" id="{7528478F-FDF2-114B-A695-BBFBD55C606C}"/>
              </a:ext>
            </a:extLst>
          </p:cNvPr>
          <p:cNvSpPr>
            <a:spLocks noGrp="1"/>
          </p:cNvSpPr>
          <p:nvPr>
            <p:ph type="sldNum" sz="quarter" idx="11"/>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1259267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6CC588-B218-4249-97A2-31A5674F902D}"/>
              </a:ext>
            </a:extLst>
          </p:cNvPr>
          <p:cNvSpPr>
            <a:spLocks noGrp="1"/>
          </p:cNvSpPr>
          <p:nvPr>
            <p:ph type="sldNum" sz="quarter" idx="12"/>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326707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endParaRPr lang="en-US" noProof="0" dirty="0"/>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8379F31A-E238-6F45-9F6D-B7A74855A5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9975" y="6312000"/>
            <a:ext cx="553212" cy="290576"/>
          </a:xfrm>
          <a:prstGeom prst="rect">
            <a:avLst/>
          </a:prstGeom>
        </p:spPr>
      </p:pic>
    </p:spTree>
    <p:extLst>
      <p:ext uri="{BB962C8B-B14F-4D97-AF65-F5344CB8AC3E}">
        <p14:creationId xmlns:p14="http://schemas.microsoft.com/office/powerpoint/2010/main" val="23764311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endParaRPr lang="en-US" noProof="0" dirty="0"/>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9FD24B52-802C-A045-81B4-CDB932F87EA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136452112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AOT_BEAM_blue"/>
          <p:cNvPicPr>
            <a:picLocks noChangeAspect="1" noChangeArrowheads="1"/>
          </p:cNvPicPr>
          <p:nvPr userDrawn="1"/>
        </p:nvPicPr>
        <p:blipFill>
          <a:blip r:embed="rId2">
            <a:extLst>
              <a:ext uri="{28A0092B-C50C-407E-A947-70E740481C1C}">
                <a14:useLocalDpi xmlns:a14="http://schemas.microsoft.com/office/drawing/2010/main" val="0"/>
              </a:ext>
            </a:extLst>
          </a:blip>
          <a:srcRect t="14302" b="20903"/>
          <a:stretch>
            <a:fillRect/>
          </a:stretch>
        </p:blipFill>
        <p:spPr bwMode="auto">
          <a:xfrm>
            <a:off x="239184" y="44624"/>
            <a:ext cx="11707283"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AOT_LOGO_int_L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5384" y="236538"/>
            <a:ext cx="344593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508000" y="1517650"/>
            <a:ext cx="10532533" cy="685800"/>
          </a:xfrm>
        </p:spPr>
        <p:txBody>
          <a:bodyPr/>
          <a:lstStyle>
            <a:lvl1pPr>
              <a:defRPr>
                <a:ea typeface="ヒラギノ角ゴ Pro W6" pitchFamily="-32" charset="-128"/>
              </a:defRPr>
            </a:lvl1pPr>
          </a:lstStyle>
          <a:p>
            <a:pPr lvl="0"/>
            <a:r>
              <a:rPr lang="en-US" noProof="0"/>
              <a:t>Click to edit Master title style</a:t>
            </a:r>
            <a:endParaRPr lang="en-US" altLang="ja-JP" noProof="0" dirty="0"/>
          </a:p>
        </p:txBody>
      </p:sp>
      <p:sp>
        <p:nvSpPr>
          <p:cNvPr id="3076" name="Rectangle 4"/>
          <p:cNvSpPr>
            <a:spLocks noGrp="1" noChangeArrowheads="1"/>
          </p:cNvSpPr>
          <p:nvPr>
            <p:ph type="subTitle" idx="1"/>
          </p:nvPr>
        </p:nvSpPr>
        <p:spPr>
          <a:xfrm>
            <a:off x="508000" y="2208213"/>
            <a:ext cx="10532533" cy="685800"/>
          </a:xfrm>
        </p:spPr>
        <p:txBody>
          <a:bodyPr/>
          <a:lstStyle>
            <a:lvl1pPr marL="0" indent="0">
              <a:buFontTx/>
              <a:buNone/>
              <a:defRPr sz="2800">
                <a:solidFill>
                  <a:schemeClr val="tx2"/>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206513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29529B"/>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CC4EE8D-00B3-461D-8025-41A79E82AED5}" type="slidenum">
              <a:rPr lang="de-CH"/>
              <a:pPr>
                <a:defRPr/>
              </a:pPr>
              <a:t>‹#›</a:t>
            </a:fld>
            <a:endParaRPr lang="de-CH"/>
          </a:p>
        </p:txBody>
      </p:sp>
    </p:spTree>
    <p:extLst>
      <p:ext uri="{BB962C8B-B14F-4D97-AF65-F5344CB8AC3E}">
        <p14:creationId xmlns:p14="http://schemas.microsoft.com/office/powerpoint/2010/main" val="420354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520826"/>
            <a:ext cx="5416551"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20826"/>
            <a:ext cx="5416549"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5E937294-CFC2-4A6C-9E82-F60B56126134}" type="slidenum">
              <a:rPr lang="de-CH"/>
              <a:pPr>
                <a:defRPr/>
              </a:pPr>
              <a:t>‹#›</a:t>
            </a:fld>
            <a:endParaRPr lang="de-CH"/>
          </a:p>
        </p:txBody>
      </p:sp>
    </p:spTree>
    <p:extLst>
      <p:ext uri="{BB962C8B-B14F-4D97-AF65-F5344CB8AC3E}">
        <p14:creationId xmlns:p14="http://schemas.microsoft.com/office/powerpoint/2010/main" val="276295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O CMF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18" name="Textplatzhalter 8">
            <a:extLst>
              <a:ext uri="{FF2B5EF4-FFF2-40B4-BE49-F238E27FC236}">
                <a16:creationId xmlns:a16="http://schemas.microsoft.com/office/drawing/2014/main" id="{73ADFED4-E5B7-4041-A450-3F837A90AB4C}"/>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19" name="Textplatzhalter 8">
            <a:extLst>
              <a:ext uri="{FF2B5EF4-FFF2-40B4-BE49-F238E27FC236}">
                <a16:creationId xmlns:a16="http://schemas.microsoft.com/office/drawing/2014/main" id="{01ECB604-EBAF-4CB8-940B-8B9436AFCE10}"/>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0" name="Textplatzhalter 8">
            <a:extLst>
              <a:ext uri="{FF2B5EF4-FFF2-40B4-BE49-F238E27FC236}">
                <a16:creationId xmlns:a16="http://schemas.microsoft.com/office/drawing/2014/main" id="{6D88C27E-BC7C-4779-9A2E-1947FFA9A840}"/>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1" name="Textplatzhalter 8">
            <a:extLst>
              <a:ext uri="{FF2B5EF4-FFF2-40B4-BE49-F238E27FC236}">
                <a16:creationId xmlns:a16="http://schemas.microsoft.com/office/drawing/2014/main" id="{BEB31F60-B2F1-41E4-9386-587225E466DA}"/>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0" name="Grafik 10">
            <a:extLst>
              <a:ext uri="{FF2B5EF4-FFF2-40B4-BE49-F238E27FC236}">
                <a16:creationId xmlns:a16="http://schemas.microsoft.com/office/drawing/2014/main" id="{87F0B1B2-05D2-7F47-BB1C-7C5B498FF97D}"/>
              </a:ext>
            </a:extLst>
          </p:cNvPr>
          <p:cNvPicPr>
            <a:picLocks noChangeAspect="1"/>
          </p:cNvPicPr>
          <p:nvPr userDrawn="1"/>
        </p:nvPicPr>
        <p:blipFill>
          <a:blip r:embed="rId3"/>
          <a:srcRect/>
          <a:stretch/>
        </p:blipFill>
        <p:spPr>
          <a:xfrm>
            <a:off x="658812" y="259200"/>
            <a:ext cx="913384" cy="574548"/>
          </a:xfrm>
          <a:prstGeom prst="rect">
            <a:avLst/>
          </a:prstGeom>
        </p:spPr>
      </p:pic>
    </p:spTree>
    <p:extLst>
      <p:ext uri="{BB962C8B-B14F-4D97-AF65-F5344CB8AC3E}">
        <p14:creationId xmlns:p14="http://schemas.microsoft.com/office/powerpoint/2010/main" val="37086963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419996D4-CCC5-8244-802D-A4A36F5901E5}"/>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Foliennummernplatzhalter 6">
            <a:extLst>
              <a:ext uri="{FF2B5EF4-FFF2-40B4-BE49-F238E27FC236}">
                <a16:creationId xmlns:a16="http://schemas.microsoft.com/office/drawing/2014/main" id="{AF6BBFF2-3A88-4CB0-8DFC-61D09FA81C23}"/>
              </a:ext>
            </a:extLst>
          </p:cNvPr>
          <p:cNvSpPr>
            <a:spLocks noGrp="1"/>
          </p:cNvSpPr>
          <p:nvPr>
            <p:ph type="sldNum" sz="quarter" idx="12"/>
          </p:nvPr>
        </p:nvSpPr>
        <p:spPr/>
        <p:txBody>
          <a:bodyPr/>
          <a:lstStyle/>
          <a:p>
            <a:fld id="{0A6ABA92-B65E-42F5-BB28-73DA50746AED}" type="slidenum">
              <a:rPr lang="en-US" smtClean="0"/>
              <a:pPr/>
              <a:t>‹#›</a:t>
            </a:fld>
            <a:endParaRPr lang="en-US" dirty="0"/>
          </a:p>
        </p:txBody>
      </p:sp>
      <p:sp>
        <p:nvSpPr>
          <p:cNvPr id="3" name="Textplatzhalter 2">
            <a:extLst>
              <a:ext uri="{FF2B5EF4-FFF2-40B4-BE49-F238E27FC236}">
                <a16:creationId xmlns:a16="http://schemas.microsoft.com/office/drawing/2014/main" id="{ACB4B3BF-7CA8-4585-831C-F5DF968FBEE3}"/>
              </a:ext>
            </a:extLst>
          </p:cNvPr>
          <p:cNvSpPr>
            <a:spLocks noGrp="1"/>
          </p:cNvSpPr>
          <p:nvPr>
            <p:ph type="body" sz="quarter" idx="13" hasCustomPrompt="1"/>
          </p:nvPr>
        </p:nvSpPr>
        <p:spPr>
          <a:xfrm>
            <a:off x="658813" y="1727200"/>
            <a:ext cx="9505950"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423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10" name="Foliennummernplatzhalter 9">
            <a:extLst>
              <a:ext uri="{FF2B5EF4-FFF2-40B4-BE49-F238E27FC236}">
                <a16:creationId xmlns:a16="http://schemas.microsoft.com/office/drawing/2014/main" id="{CE008A41-AE8F-4A4F-B3C6-BB4BFEB16C2F}"/>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19FE20CF-5CAB-B145-B705-F0221B76659F}"/>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8" name="Textplatzhalter 2">
            <a:extLst>
              <a:ext uri="{FF2B5EF4-FFF2-40B4-BE49-F238E27FC236}">
                <a16:creationId xmlns:a16="http://schemas.microsoft.com/office/drawing/2014/main" id="{05C5EDF6-0E1D-4133-992A-6B7CEA2C5F17}"/>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platzhalter 2">
            <a:extLst>
              <a:ext uri="{FF2B5EF4-FFF2-40B4-BE49-F238E27FC236}">
                <a16:creationId xmlns:a16="http://schemas.microsoft.com/office/drawing/2014/main" id="{02616FAD-06D4-4469-AD4C-320B8432E200}"/>
              </a:ext>
            </a:extLst>
          </p:cNvPr>
          <p:cNvSpPr>
            <a:spLocks noGrp="1"/>
          </p:cNvSpPr>
          <p:nvPr>
            <p:ph type="body" sz="quarter" idx="19" hasCustomPrompt="1"/>
          </p:nvPr>
        </p:nvSpPr>
        <p:spPr>
          <a:xfrm>
            <a:off x="61325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87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4" y="1727199"/>
            <a:ext cx="5388504" cy="3400426"/>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70DD2CDD-8E40-4FA1-BCE2-A0663B10DCBC}"/>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73FF76DA-AD1B-F94D-AD0E-8307FED98612}"/>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9" name="Textplatzhalter 2">
            <a:extLst>
              <a:ext uri="{FF2B5EF4-FFF2-40B4-BE49-F238E27FC236}">
                <a16:creationId xmlns:a16="http://schemas.microsoft.com/office/drawing/2014/main" id="{2F46209C-2AF4-49BF-BAA1-7259963618EC}"/>
              </a:ext>
            </a:extLst>
          </p:cNvPr>
          <p:cNvSpPr>
            <a:spLocks noGrp="1"/>
          </p:cNvSpPr>
          <p:nvPr>
            <p:ph type="body" sz="quarter" idx="19" hasCustomPrompt="1"/>
          </p:nvPr>
        </p:nvSpPr>
        <p:spPr>
          <a:xfrm>
            <a:off x="6816725" y="1727200"/>
            <a:ext cx="4716463"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682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dirty="0"/>
              <a:t>Headline (32pt)</a:t>
            </a:r>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dirty="0"/>
          </a:p>
        </p:txBody>
      </p:sp>
    </p:spTree>
    <p:extLst>
      <p:ext uri="{BB962C8B-B14F-4D97-AF65-F5344CB8AC3E}">
        <p14:creationId xmlns:p14="http://schemas.microsoft.com/office/powerpoint/2010/main" val="138606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image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1969028" cy="1455637"/>
          </a:xfrm>
          <a:solidFill>
            <a:schemeClr val="bg2"/>
          </a:solidFill>
        </p:spPr>
        <p:txBody>
          <a:bodyPr/>
          <a:lstStyle>
            <a:lvl1pPr marL="0" indent="0">
              <a:buNone/>
              <a:defRPr sz="2000"/>
            </a:lvl1pPr>
          </a:lstStyle>
          <a:p>
            <a:r>
              <a:rPr lang="en-US" noProof="0" dirty="0"/>
              <a:t>Picture</a:t>
            </a:r>
          </a:p>
        </p:txBody>
      </p:sp>
      <p:sp>
        <p:nvSpPr>
          <p:cNvPr id="12" name="Inhaltsplatzhalter 2">
            <a:extLst>
              <a:ext uri="{FF2B5EF4-FFF2-40B4-BE49-F238E27FC236}">
                <a16:creationId xmlns:a16="http://schemas.microsoft.com/office/drawing/2014/main" id="{0BC7BB4E-BF1F-4D9E-97F1-898AFD41A413}"/>
              </a:ext>
            </a:extLst>
          </p:cNvPr>
          <p:cNvSpPr>
            <a:spLocks noGrp="1"/>
          </p:cNvSpPr>
          <p:nvPr>
            <p:ph idx="14" hasCustomPrompt="1"/>
          </p:nvPr>
        </p:nvSpPr>
        <p:spPr>
          <a:xfrm>
            <a:off x="3406247"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3" name="Bildplatzhalter 7">
            <a:extLst>
              <a:ext uri="{FF2B5EF4-FFF2-40B4-BE49-F238E27FC236}">
                <a16:creationId xmlns:a16="http://schemas.microsoft.com/office/drawing/2014/main" id="{E2CCE0D8-AC8D-4905-A013-7F31E747D1D4}"/>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6" name="Inhaltsplatzhalter 2">
            <a:extLst>
              <a:ext uri="{FF2B5EF4-FFF2-40B4-BE49-F238E27FC236}">
                <a16:creationId xmlns:a16="http://schemas.microsoft.com/office/drawing/2014/main" id="{8186687C-479E-4FF8-8933-75FC36163FD1}"/>
              </a:ext>
            </a:extLst>
          </p:cNvPr>
          <p:cNvSpPr>
            <a:spLocks noGrp="1"/>
          </p:cNvSpPr>
          <p:nvPr>
            <p:ph idx="16" hasCustomPrompt="1"/>
          </p:nvPr>
        </p:nvSpPr>
        <p:spPr>
          <a:xfrm>
            <a:off x="6132513" y="3430689"/>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7" name="Bildplatzhalter 7">
            <a:extLst>
              <a:ext uri="{FF2B5EF4-FFF2-40B4-BE49-F238E27FC236}">
                <a16:creationId xmlns:a16="http://schemas.microsoft.com/office/drawing/2014/main" id="{A257245C-F172-4383-8396-BCF83CC109F8}"/>
              </a:ext>
            </a:extLst>
          </p:cNvPr>
          <p:cNvSpPr>
            <a:spLocks noGrp="1"/>
          </p:cNvSpPr>
          <p:nvPr>
            <p:ph type="pic" sz="quarter" idx="17" hasCustomPrompt="1"/>
          </p:nvPr>
        </p:nvSpPr>
        <p:spPr>
          <a:xfrm>
            <a:off x="6132513" y="1727198"/>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861E2ECD-CB24-4B91-8A9B-259A67613C3F}"/>
              </a:ext>
            </a:extLst>
          </p:cNvPr>
          <p:cNvSpPr>
            <a:spLocks noGrp="1"/>
          </p:cNvSpPr>
          <p:nvPr>
            <p:ph idx="18" hasCustomPrompt="1"/>
          </p:nvPr>
        </p:nvSpPr>
        <p:spPr>
          <a:xfrm>
            <a:off x="8879418"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9" name="Bildplatzhalter 7">
            <a:extLst>
              <a:ext uri="{FF2B5EF4-FFF2-40B4-BE49-F238E27FC236}">
                <a16:creationId xmlns:a16="http://schemas.microsoft.com/office/drawing/2014/main" id="{2803E856-D15C-4C2A-99FD-4D63E5C34E30}"/>
              </a:ext>
            </a:extLst>
          </p:cNvPr>
          <p:cNvSpPr>
            <a:spLocks noGrp="1"/>
          </p:cNvSpPr>
          <p:nvPr>
            <p:ph type="pic" sz="quarter" idx="19" hasCustomPrompt="1"/>
          </p:nvPr>
        </p:nvSpPr>
        <p:spPr>
          <a:xfrm>
            <a:off x="8879418" y="1730476"/>
            <a:ext cx="1969028" cy="1455637"/>
          </a:xfrm>
          <a:solidFill>
            <a:schemeClr val="bg2"/>
          </a:solidFill>
        </p:spPr>
        <p:txBody>
          <a:bodyPr/>
          <a:lstStyle>
            <a:lvl1pPr marL="0" indent="0">
              <a:buNone/>
              <a:defRPr sz="2000"/>
            </a:lvl1pPr>
          </a:lstStyle>
          <a:p>
            <a:r>
              <a:rPr lang="en-US" noProof="0" dirty="0"/>
              <a:t>Picture</a:t>
            </a:r>
          </a:p>
        </p:txBody>
      </p:sp>
      <p:sp>
        <p:nvSpPr>
          <p:cNvPr id="20" name="Foliennummernplatzhalter 19">
            <a:extLst>
              <a:ext uri="{FF2B5EF4-FFF2-40B4-BE49-F238E27FC236}">
                <a16:creationId xmlns:a16="http://schemas.microsoft.com/office/drawing/2014/main" id="{ED650EED-FA23-43C6-8098-A702770AE51D}"/>
              </a:ext>
            </a:extLst>
          </p:cNvPr>
          <p:cNvSpPr>
            <a:spLocks noGrp="1"/>
          </p:cNvSpPr>
          <p:nvPr>
            <p:ph type="sldNum" sz="quarter" idx="22"/>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5AEC5B9-D2EF-0F4E-9314-0EBF7C51B7FF}"/>
              </a:ext>
            </a:extLst>
          </p:cNvPr>
          <p:cNvSpPr>
            <a:spLocks noGrp="1"/>
          </p:cNvSpPr>
          <p:nvPr>
            <p:ph type="title" hasCustomPrompt="1"/>
          </p:nvPr>
        </p:nvSpPr>
        <p:spPr/>
        <p:txBody>
          <a:bodyPr/>
          <a:lstStyle>
            <a:lvl1pPr>
              <a:lnSpc>
                <a:spcPct val="100000"/>
              </a:lnSpc>
              <a:defRPr sz="3200"/>
            </a:lvl1pPr>
          </a:lstStyle>
          <a:p>
            <a:r>
              <a:rPr lang="en-US" dirty="0"/>
              <a:t>Headline (32pt)</a:t>
            </a:r>
          </a:p>
        </p:txBody>
      </p:sp>
    </p:spTree>
    <p:extLst>
      <p:ext uri="{BB962C8B-B14F-4D97-AF65-F5344CB8AC3E}">
        <p14:creationId xmlns:p14="http://schemas.microsoft.com/office/powerpoint/2010/main" val="262433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black">
    <p:bg>
      <p:bgPr>
        <a:solidFill>
          <a:schemeClr val="tx1"/>
        </a:solidFill>
        <a:effectLst/>
      </p:bgPr>
    </p:b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US" noProof="0" dirty="0"/>
              <a:t>Picture</a:t>
            </a:r>
          </a:p>
        </p:txBody>
      </p:sp>
      <p:pic>
        <p:nvPicPr>
          <p:cNvPr id="10" name="Grafik 9">
            <a:extLst>
              <a:ext uri="{FF2B5EF4-FFF2-40B4-BE49-F238E27FC236}">
                <a16:creationId xmlns:a16="http://schemas.microsoft.com/office/drawing/2014/main" id="{D6DFA43D-7EFC-4422-899F-A44536AFB7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2" name="Foliennummernplatzhalter 11">
            <a:extLst>
              <a:ext uri="{FF2B5EF4-FFF2-40B4-BE49-F238E27FC236}">
                <a16:creationId xmlns:a16="http://schemas.microsoft.com/office/drawing/2014/main" id="{C091CBB9-0ED2-447E-B3AA-D8BD16CC1C43}"/>
              </a:ext>
            </a:extLst>
          </p:cNvPr>
          <p:cNvSpPr>
            <a:spLocks noGrp="1"/>
          </p:cNvSpPr>
          <p:nvPr>
            <p:ph type="sldNum" sz="quarter" idx="16"/>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43BAFF3-7966-B045-AF0E-E679C72FAB5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
        <p:nvSpPr>
          <p:cNvPr id="9" name="Textplatzhalter 2">
            <a:extLst>
              <a:ext uri="{FF2B5EF4-FFF2-40B4-BE49-F238E27FC236}">
                <a16:creationId xmlns:a16="http://schemas.microsoft.com/office/drawing/2014/main" id="{F7A8648F-6F94-4BD6-9057-657CE0AD70BB}"/>
              </a:ext>
            </a:extLst>
          </p:cNvPr>
          <p:cNvSpPr>
            <a:spLocks noGrp="1"/>
          </p:cNvSpPr>
          <p:nvPr>
            <p:ph type="body" sz="quarter" idx="19" hasCustomPrompt="1"/>
          </p:nvPr>
        </p:nvSpPr>
        <p:spPr>
          <a:xfrm>
            <a:off x="6816725" y="1727200"/>
            <a:ext cx="4716463" cy="4129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239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4704290"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pic>
        <p:nvPicPr>
          <p:cNvPr id="14" name="Grafik 13">
            <a:extLst>
              <a:ext uri="{FF2B5EF4-FFF2-40B4-BE49-F238E27FC236}">
                <a16:creationId xmlns:a16="http://schemas.microsoft.com/office/drawing/2014/main" id="{A351F687-0163-4967-B0F7-21FAF91DDD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0" name="Foliennummernplatzhalter 9">
            <a:extLst>
              <a:ext uri="{FF2B5EF4-FFF2-40B4-BE49-F238E27FC236}">
                <a16:creationId xmlns:a16="http://schemas.microsoft.com/office/drawing/2014/main" id="{C5A7C55E-8985-4FE6-B0DD-6F886D99BB73}"/>
              </a:ext>
            </a:extLst>
          </p:cNvPr>
          <p:cNvSpPr>
            <a:spLocks noGrp="1"/>
          </p:cNvSpPr>
          <p:nvPr>
            <p:ph type="sldNum" sz="quarter" idx="18"/>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8E8CDFF0-E7E9-AA43-9B34-0D91FBA3F16F}"/>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noProof="0" dirty="0"/>
              <a:t>Headline (32pt)</a:t>
            </a:r>
          </a:p>
        </p:txBody>
      </p:sp>
    </p:spTree>
    <p:extLst>
      <p:ext uri="{BB962C8B-B14F-4D97-AF65-F5344CB8AC3E}">
        <p14:creationId xmlns:p14="http://schemas.microsoft.com/office/powerpoint/2010/main" val="124473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B907FC-8EEA-4706-98EB-1F20D0D83E28}"/>
              </a:ext>
            </a:extLst>
          </p:cNvPr>
          <p:cNvSpPr>
            <a:spLocks noGrp="1"/>
          </p:cNvSpPr>
          <p:nvPr>
            <p:ph type="title"/>
          </p:nvPr>
        </p:nvSpPr>
        <p:spPr>
          <a:xfrm>
            <a:off x="658814" y="517525"/>
            <a:ext cx="10874374" cy="966789"/>
          </a:xfrm>
          <a:prstGeom prst="rect">
            <a:avLst/>
          </a:prstGeom>
        </p:spPr>
        <p:txBody>
          <a:bodyPr vert="horz" lIns="0" tIns="0" rIns="0" bIns="0" rtlCol="0" anchor="t" anchorCtr="0">
            <a:noAutofit/>
          </a:bodyPr>
          <a:lstStyle/>
          <a:p>
            <a:r>
              <a:rPr lang="en-US" noProof="0" dirty="0"/>
              <a:t>Headline (32pt)</a:t>
            </a:r>
            <a:endParaRPr lang="en-US" dirty="0"/>
          </a:p>
        </p:txBody>
      </p:sp>
      <p:sp>
        <p:nvSpPr>
          <p:cNvPr id="3" name="Textplatzhalter 2">
            <a:extLst>
              <a:ext uri="{FF2B5EF4-FFF2-40B4-BE49-F238E27FC236}">
                <a16:creationId xmlns:a16="http://schemas.microsoft.com/office/drawing/2014/main" id="{CBCB51EB-182E-4020-8D86-3EF8848E6CB1}"/>
              </a:ext>
            </a:extLst>
          </p:cNvPr>
          <p:cNvSpPr>
            <a:spLocks noGrp="1"/>
          </p:cNvSpPr>
          <p:nvPr>
            <p:ph type="body" idx="1"/>
          </p:nvPr>
        </p:nvSpPr>
        <p:spPr>
          <a:xfrm>
            <a:off x="658813" y="1727201"/>
            <a:ext cx="10874375" cy="4127399"/>
          </a:xfrm>
          <a:prstGeom prst="rect">
            <a:avLst/>
          </a:prstGeom>
        </p:spPr>
        <p:txBody>
          <a:bodyPr vert="horz" lIns="0" tIns="0" rIns="0" bIns="0" rtlCol="0">
            <a:noAutofit/>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ußzeilenplatzhalter 4">
            <a:extLst>
              <a:ext uri="{FF2B5EF4-FFF2-40B4-BE49-F238E27FC236}">
                <a16:creationId xmlns:a16="http://schemas.microsoft.com/office/drawing/2014/main" id="{443887A6-C844-4D94-8093-8E7AB89B6812}"/>
              </a:ext>
            </a:extLst>
          </p:cNvPr>
          <p:cNvSpPr>
            <a:spLocks noGrp="1"/>
          </p:cNvSpPr>
          <p:nvPr>
            <p:ph type="ftr" sz="quarter" idx="3"/>
          </p:nvPr>
        </p:nvSpPr>
        <p:spPr>
          <a:xfrm>
            <a:off x="968375" y="6492873"/>
            <a:ext cx="3086100" cy="365125"/>
          </a:xfrm>
          <a:prstGeom prst="rect">
            <a:avLst/>
          </a:prstGeom>
        </p:spPr>
        <p:txBody>
          <a:bodyPr vert="horz" lIns="0" tIns="0" rIns="0" bIns="0" rtlCol="0" anchor="t" anchorCtr="0"/>
          <a:lstStyle>
            <a:lvl1pPr algn="l">
              <a:defRPr sz="800">
                <a:solidFill>
                  <a:schemeClr val="tx1"/>
                </a:solidFill>
              </a:defRPr>
            </a:lvl1pPr>
          </a:lstStyle>
          <a:p>
            <a:endParaRPr lang="en-US" dirty="0"/>
          </a:p>
        </p:txBody>
      </p:sp>
      <p:sp>
        <p:nvSpPr>
          <p:cNvPr id="12" name="Foliennummernplatzhalter 5">
            <a:extLst>
              <a:ext uri="{FF2B5EF4-FFF2-40B4-BE49-F238E27FC236}">
                <a16:creationId xmlns:a16="http://schemas.microsoft.com/office/drawing/2014/main" id="{31DC6C07-C500-4D67-9BA5-BA0F2E32EE96}"/>
              </a:ext>
            </a:extLst>
          </p:cNvPr>
          <p:cNvSpPr>
            <a:spLocks noGrp="1"/>
          </p:cNvSpPr>
          <p:nvPr>
            <p:ph type="sldNum" sz="quarter" idx="4"/>
          </p:nvPr>
        </p:nvSpPr>
        <p:spPr>
          <a:xfrm>
            <a:off x="658813" y="6492875"/>
            <a:ext cx="309562" cy="365125"/>
          </a:xfrm>
          <a:prstGeom prst="rect">
            <a:avLst/>
          </a:prstGeom>
        </p:spPr>
        <p:txBody>
          <a:bodyPr vert="horz" lIns="0" tIns="0" rIns="0" bIns="0" rtlCol="0" anchor="t" anchorCtr="0"/>
          <a:lstStyle>
            <a:lvl1pPr algn="l">
              <a:defRPr sz="800" b="1">
                <a:solidFill>
                  <a:schemeClr val="tx1"/>
                </a:solidFill>
              </a:defRPr>
            </a:lvl1pPr>
          </a:lstStyle>
          <a:p>
            <a:fld id="{0A6ABA92-B65E-42F5-BB28-73DA50746AED}" type="slidenum">
              <a:rPr lang="en-US" smtClean="0"/>
              <a:pPr/>
              <a:t>‹#›</a:t>
            </a:fld>
            <a:endParaRPr lang="en-US" dirty="0"/>
          </a:p>
        </p:txBody>
      </p:sp>
      <p:sp>
        <p:nvSpPr>
          <p:cNvPr id="13" name="Datumsplatzhalter 3">
            <a:extLst>
              <a:ext uri="{FF2B5EF4-FFF2-40B4-BE49-F238E27FC236}">
                <a16:creationId xmlns:a16="http://schemas.microsoft.com/office/drawing/2014/main" id="{919E1EF3-8D79-42F7-9C5D-947436740B3C}"/>
              </a:ext>
            </a:extLst>
          </p:cNvPr>
          <p:cNvSpPr>
            <a:spLocks noGrp="1"/>
          </p:cNvSpPr>
          <p:nvPr>
            <p:ph type="dt" sz="half" idx="2"/>
          </p:nvPr>
        </p:nvSpPr>
        <p:spPr>
          <a:xfrm>
            <a:off x="9545680" y="6492874"/>
            <a:ext cx="1296987" cy="365125"/>
          </a:xfrm>
          <a:prstGeom prst="rect">
            <a:avLst/>
          </a:prstGeom>
        </p:spPr>
        <p:txBody>
          <a:bodyPr vert="horz" lIns="0" tIns="0" rIns="0" bIns="0" rtlCol="0" anchor="t" anchorCtr="0"/>
          <a:lstStyle>
            <a:lvl1pPr algn="r">
              <a:defRPr sz="800">
                <a:solidFill>
                  <a:schemeClr val="tx1"/>
                </a:solidFill>
              </a:defRPr>
            </a:lvl1pPr>
          </a:lstStyle>
          <a:p>
            <a:endParaRPr lang="en-US" dirty="0"/>
          </a:p>
        </p:txBody>
      </p:sp>
      <p:pic>
        <p:nvPicPr>
          <p:cNvPr id="14" name="Grafik 13">
            <a:extLst>
              <a:ext uri="{FF2B5EF4-FFF2-40B4-BE49-F238E27FC236}">
                <a16:creationId xmlns:a16="http://schemas.microsoft.com/office/drawing/2014/main" id="{93631EF1-8F73-4506-8C05-6646BB062A9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2261252635"/>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650" r:id="rId3"/>
    <p:sldLayoutId id="2147483692" r:id="rId4"/>
    <p:sldLayoutId id="2147483680" r:id="rId5"/>
    <p:sldLayoutId id="2147483681" r:id="rId6"/>
    <p:sldLayoutId id="2147483682" r:id="rId7"/>
    <p:sldLayoutId id="2147483683" r:id="rId8"/>
    <p:sldLayoutId id="2147483684" r:id="rId9"/>
    <p:sldLayoutId id="2147483685" r:id="rId10"/>
    <p:sldLayoutId id="2147483718" r:id="rId11"/>
    <p:sldLayoutId id="2147483720" r:id="rId12"/>
    <p:sldLayoutId id="2147483655" r:id="rId13"/>
    <p:sldLayoutId id="2147483716" r:id="rId14"/>
    <p:sldLayoutId id="2147483717" r:id="rId15"/>
    <p:sldLayoutId id="2147483721" r:id="rId16"/>
    <p:sldLayoutId id="2147483722" r:id="rId17"/>
    <p:sldLayoutId id="2147483723" r:id="rId18"/>
  </p:sldLayoutIdLst>
  <p:hf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800" kern="1200">
          <a:solidFill>
            <a:schemeClr val="tx1"/>
          </a:solidFill>
          <a:latin typeface="+mn-lt"/>
          <a:ea typeface="+mn-ea"/>
          <a:cs typeface="+mn-cs"/>
        </a:defRPr>
      </a:lvl1pPr>
      <a:lvl2pPr marL="457200" indent="-4572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99200" indent="-4572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3pPr>
      <a:lvl4pPr marL="1141200" indent="-4572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1483200" indent="-457200" algn="l" defTabSz="914400" rtl="0" eaLnBrk="1" latinLnBrk="0" hangingPunct="1">
        <a:lnSpc>
          <a:spcPct val="100000"/>
        </a:lnSpc>
        <a:spcBef>
          <a:spcPts val="600"/>
        </a:spcBef>
        <a:buFont typeface="Symbol" panose="050501020107060205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265" userDrawn="1">
          <p15:clr>
            <a:srgbClr val="F26B43"/>
          </p15:clr>
        </p15:guide>
        <p15:guide id="3" orient="horz" pos="164" userDrawn="1">
          <p15:clr>
            <a:srgbClr val="F26B43"/>
          </p15:clr>
        </p15:guide>
        <p15:guide id="4" orient="horz" pos="326" userDrawn="1">
          <p15:clr>
            <a:srgbClr val="F26B43"/>
          </p15:clr>
        </p15:guide>
        <p15:guide id="5" orient="horz" pos="3974" userDrawn="1">
          <p15:clr>
            <a:srgbClr val="F26B43"/>
          </p15:clr>
        </p15:guide>
        <p15:guide id="6" orient="horz" pos="4156" userDrawn="1">
          <p15:clr>
            <a:srgbClr val="F26B43"/>
          </p15:clr>
        </p15:guide>
        <p15:guide id="7" pos="801" userDrawn="1">
          <p15:clr>
            <a:srgbClr val="F26B43"/>
          </p15:clr>
        </p15:guide>
        <p15:guide id="8" pos="846" userDrawn="1">
          <p15:clr>
            <a:srgbClr val="F26B43"/>
          </p15:clr>
        </p15:guide>
        <p15:guide id="9" pos="2094" userDrawn="1">
          <p15:clr>
            <a:srgbClr val="F26B43"/>
          </p15:clr>
        </p15:guide>
        <p15:guide id="10" pos="2139" userDrawn="1">
          <p15:clr>
            <a:srgbClr val="F26B43"/>
          </p15:clr>
        </p15:guide>
        <p15:guide id="11" pos="2525" userDrawn="1">
          <p15:clr>
            <a:srgbClr val="F26B43"/>
          </p15:clr>
        </p15:guide>
        <p15:guide id="12" pos="2570" userDrawn="1">
          <p15:clr>
            <a:srgbClr val="F26B43"/>
          </p15:clr>
        </p15:guide>
        <p15:guide id="13" pos="2955" userDrawn="1">
          <p15:clr>
            <a:srgbClr val="F26B43"/>
          </p15:clr>
        </p15:guide>
        <p15:guide id="14" pos="3001" userDrawn="1">
          <p15:clr>
            <a:srgbClr val="F26B43"/>
          </p15:clr>
        </p15:guide>
        <p15:guide id="15" pos="3386" userDrawn="1">
          <p15:clr>
            <a:srgbClr val="F26B43"/>
          </p15:clr>
        </p15:guide>
        <p15:guide id="16" pos="3432" userDrawn="1">
          <p15:clr>
            <a:srgbClr val="F26B43"/>
          </p15:clr>
        </p15:guide>
        <p15:guide id="17" pos="3817" userDrawn="1">
          <p15:clr>
            <a:srgbClr val="F26B43"/>
          </p15:clr>
        </p15:guide>
        <p15:guide id="18" pos="3863" userDrawn="1">
          <p15:clr>
            <a:srgbClr val="F26B43"/>
          </p15:clr>
        </p15:guide>
        <p15:guide id="19" pos="4248" userDrawn="1">
          <p15:clr>
            <a:srgbClr val="F26B43"/>
          </p15:clr>
        </p15:guide>
        <p15:guide id="20" pos="4294" userDrawn="1">
          <p15:clr>
            <a:srgbClr val="F26B43"/>
          </p15:clr>
        </p15:guide>
        <p15:guide id="21" pos="4679" userDrawn="1">
          <p15:clr>
            <a:srgbClr val="F26B43"/>
          </p15:clr>
        </p15:guide>
        <p15:guide id="22" pos="4725" userDrawn="1">
          <p15:clr>
            <a:srgbClr val="F26B43"/>
          </p15:clr>
        </p15:guide>
        <p15:guide id="23" pos="5110" userDrawn="1">
          <p15:clr>
            <a:srgbClr val="F26B43"/>
          </p15:clr>
        </p15:guide>
        <p15:guide id="24" pos="5155" userDrawn="1">
          <p15:clr>
            <a:srgbClr val="F26B43"/>
          </p15:clr>
        </p15:guide>
        <p15:guide id="25" pos="6403" userDrawn="1">
          <p15:clr>
            <a:srgbClr val="F26B43"/>
          </p15:clr>
        </p15:guide>
        <p15:guide id="26" pos="6017" userDrawn="1">
          <p15:clr>
            <a:srgbClr val="F26B43"/>
          </p15:clr>
        </p15:guide>
        <p15:guide id="27" pos="6834" userDrawn="1">
          <p15:clr>
            <a:srgbClr val="F26B43"/>
          </p15:clr>
        </p15:guide>
        <p15:guide id="28" pos="6879" userDrawn="1">
          <p15:clr>
            <a:srgbClr val="F26B43"/>
          </p15:clr>
        </p15:guide>
        <p15:guide id="29" orient="horz" pos="477" userDrawn="1">
          <p15:clr>
            <a:srgbClr val="F26B43"/>
          </p15:clr>
        </p15:guide>
        <p15:guide id="30" orient="horz" pos="630" userDrawn="1">
          <p15:clr>
            <a:srgbClr val="F26B43"/>
          </p15:clr>
        </p15:guide>
        <p15:guide id="31" orient="horz" pos="783" userDrawn="1">
          <p15:clr>
            <a:srgbClr val="F26B43"/>
          </p15:clr>
        </p15:guide>
        <p15:guide id="32" orient="horz" pos="935" userDrawn="1">
          <p15:clr>
            <a:srgbClr val="F26B43"/>
          </p15:clr>
        </p15:guide>
        <p15:guide id="33" orient="horz" pos="1241" userDrawn="1">
          <p15:clr>
            <a:srgbClr val="F26B43"/>
          </p15:clr>
        </p15:guide>
        <p15:guide id="34" orient="horz" pos="1395" userDrawn="1">
          <p15:clr>
            <a:srgbClr val="F26B43"/>
          </p15:clr>
        </p15:guide>
        <p15:guide id="35" orient="horz" pos="1548" userDrawn="1">
          <p15:clr>
            <a:srgbClr val="F26B43"/>
          </p15:clr>
        </p15:guide>
        <p15:guide id="36" orient="horz" pos="1701" userDrawn="1">
          <p15:clr>
            <a:srgbClr val="F26B43"/>
          </p15:clr>
        </p15:guide>
        <p15:guide id="37" orient="horz" pos="1854" userDrawn="1">
          <p15:clr>
            <a:srgbClr val="F26B43"/>
          </p15:clr>
        </p15:guide>
        <p15:guide id="38" orient="horz" pos="2007" userDrawn="1">
          <p15:clr>
            <a:srgbClr val="F26B43"/>
          </p15:clr>
        </p15:guide>
        <p15:guide id="39" orient="horz" pos="2160" userDrawn="1">
          <p15:clr>
            <a:srgbClr val="F26B43"/>
          </p15:clr>
        </p15:guide>
        <p15:guide id="40" orient="horz" pos="2312" userDrawn="1">
          <p15:clr>
            <a:srgbClr val="F26B43"/>
          </p15:clr>
        </p15:guide>
        <p15:guide id="41" orient="horz" pos="2465" userDrawn="1">
          <p15:clr>
            <a:srgbClr val="F26B43"/>
          </p15:clr>
        </p15:guide>
        <p15:guide id="42" orient="horz" pos="2618" userDrawn="1">
          <p15:clr>
            <a:srgbClr val="F26B43"/>
          </p15:clr>
        </p15:guide>
        <p15:guide id="43" orient="horz" pos="2771" userDrawn="1">
          <p15:clr>
            <a:srgbClr val="F26B43"/>
          </p15:clr>
        </p15:guide>
        <p15:guide id="44" orient="horz" pos="2925" userDrawn="1">
          <p15:clr>
            <a:srgbClr val="F26B43"/>
          </p15:clr>
        </p15:guide>
        <p15:guide id="45" orient="horz" pos="3077" userDrawn="1">
          <p15:clr>
            <a:srgbClr val="F26B43"/>
          </p15:clr>
        </p15:guide>
        <p15:guide id="46" orient="horz" pos="3230" userDrawn="1">
          <p15:clr>
            <a:srgbClr val="F26B43"/>
          </p15:clr>
        </p15:guide>
        <p15:guide id="47" orient="horz" pos="3383" userDrawn="1">
          <p15:clr>
            <a:srgbClr val="F26B43"/>
          </p15:clr>
        </p15:guide>
        <p15:guide id="48" orient="horz" pos="3536" userDrawn="1">
          <p15:clr>
            <a:srgbClr val="F26B43"/>
          </p15:clr>
        </p15:guide>
        <p15:guide id="49" orient="horz" pos="3689" userDrawn="1">
          <p15:clr>
            <a:srgbClr val="F26B43"/>
          </p15:clr>
        </p15:guide>
        <p15:guide id="50" orient="horz" pos="1088" userDrawn="1">
          <p15:clr>
            <a:srgbClr val="F26B43"/>
          </p15:clr>
        </p15:guide>
        <p15:guide id="51" pos="1708" userDrawn="1">
          <p15:clr>
            <a:srgbClr val="F26B43"/>
          </p15:clr>
        </p15:guide>
        <p15:guide id="52" pos="1663" userDrawn="1">
          <p15:clr>
            <a:srgbClr val="F26B43"/>
          </p15:clr>
        </p15:guide>
        <p15:guide id="53" pos="1277" userDrawn="1">
          <p15:clr>
            <a:srgbClr val="F26B43"/>
          </p15:clr>
        </p15:guide>
        <p15:guide id="54" pos="1232" userDrawn="1">
          <p15:clr>
            <a:srgbClr val="F26B43"/>
          </p15:clr>
        </p15:guide>
        <p15:guide id="55" pos="5541" userDrawn="1">
          <p15:clr>
            <a:srgbClr val="F26B43"/>
          </p15:clr>
        </p15:guide>
        <p15:guide id="56" pos="5586" userDrawn="1">
          <p15:clr>
            <a:srgbClr val="F26B43"/>
          </p15:clr>
        </p15:guide>
        <p15:guide id="57" pos="5972" userDrawn="1">
          <p15:clr>
            <a:srgbClr val="F26B43"/>
          </p15:clr>
        </p15:guide>
        <p15:guide id="58" pos="64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20.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20.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FE72E45-45B1-4BDD-8061-FA2D3947DC74}"/>
              </a:ext>
            </a:extLst>
          </p:cNvPr>
          <p:cNvSpPr>
            <a:spLocks noGrp="1"/>
          </p:cNvSpPr>
          <p:nvPr>
            <p:ph type="body" sz="quarter" idx="10"/>
          </p:nvPr>
        </p:nvSpPr>
        <p:spPr/>
        <p:txBody>
          <a:bodyPr/>
          <a:lstStyle/>
          <a:p>
            <a:endParaRPr lang="de-CH"/>
          </a:p>
        </p:txBody>
      </p:sp>
      <p:sp>
        <p:nvSpPr>
          <p:cNvPr id="9" name="Text Placeholder 8">
            <a:extLst>
              <a:ext uri="{FF2B5EF4-FFF2-40B4-BE49-F238E27FC236}">
                <a16:creationId xmlns:a16="http://schemas.microsoft.com/office/drawing/2014/main" id="{6328D621-1DF1-4574-9581-01A9BAC01AF7}"/>
              </a:ext>
            </a:extLst>
          </p:cNvPr>
          <p:cNvSpPr>
            <a:spLocks noGrp="1"/>
          </p:cNvSpPr>
          <p:nvPr>
            <p:ph type="body" sz="quarter" idx="11"/>
          </p:nvPr>
        </p:nvSpPr>
        <p:spPr/>
        <p:txBody>
          <a:bodyPr/>
          <a:lstStyle/>
          <a:p>
            <a:endParaRPr lang="de-CH" dirty="0"/>
          </a:p>
        </p:txBody>
      </p:sp>
      <p:sp>
        <p:nvSpPr>
          <p:cNvPr id="10" name="Text Placeholder 9">
            <a:extLst>
              <a:ext uri="{FF2B5EF4-FFF2-40B4-BE49-F238E27FC236}">
                <a16:creationId xmlns:a16="http://schemas.microsoft.com/office/drawing/2014/main" id="{ABB96E6F-BF7D-4BE5-AF72-93F99EE1D2E6}"/>
              </a:ext>
            </a:extLst>
          </p:cNvPr>
          <p:cNvSpPr>
            <a:spLocks noGrp="1"/>
          </p:cNvSpPr>
          <p:nvPr>
            <p:ph type="body" sz="quarter" idx="12"/>
          </p:nvPr>
        </p:nvSpPr>
        <p:spPr/>
        <p:txBody>
          <a:bodyPr/>
          <a:lstStyle/>
          <a:p>
            <a:endParaRPr lang="de-CH" dirty="0"/>
          </a:p>
        </p:txBody>
      </p:sp>
      <p:sp>
        <p:nvSpPr>
          <p:cNvPr id="11" name="Text Placeholder 10">
            <a:extLst>
              <a:ext uri="{FF2B5EF4-FFF2-40B4-BE49-F238E27FC236}">
                <a16:creationId xmlns:a16="http://schemas.microsoft.com/office/drawing/2014/main" id="{321CF27A-B1B6-46C0-9427-12B3FA7DE7AE}"/>
              </a:ext>
            </a:extLst>
          </p:cNvPr>
          <p:cNvSpPr>
            <a:spLocks noGrp="1"/>
          </p:cNvSpPr>
          <p:nvPr>
            <p:ph type="body" sz="quarter" idx="13"/>
          </p:nvPr>
        </p:nvSpPr>
        <p:spPr/>
        <p:txBody>
          <a:bodyPr/>
          <a:lstStyle/>
          <a:p>
            <a:endParaRPr lang="de-CH"/>
          </a:p>
        </p:txBody>
      </p:sp>
      <p:sp>
        <p:nvSpPr>
          <p:cNvPr id="12" name="Text Placeholder 11">
            <a:extLst>
              <a:ext uri="{FF2B5EF4-FFF2-40B4-BE49-F238E27FC236}">
                <a16:creationId xmlns:a16="http://schemas.microsoft.com/office/drawing/2014/main" id="{18D776C6-3C82-4E0F-9F61-CD2741C41E24}"/>
              </a:ext>
            </a:extLst>
          </p:cNvPr>
          <p:cNvSpPr>
            <a:spLocks noGrp="1"/>
          </p:cNvSpPr>
          <p:nvPr>
            <p:ph type="body" sz="quarter" idx="14"/>
          </p:nvPr>
        </p:nvSpPr>
        <p:spPr/>
        <p:txBody>
          <a:bodyPr/>
          <a:lstStyle/>
          <a:p>
            <a:r>
              <a:rPr lang="de-CH" dirty="0"/>
              <a:t>Osteosynthesis </a:t>
            </a:r>
            <a:r>
              <a:rPr lang="de-CH" dirty="0" err="1"/>
              <a:t>involving</a:t>
            </a:r>
            <a:r>
              <a:rPr lang="de-CH" dirty="0"/>
              <a:t> a </a:t>
            </a:r>
            <a:r>
              <a:rPr lang="de-CH" dirty="0" err="1"/>
              <a:t>joint</a:t>
            </a:r>
            <a:endParaRPr lang="de-CH" dirty="0"/>
          </a:p>
          <a:p>
            <a:endParaRPr lang="de-CH" dirty="0"/>
          </a:p>
        </p:txBody>
      </p:sp>
      <p:sp>
        <p:nvSpPr>
          <p:cNvPr id="13" name="Text Placeholder 12">
            <a:extLst>
              <a:ext uri="{FF2B5EF4-FFF2-40B4-BE49-F238E27FC236}">
                <a16:creationId xmlns:a16="http://schemas.microsoft.com/office/drawing/2014/main" id="{CB470B76-2B69-42C7-8683-44901ABF9A26}"/>
              </a:ext>
            </a:extLst>
          </p:cNvPr>
          <p:cNvSpPr>
            <a:spLocks noGrp="1"/>
          </p:cNvSpPr>
          <p:nvPr>
            <p:ph type="body" sz="quarter" idx="15"/>
          </p:nvPr>
        </p:nvSpPr>
        <p:spPr/>
        <p:txBody>
          <a:bodyPr/>
          <a:lstStyle/>
          <a:p>
            <a:r>
              <a:rPr lang="de-CH" dirty="0">
                <a:solidFill>
                  <a:schemeClr val="bg1">
                    <a:lumMod val="50000"/>
                  </a:schemeClr>
                </a:solidFill>
              </a:rPr>
              <a:t>Thomas P Rüedi</a:t>
            </a:r>
          </a:p>
          <a:p>
            <a:endParaRPr lang="de-CH" dirty="0"/>
          </a:p>
        </p:txBody>
      </p:sp>
    </p:spTree>
    <p:extLst>
      <p:ext uri="{BB962C8B-B14F-4D97-AF65-F5344CB8AC3E}">
        <p14:creationId xmlns:p14="http://schemas.microsoft.com/office/powerpoint/2010/main" val="360810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a:t>
            </a:r>
          </a:p>
        </p:txBody>
      </p:sp>
      <p:sp>
        <p:nvSpPr>
          <p:cNvPr id="12"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Anatomical reduction of joint surface:</a:t>
            </a:r>
          </a:p>
          <a:p>
            <a:pPr marL="808038" lvl="1" indent="-355600">
              <a:buFont typeface="Arial" panose="020B0604020202020204" pitchFamily="34" charset="0"/>
              <a:buChar char="•"/>
            </a:pPr>
            <a:r>
              <a:rPr lang="en-US" sz="2400" dirty="0"/>
              <a:t>Mandatory </a:t>
            </a:r>
          </a:p>
          <a:p>
            <a:pPr marL="808038" lvl="1" indent="-355600">
              <a:buFont typeface="Arial" panose="020B0604020202020204" pitchFamily="34" charset="0"/>
              <a:buChar char="•"/>
            </a:pPr>
            <a:r>
              <a:rPr lang="en-US" sz="2400" dirty="0"/>
              <a:t>Requires good visualization (open incision):</a:t>
            </a:r>
          </a:p>
          <a:p>
            <a:pPr marL="1250950" lvl="2" indent="-442913">
              <a:buFont typeface="Arial" panose="020B0604020202020204" pitchFamily="34" charset="0"/>
              <a:buChar char="•"/>
            </a:pPr>
            <a:r>
              <a:rPr lang="en-US" dirty="0"/>
              <a:t>Entire joint </a:t>
            </a:r>
          </a:p>
          <a:p>
            <a:pPr marL="1250950" lvl="2" indent="-442913">
              <a:buFont typeface="Arial" panose="020B0604020202020204" pitchFamily="34" charset="0"/>
              <a:buChar char="•"/>
            </a:pPr>
            <a:r>
              <a:rPr lang="en-US" dirty="0"/>
              <a:t>Critical structures                                  </a:t>
            </a:r>
            <a:endParaRPr lang="en-US" sz="1800" dirty="0"/>
          </a:p>
        </p:txBody>
      </p:sp>
      <p:pic>
        <p:nvPicPr>
          <p:cNvPr id="5" name="IAImage_IAPict0001" descr="ia2BC"/>
          <p:cNvPicPr>
            <a:picLocks noChangeAspect="1" noChangeArrowheads="1"/>
          </p:cNvPicPr>
          <p:nvPr/>
        </p:nvPicPr>
        <p:blipFill rotWithShape="1">
          <a:blip r:embed="rId3">
            <a:extLst>
              <a:ext uri="{28A0092B-C50C-407E-A947-70E740481C1C}">
                <a14:useLocalDpi xmlns:a14="http://schemas.microsoft.com/office/drawing/2010/main" val="0"/>
              </a:ext>
            </a:extLst>
          </a:blip>
          <a:srcRect b="18143"/>
          <a:stretch/>
        </p:blipFill>
        <p:spPr bwMode="auto">
          <a:xfrm>
            <a:off x="1949136" y="4156074"/>
            <a:ext cx="4246714"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a:grpSpLocks/>
          </p:cNvGrpSpPr>
          <p:nvPr/>
        </p:nvGrpSpPr>
        <p:grpSpPr bwMode="auto">
          <a:xfrm>
            <a:off x="6964557" y="3209276"/>
            <a:ext cx="3271647" cy="3344586"/>
            <a:chOff x="5614991" y="2439988"/>
            <a:chExt cx="3460751" cy="3592513"/>
          </a:xfrm>
        </p:grpSpPr>
        <p:grpSp>
          <p:nvGrpSpPr>
            <p:cNvPr id="7" name="Group 17"/>
            <p:cNvGrpSpPr>
              <a:grpSpLocks/>
            </p:cNvGrpSpPr>
            <p:nvPr/>
          </p:nvGrpSpPr>
          <p:grpSpPr bwMode="auto">
            <a:xfrm>
              <a:off x="5614991" y="2439988"/>
              <a:ext cx="3460751" cy="3592513"/>
              <a:chOff x="3537" y="1757"/>
              <a:chExt cx="2180" cy="2263"/>
            </a:xfrm>
          </p:grpSpPr>
          <p:pic>
            <p:nvPicPr>
              <p:cNvPr id="9" name="IAImage_IAPict0002" descr="ia2BD"/>
              <p:cNvPicPr>
                <a:picLocks noChangeAspect="1" noChangeArrowheads="1"/>
              </p:cNvPicPr>
              <p:nvPr/>
            </p:nvPicPr>
            <p:blipFill rotWithShape="1">
              <a:blip r:embed="rId4">
                <a:extLst>
                  <a:ext uri="{28A0092B-C50C-407E-A947-70E740481C1C}">
                    <a14:useLocalDpi xmlns:a14="http://schemas.microsoft.com/office/drawing/2010/main" val="0"/>
                  </a:ext>
                </a:extLst>
              </a:blip>
              <a:srcRect t="6001" r="2937"/>
              <a:stretch/>
            </p:blipFill>
            <p:spPr bwMode="auto">
              <a:xfrm>
                <a:off x="3537" y="1757"/>
                <a:ext cx="2180" cy="2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Freeform 15"/>
              <p:cNvSpPr>
                <a:spLocks/>
              </p:cNvSpPr>
              <p:nvPr/>
            </p:nvSpPr>
            <p:spPr bwMode="auto">
              <a:xfrm>
                <a:off x="3984" y="2448"/>
                <a:ext cx="576" cy="816"/>
              </a:xfrm>
              <a:custGeom>
                <a:avLst/>
                <a:gdLst>
                  <a:gd name="T0" fmla="*/ 0 w 576"/>
                  <a:gd name="T1" fmla="*/ 0 h 816"/>
                  <a:gd name="T2" fmla="*/ 192 w 576"/>
                  <a:gd name="T3" fmla="*/ 480 h 816"/>
                  <a:gd name="T4" fmla="*/ 576 w 576"/>
                  <a:gd name="T5" fmla="*/ 816 h 816"/>
                  <a:gd name="T6" fmla="*/ 0 60000 65536"/>
                  <a:gd name="T7" fmla="*/ 0 60000 65536"/>
                  <a:gd name="T8" fmla="*/ 0 60000 65536"/>
                </a:gdLst>
                <a:ahLst/>
                <a:cxnLst>
                  <a:cxn ang="T6">
                    <a:pos x="T0" y="T1"/>
                  </a:cxn>
                  <a:cxn ang="T7">
                    <a:pos x="T2" y="T3"/>
                  </a:cxn>
                  <a:cxn ang="T8">
                    <a:pos x="T4" y="T5"/>
                  </a:cxn>
                </a:cxnLst>
                <a:rect l="0" t="0" r="r" b="b"/>
                <a:pathLst>
                  <a:path w="576" h="816">
                    <a:moveTo>
                      <a:pt x="0" y="0"/>
                    </a:moveTo>
                    <a:cubicBezTo>
                      <a:pt x="48" y="172"/>
                      <a:pt x="96" y="344"/>
                      <a:pt x="192" y="480"/>
                    </a:cubicBezTo>
                    <a:cubicBezTo>
                      <a:pt x="288" y="616"/>
                      <a:pt x="512" y="760"/>
                      <a:pt x="576" y="816"/>
                    </a:cubicBezTo>
                  </a:path>
                </a:pathLst>
              </a:custGeom>
              <a:noFill/>
              <a:ln w="57150" cmpd="sng">
                <a:solidFill>
                  <a:schemeClr val="tx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CH" dirty="0"/>
                  <a:t>                                                                                   </a:t>
                </a:r>
              </a:p>
            </p:txBody>
          </p:sp>
          <p:sp>
            <p:nvSpPr>
              <p:cNvPr id="11" name="Freeform 16"/>
              <p:cNvSpPr>
                <a:spLocks/>
              </p:cNvSpPr>
              <p:nvPr/>
            </p:nvSpPr>
            <p:spPr bwMode="auto">
              <a:xfrm>
                <a:off x="3840" y="2496"/>
                <a:ext cx="576" cy="816"/>
              </a:xfrm>
              <a:custGeom>
                <a:avLst/>
                <a:gdLst>
                  <a:gd name="T0" fmla="*/ 0 w 576"/>
                  <a:gd name="T1" fmla="*/ 0 h 816"/>
                  <a:gd name="T2" fmla="*/ 192 w 576"/>
                  <a:gd name="T3" fmla="*/ 480 h 816"/>
                  <a:gd name="T4" fmla="*/ 576 w 576"/>
                  <a:gd name="T5" fmla="*/ 816 h 816"/>
                  <a:gd name="T6" fmla="*/ 0 60000 65536"/>
                  <a:gd name="T7" fmla="*/ 0 60000 65536"/>
                  <a:gd name="T8" fmla="*/ 0 60000 65536"/>
                </a:gdLst>
                <a:ahLst/>
                <a:cxnLst>
                  <a:cxn ang="T6">
                    <a:pos x="T0" y="T1"/>
                  </a:cxn>
                  <a:cxn ang="T7">
                    <a:pos x="T2" y="T3"/>
                  </a:cxn>
                  <a:cxn ang="T8">
                    <a:pos x="T4" y="T5"/>
                  </a:cxn>
                </a:cxnLst>
                <a:rect l="0" t="0" r="r" b="b"/>
                <a:pathLst>
                  <a:path w="576" h="816">
                    <a:moveTo>
                      <a:pt x="0" y="0"/>
                    </a:moveTo>
                    <a:cubicBezTo>
                      <a:pt x="48" y="172"/>
                      <a:pt x="96" y="344"/>
                      <a:pt x="192" y="480"/>
                    </a:cubicBezTo>
                    <a:cubicBezTo>
                      <a:pt x="288" y="616"/>
                      <a:pt x="512" y="760"/>
                      <a:pt x="576" y="816"/>
                    </a:cubicBezTo>
                  </a:path>
                </a:pathLst>
              </a:custGeom>
              <a:noFill/>
              <a:ln w="57150" cmpd="sng">
                <a:solidFill>
                  <a:schemeClr val="tx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8" name="TextBox 2"/>
            <p:cNvSpPr txBox="1">
              <a:spLocks noChangeArrowheads="1"/>
            </p:cNvSpPr>
            <p:nvPr/>
          </p:nvSpPr>
          <p:spPr bwMode="auto">
            <a:xfrm>
              <a:off x="6334037" y="5058086"/>
              <a:ext cx="1942373" cy="495887"/>
            </a:xfrm>
            <a:prstGeom prst="rect">
              <a:avLst/>
            </a:prstGeom>
            <a:solidFill>
              <a:srgbClr val="FFFFFF"/>
            </a:solidFill>
            <a:ln w="57150">
              <a:solidFill>
                <a:srgbClr val="000000"/>
              </a:solidFill>
              <a:prstDash val="sysDot"/>
              <a:miter lim="800000"/>
              <a:headEnd/>
              <a:tailEnd/>
            </a:ln>
          </p:spPr>
          <p:txBody>
            <a:bodyPr wrap="square">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algn="l" eaLnBrk="1" hangingPunct="1"/>
              <a:r>
                <a:rPr lang="en-US" sz="2400" dirty="0">
                  <a:solidFill>
                    <a:schemeClr val="tx1"/>
                  </a:solidFill>
                </a:rPr>
                <a:t>Ulnar nerve</a:t>
              </a:r>
              <a:endParaRPr lang="en-US" sz="1800" dirty="0">
                <a:solidFill>
                  <a:schemeClr val="tx1"/>
                </a:solidFill>
              </a:endParaRPr>
            </a:p>
          </p:txBody>
        </p:sp>
      </p:grpSp>
    </p:spTree>
    <p:extLst>
      <p:ext uri="{BB962C8B-B14F-4D97-AF65-F5344CB8AC3E}">
        <p14:creationId xmlns:p14="http://schemas.microsoft.com/office/powerpoint/2010/main" val="347094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Fixation</a:t>
            </a:r>
          </a:p>
        </p:txBody>
      </p:sp>
      <p:sp>
        <p:nvSpPr>
          <p:cNvPr id="11"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Anatomical reconstruction </a:t>
            </a:r>
          </a:p>
          <a:p>
            <a:pPr marL="457200" indent="-457200">
              <a:buFont typeface="Arial" panose="020B0604020202020204" pitchFamily="34" charset="0"/>
              <a:buChar char="•"/>
            </a:pPr>
            <a:r>
              <a:rPr lang="en-US" dirty="0"/>
              <a:t>Rigid fixation: </a:t>
            </a:r>
          </a:p>
          <a:p>
            <a:pPr marL="895350" lvl="1" indent="-442913"/>
            <a:r>
              <a:rPr lang="en-US" sz="2400" dirty="0"/>
              <a:t>Essential for early joint movement</a:t>
            </a:r>
            <a:endParaRPr lang="en-US" sz="1600" dirty="0"/>
          </a:p>
        </p:txBody>
      </p:sp>
      <p:grpSp>
        <p:nvGrpSpPr>
          <p:cNvPr id="4" name="Group 3">
            <a:extLst>
              <a:ext uri="{FF2B5EF4-FFF2-40B4-BE49-F238E27FC236}">
                <a16:creationId xmlns:a16="http://schemas.microsoft.com/office/drawing/2014/main" id="{27B699E8-B7E8-4A12-B895-177D370D5EA9}"/>
              </a:ext>
            </a:extLst>
          </p:cNvPr>
          <p:cNvGrpSpPr/>
          <p:nvPr/>
        </p:nvGrpSpPr>
        <p:grpSpPr>
          <a:xfrm>
            <a:off x="1631706" y="3429000"/>
            <a:ext cx="4408128" cy="3429469"/>
            <a:chOff x="1631706" y="3443258"/>
            <a:chExt cx="4389801" cy="3415211"/>
          </a:xfrm>
        </p:grpSpPr>
        <p:pic>
          <p:nvPicPr>
            <p:cNvPr id="6" name="IAImage_IAPict000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31706" y="3443258"/>
              <a:ext cx="4389801" cy="3415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638349" y="6390000"/>
              <a:ext cx="2383158" cy="468000"/>
            </a:xfrm>
            <a:prstGeom prst="rect">
              <a:avLst/>
            </a:prstGeom>
            <a:solidFill>
              <a:schemeClr val="tx1"/>
            </a:solidFill>
          </p:spPr>
          <p:txBody>
            <a:bodyPr wrap="square" rtlCol="0">
              <a:spAutoFit/>
            </a:bodyPr>
            <a:lstStyle/>
            <a:p>
              <a:pPr algn="r"/>
              <a:r>
                <a:rPr lang="en-US" sz="2000" dirty="0">
                  <a:solidFill>
                    <a:schemeClr val="bg1"/>
                  </a:solidFill>
                </a:rPr>
                <a:t>Post-op</a:t>
              </a:r>
            </a:p>
          </p:txBody>
        </p:sp>
      </p:grpSp>
      <p:grpSp>
        <p:nvGrpSpPr>
          <p:cNvPr id="3" name="Group 2">
            <a:extLst>
              <a:ext uri="{FF2B5EF4-FFF2-40B4-BE49-F238E27FC236}">
                <a16:creationId xmlns:a16="http://schemas.microsoft.com/office/drawing/2014/main" id="{2849915C-EFDA-4233-8DAE-1E75CDFFA624}"/>
              </a:ext>
            </a:extLst>
          </p:cNvPr>
          <p:cNvGrpSpPr/>
          <p:nvPr/>
        </p:nvGrpSpPr>
        <p:grpSpPr>
          <a:xfrm>
            <a:off x="6497053" y="3191299"/>
            <a:ext cx="4104499" cy="3693242"/>
            <a:chOff x="6170393" y="2897369"/>
            <a:chExt cx="4431159" cy="3987172"/>
          </a:xfrm>
        </p:grpSpPr>
        <p:pic>
          <p:nvPicPr>
            <p:cNvPr id="12" name="IAImage_IAPict000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0393" y="2897369"/>
              <a:ext cx="4431159" cy="398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991125" y="6416541"/>
              <a:ext cx="2610427" cy="431953"/>
            </a:xfrm>
            <a:prstGeom prst="rect">
              <a:avLst/>
            </a:prstGeom>
            <a:solidFill>
              <a:schemeClr val="tx1"/>
            </a:solidFill>
          </p:spPr>
          <p:txBody>
            <a:bodyPr wrap="square" rtlCol="0">
              <a:spAutoFit/>
            </a:bodyPr>
            <a:lstStyle/>
            <a:p>
              <a:pPr algn="r"/>
              <a:r>
                <a:rPr lang="en-US" sz="2000" dirty="0">
                  <a:solidFill>
                    <a:schemeClr val="bg1"/>
                  </a:solidFill>
                </a:rPr>
                <a:t>30 weeks post-op</a:t>
              </a:r>
            </a:p>
          </p:txBody>
        </p:sp>
      </p:grpSp>
    </p:spTree>
    <p:extLst>
      <p:ext uri="{BB962C8B-B14F-4D97-AF65-F5344CB8AC3E}">
        <p14:creationId xmlns:p14="http://schemas.microsoft.com/office/powerpoint/2010/main" val="119816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operative fracture treatment</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Can result from:</a:t>
            </a:r>
          </a:p>
          <a:p>
            <a:pPr marL="808038" lvl="1" indent="-355600"/>
            <a:r>
              <a:rPr lang="en-US" sz="2400" dirty="0"/>
              <a:t>Poor reduction of joint surface</a:t>
            </a:r>
          </a:p>
          <a:p>
            <a:pPr marL="808038" lvl="1" indent="-355600"/>
            <a:r>
              <a:rPr lang="en-US" sz="2400" dirty="0"/>
              <a:t>Inadequate fixation</a:t>
            </a:r>
          </a:p>
          <a:p>
            <a:pPr marL="808038" lvl="1" indent="-355600"/>
            <a:r>
              <a:rPr lang="en-US" sz="2400" dirty="0"/>
              <a:t>Wrong implant</a:t>
            </a:r>
          </a:p>
          <a:p>
            <a:pPr marL="808038" lvl="1" indent="-355600"/>
            <a:r>
              <a:rPr lang="en-US" sz="2400" dirty="0"/>
              <a:t>Poor soft-tissue care</a:t>
            </a:r>
          </a:p>
          <a:p>
            <a:pPr marL="808038" lvl="1" indent="-355600"/>
            <a:r>
              <a:rPr lang="en-US" sz="2400" dirty="0"/>
              <a:t>Wrong timing</a:t>
            </a:r>
          </a:p>
          <a:p>
            <a:pPr lvl="1"/>
            <a:endParaRPr lang="en-US" sz="2400" dirty="0"/>
          </a:p>
          <a:p>
            <a:pPr marL="457200" indent="-457200">
              <a:buFont typeface="Arial" panose="020B0604020202020204" pitchFamily="34" charset="0"/>
              <a:buChar char="•"/>
            </a:pPr>
            <a:r>
              <a:rPr lang="en-US" dirty="0"/>
              <a:t>Can be avoided:</a:t>
            </a:r>
          </a:p>
          <a:p>
            <a:pPr marL="808038" lvl="1" indent="-355600"/>
            <a:r>
              <a:rPr lang="en-US" sz="2400" dirty="0"/>
              <a:t> With careful planning</a:t>
            </a:r>
          </a:p>
          <a:p>
            <a:pPr marL="762000" lvl="1" indent="-342900"/>
            <a:endParaRPr lang="de-CH" sz="2400" dirty="0"/>
          </a:p>
        </p:txBody>
      </p:sp>
      <p:sp>
        <p:nvSpPr>
          <p:cNvPr id="6" name="IAFrame_IAPict0001"/>
          <p:cNvSpPr>
            <a:spLocks noChangeAspect="1" noChangeArrowheads="1"/>
          </p:cNvSpPr>
          <p:nvPr>
            <p:custDataLst>
              <p:tags r:id="rId1"/>
            </p:custDataLst>
          </p:nvPr>
        </p:nvSpPr>
        <p:spPr bwMode="auto">
          <a:xfrm>
            <a:off x="7032105" y="1556792"/>
            <a:ext cx="5424487"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7" name="IAImage_IAPict0001" descr="i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9109" y="1724109"/>
            <a:ext cx="3325654" cy="412908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375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Preoperative planning</a:t>
            </a:r>
          </a:p>
        </p:txBody>
      </p:sp>
      <p:sp>
        <p:nvSpPr>
          <p:cNvPr id="3" name="Content Placeholder 2"/>
          <p:cNvSpPr>
            <a:spLocks noGrp="1"/>
          </p:cNvSpPr>
          <p:nvPr>
            <p:ph type="body" sz="quarter" idx="13"/>
          </p:nvPr>
        </p:nvSpPr>
        <p:spPr>
          <a:xfrm>
            <a:off x="658813" y="1727199"/>
            <a:ext cx="7453312" cy="4581525"/>
          </a:xfrm>
        </p:spPr>
        <p:txBody>
          <a:bodyPr/>
          <a:lstStyle/>
          <a:p>
            <a:pPr marL="355600" indent="-355600">
              <a:buFont typeface="Arial" panose="020B0604020202020204" pitchFamily="34" charset="0"/>
              <a:buChar char="•"/>
            </a:pPr>
            <a:r>
              <a:rPr lang="en-US" sz="2400" dirty="0"/>
              <a:t>Assessment of fracture and soft tissue:</a:t>
            </a:r>
          </a:p>
          <a:p>
            <a:pPr marL="895350" lvl="1" indent="-355600"/>
            <a:r>
              <a:rPr lang="en-US" sz="2400" dirty="0"/>
              <a:t>X-ray imaging, including CT</a:t>
            </a:r>
          </a:p>
          <a:p>
            <a:pPr marL="355600" indent="-355600">
              <a:buFont typeface="Arial" panose="020B0604020202020204" pitchFamily="34" charset="0"/>
              <a:buChar char="•"/>
            </a:pPr>
            <a:r>
              <a:rPr lang="en-US" sz="2400" dirty="0"/>
              <a:t>Classify fracture</a:t>
            </a:r>
          </a:p>
          <a:p>
            <a:pPr marL="355600" indent="-355600">
              <a:buFont typeface="Arial" panose="020B0604020202020204" pitchFamily="34" charset="0"/>
              <a:buChar char="•"/>
            </a:pPr>
            <a:r>
              <a:rPr lang="en-US" sz="2400" dirty="0"/>
              <a:t>Reduce fracture on paper</a:t>
            </a:r>
          </a:p>
          <a:p>
            <a:pPr marL="355600" indent="-355600">
              <a:buFont typeface="Arial" panose="020B0604020202020204" pitchFamily="34" charset="0"/>
              <a:buChar char="•"/>
            </a:pPr>
            <a:r>
              <a:rPr lang="en-US" sz="2400" dirty="0"/>
              <a:t>Discuss:</a:t>
            </a:r>
          </a:p>
          <a:p>
            <a:pPr marL="895350" lvl="1" indent="-442913"/>
            <a:r>
              <a:rPr lang="en-US" sz="2400" dirty="0"/>
              <a:t>Procedure </a:t>
            </a:r>
          </a:p>
          <a:p>
            <a:pPr marL="895350" lvl="1" indent="-442913"/>
            <a:r>
              <a:rPr lang="en-US" sz="2400" dirty="0"/>
              <a:t>Approach/incision</a:t>
            </a:r>
          </a:p>
          <a:p>
            <a:pPr marL="895350" lvl="1" indent="-442913"/>
            <a:r>
              <a:rPr lang="en-US" sz="2400" dirty="0"/>
              <a:t>Patient positioning</a:t>
            </a:r>
          </a:p>
          <a:p>
            <a:pPr marL="895350" lvl="1" indent="-442913"/>
            <a:r>
              <a:rPr lang="en-US" sz="2400" dirty="0"/>
              <a:t>Position of implants </a:t>
            </a:r>
          </a:p>
          <a:p>
            <a:pPr marL="895350" lvl="1" indent="-442913"/>
            <a:r>
              <a:rPr lang="en-US" sz="2400" dirty="0"/>
              <a:t>Choice of instruments</a:t>
            </a:r>
          </a:p>
          <a:p>
            <a:pPr marL="895350" lvl="1" indent="-442913"/>
            <a:r>
              <a:rPr lang="en-US" sz="2400" dirty="0"/>
              <a:t>Need for bone graft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03" y="757237"/>
            <a:ext cx="3704040" cy="5551487"/>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9952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surgery</a:t>
            </a:r>
          </a:p>
        </p:txBody>
      </p:sp>
      <p:sp>
        <p:nvSpPr>
          <p:cNvPr id="3" name="Content Placeholder 2"/>
          <p:cNvSpPr>
            <a:spLocks noGrp="1"/>
          </p:cNvSpPr>
          <p:nvPr>
            <p:ph type="body" sz="quarter" idx="13"/>
          </p:nvPr>
        </p:nvSpPr>
        <p:spPr>
          <a:xfrm>
            <a:off x="658813" y="1727200"/>
            <a:ext cx="5473700" cy="4129088"/>
          </a:xfrm>
        </p:spPr>
        <p:txBody>
          <a:bodyPr/>
          <a:lstStyle/>
          <a:p>
            <a:pPr marL="457200" indent="-457200">
              <a:buFont typeface="Arial" panose="020B0604020202020204" pitchFamily="34" charset="0"/>
              <a:buChar char="•"/>
            </a:pPr>
            <a:r>
              <a:rPr lang="en-US" dirty="0"/>
              <a:t>Very crucial</a:t>
            </a:r>
          </a:p>
          <a:p>
            <a:pPr marL="457200" indent="-457200">
              <a:buFont typeface="Arial" panose="020B0604020202020204" pitchFamily="34" charset="0"/>
              <a:buChar char="•"/>
            </a:pPr>
            <a:r>
              <a:rPr lang="en-US" dirty="0"/>
              <a:t>Vulnerable soft-tissue cover over the joints: </a:t>
            </a:r>
          </a:p>
          <a:p>
            <a:pPr marL="808038" lvl="1" indent="-355600"/>
            <a:r>
              <a:rPr lang="en-US" sz="2400" dirty="0"/>
              <a:t>Thin subcutaneous fat</a:t>
            </a:r>
          </a:p>
          <a:p>
            <a:pPr marL="808038" lvl="1" indent="-355600"/>
            <a:r>
              <a:rPr lang="en-US" sz="2400" dirty="0"/>
              <a:t>No muscles</a:t>
            </a:r>
          </a:p>
          <a:p>
            <a:pPr marL="457200" indent="-457200">
              <a:buFont typeface="Arial" panose="020B0604020202020204" pitchFamily="34" charset="0"/>
              <a:buChar char="•"/>
            </a:pPr>
            <a:r>
              <a:rPr lang="en-US" dirty="0"/>
              <a:t>Skin tension results in:</a:t>
            </a:r>
          </a:p>
          <a:p>
            <a:pPr marL="808038" lvl="1" indent="-355600"/>
            <a:r>
              <a:rPr lang="en-US" sz="2400" dirty="0"/>
              <a:t>Ischemia</a:t>
            </a:r>
          </a:p>
          <a:p>
            <a:pPr marL="808038" lvl="1" indent="-355600"/>
            <a:r>
              <a:rPr lang="en-US" sz="2400" dirty="0"/>
              <a:t>Necrosis</a:t>
            </a:r>
          </a:p>
          <a:p>
            <a:pPr marL="808038" lvl="1" indent="-355600"/>
            <a:r>
              <a:rPr lang="en-US" sz="2400" dirty="0"/>
              <a:t>Blisters</a:t>
            </a:r>
          </a:p>
          <a:p>
            <a:pPr lvl="1"/>
            <a:endParaRPr lang="en-US" sz="2400" dirty="0"/>
          </a:p>
          <a:p>
            <a:pPr lvl="1"/>
            <a:endParaRPr lang="en-US" sz="2400" dirty="0"/>
          </a:p>
        </p:txBody>
      </p:sp>
      <p:grpSp>
        <p:nvGrpSpPr>
          <p:cNvPr id="11" name="IAPict0001"/>
          <p:cNvGrpSpPr>
            <a:grpSpLocks noChangeAspect="1"/>
          </p:cNvGrpSpPr>
          <p:nvPr/>
        </p:nvGrpSpPr>
        <p:grpSpPr bwMode="auto">
          <a:xfrm>
            <a:off x="7545898" y="1625259"/>
            <a:ext cx="6265713" cy="4511675"/>
            <a:chOff x="285" y="400"/>
            <a:chExt cx="2610" cy="1814"/>
          </a:xfrm>
        </p:grpSpPr>
        <p:sp>
          <p:nvSpPr>
            <p:cNvPr id="12" name="IAFrame_IAPict0001"/>
            <p:cNvSpPr>
              <a:spLocks noChangeAspect="1" noChangeArrowheads="1"/>
            </p:cNvSpPr>
            <p:nvPr>
              <p:custDataLst>
                <p:tags r:id="rId1"/>
              </p:custDataLst>
            </p:nvPr>
          </p:nvSpPr>
          <p:spPr bwMode="auto">
            <a:xfrm>
              <a:off x="400" y="400"/>
              <a:ext cx="2495" cy="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3" name="IAImage_IAPict0001" descr="ia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 y="400"/>
              <a:ext cx="1152" cy="18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bwMode="auto">
          <a:xfrm>
            <a:off x="7821972" y="5253725"/>
            <a:ext cx="2304256" cy="692484"/>
          </a:xfrm>
          <a:prstGeom prst="roundRect">
            <a:avLst/>
          </a:prstGeom>
          <a:solidFill>
            <a:schemeClr val="bg1"/>
          </a:solidFill>
          <a:ln w="57150">
            <a:solidFill>
              <a:srgbClr val="FF0000"/>
            </a:solidFill>
            <a:miter lim="800000"/>
            <a:headEnd/>
            <a:tailEnd/>
          </a:ln>
          <a:effectLst>
            <a:outerShdw blurRad="50800" dist="38100" dir="2700000" algn="tl" rotWithShape="0">
              <a:prstClr val="black">
                <a:alpha val="40000"/>
              </a:prstClr>
            </a:outerShdw>
          </a:effectLst>
        </p:spPr>
        <p:txBody>
          <a:bodyPr wrap="none" anchor="ctr"/>
          <a:lstStyle/>
          <a:p>
            <a:r>
              <a:rPr lang="de-CH" sz="2400" dirty="0"/>
              <a:t>Do not </a:t>
            </a:r>
            <a:r>
              <a:rPr lang="en-US" sz="2400" dirty="0"/>
              <a:t>touch!</a:t>
            </a:r>
          </a:p>
        </p:txBody>
      </p:sp>
    </p:spTree>
    <p:extLst>
      <p:ext uri="{BB962C8B-B14F-4D97-AF65-F5344CB8AC3E}">
        <p14:creationId xmlns:p14="http://schemas.microsoft.com/office/powerpoint/2010/main" val="387377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AImage_IAPict0001" descr="ia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912" y="1484313"/>
            <a:ext cx="2765556" cy="44967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Timing of surgery</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History of the injury:</a:t>
            </a:r>
          </a:p>
          <a:p>
            <a:pPr marL="808038" lvl="1" indent="-355600"/>
            <a:r>
              <a:rPr lang="en-US" sz="2400" dirty="0"/>
              <a:t>Energy involved</a:t>
            </a:r>
          </a:p>
          <a:p>
            <a:pPr marL="808038" lvl="1" indent="-355600"/>
            <a:r>
              <a:rPr lang="en-US" sz="2400" dirty="0"/>
              <a:t>Time span since accident</a:t>
            </a:r>
          </a:p>
          <a:p>
            <a:pPr marL="457200" indent="-457200">
              <a:buFont typeface="Arial" panose="020B0604020202020204" pitchFamily="34" charset="0"/>
              <a:buChar char="•"/>
            </a:pPr>
            <a:r>
              <a:rPr lang="en-US" dirty="0"/>
              <a:t>Swelling, skin tension, blisters, hematoma…</a:t>
            </a:r>
          </a:p>
          <a:p>
            <a:pPr marL="457200" indent="-457200">
              <a:buFont typeface="Arial" panose="020B0604020202020204" pitchFamily="34" charset="0"/>
              <a:buChar char="•"/>
            </a:pPr>
            <a:r>
              <a:rPr lang="en-US" dirty="0"/>
              <a:t>Open/closed injury:</a:t>
            </a:r>
          </a:p>
          <a:p>
            <a:pPr marL="808038" lvl="1" indent="-355600"/>
            <a:r>
              <a:rPr lang="en-US" sz="2400" dirty="0"/>
              <a:t>Contamination</a:t>
            </a:r>
          </a:p>
          <a:p>
            <a:pPr marL="808038" lvl="1" indent="-355600"/>
            <a:r>
              <a:rPr lang="en-US" sz="2400" dirty="0"/>
              <a:t>Neurovascular status</a:t>
            </a:r>
          </a:p>
          <a:p>
            <a:pPr marL="457200" indent="-457200">
              <a:buFont typeface="Arial" panose="020B0604020202020204" pitchFamily="34" charset="0"/>
              <a:buChar char="•"/>
            </a:pPr>
            <a:r>
              <a:rPr lang="en-US" dirty="0"/>
              <a:t>Compartment pressure</a:t>
            </a:r>
          </a:p>
        </p:txBody>
      </p:sp>
      <p:pic>
        <p:nvPicPr>
          <p:cNvPr id="7" name="Picture 12" descr="iru_0064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680177" y="1484315"/>
            <a:ext cx="2871013" cy="4496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bwMode="auto">
          <a:xfrm>
            <a:off x="7782378" y="5126578"/>
            <a:ext cx="2562094" cy="692484"/>
          </a:xfrm>
          <a:prstGeom prst="roundRect">
            <a:avLst/>
          </a:prstGeom>
          <a:solidFill>
            <a:schemeClr val="bg1"/>
          </a:solidFill>
          <a:ln w="57150">
            <a:solidFill>
              <a:srgbClr val="33CC33"/>
            </a:solidFill>
          </a:ln>
          <a:effectLst>
            <a:outerShdw blurRad="50800" dist="38100" dir="2700000" algn="tl" rotWithShape="0">
              <a:prstClr val="black">
                <a:alpha val="40000"/>
              </a:prstClr>
            </a:outerShdw>
          </a:effectLst>
        </p:spPr>
        <p:txBody>
          <a:bodyPr wrap="none" anchor="ctr"/>
          <a:lstStyle/>
          <a:p>
            <a:r>
              <a:rPr lang="en-US" sz="2400" dirty="0"/>
              <a:t>OK after 10 days!</a:t>
            </a:r>
          </a:p>
        </p:txBody>
      </p:sp>
    </p:spTree>
    <p:extLst>
      <p:ext uri="{BB962C8B-B14F-4D97-AF65-F5344CB8AC3E}">
        <p14:creationId xmlns:p14="http://schemas.microsoft.com/office/powerpoint/2010/main" val="341538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surgery</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Based on soft-tissue conditions</a:t>
            </a:r>
          </a:p>
          <a:p>
            <a:pPr marL="808038" lvl="1" indent="-355600"/>
            <a:r>
              <a:rPr lang="en-US" dirty="0">
                <a:solidFill>
                  <a:schemeClr val="tx1"/>
                </a:solidFill>
              </a:rPr>
              <a:t>Primary definitive surgery</a:t>
            </a:r>
          </a:p>
          <a:p>
            <a:pPr marL="808038" lvl="1" indent="-355600"/>
            <a:r>
              <a:rPr lang="en-US" dirty="0">
                <a:solidFill>
                  <a:schemeClr val="tx1"/>
                </a:solidFill>
              </a:rPr>
              <a:t>Staged surgery</a:t>
            </a:r>
          </a:p>
          <a:p>
            <a:pPr marL="808038" lvl="1" indent="-355600"/>
            <a:r>
              <a:rPr lang="en-US" dirty="0">
                <a:solidFill>
                  <a:schemeClr val="tx1"/>
                </a:solidFill>
              </a:rPr>
              <a:t>Delayed surgery</a:t>
            </a:r>
          </a:p>
          <a:p>
            <a:pPr lvl="1"/>
            <a:endParaRPr lang="en-US" dirty="0">
              <a:solidFill>
                <a:schemeClr val="tx1"/>
              </a:solidFill>
            </a:endParaRPr>
          </a:p>
        </p:txBody>
      </p:sp>
      <p:grpSp>
        <p:nvGrpSpPr>
          <p:cNvPr id="6" name="IAPict0001"/>
          <p:cNvGrpSpPr>
            <a:grpSpLocks noChangeAspect="1"/>
          </p:cNvGrpSpPr>
          <p:nvPr/>
        </p:nvGrpSpPr>
        <p:grpSpPr bwMode="auto">
          <a:xfrm>
            <a:off x="6450560" y="1611043"/>
            <a:ext cx="4456165" cy="3311812"/>
            <a:chOff x="400" y="400"/>
            <a:chExt cx="2495" cy="1854"/>
          </a:xfrm>
        </p:grpSpPr>
        <p:sp>
          <p:nvSpPr>
            <p:cNvPr id="7" name="IAFrame_IAPict0001"/>
            <p:cNvSpPr>
              <a:spLocks noChangeAspect="1" noChangeArrowheads="1"/>
            </p:cNvSpPr>
            <p:nvPr>
              <p:custDataLst>
                <p:tags r:id="rId1"/>
              </p:custDataLst>
            </p:nvPr>
          </p:nvSpPr>
          <p:spPr bwMode="auto">
            <a:xfrm>
              <a:off x="400" y="400"/>
              <a:ext cx="2495" cy="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8" name="IAImage_IAPict0001" descr="ia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 y="446"/>
              <a:ext cx="2312" cy="18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7077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definitive surgery </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Unproblematic soft tissues</a:t>
            </a:r>
          </a:p>
          <a:p>
            <a:pPr marL="457200" indent="-457200">
              <a:buFont typeface="Arial" panose="020B0604020202020204" pitchFamily="34" charset="0"/>
              <a:buChar char="•"/>
            </a:pPr>
            <a:r>
              <a:rPr lang="en-US" dirty="0"/>
              <a:t>Simple, open articular fracture (1° and 2°)</a:t>
            </a:r>
          </a:p>
          <a:p>
            <a:pPr marL="457200" indent="-457200">
              <a:buFont typeface="Arial" panose="020B0604020202020204" pitchFamily="34" charset="0"/>
              <a:buChar char="•"/>
            </a:pPr>
            <a:r>
              <a:rPr lang="en-US" dirty="0"/>
              <a:t>Fractures with vascular injury</a:t>
            </a:r>
          </a:p>
          <a:p>
            <a:endParaRPr lang="en-US" dirty="0"/>
          </a:p>
          <a:p>
            <a:r>
              <a:rPr lang="en-US" u="sng" dirty="0"/>
              <a:t>Prerequisites</a:t>
            </a:r>
          </a:p>
          <a:p>
            <a:pPr marL="457200" indent="-457200">
              <a:buFont typeface="Arial" panose="020B0604020202020204" pitchFamily="34" charset="0"/>
              <a:buChar char="•"/>
            </a:pPr>
            <a:r>
              <a:rPr lang="en-US" dirty="0"/>
              <a:t>Complete preoperative planning</a:t>
            </a:r>
          </a:p>
          <a:p>
            <a:pPr marL="457200" indent="-457200">
              <a:buFont typeface="Arial" panose="020B0604020202020204" pitchFamily="34" charset="0"/>
              <a:buChar char="•"/>
            </a:pPr>
            <a:r>
              <a:rPr lang="en-US" dirty="0"/>
              <a:t>Access to OR  </a:t>
            </a:r>
          </a:p>
          <a:p>
            <a:pPr marL="457200" indent="-457200">
              <a:buFont typeface="Arial" panose="020B0604020202020204" pitchFamily="34" charset="0"/>
              <a:buChar char="•"/>
            </a:pPr>
            <a:r>
              <a:rPr lang="en-US" dirty="0"/>
              <a:t>Full equipment available</a:t>
            </a:r>
          </a:p>
          <a:p>
            <a:pPr marL="457200" indent="-457200">
              <a:buFont typeface="Arial" panose="020B0604020202020204" pitchFamily="34" charset="0"/>
              <a:buChar char="•"/>
            </a:pPr>
            <a:r>
              <a:rPr lang="en-US" dirty="0"/>
              <a:t>Experienced team of surgeons and nurses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943" y="1727668"/>
            <a:ext cx="2678032" cy="218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7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Motorbike accident—Case 1</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30-year-old man </a:t>
            </a:r>
            <a:endParaRPr lang="en-US" dirty="0">
              <a:solidFill>
                <a:srgbClr val="FF0000"/>
              </a:solidFill>
            </a:endParaRPr>
          </a:p>
          <a:p>
            <a:pPr marL="457200" indent="-457200">
              <a:buFont typeface="Arial" panose="020B0604020202020204" pitchFamily="34" charset="0"/>
              <a:buChar char="•"/>
            </a:pPr>
            <a:r>
              <a:rPr lang="en-US" dirty="0"/>
              <a:t>III° open proximal tibia fracture (41-C1) </a:t>
            </a:r>
          </a:p>
          <a:p>
            <a:pPr marL="457200" indent="-457200">
              <a:buFont typeface="Arial" panose="020B0604020202020204" pitchFamily="34" charset="0"/>
              <a:buChar char="•"/>
            </a:pPr>
            <a:r>
              <a:rPr lang="en-US" dirty="0"/>
              <a:t>Only a puncture wound</a:t>
            </a:r>
          </a:p>
          <a:p>
            <a:pPr marL="895350" lvl="1" indent="-442913"/>
            <a:r>
              <a:rPr lang="en-US" dirty="0">
                <a:solidFill>
                  <a:schemeClr val="tx1"/>
                </a:solidFill>
              </a:rPr>
              <a:t>But poor pulses</a:t>
            </a:r>
          </a:p>
          <a:p>
            <a:pPr lvl="1"/>
            <a:endParaRPr lang="de-CH" sz="2400" dirty="0"/>
          </a:p>
        </p:txBody>
      </p:sp>
      <p:pic>
        <p:nvPicPr>
          <p:cNvPr id="17" name="IAImage_IAPict0001" descr="ia5C"/>
          <p:cNvPicPr>
            <a:picLocks noChangeAspect="1" noChangeArrowheads="1"/>
          </p:cNvPicPr>
          <p:nvPr/>
        </p:nvPicPr>
        <p:blipFill rotWithShape="1">
          <a:blip r:embed="rId5">
            <a:extLst>
              <a:ext uri="{28A0092B-C50C-407E-A947-70E740481C1C}">
                <a14:useLocalDpi xmlns:a14="http://schemas.microsoft.com/office/drawing/2010/main" val="0"/>
              </a:ext>
            </a:extLst>
          </a:blip>
          <a:srcRect l="54059" r="3309"/>
          <a:stretch/>
        </p:blipFill>
        <p:spPr bwMode="auto">
          <a:xfrm>
            <a:off x="4454319" y="3919124"/>
            <a:ext cx="2133651" cy="28482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5"/>
          <p:cNvGrpSpPr>
            <a:grpSpLocks/>
          </p:cNvGrpSpPr>
          <p:nvPr/>
        </p:nvGrpSpPr>
        <p:grpSpPr bwMode="auto">
          <a:xfrm>
            <a:off x="2223437" y="4274398"/>
            <a:ext cx="4336628" cy="3282587"/>
            <a:chOff x="-69" y="2375"/>
            <a:chExt cx="3312" cy="2507"/>
          </a:xfrm>
        </p:grpSpPr>
        <p:sp>
          <p:nvSpPr>
            <p:cNvPr id="11" name="IAFrame_IAPict0001"/>
            <p:cNvSpPr>
              <a:spLocks noChangeAspect="1" noChangeArrowheads="1"/>
            </p:cNvSpPr>
            <p:nvPr>
              <p:custDataLst>
                <p:tags r:id="rId2"/>
              </p:custDataLst>
            </p:nvPr>
          </p:nvSpPr>
          <p:spPr bwMode="auto">
            <a:xfrm>
              <a:off x="-69" y="2375"/>
              <a:ext cx="3312" cy="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 name="AutoShape 9"/>
            <p:cNvSpPr>
              <a:spLocks noChangeArrowheads="1"/>
            </p:cNvSpPr>
            <p:nvPr/>
          </p:nvSpPr>
          <p:spPr bwMode="auto">
            <a:xfrm rot="1986047">
              <a:off x="1557" y="2682"/>
              <a:ext cx="453" cy="181"/>
            </a:xfrm>
            <a:prstGeom prst="rightArrow">
              <a:avLst>
                <a:gd name="adj1" fmla="val 50000"/>
                <a:gd name="adj2" fmla="val 62569"/>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3" name="IAPict0002"/>
          <p:cNvGrpSpPr>
            <a:grpSpLocks noChangeAspect="1"/>
          </p:cNvGrpSpPr>
          <p:nvPr/>
        </p:nvGrpSpPr>
        <p:grpSpPr bwMode="auto">
          <a:xfrm>
            <a:off x="6591960" y="3919294"/>
            <a:ext cx="7771741" cy="4876716"/>
            <a:chOff x="-2687" y="-1014"/>
            <a:chExt cx="5582" cy="3228"/>
          </a:xfrm>
        </p:grpSpPr>
        <p:sp>
          <p:nvSpPr>
            <p:cNvPr id="14" name="IAFrame_IAPict0002"/>
            <p:cNvSpPr>
              <a:spLocks noChangeAspect="1" noChangeArrowheads="1"/>
            </p:cNvSpPr>
            <p:nvPr>
              <p:custDataLst>
                <p:tags r:id="rId1"/>
              </p:custDataLst>
            </p:nvPr>
          </p:nvSpPr>
          <p:spPr bwMode="auto">
            <a:xfrm>
              <a:off x="400" y="400"/>
              <a:ext cx="2495" cy="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5" name="IAImage_IAPict0002" descr="ia5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7" y="-1014"/>
              <a:ext cx="2531" cy="16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ight Arrow 3"/>
          <p:cNvSpPr/>
          <p:nvPr/>
        </p:nvSpPr>
        <p:spPr bwMode="auto">
          <a:xfrm rot="17399413">
            <a:off x="7566273" y="5868094"/>
            <a:ext cx="510029" cy="280940"/>
          </a:xfrm>
          <a:prstGeom prst="rightArrow">
            <a:avLst/>
          </a:prstGeom>
          <a:solidFill>
            <a:schemeClr val="bg1"/>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CH" sz="1400">
              <a:latin typeface="Arial" charset="0"/>
            </a:endParaRPr>
          </a:p>
        </p:txBody>
      </p:sp>
      <p:pic>
        <p:nvPicPr>
          <p:cNvPr id="16" name="IAImage_IAPict0001" descr="ia5C"/>
          <p:cNvPicPr>
            <a:picLocks noChangeAspect="1" noChangeArrowheads="1"/>
          </p:cNvPicPr>
          <p:nvPr/>
        </p:nvPicPr>
        <p:blipFill rotWithShape="1">
          <a:blip r:embed="rId5">
            <a:extLst>
              <a:ext uri="{28A0092B-C50C-407E-A947-70E740481C1C}">
                <a14:useLocalDpi xmlns:a14="http://schemas.microsoft.com/office/drawing/2010/main" val="0"/>
              </a:ext>
            </a:extLst>
          </a:blip>
          <a:srcRect l="5047" r="61857"/>
          <a:stretch/>
        </p:blipFill>
        <p:spPr bwMode="auto">
          <a:xfrm>
            <a:off x="2672555" y="3919123"/>
            <a:ext cx="1719196" cy="29561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650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Motorbike accident—Case 1</a:t>
            </a:r>
            <a:endParaRPr lang="en-US" sz="2400" dirty="0"/>
          </a:p>
        </p:txBody>
      </p:sp>
      <p:sp>
        <p:nvSpPr>
          <p:cNvPr id="12" name="Content Placeholder 2"/>
          <p:cNvSpPr>
            <a:spLocks noGrp="1"/>
          </p:cNvSpPr>
          <p:nvPr>
            <p:ph type="body" sz="quarter" idx="13"/>
          </p:nvPr>
        </p:nvSpPr>
        <p:spPr>
          <a:xfrm>
            <a:off x="658813" y="1727200"/>
            <a:ext cx="6769100" cy="4129088"/>
          </a:xfrm>
        </p:spPr>
        <p:txBody>
          <a:bodyPr/>
          <a:lstStyle/>
          <a:p>
            <a:pPr marL="457200" indent="-457200">
              <a:buFont typeface="Arial" panose="020B0604020202020204" pitchFamily="34" charset="0"/>
              <a:buChar char="•"/>
            </a:pPr>
            <a:r>
              <a:rPr lang="en-US" dirty="0">
                <a:solidFill>
                  <a:schemeClr val="bg1">
                    <a:lumMod val="75000"/>
                  </a:schemeClr>
                </a:solidFill>
              </a:rPr>
              <a:t>30-year-old man </a:t>
            </a:r>
          </a:p>
          <a:p>
            <a:pPr marL="457200" indent="-457200">
              <a:buFont typeface="Arial" panose="020B0604020202020204" pitchFamily="34" charset="0"/>
              <a:buChar char="•"/>
            </a:pPr>
            <a:r>
              <a:rPr lang="en-US" dirty="0">
                <a:solidFill>
                  <a:schemeClr val="bg1">
                    <a:lumMod val="75000"/>
                  </a:schemeClr>
                </a:solidFill>
              </a:rPr>
              <a:t>III° open proximal tibia fracture (41-C1) </a:t>
            </a:r>
          </a:p>
          <a:p>
            <a:pPr marL="457200" indent="-457200">
              <a:buFont typeface="Arial" panose="020B0604020202020204" pitchFamily="34" charset="0"/>
              <a:buChar char="•"/>
            </a:pPr>
            <a:r>
              <a:rPr lang="en-US" dirty="0">
                <a:solidFill>
                  <a:schemeClr val="bg1">
                    <a:lumMod val="75000"/>
                  </a:schemeClr>
                </a:solidFill>
              </a:rPr>
              <a:t>Only puncture wound</a:t>
            </a:r>
          </a:p>
          <a:p>
            <a:pPr marL="895350" lvl="1" indent="-442913"/>
            <a:r>
              <a:rPr lang="en-US" dirty="0">
                <a:solidFill>
                  <a:schemeClr val="bg1">
                    <a:lumMod val="75000"/>
                  </a:schemeClr>
                </a:solidFill>
              </a:rPr>
              <a:t>But poor pulses</a:t>
            </a:r>
          </a:p>
          <a:p>
            <a:pPr marL="895350" lvl="1" indent="-442913"/>
            <a:r>
              <a:rPr lang="en-US" kern="0" dirty="0"/>
              <a:t>“On-table” angiography </a:t>
            </a:r>
            <a:br>
              <a:rPr lang="en-US" kern="0" dirty="0"/>
            </a:br>
            <a:r>
              <a:rPr lang="en-US" kern="0" dirty="0"/>
              <a:t>in operating room</a:t>
            </a:r>
            <a:br>
              <a:rPr lang="en-US" kern="0" dirty="0"/>
            </a:br>
            <a:r>
              <a:rPr lang="en-US" kern="0" dirty="0">
                <a:solidFill>
                  <a:srgbClr val="0070C0"/>
                </a:solidFill>
              </a:rPr>
              <a:t>Injury of popliteal artery</a:t>
            </a:r>
            <a:endParaRPr lang="en-US" sz="3600" kern="0" dirty="0"/>
          </a:p>
          <a:p>
            <a:pPr marL="895350" lvl="1" indent="-442913"/>
            <a:endParaRPr lang="en-US" dirty="0">
              <a:solidFill>
                <a:schemeClr val="bg1">
                  <a:lumMod val="75000"/>
                </a:schemeClr>
              </a:solidFill>
            </a:endParaRPr>
          </a:p>
        </p:txBody>
      </p:sp>
      <p:sp>
        <p:nvSpPr>
          <p:cNvPr id="10" name="AutoShape 9"/>
          <p:cNvSpPr>
            <a:spLocks noChangeArrowheads="1"/>
          </p:cNvSpPr>
          <p:nvPr/>
        </p:nvSpPr>
        <p:spPr bwMode="auto">
          <a:xfrm>
            <a:off x="693557" y="4672675"/>
            <a:ext cx="719138" cy="287337"/>
          </a:xfrm>
          <a:prstGeom prst="rightArrow">
            <a:avLst>
              <a:gd name="adj1" fmla="val 50000"/>
              <a:gd name="adj2" fmla="val 62569"/>
            </a:avLst>
          </a:prstGeom>
          <a:solidFill>
            <a:schemeClr val="bg1"/>
          </a:solidFill>
          <a:ln w="3810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8" name="IAImage_IAPict0001" descr="ia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819" y="2715277"/>
            <a:ext cx="3588804" cy="36846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ight Arrow 18"/>
          <p:cNvSpPr/>
          <p:nvPr/>
        </p:nvSpPr>
        <p:spPr bwMode="auto">
          <a:xfrm rot="9588680">
            <a:off x="8787083" y="3866285"/>
            <a:ext cx="489204" cy="24231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CH" sz="1400">
              <a:latin typeface="Arial" charset="0"/>
            </a:endParaRPr>
          </a:p>
        </p:txBody>
      </p:sp>
      <p:sp>
        <p:nvSpPr>
          <p:cNvPr id="5" name="Freeform 4"/>
          <p:cNvSpPr/>
          <p:nvPr/>
        </p:nvSpPr>
        <p:spPr bwMode="auto">
          <a:xfrm>
            <a:off x="8575282" y="4083782"/>
            <a:ext cx="203200" cy="90311"/>
          </a:xfrm>
          <a:custGeom>
            <a:avLst/>
            <a:gdLst>
              <a:gd name="connsiteX0" fmla="*/ 0 w 203200"/>
              <a:gd name="connsiteY0" fmla="*/ 0 h 90311"/>
              <a:gd name="connsiteX1" fmla="*/ 112889 w 203200"/>
              <a:gd name="connsiteY1" fmla="*/ 11288 h 90311"/>
              <a:gd name="connsiteX2" fmla="*/ 124178 w 203200"/>
              <a:gd name="connsiteY2" fmla="*/ 45155 h 90311"/>
              <a:gd name="connsiteX3" fmla="*/ 203200 w 203200"/>
              <a:gd name="connsiteY3" fmla="*/ 90311 h 90311"/>
            </a:gdLst>
            <a:ahLst/>
            <a:cxnLst>
              <a:cxn ang="0">
                <a:pos x="connsiteX0" y="connsiteY0"/>
              </a:cxn>
              <a:cxn ang="0">
                <a:pos x="connsiteX1" y="connsiteY1"/>
              </a:cxn>
              <a:cxn ang="0">
                <a:pos x="connsiteX2" y="connsiteY2"/>
              </a:cxn>
              <a:cxn ang="0">
                <a:pos x="connsiteX3" y="connsiteY3"/>
              </a:cxn>
            </a:cxnLst>
            <a:rect l="l" t="t" r="r" b="b"/>
            <a:pathLst>
              <a:path w="203200" h="90311">
                <a:moveTo>
                  <a:pt x="0" y="0"/>
                </a:moveTo>
                <a:cubicBezTo>
                  <a:pt x="37630" y="3763"/>
                  <a:pt x="77348" y="-1636"/>
                  <a:pt x="112889" y="11288"/>
                </a:cubicBezTo>
                <a:cubicBezTo>
                  <a:pt x="124072" y="15355"/>
                  <a:pt x="114495" y="38238"/>
                  <a:pt x="124178" y="45155"/>
                </a:cubicBezTo>
                <a:cubicBezTo>
                  <a:pt x="222328" y="115263"/>
                  <a:pt x="173336" y="30583"/>
                  <a:pt x="203200" y="90311"/>
                </a:cubicBezTo>
              </a:path>
            </a:pathLst>
          </a:custGeom>
          <a:noFill/>
          <a:ln w="57150" cap="flat" cmpd="sng" algn="ctr">
            <a:solidFill>
              <a:srgbClr val="FF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a:latin typeface="Arial" charset="0"/>
            </a:endParaRPr>
          </a:p>
        </p:txBody>
      </p:sp>
    </p:spTree>
    <p:extLst>
      <p:ext uri="{BB962C8B-B14F-4D97-AF65-F5344CB8AC3E}">
        <p14:creationId xmlns:p14="http://schemas.microsoft.com/office/powerpoint/2010/main" val="82650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br>
              <a:rPr lang="en-US" dirty="0"/>
            </a:br>
            <a:endParaRPr lang="de-CH" dirty="0"/>
          </a:p>
        </p:txBody>
      </p:sp>
      <p:sp>
        <p:nvSpPr>
          <p:cNvPr id="4100" name="Rectangle 3"/>
          <p:cNvSpPr>
            <a:spLocks noGrp="1" noChangeArrowheads="1"/>
          </p:cNvSpPr>
          <p:nvPr>
            <p:ph type="body" sz="quarter" idx="13"/>
          </p:nvPr>
        </p:nvSpPr>
        <p:spPr>
          <a:xfrm>
            <a:off x="658812" y="1727200"/>
            <a:ext cx="10874373" cy="4129088"/>
          </a:xfrm>
        </p:spPr>
        <p:txBody>
          <a:bodyPr/>
          <a:lstStyle/>
          <a:p>
            <a:pPr marL="361950" indent="-361950"/>
            <a:r>
              <a:rPr lang="en-GB" dirty="0">
                <a:latin typeface="Arial" pitchFamily="34" charset="0"/>
                <a:cs typeface="Arial" pitchFamily="34" charset="0"/>
              </a:rPr>
              <a:t>At the end of this lecture you will: </a:t>
            </a:r>
          </a:p>
          <a:p>
            <a:pPr marL="361950" indent="-361950"/>
            <a:endParaRPr lang="en-US" dirty="0">
              <a:latin typeface="Arial" pitchFamily="34" charset="0"/>
              <a:cs typeface="Arial" pitchFamily="34" charset="0"/>
            </a:endParaRPr>
          </a:p>
          <a:p>
            <a:pPr marL="361950" indent="-361950" eaLnBrk="1" hangingPunct="1">
              <a:buFont typeface="Arial" panose="020B0604020202020204" pitchFamily="34" charset="0"/>
              <a:buChar char="•"/>
            </a:pPr>
            <a:r>
              <a:rPr lang="en-US" dirty="0"/>
              <a:t>Understand the pathophysiology of articular cartilage</a:t>
            </a:r>
          </a:p>
          <a:p>
            <a:pPr marL="361950" indent="-361950" eaLnBrk="1" hangingPunct="1">
              <a:buFont typeface="Arial" panose="020B0604020202020204" pitchFamily="34" charset="0"/>
              <a:buChar char="•"/>
            </a:pPr>
            <a:r>
              <a:rPr lang="en-US" dirty="0"/>
              <a:t>Describe the need for anatomical reduction and rigid fixation in articular fractures </a:t>
            </a:r>
          </a:p>
          <a:p>
            <a:pPr marL="361950" indent="-361950" eaLnBrk="1" hangingPunct="1">
              <a:buFont typeface="Arial" panose="020B0604020202020204" pitchFamily="34" charset="0"/>
              <a:buChar char="•"/>
            </a:pPr>
            <a:r>
              <a:rPr lang="en-US" dirty="0"/>
              <a:t>Discuss “staged surgery” </a:t>
            </a:r>
          </a:p>
          <a:p>
            <a:pPr marL="361950" indent="-361950" eaLnBrk="1" hangingPunct="1">
              <a:buFontTx/>
              <a:buChar char="•"/>
            </a:pPr>
            <a:endParaRPr lang="de-CH" sz="2400" dirty="0"/>
          </a:p>
        </p:txBody>
      </p:sp>
    </p:spTree>
    <p:extLst>
      <p:ext uri="{BB962C8B-B14F-4D97-AF65-F5344CB8AC3E}">
        <p14:creationId xmlns:p14="http://schemas.microsoft.com/office/powerpoint/2010/main" val="291128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Motorbike accident—Case 1</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latin typeface="Arial Unicode MS" pitchFamily="34" charset="-128"/>
              </a:rPr>
              <a:t>Surgery</a:t>
            </a:r>
          </a:p>
          <a:p>
            <a:pPr marL="1038225" lvl="1" indent="-514350">
              <a:buFont typeface="+mj-lt"/>
              <a:buAutoNum type="arabicPeriod"/>
            </a:pPr>
            <a:r>
              <a:rPr lang="en-US" dirty="0">
                <a:solidFill>
                  <a:schemeClr val="tx1"/>
                </a:solidFill>
                <a:latin typeface="Arial Unicode MS" pitchFamily="34" charset="-128"/>
              </a:rPr>
              <a:t>Medial approach to repair popliteal vessel</a:t>
            </a:r>
          </a:p>
          <a:p>
            <a:pPr marL="523875" lvl="1" indent="0">
              <a:buNone/>
            </a:pPr>
            <a:r>
              <a:rPr lang="en-US" dirty="0"/>
              <a:t>     </a:t>
            </a:r>
          </a:p>
          <a:p>
            <a:pPr lvl="1"/>
            <a:endParaRPr lang="en-US" sz="2400" dirty="0"/>
          </a:p>
        </p:txBody>
      </p:sp>
      <p:pic>
        <p:nvPicPr>
          <p:cNvPr id="9" name="IAImage_IAPict0002" descr="ia5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946" y="2955273"/>
            <a:ext cx="5277876" cy="36976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759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Motorbike accident—Case 1</a:t>
            </a:r>
          </a:p>
        </p:txBody>
      </p:sp>
      <p:sp>
        <p:nvSpPr>
          <p:cNvPr id="3" name="Content Placeholder 2"/>
          <p:cNvSpPr>
            <a:spLocks noGrp="1"/>
          </p:cNvSpPr>
          <p:nvPr>
            <p:ph type="body" sz="quarter" idx="13"/>
          </p:nvPr>
        </p:nvSpPr>
        <p:spPr>
          <a:xfrm>
            <a:off x="658812" y="1727200"/>
            <a:ext cx="9577387" cy="2671763"/>
          </a:xfrm>
        </p:spPr>
        <p:txBody>
          <a:bodyPr/>
          <a:lstStyle/>
          <a:p>
            <a:pPr marL="457200" indent="-457200">
              <a:buFont typeface="Arial" panose="020B0604020202020204" pitchFamily="34" charset="0"/>
              <a:buChar char="•"/>
            </a:pPr>
            <a:r>
              <a:rPr lang="en-US" dirty="0">
                <a:latin typeface="Arial Unicode MS" pitchFamily="34" charset="-128"/>
              </a:rPr>
              <a:t>Surgery</a:t>
            </a:r>
          </a:p>
          <a:p>
            <a:pPr marL="1038225" lvl="1" indent="-514350">
              <a:buFont typeface="+mj-lt"/>
              <a:buAutoNum type="arabicPeriod"/>
            </a:pPr>
            <a:r>
              <a:rPr lang="en-US" dirty="0">
                <a:solidFill>
                  <a:schemeClr val="bg1">
                    <a:lumMod val="65000"/>
                  </a:schemeClr>
                </a:solidFill>
                <a:latin typeface="Arial Unicode MS" pitchFamily="34" charset="-128"/>
              </a:rPr>
              <a:t>Medial approach to repair popliteal vessel</a:t>
            </a:r>
          </a:p>
          <a:p>
            <a:pPr marL="1038225" lvl="1" indent="-514350">
              <a:buFont typeface="+mj-lt"/>
              <a:buAutoNum type="arabicPeriod"/>
            </a:pPr>
            <a:r>
              <a:rPr lang="en-US" dirty="0">
                <a:solidFill>
                  <a:schemeClr val="tx1"/>
                </a:solidFill>
                <a:latin typeface="Arial Unicode MS" pitchFamily="34" charset="-128"/>
              </a:rPr>
              <a:t>ORIF (</a:t>
            </a:r>
            <a:r>
              <a:rPr lang="en-US" b="1" u="sng" dirty="0">
                <a:solidFill>
                  <a:schemeClr val="tx2"/>
                </a:solidFill>
                <a:ea typeface="+mn-ea"/>
                <a:cs typeface="+mn-cs"/>
              </a:rPr>
              <a:t>O</a:t>
            </a:r>
            <a:r>
              <a:rPr lang="en-US" dirty="0">
                <a:solidFill>
                  <a:schemeClr val="tx1"/>
                </a:solidFill>
                <a:latin typeface="Arial Unicode MS" pitchFamily="34" charset="-128"/>
              </a:rPr>
              <a:t>pen </a:t>
            </a:r>
            <a:r>
              <a:rPr lang="en-US" b="1" u="sng" dirty="0">
                <a:solidFill>
                  <a:schemeClr val="tx2"/>
                </a:solidFill>
                <a:ea typeface="+mn-ea"/>
                <a:cs typeface="+mn-cs"/>
              </a:rPr>
              <a:t>R</a:t>
            </a:r>
            <a:r>
              <a:rPr lang="en-US" dirty="0">
                <a:solidFill>
                  <a:schemeClr val="tx1"/>
                </a:solidFill>
                <a:latin typeface="Arial Unicode MS" pitchFamily="34" charset="-128"/>
              </a:rPr>
              <a:t>eduction </a:t>
            </a:r>
            <a:r>
              <a:rPr lang="en-US" b="1" u="sng" dirty="0">
                <a:solidFill>
                  <a:schemeClr val="tx2"/>
                </a:solidFill>
                <a:ea typeface="+mn-ea"/>
                <a:cs typeface="+mn-cs"/>
              </a:rPr>
              <a:t>I</a:t>
            </a:r>
            <a:r>
              <a:rPr lang="en-US" dirty="0">
                <a:solidFill>
                  <a:schemeClr val="tx1"/>
                </a:solidFill>
                <a:latin typeface="Arial Unicode MS" pitchFamily="34" charset="-128"/>
              </a:rPr>
              <a:t>nternal </a:t>
            </a:r>
            <a:r>
              <a:rPr lang="en-US" b="1" u="sng" dirty="0">
                <a:solidFill>
                  <a:schemeClr val="tx2"/>
                </a:solidFill>
                <a:ea typeface="+mn-ea"/>
                <a:cs typeface="+mn-cs"/>
              </a:rPr>
              <a:t>F</a:t>
            </a:r>
            <a:r>
              <a:rPr lang="en-US" dirty="0">
                <a:solidFill>
                  <a:schemeClr val="tx1"/>
                </a:solidFill>
                <a:latin typeface="Arial Unicode MS" pitchFamily="34" charset="-128"/>
              </a:rPr>
              <a:t>ixation) with angled blade plate 3.5</a:t>
            </a:r>
          </a:p>
          <a:p>
            <a:pPr marL="1038225" lvl="1" indent="-514350">
              <a:buFont typeface="+mj-lt"/>
              <a:buAutoNum type="arabicPeriod"/>
            </a:pPr>
            <a:endParaRPr lang="en-US" dirty="0">
              <a:latin typeface="Arial Unicode MS" pitchFamily="34" charset="-128"/>
            </a:endParaRPr>
          </a:p>
          <a:p>
            <a:pPr marL="523875" lvl="1" indent="0">
              <a:buNone/>
            </a:pPr>
            <a:r>
              <a:rPr lang="en-US" dirty="0"/>
              <a:t>     </a:t>
            </a:r>
          </a:p>
          <a:p>
            <a:pPr lvl="1"/>
            <a:endParaRPr lang="en-US" sz="2400" dirty="0"/>
          </a:p>
        </p:txBody>
      </p:sp>
      <p:pic>
        <p:nvPicPr>
          <p:cNvPr id="5" name="IAImage_IAPict0003" descr="ia60"/>
          <p:cNvPicPr>
            <a:picLocks noChangeAspect="1" noChangeArrowheads="1"/>
          </p:cNvPicPr>
          <p:nvPr/>
        </p:nvPicPr>
        <p:blipFill rotWithShape="1">
          <a:blip r:embed="rId3">
            <a:extLst>
              <a:ext uri="{28A0092B-C50C-407E-A947-70E740481C1C}">
                <a14:useLocalDpi xmlns:a14="http://schemas.microsoft.com/office/drawing/2010/main" val="0"/>
              </a:ext>
            </a:extLst>
          </a:blip>
          <a:srcRect l="12508" r="17933"/>
          <a:stretch/>
        </p:blipFill>
        <p:spPr bwMode="auto">
          <a:xfrm>
            <a:off x="4520809" y="3558395"/>
            <a:ext cx="3163132" cy="30541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630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Motorbike accident—Case 1</a:t>
            </a:r>
          </a:p>
        </p:txBody>
      </p:sp>
      <p:pic>
        <p:nvPicPr>
          <p:cNvPr id="6" name="IAImage_IAPict0004" descr="ia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045" y="4177870"/>
            <a:ext cx="3894920" cy="26801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bwMode="auto">
          <a:xfrm rot="21127483">
            <a:off x="6228445" y="4772362"/>
            <a:ext cx="3921752" cy="1152128"/>
          </a:xfrm>
          <a:prstGeom prst="roundRect">
            <a:avLst/>
          </a:prstGeom>
          <a:solidFill>
            <a:schemeClr val="bg1"/>
          </a:solidFill>
          <a:ln w="38100">
            <a:solidFill>
              <a:srgbClr val="FF0000"/>
            </a:solidFill>
            <a:miter lim="800000"/>
            <a:headEnd/>
            <a:tailEnd/>
          </a:ln>
          <a:effectLst>
            <a:outerShdw blurRad="50800" dist="38100" dir="2700000" algn="tl" rotWithShape="0">
              <a:prstClr val="black">
                <a:alpha val="40000"/>
              </a:prstClr>
            </a:outerShdw>
          </a:effectLst>
        </p:spPr>
        <p:txBody>
          <a:bodyPr wrap="none" anchor="ctr"/>
          <a:lstStyle/>
          <a:p>
            <a:r>
              <a:rPr lang="en-US" sz="2400" dirty="0"/>
              <a:t>Open articular fractures </a:t>
            </a:r>
          </a:p>
          <a:p>
            <a:r>
              <a:rPr lang="en-US" sz="2400" dirty="0">
                <a:latin typeface="Arial"/>
                <a:cs typeface="Arial"/>
              </a:rPr>
              <a:t>are emergencies</a:t>
            </a:r>
            <a:endParaRPr lang="en-US" sz="2400" dirty="0"/>
          </a:p>
        </p:txBody>
      </p:sp>
      <p:sp>
        <p:nvSpPr>
          <p:cNvPr id="8" name="Content Placeholder 2">
            <a:extLst>
              <a:ext uri="{FF2B5EF4-FFF2-40B4-BE49-F238E27FC236}">
                <a16:creationId xmlns:a16="http://schemas.microsoft.com/office/drawing/2014/main" id="{2485559B-A027-4D87-B14C-0BBC7D75F40A}"/>
              </a:ext>
            </a:extLst>
          </p:cNvPr>
          <p:cNvSpPr txBox="1">
            <a:spLocks/>
          </p:cNvSpPr>
          <p:nvPr/>
        </p:nvSpPr>
        <p:spPr>
          <a:xfrm>
            <a:off x="658812" y="1727200"/>
            <a:ext cx="9577387" cy="2671763"/>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800" kern="1200">
                <a:solidFill>
                  <a:schemeClr val="tx1"/>
                </a:solidFill>
                <a:latin typeface="+mn-lt"/>
                <a:ea typeface="+mn-ea"/>
                <a:cs typeface="+mn-cs"/>
              </a:defRPr>
            </a:lvl1pPr>
            <a:lvl2pPr marL="457200" indent="-4572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99200" indent="-4572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3pPr>
            <a:lvl4pPr marL="1141200" indent="-4572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1483200" indent="-457200" algn="l" defTabSz="914400" rtl="0" eaLnBrk="1" latinLnBrk="0" hangingPunct="1">
              <a:lnSpc>
                <a:spcPct val="100000"/>
              </a:lnSpc>
              <a:spcBef>
                <a:spcPts val="600"/>
              </a:spcBef>
              <a:buFont typeface="Symbol" panose="050501020107060205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latin typeface="Arial Unicode MS" pitchFamily="34" charset="-128"/>
              </a:rPr>
              <a:t>Surgery</a:t>
            </a:r>
          </a:p>
          <a:p>
            <a:pPr marL="1038225" lvl="1" indent="-514350">
              <a:buFont typeface="+mj-lt"/>
              <a:buAutoNum type="arabicPeriod"/>
            </a:pPr>
            <a:r>
              <a:rPr lang="en-US" dirty="0">
                <a:solidFill>
                  <a:schemeClr val="bg1">
                    <a:lumMod val="65000"/>
                  </a:schemeClr>
                </a:solidFill>
                <a:latin typeface="Arial Unicode MS" pitchFamily="34" charset="-128"/>
              </a:rPr>
              <a:t>Medial approach to repair popliteal vessel</a:t>
            </a:r>
          </a:p>
          <a:p>
            <a:pPr marL="1038225" lvl="1" indent="-514350">
              <a:buFont typeface="+mj-lt"/>
              <a:buAutoNum type="arabicPeriod"/>
            </a:pPr>
            <a:r>
              <a:rPr lang="en-US" dirty="0">
                <a:solidFill>
                  <a:schemeClr val="bg1">
                    <a:lumMod val="65000"/>
                  </a:schemeClr>
                </a:solidFill>
                <a:latin typeface="Arial Unicode MS" pitchFamily="34" charset="-128"/>
              </a:rPr>
              <a:t>ORIF (</a:t>
            </a:r>
            <a:r>
              <a:rPr lang="en-US" b="1" u="sng" dirty="0">
                <a:solidFill>
                  <a:schemeClr val="bg1">
                    <a:lumMod val="65000"/>
                  </a:schemeClr>
                </a:solidFill>
              </a:rPr>
              <a:t>O</a:t>
            </a:r>
            <a:r>
              <a:rPr lang="en-US" dirty="0">
                <a:solidFill>
                  <a:schemeClr val="bg1">
                    <a:lumMod val="65000"/>
                  </a:schemeClr>
                </a:solidFill>
                <a:latin typeface="Arial Unicode MS" pitchFamily="34" charset="-128"/>
              </a:rPr>
              <a:t>pen </a:t>
            </a:r>
            <a:r>
              <a:rPr lang="en-US" b="1" u="sng" dirty="0">
                <a:solidFill>
                  <a:schemeClr val="bg1">
                    <a:lumMod val="65000"/>
                  </a:schemeClr>
                </a:solidFill>
              </a:rPr>
              <a:t>R</a:t>
            </a:r>
            <a:r>
              <a:rPr lang="en-US" dirty="0">
                <a:solidFill>
                  <a:schemeClr val="bg1">
                    <a:lumMod val="65000"/>
                  </a:schemeClr>
                </a:solidFill>
                <a:latin typeface="Arial Unicode MS" pitchFamily="34" charset="-128"/>
              </a:rPr>
              <a:t>eduction </a:t>
            </a:r>
            <a:r>
              <a:rPr lang="en-US" b="1" u="sng" dirty="0">
                <a:solidFill>
                  <a:schemeClr val="bg1">
                    <a:lumMod val="65000"/>
                  </a:schemeClr>
                </a:solidFill>
              </a:rPr>
              <a:t>I</a:t>
            </a:r>
            <a:r>
              <a:rPr lang="en-US" dirty="0">
                <a:solidFill>
                  <a:schemeClr val="bg1">
                    <a:lumMod val="65000"/>
                  </a:schemeClr>
                </a:solidFill>
                <a:latin typeface="Arial Unicode MS" pitchFamily="34" charset="-128"/>
              </a:rPr>
              <a:t>nternal </a:t>
            </a:r>
            <a:r>
              <a:rPr lang="en-US" b="1" u="sng" dirty="0">
                <a:solidFill>
                  <a:schemeClr val="bg1">
                    <a:lumMod val="65000"/>
                  </a:schemeClr>
                </a:solidFill>
              </a:rPr>
              <a:t>F</a:t>
            </a:r>
            <a:r>
              <a:rPr lang="en-US" dirty="0">
                <a:solidFill>
                  <a:schemeClr val="bg1">
                    <a:lumMod val="65000"/>
                  </a:schemeClr>
                </a:solidFill>
                <a:latin typeface="Arial Unicode MS" pitchFamily="34" charset="-128"/>
              </a:rPr>
              <a:t>ixation) with angled blade plate 3.5</a:t>
            </a:r>
          </a:p>
          <a:p>
            <a:pPr marL="1038225" lvl="1" indent="-514350">
              <a:buFont typeface="+mj-lt"/>
              <a:buAutoNum type="arabicPeriod"/>
            </a:pPr>
            <a:r>
              <a:rPr lang="en-US" dirty="0">
                <a:latin typeface="Arial Unicode MS" pitchFamily="34" charset="-128"/>
              </a:rPr>
              <a:t>Prophylactic release of compartments </a:t>
            </a:r>
          </a:p>
          <a:p>
            <a:pPr marL="1038225" lvl="1" indent="-514350">
              <a:buFont typeface="+mj-lt"/>
              <a:buAutoNum type="arabicPeriod"/>
            </a:pPr>
            <a:endParaRPr lang="en-US" dirty="0">
              <a:latin typeface="Arial Unicode MS" pitchFamily="34" charset="-128"/>
            </a:endParaRPr>
          </a:p>
          <a:p>
            <a:pPr marL="1038225" lvl="1" indent="-514350">
              <a:buFont typeface="+mj-lt"/>
              <a:buAutoNum type="arabicPeriod"/>
            </a:pPr>
            <a:endParaRPr lang="en-US" dirty="0">
              <a:latin typeface="Arial Unicode MS" pitchFamily="34" charset="-128"/>
            </a:endParaRPr>
          </a:p>
          <a:p>
            <a:pPr marL="523875" lvl="1" indent="0">
              <a:buFont typeface="Arial" panose="020B0604020202020204" pitchFamily="34" charset="0"/>
              <a:buNone/>
            </a:pPr>
            <a:r>
              <a:rPr lang="en-US" dirty="0"/>
              <a:t>     </a:t>
            </a:r>
          </a:p>
          <a:p>
            <a:pPr lvl="1"/>
            <a:endParaRPr lang="en-US" sz="2400" dirty="0"/>
          </a:p>
        </p:txBody>
      </p:sp>
    </p:spTree>
    <p:extLst>
      <p:ext uri="{BB962C8B-B14F-4D97-AF65-F5344CB8AC3E}">
        <p14:creationId xmlns:p14="http://schemas.microsoft.com/office/powerpoint/2010/main" val="12603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Motorbike accident—Case 1</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Second look:</a:t>
            </a:r>
          </a:p>
          <a:p>
            <a:pPr marL="895350" lvl="1" indent="-442913">
              <a:buFont typeface="Arial" panose="020B0604020202020204" pitchFamily="34" charset="0"/>
              <a:buChar char="•"/>
            </a:pPr>
            <a:r>
              <a:rPr lang="en-US" dirty="0">
                <a:solidFill>
                  <a:schemeClr val="tx1"/>
                </a:solidFill>
              </a:rPr>
              <a:t>Debridement of skin necrosis over </a:t>
            </a:r>
            <a:r>
              <a:rPr lang="en-US" dirty="0" err="1">
                <a:solidFill>
                  <a:schemeClr val="tx1"/>
                </a:solidFill>
              </a:rPr>
              <a:t>tibial</a:t>
            </a:r>
            <a:r>
              <a:rPr lang="en-US" dirty="0">
                <a:solidFill>
                  <a:schemeClr val="tx1"/>
                </a:solidFill>
              </a:rPr>
              <a:t> tuberosity</a:t>
            </a:r>
          </a:p>
        </p:txBody>
      </p:sp>
      <p:pic>
        <p:nvPicPr>
          <p:cNvPr id="6" name="Picture 3" descr="GBKli2Wo"/>
          <p:cNvPicPr>
            <a:picLocks noChangeAspect="1" noChangeArrowheads="1"/>
          </p:cNvPicPr>
          <p:nvPr/>
        </p:nvPicPr>
        <p:blipFill rotWithShape="1">
          <a:blip r:embed="rId3">
            <a:extLst>
              <a:ext uri="{28A0092B-C50C-407E-A947-70E740481C1C}">
                <a14:useLocalDpi xmlns:a14="http://schemas.microsoft.com/office/drawing/2010/main" val="0"/>
              </a:ext>
            </a:extLst>
          </a:blip>
          <a:srcRect t="21859" b="9855"/>
          <a:stretch/>
        </p:blipFill>
        <p:spPr bwMode="auto">
          <a:xfrm>
            <a:off x="2593798" y="2967505"/>
            <a:ext cx="7031067" cy="31612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
          <p:cNvSpPr>
            <a:spLocks noChangeArrowheads="1"/>
          </p:cNvSpPr>
          <p:nvPr/>
        </p:nvSpPr>
        <p:spPr bwMode="auto">
          <a:xfrm rot="19346612">
            <a:off x="5068406" y="3036842"/>
            <a:ext cx="1224911" cy="1827892"/>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Tree>
    <p:extLst>
      <p:ext uri="{BB962C8B-B14F-4D97-AF65-F5344CB8AC3E}">
        <p14:creationId xmlns:p14="http://schemas.microsoft.com/office/powerpoint/2010/main" val="4278843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Motorbike accident—Case 1</a:t>
            </a:r>
          </a:p>
        </p:txBody>
      </p:sp>
      <p:sp>
        <p:nvSpPr>
          <p:cNvPr id="7"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Second look</a:t>
            </a:r>
          </a:p>
          <a:p>
            <a:pPr marL="895350" lvl="1" indent="-442913">
              <a:buFont typeface="Arial" panose="020B0604020202020204" pitchFamily="34" charset="0"/>
              <a:buChar char="•"/>
            </a:pPr>
            <a:r>
              <a:rPr lang="en-US" dirty="0">
                <a:solidFill>
                  <a:schemeClr val="bg1">
                    <a:lumMod val="75000"/>
                  </a:schemeClr>
                </a:solidFill>
              </a:rPr>
              <a:t>Debridement of skin necrosis over </a:t>
            </a:r>
            <a:r>
              <a:rPr lang="en-US" dirty="0" err="1">
                <a:solidFill>
                  <a:schemeClr val="bg1">
                    <a:lumMod val="75000"/>
                  </a:schemeClr>
                </a:solidFill>
              </a:rPr>
              <a:t>tibial</a:t>
            </a:r>
            <a:r>
              <a:rPr lang="en-US" dirty="0">
                <a:solidFill>
                  <a:schemeClr val="bg1">
                    <a:lumMod val="75000"/>
                  </a:schemeClr>
                </a:solidFill>
              </a:rPr>
              <a:t> tuberosity</a:t>
            </a:r>
          </a:p>
          <a:p>
            <a:pPr marL="895350" lvl="1" indent="-442913">
              <a:buFont typeface="Arial" panose="020B0604020202020204" pitchFamily="34" charset="0"/>
              <a:buChar char="•"/>
            </a:pPr>
            <a:r>
              <a:rPr lang="en-US" dirty="0">
                <a:solidFill>
                  <a:schemeClr val="tx1"/>
                </a:solidFill>
              </a:rPr>
              <a:t>Cover of defect with gastrocnemius flap</a:t>
            </a:r>
          </a:p>
        </p:txBody>
      </p:sp>
      <p:pic>
        <p:nvPicPr>
          <p:cNvPr id="9" name="Picture 8" descr="GBKliOp2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209" y="3386233"/>
            <a:ext cx="4955181" cy="32913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065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Motorbike accident—Case 1</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Postoperative angiogram</a:t>
            </a:r>
          </a:p>
          <a:p>
            <a:pPr marL="981075" lvl="1" indent="-528638">
              <a:buFont typeface="Arial" panose="020B0604020202020204" pitchFamily="34" charset="0"/>
              <a:buChar char="•"/>
            </a:pPr>
            <a:r>
              <a:rPr lang="en-US" dirty="0">
                <a:solidFill>
                  <a:schemeClr val="tx1"/>
                </a:solidFill>
              </a:rPr>
              <a:t>To prove patency of popliteal artery</a:t>
            </a:r>
          </a:p>
        </p:txBody>
      </p:sp>
      <p:pic>
        <p:nvPicPr>
          <p:cNvPr id="5" name="IAImage_IAPict0002" descr="ia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261" y="1727200"/>
            <a:ext cx="2533939" cy="4305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bwMode="auto">
          <a:xfrm rot="10800000">
            <a:off x="9588128" y="3815433"/>
            <a:ext cx="720080" cy="24231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CH" sz="1400">
              <a:latin typeface="Arial" charset="0"/>
            </a:endParaRPr>
          </a:p>
        </p:txBody>
      </p:sp>
    </p:spTree>
    <p:extLst>
      <p:ext uri="{BB962C8B-B14F-4D97-AF65-F5344CB8AC3E}">
        <p14:creationId xmlns:p14="http://schemas.microsoft.com/office/powerpoint/2010/main" val="128930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AImage_IAPict0004" descr="ia65"/>
          <p:cNvPicPr>
            <a:picLocks noChangeAspect="1" noChangeArrowheads="1"/>
          </p:cNvPicPr>
          <p:nvPr/>
        </p:nvPicPr>
        <p:blipFill rotWithShape="1">
          <a:blip r:embed="rId3">
            <a:extLst>
              <a:ext uri="{28A0092B-C50C-407E-A947-70E740481C1C}">
                <a14:useLocalDpi xmlns:a14="http://schemas.microsoft.com/office/drawing/2010/main" val="0"/>
              </a:ext>
            </a:extLst>
          </a:blip>
          <a:srcRect l="16387" r="5587"/>
          <a:stretch/>
        </p:blipFill>
        <p:spPr bwMode="auto">
          <a:xfrm>
            <a:off x="5375275" y="1727200"/>
            <a:ext cx="4853570" cy="43765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p:txBody>
          <a:bodyPr/>
          <a:lstStyle/>
          <a:p>
            <a:r>
              <a:rPr lang="en-US" dirty="0"/>
              <a:t>Motorbike accident—Case 1</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13 weeks postoperative</a:t>
            </a:r>
          </a:p>
          <a:p>
            <a:pPr marL="981075" lvl="1" indent="-528638">
              <a:buFont typeface="Arial" panose="020B0604020202020204" pitchFamily="34" charset="0"/>
              <a:buChar char="•"/>
            </a:pPr>
            <a:r>
              <a:rPr lang="en-US" dirty="0">
                <a:solidFill>
                  <a:schemeClr val="tx1"/>
                </a:solidFill>
              </a:rPr>
              <a:t>No complications</a:t>
            </a:r>
          </a:p>
        </p:txBody>
      </p:sp>
    </p:spTree>
    <p:extLst>
      <p:ext uri="{BB962C8B-B14F-4D97-AF65-F5344CB8AC3E}">
        <p14:creationId xmlns:p14="http://schemas.microsoft.com/office/powerpoint/2010/main" val="3911765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Motorbike accident—Case 1</a:t>
            </a:r>
          </a:p>
        </p:txBody>
      </p:sp>
      <p:sp>
        <p:nvSpPr>
          <p:cNvPr id="6"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13 weeks postoperative</a:t>
            </a:r>
          </a:p>
          <a:p>
            <a:pPr marL="895350" lvl="1" indent="-442913">
              <a:buFont typeface="Arial" panose="020B0604020202020204" pitchFamily="34" charset="0"/>
              <a:buChar char="•"/>
            </a:pPr>
            <a:r>
              <a:rPr lang="en-US" dirty="0">
                <a:solidFill>
                  <a:schemeClr val="bg1">
                    <a:lumMod val="75000"/>
                  </a:schemeClr>
                </a:solidFill>
              </a:rPr>
              <a:t>No complications</a:t>
            </a:r>
          </a:p>
          <a:p>
            <a:pPr marL="895350" lvl="1" indent="-442913">
              <a:buFont typeface="Arial" panose="020B0604020202020204" pitchFamily="34" charset="0"/>
              <a:buChar char="•"/>
            </a:pPr>
            <a:r>
              <a:rPr lang="en-US" dirty="0">
                <a:solidFill>
                  <a:schemeClr val="tx1"/>
                </a:solidFill>
              </a:rPr>
              <a:t>Good function</a:t>
            </a:r>
          </a:p>
        </p:txBody>
      </p:sp>
      <p:pic>
        <p:nvPicPr>
          <p:cNvPr id="5" name="IAImage_IAPict0003" descr="ia64"/>
          <p:cNvPicPr>
            <a:picLocks noChangeAspect="1" noChangeArrowheads="1"/>
          </p:cNvPicPr>
          <p:nvPr/>
        </p:nvPicPr>
        <p:blipFill rotWithShape="1">
          <a:blip r:embed="rId3">
            <a:extLst>
              <a:ext uri="{28A0092B-C50C-407E-A947-70E740481C1C}">
                <a14:useLocalDpi xmlns:a14="http://schemas.microsoft.com/office/drawing/2010/main" val="0"/>
              </a:ext>
            </a:extLst>
          </a:blip>
          <a:srcRect t="12455" b="5859"/>
          <a:stretch/>
        </p:blipFill>
        <p:spPr bwMode="auto">
          <a:xfrm>
            <a:off x="4143192" y="2914350"/>
            <a:ext cx="3914702" cy="37444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29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Motorbike accident—Case 1</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1-year follow up</a:t>
            </a:r>
          </a:p>
          <a:p>
            <a:pPr marL="895350" lvl="1" indent="-442913">
              <a:buFont typeface="Arial" panose="020B0604020202020204" pitchFamily="34" charset="0"/>
              <a:buChar char="•"/>
            </a:pPr>
            <a:r>
              <a:rPr lang="en-US" dirty="0">
                <a:solidFill>
                  <a:schemeClr val="tx1"/>
                </a:solidFill>
              </a:rPr>
              <a:t>Implant removal</a:t>
            </a:r>
          </a:p>
          <a:p>
            <a:pPr marL="895350" lvl="1" indent="-442913">
              <a:buFont typeface="Arial" panose="020B0604020202020204" pitchFamily="34" charset="0"/>
              <a:buChar char="•"/>
            </a:pPr>
            <a:r>
              <a:rPr lang="en-US" dirty="0">
                <a:solidFill>
                  <a:schemeClr val="tx1"/>
                </a:solidFill>
              </a:rPr>
              <a:t>Well-healed bone</a:t>
            </a:r>
          </a:p>
          <a:p>
            <a:pPr marL="895350" lvl="1" indent="-442913">
              <a:buFont typeface="Arial" panose="020B0604020202020204" pitchFamily="34" charset="0"/>
              <a:buChar char="•"/>
            </a:pPr>
            <a:r>
              <a:rPr lang="en-US" dirty="0">
                <a:solidFill>
                  <a:schemeClr val="tx1"/>
                </a:solidFill>
              </a:rPr>
              <a:t>Congruent articular surfaces</a:t>
            </a:r>
          </a:p>
          <a:p>
            <a:pPr lvl="1">
              <a:buFont typeface="Arial" panose="020B0604020202020204" pitchFamily="34" charset="0"/>
              <a:buChar char="•"/>
            </a:pPr>
            <a:endParaRPr lang="en-US" dirty="0">
              <a:solidFill>
                <a:schemeClr val="tx1"/>
              </a:solidFill>
            </a:endParaRPr>
          </a:p>
        </p:txBody>
      </p:sp>
      <p:pic>
        <p:nvPicPr>
          <p:cNvPr id="6" name="Picture 27" descr="GBRö1Jahr09042001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683" y="1727200"/>
            <a:ext cx="2445992" cy="401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descr="GBRö1Jahr09042001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9689" y="1727201"/>
            <a:ext cx="1909286" cy="401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1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Staged surgery—advantages</a:t>
            </a:r>
          </a:p>
        </p:txBody>
      </p:sp>
      <p:sp>
        <p:nvSpPr>
          <p:cNvPr id="3" name="Content Placeholder 2"/>
          <p:cNvSpPr>
            <a:spLocks noGrp="1"/>
          </p:cNvSpPr>
          <p:nvPr>
            <p:ph type="body" sz="quarter" idx="13"/>
          </p:nvPr>
        </p:nvSpPr>
        <p:spPr>
          <a:xfrm>
            <a:off x="658813" y="3199864"/>
            <a:ext cx="9505950" cy="3397786"/>
          </a:xfrm>
        </p:spPr>
        <p:txBody>
          <a:bodyPr/>
          <a:lstStyle/>
          <a:p>
            <a:pPr marL="457200" indent="-457200">
              <a:buFont typeface="Arial" panose="020B0604020202020204" pitchFamily="34" charset="0"/>
              <a:buChar char="•"/>
            </a:pPr>
            <a:r>
              <a:rPr lang="en-US" dirty="0"/>
              <a:t>Advantages:</a:t>
            </a:r>
          </a:p>
          <a:p>
            <a:pPr marL="895350" lvl="1" indent="-442913">
              <a:buFont typeface="Arial" panose="020B0604020202020204" pitchFamily="34" charset="0"/>
              <a:buChar char="•"/>
            </a:pPr>
            <a:r>
              <a:rPr lang="en-US" sz="2400" dirty="0"/>
              <a:t>Minimally invasive preliminary fixation</a:t>
            </a:r>
          </a:p>
          <a:p>
            <a:pPr marL="895350" lvl="1" indent="-442913">
              <a:buFont typeface="Arial" panose="020B0604020202020204" pitchFamily="34" charset="0"/>
              <a:buChar char="•"/>
            </a:pPr>
            <a:r>
              <a:rPr lang="en-US" sz="2400" dirty="0"/>
              <a:t>Protects soft tissues for better recovery    </a:t>
            </a:r>
          </a:p>
          <a:p>
            <a:pPr marL="895350" lvl="1" indent="-442913">
              <a:buFont typeface="Arial" panose="020B0604020202020204" pitchFamily="34" charset="0"/>
              <a:buChar char="•"/>
            </a:pPr>
            <a:r>
              <a:rPr lang="en-US" sz="2400" dirty="0"/>
              <a:t>Reduction aid for definitive surgery</a:t>
            </a:r>
          </a:p>
          <a:p>
            <a:pPr marL="895350" lvl="1" indent="-442913">
              <a:buFont typeface="Arial" panose="020B0604020202020204" pitchFamily="34" charset="0"/>
              <a:buChar char="•"/>
            </a:pPr>
            <a:r>
              <a:rPr lang="en-US" sz="2400" dirty="0"/>
              <a:t>Patient remains “mobile”</a:t>
            </a:r>
          </a:p>
          <a:p>
            <a:pPr marL="895350" lvl="1" indent="-442913">
              <a:buFont typeface="Arial" panose="020B0604020202020204" pitchFamily="34" charset="0"/>
              <a:buChar char="•"/>
            </a:pPr>
            <a:r>
              <a:rPr lang="en-US" sz="2400" dirty="0"/>
              <a:t>For the “less experienced surgeon” at night</a:t>
            </a:r>
          </a:p>
        </p:txBody>
      </p:sp>
      <p:grpSp>
        <p:nvGrpSpPr>
          <p:cNvPr id="4" name="Group 3">
            <a:extLst>
              <a:ext uri="{FF2B5EF4-FFF2-40B4-BE49-F238E27FC236}">
                <a16:creationId xmlns:a16="http://schemas.microsoft.com/office/drawing/2014/main" id="{C1FDE13E-63FE-4007-8D88-7F25BE7786B8}"/>
              </a:ext>
            </a:extLst>
          </p:cNvPr>
          <p:cNvGrpSpPr/>
          <p:nvPr/>
        </p:nvGrpSpPr>
        <p:grpSpPr>
          <a:xfrm>
            <a:off x="658800" y="1256727"/>
            <a:ext cx="7776204" cy="1564432"/>
            <a:chOff x="2064212" y="1256727"/>
            <a:chExt cx="7776204" cy="1564432"/>
          </a:xfrm>
        </p:grpSpPr>
        <p:sp>
          <p:nvSpPr>
            <p:cNvPr id="5" name="Rectangle 4"/>
            <p:cNvSpPr/>
            <p:nvPr/>
          </p:nvSpPr>
          <p:spPr bwMode="auto">
            <a:xfrm>
              <a:off x="2064212" y="2038943"/>
              <a:ext cx="7776204" cy="782216"/>
            </a:xfrm>
            <a:prstGeom prst="rect">
              <a:avLst/>
            </a:prstGeom>
            <a:solidFill>
              <a:srgbClr val="C0C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fontAlgn="base">
                <a:spcBef>
                  <a:spcPct val="0"/>
                </a:spcBef>
                <a:spcAft>
                  <a:spcPct val="0"/>
                </a:spcAft>
              </a:pPr>
              <a:r>
                <a:rPr lang="en-US" sz="3200" dirty="0">
                  <a:latin typeface="Arial" charset="0"/>
                </a:rPr>
                <a:t>Joint-bridging external fixation</a:t>
              </a:r>
            </a:p>
          </p:txBody>
        </p:sp>
        <p:sp>
          <p:nvSpPr>
            <p:cNvPr id="7" name="Rectangle 6"/>
            <p:cNvSpPr/>
            <p:nvPr/>
          </p:nvSpPr>
          <p:spPr bwMode="auto">
            <a:xfrm>
              <a:off x="4439816" y="1256727"/>
              <a:ext cx="5400600" cy="782216"/>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fontAlgn="base">
                <a:spcBef>
                  <a:spcPct val="0"/>
                </a:spcBef>
                <a:spcAft>
                  <a:spcPct val="0"/>
                </a:spcAft>
              </a:pPr>
              <a:r>
                <a:rPr lang="en-US" sz="3200" dirty="0">
                  <a:solidFill>
                    <a:schemeClr val="bg1">
                      <a:lumMod val="50000"/>
                    </a:schemeClr>
                  </a:solidFill>
                  <a:latin typeface="Arial" charset="0"/>
                </a:rPr>
                <a:t>Definitive treatment</a:t>
              </a:r>
            </a:p>
          </p:txBody>
        </p:sp>
      </p:grpSp>
    </p:spTree>
    <p:extLst>
      <p:ext uri="{BB962C8B-B14F-4D97-AF65-F5344CB8AC3E}">
        <p14:creationId xmlns:p14="http://schemas.microsoft.com/office/powerpoint/2010/main" val="152865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a:t>Articular cartilage—anatomy</a:t>
            </a:r>
          </a:p>
        </p:txBody>
      </p:sp>
      <p:sp>
        <p:nvSpPr>
          <p:cNvPr id="11" name="Content Placeholder 10"/>
          <p:cNvSpPr>
            <a:spLocks noGrp="1"/>
          </p:cNvSpPr>
          <p:nvPr>
            <p:ph type="body" sz="quarter" idx="13"/>
          </p:nvPr>
        </p:nvSpPr>
        <p:spPr/>
        <p:txBody>
          <a:bodyPr/>
          <a:lstStyle/>
          <a:p>
            <a:pPr marL="457200" indent="-457200">
              <a:buFont typeface="Arial" panose="020B0604020202020204" pitchFamily="34" charset="0"/>
              <a:buChar char="•"/>
            </a:pPr>
            <a:r>
              <a:rPr lang="en-US" dirty="0"/>
              <a:t>Normal cartilage</a:t>
            </a:r>
          </a:p>
        </p:txBody>
      </p:sp>
      <p:grpSp>
        <p:nvGrpSpPr>
          <p:cNvPr id="2" name="Group 1">
            <a:extLst>
              <a:ext uri="{FF2B5EF4-FFF2-40B4-BE49-F238E27FC236}">
                <a16:creationId xmlns:a16="http://schemas.microsoft.com/office/drawing/2014/main" id="{1A3060BE-2D15-4F70-A8B0-BA8C4651A8E7}"/>
              </a:ext>
            </a:extLst>
          </p:cNvPr>
          <p:cNvGrpSpPr/>
          <p:nvPr/>
        </p:nvGrpSpPr>
        <p:grpSpPr>
          <a:xfrm>
            <a:off x="2290043" y="2457450"/>
            <a:ext cx="7638148" cy="4173945"/>
            <a:chOff x="1872288" y="2060849"/>
            <a:chExt cx="8529738" cy="4661163"/>
          </a:xfrm>
        </p:grpSpPr>
        <p:pic>
          <p:nvPicPr>
            <p:cNvPr id="12" name="Picture 3" descr="iru_00564"/>
            <p:cNvPicPr>
              <a:picLocks noChangeAspect="1" noChangeArrowheads="1"/>
            </p:cNvPicPr>
            <p:nvPr/>
          </p:nvPicPr>
          <p:blipFill rotWithShape="1">
            <a:blip r:embed="rId3">
              <a:extLst>
                <a:ext uri="{28A0092B-C50C-407E-A947-70E740481C1C}">
                  <a14:useLocalDpi xmlns:a14="http://schemas.microsoft.com/office/drawing/2010/main" val="0"/>
                </a:ext>
              </a:extLst>
            </a:blip>
            <a:srcRect l="-379" t="9" r="379" b="4321"/>
            <a:stretch/>
          </p:blipFill>
          <p:spPr bwMode="auto">
            <a:xfrm>
              <a:off x="6583761" y="2493262"/>
              <a:ext cx="3818265" cy="417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ru_005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288" y="2060849"/>
              <a:ext cx="4064605" cy="46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3862831" y="3642708"/>
              <a:ext cx="3029046" cy="794407"/>
              <a:chOff x="-335411" y="3565703"/>
              <a:chExt cx="3240360" cy="914399"/>
            </a:xfrm>
          </p:grpSpPr>
          <p:sp>
            <p:nvSpPr>
              <p:cNvPr id="9" name="Oval 1"/>
              <p:cNvSpPr>
                <a:spLocks noChangeArrowheads="1"/>
              </p:cNvSpPr>
              <p:nvPr/>
            </p:nvSpPr>
            <p:spPr bwMode="auto">
              <a:xfrm>
                <a:off x="-335411" y="3565703"/>
                <a:ext cx="914400" cy="914399"/>
              </a:xfrm>
              <a:prstGeom prst="ellipse">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cxnSp>
            <p:nvCxnSpPr>
              <p:cNvPr id="10" name="Straight Arrow Connector 3"/>
              <p:cNvCxnSpPr>
                <a:cxnSpLocks noChangeShapeType="1"/>
                <a:stCxn id="9" idx="6"/>
              </p:cNvCxnSpPr>
              <p:nvPr/>
            </p:nvCxnSpPr>
            <p:spPr bwMode="auto">
              <a:xfrm flipV="1">
                <a:off x="578989" y="3565703"/>
                <a:ext cx="2325960" cy="457200"/>
              </a:xfrm>
              <a:prstGeom prst="straightConnector1">
                <a:avLst/>
              </a:prstGeom>
              <a:noFill/>
              <a:ln w="571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2085618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658800" y="1728001"/>
            <a:ext cx="8277225" cy="166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952500" indent="-428625" algn="l" rtl="0" eaLnBrk="0" fontAlgn="base" hangingPunct="0">
              <a:spcBef>
                <a:spcPct val="20000"/>
              </a:spcBef>
              <a:spcAft>
                <a:spcPct val="0"/>
              </a:spcAft>
              <a:buFont typeface="Symbol" pitchFamily="18" charset="2"/>
              <a:buChar char="-"/>
              <a:defRPr sz="2800">
                <a:solidFill>
                  <a:srgbClr val="29529B"/>
                </a:solidFill>
                <a:latin typeface="+mn-lt"/>
              </a:defRPr>
            </a:lvl2pPr>
            <a:lvl3pPr marL="1371600" indent="-409575" algn="l" rtl="0" eaLnBrk="0" fontAlgn="base" hangingPunct="0">
              <a:spcBef>
                <a:spcPct val="20000"/>
              </a:spcBef>
              <a:spcAft>
                <a:spcPct val="0"/>
              </a:spcAft>
              <a:buChar char="•"/>
              <a:defRPr sz="2400">
                <a:solidFill>
                  <a:schemeClr val="tx1"/>
                </a:solidFill>
                <a:latin typeface="+mn-lt"/>
              </a:defRPr>
            </a:lvl3pPr>
            <a:lvl4pPr marL="1752600" indent="-361950" algn="l" rtl="0" eaLnBrk="0" fontAlgn="base" hangingPunct="0">
              <a:spcBef>
                <a:spcPct val="20000"/>
              </a:spcBef>
              <a:spcAft>
                <a:spcPct val="0"/>
              </a:spcAft>
              <a:buChar char="•"/>
              <a:defRPr sz="2000">
                <a:solidFill>
                  <a:schemeClr val="tx1"/>
                </a:solidFill>
                <a:latin typeface="+mn-lt"/>
              </a:defRPr>
            </a:lvl4pPr>
            <a:lvl5pPr marL="2209800" indent="-463550" algn="l" rtl="0" eaLnBrk="0" fontAlgn="base" hangingPunct="0">
              <a:spcBef>
                <a:spcPct val="20000"/>
              </a:spcBef>
              <a:spcAft>
                <a:spcPct val="0"/>
              </a:spcAft>
              <a:buChar char="•"/>
              <a:defRPr sz="2000">
                <a:solidFill>
                  <a:schemeClr val="tx1"/>
                </a:solidFill>
                <a:latin typeface="+mn-lt"/>
              </a:defRPr>
            </a:lvl5pPr>
            <a:lvl6pPr marL="2667000" indent="-381000" algn="l" rtl="0" fontAlgn="base">
              <a:spcBef>
                <a:spcPct val="20000"/>
              </a:spcBef>
              <a:spcAft>
                <a:spcPct val="0"/>
              </a:spcAft>
              <a:buChar char="•"/>
              <a:defRPr sz="2000">
                <a:solidFill>
                  <a:schemeClr val="tx1"/>
                </a:solidFill>
                <a:latin typeface="+mn-lt"/>
              </a:defRPr>
            </a:lvl6pPr>
            <a:lvl7pPr marL="3124200" indent="-381000" algn="l" rtl="0" fontAlgn="base">
              <a:spcBef>
                <a:spcPct val="20000"/>
              </a:spcBef>
              <a:spcAft>
                <a:spcPct val="0"/>
              </a:spcAft>
              <a:buChar char="•"/>
              <a:defRPr sz="2000">
                <a:solidFill>
                  <a:schemeClr val="tx1"/>
                </a:solidFill>
                <a:latin typeface="+mn-lt"/>
              </a:defRPr>
            </a:lvl7pPr>
            <a:lvl8pPr marL="3581400" indent="-381000" algn="l" rtl="0" fontAlgn="base">
              <a:spcBef>
                <a:spcPct val="20000"/>
              </a:spcBef>
              <a:spcAft>
                <a:spcPct val="0"/>
              </a:spcAft>
              <a:buChar char="•"/>
              <a:defRPr sz="2000">
                <a:solidFill>
                  <a:schemeClr val="tx1"/>
                </a:solidFill>
                <a:latin typeface="+mn-lt"/>
              </a:defRPr>
            </a:lvl8pPr>
            <a:lvl9pPr marL="4038600" indent="-3810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800" dirty="0"/>
              <a:t>Anterior impaction of distal tibia (43-C fracture)</a:t>
            </a:r>
          </a:p>
          <a:p>
            <a:pPr>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a:t>Skiing accident—Case 2</a:t>
            </a:r>
          </a:p>
        </p:txBody>
      </p:sp>
      <p:grpSp>
        <p:nvGrpSpPr>
          <p:cNvPr id="6" name="Group 5">
            <a:extLst>
              <a:ext uri="{FF2B5EF4-FFF2-40B4-BE49-F238E27FC236}">
                <a16:creationId xmlns:a16="http://schemas.microsoft.com/office/drawing/2014/main" id="{9B707851-1337-4652-9973-F1B793F27740}"/>
              </a:ext>
            </a:extLst>
          </p:cNvPr>
          <p:cNvGrpSpPr/>
          <p:nvPr/>
        </p:nvGrpSpPr>
        <p:grpSpPr>
          <a:xfrm>
            <a:off x="3160934" y="2457450"/>
            <a:ext cx="5878636" cy="3849360"/>
            <a:chOff x="2597026" y="2276872"/>
            <a:chExt cx="6386514" cy="4181921"/>
          </a:xfrm>
        </p:grpSpPr>
        <p:pic>
          <p:nvPicPr>
            <p:cNvPr id="16" name="Picture 5" descr="BURUN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026" y="2282081"/>
              <a:ext cx="3282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BURUN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977" y="2276872"/>
              <a:ext cx="310356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2"/>
            <p:cNvSpPr>
              <a:spLocks noChangeArrowheads="1"/>
            </p:cNvSpPr>
            <p:nvPr/>
          </p:nvSpPr>
          <p:spPr bwMode="auto">
            <a:xfrm>
              <a:off x="5879976" y="3922933"/>
              <a:ext cx="1944688" cy="18716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Tree>
    <p:extLst>
      <p:ext uri="{BB962C8B-B14F-4D97-AF65-F5344CB8AC3E}">
        <p14:creationId xmlns:p14="http://schemas.microsoft.com/office/powerpoint/2010/main" val="1713387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Skiing accident—Case 2</a:t>
            </a:r>
          </a:p>
        </p:txBody>
      </p:sp>
      <p:sp>
        <p:nvSpPr>
          <p:cNvPr id="10" name="Content Placeholder 2"/>
          <p:cNvSpPr txBox="1">
            <a:spLocks/>
          </p:cNvSpPr>
          <p:nvPr/>
        </p:nvSpPr>
        <p:spPr bwMode="auto">
          <a:xfrm>
            <a:off x="658800" y="1728001"/>
            <a:ext cx="8277225" cy="166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952500" indent="-428625" algn="l" rtl="0" eaLnBrk="0" fontAlgn="base" hangingPunct="0">
              <a:spcBef>
                <a:spcPct val="20000"/>
              </a:spcBef>
              <a:spcAft>
                <a:spcPct val="0"/>
              </a:spcAft>
              <a:buFont typeface="Symbol" pitchFamily="18" charset="2"/>
              <a:buChar char="-"/>
              <a:defRPr sz="2800">
                <a:solidFill>
                  <a:srgbClr val="29529B"/>
                </a:solidFill>
                <a:latin typeface="+mn-lt"/>
              </a:defRPr>
            </a:lvl2pPr>
            <a:lvl3pPr marL="1371600" indent="-409575" algn="l" rtl="0" eaLnBrk="0" fontAlgn="base" hangingPunct="0">
              <a:spcBef>
                <a:spcPct val="20000"/>
              </a:spcBef>
              <a:spcAft>
                <a:spcPct val="0"/>
              </a:spcAft>
              <a:buChar char="•"/>
              <a:defRPr sz="2400">
                <a:solidFill>
                  <a:schemeClr val="tx1"/>
                </a:solidFill>
                <a:latin typeface="+mn-lt"/>
              </a:defRPr>
            </a:lvl3pPr>
            <a:lvl4pPr marL="1752600" indent="-361950" algn="l" rtl="0" eaLnBrk="0" fontAlgn="base" hangingPunct="0">
              <a:spcBef>
                <a:spcPct val="20000"/>
              </a:spcBef>
              <a:spcAft>
                <a:spcPct val="0"/>
              </a:spcAft>
              <a:buChar char="•"/>
              <a:defRPr sz="2000">
                <a:solidFill>
                  <a:schemeClr val="tx1"/>
                </a:solidFill>
                <a:latin typeface="+mn-lt"/>
              </a:defRPr>
            </a:lvl4pPr>
            <a:lvl5pPr marL="2209800" indent="-463550" algn="l" rtl="0" eaLnBrk="0" fontAlgn="base" hangingPunct="0">
              <a:spcBef>
                <a:spcPct val="20000"/>
              </a:spcBef>
              <a:spcAft>
                <a:spcPct val="0"/>
              </a:spcAft>
              <a:buChar char="•"/>
              <a:defRPr sz="2000">
                <a:solidFill>
                  <a:schemeClr val="tx1"/>
                </a:solidFill>
                <a:latin typeface="+mn-lt"/>
              </a:defRPr>
            </a:lvl5pPr>
            <a:lvl6pPr marL="2667000" indent="-381000" algn="l" rtl="0" fontAlgn="base">
              <a:spcBef>
                <a:spcPct val="20000"/>
              </a:spcBef>
              <a:spcAft>
                <a:spcPct val="0"/>
              </a:spcAft>
              <a:buChar char="•"/>
              <a:defRPr sz="2000">
                <a:solidFill>
                  <a:schemeClr val="tx1"/>
                </a:solidFill>
                <a:latin typeface="+mn-lt"/>
              </a:defRPr>
            </a:lvl6pPr>
            <a:lvl7pPr marL="3124200" indent="-381000" algn="l" rtl="0" fontAlgn="base">
              <a:spcBef>
                <a:spcPct val="20000"/>
              </a:spcBef>
              <a:spcAft>
                <a:spcPct val="0"/>
              </a:spcAft>
              <a:buChar char="•"/>
              <a:defRPr sz="2000">
                <a:solidFill>
                  <a:schemeClr val="tx1"/>
                </a:solidFill>
                <a:latin typeface="+mn-lt"/>
              </a:defRPr>
            </a:lvl7pPr>
            <a:lvl8pPr marL="3581400" indent="-381000" algn="l" rtl="0" fontAlgn="base">
              <a:spcBef>
                <a:spcPct val="20000"/>
              </a:spcBef>
              <a:spcAft>
                <a:spcPct val="0"/>
              </a:spcAft>
              <a:buChar char="•"/>
              <a:defRPr sz="2000">
                <a:solidFill>
                  <a:schemeClr val="tx1"/>
                </a:solidFill>
                <a:latin typeface="+mn-lt"/>
              </a:defRPr>
            </a:lvl8pPr>
            <a:lvl9pPr marL="4038600" indent="-3810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800" dirty="0"/>
              <a:t>Anterior impaction of distal tibia (43-C fracture)</a:t>
            </a:r>
          </a:p>
          <a:p>
            <a:pPr>
              <a:buFont typeface="Arial" panose="020B0604020202020204" pitchFamily="34" charset="0"/>
              <a:buChar char="•"/>
            </a:pPr>
            <a:r>
              <a:rPr lang="en-US" sz="2800" dirty="0"/>
              <a:t>Absolute indication for surgery</a:t>
            </a:r>
          </a:p>
          <a:p>
            <a:pPr lvl="1">
              <a:buFont typeface="Arial" panose="020B0604020202020204" pitchFamily="34" charset="0"/>
              <a:buChar char="•"/>
            </a:pPr>
            <a:r>
              <a:rPr lang="en-US" sz="2400" dirty="0">
                <a:solidFill>
                  <a:schemeClr val="tx1"/>
                </a:solidFill>
              </a:rPr>
              <a:t>Better evidenced by CT scan</a:t>
            </a:r>
          </a:p>
        </p:txBody>
      </p:sp>
      <p:grpSp>
        <p:nvGrpSpPr>
          <p:cNvPr id="5" name="Group 4">
            <a:extLst>
              <a:ext uri="{FF2B5EF4-FFF2-40B4-BE49-F238E27FC236}">
                <a16:creationId xmlns:a16="http://schemas.microsoft.com/office/drawing/2014/main" id="{61959965-9115-4109-A58E-AC155B310F43}"/>
              </a:ext>
            </a:extLst>
          </p:cNvPr>
          <p:cNvGrpSpPr/>
          <p:nvPr/>
        </p:nvGrpSpPr>
        <p:grpSpPr>
          <a:xfrm>
            <a:off x="3561350" y="3340647"/>
            <a:ext cx="5078088" cy="3017517"/>
            <a:chOff x="2814130" y="2708920"/>
            <a:chExt cx="6162190" cy="3661716"/>
          </a:xfrm>
        </p:grpSpPr>
        <p:pic>
          <p:nvPicPr>
            <p:cNvPr id="8" name="Picture 7" descr="BUCT2D~2"/>
            <p:cNvPicPr>
              <a:picLocks noChangeAspect="1" noChangeArrowheads="1"/>
            </p:cNvPicPr>
            <p:nvPr/>
          </p:nvPicPr>
          <p:blipFill>
            <a:blip r:embed="rId3" cstate="print">
              <a:extLst>
                <a:ext uri="{28A0092B-C50C-407E-A947-70E740481C1C}">
                  <a14:useLocalDpi xmlns:a14="http://schemas.microsoft.com/office/drawing/2010/main" val="0"/>
                </a:ext>
              </a:extLst>
            </a:blip>
            <a:srcRect l="3865" b="30389"/>
            <a:stretch>
              <a:fillRect/>
            </a:stretch>
          </p:blipFill>
          <p:spPr bwMode="auto">
            <a:xfrm>
              <a:off x="2814130" y="2708920"/>
              <a:ext cx="3312368" cy="366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U91C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498" y="2708921"/>
              <a:ext cx="2849822" cy="366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50767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PKli10Tage11092001"/>
          <p:cNvPicPr>
            <a:picLocks noChangeAspect="1" noChangeArrowheads="1"/>
          </p:cNvPicPr>
          <p:nvPr/>
        </p:nvPicPr>
        <p:blipFill rotWithShape="1">
          <a:blip r:embed="rId3">
            <a:extLst>
              <a:ext uri="{28A0092B-C50C-407E-A947-70E740481C1C}">
                <a14:useLocalDpi xmlns:a14="http://schemas.microsoft.com/office/drawing/2010/main" val="0"/>
              </a:ext>
            </a:extLst>
          </a:blip>
          <a:srcRect t="4037" r="3322" b="3063"/>
          <a:stretch/>
        </p:blipFill>
        <p:spPr bwMode="auto">
          <a:xfrm>
            <a:off x="3778580" y="3209689"/>
            <a:ext cx="4641556" cy="317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Skiing accident—Case 2</a:t>
            </a:r>
          </a:p>
        </p:txBody>
      </p:sp>
      <p:sp>
        <p:nvSpPr>
          <p:cNvPr id="9" name="Content Placeholder 2">
            <a:extLst>
              <a:ext uri="{FF2B5EF4-FFF2-40B4-BE49-F238E27FC236}">
                <a16:creationId xmlns:a16="http://schemas.microsoft.com/office/drawing/2014/main" id="{5C3730BF-7C82-40CF-B701-ED4E78FF90C8}"/>
              </a:ext>
            </a:extLst>
          </p:cNvPr>
          <p:cNvSpPr txBox="1">
            <a:spLocks/>
          </p:cNvSpPr>
          <p:nvPr/>
        </p:nvSpPr>
        <p:spPr bwMode="auto">
          <a:xfrm>
            <a:off x="658800" y="1728001"/>
            <a:ext cx="8655496" cy="291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952500" indent="-428625" algn="l" rtl="0" eaLnBrk="0" fontAlgn="base" hangingPunct="0">
              <a:spcBef>
                <a:spcPct val="20000"/>
              </a:spcBef>
              <a:spcAft>
                <a:spcPct val="0"/>
              </a:spcAft>
              <a:buFont typeface="Symbol" pitchFamily="18" charset="2"/>
              <a:buChar char="-"/>
              <a:defRPr sz="2800">
                <a:solidFill>
                  <a:srgbClr val="29529B"/>
                </a:solidFill>
                <a:latin typeface="+mn-lt"/>
              </a:defRPr>
            </a:lvl2pPr>
            <a:lvl3pPr marL="1371600" indent="-409575" algn="l" rtl="0" eaLnBrk="0" fontAlgn="base" hangingPunct="0">
              <a:spcBef>
                <a:spcPct val="20000"/>
              </a:spcBef>
              <a:spcAft>
                <a:spcPct val="0"/>
              </a:spcAft>
              <a:buChar char="•"/>
              <a:defRPr sz="2400">
                <a:solidFill>
                  <a:schemeClr val="tx1"/>
                </a:solidFill>
                <a:latin typeface="+mn-lt"/>
              </a:defRPr>
            </a:lvl3pPr>
            <a:lvl4pPr marL="1752600" indent="-361950" algn="l" rtl="0" eaLnBrk="0" fontAlgn="base" hangingPunct="0">
              <a:spcBef>
                <a:spcPct val="20000"/>
              </a:spcBef>
              <a:spcAft>
                <a:spcPct val="0"/>
              </a:spcAft>
              <a:buChar char="•"/>
              <a:defRPr sz="2000">
                <a:solidFill>
                  <a:schemeClr val="tx1"/>
                </a:solidFill>
                <a:latin typeface="+mn-lt"/>
              </a:defRPr>
            </a:lvl4pPr>
            <a:lvl5pPr marL="2209800" indent="-463550" algn="l" rtl="0" eaLnBrk="0" fontAlgn="base" hangingPunct="0">
              <a:spcBef>
                <a:spcPct val="20000"/>
              </a:spcBef>
              <a:spcAft>
                <a:spcPct val="0"/>
              </a:spcAft>
              <a:buChar char="•"/>
              <a:defRPr sz="2000">
                <a:solidFill>
                  <a:schemeClr val="tx1"/>
                </a:solidFill>
                <a:latin typeface="+mn-lt"/>
              </a:defRPr>
            </a:lvl5pPr>
            <a:lvl6pPr marL="2667000" indent="-381000" algn="l" rtl="0" fontAlgn="base">
              <a:spcBef>
                <a:spcPct val="20000"/>
              </a:spcBef>
              <a:spcAft>
                <a:spcPct val="0"/>
              </a:spcAft>
              <a:buChar char="•"/>
              <a:defRPr sz="2000">
                <a:solidFill>
                  <a:schemeClr val="tx1"/>
                </a:solidFill>
                <a:latin typeface="+mn-lt"/>
              </a:defRPr>
            </a:lvl6pPr>
            <a:lvl7pPr marL="3124200" indent="-381000" algn="l" rtl="0" fontAlgn="base">
              <a:spcBef>
                <a:spcPct val="20000"/>
              </a:spcBef>
              <a:spcAft>
                <a:spcPct val="0"/>
              </a:spcAft>
              <a:buChar char="•"/>
              <a:defRPr sz="2000">
                <a:solidFill>
                  <a:schemeClr val="tx1"/>
                </a:solidFill>
                <a:latin typeface="+mn-lt"/>
              </a:defRPr>
            </a:lvl7pPr>
            <a:lvl8pPr marL="3581400" indent="-381000" algn="l" rtl="0" fontAlgn="base">
              <a:spcBef>
                <a:spcPct val="20000"/>
              </a:spcBef>
              <a:spcAft>
                <a:spcPct val="0"/>
              </a:spcAft>
              <a:buChar char="•"/>
              <a:defRPr sz="2000">
                <a:solidFill>
                  <a:schemeClr val="tx1"/>
                </a:solidFill>
                <a:latin typeface="+mn-lt"/>
              </a:defRPr>
            </a:lvl8pPr>
            <a:lvl9pPr marL="4038600" indent="-3810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800" dirty="0"/>
              <a:t>Staged surgery (1)</a:t>
            </a:r>
          </a:p>
          <a:p>
            <a:pPr lvl="1">
              <a:buFont typeface="Arial" panose="020B0604020202020204" pitchFamily="34" charset="0"/>
              <a:buChar char="•"/>
            </a:pPr>
            <a:r>
              <a:rPr lang="en-US" sz="2400" dirty="0">
                <a:solidFill>
                  <a:schemeClr val="tx1"/>
                </a:solidFill>
              </a:rPr>
              <a:t>Temporary, “joint bridging” external fixation </a:t>
            </a:r>
          </a:p>
          <a:p>
            <a:pPr lvl="2">
              <a:buFont typeface="Arial" panose="020B0604020202020204" pitchFamily="34" charset="0"/>
              <a:buChar char="•"/>
            </a:pPr>
            <a:r>
              <a:rPr lang="en-US" dirty="0"/>
              <a:t>For soft-tissue recovery</a:t>
            </a:r>
          </a:p>
          <a:p>
            <a:pPr>
              <a:buFont typeface="Arial" panose="020B0604020202020204" pitchFamily="34" charset="0"/>
              <a:buChar char="•"/>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688741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658799" y="1728000"/>
            <a:ext cx="5400689"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952500" indent="-428625" algn="l" rtl="0" eaLnBrk="0" fontAlgn="base" hangingPunct="0">
              <a:spcBef>
                <a:spcPct val="20000"/>
              </a:spcBef>
              <a:spcAft>
                <a:spcPct val="0"/>
              </a:spcAft>
              <a:buFont typeface="Symbol" pitchFamily="18" charset="2"/>
              <a:buChar char="-"/>
              <a:defRPr sz="2800">
                <a:solidFill>
                  <a:srgbClr val="29529B"/>
                </a:solidFill>
                <a:latin typeface="+mn-lt"/>
              </a:defRPr>
            </a:lvl2pPr>
            <a:lvl3pPr marL="1371600" indent="-409575" algn="l" rtl="0" eaLnBrk="0" fontAlgn="base" hangingPunct="0">
              <a:spcBef>
                <a:spcPct val="20000"/>
              </a:spcBef>
              <a:spcAft>
                <a:spcPct val="0"/>
              </a:spcAft>
              <a:buChar char="•"/>
              <a:defRPr sz="2400">
                <a:solidFill>
                  <a:schemeClr val="tx1"/>
                </a:solidFill>
                <a:latin typeface="+mn-lt"/>
              </a:defRPr>
            </a:lvl3pPr>
            <a:lvl4pPr marL="1752600" indent="-361950" algn="l" rtl="0" eaLnBrk="0" fontAlgn="base" hangingPunct="0">
              <a:spcBef>
                <a:spcPct val="20000"/>
              </a:spcBef>
              <a:spcAft>
                <a:spcPct val="0"/>
              </a:spcAft>
              <a:buChar char="•"/>
              <a:defRPr sz="2000">
                <a:solidFill>
                  <a:schemeClr val="tx1"/>
                </a:solidFill>
                <a:latin typeface="+mn-lt"/>
              </a:defRPr>
            </a:lvl4pPr>
            <a:lvl5pPr marL="2209800" indent="-463550" algn="l" rtl="0" eaLnBrk="0" fontAlgn="base" hangingPunct="0">
              <a:spcBef>
                <a:spcPct val="20000"/>
              </a:spcBef>
              <a:spcAft>
                <a:spcPct val="0"/>
              </a:spcAft>
              <a:buChar char="•"/>
              <a:defRPr sz="2000">
                <a:solidFill>
                  <a:schemeClr val="tx1"/>
                </a:solidFill>
                <a:latin typeface="+mn-lt"/>
              </a:defRPr>
            </a:lvl5pPr>
            <a:lvl6pPr marL="2667000" indent="-381000" algn="l" rtl="0" fontAlgn="base">
              <a:spcBef>
                <a:spcPct val="20000"/>
              </a:spcBef>
              <a:spcAft>
                <a:spcPct val="0"/>
              </a:spcAft>
              <a:buChar char="•"/>
              <a:defRPr sz="2000">
                <a:solidFill>
                  <a:schemeClr val="tx1"/>
                </a:solidFill>
                <a:latin typeface="+mn-lt"/>
              </a:defRPr>
            </a:lvl6pPr>
            <a:lvl7pPr marL="3124200" indent="-381000" algn="l" rtl="0" fontAlgn="base">
              <a:spcBef>
                <a:spcPct val="20000"/>
              </a:spcBef>
              <a:spcAft>
                <a:spcPct val="0"/>
              </a:spcAft>
              <a:buChar char="•"/>
              <a:defRPr sz="2000">
                <a:solidFill>
                  <a:schemeClr val="tx1"/>
                </a:solidFill>
                <a:latin typeface="+mn-lt"/>
              </a:defRPr>
            </a:lvl7pPr>
            <a:lvl8pPr marL="3581400" indent="-381000" algn="l" rtl="0" fontAlgn="base">
              <a:spcBef>
                <a:spcPct val="20000"/>
              </a:spcBef>
              <a:spcAft>
                <a:spcPct val="0"/>
              </a:spcAft>
              <a:buChar char="•"/>
              <a:defRPr sz="2000">
                <a:solidFill>
                  <a:schemeClr val="tx1"/>
                </a:solidFill>
                <a:latin typeface="+mn-lt"/>
              </a:defRPr>
            </a:lvl8pPr>
            <a:lvl9pPr marL="4038600" indent="-3810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800" dirty="0"/>
              <a:t>Staged surgery (2)</a:t>
            </a:r>
          </a:p>
          <a:p>
            <a:pPr lvl="1">
              <a:buFont typeface="Arial" panose="020B0604020202020204" pitchFamily="34" charset="0"/>
              <a:buChar char="•"/>
            </a:pPr>
            <a:r>
              <a:rPr lang="en-US" sz="2400" dirty="0">
                <a:solidFill>
                  <a:schemeClr val="tx1"/>
                </a:solidFill>
              </a:rPr>
              <a:t>14 days later</a:t>
            </a:r>
          </a:p>
          <a:p>
            <a:pPr lvl="1">
              <a:buFont typeface="Arial" panose="020B0604020202020204" pitchFamily="34" charset="0"/>
              <a:buChar char="•"/>
            </a:pPr>
            <a:r>
              <a:rPr lang="en-US" sz="2400" dirty="0">
                <a:solidFill>
                  <a:schemeClr val="tx1"/>
                </a:solidFill>
              </a:rPr>
              <a:t>Reconstruction of anterior impaction</a:t>
            </a:r>
          </a:p>
          <a:p>
            <a:pPr lvl="1">
              <a:buFont typeface="Arial" panose="020B0604020202020204" pitchFamily="34" charset="0"/>
              <a:buChar char="•"/>
            </a:pPr>
            <a:r>
              <a:rPr lang="en-US" sz="2400" dirty="0">
                <a:solidFill>
                  <a:schemeClr val="tx1"/>
                </a:solidFill>
              </a:rPr>
              <a:t>Standard approach under distraction</a:t>
            </a:r>
          </a:p>
          <a:p>
            <a:endParaRPr lang="en-US" sz="2800" dirty="0"/>
          </a:p>
          <a:p>
            <a:pPr marL="0" indent="0">
              <a:buNone/>
            </a:pPr>
            <a:endParaRPr lang="en-US" dirty="0"/>
          </a:p>
        </p:txBody>
      </p:sp>
      <p:sp>
        <p:nvSpPr>
          <p:cNvPr id="2" name="Title 1"/>
          <p:cNvSpPr>
            <a:spLocks noGrp="1"/>
          </p:cNvSpPr>
          <p:nvPr>
            <p:ph type="title"/>
          </p:nvPr>
        </p:nvSpPr>
        <p:spPr/>
        <p:txBody>
          <a:bodyPr/>
          <a:lstStyle/>
          <a:p>
            <a:r>
              <a:rPr lang="en-US" dirty="0"/>
              <a:t>Skiing accident—Case 2</a:t>
            </a:r>
          </a:p>
        </p:txBody>
      </p:sp>
      <p:pic>
        <p:nvPicPr>
          <p:cNvPr id="6" name="Picture 4" descr="BUKLIO~1"/>
          <p:cNvPicPr>
            <a:picLocks noChangeAspect="1" noChangeArrowheads="1"/>
          </p:cNvPicPr>
          <p:nvPr/>
        </p:nvPicPr>
        <p:blipFill rotWithShape="1">
          <a:blip r:embed="rId3">
            <a:extLst>
              <a:ext uri="{28A0092B-C50C-407E-A947-70E740481C1C}">
                <a14:useLocalDpi xmlns:a14="http://schemas.microsoft.com/office/drawing/2010/main" val="0"/>
              </a:ext>
            </a:extLst>
          </a:blip>
          <a:srcRect l="7763"/>
          <a:stretch/>
        </p:blipFill>
        <p:spPr bwMode="auto">
          <a:xfrm>
            <a:off x="6905308" y="711946"/>
            <a:ext cx="3331206" cy="5543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745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KLI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765455"/>
            <a:ext cx="3332464" cy="53736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bwMode="auto">
          <a:xfrm>
            <a:off x="7464152" y="1556792"/>
            <a:ext cx="2160240" cy="1512168"/>
          </a:xfrm>
          <a:prstGeom prst="ellipse">
            <a:avLst/>
          </a:prstGeom>
          <a:noFill/>
          <a:ln w="5715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CH" sz="1400">
              <a:latin typeface="Arial" charset="0"/>
            </a:endParaRPr>
          </a:p>
        </p:txBody>
      </p:sp>
      <p:sp>
        <p:nvSpPr>
          <p:cNvPr id="10" name="Content Placeholder 2"/>
          <p:cNvSpPr txBox="1">
            <a:spLocks/>
          </p:cNvSpPr>
          <p:nvPr/>
        </p:nvSpPr>
        <p:spPr bwMode="auto">
          <a:xfrm>
            <a:off x="658800" y="1728000"/>
            <a:ext cx="5559152"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952500" indent="-428625" algn="l" rtl="0" eaLnBrk="0" fontAlgn="base" hangingPunct="0">
              <a:spcBef>
                <a:spcPct val="20000"/>
              </a:spcBef>
              <a:spcAft>
                <a:spcPct val="0"/>
              </a:spcAft>
              <a:buFont typeface="Symbol" pitchFamily="18" charset="2"/>
              <a:buChar char="-"/>
              <a:defRPr sz="2800">
                <a:solidFill>
                  <a:srgbClr val="29529B"/>
                </a:solidFill>
                <a:latin typeface="+mn-lt"/>
              </a:defRPr>
            </a:lvl2pPr>
            <a:lvl3pPr marL="1371600" indent="-409575" algn="l" rtl="0" eaLnBrk="0" fontAlgn="base" hangingPunct="0">
              <a:spcBef>
                <a:spcPct val="20000"/>
              </a:spcBef>
              <a:spcAft>
                <a:spcPct val="0"/>
              </a:spcAft>
              <a:buChar char="•"/>
              <a:defRPr sz="2400">
                <a:solidFill>
                  <a:schemeClr val="tx1"/>
                </a:solidFill>
                <a:latin typeface="+mn-lt"/>
              </a:defRPr>
            </a:lvl3pPr>
            <a:lvl4pPr marL="1752600" indent="-361950" algn="l" rtl="0" eaLnBrk="0" fontAlgn="base" hangingPunct="0">
              <a:spcBef>
                <a:spcPct val="20000"/>
              </a:spcBef>
              <a:spcAft>
                <a:spcPct val="0"/>
              </a:spcAft>
              <a:buChar char="•"/>
              <a:defRPr sz="2000">
                <a:solidFill>
                  <a:schemeClr val="tx1"/>
                </a:solidFill>
                <a:latin typeface="+mn-lt"/>
              </a:defRPr>
            </a:lvl4pPr>
            <a:lvl5pPr marL="2209800" indent="-463550" algn="l" rtl="0" eaLnBrk="0" fontAlgn="base" hangingPunct="0">
              <a:spcBef>
                <a:spcPct val="20000"/>
              </a:spcBef>
              <a:spcAft>
                <a:spcPct val="0"/>
              </a:spcAft>
              <a:buChar char="•"/>
              <a:defRPr sz="2000">
                <a:solidFill>
                  <a:schemeClr val="tx1"/>
                </a:solidFill>
                <a:latin typeface="+mn-lt"/>
              </a:defRPr>
            </a:lvl5pPr>
            <a:lvl6pPr marL="2667000" indent="-381000" algn="l" rtl="0" fontAlgn="base">
              <a:spcBef>
                <a:spcPct val="20000"/>
              </a:spcBef>
              <a:spcAft>
                <a:spcPct val="0"/>
              </a:spcAft>
              <a:buChar char="•"/>
              <a:defRPr sz="2000">
                <a:solidFill>
                  <a:schemeClr val="tx1"/>
                </a:solidFill>
                <a:latin typeface="+mn-lt"/>
              </a:defRPr>
            </a:lvl6pPr>
            <a:lvl7pPr marL="3124200" indent="-381000" algn="l" rtl="0" fontAlgn="base">
              <a:spcBef>
                <a:spcPct val="20000"/>
              </a:spcBef>
              <a:spcAft>
                <a:spcPct val="0"/>
              </a:spcAft>
              <a:buChar char="•"/>
              <a:defRPr sz="2000">
                <a:solidFill>
                  <a:schemeClr val="tx1"/>
                </a:solidFill>
                <a:latin typeface="+mn-lt"/>
              </a:defRPr>
            </a:lvl7pPr>
            <a:lvl8pPr marL="3581400" indent="-381000" algn="l" rtl="0" fontAlgn="base">
              <a:spcBef>
                <a:spcPct val="20000"/>
              </a:spcBef>
              <a:spcAft>
                <a:spcPct val="0"/>
              </a:spcAft>
              <a:buChar char="•"/>
              <a:defRPr sz="2000">
                <a:solidFill>
                  <a:schemeClr val="tx1"/>
                </a:solidFill>
                <a:latin typeface="+mn-lt"/>
              </a:defRPr>
            </a:lvl8pPr>
            <a:lvl9pPr marL="4038600" indent="-3810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800" dirty="0"/>
              <a:t>Staged surgery (2)</a:t>
            </a:r>
          </a:p>
          <a:p>
            <a:pPr lvl="1">
              <a:buFont typeface="Arial" panose="020B0604020202020204" pitchFamily="34" charset="0"/>
              <a:buChar char="•"/>
            </a:pPr>
            <a:r>
              <a:rPr lang="en-US" sz="2400" dirty="0">
                <a:solidFill>
                  <a:schemeClr val="bg1">
                    <a:lumMod val="75000"/>
                  </a:schemeClr>
                </a:solidFill>
              </a:rPr>
              <a:t>14 days later</a:t>
            </a:r>
          </a:p>
          <a:p>
            <a:pPr lvl="1">
              <a:buFont typeface="Arial" panose="020B0604020202020204" pitchFamily="34" charset="0"/>
              <a:buChar char="•"/>
            </a:pPr>
            <a:r>
              <a:rPr lang="en-US" sz="2400" dirty="0">
                <a:solidFill>
                  <a:schemeClr val="bg1">
                    <a:lumMod val="75000"/>
                  </a:schemeClr>
                </a:solidFill>
              </a:rPr>
              <a:t>Reconstruction of anterior impaction</a:t>
            </a:r>
          </a:p>
          <a:p>
            <a:pPr lvl="1">
              <a:buFont typeface="Arial" panose="020B0604020202020204" pitchFamily="34" charset="0"/>
              <a:buChar char="•"/>
            </a:pPr>
            <a:r>
              <a:rPr lang="en-US" sz="2400" dirty="0">
                <a:solidFill>
                  <a:schemeClr val="bg1">
                    <a:lumMod val="75000"/>
                  </a:schemeClr>
                </a:solidFill>
              </a:rPr>
              <a:t>Standard approach under distraction</a:t>
            </a:r>
          </a:p>
          <a:p>
            <a:pPr lvl="1">
              <a:buFont typeface="Arial" panose="020B0604020202020204" pitchFamily="34" charset="0"/>
              <a:buChar char="•"/>
            </a:pPr>
            <a:r>
              <a:rPr lang="en-US" sz="2400" dirty="0">
                <a:solidFill>
                  <a:schemeClr val="tx1"/>
                </a:solidFill>
              </a:rPr>
              <a:t>Elevation of articular fragment with two K-wires</a:t>
            </a:r>
          </a:p>
          <a:p>
            <a:endParaRPr lang="en-US" sz="2800" dirty="0"/>
          </a:p>
          <a:p>
            <a:pPr marL="0" indent="0">
              <a:buNone/>
            </a:pPr>
            <a:endParaRPr lang="en-US" dirty="0"/>
          </a:p>
        </p:txBody>
      </p:sp>
      <p:sp>
        <p:nvSpPr>
          <p:cNvPr id="11" name="Title 1"/>
          <p:cNvSpPr>
            <a:spLocks noGrp="1"/>
          </p:cNvSpPr>
          <p:nvPr>
            <p:ph type="title"/>
          </p:nvPr>
        </p:nvSpPr>
        <p:spPr/>
        <p:txBody>
          <a:bodyPr/>
          <a:lstStyle/>
          <a:p>
            <a:r>
              <a:rPr lang="en-US" dirty="0"/>
              <a:t>Skiing accident—Case 2</a:t>
            </a:r>
          </a:p>
        </p:txBody>
      </p:sp>
    </p:spTree>
    <p:extLst>
      <p:ext uri="{BB962C8B-B14F-4D97-AF65-F5344CB8AC3E}">
        <p14:creationId xmlns:p14="http://schemas.microsoft.com/office/powerpoint/2010/main" val="1027647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BU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5" y="1536835"/>
            <a:ext cx="3492935" cy="37144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658800" y="1728000"/>
            <a:ext cx="504056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952500" indent="-428625" algn="l" rtl="0" eaLnBrk="0" fontAlgn="base" hangingPunct="0">
              <a:spcBef>
                <a:spcPct val="20000"/>
              </a:spcBef>
              <a:spcAft>
                <a:spcPct val="0"/>
              </a:spcAft>
              <a:buFont typeface="Symbol" pitchFamily="18" charset="2"/>
              <a:buChar char="-"/>
              <a:defRPr sz="2800">
                <a:solidFill>
                  <a:srgbClr val="29529B"/>
                </a:solidFill>
                <a:latin typeface="+mn-lt"/>
              </a:defRPr>
            </a:lvl2pPr>
            <a:lvl3pPr marL="1371600" indent="-409575" algn="l" rtl="0" eaLnBrk="0" fontAlgn="base" hangingPunct="0">
              <a:spcBef>
                <a:spcPct val="20000"/>
              </a:spcBef>
              <a:spcAft>
                <a:spcPct val="0"/>
              </a:spcAft>
              <a:buChar char="•"/>
              <a:defRPr sz="2400">
                <a:solidFill>
                  <a:schemeClr val="tx1"/>
                </a:solidFill>
                <a:latin typeface="+mn-lt"/>
              </a:defRPr>
            </a:lvl3pPr>
            <a:lvl4pPr marL="1752600" indent="-361950" algn="l" rtl="0" eaLnBrk="0" fontAlgn="base" hangingPunct="0">
              <a:spcBef>
                <a:spcPct val="20000"/>
              </a:spcBef>
              <a:spcAft>
                <a:spcPct val="0"/>
              </a:spcAft>
              <a:buChar char="•"/>
              <a:defRPr sz="2000">
                <a:solidFill>
                  <a:schemeClr val="tx1"/>
                </a:solidFill>
                <a:latin typeface="+mn-lt"/>
              </a:defRPr>
            </a:lvl4pPr>
            <a:lvl5pPr marL="2209800" indent="-463550" algn="l" rtl="0" eaLnBrk="0" fontAlgn="base" hangingPunct="0">
              <a:spcBef>
                <a:spcPct val="20000"/>
              </a:spcBef>
              <a:spcAft>
                <a:spcPct val="0"/>
              </a:spcAft>
              <a:buChar char="•"/>
              <a:defRPr sz="2000">
                <a:solidFill>
                  <a:schemeClr val="tx1"/>
                </a:solidFill>
                <a:latin typeface="+mn-lt"/>
              </a:defRPr>
            </a:lvl5pPr>
            <a:lvl6pPr marL="2667000" indent="-381000" algn="l" rtl="0" fontAlgn="base">
              <a:spcBef>
                <a:spcPct val="20000"/>
              </a:spcBef>
              <a:spcAft>
                <a:spcPct val="0"/>
              </a:spcAft>
              <a:buChar char="•"/>
              <a:defRPr sz="2000">
                <a:solidFill>
                  <a:schemeClr val="tx1"/>
                </a:solidFill>
                <a:latin typeface="+mn-lt"/>
              </a:defRPr>
            </a:lvl6pPr>
            <a:lvl7pPr marL="3124200" indent="-381000" algn="l" rtl="0" fontAlgn="base">
              <a:spcBef>
                <a:spcPct val="20000"/>
              </a:spcBef>
              <a:spcAft>
                <a:spcPct val="0"/>
              </a:spcAft>
              <a:buChar char="•"/>
              <a:defRPr sz="2000">
                <a:solidFill>
                  <a:schemeClr val="tx1"/>
                </a:solidFill>
                <a:latin typeface="+mn-lt"/>
              </a:defRPr>
            </a:lvl7pPr>
            <a:lvl8pPr marL="3581400" indent="-381000" algn="l" rtl="0" fontAlgn="base">
              <a:spcBef>
                <a:spcPct val="20000"/>
              </a:spcBef>
              <a:spcAft>
                <a:spcPct val="0"/>
              </a:spcAft>
              <a:buChar char="•"/>
              <a:defRPr sz="2000">
                <a:solidFill>
                  <a:schemeClr val="tx1"/>
                </a:solidFill>
                <a:latin typeface="+mn-lt"/>
              </a:defRPr>
            </a:lvl8pPr>
            <a:lvl9pPr marL="4038600" indent="-3810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800" dirty="0"/>
              <a:t>Staged surgery (2)</a:t>
            </a:r>
          </a:p>
          <a:p>
            <a:pPr lvl="1">
              <a:buFont typeface="Arial" panose="020B0604020202020204" pitchFamily="34" charset="0"/>
              <a:buChar char="•"/>
            </a:pPr>
            <a:r>
              <a:rPr lang="en-US" sz="2400" dirty="0">
                <a:solidFill>
                  <a:schemeClr val="bg1">
                    <a:lumMod val="75000"/>
                  </a:schemeClr>
                </a:solidFill>
              </a:rPr>
              <a:t>14 days later</a:t>
            </a:r>
          </a:p>
          <a:p>
            <a:pPr lvl="1">
              <a:buFont typeface="Arial" panose="020B0604020202020204" pitchFamily="34" charset="0"/>
              <a:buChar char="•"/>
            </a:pPr>
            <a:r>
              <a:rPr lang="en-US" sz="2400" dirty="0">
                <a:solidFill>
                  <a:schemeClr val="bg1">
                    <a:lumMod val="75000"/>
                  </a:schemeClr>
                </a:solidFill>
              </a:rPr>
              <a:t>Reconstruction of anterior impaction</a:t>
            </a:r>
          </a:p>
          <a:p>
            <a:pPr lvl="1">
              <a:buFont typeface="Arial" panose="020B0604020202020204" pitchFamily="34" charset="0"/>
              <a:buChar char="•"/>
            </a:pPr>
            <a:r>
              <a:rPr lang="en-US" sz="2400" dirty="0">
                <a:solidFill>
                  <a:schemeClr val="bg1">
                    <a:lumMod val="75000"/>
                  </a:schemeClr>
                </a:solidFill>
              </a:rPr>
              <a:t>Standard approach under distraction</a:t>
            </a:r>
          </a:p>
          <a:p>
            <a:pPr lvl="1">
              <a:buFont typeface="Arial" panose="020B0604020202020204" pitchFamily="34" charset="0"/>
              <a:buChar char="•"/>
            </a:pPr>
            <a:r>
              <a:rPr lang="en-US" sz="2400" dirty="0">
                <a:solidFill>
                  <a:schemeClr val="bg1">
                    <a:lumMod val="75000"/>
                  </a:schemeClr>
                </a:solidFill>
              </a:rPr>
              <a:t>Elevation of articular fragment with two K-wires</a:t>
            </a:r>
          </a:p>
          <a:p>
            <a:pPr lvl="1">
              <a:buFont typeface="Arial" panose="020B0604020202020204" pitchFamily="34" charset="0"/>
              <a:buChar char="•"/>
            </a:pPr>
            <a:r>
              <a:rPr lang="en-US" sz="2400" dirty="0">
                <a:solidFill>
                  <a:schemeClr val="tx1"/>
                </a:solidFill>
              </a:rPr>
              <a:t>K-wire “cage” </a:t>
            </a:r>
          </a:p>
          <a:p>
            <a:endParaRPr lang="en-US" sz="2800" dirty="0"/>
          </a:p>
          <a:p>
            <a:pPr marL="0" indent="0">
              <a:buNone/>
            </a:pPr>
            <a:endParaRPr lang="en-US" dirty="0"/>
          </a:p>
        </p:txBody>
      </p:sp>
      <p:sp>
        <p:nvSpPr>
          <p:cNvPr id="10" name="Title 1"/>
          <p:cNvSpPr>
            <a:spLocks noGrp="1"/>
          </p:cNvSpPr>
          <p:nvPr>
            <p:ph type="title"/>
          </p:nvPr>
        </p:nvSpPr>
        <p:spPr/>
        <p:txBody>
          <a:bodyPr/>
          <a:lstStyle/>
          <a:p>
            <a:r>
              <a:rPr lang="en-US" dirty="0"/>
              <a:t>Skiing accident—Case 2</a:t>
            </a:r>
          </a:p>
        </p:txBody>
      </p:sp>
    </p:spTree>
    <p:extLst>
      <p:ext uri="{BB962C8B-B14F-4D97-AF65-F5344CB8AC3E}">
        <p14:creationId xmlns:p14="http://schemas.microsoft.com/office/powerpoint/2010/main" val="1572727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BURPO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841" y="1184558"/>
            <a:ext cx="2188178" cy="4824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URPO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3016" y="1184558"/>
            <a:ext cx="1855493" cy="4824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658800" y="1728000"/>
            <a:ext cx="5184576"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952500" indent="-428625" algn="l" rtl="0" eaLnBrk="0" fontAlgn="base" hangingPunct="0">
              <a:spcBef>
                <a:spcPct val="20000"/>
              </a:spcBef>
              <a:spcAft>
                <a:spcPct val="0"/>
              </a:spcAft>
              <a:buFont typeface="Symbol" pitchFamily="18" charset="2"/>
              <a:buChar char="-"/>
              <a:defRPr sz="2800">
                <a:solidFill>
                  <a:srgbClr val="29529B"/>
                </a:solidFill>
                <a:latin typeface="+mn-lt"/>
              </a:defRPr>
            </a:lvl2pPr>
            <a:lvl3pPr marL="1371600" indent="-409575" algn="l" rtl="0" eaLnBrk="0" fontAlgn="base" hangingPunct="0">
              <a:spcBef>
                <a:spcPct val="20000"/>
              </a:spcBef>
              <a:spcAft>
                <a:spcPct val="0"/>
              </a:spcAft>
              <a:buChar char="•"/>
              <a:defRPr sz="2400">
                <a:solidFill>
                  <a:schemeClr val="tx1"/>
                </a:solidFill>
                <a:latin typeface="+mn-lt"/>
              </a:defRPr>
            </a:lvl3pPr>
            <a:lvl4pPr marL="1752600" indent="-361950" algn="l" rtl="0" eaLnBrk="0" fontAlgn="base" hangingPunct="0">
              <a:spcBef>
                <a:spcPct val="20000"/>
              </a:spcBef>
              <a:spcAft>
                <a:spcPct val="0"/>
              </a:spcAft>
              <a:buChar char="•"/>
              <a:defRPr sz="2000">
                <a:solidFill>
                  <a:schemeClr val="tx1"/>
                </a:solidFill>
                <a:latin typeface="+mn-lt"/>
              </a:defRPr>
            </a:lvl4pPr>
            <a:lvl5pPr marL="2209800" indent="-463550" algn="l" rtl="0" eaLnBrk="0" fontAlgn="base" hangingPunct="0">
              <a:spcBef>
                <a:spcPct val="20000"/>
              </a:spcBef>
              <a:spcAft>
                <a:spcPct val="0"/>
              </a:spcAft>
              <a:buChar char="•"/>
              <a:defRPr sz="2000">
                <a:solidFill>
                  <a:schemeClr val="tx1"/>
                </a:solidFill>
                <a:latin typeface="+mn-lt"/>
              </a:defRPr>
            </a:lvl5pPr>
            <a:lvl6pPr marL="2667000" indent="-381000" algn="l" rtl="0" fontAlgn="base">
              <a:spcBef>
                <a:spcPct val="20000"/>
              </a:spcBef>
              <a:spcAft>
                <a:spcPct val="0"/>
              </a:spcAft>
              <a:buChar char="•"/>
              <a:defRPr sz="2000">
                <a:solidFill>
                  <a:schemeClr val="tx1"/>
                </a:solidFill>
                <a:latin typeface="+mn-lt"/>
              </a:defRPr>
            </a:lvl6pPr>
            <a:lvl7pPr marL="3124200" indent="-381000" algn="l" rtl="0" fontAlgn="base">
              <a:spcBef>
                <a:spcPct val="20000"/>
              </a:spcBef>
              <a:spcAft>
                <a:spcPct val="0"/>
              </a:spcAft>
              <a:buChar char="•"/>
              <a:defRPr sz="2000">
                <a:solidFill>
                  <a:schemeClr val="tx1"/>
                </a:solidFill>
                <a:latin typeface="+mn-lt"/>
              </a:defRPr>
            </a:lvl7pPr>
            <a:lvl8pPr marL="3581400" indent="-381000" algn="l" rtl="0" fontAlgn="base">
              <a:spcBef>
                <a:spcPct val="20000"/>
              </a:spcBef>
              <a:spcAft>
                <a:spcPct val="0"/>
              </a:spcAft>
              <a:buChar char="•"/>
              <a:defRPr sz="2000">
                <a:solidFill>
                  <a:schemeClr val="tx1"/>
                </a:solidFill>
                <a:latin typeface="+mn-lt"/>
              </a:defRPr>
            </a:lvl8pPr>
            <a:lvl9pPr marL="4038600" indent="-3810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800" dirty="0"/>
              <a:t>Staged surgery (2)</a:t>
            </a:r>
          </a:p>
          <a:p>
            <a:pPr lvl="1">
              <a:buFont typeface="Arial" panose="020B0604020202020204" pitchFamily="34" charset="0"/>
              <a:buChar char="•"/>
            </a:pPr>
            <a:r>
              <a:rPr lang="en-US" sz="2400" dirty="0">
                <a:solidFill>
                  <a:schemeClr val="bg1">
                    <a:lumMod val="75000"/>
                  </a:schemeClr>
                </a:solidFill>
              </a:rPr>
              <a:t>14 days later</a:t>
            </a:r>
          </a:p>
          <a:p>
            <a:pPr lvl="1">
              <a:buFont typeface="Arial" panose="020B0604020202020204" pitchFamily="34" charset="0"/>
              <a:buChar char="•"/>
            </a:pPr>
            <a:r>
              <a:rPr lang="en-US" sz="2400" dirty="0">
                <a:solidFill>
                  <a:schemeClr val="bg1">
                    <a:lumMod val="75000"/>
                  </a:schemeClr>
                </a:solidFill>
              </a:rPr>
              <a:t>Reconstruction of anterior impaction</a:t>
            </a:r>
          </a:p>
          <a:p>
            <a:pPr lvl="1">
              <a:buFont typeface="Arial" panose="020B0604020202020204" pitchFamily="34" charset="0"/>
              <a:buChar char="•"/>
            </a:pPr>
            <a:r>
              <a:rPr lang="en-US" sz="2400" dirty="0">
                <a:solidFill>
                  <a:schemeClr val="bg1">
                    <a:lumMod val="75000"/>
                  </a:schemeClr>
                </a:solidFill>
              </a:rPr>
              <a:t>Standard approach under distraction</a:t>
            </a:r>
          </a:p>
          <a:p>
            <a:pPr lvl="1">
              <a:buFont typeface="Arial" panose="020B0604020202020204" pitchFamily="34" charset="0"/>
              <a:buChar char="•"/>
            </a:pPr>
            <a:r>
              <a:rPr lang="en-US" sz="2400" dirty="0">
                <a:solidFill>
                  <a:schemeClr val="bg1">
                    <a:lumMod val="75000"/>
                  </a:schemeClr>
                </a:solidFill>
              </a:rPr>
              <a:t>Elevation of articular fragment with two K-wires</a:t>
            </a:r>
          </a:p>
          <a:p>
            <a:pPr lvl="1">
              <a:buFont typeface="Arial" panose="020B0604020202020204" pitchFamily="34" charset="0"/>
              <a:buChar char="•"/>
            </a:pPr>
            <a:r>
              <a:rPr lang="en-US" sz="2400" dirty="0">
                <a:solidFill>
                  <a:schemeClr val="bg1">
                    <a:lumMod val="75000"/>
                  </a:schemeClr>
                </a:solidFill>
              </a:rPr>
              <a:t>K-wire “cage”</a:t>
            </a:r>
          </a:p>
          <a:p>
            <a:pPr lvl="1">
              <a:buFont typeface="Arial" panose="020B0604020202020204" pitchFamily="34" charset="0"/>
              <a:buChar char="•"/>
            </a:pPr>
            <a:r>
              <a:rPr lang="en-US" sz="2400" dirty="0">
                <a:solidFill>
                  <a:schemeClr val="tx1"/>
                </a:solidFill>
              </a:rPr>
              <a:t>Anterior buttress with LCP </a:t>
            </a:r>
            <a:r>
              <a:rPr lang="en-US" sz="2400" dirty="0" err="1">
                <a:solidFill>
                  <a:schemeClr val="tx1"/>
                </a:solidFill>
              </a:rPr>
              <a:t>pilon</a:t>
            </a:r>
            <a:r>
              <a:rPr lang="en-US" sz="2400" dirty="0">
                <a:solidFill>
                  <a:schemeClr val="tx1"/>
                </a:solidFill>
              </a:rPr>
              <a:t> plate </a:t>
            </a:r>
          </a:p>
          <a:p>
            <a:endParaRPr lang="en-US" sz="2800" dirty="0"/>
          </a:p>
          <a:p>
            <a:pPr marL="0" indent="0">
              <a:buNone/>
            </a:pPr>
            <a:endParaRPr lang="en-US" dirty="0"/>
          </a:p>
        </p:txBody>
      </p:sp>
      <p:sp>
        <p:nvSpPr>
          <p:cNvPr id="10" name="Title 1"/>
          <p:cNvSpPr>
            <a:spLocks noGrp="1"/>
          </p:cNvSpPr>
          <p:nvPr>
            <p:ph type="title"/>
          </p:nvPr>
        </p:nvSpPr>
        <p:spPr/>
        <p:txBody>
          <a:bodyPr/>
          <a:lstStyle/>
          <a:p>
            <a:r>
              <a:rPr lang="en-US" dirty="0"/>
              <a:t>Skiing accident—Case 2</a:t>
            </a:r>
          </a:p>
        </p:txBody>
      </p:sp>
    </p:spTree>
    <p:extLst>
      <p:ext uri="{BB962C8B-B14F-4D97-AF65-F5344CB8AC3E}">
        <p14:creationId xmlns:p14="http://schemas.microsoft.com/office/powerpoint/2010/main" val="143743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658800" y="1728000"/>
            <a:ext cx="5559152"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952500" indent="-428625" algn="l" rtl="0" eaLnBrk="0" fontAlgn="base" hangingPunct="0">
              <a:spcBef>
                <a:spcPct val="20000"/>
              </a:spcBef>
              <a:spcAft>
                <a:spcPct val="0"/>
              </a:spcAft>
              <a:buFont typeface="Symbol" pitchFamily="18" charset="2"/>
              <a:buChar char="-"/>
              <a:defRPr sz="2800">
                <a:solidFill>
                  <a:srgbClr val="29529B"/>
                </a:solidFill>
                <a:latin typeface="+mn-lt"/>
              </a:defRPr>
            </a:lvl2pPr>
            <a:lvl3pPr marL="1371600" indent="-409575" algn="l" rtl="0" eaLnBrk="0" fontAlgn="base" hangingPunct="0">
              <a:spcBef>
                <a:spcPct val="20000"/>
              </a:spcBef>
              <a:spcAft>
                <a:spcPct val="0"/>
              </a:spcAft>
              <a:buChar char="•"/>
              <a:defRPr sz="2400">
                <a:solidFill>
                  <a:schemeClr val="tx1"/>
                </a:solidFill>
                <a:latin typeface="+mn-lt"/>
              </a:defRPr>
            </a:lvl3pPr>
            <a:lvl4pPr marL="1752600" indent="-361950" algn="l" rtl="0" eaLnBrk="0" fontAlgn="base" hangingPunct="0">
              <a:spcBef>
                <a:spcPct val="20000"/>
              </a:spcBef>
              <a:spcAft>
                <a:spcPct val="0"/>
              </a:spcAft>
              <a:buChar char="•"/>
              <a:defRPr sz="2000">
                <a:solidFill>
                  <a:schemeClr val="tx1"/>
                </a:solidFill>
                <a:latin typeface="+mn-lt"/>
              </a:defRPr>
            </a:lvl4pPr>
            <a:lvl5pPr marL="2209800" indent="-463550" algn="l" rtl="0" eaLnBrk="0" fontAlgn="base" hangingPunct="0">
              <a:spcBef>
                <a:spcPct val="20000"/>
              </a:spcBef>
              <a:spcAft>
                <a:spcPct val="0"/>
              </a:spcAft>
              <a:buChar char="•"/>
              <a:defRPr sz="2000">
                <a:solidFill>
                  <a:schemeClr val="tx1"/>
                </a:solidFill>
                <a:latin typeface="+mn-lt"/>
              </a:defRPr>
            </a:lvl5pPr>
            <a:lvl6pPr marL="2667000" indent="-381000" algn="l" rtl="0" fontAlgn="base">
              <a:spcBef>
                <a:spcPct val="20000"/>
              </a:spcBef>
              <a:spcAft>
                <a:spcPct val="0"/>
              </a:spcAft>
              <a:buChar char="•"/>
              <a:defRPr sz="2000">
                <a:solidFill>
                  <a:schemeClr val="tx1"/>
                </a:solidFill>
                <a:latin typeface="+mn-lt"/>
              </a:defRPr>
            </a:lvl6pPr>
            <a:lvl7pPr marL="3124200" indent="-381000" algn="l" rtl="0" fontAlgn="base">
              <a:spcBef>
                <a:spcPct val="20000"/>
              </a:spcBef>
              <a:spcAft>
                <a:spcPct val="0"/>
              </a:spcAft>
              <a:buChar char="•"/>
              <a:defRPr sz="2000">
                <a:solidFill>
                  <a:schemeClr val="tx1"/>
                </a:solidFill>
                <a:latin typeface="+mn-lt"/>
              </a:defRPr>
            </a:lvl7pPr>
            <a:lvl8pPr marL="3581400" indent="-381000" algn="l" rtl="0" fontAlgn="base">
              <a:spcBef>
                <a:spcPct val="20000"/>
              </a:spcBef>
              <a:spcAft>
                <a:spcPct val="0"/>
              </a:spcAft>
              <a:buChar char="•"/>
              <a:defRPr sz="2000">
                <a:solidFill>
                  <a:schemeClr val="tx1"/>
                </a:solidFill>
                <a:latin typeface="+mn-lt"/>
              </a:defRPr>
            </a:lvl8pPr>
            <a:lvl9pPr marL="4038600" indent="-3810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800" dirty="0"/>
              <a:t>8-month follow up: </a:t>
            </a:r>
          </a:p>
          <a:p>
            <a:pPr lvl="1">
              <a:buFont typeface="Arial" panose="020B0604020202020204" pitchFamily="34" charset="0"/>
              <a:buChar char="•"/>
            </a:pPr>
            <a:r>
              <a:rPr lang="en-US" sz="2400" dirty="0">
                <a:solidFill>
                  <a:schemeClr val="tx1"/>
                </a:solidFill>
              </a:rPr>
              <a:t>No</a:t>
            </a:r>
          </a:p>
          <a:p>
            <a:pPr lvl="1">
              <a:buFont typeface="Arial" panose="020B0604020202020204" pitchFamily="34" charset="0"/>
              <a:buChar char="•"/>
            </a:pPr>
            <a:r>
              <a:rPr lang="en-US" sz="2400" dirty="0" err="1">
                <a:solidFill>
                  <a:schemeClr val="tx1"/>
                </a:solidFill>
              </a:rPr>
              <a:t>Concomplicationsgruent</a:t>
            </a:r>
            <a:r>
              <a:rPr lang="en-US" sz="2400" dirty="0">
                <a:solidFill>
                  <a:schemeClr val="tx1"/>
                </a:solidFill>
              </a:rPr>
              <a:t> joint</a:t>
            </a:r>
          </a:p>
          <a:p>
            <a:pPr lvl="1">
              <a:buFont typeface="Arial" panose="020B0604020202020204" pitchFamily="34" charset="0"/>
              <a:buChar char="•"/>
            </a:pPr>
            <a:r>
              <a:rPr lang="en-US" sz="2400" dirty="0">
                <a:solidFill>
                  <a:schemeClr val="tx1"/>
                </a:solidFill>
              </a:rPr>
              <a:t>Good function </a:t>
            </a: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800" dirty="0"/>
          </a:p>
          <a:p>
            <a:pPr>
              <a:buFont typeface="Arial" panose="020B0604020202020204" pitchFamily="34" charset="0"/>
              <a:buChar char="•"/>
            </a:pPr>
            <a:endParaRPr lang="en-US" dirty="0"/>
          </a:p>
        </p:txBody>
      </p:sp>
      <p:sp>
        <p:nvSpPr>
          <p:cNvPr id="10" name="Title 1"/>
          <p:cNvSpPr>
            <a:spLocks noGrp="1"/>
          </p:cNvSpPr>
          <p:nvPr>
            <p:ph type="title"/>
          </p:nvPr>
        </p:nvSpPr>
        <p:spPr/>
        <p:txBody>
          <a:bodyPr/>
          <a:lstStyle/>
          <a:p>
            <a:r>
              <a:rPr lang="en-US" dirty="0"/>
              <a:t>Skiing accident—Case 2</a:t>
            </a:r>
          </a:p>
        </p:txBody>
      </p:sp>
      <p:pic>
        <p:nvPicPr>
          <p:cNvPr id="12" name="Picture 6" descr="BURPO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841" y="1184558"/>
            <a:ext cx="2188178" cy="4824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BURPO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3016" y="1184558"/>
            <a:ext cx="1855493" cy="4824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737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of implant for articular fractures</a:t>
            </a:r>
          </a:p>
        </p:txBody>
      </p:sp>
      <p:sp>
        <p:nvSpPr>
          <p:cNvPr id="3" name="Content Placeholder 2"/>
          <p:cNvSpPr>
            <a:spLocks noGrp="1"/>
          </p:cNvSpPr>
          <p:nvPr>
            <p:ph type="body" sz="quarter" idx="13"/>
          </p:nvPr>
        </p:nvSpPr>
        <p:spPr>
          <a:xfrm>
            <a:off x="658812" y="1727200"/>
            <a:ext cx="11533187" cy="4129088"/>
          </a:xfrm>
        </p:spPr>
        <p:txBody>
          <a:bodyPr/>
          <a:lstStyle/>
          <a:p>
            <a:pPr marL="269875" indent="-269875">
              <a:buFont typeface="Arial" panose="020B0604020202020204" pitchFamily="34" charset="0"/>
              <a:buChar char="•"/>
            </a:pPr>
            <a:r>
              <a:rPr lang="en-US" dirty="0"/>
              <a:t>Screws and plates are usually more adequate than </a:t>
            </a:r>
            <a:r>
              <a:rPr lang="en-US" dirty="0" err="1"/>
              <a:t>intermedullary</a:t>
            </a:r>
            <a:r>
              <a:rPr lang="en-US" dirty="0"/>
              <a:t> nails</a:t>
            </a:r>
          </a:p>
          <a:p>
            <a:pPr marL="808038" lvl="1" indent="-355600">
              <a:buFont typeface="Arial" panose="020B0604020202020204" pitchFamily="34" charset="0"/>
              <a:buChar char="•"/>
            </a:pPr>
            <a:r>
              <a:rPr lang="en-US" sz="2400" dirty="0"/>
              <a:t>1/3 tubular, LC-DCP, LCP</a:t>
            </a:r>
          </a:p>
          <a:p>
            <a:pPr marL="808038" lvl="1" indent="-355600">
              <a:buFont typeface="Arial" panose="020B0604020202020204" pitchFamily="34" charset="0"/>
              <a:buChar char="•"/>
            </a:pPr>
            <a:r>
              <a:rPr lang="en-US" sz="2400" dirty="0" err="1"/>
              <a:t>Preshaped</a:t>
            </a:r>
            <a:r>
              <a:rPr lang="en-US" sz="2400" dirty="0"/>
              <a:t> plates</a:t>
            </a:r>
          </a:p>
          <a:p>
            <a:pPr marL="269875" indent="-269875">
              <a:buFont typeface="Arial" panose="020B0604020202020204" pitchFamily="34" charset="0"/>
              <a:buChar char="•"/>
            </a:pPr>
            <a:r>
              <a:rPr lang="en-US" dirty="0"/>
              <a:t>3.5 mm implants are best dimension</a:t>
            </a:r>
          </a:p>
          <a:p>
            <a:pPr>
              <a:buFont typeface="Arial" panose="020B0604020202020204" pitchFamily="34" charset="0"/>
              <a:buChar char="•"/>
            </a:pPr>
            <a:endParaRPr lang="en-US" dirty="0"/>
          </a:p>
        </p:txBody>
      </p:sp>
      <p:sp>
        <p:nvSpPr>
          <p:cNvPr id="7" name="Text Box 17"/>
          <p:cNvSpPr txBox="1">
            <a:spLocks noChangeArrowheads="1"/>
          </p:cNvSpPr>
          <p:nvPr/>
        </p:nvSpPr>
        <p:spPr bwMode="auto">
          <a:xfrm>
            <a:off x="2598026" y="3559094"/>
            <a:ext cx="1725152" cy="400110"/>
          </a:xfrm>
          <a:prstGeom prst="rect">
            <a:avLst/>
          </a:prstGeom>
          <a:solidFill>
            <a:srgbClr val="FFFFFF">
              <a:alpha val="50196"/>
            </a:srgbClr>
          </a:solidFill>
          <a:ln>
            <a:noFill/>
          </a:ln>
          <a:effectLst/>
        </p:spPr>
        <p:txBody>
          <a:bodyPr wrap="none">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algn="l" eaLnBrk="1" hangingPunct="1"/>
            <a:r>
              <a:rPr lang="en-US" sz="2000" dirty="0">
                <a:solidFill>
                  <a:srgbClr val="000000"/>
                </a:solidFill>
              </a:rPr>
              <a:t>Proximal tibia</a:t>
            </a:r>
          </a:p>
        </p:txBody>
      </p:sp>
      <p:sp>
        <p:nvSpPr>
          <p:cNvPr id="10" name="Text Box 21"/>
          <p:cNvSpPr txBox="1">
            <a:spLocks noChangeArrowheads="1"/>
          </p:cNvSpPr>
          <p:nvPr/>
        </p:nvSpPr>
        <p:spPr bwMode="auto">
          <a:xfrm>
            <a:off x="5111698" y="3559094"/>
            <a:ext cx="1356462" cy="400110"/>
          </a:xfrm>
          <a:prstGeom prst="rect">
            <a:avLst/>
          </a:prstGeom>
          <a:solidFill>
            <a:srgbClr val="FFFFFF">
              <a:alpha val="50196"/>
            </a:srgbClr>
          </a:solidFill>
          <a:ln>
            <a:noFill/>
          </a:ln>
          <a:effectLst/>
        </p:spPr>
        <p:txBody>
          <a:bodyPr wrap="none">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r>
              <a:rPr lang="en-US" sz="2000" dirty="0" err="1">
                <a:solidFill>
                  <a:srgbClr val="000000"/>
                </a:solidFill>
              </a:rPr>
              <a:t>Pilon</a:t>
            </a:r>
            <a:r>
              <a:rPr lang="en-US" sz="2000" dirty="0">
                <a:solidFill>
                  <a:srgbClr val="000000"/>
                </a:solidFill>
              </a:rPr>
              <a:t> </a:t>
            </a:r>
            <a:r>
              <a:rPr lang="en-US" sz="2000" dirty="0" err="1">
                <a:solidFill>
                  <a:srgbClr val="000000"/>
                </a:solidFill>
              </a:rPr>
              <a:t>tibial</a:t>
            </a:r>
            <a:endParaRPr lang="en-US" sz="2000" dirty="0">
              <a:solidFill>
                <a:srgbClr val="000000"/>
              </a:solidFill>
            </a:endParaRPr>
          </a:p>
        </p:txBody>
      </p:sp>
      <p:sp>
        <p:nvSpPr>
          <p:cNvPr id="15" name="Text Box 23"/>
          <p:cNvSpPr txBox="1">
            <a:spLocks noChangeArrowheads="1"/>
          </p:cNvSpPr>
          <p:nvPr/>
        </p:nvSpPr>
        <p:spPr bwMode="auto">
          <a:xfrm>
            <a:off x="6902218" y="3559094"/>
            <a:ext cx="2304256" cy="400110"/>
          </a:xfrm>
          <a:prstGeom prst="rect">
            <a:avLst/>
          </a:prstGeom>
          <a:solidFill>
            <a:srgbClr val="FFFFFF">
              <a:alpha val="50196"/>
            </a:srgbClr>
          </a:solidFill>
          <a:ln>
            <a:noFill/>
          </a:ln>
          <a:effectLst/>
        </p:spPr>
        <p:txBody>
          <a:bodyPr wrap="square">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algn="l" eaLnBrk="1" hangingPunct="1"/>
            <a:r>
              <a:rPr lang="en-US" sz="2000" dirty="0">
                <a:solidFill>
                  <a:srgbClr val="000000"/>
                </a:solidFill>
              </a:rPr>
              <a:t>Distal </a:t>
            </a:r>
            <a:r>
              <a:rPr lang="en-US" sz="2000" dirty="0" err="1">
                <a:solidFill>
                  <a:srgbClr val="000000"/>
                </a:solidFill>
              </a:rPr>
              <a:t>humerus</a:t>
            </a:r>
            <a:endParaRPr lang="en-US" sz="2000" dirty="0">
              <a:solidFill>
                <a:srgbClr val="000000"/>
              </a:solidFill>
            </a:endParaRPr>
          </a:p>
        </p:txBody>
      </p:sp>
      <p:pic>
        <p:nvPicPr>
          <p:cNvPr id="6" name="Picture 13" descr="iru_02211"/>
          <p:cNvPicPr>
            <a:picLocks noChangeAspect="1" noChangeArrowheads="1"/>
          </p:cNvPicPr>
          <p:nvPr/>
        </p:nvPicPr>
        <p:blipFill rotWithShape="1">
          <a:blip r:embed="rId4">
            <a:extLst>
              <a:ext uri="{28A0092B-C50C-407E-A947-70E740481C1C}">
                <a14:useLocalDpi xmlns:a14="http://schemas.microsoft.com/office/drawing/2010/main" val="0"/>
              </a:ext>
            </a:extLst>
          </a:blip>
          <a:srcRect l="4209" t="3296" r="49407" b="3216"/>
          <a:stretch/>
        </p:blipFill>
        <p:spPr bwMode="auto">
          <a:xfrm>
            <a:off x="2667646" y="3892348"/>
            <a:ext cx="1585912" cy="3011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IAFrame_IAPict0002"/>
          <p:cNvSpPr>
            <a:spLocks noChangeAspect="1" noChangeArrowheads="1"/>
          </p:cNvSpPr>
          <p:nvPr>
            <p:custDataLst>
              <p:tags r:id="rId1"/>
            </p:custDataLst>
          </p:nvPr>
        </p:nvSpPr>
        <p:spPr bwMode="auto">
          <a:xfrm>
            <a:off x="5103458" y="3644019"/>
            <a:ext cx="4537075"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2" name="IAImage_IAPict0002" descr="ia2AC"/>
          <p:cNvPicPr>
            <a:picLocks noChangeAspect="1" noChangeArrowheads="1"/>
          </p:cNvPicPr>
          <p:nvPr/>
        </p:nvPicPr>
        <p:blipFill rotWithShape="1">
          <a:blip r:embed="rId5">
            <a:extLst>
              <a:ext uri="{28A0092B-C50C-407E-A947-70E740481C1C}">
                <a14:useLocalDpi xmlns:a14="http://schemas.microsoft.com/office/drawing/2010/main" val="0"/>
              </a:ext>
            </a:extLst>
          </a:blip>
          <a:srcRect l="6597" t="4221" r="42916" b="2818"/>
          <a:stretch/>
        </p:blipFill>
        <p:spPr bwMode="auto">
          <a:xfrm>
            <a:off x="5247117" y="3860348"/>
            <a:ext cx="1085625" cy="30114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descr="iru_024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0097" y="3918158"/>
            <a:ext cx="1784003" cy="29210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bwMode="auto">
          <a:xfrm>
            <a:off x="3032516" y="4797152"/>
            <a:ext cx="5732610" cy="864096"/>
          </a:xfrm>
          <a:prstGeom prst="roundRect">
            <a:avLst/>
          </a:prstGeom>
          <a:solidFill>
            <a:schemeClr val="bg1"/>
          </a:solidFill>
          <a:ln w="38100">
            <a:solidFill>
              <a:srgbClr val="FF0000"/>
            </a:solidFill>
            <a:miter lim="800000"/>
            <a:headEnd/>
            <a:tailEnd/>
          </a:ln>
          <a:effectLst>
            <a:outerShdw blurRad="50800" dist="38100" dir="2700000" algn="tl" rotWithShape="0">
              <a:prstClr val="black">
                <a:alpha val="40000"/>
              </a:prstClr>
            </a:outerShdw>
          </a:effectLst>
        </p:spPr>
        <p:txBody>
          <a:bodyPr wrap="none" anchor="ctr"/>
          <a:lstStyle/>
          <a:p>
            <a:pPr algn="ctr"/>
            <a:r>
              <a:rPr lang="en-US" sz="2400" dirty="0"/>
              <a:t>…</a:t>
            </a:r>
            <a:r>
              <a:rPr lang="en-US" sz="2800" dirty="0"/>
              <a:t>however special plates are no </a:t>
            </a:r>
          </a:p>
          <a:p>
            <a:pPr algn="ctr"/>
            <a:r>
              <a:rPr lang="en-US" sz="2800" dirty="0"/>
              <a:t>guarantee for success!</a:t>
            </a:r>
          </a:p>
        </p:txBody>
      </p:sp>
    </p:spTree>
    <p:extLst>
      <p:ext uri="{BB962C8B-B14F-4D97-AF65-F5344CB8AC3E}">
        <p14:creationId xmlns:p14="http://schemas.microsoft.com/office/powerpoint/2010/main" val="5876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Postoperative care</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CPM (</a:t>
            </a:r>
            <a:r>
              <a:rPr lang="en-US" b="1" u="sng" dirty="0">
                <a:solidFill>
                  <a:schemeClr val="tx2"/>
                </a:solidFill>
              </a:rPr>
              <a:t>C</a:t>
            </a:r>
            <a:r>
              <a:rPr lang="en-US" dirty="0"/>
              <a:t>ontinuous </a:t>
            </a:r>
            <a:r>
              <a:rPr lang="en-US" b="1" u="sng" dirty="0">
                <a:solidFill>
                  <a:schemeClr val="tx2"/>
                </a:solidFill>
              </a:rPr>
              <a:t>P</a:t>
            </a:r>
            <a:r>
              <a:rPr lang="en-US" dirty="0"/>
              <a:t>assive </a:t>
            </a:r>
            <a:r>
              <a:rPr lang="en-US" b="1" u="sng" dirty="0">
                <a:solidFill>
                  <a:schemeClr val="tx2"/>
                </a:solidFill>
              </a:rPr>
              <a:t>M</a:t>
            </a:r>
            <a:r>
              <a:rPr lang="en-US" dirty="0"/>
              <a:t>otion) for 5–6 days</a:t>
            </a:r>
          </a:p>
          <a:p>
            <a:pPr marL="457200" indent="-457200">
              <a:buFont typeface="Arial" panose="020B0604020202020204" pitchFamily="34" charset="0"/>
              <a:buChar char="•"/>
            </a:pPr>
            <a:r>
              <a:rPr lang="en-US" dirty="0"/>
              <a:t>No external splint</a:t>
            </a:r>
          </a:p>
          <a:p>
            <a:pPr marL="457200" indent="-457200">
              <a:buFont typeface="Arial" panose="020B0604020202020204" pitchFamily="34" charset="0"/>
              <a:buChar char="•"/>
            </a:pPr>
            <a:r>
              <a:rPr lang="en-US" dirty="0"/>
              <a:t>Immediate toe-touch (15 kg) weight bearing</a:t>
            </a:r>
          </a:p>
          <a:p>
            <a:pPr marL="457200" indent="-457200">
              <a:buFont typeface="Arial" panose="020B0604020202020204" pitchFamily="34" charset="0"/>
              <a:buChar char="•"/>
            </a:pPr>
            <a:r>
              <a:rPr lang="en-US" dirty="0"/>
              <a:t>6–8 weeks 30–40 kg weight bearing</a:t>
            </a:r>
          </a:p>
        </p:txBody>
      </p:sp>
      <p:grpSp>
        <p:nvGrpSpPr>
          <p:cNvPr id="5" name="IAPict0001"/>
          <p:cNvGrpSpPr>
            <a:grpSpLocks noChangeAspect="1"/>
          </p:cNvGrpSpPr>
          <p:nvPr/>
        </p:nvGrpSpPr>
        <p:grpSpPr bwMode="auto">
          <a:xfrm>
            <a:off x="5714283" y="3760891"/>
            <a:ext cx="4972852" cy="3600450"/>
            <a:chOff x="390" y="400"/>
            <a:chExt cx="2505" cy="1814"/>
          </a:xfrm>
        </p:grpSpPr>
        <p:sp>
          <p:nvSpPr>
            <p:cNvPr id="6" name="IAFrame_IAPict0001"/>
            <p:cNvSpPr>
              <a:spLocks noChangeAspect="1" noChangeArrowheads="1"/>
            </p:cNvSpPr>
            <p:nvPr>
              <p:custDataLst>
                <p:tags r:id="rId2"/>
              </p:custDataLst>
            </p:nvPr>
          </p:nvSpPr>
          <p:spPr bwMode="auto">
            <a:xfrm>
              <a:off x="400" y="400"/>
              <a:ext cx="2495" cy="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7" name="IAImage_IAPict0001" descr="ia58"/>
            <p:cNvPicPr>
              <a:picLocks noChangeAspect="1" noChangeArrowheads="1"/>
            </p:cNvPicPr>
            <p:nvPr/>
          </p:nvPicPr>
          <p:blipFill rotWithShape="1">
            <a:blip r:embed="rId5">
              <a:extLst>
                <a:ext uri="{28A0092B-C50C-407E-A947-70E740481C1C}">
                  <a14:useLocalDpi xmlns:a14="http://schemas.microsoft.com/office/drawing/2010/main" val="0"/>
                </a:ext>
              </a:extLst>
            </a:blip>
            <a:srcRect b="37477"/>
            <a:stretch/>
          </p:blipFill>
          <p:spPr bwMode="auto">
            <a:xfrm>
              <a:off x="390" y="440"/>
              <a:ext cx="2374" cy="12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IAPict0002"/>
          <p:cNvGrpSpPr>
            <a:grpSpLocks noChangeAspect="1"/>
          </p:cNvGrpSpPr>
          <p:nvPr/>
        </p:nvGrpSpPr>
        <p:grpSpPr bwMode="auto">
          <a:xfrm>
            <a:off x="2059352" y="3760891"/>
            <a:ext cx="3764168" cy="2736304"/>
            <a:chOff x="400" y="400"/>
            <a:chExt cx="2495" cy="1814"/>
          </a:xfrm>
        </p:grpSpPr>
        <p:sp>
          <p:nvSpPr>
            <p:cNvPr id="9" name="IAFrame_IAPict0002"/>
            <p:cNvSpPr>
              <a:spLocks noChangeAspect="1" noChangeArrowheads="1"/>
            </p:cNvSpPr>
            <p:nvPr>
              <p:custDataLst>
                <p:tags r:id="rId1"/>
              </p:custDataLst>
            </p:nvPr>
          </p:nvSpPr>
          <p:spPr bwMode="auto">
            <a:xfrm>
              <a:off x="400" y="400"/>
              <a:ext cx="2495" cy="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0" name="IAImage_IAPict0002" descr="ia5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 y="400"/>
              <a:ext cx="2176" cy="18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5113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a:t>Articular cartilage—pathology</a:t>
            </a:r>
          </a:p>
        </p:txBody>
      </p:sp>
      <p:sp>
        <p:nvSpPr>
          <p:cNvPr id="11" name="Content Placeholder 10"/>
          <p:cNvSpPr>
            <a:spLocks noGrp="1"/>
          </p:cNvSpPr>
          <p:nvPr>
            <p:ph type="body" sz="quarter" idx="13"/>
          </p:nvPr>
        </p:nvSpPr>
        <p:spPr/>
        <p:txBody>
          <a:bodyPr/>
          <a:lstStyle/>
          <a:p>
            <a:pPr marL="457200" indent="-457200">
              <a:buFont typeface="Arial" panose="020B0604020202020204" pitchFamily="34" charset="0"/>
              <a:buChar char="•"/>
            </a:pPr>
            <a:r>
              <a:rPr lang="en-US" dirty="0" err="1"/>
              <a:t>Arthrosis</a:t>
            </a:r>
            <a:r>
              <a:rPr lang="en-US" dirty="0"/>
              <a:t>/arthritis</a:t>
            </a:r>
          </a:p>
        </p:txBody>
      </p:sp>
      <p:grpSp>
        <p:nvGrpSpPr>
          <p:cNvPr id="2" name="Group 1">
            <a:extLst>
              <a:ext uri="{FF2B5EF4-FFF2-40B4-BE49-F238E27FC236}">
                <a16:creationId xmlns:a16="http://schemas.microsoft.com/office/drawing/2014/main" id="{DAF8A52B-2FF0-43E6-ACE1-A1F7E6EAB846}"/>
              </a:ext>
            </a:extLst>
          </p:cNvPr>
          <p:cNvGrpSpPr/>
          <p:nvPr/>
        </p:nvGrpSpPr>
        <p:grpSpPr>
          <a:xfrm>
            <a:off x="2284209" y="2457450"/>
            <a:ext cx="7764031" cy="4140200"/>
            <a:chOff x="2351584" y="2348880"/>
            <a:chExt cx="8174429" cy="4359046"/>
          </a:xfrm>
        </p:grpSpPr>
        <p:pic>
          <p:nvPicPr>
            <p:cNvPr id="8" name="Picture 3" descr="iru_00564"/>
            <p:cNvPicPr>
              <a:picLocks noChangeAspect="1" noChangeArrowheads="1"/>
            </p:cNvPicPr>
            <p:nvPr/>
          </p:nvPicPr>
          <p:blipFill rotWithShape="1">
            <a:blip r:embed="rId3">
              <a:extLst>
                <a:ext uri="{28A0092B-C50C-407E-A947-70E740481C1C}">
                  <a14:useLocalDpi xmlns:a14="http://schemas.microsoft.com/office/drawing/2010/main" val="0"/>
                </a:ext>
              </a:extLst>
            </a:blip>
            <a:srcRect l="-379" t="9" r="379" b="4321"/>
            <a:stretch/>
          </p:blipFill>
          <p:spPr bwMode="auto">
            <a:xfrm>
              <a:off x="6583761" y="2357656"/>
              <a:ext cx="3942252" cy="431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ru_00566"/>
            <p:cNvPicPr>
              <a:picLocks noChangeAspect="1" noChangeArrowheads="1"/>
            </p:cNvPicPr>
            <p:nvPr/>
          </p:nvPicPr>
          <p:blipFill rotWithShape="1">
            <a:blip r:embed="rId4">
              <a:extLst>
                <a:ext uri="{28A0092B-C50C-407E-A947-70E740481C1C}">
                  <a14:useLocalDpi xmlns:a14="http://schemas.microsoft.com/office/drawing/2010/main" val="0"/>
                </a:ext>
              </a:extLst>
            </a:blip>
            <a:srcRect b="2097"/>
            <a:stretch/>
          </p:blipFill>
          <p:spPr bwMode="auto">
            <a:xfrm>
              <a:off x="2351584" y="2348880"/>
              <a:ext cx="3812125" cy="43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5481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after ORIF in articular fractures</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Results:</a:t>
            </a:r>
          </a:p>
          <a:p>
            <a:pPr marL="895350" lvl="1" indent="-442913">
              <a:buFont typeface="Arial" panose="020B0604020202020204" pitchFamily="34" charset="0"/>
              <a:buChar char="•"/>
            </a:pPr>
            <a:r>
              <a:rPr lang="en-US" sz="2400" dirty="0"/>
              <a:t>70–80% good or excellent</a:t>
            </a:r>
          </a:p>
          <a:p>
            <a:pPr marL="895350" lvl="1" indent="-442913">
              <a:buFont typeface="Arial" panose="020B0604020202020204" pitchFamily="34" charset="0"/>
              <a:buChar char="•"/>
            </a:pPr>
            <a:r>
              <a:rPr lang="en-US" sz="2400" dirty="0"/>
              <a:t>10–15% moderate</a:t>
            </a:r>
          </a:p>
          <a:p>
            <a:pPr marL="895350" lvl="1" indent="-442913">
              <a:buFont typeface="Arial" panose="020B0604020202020204" pitchFamily="34" charset="0"/>
              <a:buChar char="•"/>
            </a:pPr>
            <a:r>
              <a:rPr lang="en-US" sz="2400" dirty="0"/>
              <a:t>5–10% poor </a:t>
            </a:r>
          </a:p>
          <a:p>
            <a:pPr>
              <a:buFont typeface="Arial" panose="020B0604020202020204" pitchFamily="34" charset="0"/>
              <a:buChar char="•"/>
            </a:pPr>
            <a:endParaRPr lang="en-US" dirty="0"/>
          </a:p>
          <a:p>
            <a:pPr marL="457200" indent="-457200">
              <a:buFont typeface="Arial" panose="020B0604020202020204" pitchFamily="34" charset="0"/>
              <a:buChar char="•"/>
            </a:pPr>
            <a:r>
              <a:rPr lang="en-US" dirty="0"/>
              <a:t>Decisive factors however are:</a:t>
            </a:r>
          </a:p>
          <a:p>
            <a:pPr marL="895350" lvl="1" indent="-355600">
              <a:buFont typeface="Arial" panose="020B0604020202020204" pitchFamily="34" charset="0"/>
              <a:buChar char="•"/>
            </a:pPr>
            <a:r>
              <a:rPr lang="en-US" sz="2400" dirty="0"/>
              <a:t>Anatomical reconstruction and rigid fixation</a:t>
            </a:r>
          </a:p>
          <a:p>
            <a:pPr marL="895350" lvl="1" indent="-355600">
              <a:buFont typeface="Arial" panose="020B0604020202020204" pitchFamily="34" charset="0"/>
              <a:buChar char="•"/>
            </a:pPr>
            <a:r>
              <a:rPr lang="en-US" sz="2400" dirty="0"/>
              <a:t>Experienced surgeon</a:t>
            </a:r>
          </a:p>
          <a:p>
            <a:pPr marL="895350" lvl="1" indent="-355600">
              <a:buFont typeface="Arial" panose="020B0604020202020204" pitchFamily="34" charset="0"/>
              <a:buChar char="•"/>
            </a:pPr>
            <a:r>
              <a:rPr lang="en-US" sz="2400" dirty="0"/>
              <a:t>Early rehabilitation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665854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dirty="0"/>
              <a:t>Remember physiology of cartilage:</a:t>
            </a:r>
          </a:p>
          <a:p>
            <a:pPr marL="895350" lvl="1" indent="-442913">
              <a:buFont typeface="Arial" panose="020B0604020202020204" pitchFamily="34" charset="0"/>
              <a:buChar char="•"/>
            </a:pPr>
            <a:r>
              <a:rPr lang="en-US" sz="2400" dirty="0"/>
              <a:t>Damaged cartilage never „heals“ completely</a:t>
            </a:r>
          </a:p>
          <a:p>
            <a:pPr marL="895350" lvl="1" indent="-442913">
              <a:buFont typeface="Arial" panose="020B0604020202020204" pitchFamily="34" charset="0"/>
              <a:buChar char="•"/>
            </a:pPr>
            <a:r>
              <a:rPr lang="en-US" sz="2400" dirty="0"/>
              <a:t>Its repair „depends“ on early joint motion</a:t>
            </a:r>
            <a:endParaRPr lang="de-CH" sz="2400" dirty="0"/>
          </a:p>
          <a:p>
            <a:pPr>
              <a:buFont typeface="Arial" panose="020B0604020202020204" pitchFamily="34" charset="0"/>
              <a:buChar char="•"/>
            </a:pPr>
            <a:endParaRPr lang="de-CH" dirty="0"/>
          </a:p>
          <a:p>
            <a:pPr>
              <a:buFont typeface="Arial" panose="020B0604020202020204" pitchFamily="34" charset="0"/>
              <a:buChar char="•"/>
            </a:pPr>
            <a:endParaRPr lang="de-CH" dirty="0"/>
          </a:p>
          <a:p>
            <a:pPr>
              <a:buFont typeface="Arial" panose="020B0604020202020204" pitchFamily="34" charset="0"/>
              <a:buChar char="•"/>
            </a:pPr>
            <a:endParaRPr lang="de-CH" dirty="0"/>
          </a:p>
        </p:txBody>
      </p:sp>
      <p:pic>
        <p:nvPicPr>
          <p:cNvPr id="5" name="IAImage_IAPict0001" descr="ia6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781" y="3437511"/>
            <a:ext cx="4036570" cy="31877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936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type="body" sz="quarter" idx="13"/>
          </p:nvPr>
        </p:nvSpPr>
        <p:spPr>
          <a:xfrm>
            <a:off x="658812" y="1727200"/>
            <a:ext cx="10874373" cy="4129088"/>
          </a:xfrm>
        </p:spPr>
        <p:txBody>
          <a:bodyPr/>
          <a:lstStyle/>
          <a:p>
            <a:pPr marL="457200" indent="-457200">
              <a:buFont typeface="Arial" panose="020B0604020202020204" pitchFamily="34" charset="0"/>
              <a:buChar char="•"/>
            </a:pPr>
            <a:r>
              <a:rPr lang="en-US" dirty="0"/>
              <a:t>Displaced articular fractures are absolute indications for surgery</a:t>
            </a:r>
          </a:p>
          <a:p>
            <a:pPr marL="981075" lvl="1" indent="-528638"/>
            <a:r>
              <a:rPr lang="en-US" sz="2400" dirty="0"/>
              <a:t>Staged surgery is advisable in complex fractures</a:t>
            </a:r>
          </a:p>
          <a:p>
            <a:pPr marL="457200" indent="-457200">
              <a:buFont typeface="Arial" panose="020B0604020202020204" pitchFamily="34" charset="0"/>
              <a:buChar char="•"/>
            </a:pPr>
            <a:r>
              <a:rPr lang="en-US" dirty="0"/>
              <a:t>Correct timing and planning is crucial</a:t>
            </a:r>
          </a:p>
          <a:p>
            <a:pPr marL="457200" indent="-457200">
              <a:buFont typeface="Arial" panose="020B0604020202020204" pitchFamily="34" charset="0"/>
              <a:buChar char="•"/>
            </a:pPr>
            <a:r>
              <a:rPr lang="en-US" dirty="0"/>
              <a:t>Experienced surgical team is important</a:t>
            </a:r>
          </a:p>
          <a:p>
            <a:pPr marL="981075" lvl="1" indent="-528638"/>
            <a:r>
              <a:rPr lang="en-US" sz="2400" dirty="0"/>
              <a:t>New locking plates may have advantages, but a good surgeon is more important</a:t>
            </a:r>
          </a:p>
          <a:p>
            <a:pPr marL="457200" indent="-457200">
              <a:buFont typeface="Arial" panose="020B0604020202020204" pitchFamily="34" charset="0"/>
              <a:buChar char="•"/>
            </a:pPr>
            <a:r>
              <a:rPr lang="en-US" dirty="0"/>
              <a:t>Early mobilization reduces cartilage damage</a:t>
            </a:r>
          </a:p>
          <a:p>
            <a:pPr marL="981075" lvl="1" indent="-528638"/>
            <a:r>
              <a:rPr lang="en-US" sz="2400" dirty="0"/>
              <a:t>Injured cartilage never heals completely</a:t>
            </a:r>
            <a:endParaRPr lang="en-US" dirty="0"/>
          </a:p>
        </p:txBody>
      </p:sp>
    </p:spTree>
    <p:extLst>
      <p:ext uri="{BB962C8B-B14F-4D97-AF65-F5344CB8AC3E}">
        <p14:creationId xmlns:p14="http://schemas.microsoft.com/office/powerpoint/2010/main" val="522642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081504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Displaced articular fractures are an indication for surgery providing…</a:t>
            </a:r>
          </a:p>
        </p:txBody>
      </p:sp>
      <p:sp>
        <p:nvSpPr>
          <p:cNvPr id="3" name="Rounded Rectangle 2"/>
          <p:cNvSpPr/>
          <p:nvPr/>
        </p:nvSpPr>
        <p:spPr bwMode="auto">
          <a:xfrm>
            <a:off x="1919536" y="2204864"/>
            <a:ext cx="8496944" cy="1152128"/>
          </a:xfrm>
          <a:prstGeom prst="roundRect">
            <a:avLst/>
          </a:prstGeom>
          <a:solidFill>
            <a:schemeClr val="accent2">
              <a:lumMod val="20000"/>
              <a:lumOff val="80000"/>
            </a:schemeClr>
          </a:solidFill>
          <a:ln w="57150" cap="flat" cmpd="sng" algn="ctr">
            <a:solidFill>
              <a:schemeClr val="accent2">
                <a:lumMod val="60000"/>
                <a:lumOff val="40000"/>
              </a:schemeClr>
            </a:solidFill>
            <a:prstDash val="solid"/>
            <a:round/>
            <a:headEnd type="none" w="med" len="med"/>
            <a:tailEnd type="none" w="med" len="med"/>
          </a:ln>
          <a:effectLst>
            <a:outerShdw blurRad="190500" dist="127000" dir="8100000" algn="tr" rotWithShape="0">
              <a:prstClr val="black">
                <a:alpha val="40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r>
              <a:rPr lang="en-US" sz="3200" dirty="0"/>
              <a:t>1. Anatomical reconstruction and rigid </a:t>
            </a:r>
          </a:p>
          <a:p>
            <a:pPr algn="l"/>
            <a:r>
              <a:rPr lang="en-US" sz="3200" dirty="0"/>
              <a:t>fixation</a:t>
            </a:r>
          </a:p>
        </p:txBody>
      </p:sp>
      <p:sp>
        <p:nvSpPr>
          <p:cNvPr id="8" name="Rounded Rectangle 7"/>
          <p:cNvSpPr/>
          <p:nvPr/>
        </p:nvSpPr>
        <p:spPr bwMode="auto">
          <a:xfrm>
            <a:off x="1894384" y="3573016"/>
            <a:ext cx="8496944" cy="1152128"/>
          </a:xfrm>
          <a:prstGeom prst="roundRect">
            <a:avLst/>
          </a:prstGeom>
          <a:solidFill>
            <a:srgbClr val="FF9B9B"/>
          </a:solidFill>
          <a:ln w="57150" cap="flat" cmpd="sng" algn="ctr">
            <a:solidFill>
              <a:srgbClr val="FF0000"/>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lnSpc>
                <a:spcPct val="90000"/>
              </a:lnSpc>
              <a:spcBef>
                <a:spcPct val="20000"/>
              </a:spcBef>
              <a:buFont typeface="Wingdings" pitchFamily="2" charset="2"/>
              <a:buNone/>
            </a:pPr>
            <a:r>
              <a:rPr lang="en-US" sz="3200" dirty="0">
                <a:solidFill>
                  <a:srgbClr val="000000"/>
                </a:solidFill>
                <a:latin typeface="Arial" pitchFamily="34" charset="0"/>
              </a:rPr>
              <a:t>2. Anatomical reconstruction and relative </a:t>
            </a:r>
          </a:p>
          <a:p>
            <a:pPr algn="l">
              <a:lnSpc>
                <a:spcPct val="90000"/>
              </a:lnSpc>
              <a:spcBef>
                <a:spcPct val="20000"/>
              </a:spcBef>
              <a:buFont typeface="Wingdings" pitchFamily="2" charset="2"/>
              <a:buNone/>
            </a:pPr>
            <a:r>
              <a:rPr lang="en-US" sz="3200" dirty="0">
                <a:solidFill>
                  <a:srgbClr val="000000"/>
                </a:solidFill>
                <a:latin typeface="Arial" pitchFamily="34" charset="0"/>
              </a:rPr>
              <a:t>fixation</a:t>
            </a:r>
          </a:p>
        </p:txBody>
      </p:sp>
      <p:sp>
        <p:nvSpPr>
          <p:cNvPr id="9" name="Rounded Rectangle 8"/>
          <p:cNvSpPr/>
          <p:nvPr/>
        </p:nvSpPr>
        <p:spPr bwMode="auto">
          <a:xfrm>
            <a:off x="1919536" y="5013176"/>
            <a:ext cx="8496944" cy="1152128"/>
          </a:xfrm>
          <a:prstGeom prst="roundRect">
            <a:avLst/>
          </a:prstGeom>
          <a:solidFill>
            <a:srgbClr val="FFFF00"/>
          </a:solidFill>
          <a:ln w="57150" cap="flat" cmpd="sng" algn="ctr">
            <a:solidFill>
              <a:srgbClr val="FF9900"/>
            </a:solidFill>
            <a:prstDash val="solid"/>
            <a:round/>
            <a:headEnd type="none" w="med" len="med"/>
            <a:tailEnd type="none" w="med" len="med"/>
          </a:ln>
          <a:effectLst>
            <a:outerShdw blurRad="127000" dist="127000" dir="8100000" algn="tr" rotWithShape="0">
              <a:prstClr val="black">
                <a:alpha val="58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lnSpc>
                <a:spcPct val="90000"/>
              </a:lnSpc>
              <a:spcBef>
                <a:spcPct val="20000"/>
              </a:spcBef>
            </a:pPr>
            <a:r>
              <a:rPr lang="en-US" sz="3200" dirty="0">
                <a:solidFill>
                  <a:srgbClr val="000000"/>
                </a:solidFill>
                <a:latin typeface="Arial" pitchFamily="34" charset="0"/>
              </a:rPr>
              <a:t>3. Reconstruction of length and axis and </a:t>
            </a:r>
          </a:p>
          <a:p>
            <a:pPr algn="l">
              <a:lnSpc>
                <a:spcPct val="90000"/>
              </a:lnSpc>
              <a:spcBef>
                <a:spcPct val="20000"/>
              </a:spcBef>
            </a:pPr>
            <a:r>
              <a:rPr lang="en-US" sz="3200" dirty="0">
                <a:solidFill>
                  <a:srgbClr val="000000"/>
                </a:solidFill>
                <a:latin typeface="Arial" pitchFamily="34" charset="0"/>
              </a:rPr>
              <a:t>rigid fixation</a:t>
            </a:r>
          </a:p>
        </p:txBody>
      </p:sp>
    </p:spTree>
    <p:extLst>
      <p:ext uri="{BB962C8B-B14F-4D97-AF65-F5344CB8AC3E}">
        <p14:creationId xmlns:p14="http://schemas.microsoft.com/office/powerpoint/2010/main" val="2091952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Displaced articular fractures are an indication for surgery providing…</a:t>
            </a:r>
          </a:p>
        </p:txBody>
      </p:sp>
      <p:sp>
        <p:nvSpPr>
          <p:cNvPr id="3" name="Rounded Rectangle 2"/>
          <p:cNvSpPr/>
          <p:nvPr/>
        </p:nvSpPr>
        <p:spPr bwMode="auto">
          <a:xfrm>
            <a:off x="1919536" y="2204864"/>
            <a:ext cx="8496944" cy="1152128"/>
          </a:xfrm>
          <a:prstGeom prst="roundRect">
            <a:avLst/>
          </a:prstGeom>
          <a:solidFill>
            <a:schemeClr val="accent2">
              <a:lumMod val="20000"/>
              <a:lumOff val="80000"/>
            </a:schemeClr>
          </a:solidFill>
          <a:ln w="57150" cap="flat" cmpd="sng" algn="ctr">
            <a:solidFill>
              <a:schemeClr val="accent2">
                <a:lumMod val="60000"/>
                <a:lumOff val="40000"/>
              </a:schemeClr>
            </a:solidFill>
            <a:prstDash val="solid"/>
            <a:round/>
            <a:headEnd type="none" w="med" len="med"/>
            <a:tailEnd type="none" w="med" len="med"/>
          </a:ln>
          <a:effectLst>
            <a:outerShdw blurRad="190500" dist="127000" dir="8100000" algn="tr" rotWithShape="0">
              <a:prstClr val="black">
                <a:alpha val="40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r>
              <a:rPr lang="en-US" sz="3200" dirty="0"/>
              <a:t>1. Anatomical reconstruction and rigid </a:t>
            </a:r>
          </a:p>
          <a:p>
            <a:pPr algn="l"/>
            <a:r>
              <a:rPr lang="en-US" sz="3200" dirty="0"/>
              <a:t>fixation</a:t>
            </a:r>
          </a:p>
        </p:txBody>
      </p:sp>
      <p:sp>
        <p:nvSpPr>
          <p:cNvPr id="8" name="Rounded Rectangle 7"/>
          <p:cNvSpPr/>
          <p:nvPr/>
        </p:nvSpPr>
        <p:spPr bwMode="auto">
          <a:xfrm>
            <a:off x="1894384" y="3573016"/>
            <a:ext cx="8496944" cy="1152128"/>
          </a:xfrm>
          <a:prstGeom prst="roundRect">
            <a:avLst/>
          </a:prstGeom>
          <a:solidFill>
            <a:schemeClr val="bg1">
              <a:lumMod val="85000"/>
            </a:schemeClr>
          </a:solidFill>
          <a:ln w="57150" cap="flat" cmpd="sng" algn="ctr">
            <a:solidFill>
              <a:schemeClr val="bg1">
                <a:lumMod val="65000"/>
              </a:schemeClr>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lnSpc>
                <a:spcPct val="90000"/>
              </a:lnSpc>
              <a:spcBef>
                <a:spcPct val="20000"/>
              </a:spcBef>
              <a:buFont typeface="Wingdings" pitchFamily="2" charset="2"/>
              <a:buNone/>
            </a:pPr>
            <a:r>
              <a:rPr lang="en-US" sz="3200" dirty="0">
                <a:solidFill>
                  <a:schemeClr val="bg1">
                    <a:lumMod val="65000"/>
                  </a:schemeClr>
                </a:solidFill>
                <a:latin typeface="Arial" pitchFamily="34" charset="0"/>
              </a:rPr>
              <a:t>2. Anatomical reconstruction and relative </a:t>
            </a:r>
          </a:p>
          <a:p>
            <a:pPr algn="l">
              <a:lnSpc>
                <a:spcPct val="90000"/>
              </a:lnSpc>
              <a:spcBef>
                <a:spcPct val="20000"/>
              </a:spcBef>
              <a:buFont typeface="Wingdings" pitchFamily="2" charset="2"/>
              <a:buNone/>
            </a:pPr>
            <a:r>
              <a:rPr lang="en-US" sz="3200" dirty="0">
                <a:solidFill>
                  <a:schemeClr val="bg1">
                    <a:lumMod val="65000"/>
                  </a:schemeClr>
                </a:solidFill>
                <a:latin typeface="Arial" pitchFamily="34" charset="0"/>
              </a:rPr>
              <a:t>fixation</a:t>
            </a:r>
          </a:p>
        </p:txBody>
      </p:sp>
      <p:sp>
        <p:nvSpPr>
          <p:cNvPr id="9" name="Rounded Rectangle 8"/>
          <p:cNvSpPr/>
          <p:nvPr/>
        </p:nvSpPr>
        <p:spPr bwMode="auto">
          <a:xfrm>
            <a:off x="1919536" y="5013176"/>
            <a:ext cx="8496944" cy="1152128"/>
          </a:xfrm>
          <a:prstGeom prst="roundRect">
            <a:avLst/>
          </a:prstGeom>
          <a:solidFill>
            <a:schemeClr val="bg1">
              <a:lumMod val="85000"/>
            </a:schemeClr>
          </a:solidFill>
          <a:ln w="57150" cap="flat" cmpd="sng" algn="ctr">
            <a:solidFill>
              <a:schemeClr val="bg1">
                <a:lumMod val="65000"/>
              </a:schemeClr>
            </a:solidFill>
            <a:prstDash val="solid"/>
            <a:round/>
            <a:headEnd type="none" w="med" len="med"/>
            <a:tailEnd type="none" w="med" len="med"/>
          </a:ln>
          <a:effectLst>
            <a:outerShdw blurRad="127000" dist="127000" dir="8100000" algn="tr" rotWithShape="0">
              <a:prstClr val="black">
                <a:alpha val="58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lnSpc>
                <a:spcPct val="90000"/>
              </a:lnSpc>
              <a:spcBef>
                <a:spcPct val="20000"/>
              </a:spcBef>
            </a:pPr>
            <a:r>
              <a:rPr lang="en-US" sz="3200" dirty="0">
                <a:solidFill>
                  <a:schemeClr val="bg1">
                    <a:lumMod val="65000"/>
                  </a:schemeClr>
                </a:solidFill>
                <a:latin typeface="Arial" pitchFamily="34" charset="0"/>
              </a:rPr>
              <a:t>3. Reconstruction of length and axis and </a:t>
            </a:r>
          </a:p>
          <a:p>
            <a:pPr algn="l">
              <a:lnSpc>
                <a:spcPct val="90000"/>
              </a:lnSpc>
              <a:spcBef>
                <a:spcPct val="20000"/>
              </a:spcBef>
            </a:pPr>
            <a:r>
              <a:rPr lang="en-US" sz="3200" dirty="0">
                <a:solidFill>
                  <a:schemeClr val="bg1">
                    <a:lumMod val="65000"/>
                  </a:schemeClr>
                </a:solidFill>
                <a:latin typeface="Arial" pitchFamily="34" charset="0"/>
              </a:rPr>
              <a:t>rigid fixation</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9836" y="2204864"/>
            <a:ext cx="1124610" cy="1283802"/>
          </a:xfrm>
          <a:prstGeom prst="rect">
            <a:avLst/>
          </a:prstGeom>
          <a:effectLst>
            <a:outerShdw blurRad="317500" dist="88900" dir="8100000" algn="tr" rotWithShape="0">
              <a:prstClr val="black">
                <a:alpha val="72000"/>
              </a:prstClr>
            </a:outerShdw>
          </a:effectLst>
        </p:spPr>
      </p:pic>
    </p:spTree>
    <p:extLst>
      <p:ext uri="{BB962C8B-B14F-4D97-AF65-F5344CB8AC3E}">
        <p14:creationId xmlns:p14="http://schemas.microsoft.com/office/powerpoint/2010/main" val="2461631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staged surgery, </a:t>
            </a:r>
            <a:r>
              <a:rPr lang="en-US" dirty="0" err="1"/>
              <a:t>eg</a:t>
            </a:r>
            <a:r>
              <a:rPr lang="en-US" dirty="0"/>
              <a:t>, external fixator are…</a:t>
            </a:r>
          </a:p>
        </p:txBody>
      </p:sp>
      <p:sp>
        <p:nvSpPr>
          <p:cNvPr id="8" name="Rounded Rectangle 7"/>
          <p:cNvSpPr/>
          <p:nvPr/>
        </p:nvSpPr>
        <p:spPr bwMode="auto">
          <a:xfrm>
            <a:off x="1919536" y="2708920"/>
            <a:ext cx="8208912" cy="720080"/>
          </a:xfrm>
          <a:prstGeom prst="roundRect">
            <a:avLst/>
          </a:prstGeom>
          <a:solidFill>
            <a:schemeClr val="accent2">
              <a:lumMod val="20000"/>
              <a:lumOff val="80000"/>
            </a:schemeClr>
          </a:solidFill>
          <a:ln w="57150" cap="flat" cmpd="sng" algn="ctr">
            <a:solidFill>
              <a:schemeClr val="accent2">
                <a:lumMod val="60000"/>
                <a:lumOff val="40000"/>
              </a:schemeClr>
            </a:solidFill>
            <a:prstDash val="solid"/>
            <a:round/>
            <a:headEnd type="none" w="med" len="med"/>
            <a:tailEnd type="none" w="med" len="med"/>
          </a:ln>
          <a:effectLst>
            <a:outerShdw blurRad="190500" dist="127000" dir="8100000" algn="tr" rotWithShape="0">
              <a:prstClr val="black">
                <a:alpha val="40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r>
              <a:rPr lang="en-US" sz="3200" dirty="0"/>
              <a:t>1.</a:t>
            </a:r>
            <a:r>
              <a:rPr lang="en-US" sz="3200" dirty="0">
                <a:solidFill>
                  <a:schemeClr val="bg1"/>
                </a:solidFill>
              </a:rPr>
              <a:t> </a:t>
            </a:r>
            <a:r>
              <a:rPr lang="en-US" sz="3200" dirty="0"/>
              <a:t>Recovery of soft tissue</a:t>
            </a:r>
          </a:p>
        </p:txBody>
      </p:sp>
      <p:sp>
        <p:nvSpPr>
          <p:cNvPr id="9" name="Rounded Rectangle 8"/>
          <p:cNvSpPr/>
          <p:nvPr/>
        </p:nvSpPr>
        <p:spPr bwMode="auto">
          <a:xfrm>
            <a:off x="1894384" y="3933056"/>
            <a:ext cx="8208912" cy="720080"/>
          </a:xfrm>
          <a:prstGeom prst="roundRect">
            <a:avLst/>
          </a:prstGeom>
          <a:solidFill>
            <a:srgbClr val="FF9B9B"/>
          </a:solidFill>
          <a:ln w="57150" cap="flat" cmpd="sng" algn="ctr">
            <a:solidFill>
              <a:srgbClr val="FF0000"/>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lnSpc>
                <a:spcPct val="90000"/>
              </a:lnSpc>
              <a:spcBef>
                <a:spcPct val="20000"/>
              </a:spcBef>
              <a:buFont typeface="Wingdings" pitchFamily="2" charset="2"/>
              <a:buNone/>
            </a:pPr>
            <a:r>
              <a:rPr lang="en-US" sz="3200" dirty="0">
                <a:solidFill>
                  <a:srgbClr val="000000"/>
                </a:solidFill>
                <a:latin typeface="Arial" pitchFamily="34" charset="0"/>
              </a:rPr>
              <a:t>2. “Early” mobilization of patient</a:t>
            </a:r>
          </a:p>
        </p:txBody>
      </p:sp>
      <p:sp>
        <p:nvSpPr>
          <p:cNvPr id="10" name="Rounded Rectangle 9"/>
          <p:cNvSpPr/>
          <p:nvPr/>
        </p:nvSpPr>
        <p:spPr bwMode="auto">
          <a:xfrm>
            <a:off x="1919536" y="5229200"/>
            <a:ext cx="8208912" cy="720080"/>
          </a:xfrm>
          <a:prstGeom prst="roundRect">
            <a:avLst/>
          </a:prstGeom>
          <a:solidFill>
            <a:srgbClr val="FFFF00"/>
          </a:solidFill>
          <a:ln w="57150" cap="flat" cmpd="sng" algn="ctr">
            <a:solidFill>
              <a:srgbClr val="FF9900"/>
            </a:solidFill>
            <a:prstDash val="solid"/>
            <a:round/>
            <a:headEnd type="none" w="med" len="med"/>
            <a:tailEnd type="none" w="med" len="med"/>
          </a:ln>
          <a:effectLst>
            <a:outerShdw blurRad="127000" dist="127000" dir="8100000" algn="tr" rotWithShape="0">
              <a:prstClr val="black">
                <a:alpha val="58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lnSpc>
                <a:spcPct val="90000"/>
              </a:lnSpc>
              <a:spcBef>
                <a:spcPct val="20000"/>
              </a:spcBef>
            </a:pPr>
            <a:r>
              <a:rPr lang="en-US" sz="3200" dirty="0">
                <a:solidFill>
                  <a:srgbClr val="000000"/>
                </a:solidFill>
                <a:latin typeface="Arial" pitchFamily="34" charset="0"/>
              </a:rPr>
              <a:t>3. Use as reduction aid</a:t>
            </a:r>
          </a:p>
        </p:txBody>
      </p:sp>
    </p:spTree>
    <p:extLst>
      <p:ext uri="{BB962C8B-B14F-4D97-AF65-F5344CB8AC3E}">
        <p14:creationId xmlns:p14="http://schemas.microsoft.com/office/powerpoint/2010/main" val="2445955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staged surgery, </a:t>
            </a:r>
            <a:r>
              <a:rPr lang="en-US" dirty="0" err="1"/>
              <a:t>eg</a:t>
            </a:r>
            <a:r>
              <a:rPr lang="en-US" dirty="0"/>
              <a:t>, external fixator are…</a:t>
            </a:r>
          </a:p>
        </p:txBody>
      </p:sp>
      <p:sp>
        <p:nvSpPr>
          <p:cNvPr id="8" name="Rounded Rectangle 7"/>
          <p:cNvSpPr/>
          <p:nvPr/>
        </p:nvSpPr>
        <p:spPr bwMode="auto">
          <a:xfrm>
            <a:off x="1919536" y="2708920"/>
            <a:ext cx="8208912" cy="720080"/>
          </a:xfrm>
          <a:prstGeom prst="roundRect">
            <a:avLst/>
          </a:prstGeom>
          <a:solidFill>
            <a:schemeClr val="accent2">
              <a:lumMod val="20000"/>
              <a:lumOff val="80000"/>
            </a:schemeClr>
          </a:solidFill>
          <a:ln w="57150" cap="flat" cmpd="sng" algn="ctr">
            <a:solidFill>
              <a:schemeClr val="accent2">
                <a:lumMod val="60000"/>
                <a:lumOff val="40000"/>
              </a:schemeClr>
            </a:solidFill>
            <a:prstDash val="solid"/>
            <a:round/>
            <a:headEnd type="none" w="med" len="med"/>
            <a:tailEnd type="none" w="med" len="med"/>
          </a:ln>
          <a:effectLst>
            <a:outerShdw blurRad="190500" dist="127000" dir="8100000" algn="tr" rotWithShape="0">
              <a:prstClr val="black">
                <a:alpha val="40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r>
              <a:rPr lang="en-US" sz="3200" dirty="0"/>
              <a:t>1.</a:t>
            </a:r>
            <a:r>
              <a:rPr lang="en-US" sz="3200" dirty="0">
                <a:solidFill>
                  <a:schemeClr val="bg1"/>
                </a:solidFill>
              </a:rPr>
              <a:t> </a:t>
            </a:r>
            <a:r>
              <a:rPr lang="en-US" sz="3200" dirty="0"/>
              <a:t>Recovery of soft tissue</a:t>
            </a:r>
          </a:p>
        </p:txBody>
      </p:sp>
      <p:sp>
        <p:nvSpPr>
          <p:cNvPr id="9" name="Rounded Rectangle 8"/>
          <p:cNvSpPr/>
          <p:nvPr/>
        </p:nvSpPr>
        <p:spPr bwMode="auto">
          <a:xfrm>
            <a:off x="1894384" y="3933056"/>
            <a:ext cx="8208912" cy="720080"/>
          </a:xfrm>
          <a:prstGeom prst="roundRect">
            <a:avLst/>
          </a:prstGeom>
          <a:solidFill>
            <a:srgbClr val="FF9B9B"/>
          </a:solidFill>
          <a:ln w="57150" cap="flat" cmpd="sng" algn="ctr">
            <a:solidFill>
              <a:srgbClr val="FF0000"/>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lnSpc>
                <a:spcPct val="90000"/>
              </a:lnSpc>
              <a:spcBef>
                <a:spcPct val="20000"/>
              </a:spcBef>
              <a:buFont typeface="Wingdings" pitchFamily="2" charset="2"/>
              <a:buNone/>
            </a:pPr>
            <a:r>
              <a:rPr lang="en-US" sz="3200" dirty="0">
                <a:solidFill>
                  <a:srgbClr val="000000"/>
                </a:solidFill>
                <a:latin typeface="Arial" pitchFamily="34" charset="0"/>
              </a:rPr>
              <a:t>2. “Early” mobilization of patient</a:t>
            </a:r>
          </a:p>
        </p:txBody>
      </p:sp>
      <p:sp>
        <p:nvSpPr>
          <p:cNvPr id="10" name="Rounded Rectangle 9"/>
          <p:cNvSpPr/>
          <p:nvPr/>
        </p:nvSpPr>
        <p:spPr bwMode="auto">
          <a:xfrm>
            <a:off x="1919536" y="5229200"/>
            <a:ext cx="8208912" cy="720080"/>
          </a:xfrm>
          <a:prstGeom prst="roundRect">
            <a:avLst/>
          </a:prstGeom>
          <a:solidFill>
            <a:srgbClr val="FFFF00"/>
          </a:solidFill>
          <a:ln w="57150" cap="flat" cmpd="sng" algn="ctr">
            <a:solidFill>
              <a:srgbClr val="FF9900"/>
            </a:solidFill>
            <a:prstDash val="solid"/>
            <a:round/>
            <a:headEnd type="none" w="med" len="med"/>
            <a:tailEnd type="none" w="med" len="med"/>
          </a:ln>
          <a:effectLst>
            <a:outerShdw blurRad="127000" dist="127000" dir="8100000" algn="tr" rotWithShape="0">
              <a:prstClr val="black">
                <a:alpha val="58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lnSpc>
                <a:spcPct val="90000"/>
              </a:lnSpc>
              <a:spcBef>
                <a:spcPct val="20000"/>
              </a:spcBef>
            </a:pPr>
            <a:r>
              <a:rPr lang="en-US" sz="3200" dirty="0">
                <a:solidFill>
                  <a:srgbClr val="000000"/>
                </a:solidFill>
                <a:latin typeface="Arial" pitchFamily="34" charset="0"/>
              </a:rPr>
              <a:t>3. Use as reduction aid</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2344" y="2427059"/>
            <a:ext cx="1124610" cy="1283802"/>
          </a:xfrm>
          <a:prstGeom prst="rect">
            <a:avLst/>
          </a:prstGeom>
          <a:effectLst>
            <a:outerShdw blurRad="317500" dist="88900" dir="8100000" algn="tr" rotWithShape="0">
              <a:prstClr val="black">
                <a:alpha val="72000"/>
              </a:prstClr>
            </a:outerShdw>
          </a:effec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2344" y="3645024"/>
            <a:ext cx="1124610" cy="1283802"/>
          </a:xfrm>
          <a:prstGeom prst="rect">
            <a:avLst/>
          </a:prstGeom>
          <a:effectLst>
            <a:outerShdw blurRad="317500" dist="88900" dir="8100000" algn="tr" rotWithShape="0">
              <a:prstClr val="black">
                <a:alpha val="72000"/>
              </a:prstClr>
            </a:outerShdw>
          </a:effectLst>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2344" y="4941168"/>
            <a:ext cx="1124610" cy="1283802"/>
          </a:xfrm>
          <a:prstGeom prst="rect">
            <a:avLst/>
          </a:prstGeom>
          <a:effectLst>
            <a:outerShdw blurRad="317500" dist="88900" dir="8100000" algn="tr" rotWithShape="0">
              <a:prstClr val="black">
                <a:alpha val="72000"/>
              </a:prstClr>
            </a:outerShdw>
          </a:effectLst>
        </p:spPr>
      </p:pic>
    </p:spTree>
    <p:extLst>
      <p:ext uri="{BB962C8B-B14F-4D97-AF65-F5344CB8AC3E}">
        <p14:creationId xmlns:p14="http://schemas.microsoft.com/office/powerpoint/2010/main" val="675871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Cartilage</a:t>
            </a:r>
          </a:p>
        </p:txBody>
      </p:sp>
      <p:sp>
        <p:nvSpPr>
          <p:cNvPr id="9" name="Rounded Rectangle 8"/>
          <p:cNvSpPr/>
          <p:nvPr/>
        </p:nvSpPr>
        <p:spPr bwMode="auto">
          <a:xfrm>
            <a:off x="1919536" y="2708920"/>
            <a:ext cx="8208912" cy="720080"/>
          </a:xfrm>
          <a:prstGeom prst="roundRect">
            <a:avLst/>
          </a:prstGeom>
          <a:solidFill>
            <a:schemeClr val="accent2">
              <a:lumMod val="20000"/>
              <a:lumOff val="80000"/>
            </a:schemeClr>
          </a:solidFill>
          <a:ln w="57150" cap="flat" cmpd="sng" algn="ctr">
            <a:solidFill>
              <a:schemeClr val="accent2">
                <a:lumMod val="60000"/>
                <a:lumOff val="40000"/>
              </a:schemeClr>
            </a:solidFill>
            <a:prstDash val="solid"/>
            <a:round/>
            <a:headEnd type="none" w="med" len="med"/>
            <a:tailEnd type="none" w="med" len="med"/>
          </a:ln>
          <a:effectLst>
            <a:outerShdw blurRad="190500" dist="127000" dir="8100000" algn="tr" rotWithShape="0">
              <a:prstClr val="black">
                <a:alpha val="40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r>
              <a:rPr lang="en-US" sz="3200" dirty="0"/>
              <a:t>1.</a:t>
            </a:r>
            <a:r>
              <a:rPr lang="en-US" sz="3200" dirty="0">
                <a:solidFill>
                  <a:schemeClr val="bg1"/>
                </a:solidFill>
              </a:rPr>
              <a:t> </a:t>
            </a:r>
            <a:r>
              <a:rPr lang="en-US" sz="3200" dirty="0"/>
              <a:t>Can heal completely</a:t>
            </a:r>
          </a:p>
        </p:txBody>
      </p:sp>
      <p:sp>
        <p:nvSpPr>
          <p:cNvPr id="10" name="Rounded Rectangle 9"/>
          <p:cNvSpPr/>
          <p:nvPr/>
        </p:nvSpPr>
        <p:spPr bwMode="auto">
          <a:xfrm>
            <a:off x="1894384" y="4077072"/>
            <a:ext cx="8208912" cy="720080"/>
          </a:xfrm>
          <a:prstGeom prst="roundRect">
            <a:avLst/>
          </a:prstGeom>
          <a:solidFill>
            <a:srgbClr val="FF9B9B"/>
          </a:solidFill>
          <a:ln w="57150" cap="flat" cmpd="sng" algn="ctr">
            <a:solidFill>
              <a:srgbClr val="FF0000"/>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lnSpc>
                <a:spcPct val="90000"/>
              </a:lnSpc>
              <a:spcBef>
                <a:spcPct val="20000"/>
              </a:spcBef>
              <a:buFont typeface="Wingdings" pitchFamily="2" charset="2"/>
              <a:buNone/>
            </a:pPr>
            <a:r>
              <a:rPr lang="en-US" sz="3200" dirty="0">
                <a:solidFill>
                  <a:srgbClr val="000000"/>
                </a:solidFill>
                <a:latin typeface="Arial" pitchFamily="34" charset="0"/>
              </a:rPr>
              <a:t>2. Heals only partially</a:t>
            </a:r>
          </a:p>
        </p:txBody>
      </p:sp>
      <p:sp>
        <p:nvSpPr>
          <p:cNvPr id="11" name="Rounded Rectangle 10"/>
          <p:cNvSpPr/>
          <p:nvPr/>
        </p:nvSpPr>
        <p:spPr bwMode="auto">
          <a:xfrm>
            <a:off x="1919536" y="5517232"/>
            <a:ext cx="8208912" cy="720080"/>
          </a:xfrm>
          <a:prstGeom prst="roundRect">
            <a:avLst/>
          </a:prstGeom>
          <a:solidFill>
            <a:srgbClr val="FFFF00"/>
          </a:solidFill>
          <a:ln w="57150" cap="flat" cmpd="sng" algn="ctr">
            <a:solidFill>
              <a:srgbClr val="FF9900"/>
            </a:solidFill>
            <a:prstDash val="solid"/>
            <a:round/>
            <a:headEnd type="none" w="med" len="med"/>
            <a:tailEnd type="none" w="med" len="med"/>
          </a:ln>
          <a:effectLst>
            <a:outerShdw blurRad="127000" dist="127000" dir="8100000" algn="tr" rotWithShape="0">
              <a:prstClr val="black">
                <a:alpha val="58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lnSpc>
                <a:spcPct val="90000"/>
              </a:lnSpc>
              <a:spcBef>
                <a:spcPct val="20000"/>
              </a:spcBef>
            </a:pPr>
            <a:r>
              <a:rPr lang="en-US" sz="3200" dirty="0">
                <a:solidFill>
                  <a:srgbClr val="000000"/>
                </a:solidFill>
                <a:latin typeface="Arial" pitchFamily="34" charset="0"/>
              </a:rPr>
              <a:t>3. Does not heal</a:t>
            </a:r>
          </a:p>
        </p:txBody>
      </p:sp>
    </p:spTree>
    <p:extLst>
      <p:ext uri="{BB962C8B-B14F-4D97-AF65-F5344CB8AC3E}">
        <p14:creationId xmlns:p14="http://schemas.microsoft.com/office/powerpoint/2010/main" val="3505063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Cartilage</a:t>
            </a:r>
          </a:p>
        </p:txBody>
      </p:sp>
      <p:sp>
        <p:nvSpPr>
          <p:cNvPr id="9" name="Rounded Rectangle 8"/>
          <p:cNvSpPr/>
          <p:nvPr/>
        </p:nvSpPr>
        <p:spPr bwMode="auto">
          <a:xfrm>
            <a:off x="1919536" y="2708920"/>
            <a:ext cx="8208912" cy="720080"/>
          </a:xfrm>
          <a:prstGeom prst="roundRect">
            <a:avLst/>
          </a:prstGeom>
          <a:solidFill>
            <a:schemeClr val="bg1">
              <a:lumMod val="85000"/>
            </a:schemeClr>
          </a:solidFill>
          <a:ln w="57150" cap="flat" cmpd="sng" algn="ctr">
            <a:solidFill>
              <a:schemeClr val="bg1">
                <a:lumMod val="75000"/>
              </a:schemeClr>
            </a:solidFill>
            <a:prstDash val="solid"/>
            <a:round/>
            <a:headEnd type="none" w="med" len="med"/>
            <a:tailEnd type="none" w="med" len="med"/>
          </a:ln>
          <a:effectLst>
            <a:outerShdw blurRad="190500" dist="127000" dir="8100000" algn="tr" rotWithShape="0">
              <a:prstClr val="black">
                <a:alpha val="40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r>
              <a:rPr lang="en-US" sz="3200" dirty="0">
                <a:solidFill>
                  <a:schemeClr val="bg1">
                    <a:lumMod val="65000"/>
                  </a:schemeClr>
                </a:solidFill>
              </a:rPr>
              <a:t>1. Can heal completely</a:t>
            </a:r>
          </a:p>
        </p:txBody>
      </p:sp>
      <p:sp>
        <p:nvSpPr>
          <p:cNvPr id="10" name="Rounded Rectangle 9"/>
          <p:cNvSpPr/>
          <p:nvPr/>
        </p:nvSpPr>
        <p:spPr bwMode="auto">
          <a:xfrm>
            <a:off x="1894384" y="4077072"/>
            <a:ext cx="8208912" cy="720080"/>
          </a:xfrm>
          <a:prstGeom prst="roundRect">
            <a:avLst/>
          </a:prstGeom>
          <a:solidFill>
            <a:srgbClr val="FF9B9B"/>
          </a:solidFill>
          <a:ln w="57150" cap="flat" cmpd="sng" algn="ctr">
            <a:solidFill>
              <a:srgbClr val="FF0000"/>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lnSpc>
                <a:spcPct val="90000"/>
              </a:lnSpc>
              <a:spcBef>
                <a:spcPct val="20000"/>
              </a:spcBef>
              <a:buFont typeface="Wingdings" pitchFamily="2" charset="2"/>
              <a:buNone/>
            </a:pPr>
            <a:r>
              <a:rPr lang="en-US" sz="3200" dirty="0">
                <a:solidFill>
                  <a:srgbClr val="000000"/>
                </a:solidFill>
                <a:latin typeface="Arial" pitchFamily="34" charset="0"/>
              </a:rPr>
              <a:t>2. Heals only partially</a:t>
            </a:r>
          </a:p>
        </p:txBody>
      </p:sp>
      <p:sp>
        <p:nvSpPr>
          <p:cNvPr id="11" name="Rounded Rectangle 10"/>
          <p:cNvSpPr/>
          <p:nvPr/>
        </p:nvSpPr>
        <p:spPr bwMode="auto">
          <a:xfrm>
            <a:off x="1919536" y="5517232"/>
            <a:ext cx="8208912" cy="720080"/>
          </a:xfrm>
          <a:prstGeom prst="roundRect">
            <a:avLst/>
          </a:prstGeom>
          <a:solidFill>
            <a:schemeClr val="bg1">
              <a:lumMod val="85000"/>
            </a:schemeClr>
          </a:solidFill>
          <a:ln w="57150" cap="flat" cmpd="sng" algn="ctr">
            <a:solidFill>
              <a:schemeClr val="bg1">
                <a:lumMod val="75000"/>
              </a:schemeClr>
            </a:solidFill>
            <a:prstDash val="solid"/>
            <a:round/>
            <a:headEnd type="none" w="med" len="med"/>
            <a:tailEnd type="none" w="med" len="med"/>
          </a:ln>
          <a:effectLst>
            <a:outerShdw blurRad="127000" dist="127000" dir="8100000" algn="tr" rotWithShape="0">
              <a:prstClr val="black">
                <a:alpha val="58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gn="l">
              <a:lnSpc>
                <a:spcPct val="90000"/>
              </a:lnSpc>
              <a:spcBef>
                <a:spcPct val="20000"/>
              </a:spcBef>
            </a:pPr>
            <a:r>
              <a:rPr lang="en-US" sz="3200" dirty="0">
                <a:solidFill>
                  <a:schemeClr val="bg1">
                    <a:lumMod val="65000"/>
                  </a:schemeClr>
                </a:solidFill>
                <a:latin typeface="Arial" pitchFamily="34" charset="0"/>
              </a:rPr>
              <a:t>3. Does not heal</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2344" y="3811618"/>
            <a:ext cx="1124610" cy="1283802"/>
          </a:xfrm>
          <a:prstGeom prst="rect">
            <a:avLst/>
          </a:prstGeom>
          <a:effectLst>
            <a:outerShdw blurRad="317500" dist="88900" dir="8100000" algn="tr" rotWithShape="0">
              <a:prstClr val="black">
                <a:alpha val="72000"/>
              </a:prstClr>
            </a:outerShdw>
          </a:effectLst>
        </p:spPr>
      </p:pic>
    </p:spTree>
    <p:extLst>
      <p:ext uri="{BB962C8B-B14F-4D97-AF65-F5344CB8AC3E}">
        <p14:creationId xmlns:p14="http://schemas.microsoft.com/office/powerpoint/2010/main" val="76541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b="1" dirty="0">
                <a:solidFill>
                  <a:schemeClr val="tx2"/>
                </a:solidFill>
              </a:rPr>
              <a:t>Historical introduction</a:t>
            </a:r>
          </a:p>
        </p:txBody>
      </p:sp>
      <p:sp>
        <p:nvSpPr>
          <p:cNvPr id="3" name="Content Placeholder 2"/>
          <p:cNvSpPr>
            <a:spLocks noGrp="1"/>
          </p:cNvSpPr>
          <p:nvPr>
            <p:ph type="body" sz="quarter" idx="13"/>
          </p:nvPr>
        </p:nvSpPr>
        <p:spPr/>
        <p:txBody>
          <a:bodyPr/>
          <a:lstStyle/>
          <a:p>
            <a:r>
              <a:rPr lang="en-US" dirty="0"/>
              <a:t>1913, A </a:t>
            </a:r>
            <a:r>
              <a:rPr lang="en-US" dirty="0" err="1"/>
              <a:t>Lambotte</a:t>
            </a:r>
            <a:r>
              <a:rPr lang="en-US" dirty="0"/>
              <a:t>, Belgium:</a:t>
            </a:r>
          </a:p>
          <a:p>
            <a:pPr marL="457200" indent="-457200">
              <a:buFont typeface="Arial" panose="020B0604020202020204" pitchFamily="34" charset="0"/>
              <a:buChar char="•"/>
            </a:pPr>
            <a:r>
              <a:rPr lang="en-US" dirty="0"/>
              <a:t>Perfect anatomical reduction and stable fixation</a:t>
            </a:r>
          </a:p>
          <a:p>
            <a:pPr marL="457200" indent="-457200">
              <a:buFont typeface="Arial" panose="020B0604020202020204" pitchFamily="34" charset="0"/>
              <a:buChar char="•"/>
            </a:pPr>
            <a:r>
              <a:rPr lang="en-US" dirty="0"/>
              <a:t>Early motion</a:t>
            </a:r>
          </a:p>
          <a:p>
            <a:pPr marL="457200" indent="-457200">
              <a:buFont typeface="Arial" panose="020B0604020202020204" pitchFamily="34" charset="0"/>
              <a:buChar char="•"/>
            </a:pPr>
            <a:r>
              <a:rPr lang="en-US" dirty="0" err="1"/>
              <a:t>Transfixation</a:t>
            </a:r>
            <a:r>
              <a:rPr lang="en-US" dirty="0"/>
              <a:t> screw in unreduced fibula</a:t>
            </a:r>
          </a:p>
        </p:txBody>
      </p:sp>
      <p:sp>
        <p:nvSpPr>
          <p:cNvPr id="17" name="IAFrame_IAPict0002"/>
          <p:cNvSpPr>
            <a:spLocks noChangeAspect="1" noChangeArrowheads="1"/>
          </p:cNvSpPr>
          <p:nvPr>
            <p:custDataLst>
              <p:tags r:id="rId1"/>
            </p:custDataLst>
          </p:nvPr>
        </p:nvSpPr>
        <p:spPr bwMode="auto">
          <a:xfrm>
            <a:off x="5519936" y="3401516"/>
            <a:ext cx="5188016"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 name="Group 5">
            <a:extLst>
              <a:ext uri="{FF2B5EF4-FFF2-40B4-BE49-F238E27FC236}">
                <a16:creationId xmlns:a16="http://schemas.microsoft.com/office/drawing/2014/main" id="{6AE42056-4F62-4343-A161-BA9CE721B3B8}"/>
              </a:ext>
            </a:extLst>
          </p:cNvPr>
          <p:cNvGrpSpPr/>
          <p:nvPr/>
        </p:nvGrpSpPr>
        <p:grpSpPr>
          <a:xfrm>
            <a:off x="6246033" y="3913188"/>
            <a:ext cx="3533234" cy="2569327"/>
            <a:chOff x="6240017" y="3423221"/>
            <a:chExt cx="3427413" cy="2492375"/>
          </a:xfrm>
        </p:grpSpPr>
        <p:grpSp>
          <p:nvGrpSpPr>
            <p:cNvPr id="13" name="IAPict0001"/>
            <p:cNvGrpSpPr>
              <a:grpSpLocks noChangeAspect="1"/>
            </p:cNvGrpSpPr>
            <p:nvPr/>
          </p:nvGrpSpPr>
          <p:grpSpPr bwMode="auto">
            <a:xfrm>
              <a:off x="6240017" y="3423221"/>
              <a:ext cx="3427413" cy="2492375"/>
              <a:chOff x="400" y="400"/>
              <a:chExt cx="2495" cy="1814"/>
            </a:xfrm>
          </p:grpSpPr>
          <p:sp>
            <p:nvSpPr>
              <p:cNvPr id="14" name="IAFrame_IAPict0001"/>
              <p:cNvSpPr>
                <a:spLocks noChangeAspect="1" noChangeArrowheads="1"/>
              </p:cNvSpPr>
              <p:nvPr>
                <p:custDataLst>
                  <p:tags r:id="rId2"/>
                </p:custDataLst>
              </p:nvPr>
            </p:nvSpPr>
            <p:spPr bwMode="auto">
              <a:xfrm>
                <a:off x="400" y="400"/>
                <a:ext cx="2495" cy="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pic>
            <p:nvPicPr>
              <p:cNvPr id="15" name="IAImage_IAPict0001" descr="ia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 y="400"/>
                <a:ext cx="2488" cy="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Oval 21"/>
            <p:cNvSpPr>
              <a:spLocks noChangeArrowheads="1"/>
            </p:cNvSpPr>
            <p:nvPr/>
          </p:nvSpPr>
          <p:spPr bwMode="auto">
            <a:xfrm rot="20886649">
              <a:off x="7322432" y="4204862"/>
              <a:ext cx="647700" cy="116559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5" name="Group 4">
            <a:extLst>
              <a:ext uri="{FF2B5EF4-FFF2-40B4-BE49-F238E27FC236}">
                <a16:creationId xmlns:a16="http://schemas.microsoft.com/office/drawing/2014/main" id="{859A9003-BFEA-43FE-8E01-B5845CD3D5E4}"/>
              </a:ext>
            </a:extLst>
          </p:cNvPr>
          <p:cNvGrpSpPr/>
          <p:nvPr/>
        </p:nvGrpSpPr>
        <p:grpSpPr>
          <a:xfrm>
            <a:off x="3062962" y="3913187"/>
            <a:ext cx="2922079" cy="2684463"/>
            <a:chOff x="2556532" y="3447939"/>
            <a:chExt cx="3484536" cy="3201182"/>
          </a:xfrm>
        </p:grpSpPr>
        <p:pic>
          <p:nvPicPr>
            <p:cNvPr id="18" name="IAImage_IAPict0002" descr="ia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6532" y="3447939"/>
              <a:ext cx="3484536" cy="3201182"/>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4" name="Oval 21"/>
            <p:cNvSpPr>
              <a:spLocks noChangeArrowheads="1"/>
            </p:cNvSpPr>
            <p:nvPr/>
          </p:nvSpPr>
          <p:spPr bwMode="auto">
            <a:xfrm rot="18552034">
              <a:off x="3557651" y="4306855"/>
              <a:ext cx="647761" cy="217054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4" name="TextBox 3"/>
          <p:cNvSpPr txBox="1"/>
          <p:nvPr/>
        </p:nvSpPr>
        <p:spPr>
          <a:xfrm>
            <a:off x="6163017" y="6301142"/>
            <a:ext cx="3458254" cy="400110"/>
          </a:xfrm>
          <a:prstGeom prst="rect">
            <a:avLst/>
          </a:prstGeom>
          <a:noFill/>
        </p:spPr>
        <p:txBody>
          <a:bodyPr wrap="none" rtlCol="0">
            <a:spAutoFit/>
          </a:bodyPr>
          <a:lstStyle/>
          <a:p>
            <a:r>
              <a:rPr lang="en-US" sz="2000" dirty="0"/>
              <a:t>Case from the early AO days</a:t>
            </a:r>
          </a:p>
        </p:txBody>
      </p:sp>
    </p:spTree>
    <p:extLst>
      <p:ext uri="{BB962C8B-B14F-4D97-AF65-F5344CB8AC3E}">
        <p14:creationId xmlns:p14="http://schemas.microsoft.com/office/powerpoint/2010/main" val="347922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br>
              <a:rPr lang="en-US" dirty="0"/>
            </a:br>
            <a:endParaRPr lang="de-CH" dirty="0"/>
          </a:p>
        </p:txBody>
      </p:sp>
      <p:sp>
        <p:nvSpPr>
          <p:cNvPr id="4100" name="Rectangle 3"/>
          <p:cNvSpPr>
            <a:spLocks noGrp="1" noChangeArrowheads="1"/>
          </p:cNvSpPr>
          <p:nvPr>
            <p:ph type="body" sz="quarter" idx="13"/>
          </p:nvPr>
        </p:nvSpPr>
        <p:spPr>
          <a:xfrm>
            <a:off x="658812" y="1727200"/>
            <a:ext cx="9577387" cy="4129088"/>
          </a:xfrm>
        </p:spPr>
        <p:txBody>
          <a:bodyPr/>
          <a:lstStyle/>
          <a:p>
            <a:r>
              <a:rPr lang="en-GB" dirty="0">
                <a:latin typeface="Arial" pitchFamily="34" charset="0"/>
                <a:cs typeface="Arial" pitchFamily="34" charset="0"/>
              </a:rPr>
              <a:t>You should now be able to: </a:t>
            </a:r>
          </a:p>
          <a:p>
            <a:endParaRPr lang="en-US" dirty="0">
              <a:latin typeface="Arial" pitchFamily="34" charset="0"/>
              <a:cs typeface="Arial" pitchFamily="34" charset="0"/>
            </a:endParaRPr>
          </a:p>
          <a:p>
            <a:pPr marL="457200" indent="-457200" eaLnBrk="1" hangingPunct="1">
              <a:buFont typeface="Arial" panose="020B0604020202020204" pitchFamily="34" charset="0"/>
              <a:buChar char="•"/>
            </a:pPr>
            <a:r>
              <a:rPr lang="en-US" dirty="0"/>
              <a:t>Outline the pathophysiology of articular cartilage</a:t>
            </a:r>
          </a:p>
          <a:p>
            <a:pPr marL="457200" indent="-457200" eaLnBrk="1" hangingPunct="1">
              <a:buFont typeface="Arial" panose="020B0604020202020204" pitchFamily="34" charset="0"/>
              <a:buChar char="•"/>
            </a:pPr>
            <a:r>
              <a:rPr lang="en-US" dirty="0"/>
              <a:t>Describe the need for anatomical reduction and rigid fixation in articular fractures </a:t>
            </a:r>
          </a:p>
          <a:p>
            <a:pPr marL="457200" indent="-457200" eaLnBrk="1" hangingPunct="1">
              <a:buFont typeface="Arial" panose="020B0604020202020204" pitchFamily="34" charset="0"/>
              <a:buChar char="•"/>
            </a:pPr>
            <a:r>
              <a:rPr lang="en-US" dirty="0"/>
              <a:t>Discuss “staged surgery” </a:t>
            </a:r>
          </a:p>
          <a:p>
            <a:pPr eaLnBrk="1" hangingPunct="1">
              <a:buFontTx/>
              <a:buChar char="•"/>
            </a:pPr>
            <a:endParaRPr lang="de-CH" dirty="0"/>
          </a:p>
        </p:txBody>
      </p:sp>
    </p:spTree>
    <p:extLst>
      <p:ext uri="{BB962C8B-B14F-4D97-AF65-F5344CB8AC3E}">
        <p14:creationId xmlns:p14="http://schemas.microsoft.com/office/powerpoint/2010/main" val="405027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AImage_IAPict0003" descr="ia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723" y="3913187"/>
            <a:ext cx="2841289" cy="2679171"/>
          </a:xfrm>
          <a:prstGeom prst="rect">
            <a:avLst/>
          </a:prstGeom>
          <a:ln w="38100" cap="sq">
            <a:noFill/>
            <a:prstDash val="solid"/>
            <a:miter lim="800000"/>
          </a:ln>
          <a:effectLst/>
          <a:extLst>
            <a:ext uri="{909E8E84-426E-40DD-AFC4-6F175D3DCCD1}">
              <a14:hiddenFill xmlns:a14="http://schemas.microsoft.com/office/drawing/2010/main">
                <a:solidFill>
                  <a:schemeClr val="accent1"/>
                </a:solidFill>
              </a14:hiddenFill>
            </a:ext>
          </a:extLst>
        </p:spPr>
      </p:pic>
      <p:sp>
        <p:nvSpPr>
          <p:cNvPr id="20" name="Text Box 13"/>
          <p:cNvSpPr txBox="1">
            <a:spLocks noChangeArrowheads="1"/>
          </p:cNvSpPr>
          <p:nvPr/>
        </p:nvSpPr>
        <p:spPr bwMode="auto">
          <a:xfrm>
            <a:off x="1851025" y="2887664"/>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spcBef>
                <a:spcPct val="50000"/>
              </a:spcBef>
            </a:pPr>
            <a:endParaRPr lang="en-US" sz="2000"/>
          </a:p>
        </p:txBody>
      </p:sp>
      <p:sp>
        <p:nvSpPr>
          <p:cNvPr id="8" name="TextBox 7"/>
          <p:cNvSpPr txBox="1"/>
          <p:nvPr/>
        </p:nvSpPr>
        <p:spPr>
          <a:xfrm>
            <a:off x="1956252" y="4659714"/>
            <a:ext cx="2533066" cy="1200329"/>
          </a:xfrm>
          <a:prstGeom prst="rect">
            <a:avLst/>
          </a:prstGeom>
          <a:noFill/>
        </p:spPr>
        <p:txBody>
          <a:bodyPr wrap="none" rtlCol="0">
            <a:spAutoFit/>
          </a:bodyPr>
          <a:lstStyle/>
          <a:p>
            <a:pPr algn="l"/>
            <a:r>
              <a:rPr lang="en-US" sz="2400" dirty="0"/>
              <a:t>20 years later:</a:t>
            </a:r>
          </a:p>
          <a:p>
            <a:pPr marL="342900" indent="-342900">
              <a:buFont typeface="Arial" panose="020B0604020202020204" pitchFamily="34" charset="0"/>
              <a:buChar char="•"/>
            </a:pPr>
            <a:r>
              <a:rPr lang="en-US" sz="2400" dirty="0" err="1"/>
              <a:t>Osteoarthrosis</a:t>
            </a:r>
            <a:endParaRPr lang="en-US" sz="2400" dirty="0"/>
          </a:p>
          <a:p>
            <a:pPr marL="342900" indent="-342900">
              <a:buFont typeface="Arial" panose="020B0604020202020204" pitchFamily="34" charset="0"/>
              <a:buChar char="•"/>
            </a:pPr>
            <a:r>
              <a:rPr lang="en-US" sz="2400" dirty="0"/>
              <a:t>Joint fusion</a:t>
            </a:r>
          </a:p>
        </p:txBody>
      </p:sp>
      <p:sp>
        <p:nvSpPr>
          <p:cNvPr id="10" name="Title 1"/>
          <p:cNvSpPr>
            <a:spLocks noGrp="1"/>
          </p:cNvSpPr>
          <p:nvPr>
            <p:ph type="title"/>
          </p:nvPr>
        </p:nvSpPr>
        <p:spPr/>
        <p:txBody>
          <a:bodyPr/>
          <a:lstStyle/>
          <a:p>
            <a:pPr lvl="1"/>
            <a:r>
              <a:rPr lang="en-US" sz="3200" b="1" dirty="0">
                <a:solidFill>
                  <a:schemeClr val="tx2"/>
                </a:solidFill>
              </a:rPr>
              <a:t>Historical introduction</a:t>
            </a:r>
          </a:p>
        </p:txBody>
      </p:sp>
      <p:sp>
        <p:nvSpPr>
          <p:cNvPr id="7" name="Content Placeholder 2">
            <a:extLst>
              <a:ext uri="{FF2B5EF4-FFF2-40B4-BE49-F238E27FC236}">
                <a16:creationId xmlns:a16="http://schemas.microsoft.com/office/drawing/2014/main" id="{FF364F5F-0AC2-4F23-84D9-3B72A8F46AF1}"/>
              </a:ext>
            </a:extLst>
          </p:cNvPr>
          <p:cNvSpPr>
            <a:spLocks noGrp="1"/>
          </p:cNvSpPr>
          <p:nvPr>
            <p:ph type="body" sz="quarter" idx="13"/>
          </p:nvPr>
        </p:nvSpPr>
        <p:spPr>
          <a:xfrm>
            <a:off x="658814" y="1730955"/>
            <a:ext cx="9505950" cy="4129088"/>
          </a:xfrm>
        </p:spPr>
        <p:txBody>
          <a:bodyPr/>
          <a:lstStyle/>
          <a:p>
            <a:r>
              <a:rPr lang="en-US" dirty="0">
                <a:solidFill>
                  <a:schemeClr val="bg1">
                    <a:lumMod val="65000"/>
                  </a:schemeClr>
                </a:solidFill>
              </a:rPr>
              <a:t>1913, A </a:t>
            </a:r>
            <a:r>
              <a:rPr lang="en-US" dirty="0" err="1">
                <a:solidFill>
                  <a:schemeClr val="bg1">
                    <a:lumMod val="65000"/>
                  </a:schemeClr>
                </a:solidFill>
              </a:rPr>
              <a:t>Lambotte</a:t>
            </a:r>
            <a:r>
              <a:rPr lang="en-US" dirty="0">
                <a:solidFill>
                  <a:schemeClr val="bg1">
                    <a:lumMod val="65000"/>
                  </a:schemeClr>
                </a:solidFill>
              </a:rPr>
              <a:t>, Belgium:</a:t>
            </a:r>
          </a:p>
          <a:p>
            <a:pPr marL="457200" indent="-457200">
              <a:buFont typeface="Arial" panose="020B0604020202020204" pitchFamily="34" charset="0"/>
              <a:buChar char="•"/>
            </a:pPr>
            <a:r>
              <a:rPr lang="en-US" dirty="0">
                <a:solidFill>
                  <a:schemeClr val="bg1">
                    <a:lumMod val="65000"/>
                  </a:schemeClr>
                </a:solidFill>
              </a:rPr>
              <a:t>Perfect anatomical reduction and stable fixation</a:t>
            </a:r>
          </a:p>
          <a:p>
            <a:pPr marL="457200" indent="-457200">
              <a:buFont typeface="Arial" panose="020B0604020202020204" pitchFamily="34" charset="0"/>
              <a:buChar char="•"/>
            </a:pPr>
            <a:r>
              <a:rPr lang="en-US" dirty="0">
                <a:solidFill>
                  <a:schemeClr val="bg1">
                    <a:lumMod val="65000"/>
                  </a:schemeClr>
                </a:solidFill>
              </a:rPr>
              <a:t>Early motion</a:t>
            </a:r>
          </a:p>
          <a:p>
            <a:pPr marL="457200" indent="-457200">
              <a:buFont typeface="Arial" panose="020B0604020202020204" pitchFamily="34" charset="0"/>
              <a:buChar char="•"/>
            </a:pPr>
            <a:r>
              <a:rPr lang="en-US" dirty="0" err="1">
                <a:solidFill>
                  <a:schemeClr val="bg1">
                    <a:lumMod val="65000"/>
                  </a:schemeClr>
                </a:solidFill>
              </a:rPr>
              <a:t>Transfixation</a:t>
            </a:r>
            <a:r>
              <a:rPr lang="en-US" dirty="0">
                <a:solidFill>
                  <a:schemeClr val="bg1">
                    <a:lumMod val="65000"/>
                  </a:schemeClr>
                </a:solidFill>
              </a:rPr>
              <a:t> screw in unreduced fibula</a:t>
            </a:r>
          </a:p>
        </p:txBody>
      </p:sp>
    </p:spTree>
    <p:extLst>
      <p:ext uri="{BB962C8B-B14F-4D97-AF65-F5344CB8AC3E}">
        <p14:creationId xmlns:p14="http://schemas.microsoft.com/office/powerpoint/2010/main" val="294826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p:txBody>
          <a:bodyPr/>
          <a:lstStyle/>
          <a:p>
            <a:r>
              <a:rPr lang="en-US" dirty="0"/>
              <a:t>Classification—Types</a:t>
            </a:r>
          </a:p>
        </p:txBody>
      </p:sp>
      <p:grpSp>
        <p:nvGrpSpPr>
          <p:cNvPr id="42" name="Group 41">
            <a:extLst>
              <a:ext uri="{FF2B5EF4-FFF2-40B4-BE49-F238E27FC236}">
                <a16:creationId xmlns:a16="http://schemas.microsoft.com/office/drawing/2014/main" id="{1C92E220-78ED-4021-A7FF-103F09DB52CC}"/>
              </a:ext>
            </a:extLst>
          </p:cNvPr>
          <p:cNvGrpSpPr/>
          <p:nvPr/>
        </p:nvGrpSpPr>
        <p:grpSpPr>
          <a:xfrm>
            <a:off x="1593851" y="1250261"/>
            <a:ext cx="3167903" cy="5439297"/>
            <a:chOff x="69850" y="980945"/>
            <a:chExt cx="3414117" cy="5862048"/>
          </a:xfrm>
        </p:grpSpPr>
        <p:sp>
          <p:nvSpPr>
            <p:cNvPr id="43" name="pole tekstowe 32">
              <a:extLst>
                <a:ext uri="{FF2B5EF4-FFF2-40B4-BE49-F238E27FC236}">
                  <a16:creationId xmlns:a16="http://schemas.microsoft.com/office/drawing/2014/main" id="{C4E4CCEB-6B3D-451C-BC22-514005F61227}"/>
                </a:ext>
              </a:extLst>
            </p:cNvPr>
            <p:cNvSpPr txBox="1">
              <a:spLocks noChangeArrowheads="1"/>
            </p:cNvSpPr>
            <p:nvPr/>
          </p:nvSpPr>
          <p:spPr bwMode="auto">
            <a:xfrm>
              <a:off x="107504" y="2276872"/>
              <a:ext cx="2664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algn="l" eaLnBrk="1" hangingPunct="1"/>
              <a:r>
                <a:rPr lang="pl-PL" altLang="fr-FR" sz="2400" dirty="0"/>
                <a:t>Extra</a:t>
              </a:r>
              <a:r>
                <a:rPr lang="de-CH" altLang="fr-FR" sz="2400" dirty="0"/>
                <a:t> </a:t>
              </a:r>
              <a:r>
                <a:rPr lang="pl-PL" altLang="fr-FR" sz="2400" dirty="0"/>
                <a:t>articular</a:t>
              </a:r>
            </a:p>
          </p:txBody>
        </p:sp>
        <p:pic>
          <p:nvPicPr>
            <p:cNvPr id="44" name="Picture 21">
              <a:extLst>
                <a:ext uri="{FF2B5EF4-FFF2-40B4-BE49-F238E27FC236}">
                  <a16:creationId xmlns:a16="http://schemas.microsoft.com/office/drawing/2014/main" id="{422F2328-36F0-486E-B945-CB5E91C79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923"/>
            <a:stretch>
              <a:fillRect/>
            </a:stretch>
          </p:blipFill>
          <p:spPr bwMode="auto">
            <a:xfrm>
              <a:off x="697210" y="980945"/>
              <a:ext cx="706438"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pole tekstowe 24">
              <a:extLst>
                <a:ext uri="{FF2B5EF4-FFF2-40B4-BE49-F238E27FC236}">
                  <a16:creationId xmlns:a16="http://schemas.microsoft.com/office/drawing/2014/main" id="{5E578AEC-8DDA-47A6-B701-10E53EE0298F}"/>
                </a:ext>
              </a:extLst>
            </p:cNvPr>
            <p:cNvSpPr txBox="1">
              <a:spLocks noChangeArrowheads="1"/>
            </p:cNvSpPr>
            <p:nvPr/>
          </p:nvSpPr>
          <p:spPr bwMode="auto">
            <a:xfrm>
              <a:off x="95250" y="1268760"/>
              <a:ext cx="406400" cy="4603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algn="ctr" eaLnBrk="1" hangingPunct="1"/>
              <a:r>
                <a:rPr lang="de-CH" altLang="fr-FR" sz="2400" b="1" dirty="0"/>
                <a:t>A</a:t>
              </a:r>
              <a:endParaRPr lang="pl-PL" altLang="fr-FR" sz="2400" b="1" dirty="0"/>
            </a:p>
          </p:txBody>
        </p:sp>
        <p:pic>
          <p:nvPicPr>
            <p:cNvPr id="46" name="Picture 23">
              <a:extLst>
                <a:ext uri="{FF2B5EF4-FFF2-40B4-BE49-F238E27FC236}">
                  <a16:creationId xmlns:a16="http://schemas.microsoft.com/office/drawing/2014/main" id="{5057F705-A243-42AB-9062-59BA63756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067"/>
            <a:stretch>
              <a:fillRect/>
            </a:stretch>
          </p:blipFill>
          <p:spPr bwMode="auto">
            <a:xfrm>
              <a:off x="616248" y="2924944"/>
              <a:ext cx="86836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pole tekstowe 24">
              <a:extLst>
                <a:ext uri="{FF2B5EF4-FFF2-40B4-BE49-F238E27FC236}">
                  <a16:creationId xmlns:a16="http://schemas.microsoft.com/office/drawing/2014/main" id="{5763FC29-CB24-4546-AE62-416AE4EF1375}"/>
                </a:ext>
              </a:extLst>
            </p:cNvPr>
            <p:cNvSpPr txBox="1">
              <a:spLocks noChangeArrowheads="1"/>
            </p:cNvSpPr>
            <p:nvPr/>
          </p:nvSpPr>
          <p:spPr bwMode="auto">
            <a:xfrm>
              <a:off x="76200" y="3212976"/>
              <a:ext cx="407988" cy="4619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b="1">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B</a:t>
              </a:r>
              <a:endParaRPr lang="pl-PL" altLang="fr-FR" dirty="0"/>
            </a:p>
          </p:txBody>
        </p:sp>
        <p:sp>
          <p:nvSpPr>
            <p:cNvPr id="48" name="pole tekstowe 32">
              <a:extLst>
                <a:ext uri="{FF2B5EF4-FFF2-40B4-BE49-F238E27FC236}">
                  <a16:creationId xmlns:a16="http://schemas.microsoft.com/office/drawing/2014/main" id="{6B5FEC82-5E74-4355-A067-2E5552A72637}"/>
                </a:ext>
              </a:extLst>
            </p:cNvPr>
            <p:cNvSpPr txBox="1">
              <a:spLocks noChangeArrowheads="1"/>
            </p:cNvSpPr>
            <p:nvPr/>
          </p:nvSpPr>
          <p:spPr bwMode="auto">
            <a:xfrm>
              <a:off x="96335" y="4365104"/>
              <a:ext cx="2788942" cy="49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algn="l" eaLnBrk="1" hangingPunct="1"/>
              <a:r>
                <a:rPr lang="de-CH" altLang="fr-FR" sz="2400" dirty="0"/>
                <a:t>Partial </a:t>
              </a:r>
              <a:r>
                <a:rPr lang="pl-PL" altLang="fr-FR" sz="2400" dirty="0"/>
                <a:t>articular</a:t>
              </a:r>
            </a:p>
          </p:txBody>
        </p:sp>
        <p:pic>
          <p:nvPicPr>
            <p:cNvPr id="49" name="Picture 25">
              <a:extLst>
                <a:ext uri="{FF2B5EF4-FFF2-40B4-BE49-F238E27FC236}">
                  <a16:creationId xmlns:a16="http://schemas.microsoft.com/office/drawing/2014/main" id="{7EF0F806-54F0-4D83-975C-A2E877FFFB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21338"/>
            <a:stretch>
              <a:fillRect/>
            </a:stretch>
          </p:blipFill>
          <p:spPr bwMode="auto">
            <a:xfrm>
              <a:off x="614660" y="5011902"/>
              <a:ext cx="8699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pole tekstowe 32">
              <a:extLst>
                <a:ext uri="{FF2B5EF4-FFF2-40B4-BE49-F238E27FC236}">
                  <a16:creationId xmlns:a16="http://schemas.microsoft.com/office/drawing/2014/main" id="{27328E48-E611-487E-8B97-B9A976584DFA}"/>
                </a:ext>
              </a:extLst>
            </p:cNvPr>
            <p:cNvSpPr txBox="1">
              <a:spLocks noChangeArrowheads="1"/>
            </p:cNvSpPr>
            <p:nvPr/>
          </p:nvSpPr>
          <p:spPr bwMode="auto">
            <a:xfrm>
              <a:off x="107504" y="6381328"/>
              <a:ext cx="3376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algn="l" eaLnBrk="1" hangingPunct="1"/>
              <a:r>
                <a:rPr lang="de-CH" altLang="fr-FR" sz="2400" dirty="0" err="1"/>
                <a:t>Complete</a:t>
              </a:r>
              <a:r>
                <a:rPr lang="de-CH" altLang="fr-FR" sz="2400" dirty="0"/>
                <a:t> </a:t>
              </a:r>
              <a:r>
                <a:rPr lang="pl-PL" altLang="fr-FR" sz="2400" dirty="0"/>
                <a:t>articular</a:t>
              </a:r>
            </a:p>
          </p:txBody>
        </p:sp>
        <p:sp>
          <p:nvSpPr>
            <p:cNvPr id="51" name="pole tekstowe 24">
              <a:extLst>
                <a:ext uri="{FF2B5EF4-FFF2-40B4-BE49-F238E27FC236}">
                  <a16:creationId xmlns:a16="http://schemas.microsoft.com/office/drawing/2014/main" id="{9E26C2DD-7543-4E9F-A0F0-C94EFB15A0E2}"/>
                </a:ext>
              </a:extLst>
            </p:cNvPr>
            <p:cNvSpPr txBox="1">
              <a:spLocks noChangeArrowheads="1"/>
            </p:cNvSpPr>
            <p:nvPr/>
          </p:nvSpPr>
          <p:spPr bwMode="auto">
            <a:xfrm>
              <a:off x="69850" y="5373216"/>
              <a:ext cx="407988" cy="4619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b="1">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C</a:t>
              </a:r>
              <a:endParaRPr lang="pl-PL" altLang="fr-FR" dirty="0"/>
            </a:p>
          </p:txBody>
        </p:sp>
      </p:grpSp>
    </p:spTree>
    <p:extLst>
      <p:ext uri="{BB962C8B-B14F-4D97-AF65-F5344CB8AC3E}">
        <p14:creationId xmlns:p14="http://schemas.microsoft.com/office/powerpoint/2010/main" val="111734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Classification—Subgroups</a:t>
            </a:r>
          </a:p>
        </p:txBody>
      </p:sp>
      <p:grpSp>
        <p:nvGrpSpPr>
          <p:cNvPr id="5" name="Group 4">
            <a:extLst>
              <a:ext uri="{FF2B5EF4-FFF2-40B4-BE49-F238E27FC236}">
                <a16:creationId xmlns:a16="http://schemas.microsoft.com/office/drawing/2014/main" id="{DEEB30BE-E686-453A-9C35-7CB01B6D46C3}"/>
              </a:ext>
            </a:extLst>
          </p:cNvPr>
          <p:cNvGrpSpPr/>
          <p:nvPr/>
        </p:nvGrpSpPr>
        <p:grpSpPr>
          <a:xfrm>
            <a:off x="1593851" y="1247805"/>
            <a:ext cx="7518221" cy="5441753"/>
            <a:chOff x="1593851" y="978298"/>
            <a:chExt cx="8102549" cy="5864695"/>
          </a:xfrm>
        </p:grpSpPr>
        <p:grpSp>
          <p:nvGrpSpPr>
            <p:cNvPr id="19" name="Group 1"/>
            <p:cNvGrpSpPr>
              <a:grpSpLocks/>
            </p:cNvGrpSpPr>
            <p:nvPr/>
          </p:nvGrpSpPr>
          <p:grpSpPr bwMode="auto">
            <a:xfrm>
              <a:off x="3898728" y="980729"/>
              <a:ext cx="973137" cy="1362075"/>
              <a:chOff x="3124200" y="609600"/>
              <a:chExt cx="1541463" cy="1981201"/>
            </a:xfrm>
          </p:grpSpPr>
          <p:pic>
            <p:nvPicPr>
              <p:cNvPr id="80" name="Picture 45" descr="33A1"/>
              <p:cNvPicPr>
                <a:picLocks noChangeAspect="1" noChangeArrowheads="1"/>
              </p:cNvPicPr>
              <p:nvPr/>
            </p:nvPicPr>
            <p:blipFill>
              <a:blip r:embed="rId3">
                <a:extLst>
                  <a:ext uri="{28A0092B-C50C-407E-A947-70E740481C1C}">
                    <a14:useLocalDpi xmlns:a14="http://schemas.microsoft.com/office/drawing/2010/main" val="0"/>
                  </a:ext>
                </a:extLst>
              </a:blip>
              <a:srcRect l="15120" t="30800" r="12152" b="11600"/>
              <a:stretch>
                <a:fillRect/>
              </a:stretch>
            </p:blipFill>
            <p:spPr bwMode="auto">
              <a:xfrm>
                <a:off x="3124200" y="609600"/>
                <a:ext cx="1541463" cy="198120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 name="Freeform 46"/>
              <p:cNvSpPr>
                <a:spLocks/>
              </p:cNvSpPr>
              <p:nvPr/>
            </p:nvSpPr>
            <p:spPr bwMode="auto">
              <a:xfrm>
                <a:off x="3461159" y="798946"/>
                <a:ext cx="638714" cy="752764"/>
              </a:xfrm>
              <a:custGeom>
                <a:avLst/>
                <a:gdLst>
                  <a:gd name="T0" fmla="*/ 0 w 974"/>
                  <a:gd name="T1" fmla="*/ 1152 h 1152"/>
                  <a:gd name="T2" fmla="*/ 279 w 974"/>
                  <a:gd name="T3" fmla="*/ 949 h 1152"/>
                  <a:gd name="T4" fmla="*/ 449 w 974"/>
                  <a:gd name="T5" fmla="*/ 627 h 1152"/>
                  <a:gd name="T6" fmla="*/ 491 w 974"/>
                  <a:gd name="T7" fmla="*/ 440 h 1152"/>
                  <a:gd name="T8" fmla="*/ 618 w 974"/>
                  <a:gd name="T9" fmla="*/ 212 h 1152"/>
                  <a:gd name="T10" fmla="*/ 779 w 974"/>
                  <a:gd name="T11" fmla="*/ 68 h 1152"/>
                  <a:gd name="T12" fmla="*/ 974 w 974"/>
                  <a:gd name="T13" fmla="*/ 0 h 1152"/>
                </a:gdLst>
                <a:ahLst/>
                <a:cxnLst>
                  <a:cxn ang="0">
                    <a:pos x="T0" y="T1"/>
                  </a:cxn>
                  <a:cxn ang="0">
                    <a:pos x="T2" y="T3"/>
                  </a:cxn>
                  <a:cxn ang="0">
                    <a:pos x="T4" y="T5"/>
                  </a:cxn>
                  <a:cxn ang="0">
                    <a:pos x="T6" y="T7"/>
                  </a:cxn>
                  <a:cxn ang="0">
                    <a:pos x="T8" y="T9"/>
                  </a:cxn>
                  <a:cxn ang="0">
                    <a:pos x="T10" y="T11"/>
                  </a:cxn>
                  <a:cxn ang="0">
                    <a:pos x="T12" y="T13"/>
                  </a:cxn>
                </a:cxnLst>
                <a:rect l="0" t="0" r="r" b="b"/>
                <a:pathLst>
                  <a:path w="974" h="1152">
                    <a:moveTo>
                      <a:pt x="0" y="1152"/>
                    </a:moveTo>
                    <a:lnTo>
                      <a:pt x="279" y="949"/>
                    </a:lnTo>
                    <a:lnTo>
                      <a:pt x="449" y="627"/>
                    </a:lnTo>
                    <a:lnTo>
                      <a:pt x="491" y="440"/>
                    </a:lnTo>
                    <a:lnTo>
                      <a:pt x="618" y="212"/>
                    </a:lnTo>
                    <a:lnTo>
                      <a:pt x="779" y="68"/>
                    </a:lnTo>
                    <a:lnTo>
                      <a:pt x="974" y="0"/>
                    </a:lnTo>
                  </a:path>
                </a:pathLst>
              </a:custGeom>
              <a:noFill/>
              <a:ln w="28575"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82" name="Freeform 47"/>
              <p:cNvSpPr>
                <a:spLocks/>
              </p:cNvSpPr>
              <p:nvPr/>
            </p:nvSpPr>
            <p:spPr bwMode="auto">
              <a:xfrm>
                <a:off x="3466189" y="840509"/>
                <a:ext cx="671404" cy="780473"/>
              </a:xfrm>
              <a:custGeom>
                <a:avLst/>
                <a:gdLst>
                  <a:gd name="T0" fmla="*/ 0 w 1025"/>
                  <a:gd name="T1" fmla="*/ 1186 h 1186"/>
                  <a:gd name="T2" fmla="*/ 348 w 1025"/>
                  <a:gd name="T3" fmla="*/ 940 h 1186"/>
                  <a:gd name="T4" fmla="*/ 475 w 1025"/>
                  <a:gd name="T5" fmla="*/ 703 h 1186"/>
                  <a:gd name="T6" fmla="*/ 568 w 1025"/>
                  <a:gd name="T7" fmla="*/ 398 h 1186"/>
                  <a:gd name="T8" fmla="*/ 678 w 1025"/>
                  <a:gd name="T9" fmla="*/ 186 h 1186"/>
                  <a:gd name="T10" fmla="*/ 847 w 1025"/>
                  <a:gd name="T11" fmla="*/ 68 h 1186"/>
                  <a:gd name="T12" fmla="*/ 1025 w 1025"/>
                  <a:gd name="T13" fmla="*/ 0 h 1186"/>
                </a:gdLst>
                <a:ahLst/>
                <a:cxnLst>
                  <a:cxn ang="0">
                    <a:pos x="T0" y="T1"/>
                  </a:cxn>
                  <a:cxn ang="0">
                    <a:pos x="T2" y="T3"/>
                  </a:cxn>
                  <a:cxn ang="0">
                    <a:pos x="T4" y="T5"/>
                  </a:cxn>
                  <a:cxn ang="0">
                    <a:pos x="T6" y="T7"/>
                  </a:cxn>
                  <a:cxn ang="0">
                    <a:pos x="T8" y="T9"/>
                  </a:cxn>
                  <a:cxn ang="0">
                    <a:pos x="T10" y="T11"/>
                  </a:cxn>
                  <a:cxn ang="0">
                    <a:pos x="T12" y="T13"/>
                  </a:cxn>
                </a:cxnLst>
                <a:rect l="0" t="0" r="r" b="b"/>
                <a:pathLst>
                  <a:path w="1025" h="1186">
                    <a:moveTo>
                      <a:pt x="0" y="1186"/>
                    </a:moveTo>
                    <a:lnTo>
                      <a:pt x="348" y="940"/>
                    </a:lnTo>
                    <a:lnTo>
                      <a:pt x="475" y="703"/>
                    </a:lnTo>
                    <a:lnTo>
                      <a:pt x="568" y="398"/>
                    </a:lnTo>
                    <a:lnTo>
                      <a:pt x="678" y="186"/>
                    </a:lnTo>
                    <a:lnTo>
                      <a:pt x="847" y="68"/>
                    </a:lnTo>
                    <a:lnTo>
                      <a:pt x="1025" y="0"/>
                    </a:lnTo>
                  </a:path>
                </a:pathLst>
              </a:custGeom>
              <a:noFill/>
              <a:ln w="28575"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grpSp>
        <p:sp>
          <p:nvSpPr>
            <p:cNvPr id="20" name="pole tekstowe 24"/>
            <p:cNvSpPr txBox="1">
              <a:spLocks noChangeArrowheads="1"/>
            </p:cNvSpPr>
            <p:nvPr/>
          </p:nvSpPr>
          <p:spPr bwMode="auto">
            <a:xfrm>
              <a:off x="3215680" y="1268761"/>
              <a:ext cx="561372" cy="461665"/>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de-CH" altLang="fr-FR" sz="2400" dirty="0"/>
                <a:t>A1</a:t>
              </a:r>
              <a:endParaRPr lang="pl-PL" altLang="fr-FR" sz="2400" dirty="0"/>
            </a:p>
          </p:txBody>
        </p:sp>
        <p:grpSp>
          <p:nvGrpSpPr>
            <p:cNvPr id="25" name="Group 11264"/>
            <p:cNvGrpSpPr>
              <a:grpSpLocks/>
            </p:cNvGrpSpPr>
            <p:nvPr/>
          </p:nvGrpSpPr>
          <p:grpSpPr bwMode="auto">
            <a:xfrm>
              <a:off x="6209260" y="1002110"/>
              <a:ext cx="1000125" cy="1362075"/>
              <a:chOff x="5566508" y="2693154"/>
              <a:chExt cx="1217510" cy="2087422"/>
            </a:xfrm>
          </p:grpSpPr>
          <p:pic>
            <p:nvPicPr>
              <p:cNvPr id="76" name="Picture 49" descr="33A2"/>
              <p:cNvPicPr>
                <a:picLocks noChangeAspect="1" noChangeArrowheads="1"/>
              </p:cNvPicPr>
              <p:nvPr/>
            </p:nvPicPr>
            <p:blipFill>
              <a:blip r:embed="rId4">
                <a:extLst>
                  <a:ext uri="{28A0092B-C50C-407E-A947-70E740481C1C}">
                    <a14:useLocalDpi xmlns:a14="http://schemas.microsoft.com/office/drawing/2010/main" val="0"/>
                  </a:ext>
                </a:extLst>
              </a:blip>
              <a:srcRect l="11111" r="14815"/>
              <a:stretch>
                <a:fillRect/>
              </a:stretch>
            </p:blipFill>
            <p:spPr bwMode="auto">
              <a:xfrm>
                <a:off x="5566508" y="2693154"/>
                <a:ext cx="1217510" cy="208742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 name="Freeform 50"/>
              <p:cNvSpPr>
                <a:spLocks/>
              </p:cNvSpPr>
              <p:nvPr/>
            </p:nvSpPr>
            <p:spPr bwMode="auto">
              <a:xfrm>
                <a:off x="5744303" y="2965638"/>
                <a:ext cx="572036" cy="797989"/>
              </a:xfrm>
              <a:custGeom>
                <a:avLst/>
                <a:gdLst>
                  <a:gd name="T0" fmla="*/ 0 w 1389"/>
                  <a:gd name="T1" fmla="*/ 1525 h 1525"/>
                  <a:gd name="T2" fmla="*/ 161 w 1389"/>
                  <a:gd name="T3" fmla="*/ 1508 h 1525"/>
                  <a:gd name="T4" fmla="*/ 389 w 1389"/>
                  <a:gd name="T5" fmla="*/ 1338 h 1525"/>
                  <a:gd name="T6" fmla="*/ 762 w 1389"/>
                  <a:gd name="T7" fmla="*/ 1211 h 1525"/>
                  <a:gd name="T8" fmla="*/ 821 w 1389"/>
                  <a:gd name="T9" fmla="*/ 559 h 1525"/>
                  <a:gd name="T10" fmla="*/ 906 w 1389"/>
                  <a:gd name="T11" fmla="*/ 254 h 1525"/>
                  <a:gd name="T12" fmla="*/ 1109 w 1389"/>
                  <a:gd name="T13" fmla="*/ 127 h 1525"/>
                  <a:gd name="T14" fmla="*/ 1338 w 1389"/>
                  <a:gd name="T15" fmla="*/ 42 h 1525"/>
                  <a:gd name="T16" fmla="*/ 1389 w 1389"/>
                  <a:gd name="T17" fmla="*/ 0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1525">
                    <a:moveTo>
                      <a:pt x="0" y="1525"/>
                    </a:moveTo>
                    <a:lnTo>
                      <a:pt x="161" y="1508"/>
                    </a:lnTo>
                    <a:lnTo>
                      <a:pt x="389" y="1338"/>
                    </a:lnTo>
                    <a:lnTo>
                      <a:pt x="762" y="1211"/>
                    </a:lnTo>
                    <a:lnTo>
                      <a:pt x="821" y="559"/>
                    </a:lnTo>
                    <a:lnTo>
                      <a:pt x="906" y="254"/>
                    </a:lnTo>
                    <a:lnTo>
                      <a:pt x="1109" y="127"/>
                    </a:lnTo>
                    <a:lnTo>
                      <a:pt x="1338" y="42"/>
                    </a:lnTo>
                    <a:lnTo>
                      <a:pt x="1389" y="0"/>
                    </a:lnTo>
                  </a:path>
                </a:pathLst>
              </a:custGeom>
              <a:noFill/>
              <a:ln w="28575"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8" name="Freeform 51"/>
              <p:cNvSpPr>
                <a:spLocks/>
              </p:cNvSpPr>
              <p:nvPr/>
            </p:nvSpPr>
            <p:spPr bwMode="auto">
              <a:xfrm>
                <a:off x="5761696" y="3671177"/>
                <a:ext cx="765292" cy="158139"/>
              </a:xfrm>
              <a:custGeom>
                <a:avLst/>
                <a:gdLst>
                  <a:gd name="T0" fmla="*/ 0 w 1864"/>
                  <a:gd name="T1" fmla="*/ 305 h 305"/>
                  <a:gd name="T2" fmla="*/ 186 w 1864"/>
                  <a:gd name="T3" fmla="*/ 288 h 305"/>
                  <a:gd name="T4" fmla="*/ 415 w 1864"/>
                  <a:gd name="T5" fmla="*/ 102 h 305"/>
                  <a:gd name="T6" fmla="*/ 762 w 1864"/>
                  <a:gd name="T7" fmla="*/ 0 h 305"/>
                  <a:gd name="T8" fmla="*/ 1465 w 1864"/>
                  <a:gd name="T9" fmla="*/ 288 h 305"/>
                  <a:gd name="T10" fmla="*/ 1711 w 1864"/>
                  <a:gd name="T11" fmla="*/ 237 h 305"/>
                  <a:gd name="T12" fmla="*/ 1864 w 1864"/>
                  <a:gd name="T13" fmla="*/ 152 h 305"/>
                </a:gdLst>
                <a:ahLst/>
                <a:cxnLst>
                  <a:cxn ang="0">
                    <a:pos x="T0" y="T1"/>
                  </a:cxn>
                  <a:cxn ang="0">
                    <a:pos x="T2" y="T3"/>
                  </a:cxn>
                  <a:cxn ang="0">
                    <a:pos x="T4" y="T5"/>
                  </a:cxn>
                  <a:cxn ang="0">
                    <a:pos x="T6" y="T7"/>
                  </a:cxn>
                  <a:cxn ang="0">
                    <a:pos x="T8" y="T9"/>
                  </a:cxn>
                  <a:cxn ang="0">
                    <a:pos x="T10" y="T11"/>
                  </a:cxn>
                  <a:cxn ang="0">
                    <a:pos x="T12" y="T13"/>
                  </a:cxn>
                </a:cxnLst>
                <a:rect l="0" t="0" r="r" b="b"/>
                <a:pathLst>
                  <a:path w="1864" h="305">
                    <a:moveTo>
                      <a:pt x="0" y="305"/>
                    </a:moveTo>
                    <a:lnTo>
                      <a:pt x="186" y="288"/>
                    </a:lnTo>
                    <a:lnTo>
                      <a:pt x="415" y="102"/>
                    </a:lnTo>
                    <a:lnTo>
                      <a:pt x="762" y="0"/>
                    </a:lnTo>
                    <a:lnTo>
                      <a:pt x="1465" y="288"/>
                    </a:lnTo>
                    <a:lnTo>
                      <a:pt x="1711" y="237"/>
                    </a:lnTo>
                    <a:lnTo>
                      <a:pt x="1864" y="152"/>
                    </a:lnTo>
                  </a:path>
                </a:pathLst>
              </a:custGeom>
              <a:noFill/>
              <a:ln w="28575"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9" name="Freeform 52"/>
              <p:cNvSpPr>
                <a:spLocks/>
              </p:cNvSpPr>
              <p:nvPr/>
            </p:nvSpPr>
            <p:spPr bwMode="auto">
              <a:xfrm>
                <a:off x="6105690" y="2989967"/>
                <a:ext cx="440623" cy="783391"/>
              </a:xfrm>
              <a:custGeom>
                <a:avLst/>
                <a:gdLst>
                  <a:gd name="T0" fmla="*/ 635 w 1067"/>
                  <a:gd name="T1" fmla="*/ 0 h 1500"/>
                  <a:gd name="T2" fmla="*/ 567 w 1067"/>
                  <a:gd name="T3" fmla="*/ 43 h 1500"/>
                  <a:gd name="T4" fmla="*/ 398 w 1067"/>
                  <a:gd name="T5" fmla="*/ 94 h 1500"/>
                  <a:gd name="T6" fmla="*/ 144 w 1067"/>
                  <a:gd name="T7" fmla="*/ 238 h 1500"/>
                  <a:gd name="T8" fmla="*/ 67 w 1067"/>
                  <a:gd name="T9" fmla="*/ 585 h 1500"/>
                  <a:gd name="T10" fmla="*/ 0 w 1067"/>
                  <a:gd name="T11" fmla="*/ 1203 h 1500"/>
                  <a:gd name="T12" fmla="*/ 313 w 1067"/>
                  <a:gd name="T13" fmla="*/ 1364 h 1500"/>
                  <a:gd name="T14" fmla="*/ 677 w 1067"/>
                  <a:gd name="T15" fmla="*/ 1500 h 1500"/>
                  <a:gd name="T16" fmla="*/ 940 w 1067"/>
                  <a:gd name="T17" fmla="*/ 1440 h 1500"/>
                  <a:gd name="T18" fmla="*/ 1067 w 1067"/>
                  <a:gd name="T19" fmla="*/ 13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1500">
                    <a:moveTo>
                      <a:pt x="635" y="0"/>
                    </a:moveTo>
                    <a:lnTo>
                      <a:pt x="567" y="43"/>
                    </a:lnTo>
                    <a:lnTo>
                      <a:pt x="398" y="94"/>
                    </a:lnTo>
                    <a:lnTo>
                      <a:pt x="144" y="238"/>
                    </a:lnTo>
                    <a:lnTo>
                      <a:pt x="67" y="585"/>
                    </a:lnTo>
                    <a:lnTo>
                      <a:pt x="0" y="1203"/>
                    </a:lnTo>
                    <a:lnTo>
                      <a:pt x="313" y="1364"/>
                    </a:lnTo>
                    <a:lnTo>
                      <a:pt x="677" y="1500"/>
                    </a:lnTo>
                    <a:lnTo>
                      <a:pt x="940" y="1440"/>
                    </a:lnTo>
                    <a:lnTo>
                      <a:pt x="1067" y="1356"/>
                    </a:lnTo>
                  </a:path>
                </a:pathLst>
              </a:custGeom>
              <a:noFill/>
              <a:ln w="28575"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grpSp>
        <p:grpSp>
          <p:nvGrpSpPr>
            <p:cNvPr id="26" name="Group 2"/>
            <p:cNvGrpSpPr>
              <a:grpSpLocks/>
            </p:cNvGrpSpPr>
            <p:nvPr/>
          </p:nvGrpSpPr>
          <p:grpSpPr bwMode="auto">
            <a:xfrm>
              <a:off x="8525422" y="978298"/>
              <a:ext cx="1071563" cy="1417637"/>
              <a:chOff x="7239000" y="609600"/>
              <a:chExt cx="1466850" cy="1981201"/>
            </a:xfrm>
          </p:grpSpPr>
          <p:pic>
            <p:nvPicPr>
              <p:cNvPr id="68" name="Picture 54" descr="33A3"/>
              <p:cNvPicPr>
                <a:picLocks noChangeAspect="1" noChangeArrowheads="1"/>
              </p:cNvPicPr>
              <p:nvPr/>
            </p:nvPicPr>
            <p:blipFill>
              <a:blip r:embed="rId5">
                <a:extLst>
                  <a:ext uri="{28A0092B-C50C-407E-A947-70E740481C1C}">
                    <a14:useLocalDpi xmlns:a14="http://schemas.microsoft.com/office/drawing/2010/main" val="0"/>
                  </a:ext>
                </a:extLst>
              </a:blip>
              <a:srcRect l="15601" t="15334" r="9200"/>
              <a:stretch>
                <a:fillRect/>
              </a:stretch>
            </p:blipFill>
            <p:spPr bwMode="auto">
              <a:xfrm>
                <a:off x="7239000" y="609600"/>
                <a:ext cx="1466850" cy="19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3300"/>
                    </a:solidFill>
                    <a:miter lim="800000"/>
                    <a:headEnd/>
                    <a:tailEnd/>
                  </a14:hiddenLine>
                </a:ext>
              </a:extLst>
            </p:spPr>
          </p:pic>
          <p:sp>
            <p:nvSpPr>
              <p:cNvPr id="69" name="Freeform 55"/>
              <p:cNvSpPr>
                <a:spLocks/>
              </p:cNvSpPr>
              <p:nvPr/>
            </p:nvSpPr>
            <p:spPr bwMode="auto">
              <a:xfrm>
                <a:off x="7543235" y="969012"/>
                <a:ext cx="625856" cy="206328"/>
              </a:xfrm>
              <a:custGeom>
                <a:avLst/>
                <a:gdLst>
                  <a:gd name="T0" fmla="*/ 0 w 965"/>
                  <a:gd name="T1" fmla="*/ 60 h 320"/>
                  <a:gd name="T2" fmla="*/ 530 w 965"/>
                  <a:gd name="T3" fmla="*/ 320 h 320"/>
                  <a:gd name="T4" fmla="*/ 652 w 965"/>
                  <a:gd name="T5" fmla="*/ 153 h 320"/>
                  <a:gd name="T6" fmla="*/ 965 w 965"/>
                  <a:gd name="T7" fmla="*/ 0 h 320"/>
                </a:gdLst>
                <a:ahLst/>
                <a:cxnLst>
                  <a:cxn ang="0">
                    <a:pos x="T0" y="T1"/>
                  </a:cxn>
                  <a:cxn ang="0">
                    <a:pos x="T2" y="T3"/>
                  </a:cxn>
                  <a:cxn ang="0">
                    <a:pos x="T4" y="T5"/>
                  </a:cxn>
                  <a:cxn ang="0">
                    <a:pos x="T6" y="T7"/>
                  </a:cxn>
                </a:cxnLst>
                <a:rect l="0" t="0" r="r" b="b"/>
                <a:pathLst>
                  <a:path w="965" h="320">
                    <a:moveTo>
                      <a:pt x="0" y="60"/>
                    </a:moveTo>
                    <a:lnTo>
                      <a:pt x="530" y="320"/>
                    </a:lnTo>
                    <a:lnTo>
                      <a:pt x="652" y="153"/>
                    </a:lnTo>
                    <a:lnTo>
                      <a:pt x="965" y="0"/>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0" name="Freeform 56"/>
              <p:cNvSpPr>
                <a:spLocks/>
              </p:cNvSpPr>
              <p:nvPr/>
            </p:nvSpPr>
            <p:spPr bwMode="auto">
              <a:xfrm>
                <a:off x="7460657" y="1035569"/>
                <a:ext cx="432450" cy="408221"/>
              </a:xfrm>
              <a:custGeom>
                <a:avLst/>
                <a:gdLst>
                  <a:gd name="T0" fmla="*/ 59 w 663"/>
                  <a:gd name="T1" fmla="*/ 0 h 627"/>
                  <a:gd name="T2" fmla="*/ 601 w 663"/>
                  <a:gd name="T3" fmla="*/ 254 h 627"/>
                  <a:gd name="T4" fmla="*/ 663 w 663"/>
                  <a:gd name="T5" fmla="*/ 359 h 627"/>
                  <a:gd name="T6" fmla="*/ 288 w 663"/>
                  <a:gd name="T7" fmla="*/ 466 h 627"/>
                  <a:gd name="T8" fmla="*/ 0 w 663"/>
                  <a:gd name="T9" fmla="*/ 627 h 627"/>
                </a:gdLst>
                <a:ahLst/>
                <a:cxnLst>
                  <a:cxn ang="0">
                    <a:pos x="T0" y="T1"/>
                  </a:cxn>
                  <a:cxn ang="0">
                    <a:pos x="T2" y="T3"/>
                  </a:cxn>
                  <a:cxn ang="0">
                    <a:pos x="T4" y="T5"/>
                  </a:cxn>
                  <a:cxn ang="0">
                    <a:pos x="T6" y="T7"/>
                  </a:cxn>
                  <a:cxn ang="0">
                    <a:pos x="T8" y="T9"/>
                  </a:cxn>
                </a:cxnLst>
                <a:rect l="0" t="0" r="r" b="b"/>
                <a:pathLst>
                  <a:path w="663" h="627">
                    <a:moveTo>
                      <a:pt x="59" y="0"/>
                    </a:moveTo>
                    <a:lnTo>
                      <a:pt x="601" y="254"/>
                    </a:lnTo>
                    <a:lnTo>
                      <a:pt x="663" y="359"/>
                    </a:lnTo>
                    <a:lnTo>
                      <a:pt x="288" y="466"/>
                    </a:lnTo>
                    <a:lnTo>
                      <a:pt x="0" y="627"/>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1" name="Freeform 57"/>
              <p:cNvSpPr>
                <a:spLocks/>
              </p:cNvSpPr>
              <p:nvPr/>
            </p:nvSpPr>
            <p:spPr bwMode="auto">
              <a:xfrm>
                <a:off x="7478042" y="1301800"/>
                <a:ext cx="406372" cy="423750"/>
              </a:xfrm>
              <a:custGeom>
                <a:avLst/>
                <a:gdLst>
                  <a:gd name="T0" fmla="*/ 59 w 627"/>
                  <a:gd name="T1" fmla="*/ 245 h 652"/>
                  <a:gd name="T2" fmla="*/ 288 w 627"/>
                  <a:gd name="T3" fmla="*/ 93 h 652"/>
                  <a:gd name="T4" fmla="*/ 559 w 627"/>
                  <a:gd name="T5" fmla="*/ 0 h 652"/>
                  <a:gd name="T6" fmla="*/ 627 w 627"/>
                  <a:gd name="T7" fmla="*/ 389 h 652"/>
                  <a:gd name="T8" fmla="*/ 119 w 627"/>
                  <a:gd name="T9" fmla="*/ 652 h 652"/>
                  <a:gd name="T10" fmla="*/ 0 w 627"/>
                  <a:gd name="T11" fmla="*/ 601 h 652"/>
                </a:gdLst>
                <a:ahLst/>
                <a:cxnLst>
                  <a:cxn ang="0">
                    <a:pos x="T0" y="T1"/>
                  </a:cxn>
                  <a:cxn ang="0">
                    <a:pos x="T2" y="T3"/>
                  </a:cxn>
                  <a:cxn ang="0">
                    <a:pos x="T4" y="T5"/>
                  </a:cxn>
                  <a:cxn ang="0">
                    <a:pos x="T6" y="T7"/>
                  </a:cxn>
                  <a:cxn ang="0">
                    <a:pos x="T8" y="T9"/>
                  </a:cxn>
                  <a:cxn ang="0">
                    <a:pos x="T10" y="T11"/>
                  </a:cxn>
                </a:cxnLst>
                <a:rect l="0" t="0" r="r" b="b"/>
                <a:pathLst>
                  <a:path w="627" h="652">
                    <a:moveTo>
                      <a:pt x="59" y="245"/>
                    </a:moveTo>
                    <a:lnTo>
                      <a:pt x="288" y="93"/>
                    </a:lnTo>
                    <a:lnTo>
                      <a:pt x="559" y="0"/>
                    </a:lnTo>
                    <a:lnTo>
                      <a:pt x="627" y="389"/>
                    </a:lnTo>
                    <a:lnTo>
                      <a:pt x="119" y="652"/>
                    </a:lnTo>
                    <a:lnTo>
                      <a:pt x="0" y="601"/>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2" name="Freeform 58"/>
              <p:cNvSpPr>
                <a:spLocks/>
              </p:cNvSpPr>
              <p:nvPr/>
            </p:nvSpPr>
            <p:spPr bwMode="auto">
              <a:xfrm>
                <a:off x="7471523" y="1574686"/>
                <a:ext cx="964861" cy="177487"/>
              </a:xfrm>
              <a:custGeom>
                <a:avLst/>
                <a:gdLst>
                  <a:gd name="T0" fmla="*/ 0 w 1482"/>
                  <a:gd name="T1" fmla="*/ 220 h 271"/>
                  <a:gd name="T2" fmla="*/ 135 w 1482"/>
                  <a:gd name="T3" fmla="*/ 271 h 271"/>
                  <a:gd name="T4" fmla="*/ 779 w 1482"/>
                  <a:gd name="T5" fmla="*/ 0 h 271"/>
                  <a:gd name="T6" fmla="*/ 1482 w 1482"/>
                  <a:gd name="T7" fmla="*/ 153 h 271"/>
                </a:gdLst>
                <a:ahLst/>
                <a:cxnLst>
                  <a:cxn ang="0">
                    <a:pos x="T0" y="T1"/>
                  </a:cxn>
                  <a:cxn ang="0">
                    <a:pos x="T2" y="T3"/>
                  </a:cxn>
                  <a:cxn ang="0">
                    <a:pos x="T4" y="T5"/>
                  </a:cxn>
                  <a:cxn ang="0">
                    <a:pos x="T6" y="T7"/>
                  </a:cxn>
                </a:cxnLst>
                <a:rect l="0" t="0" r="r" b="b"/>
                <a:pathLst>
                  <a:path w="1482" h="271">
                    <a:moveTo>
                      <a:pt x="0" y="220"/>
                    </a:moveTo>
                    <a:lnTo>
                      <a:pt x="135" y="271"/>
                    </a:lnTo>
                    <a:lnTo>
                      <a:pt x="779" y="0"/>
                    </a:lnTo>
                    <a:lnTo>
                      <a:pt x="1482" y="153"/>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3" name="Freeform 59"/>
              <p:cNvSpPr>
                <a:spLocks/>
              </p:cNvSpPr>
              <p:nvPr/>
            </p:nvSpPr>
            <p:spPr bwMode="auto">
              <a:xfrm>
                <a:off x="7923530" y="991198"/>
                <a:ext cx="334659" cy="339444"/>
              </a:xfrm>
              <a:custGeom>
                <a:avLst/>
                <a:gdLst>
                  <a:gd name="T0" fmla="*/ 432 w 517"/>
                  <a:gd name="T1" fmla="*/ 0 h 523"/>
                  <a:gd name="T2" fmla="*/ 144 w 517"/>
                  <a:gd name="T3" fmla="*/ 127 h 523"/>
                  <a:gd name="T4" fmla="*/ 0 w 517"/>
                  <a:gd name="T5" fmla="*/ 314 h 523"/>
                  <a:gd name="T6" fmla="*/ 59 w 517"/>
                  <a:gd name="T7" fmla="*/ 432 h 523"/>
                  <a:gd name="T8" fmla="*/ 312 w 517"/>
                  <a:gd name="T9" fmla="*/ 523 h 523"/>
                  <a:gd name="T10" fmla="*/ 517 w 517"/>
                  <a:gd name="T11" fmla="*/ 381 h 523"/>
                </a:gdLst>
                <a:ahLst/>
                <a:cxnLst>
                  <a:cxn ang="0">
                    <a:pos x="T0" y="T1"/>
                  </a:cxn>
                  <a:cxn ang="0">
                    <a:pos x="T2" y="T3"/>
                  </a:cxn>
                  <a:cxn ang="0">
                    <a:pos x="T4" y="T5"/>
                  </a:cxn>
                  <a:cxn ang="0">
                    <a:pos x="T6" y="T7"/>
                  </a:cxn>
                  <a:cxn ang="0">
                    <a:pos x="T8" y="T9"/>
                  </a:cxn>
                  <a:cxn ang="0">
                    <a:pos x="T10" y="T11"/>
                  </a:cxn>
                </a:cxnLst>
                <a:rect l="0" t="0" r="r" b="b"/>
                <a:pathLst>
                  <a:path w="517" h="523">
                    <a:moveTo>
                      <a:pt x="432" y="0"/>
                    </a:moveTo>
                    <a:lnTo>
                      <a:pt x="144" y="127"/>
                    </a:lnTo>
                    <a:lnTo>
                      <a:pt x="0" y="314"/>
                    </a:lnTo>
                    <a:lnTo>
                      <a:pt x="59" y="432"/>
                    </a:lnTo>
                    <a:lnTo>
                      <a:pt x="312" y="523"/>
                    </a:lnTo>
                    <a:lnTo>
                      <a:pt x="517" y="381"/>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4" name="Freeform 60"/>
              <p:cNvSpPr>
                <a:spLocks/>
              </p:cNvSpPr>
              <p:nvPr/>
            </p:nvSpPr>
            <p:spPr bwMode="auto">
              <a:xfrm>
                <a:off x="8192996" y="1255209"/>
                <a:ext cx="328139" cy="390472"/>
              </a:xfrm>
              <a:custGeom>
                <a:avLst/>
                <a:gdLst>
                  <a:gd name="T0" fmla="*/ 222 w 504"/>
                  <a:gd name="T1" fmla="*/ 0 h 603"/>
                  <a:gd name="T2" fmla="*/ 0 w 504"/>
                  <a:gd name="T3" fmla="*/ 135 h 603"/>
                  <a:gd name="T4" fmla="*/ 105 w 504"/>
                  <a:gd name="T5" fmla="*/ 540 h 603"/>
                  <a:gd name="T6" fmla="*/ 504 w 504"/>
                  <a:gd name="T7" fmla="*/ 603 h 603"/>
                </a:gdLst>
                <a:ahLst/>
                <a:cxnLst>
                  <a:cxn ang="0">
                    <a:pos x="T0" y="T1"/>
                  </a:cxn>
                  <a:cxn ang="0">
                    <a:pos x="T2" y="T3"/>
                  </a:cxn>
                  <a:cxn ang="0">
                    <a:pos x="T4" y="T5"/>
                  </a:cxn>
                  <a:cxn ang="0">
                    <a:pos x="T6" y="T7"/>
                  </a:cxn>
                </a:cxnLst>
                <a:rect l="0" t="0" r="r" b="b"/>
                <a:pathLst>
                  <a:path w="504" h="603">
                    <a:moveTo>
                      <a:pt x="222" y="0"/>
                    </a:moveTo>
                    <a:lnTo>
                      <a:pt x="0" y="135"/>
                    </a:lnTo>
                    <a:lnTo>
                      <a:pt x="105" y="540"/>
                    </a:lnTo>
                    <a:lnTo>
                      <a:pt x="504" y="603"/>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5" name="Freeform 61"/>
              <p:cNvSpPr>
                <a:spLocks/>
              </p:cNvSpPr>
              <p:nvPr/>
            </p:nvSpPr>
            <p:spPr bwMode="auto">
              <a:xfrm>
                <a:off x="7945261" y="1330641"/>
                <a:ext cx="293369" cy="246264"/>
              </a:xfrm>
              <a:custGeom>
                <a:avLst/>
                <a:gdLst>
                  <a:gd name="T0" fmla="*/ 255 w 453"/>
                  <a:gd name="T1" fmla="*/ 21 h 378"/>
                  <a:gd name="T2" fmla="*/ 0 w 453"/>
                  <a:gd name="T3" fmla="*/ 0 h 378"/>
                  <a:gd name="T4" fmla="*/ 0 w 453"/>
                  <a:gd name="T5" fmla="*/ 42 h 378"/>
                  <a:gd name="T6" fmla="*/ 162 w 453"/>
                  <a:gd name="T7" fmla="*/ 378 h 378"/>
                  <a:gd name="T8" fmla="*/ 453 w 453"/>
                  <a:gd name="T9" fmla="*/ 369 h 378"/>
                  <a:gd name="T10" fmla="*/ 255 w 453"/>
                  <a:gd name="T11" fmla="*/ 21 h 378"/>
                </a:gdLst>
                <a:ahLst/>
                <a:cxnLst>
                  <a:cxn ang="0">
                    <a:pos x="T0" y="T1"/>
                  </a:cxn>
                  <a:cxn ang="0">
                    <a:pos x="T2" y="T3"/>
                  </a:cxn>
                  <a:cxn ang="0">
                    <a:pos x="T4" y="T5"/>
                  </a:cxn>
                  <a:cxn ang="0">
                    <a:pos x="T6" y="T7"/>
                  </a:cxn>
                  <a:cxn ang="0">
                    <a:pos x="T8" y="T9"/>
                  </a:cxn>
                  <a:cxn ang="0">
                    <a:pos x="T10" y="T11"/>
                  </a:cxn>
                </a:cxnLst>
                <a:rect l="0" t="0" r="r" b="b"/>
                <a:pathLst>
                  <a:path w="453" h="378">
                    <a:moveTo>
                      <a:pt x="255" y="21"/>
                    </a:moveTo>
                    <a:lnTo>
                      <a:pt x="0" y="0"/>
                    </a:lnTo>
                    <a:lnTo>
                      <a:pt x="0" y="42"/>
                    </a:lnTo>
                    <a:lnTo>
                      <a:pt x="162" y="378"/>
                    </a:lnTo>
                    <a:lnTo>
                      <a:pt x="453" y="369"/>
                    </a:lnTo>
                    <a:lnTo>
                      <a:pt x="255" y="21"/>
                    </a:lnTo>
                    <a:close/>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grpSp>
        <p:sp>
          <p:nvSpPr>
            <p:cNvPr id="27" name="pole tekstowe 24"/>
            <p:cNvSpPr txBox="1">
              <a:spLocks noChangeArrowheads="1"/>
            </p:cNvSpPr>
            <p:nvPr/>
          </p:nvSpPr>
          <p:spPr bwMode="auto">
            <a:xfrm>
              <a:off x="5519936" y="1268761"/>
              <a:ext cx="561372" cy="461665"/>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A2</a:t>
              </a:r>
              <a:endParaRPr lang="pl-PL" altLang="fr-FR" dirty="0"/>
            </a:p>
          </p:txBody>
        </p:sp>
        <p:sp>
          <p:nvSpPr>
            <p:cNvPr id="28" name="pole tekstowe 24"/>
            <p:cNvSpPr txBox="1">
              <a:spLocks noChangeArrowheads="1"/>
            </p:cNvSpPr>
            <p:nvPr/>
          </p:nvSpPr>
          <p:spPr bwMode="auto">
            <a:xfrm>
              <a:off x="7824192" y="1268761"/>
              <a:ext cx="561372" cy="46166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A3</a:t>
              </a:r>
              <a:endParaRPr lang="pl-PL" altLang="fr-FR" dirty="0"/>
            </a:p>
          </p:txBody>
        </p:sp>
        <p:grpSp>
          <p:nvGrpSpPr>
            <p:cNvPr id="29" name="Group 19"/>
            <p:cNvGrpSpPr>
              <a:grpSpLocks/>
            </p:cNvGrpSpPr>
            <p:nvPr/>
          </p:nvGrpSpPr>
          <p:grpSpPr bwMode="auto">
            <a:xfrm>
              <a:off x="8592097" y="2852936"/>
              <a:ext cx="1050925" cy="1504504"/>
              <a:chOff x="2637" y="1257"/>
              <a:chExt cx="1206" cy="1806"/>
            </a:xfrm>
          </p:grpSpPr>
          <p:pic>
            <p:nvPicPr>
              <p:cNvPr id="65" name="Picture 20" descr="33 B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7" y="1257"/>
                <a:ext cx="1206" cy="180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6" name="Freeform 21"/>
              <p:cNvSpPr>
                <a:spLocks/>
              </p:cNvSpPr>
              <p:nvPr/>
            </p:nvSpPr>
            <p:spPr bwMode="auto">
              <a:xfrm>
                <a:off x="2961" y="2292"/>
                <a:ext cx="237" cy="678"/>
              </a:xfrm>
              <a:custGeom>
                <a:avLst/>
                <a:gdLst>
                  <a:gd name="T0" fmla="*/ 0 w 237"/>
                  <a:gd name="T1" fmla="*/ 0 h 678"/>
                  <a:gd name="T2" fmla="*/ 21 w 237"/>
                  <a:gd name="T3" fmla="*/ 66 h 678"/>
                  <a:gd name="T4" fmla="*/ 39 w 237"/>
                  <a:gd name="T5" fmla="*/ 90 h 678"/>
                  <a:gd name="T6" fmla="*/ 72 w 237"/>
                  <a:gd name="T7" fmla="*/ 237 h 678"/>
                  <a:gd name="T8" fmla="*/ 111 w 237"/>
                  <a:gd name="T9" fmla="*/ 315 h 678"/>
                  <a:gd name="T10" fmla="*/ 126 w 237"/>
                  <a:gd name="T11" fmla="*/ 369 h 678"/>
                  <a:gd name="T12" fmla="*/ 141 w 237"/>
                  <a:gd name="T13" fmla="*/ 396 h 678"/>
                  <a:gd name="T14" fmla="*/ 159 w 237"/>
                  <a:gd name="T15" fmla="*/ 393 h 678"/>
                  <a:gd name="T16" fmla="*/ 171 w 237"/>
                  <a:gd name="T17" fmla="*/ 510 h 678"/>
                  <a:gd name="T18" fmla="*/ 237 w 237"/>
                  <a:gd name="T19" fmla="*/ 678 h 6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7" h="678">
                    <a:moveTo>
                      <a:pt x="0" y="0"/>
                    </a:moveTo>
                    <a:lnTo>
                      <a:pt x="21" y="66"/>
                    </a:lnTo>
                    <a:lnTo>
                      <a:pt x="39" y="90"/>
                    </a:lnTo>
                    <a:lnTo>
                      <a:pt x="72" y="237"/>
                    </a:lnTo>
                    <a:lnTo>
                      <a:pt x="111" y="315"/>
                    </a:lnTo>
                    <a:lnTo>
                      <a:pt x="126" y="369"/>
                    </a:lnTo>
                    <a:lnTo>
                      <a:pt x="141" y="396"/>
                    </a:lnTo>
                    <a:lnTo>
                      <a:pt x="159" y="393"/>
                    </a:lnTo>
                    <a:lnTo>
                      <a:pt x="171" y="510"/>
                    </a:lnTo>
                    <a:lnTo>
                      <a:pt x="237" y="678"/>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22"/>
              <p:cNvSpPr>
                <a:spLocks/>
              </p:cNvSpPr>
              <p:nvPr/>
            </p:nvSpPr>
            <p:spPr bwMode="auto">
              <a:xfrm>
                <a:off x="3012" y="2358"/>
                <a:ext cx="222" cy="666"/>
              </a:xfrm>
              <a:custGeom>
                <a:avLst/>
                <a:gdLst>
                  <a:gd name="T0" fmla="*/ 0 w 222"/>
                  <a:gd name="T1" fmla="*/ 0 h 666"/>
                  <a:gd name="T2" fmla="*/ 51 w 222"/>
                  <a:gd name="T3" fmla="*/ 168 h 666"/>
                  <a:gd name="T4" fmla="*/ 84 w 222"/>
                  <a:gd name="T5" fmla="*/ 252 h 666"/>
                  <a:gd name="T6" fmla="*/ 108 w 222"/>
                  <a:gd name="T7" fmla="*/ 306 h 666"/>
                  <a:gd name="T8" fmla="*/ 129 w 222"/>
                  <a:gd name="T9" fmla="*/ 321 h 666"/>
                  <a:gd name="T10" fmla="*/ 147 w 222"/>
                  <a:gd name="T11" fmla="*/ 402 h 666"/>
                  <a:gd name="T12" fmla="*/ 165 w 222"/>
                  <a:gd name="T13" fmla="*/ 498 h 666"/>
                  <a:gd name="T14" fmla="*/ 174 w 222"/>
                  <a:gd name="T15" fmla="*/ 540 h 666"/>
                  <a:gd name="T16" fmla="*/ 201 w 222"/>
                  <a:gd name="T17" fmla="*/ 579 h 666"/>
                  <a:gd name="T18" fmla="*/ 222 w 222"/>
                  <a:gd name="T19" fmla="*/ 666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666">
                    <a:moveTo>
                      <a:pt x="0" y="0"/>
                    </a:moveTo>
                    <a:lnTo>
                      <a:pt x="51" y="168"/>
                    </a:lnTo>
                    <a:lnTo>
                      <a:pt x="84" y="252"/>
                    </a:lnTo>
                    <a:lnTo>
                      <a:pt x="108" y="306"/>
                    </a:lnTo>
                    <a:lnTo>
                      <a:pt x="129" y="321"/>
                    </a:lnTo>
                    <a:lnTo>
                      <a:pt x="147" y="402"/>
                    </a:lnTo>
                    <a:lnTo>
                      <a:pt x="165" y="498"/>
                    </a:lnTo>
                    <a:lnTo>
                      <a:pt x="174" y="540"/>
                    </a:lnTo>
                    <a:lnTo>
                      <a:pt x="201" y="579"/>
                    </a:lnTo>
                    <a:lnTo>
                      <a:pt x="222" y="666"/>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 name="Group 8"/>
            <p:cNvGrpSpPr>
              <a:grpSpLocks/>
            </p:cNvGrpSpPr>
            <p:nvPr/>
          </p:nvGrpSpPr>
          <p:grpSpPr bwMode="auto">
            <a:xfrm>
              <a:off x="3918497" y="2852937"/>
              <a:ext cx="974725" cy="1442021"/>
              <a:chOff x="2352" y="144"/>
              <a:chExt cx="999" cy="1248"/>
            </a:xfrm>
          </p:grpSpPr>
          <p:pic>
            <p:nvPicPr>
              <p:cNvPr id="62" name="Picture 9" descr="33B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2" y="144"/>
                <a:ext cx="999" cy="124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3" name="Freeform 10"/>
              <p:cNvSpPr>
                <a:spLocks/>
              </p:cNvSpPr>
              <p:nvPr/>
            </p:nvSpPr>
            <p:spPr bwMode="auto">
              <a:xfrm>
                <a:off x="2523" y="807"/>
                <a:ext cx="153" cy="474"/>
              </a:xfrm>
              <a:custGeom>
                <a:avLst/>
                <a:gdLst>
                  <a:gd name="T0" fmla="*/ 0 w 153"/>
                  <a:gd name="T1" fmla="*/ 0 h 474"/>
                  <a:gd name="T2" fmla="*/ 57 w 153"/>
                  <a:gd name="T3" fmla="*/ 132 h 474"/>
                  <a:gd name="T4" fmla="*/ 117 w 153"/>
                  <a:gd name="T5" fmla="*/ 192 h 474"/>
                  <a:gd name="T6" fmla="*/ 153 w 153"/>
                  <a:gd name="T7" fmla="*/ 363 h 474"/>
                  <a:gd name="T8" fmla="*/ 138 w 153"/>
                  <a:gd name="T9" fmla="*/ 432 h 474"/>
                  <a:gd name="T10" fmla="*/ 150 w 153"/>
                  <a:gd name="T11" fmla="*/ 474 h 4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474">
                    <a:moveTo>
                      <a:pt x="0" y="0"/>
                    </a:moveTo>
                    <a:lnTo>
                      <a:pt x="57" y="132"/>
                    </a:lnTo>
                    <a:lnTo>
                      <a:pt x="117" y="192"/>
                    </a:lnTo>
                    <a:lnTo>
                      <a:pt x="153" y="363"/>
                    </a:lnTo>
                    <a:lnTo>
                      <a:pt x="138" y="432"/>
                    </a:lnTo>
                    <a:lnTo>
                      <a:pt x="150" y="474"/>
                    </a:lnTo>
                  </a:path>
                </a:pathLst>
              </a:custGeom>
              <a:noFill/>
              <a:ln w="28575"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11"/>
              <p:cNvSpPr>
                <a:spLocks/>
              </p:cNvSpPr>
              <p:nvPr/>
            </p:nvSpPr>
            <p:spPr bwMode="auto">
              <a:xfrm>
                <a:off x="2574" y="825"/>
                <a:ext cx="153" cy="462"/>
              </a:xfrm>
              <a:custGeom>
                <a:avLst/>
                <a:gdLst>
                  <a:gd name="T0" fmla="*/ 0 w 153"/>
                  <a:gd name="T1" fmla="*/ 0 h 462"/>
                  <a:gd name="T2" fmla="*/ 57 w 153"/>
                  <a:gd name="T3" fmla="*/ 129 h 462"/>
                  <a:gd name="T4" fmla="*/ 114 w 153"/>
                  <a:gd name="T5" fmla="*/ 189 h 462"/>
                  <a:gd name="T6" fmla="*/ 153 w 153"/>
                  <a:gd name="T7" fmla="*/ 366 h 462"/>
                  <a:gd name="T8" fmla="*/ 135 w 153"/>
                  <a:gd name="T9" fmla="*/ 423 h 462"/>
                  <a:gd name="T10" fmla="*/ 153 w 153"/>
                  <a:gd name="T11" fmla="*/ 462 h 4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462">
                    <a:moveTo>
                      <a:pt x="0" y="0"/>
                    </a:moveTo>
                    <a:lnTo>
                      <a:pt x="57" y="129"/>
                    </a:lnTo>
                    <a:lnTo>
                      <a:pt x="114" y="189"/>
                    </a:lnTo>
                    <a:lnTo>
                      <a:pt x="153" y="366"/>
                    </a:lnTo>
                    <a:lnTo>
                      <a:pt x="135" y="423"/>
                    </a:lnTo>
                    <a:lnTo>
                      <a:pt x="153" y="462"/>
                    </a:lnTo>
                  </a:path>
                </a:pathLst>
              </a:custGeom>
              <a:noFill/>
              <a:ln w="28575"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2" name="Picture 13" descr="33B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0535" y="2852936"/>
              <a:ext cx="1072681" cy="144360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 name="pole tekstowe 24"/>
            <p:cNvSpPr txBox="1">
              <a:spLocks noChangeArrowheads="1"/>
            </p:cNvSpPr>
            <p:nvPr/>
          </p:nvSpPr>
          <p:spPr bwMode="auto">
            <a:xfrm>
              <a:off x="3215680" y="3212977"/>
              <a:ext cx="561372" cy="461665"/>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B1</a:t>
              </a:r>
              <a:endParaRPr lang="pl-PL" altLang="fr-FR" dirty="0"/>
            </a:p>
          </p:txBody>
        </p:sp>
        <p:sp>
          <p:nvSpPr>
            <p:cNvPr id="34" name="pole tekstowe 24"/>
            <p:cNvSpPr txBox="1">
              <a:spLocks noChangeArrowheads="1"/>
            </p:cNvSpPr>
            <p:nvPr/>
          </p:nvSpPr>
          <p:spPr bwMode="auto">
            <a:xfrm>
              <a:off x="5519936" y="3212977"/>
              <a:ext cx="561372" cy="461665"/>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B2</a:t>
              </a:r>
              <a:endParaRPr lang="pl-PL" altLang="fr-FR" dirty="0"/>
            </a:p>
          </p:txBody>
        </p:sp>
        <p:sp>
          <p:nvSpPr>
            <p:cNvPr id="35" name="pole tekstowe 24"/>
            <p:cNvSpPr txBox="1">
              <a:spLocks noChangeArrowheads="1"/>
            </p:cNvSpPr>
            <p:nvPr/>
          </p:nvSpPr>
          <p:spPr bwMode="auto">
            <a:xfrm>
              <a:off x="7896200" y="3212977"/>
              <a:ext cx="561372" cy="46166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B3</a:t>
              </a:r>
              <a:endParaRPr lang="pl-PL" altLang="fr-FR" dirty="0"/>
            </a:p>
          </p:txBody>
        </p:sp>
        <p:sp>
          <p:nvSpPr>
            <p:cNvPr id="36" name="pole tekstowe 24"/>
            <p:cNvSpPr txBox="1">
              <a:spLocks noChangeArrowheads="1"/>
            </p:cNvSpPr>
            <p:nvPr/>
          </p:nvSpPr>
          <p:spPr bwMode="auto">
            <a:xfrm>
              <a:off x="3215680" y="5373217"/>
              <a:ext cx="579006" cy="461665"/>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C1</a:t>
              </a:r>
              <a:endParaRPr lang="pl-PL" altLang="fr-FR" dirty="0"/>
            </a:p>
          </p:txBody>
        </p:sp>
        <p:sp>
          <p:nvSpPr>
            <p:cNvPr id="37" name="pole tekstowe 24"/>
            <p:cNvSpPr txBox="1">
              <a:spLocks noChangeArrowheads="1"/>
            </p:cNvSpPr>
            <p:nvPr/>
          </p:nvSpPr>
          <p:spPr bwMode="auto">
            <a:xfrm>
              <a:off x="5519936" y="5373217"/>
              <a:ext cx="579006" cy="461665"/>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C2</a:t>
              </a:r>
              <a:endParaRPr lang="pl-PL" altLang="fr-FR" dirty="0"/>
            </a:p>
          </p:txBody>
        </p:sp>
        <p:sp>
          <p:nvSpPr>
            <p:cNvPr id="38" name="pole tekstowe 24"/>
            <p:cNvSpPr txBox="1">
              <a:spLocks noChangeArrowheads="1"/>
            </p:cNvSpPr>
            <p:nvPr/>
          </p:nvSpPr>
          <p:spPr bwMode="auto">
            <a:xfrm>
              <a:off x="7896200" y="5373217"/>
              <a:ext cx="579006" cy="46166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C3</a:t>
              </a:r>
              <a:endParaRPr lang="pl-PL" altLang="fr-FR" dirty="0"/>
            </a:p>
          </p:txBody>
        </p:sp>
        <p:pic>
          <p:nvPicPr>
            <p:cNvPr id="39" name="Picture 8" descr="33C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3097" y="5013176"/>
              <a:ext cx="1114871" cy="14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12"/>
            <p:cNvGrpSpPr>
              <a:grpSpLocks/>
            </p:cNvGrpSpPr>
            <p:nvPr/>
          </p:nvGrpSpPr>
          <p:grpSpPr bwMode="auto">
            <a:xfrm>
              <a:off x="6240016" y="5013176"/>
              <a:ext cx="1083199" cy="1422788"/>
              <a:chOff x="3216" y="144"/>
              <a:chExt cx="1080" cy="1200"/>
            </a:xfrm>
          </p:grpSpPr>
          <p:pic>
            <p:nvPicPr>
              <p:cNvPr id="55" name="Picture 13" descr="33C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6" y="144"/>
                <a:ext cx="108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14"/>
              <p:cNvSpPr>
                <a:spLocks/>
              </p:cNvSpPr>
              <p:nvPr/>
            </p:nvSpPr>
            <p:spPr bwMode="auto">
              <a:xfrm>
                <a:off x="3408" y="722"/>
                <a:ext cx="286" cy="312"/>
              </a:xfrm>
              <a:custGeom>
                <a:avLst/>
                <a:gdLst>
                  <a:gd name="T0" fmla="*/ 0 w 286"/>
                  <a:gd name="T1" fmla="*/ 142 h 312"/>
                  <a:gd name="T2" fmla="*/ 26 w 286"/>
                  <a:gd name="T3" fmla="*/ 142 h 312"/>
                  <a:gd name="T4" fmla="*/ 134 w 286"/>
                  <a:gd name="T5" fmla="*/ 194 h 312"/>
                  <a:gd name="T6" fmla="*/ 196 w 286"/>
                  <a:gd name="T7" fmla="*/ 272 h 312"/>
                  <a:gd name="T8" fmla="*/ 244 w 286"/>
                  <a:gd name="T9" fmla="*/ 312 h 312"/>
                  <a:gd name="T10" fmla="*/ 248 w 286"/>
                  <a:gd name="T11" fmla="*/ 230 h 312"/>
                  <a:gd name="T12" fmla="*/ 282 w 286"/>
                  <a:gd name="T13" fmla="*/ 132 h 312"/>
                  <a:gd name="T14" fmla="*/ 286 w 286"/>
                  <a:gd name="T15" fmla="*/ 38 h 312"/>
                  <a:gd name="T16" fmla="*/ 74 w 286"/>
                  <a:gd name="T17" fmla="*/ 0 h 312"/>
                  <a:gd name="T18" fmla="*/ 30 w 286"/>
                  <a:gd name="T19" fmla="*/ 10 h 3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6" h="312">
                    <a:moveTo>
                      <a:pt x="0" y="142"/>
                    </a:moveTo>
                    <a:lnTo>
                      <a:pt x="26" y="142"/>
                    </a:lnTo>
                    <a:lnTo>
                      <a:pt x="134" y="194"/>
                    </a:lnTo>
                    <a:lnTo>
                      <a:pt x="196" y="272"/>
                    </a:lnTo>
                    <a:lnTo>
                      <a:pt x="244" y="312"/>
                    </a:lnTo>
                    <a:lnTo>
                      <a:pt x="248" y="230"/>
                    </a:lnTo>
                    <a:lnTo>
                      <a:pt x="282" y="132"/>
                    </a:lnTo>
                    <a:lnTo>
                      <a:pt x="286" y="38"/>
                    </a:lnTo>
                    <a:lnTo>
                      <a:pt x="74" y="0"/>
                    </a:lnTo>
                    <a:lnTo>
                      <a:pt x="30" y="10"/>
                    </a:lnTo>
                  </a:path>
                </a:pathLst>
              </a:custGeom>
              <a:noFill/>
              <a:ln w="9525">
                <a:solidFill>
                  <a:srgbClr val="F08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15"/>
              <p:cNvSpPr>
                <a:spLocks/>
              </p:cNvSpPr>
              <p:nvPr/>
            </p:nvSpPr>
            <p:spPr bwMode="auto">
              <a:xfrm>
                <a:off x="3410" y="416"/>
                <a:ext cx="414" cy="204"/>
              </a:xfrm>
              <a:custGeom>
                <a:avLst/>
                <a:gdLst>
                  <a:gd name="T0" fmla="*/ 414 w 414"/>
                  <a:gd name="T1" fmla="*/ 0 h 204"/>
                  <a:gd name="T2" fmla="*/ 372 w 414"/>
                  <a:gd name="T3" fmla="*/ 180 h 204"/>
                  <a:gd name="T4" fmla="*/ 176 w 414"/>
                  <a:gd name="T5" fmla="*/ 204 h 204"/>
                  <a:gd name="T6" fmla="*/ 96 w 414"/>
                  <a:gd name="T7" fmla="*/ 100 h 204"/>
                  <a:gd name="T8" fmla="*/ 18 w 414"/>
                  <a:gd name="T9" fmla="*/ 56 h 204"/>
                  <a:gd name="T10" fmla="*/ 0 w 414"/>
                  <a:gd name="T11" fmla="*/ 4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4" h="204">
                    <a:moveTo>
                      <a:pt x="414" y="0"/>
                    </a:moveTo>
                    <a:lnTo>
                      <a:pt x="372" y="180"/>
                    </a:lnTo>
                    <a:lnTo>
                      <a:pt x="176" y="204"/>
                    </a:lnTo>
                    <a:lnTo>
                      <a:pt x="96" y="100"/>
                    </a:lnTo>
                    <a:lnTo>
                      <a:pt x="18" y="56"/>
                    </a:lnTo>
                    <a:lnTo>
                      <a:pt x="0" y="44"/>
                    </a:lnTo>
                  </a:path>
                </a:pathLst>
              </a:custGeom>
              <a:noFill/>
              <a:ln w="9525">
                <a:solidFill>
                  <a:srgbClr val="F08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16"/>
              <p:cNvSpPr>
                <a:spLocks/>
              </p:cNvSpPr>
              <p:nvPr/>
            </p:nvSpPr>
            <p:spPr bwMode="auto">
              <a:xfrm>
                <a:off x="3344" y="498"/>
                <a:ext cx="280" cy="222"/>
              </a:xfrm>
              <a:custGeom>
                <a:avLst/>
                <a:gdLst>
                  <a:gd name="T0" fmla="*/ 0 w 280"/>
                  <a:gd name="T1" fmla="*/ 0 h 222"/>
                  <a:gd name="T2" fmla="*/ 108 w 280"/>
                  <a:gd name="T3" fmla="*/ 42 h 222"/>
                  <a:gd name="T4" fmla="*/ 280 w 280"/>
                  <a:gd name="T5" fmla="*/ 204 h 222"/>
                  <a:gd name="T6" fmla="*/ 68 w 280"/>
                  <a:gd name="T7" fmla="*/ 202 h 222"/>
                  <a:gd name="T8" fmla="*/ 18 w 280"/>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222">
                    <a:moveTo>
                      <a:pt x="0" y="0"/>
                    </a:moveTo>
                    <a:lnTo>
                      <a:pt x="108" y="42"/>
                    </a:lnTo>
                    <a:lnTo>
                      <a:pt x="280" y="204"/>
                    </a:lnTo>
                    <a:lnTo>
                      <a:pt x="68" y="202"/>
                    </a:lnTo>
                    <a:lnTo>
                      <a:pt x="18" y="222"/>
                    </a:lnTo>
                  </a:path>
                </a:pathLst>
              </a:custGeom>
              <a:noFill/>
              <a:ln w="9525">
                <a:solidFill>
                  <a:srgbClr val="F08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17"/>
              <p:cNvSpPr>
                <a:spLocks/>
              </p:cNvSpPr>
              <p:nvPr/>
            </p:nvSpPr>
            <p:spPr bwMode="auto">
              <a:xfrm>
                <a:off x="3612" y="636"/>
                <a:ext cx="188" cy="108"/>
              </a:xfrm>
              <a:custGeom>
                <a:avLst/>
                <a:gdLst>
                  <a:gd name="T0" fmla="*/ 0 w 188"/>
                  <a:gd name="T1" fmla="*/ 24 h 108"/>
                  <a:gd name="T2" fmla="*/ 188 w 188"/>
                  <a:gd name="T3" fmla="*/ 0 h 108"/>
                  <a:gd name="T4" fmla="*/ 146 w 188"/>
                  <a:gd name="T5" fmla="*/ 64 h 108"/>
                  <a:gd name="T6" fmla="*/ 62 w 188"/>
                  <a:gd name="T7" fmla="*/ 108 h 108"/>
                  <a:gd name="T8" fmla="*/ 0 w 188"/>
                  <a:gd name="T9" fmla="*/ 24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108">
                    <a:moveTo>
                      <a:pt x="0" y="24"/>
                    </a:moveTo>
                    <a:lnTo>
                      <a:pt x="188" y="0"/>
                    </a:lnTo>
                    <a:lnTo>
                      <a:pt x="146" y="64"/>
                    </a:lnTo>
                    <a:lnTo>
                      <a:pt x="62" y="108"/>
                    </a:lnTo>
                    <a:lnTo>
                      <a:pt x="0" y="24"/>
                    </a:lnTo>
                    <a:close/>
                  </a:path>
                </a:pathLst>
              </a:custGeom>
              <a:noFill/>
              <a:ln w="9525">
                <a:solidFill>
                  <a:srgbClr val="F08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Freeform 18"/>
              <p:cNvSpPr>
                <a:spLocks/>
              </p:cNvSpPr>
              <p:nvPr/>
            </p:nvSpPr>
            <p:spPr bwMode="auto">
              <a:xfrm>
                <a:off x="3694" y="444"/>
                <a:ext cx="270" cy="726"/>
              </a:xfrm>
              <a:custGeom>
                <a:avLst/>
                <a:gdLst>
                  <a:gd name="T0" fmla="*/ 270 w 270"/>
                  <a:gd name="T1" fmla="*/ 0 h 726"/>
                  <a:gd name="T2" fmla="*/ 212 w 270"/>
                  <a:gd name="T3" fmla="*/ 170 h 726"/>
                  <a:gd name="T4" fmla="*/ 162 w 270"/>
                  <a:gd name="T5" fmla="*/ 226 h 726"/>
                  <a:gd name="T6" fmla="*/ 66 w 270"/>
                  <a:gd name="T7" fmla="*/ 266 h 726"/>
                  <a:gd name="T8" fmla="*/ 52 w 270"/>
                  <a:gd name="T9" fmla="*/ 370 h 726"/>
                  <a:gd name="T10" fmla="*/ 4 w 270"/>
                  <a:gd name="T11" fmla="*/ 468 h 726"/>
                  <a:gd name="T12" fmla="*/ 0 w 270"/>
                  <a:gd name="T13" fmla="*/ 548 h 726"/>
                  <a:gd name="T14" fmla="*/ 6 w 270"/>
                  <a:gd name="T15" fmla="*/ 726 h 7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0" h="726">
                    <a:moveTo>
                      <a:pt x="270" y="0"/>
                    </a:moveTo>
                    <a:lnTo>
                      <a:pt x="212" y="170"/>
                    </a:lnTo>
                    <a:lnTo>
                      <a:pt x="162" y="226"/>
                    </a:lnTo>
                    <a:lnTo>
                      <a:pt x="66" y="266"/>
                    </a:lnTo>
                    <a:lnTo>
                      <a:pt x="52" y="370"/>
                    </a:lnTo>
                    <a:lnTo>
                      <a:pt x="4" y="468"/>
                    </a:lnTo>
                    <a:lnTo>
                      <a:pt x="0" y="548"/>
                    </a:lnTo>
                    <a:lnTo>
                      <a:pt x="6" y="726"/>
                    </a:lnTo>
                  </a:path>
                </a:pathLst>
              </a:custGeom>
              <a:noFill/>
              <a:ln w="9525">
                <a:solidFill>
                  <a:srgbClr val="F08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Freeform 19"/>
              <p:cNvSpPr>
                <a:spLocks/>
              </p:cNvSpPr>
              <p:nvPr/>
            </p:nvSpPr>
            <p:spPr bwMode="auto">
              <a:xfrm>
                <a:off x="3348" y="890"/>
                <a:ext cx="284" cy="358"/>
              </a:xfrm>
              <a:custGeom>
                <a:avLst/>
                <a:gdLst>
                  <a:gd name="T0" fmla="*/ 0 w 284"/>
                  <a:gd name="T1" fmla="*/ 0 h 358"/>
                  <a:gd name="T2" fmla="*/ 42 w 284"/>
                  <a:gd name="T3" fmla="*/ 2 h 358"/>
                  <a:gd name="T4" fmla="*/ 144 w 284"/>
                  <a:gd name="T5" fmla="*/ 54 h 358"/>
                  <a:gd name="T6" fmla="*/ 216 w 284"/>
                  <a:gd name="T7" fmla="*/ 138 h 358"/>
                  <a:gd name="T8" fmla="*/ 260 w 284"/>
                  <a:gd name="T9" fmla="*/ 174 h 358"/>
                  <a:gd name="T10" fmla="*/ 284 w 284"/>
                  <a:gd name="T11" fmla="*/ 358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4" h="358">
                    <a:moveTo>
                      <a:pt x="0" y="0"/>
                    </a:moveTo>
                    <a:lnTo>
                      <a:pt x="42" y="2"/>
                    </a:lnTo>
                    <a:lnTo>
                      <a:pt x="144" y="54"/>
                    </a:lnTo>
                    <a:lnTo>
                      <a:pt x="216" y="138"/>
                    </a:lnTo>
                    <a:lnTo>
                      <a:pt x="260" y="174"/>
                    </a:lnTo>
                    <a:lnTo>
                      <a:pt x="284" y="358"/>
                    </a:lnTo>
                  </a:path>
                </a:pathLst>
              </a:custGeom>
              <a:noFill/>
              <a:ln w="9525">
                <a:solidFill>
                  <a:srgbClr val="F08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 name="Group 20"/>
            <p:cNvGrpSpPr>
              <a:grpSpLocks/>
            </p:cNvGrpSpPr>
            <p:nvPr/>
          </p:nvGrpSpPr>
          <p:grpSpPr bwMode="auto">
            <a:xfrm>
              <a:off x="8566696" y="5013176"/>
              <a:ext cx="1129704" cy="1422788"/>
              <a:chOff x="4560" y="144"/>
              <a:chExt cx="1109" cy="1232"/>
            </a:xfrm>
          </p:grpSpPr>
          <p:pic>
            <p:nvPicPr>
              <p:cNvPr id="42" name="Picture 21" descr="33C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0" y="144"/>
                <a:ext cx="1109"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22"/>
              <p:cNvSpPr>
                <a:spLocks/>
              </p:cNvSpPr>
              <p:nvPr/>
            </p:nvSpPr>
            <p:spPr bwMode="auto">
              <a:xfrm>
                <a:off x="4720" y="508"/>
                <a:ext cx="464" cy="408"/>
              </a:xfrm>
              <a:custGeom>
                <a:avLst/>
                <a:gdLst>
                  <a:gd name="T0" fmla="*/ 464 w 464"/>
                  <a:gd name="T1" fmla="*/ 0 h 408"/>
                  <a:gd name="T2" fmla="*/ 406 w 464"/>
                  <a:gd name="T3" fmla="*/ 54 h 408"/>
                  <a:gd name="T4" fmla="*/ 376 w 464"/>
                  <a:gd name="T5" fmla="*/ 116 h 408"/>
                  <a:gd name="T6" fmla="*/ 328 w 464"/>
                  <a:gd name="T7" fmla="*/ 408 h 408"/>
                  <a:gd name="T8" fmla="*/ 0 w 464"/>
                  <a:gd name="T9" fmla="*/ 33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4" h="408">
                    <a:moveTo>
                      <a:pt x="464" y="0"/>
                    </a:moveTo>
                    <a:lnTo>
                      <a:pt x="406" y="54"/>
                    </a:lnTo>
                    <a:lnTo>
                      <a:pt x="376" y="116"/>
                    </a:lnTo>
                    <a:lnTo>
                      <a:pt x="328" y="408"/>
                    </a:lnTo>
                    <a:lnTo>
                      <a:pt x="0" y="330"/>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23"/>
              <p:cNvSpPr>
                <a:spLocks/>
              </p:cNvSpPr>
              <p:nvPr/>
            </p:nvSpPr>
            <p:spPr bwMode="auto">
              <a:xfrm>
                <a:off x="5074" y="518"/>
                <a:ext cx="296" cy="500"/>
              </a:xfrm>
              <a:custGeom>
                <a:avLst/>
                <a:gdLst>
                  <a:gd name="T0" fmla="*/ 178 w 296"/>
                  <a:gd name="T1" fmla="*/ 0 h 500"/>
                  <a:gd name="T2" fmla="*/ 114 w 296"/>
                  <a:gd name="T3" fmla="*/ 50 h 500"/>
                  <a:gd name="T4" fmla="*/ 76 w 296"/>
                  <a:gd name="T5" fmla="*/ 106 h 500"/>
                  <a:gd name="T6" fmla="*/ 0 w 296"/>
                  <a:gd name="T7" fmla="*/ 396 h 500"/>
                  <a:gd name="T8" fmla="*/ 20 w 296"/>
                  <a:gd name="T9" fmla="*/ 500 h 500"/>
                  <a:gd name="T10" fmla="*/ 80 w 296"/>
                  <a:gd name="T11" fmla="*/ 402 h 500"/>
                  <a:gd name="T12" fmla="*/ 144 w 296"/>
                  <a:gd name="T13" fmla="*/ 338 h 500"/>
                  <a:gd name="T14" fmla="*/ 296 w 296"/>
                  <a:gd name="T15" fmla="*/ 260 h 5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6" h="500">
                    <a:moveTo>
                      <a:pt x="178" y="0"/>
                    </a:moveTo>
                    <a:lnTo>
                      <a:pt x="114" y="50"/>
                    </a:lnTo>
                    <a:lnTo>
                      <a:pt x="76" y="106"/>
                    </a:lnTo>
                    <a:lnTo>
                      <a:pt x="0" y="396"/>
                    </a:lnTo>
                    <a:lnTo>
                      <a:pt x="20" y="500"/>
                    </a:lnTo>
                    <a:lnTo>
                      <a:pt x="80" y="402"/>
                    </a:lnTo>
                    <a:lnTo>
                      <a:pt x="144" y="338"/>
                    </a:lnTo>
                    <a:lnTo>
                      <a:pt x="296" y="260"/>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24"/>
              <p:cNvSpPr>
                <a:spLocks/>
              </p:cNvSpPr>
              <p:nvPr/>
            </p:nvSpPr>
            <p:spPr bwMode="auto">
              <a:xfrm>
                <a:off x="5138" y="858"/>
                <a:ext cx="100" cy="350"/>
              </a:xfrm>
              <a:custGeom>
                <a:avLst/>
                <a:gdLst>
                  <a:gd name="T0" fmla="*/ 26 w 100"/>
                  <a:gd name="T1" fmla="*/ 350 h 350"/>
                  <a:gd name="T2" fmla="*/ 0 w 100"/>
                  <a:gd name="T3" fmla="*/ 118 h 350"/>
                  <a:gd name="T4" fmla="*/ 52 w 100"/>
                  <a:gd name="T5" fmla="*/ 38 h 350"/>
                  <a:gd name="T6" fmla="*/ 100 w 100"/>
                  <a:gd name="T7" fmla="*/ 0 h 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350">
                    <a:moveTo>
                      <a:pt x="26" y="350"/>
                    </a:moveTo>
                    <a:lnTo>
                      <a:pt x="0" y="118"/>
                    </a:lnTo>
                    <a:lnTo>
                      <a:pt x="52" y="38"/>
                    </a:lnTo>
                    <a:lnTo>
                      <a:pt x="100" y="0"/>
                    </a:lnTo>
                  </a:path>
                </a:pathLst>
              </a:custGeom>
              <a:noFill/>
              <a:ln w="127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25"/>
              <p:cNvSpPr>
                <a:spLocks noChangeShapeType="1"/>
              </p:cNvSpPr>
              <p:nvPr/>
            </p:nvSpPr>
            <p:spPr bwMode="auto">
              <a:xfrm flipV="1">
                <a:off x="5380" y="740"/>
                <a:ext cx="32" cy="2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26"/>
              <p:cNvSpPr>
                <a:spLocks/>
              </p:cNvSpPr>
              <p:nvPr/>
            </p:nvSpPr>
            <p:spPr bwMode="auto">
              <a:xfrm>
                <a:off x="4668" y="878"/>
                <a:ext cx="186" cy="416"/>
              </a:xfrm>
              <a:custGeom>
                <a:avLst/>
                <a:gdLst>
                  <a:gd name="T0" fmla="*/ 0 w 186"/>
                  <a:gd name="T1" fmla="*/ 0 h 416"/>
                  <a:gd name="T2" fmla="*/ 58 w 186"/>
                  <a:gd name="T3" fmla="*/ 20 h 416"/>
                  <a:gd name="T4" fmla="*/ 76 w 186"/>
                  <a:gd name="T5" fmla="*/ 112 h 416"/>
                  <a:gd name="T6" fmla="*/ 142 w 186"/>
                  <a:gd name="T7" fmla="*/ 168 h 416"/>
                  <a:gd name="T8" fmla="*/ 172 w 186"/>
                  <a:gd name="T9" fmla="*/ 382 h 416"/>
                  <a:gd name="T10" fmla="*/ 186 w 186"/>
                  <a:gd name="T11" fmla="*/ 416 h 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6" h="416">
                    <a:moveTo>
                      <a:pt x="0" y="0"/>
                    </a:moveTo>
                    <a:lnTo>
                      <a:pt x="58" y="20"/>
                    </a:lnTo>
                    <a:lnTo>
                      <a:pt x="76" y="112"/>
                    </a:lnTo>
                    <a:lnTo>
                      <a:pt x="142" y="168"/>
                    </a:lnTo>
                    <a:lnTo>
                      <a:pt x="172" y="382"/>
                    </a:lnTo>
                    <a:lnTo>
                      <a:pt x="186" y="416"/>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27"/>
              <p:cNvSpPr>
                <a:spLocks/>
              </p:cNvSpPr>
              <p:nvPr/>
            </p:nvSpPr>
            <p:spPr bwMode="auto">
              <a:xfrm>
                <a:off x="4822" y="932"/>
                <a:ext cx="222" cy="98"/>
              </a:xfrm>
              <a:custGeom>
                <a:avLst/>
                <a:gdLst>
                  <a:gd name="T0" fmla="*/ 0 w 222"/>
                  <a:gd name="T1" fmla="*/ 0 h 98"/>
                  <a:gd name="T2" fmla="*/ 180 w 222"/>
                  <a:gd name="T3" fmla="*/ 10 h 98"/>
                  <a:gd name="T4" fmla="*/ 222 w 222"/>
                  <a:gd name="T5" fmla="*/ 98 h 98"/>
                  <a:gd name="T6" fmla="*/ 0 w 222"/>
                  <a:gd name="T7" fmla="*/ 0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2" h="98">
                    <a:moveTo>
                      <a:pt x="0" y="0"/>
                    </a:moveTo>
                    <a:lnTo>
                      <a:pt x="180" y="10"/>
                    </a:lnTo>
                    <a:lnTo>
                      <a:pt x="222" y="98"/>
                    </a:lnTo>
                    <a:lnTo>
                      <a:pt x="0" y="0"/>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28"/>
              <p:cNvSpPr>
                <a:spLocks/>
              </p:cNvSpPr>
              <p:nvPr/>
            </p:nvSpPr>
            <p:spPr bwMode="auto">
              <a:xfrm>
                <a:off x="4878" y="1142"/>
                <a:ext cx="118" cy="114"/>
              </a:xfrm>
              <a:custGeom>
                <a:avLst/>
                <a:gdLst>
                  <a:gd name="T0" fmla="*/ 14 w 118"/>
                  <a:gd name="T1" fmla="*/ 114 h 114"/>
                  <a:gd name="T2" fmla="*/ 2 w 118"/>
                  <a:gd name="T3" fmla="*/ 78 h 114"/>
                  <a:gd name="T4" fmla="*/ 0 w 118"/>
                  <a:gd name="T5" fmla="*/ 42 h 114"/>
                  <a:gd name="T6" fmla="*/ 104 w 118"/>
                  <a:gd name="T7" fmla="*/ 0 h 114"/>
                  <a:gd name="T8" fmla="*/ 118 w 118"/>
                  <a:gd name="T9" fmla="*/ 94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114">
                    <a:moveTo>
                      <a:pt x="14" y="114"/>
                    </a:moveTo>
                    <a:lnTo>
                      <a:pt x="2" y="78"/>
                    </a:lnTo>
                    <a:lnTo>
                      <a:pt x="0" y="42"/>
                    </a:lnTo>
                    <a:lnTo>
                      <a:pt x="104" y="0"/>
                    </a:lnTo>
                    <a:lnTo>
                      <a:pt x="118" y="94"/>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29"/>
              <p:cNvSpPr>
                <a:spLocks/>
              </p:cNvSpPr>
              <p:nvPr/>
            </p:nvSpPr>
            <p:spPr bwMode="auto">
              <a:xfrm>
                <a:off x="5036" y="992"/>
                <a:ext cx="66" cy="256"/>
              </a:xfrm>
              <a:custGeom>
                <a:avLst/>
                <a:gdLst>
                  <a:gd name="T0" fmla="*/ 66 w 66"/>
                  <a:gd name="T1" fmla="*/ 256 h 256"/>
                  <a:gd name="T2" fmla="*/ 36 w 66"/>
                  <a:gd name="T3" fmla="*/ 34 h 256"/>
                  <a:gd name="T4" fmla="*/ 0 w 66"/>
                  <a:gd name="T5" fmla="*/ 0 h 256"/>
                  <a:gd name="T6" fmla="*/ 0 60000 65536"/>
                  <a:gd name="T7" fmla="*/ 0 60000 65536"/>
                  <a:gd name="T8" fmla="*/ 0 60000 65536"/>
                </a:gdLst>
                <a:ahLst/>
                <a:cxnLst>
                  <a:cxn ang="T6">
                    <a:pos x="T0" y="T1"/>
                  </a:cxn>
                  <a:cxn ang="T7">
                    <a:pos x="T2" y="T3"/>
                  </a:cxn>
                  <a:cxn ang="T8">
                    <a:pos x="T4" y="T5"/>
                  </a:cxn>
                </a:cxnLst>
                <a:rect l="0" t="0" r="r" b="b"/>
                <a:pathLst>
                  <a:path w="66" h="256">
                    <a:moveTo>
                      <a:pt x="66" y="256"/>
                    </a:moveTo>
                    <a:lnTo>
                      <a:pt x="36" y="34"/>
                    </a:lnTo>
                    <a:lnTo>
                      <a:pt x="0" y="0"/>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30"/>
              <p:cNvSpPr>
                <a:spLocks noChangeShapeType="1"/>
              </p:cNvSpPr>
              <p:nvPr/>
            </p:nvSpPr>
            <p:spPr bwMode="auto">
              <a:xfrm flipH="1" flipV="1">
                <a:off x="4996" y="1018"/>
                <a:ext cx="22" cy="18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31"/>
              <p:cNvSpPr>
                <a:spLocks/>
              </p:cNvSpPr>
              <p:nvPr/>
            </p:nvSpPr>
            <p:spPr bwMode="auto">
              <a:xfrm>
                <a:off x="4838" y="978"/>
                <a:ext cx="100" cy="202"/>
              </a:xfrm>
              <a:custGeom>
                <a:avLst/>
                <a:gdLst>
                  <a:gd name="T0" fmla="*/ 0 w 100"/>
                  <a:gd name="T1" fmla="*/ 202 h 202"/>
                  <a:gd name="T2" fmla="*/ 100 w 100"/>
                  <a:gd name="T3" fmla="*/ 162 h 202"/>
                  <a:gd name="T4" fmla="*/ 96 w 100"/>
                  <a:gd name="T5" fmla="*/ 88 h 202"/>
                  <a:gd name="T6" fmla="*/ 62 w 100"/>
                  <a:gd name="T7" fmla="*/ 0 h 2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202">
                    <a:moveTo>
                      <a:pt x="0" y="202"/>
                    </a:moveTo>
                    <a:lnTo>
                      <a:pt x="100" y="162"/>
                    </a:lnTo>
                    <a:lnTo>
                      <a:pt x="96" y="88"/>
                    </a:lnTo>
                    <a:lnTo>
                      <a:pt x="62" y="0"/>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32"/>
              <p:cNvSpPr>
                <a:spLocks/>
              </p:cNvSpPr>
              <p:nvPr/>
            </p:nvSpPr>
            <p:spPr bwMode="auto">
              <a:xfrm>
                <a:off x="4748" y="944"/>
                <a:ext cx="62" cy="84"/>
              </a:xfrm>
              <a:custGeom>
                <a:avLst/>
                <a:gdLst>
                  <a:gd name="T0" fmla="*/ 62 w 62"/>
                  <a:gd name="T1" fmla="*/ 84 h 84"/>
                  <a:gd name="T2" fmla="*/ 60 w 62"/>
                  <a:gd name="T3" fmla="*/ 60 h 84"/>
                  <a:gd name="T4" fmla="*/ 0 w 62"/>
                  <a:gd name="T5" fmla="*/ 0 h 84"/>
                  <a:gd name="T6" fmla="*/ 0 60000 65536"/>
                  <a:gd name="T7" fmla="*/ 0 60000 65536"/>
                  <a:gd name="T8" fmla="*/ 0 60000 65536"/>
                </a:gdLst>
                <a:ahLst/>
                <a:cxnLst>
                  <a:cxn ang="T6">
                    <a:pos x="T0" y="T1"/>
                  </a:cxn>
                  <a:cxn ang="T7">
                    <a:pos x="T2" y="T3"/>
                  </a:cxn>
                  <a:cxn ang="T8">
                    <a:pos x="T4" y="T5"/>
                  </a:cxn>
                </a:cxnLst>
                <a:rect l="0" t="0" r="r" b="b"/>
                <a:pathLst>
                  <a:path w="62" h="84">
                    <a:moveTo>
                      <a:pt x="62" y="84"/>
                    </a:moveTo>
                    <a:lnTo>
                      <a:pt x="60" y="60"/>
                    </a:lnTo>
                    <a:lnTo>
                      <a:pt x="0" y="0"/>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33"/>
              <p:cNvSpPr>
                <a:spLocks/>
              </p:cNvSpPr>
              <p:nvPr/>
            </p:nvSpPr>
            <p:spPr bwMode="auto">
              <a:xfrm>
                <a:off x="4724" y="854"/>
                <a:ext cx="128" cy="68"/>
              </a:xfrm>
              <a:custGeom>
                <a:avLst/>
                <a:gdLst>
                  <a:gd name="T0" fmla="*/ 4 w 128"/>
                  <a:gd name="T1" fmla="*/ 34 h 68"/>
                  <a:gd name="T2" fmla="*/ 0 w 128"/>
                  <a:gd name="T3" fmla="*/ 0 h 68"/>
                  <a:gd name="T4" fmla="*/ 92 w 128"/>
                  <a:gd name="T5" fmla="*/ 36 h 68"/>
                  <a:gd name="T6" fmla="*/ 128 w 128"/>
                  <a:gd name="T7" fmla="*/ 68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68">
                    <a:moveTo>
                      <a:pt x="4" y="34"/>
                    </a:moveTo>
                    <a:lnTo>
                      <a:pt x="0" y="0"/>
                    </a:lnTo>
                    <a:lnTo>
                      <a:pt x="92" y="36"/>
                    </a:lnTo>
                    <a:lnTo>
                      <a:pt x="128" y="68"/>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 name="Group 82"/>
            <p:cNvGrpSpPr/>
            <p:nvPr/>
          </p:nvGrpSpPr>
          <p:grpSpPr>
            <a:xfrm>
              <a:off x="1593851" y="980945"/>
              <a:ext cx="3414117" cy="5862048"/>
              <a:chOff x="69850" y="980945"/>
              <a:chExt cx="3414117" cy="5862048"/>
            </a:xfrm>
          </p:grpSpPr>
          <p:sp>
            <p:nvSpPr>
              <p:cNvPr id="84" name="pole tekstowe 32"/>
              <p:cNvSpPr txBox="1">
                <a:spLocks noChangeArrowheads="1"/>
              </p:cNvSpPr>
              <p:nvPr/>
            </p:nvSpPr>
            <p:spPr bwMode="auto">
              <a:xfrm>
                <a:off x="107504" y="2276872"/>
                <a:ext cx="2664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algn="l" eaLnBrk="1" hangingPunct="1"/>
                <a:r>
                  <a:rPr lang="pl-PL" altLang="fr-FR" sz="2400" dirty="0"/>
                  <a:t>Extra</a:t>
                </a:r>
                <a:r>
                  <a:rPr lang="de-CH" altLang="fr-FR" sz="2400" dirty="0"/>
                  <a:t> </a:t>
                </a:r>
                <a:r>
                  <a:rPr lang="pl-PL" altLang="fr-FR" sz="2400" dirty="0"/>
                  <a:t>articular</a:t>
                </a:r>
              </a:p>
            </p:txBody>
          </p:sp>
          <p:pic>
            <p:nvPicPr>
              <p:cNvPr id="85" name="Picture 21"/>
              <p:cNvPicPr>
                <a:picLocks noChangeAspect="1" noChangeArrowheads="1"/>
              </p:cNvPicPr>
              <p:nvPr/>
            </p:nvPicPr>
            <p:blipFill>
              <a:blip r:embed="rId12">
                <a:extLst>
                  <a:ext uri="{28A0092B-C50C-407E-A947-70E740481C1C}">
                    <a14:useLocalDpi xmlns:a14="http://schemas.microsoft.com/office/drawing/2010/main" val="0"/>
                  </a:ext>
                </a:extLst>
              </a:blip>
              <a:srcRect t="25923"/>
              <a:stretch>
                <a:fillRect/>
              </a:stretch>
            </p:blipFill>
            <p:spPr bwMode="auto">
              <a:xfrm>
                <a:off x="697210" y="980945"/>
                <a:ext cx="706438"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pole tekstowe 24"/>
              <p:cNvSpPr txBox="1">
                <a:spLocks noChangeArrowheads="1"/>
              </p:cNvSpPr>
              <p:nvPr/>
            </p:nvSpPr>
            <p:spPr bwMode="auto">
              <a:xfrm>
                <a:off x="95250" y="1268760"/>
                <a:ext cx="406400" cy="4603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algn="ctr" eaLnBrk="1" hangingPunct="1"/>
                <a:r>
                  <a:rPr lang="de-CH" altLang="fr-FR" sz="2400" b="1" dirty="0"/>
                  <a:t>A</a:t>
                </a:r>
                <a:endParaRPr lang="pl-PL" altLang="fr-FR" sz="2400" b="1" dirty="0"/>
              </a:p>
            </p:txBody>
          </p:sp>
          <p:pic>
            <p:nvPicPr>
              <p:cNvPr id="87" name="Picture 23"/>
              <p:cNvPicPr>
                <a:picLocks noChangeAspect="1" noChangeArrowheads="1"/>
              </p:cNvPicPr>
              <p:nvPr/>
            </p:nvPicPr>
            <p:blipFill>
              <a:blip r:embed="rId13">
                <a:extLst>
                  <a:ext uri="{28A0092B-C50C-407E-A947-70E740481C1C}">
                    <a14:useLocalDpi xmlns:a14="http://schemas.microsoft.com/office/drawing/2010/main" val="0"/>
                  </a:ext>
                </a:extLst>
              </a:blip>
              <a:srcRect t="20067"/>
              <a:stretch>
                <a:fillRect/>
              </a:stretch>
            </p:blipFill>
            <p:spPr bwMode="auto">
              <a:xfrm>
                <a:off x="616248" y="2924944"/>
                <a:ext cx="86836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pole tekstowe 24"/>
              <p:cNvSpPr txBox="1">
                <a:spLocks noChangeArrowheads="1"/>
              </p:cNvSpPr>
              <p:nvPr/>
            </p:nvSpPr>
            <p:spPr bwMode="auto">
              <a:xfrm>
                <a:off x="76200" y="3212976"/>
                <a:ext cx="407988" cy="4619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b="1">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B</a:t>
                </a:r>
                <a:endParaRPr lang="pl-PL" altLang="fr-FR" dirty="0"/>
              </a:p>
            </p:txBody>
          </p:sp>
          <p:sp>
            <p:nvSpPr>
              <p:cNvPr id="89" name="pole tekstowe 32"/>
              <p:cNvSpPr txBox="1">
                <a:spLocks noChangeArrowheads="1"/>
              </p:cNvSpPr>
              <p:nvPr/>
            </p:nvSpPr>
            <p:spPr bwMode="auto">
              <a:xfrm>
                <a:off x="96335" y="4365104"/>
                <a:ext cx="2788942" cy="49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algn="l" eaLnBrk="1" hangingPunct="1"/>
                <a:r>
                  <a:rPr lang="de-CH" altLang="fr-FR" sz="2400" dirty="0"/>
                  <a:t>Partial </a:t>
                </a:r>
                <a:r>
                  <a:rPr lang="pl-PL" altLang="fr-FR" sz="2400" dirty="0"/>
                  <a:t>articular</a:t>
                </a:r>
              </a:p>
            </p:txBody>
          </p:sp>
          <p:pic>
            <p:nvPicPr>
              <p:cNvPr id="90" name="Picture 25"/>
              <p:cNvPicPr>
                <a:picLocks noChangeAspect="1" noChangeArrowheads="1"/>
              </p:cNvPicPr>
              <p:nvPr/>
            </p:nvPicPr>
            <p:blipFill>
              <a:blip r:embed="rId14" cstate="print">
                <a:extLst>
                  <a:ext uri="{28A0092B-C50C-407E-A947-70E740481C1C}">
                    <a14:useLocalDpi xmlns:a14="http://schemas.microsoft.com/office/drawing/2010/main" val="0"/>
                  </a:ext>
                </a:extLst>
              </a:blip>
              <a:srcRect t="21338"/>
              <a:stretch>
                <a:fillRect/>
              </a:stretch>
            </p:blipFill>
            <p:spPr bwMode="auto">
              <a:xfrm>
                <a:off x="614660" y="5011902"/>
                <a:ext cx="8699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pole tekstowe 32"/>
              <p:cNvSpPr txBox="1">
                <a:spLocks noChangeArrowheads="1"/>
              </p:cNvSpPr>
              <p:nvPr/>
            </p:nvSpPr>
            <p:spPr bwMode="auto">
              <a:xfrm>
                <a:off x="107504" y="6381328"/>
                <a:ext cx="3376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algn="l" eaLnBrk="1" hangingPunct="1"/>
                <a:r>
                  <a:rPr lang="de-CH" altLang="fr-FR" sz="2400" dirty="0" err="1"/>
                  <a:t>Complete</a:t>
                </a:r>
                <a:r>
                  <a:rPr lang="de-CH" altLang="fr-FR" sz="2400" dirty="0"/>
                  <a:t> </a:t>
                </a:r>
                <a:r>
                  <a:rPr lang="pl-PL" altLang="fr-FR" sz="2400" dirty="0"/>
                  <a:t>articular</a:t>
                </a:r>
              </a:p>
            </p:txBody>
          </p:sp>
          <p:sp>
            <p:nvSpPr>
              <p:cNvPr id="92" name="pole tekstowe 24"/>
              <p:cNvSpPr txBox="1">
                <a:spLocks noChangeArrowheads="1"/>
              </p:cNvSpPr>
              <p:nvPr/>
            </p:nvSpPr>
            <p:spPr bwMode="auto">
              <a:xfrm>
                <a:off x="69850" y="5373216"/>
                <a:ext cx="407988" cy="4619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b="1">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C</a:t>
                </a:r>
                <a:endParaRPr lang="pl-PL" altLang="fr-FR" dirty="0"/>
              </a:p>
            </p:txBody>
          </p:sp>
        </p:grpSp>
      </p:grpSp>
    </p:spTree>
    <p:extLst>
      <p:ext uri="{BB962C8B-B14F-4D97-AF65-F5344CB8AC3E}">
        <p14:creationId xmlns:p14="http://schemas.microsoft.com/office/powerpoint/2010/main" val="162166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Classification—Subgroups</a:t>
            </a:r>
          </a:p>
        </p:txBody>
      </p:sp>
      <p:grpSp>
        <p:nvGrpSpPr>
          <p:cNvPr id="19" name="Group 1"/>
          <p:cNvGrpSpPr>
            <a:grpSpLocks/>
          </p:cNvGrpSpPr>
          <p:nvPr/>
        </p:nvGrpSpPr>
        <p:grpSpPr bwMode="auto">
          <a:xfrm>
            <a:off x="3712390" y="1273460"/>
            <a:ext cx="896778" cy="1255197"/>
            <a:chOff x="3124200" y="609600"/>
            <a:chExt cx="1541463" cy="1981201"/>
          </a:xfrm>
        </p:grpSpPr>
        <p:pic>
          <p:nvPicPr>
            <p:cNvPr id="80" name="Picture 45" descr="33A1"/>
            <p:cNvPicPr>
              <a:picLocks noChangeAspect="1" noChangeArrowheads="1"/>
            </p:cNvPicPr>
            <p:nvPr/>
          </p:nvPicPr>
          <p:blipFill>
            <a:blip r:embed="rId3">
              <a:extLst>
                <a:ext uri="{28A0092B-C50C-407E-A947-70E740481C1C}">
                  <a14:useLocalDpi xmlns:a14="http://schemas.microsoft.com/office/drawing/2010/main" val="0"/>
                </a:ext>
              </a:extLst>
            </a:blip>
            <a:srcRect l="15120" t="30800" r="12152" b="11600"/>
            <a:stretch>
              <a:fillRect/>
            </a:stretch>
          </p:blipFill>
          <p:spPr bwMode="auto">
            <a:xfrm>
              <a:off x="3124200" y="609600"/>
              <a:ext cx="1541463" cy="198120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 name="Freeform 46"/>
            <p:cNvSpPr>
              <a:spLocks/>
            </p:cNvSpPr>
            <p:nvPr/>
          </p:nvSpPr>
          <p:spPr bwMode="auto">
            <a:xfrm>
              <a:off x="3461159" y="798946"/>
              <a:ext cx="638714" cy="752764"/>
            </a:xfrm>
            <a:custGeom>
              <a:avLst/>
              <a:gdLst>
                <a:gd name="T0" fmla="*/ 0 w 974"/>
                <a:gd name="T1" fmla="*/ 1152 h 1152"/>
                <a:gd name="T2" fmla="*/ 279 w 974"/>
                <a:gd name="T3" fmla="*/ 949 h 1152"/>
                <a:gd name="T4" fmla="*/ 449 w 974"/>
                <a:gd name="T5" fmla="*/ 627 h 1152"/>
                <a:gd name="T6" fmla="*/ 491 w 974"/>
                <a:gd name="T7" fmla="*/ 440 h 1152"/>
                <a:gd name="T8" fmla="*/ 618 w 974"/>
                <a:gd name="T9" fmla="*/ 212 h 1152"/>
                <a:gd name="T10" fmla="*/ 779 w 974"/>
                <a:gd name="T11" fmla="*/ 68 h 1152"/>
                <a:gd name="T12" fmla="*/ 974 w 974"/>
                <a:gd name="T13" fmla="*/ 0 h 1152"/>
              </a:gdLst>
              <a:ahLst/>
              <a:cxnLst>
                <a:cxn ang="0">
                  <a:pos x="T0" y="T1"/>
                </a:cxn>
                <a:cxn ang="0">
                  <a:pos x="T2" y="T3"/>
                </a:cxn>
                <a:cxn ang="0">
                  <a:pos x="T4" y="T5"/>
                </a:cxn>
                <a:cxn ang="0">
                  <a:pos x="T6" y="T7"/>
                </a:cxn>
                <a:cxn ang="0">
                  <a:pos x="T8" y="T9"/>
                </a:cxn>
                <a:cxn ang="0">
                  <a:pos x="T10" y="T11"/>
                </a:cxn>
                <a:cxn ang="0">
                  <a:pos x="T12" y="T13"/>
                </a:cxn>
              </a:cxnLst>
              <a:rect l="0" t="0" r="r" b="b"/>
              <a:pathLst>
                <a:path w="974" h="1152">
                  <a:moveTo>
                    <a:pt x="0" y="1152"/>
                  </a:moveTo>
                  <a:lnTo>
                    <a:pt x="279" y="949"/>
                  </a:lnTo>
                  <a:lnTo>
                    <a:pt x="449" y="627"/>
                  </a:lnTo>
                  <a:lnTo>
                    <a:pt x="491" y="440"/>
                  </a:lnTo>
                  <a:lnTo>
                    <a:pt x="618" y="212"/>
                  </a:lnTo>
                  <a:lnTo>
                    <a:pt x="779" y="68"/>
                  </a:lnTo>
                  <a:lnTo>
                    <a:pt x="974" y="0"/>
                  </a:lnTo>
                </a:path>
              </a:pathLst>
            </a:custGeom>
            <a:noFill/>
            <a:ln w="28575"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82" name="Freeform 47"/>
            <p:cNvSpPr>
              <a:spLocks/>
            </p:cNvSpPr>
            <p:nvPr/>
          </p:nvSpPr>
          <p:spPr bwMode="auto">
            <a:xfrm>
              <a:off x="3466189" y="840509"/>
              <a:ext cx="671404" cy="780473"/>
            </a:xfrm>
            <a:custGeom>
              <a:avLst/>
              <a:gdLst>
                <a:gd name="T0" fmla="*/ 0 w 1025"/>
                <a:gd name="T1" fmla="*/ 1186 h 1186"/>
                <a:gd name="T2" fmla="*/ 348 w 1025"/>
                <a:gd name="T3" fmla="*/ 940 h 1186"/>
                <a:gd name="T4" fmla="*/ 475 w 1025"/>
                <a:gd name="T5" fmla="*/ 703 h 1186"/>
                <a:gd name="T6" fmla="*/ 568 w 1025"/>
                <a:gd name="T7" fmla="*/ 398 h 1186"/>
                <a:gd name="T8" fmla="*/ 678 w 1025"/>
                <a:gd name="T9" fmla="*/ 186 h 1186"/>
                <a:gd name="T10" fmla="*/ 847 w 1025"/>
                <a:gd name="T11" fmla="*/ 68 h 1186"/>
                <a:gd name="T12" fmla="*/ 1025 w 1025"/>
                <a:gd name="T13" fmla="*/ 0 h 1186"/>
              </a:gdLst>
              <a:ahLst/>
              <a:cxnLst>
                <a:cxn ang="0">
                  <a:pos x="T0" y="T1"/>
                </a:cxn>
                <a:cxn ang="0">
                  <a:pos x="T2" y="T3"/>
                </a:cxn>
                <a:cxn ang="0">
                  <a:pos x="T4" y="T5"/>
                </a:cxn>
                <a:cxn ang="0">
                  <a:pos x="T6" y="T7"/>
                </a:cxn>
                <a:cxn ang="0">
                  <a:pos x="T8" y="T9"/>
                </a:cxn>
                <a:cxn ang="0">
                  <a:pos x="T10" y="T11"/>
                </a:cxn>
                <a:cxn ang="0">
                  <a:pos x="T12" y="T13"/>
                </a:cxn>
              </a:cxnLst>
              <a:rect l="0" t="0" r="r" b="b"/>
              <a:pathLst>
                <a:path w="1025" h="1186">
                  <a:moveTo>
                    <a:pt x="0" y="1186"/>
                  </a:moveTo>
                  <a:lnTo>
                    <a:pt x="348" y="940"/>
                  </a:lnTo>
                  <a:lnTo>
                    <a:pt x="475" y="703"/>
                  </a:lnTo>
                  <a:lnTo>
                    <a:pt x="568" y="398"/>
                  </a:lnTo>
                  <a:lnTo>
                    <a:pt x="678" y="186"/>
                  </a:lnTo>
                  <a:lnTo>
                    <a:pt x="847" y="68"/>
                  </a:lnTo>
                  <a:lnTo>
                    <a:pt x="1025" y="0"/>
                  </a:lnTo>
                </a:path>
              </a:pathLst>
            </a:custGeom>
            <a:noFill/>
            <a:ln w="28575"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grpSp>
      <p:grpSp>
        <p:nvGrpSpPr>
          <p:cNvPr id="25" name="Group 11264"/>
          <p:cNvGrpSpPr>
            <a:grpSpLocks/>
          </p:cNvGrpSpPr>
          <p:nvPr/>
        </p:nvGrpSpPr>
        <p:grpSpPr bwMode="auto">
          <a:xfrm>
            <a:off x="5841621" y="1293163"/>
            <a:ext cx="921648" cy="1255197"/>
            <a:chOff x="5566508" y="2693154"/>
            <a:chExt cx="1217510" cy="2087422"/>
          </a:xfrm>
        </p:grpSpPr>
        <p:pic>
          <p:nvPicPr>
            <p:cNvPr id="76" name="Picture 49" descr="33A2"/>
            <p:cNvPicPr>
              <a:picLocks noChangeAspect="1" noChangeArrowheads="1"/>
            </p:cNvPicPr>
            <p:nvPr/>
          </p:nvPicPr>
          <p:blipFill>
            <a:blip r:embed="rId4">
              <a:extLst>
                <a:ext uri="{28A0092B-C50C-407E-A947-70E740481C1C}">
                  <a14:useLocalDpi xmlns:a14="http://schemas.microsoft.com/office/drawing/2010/main" val="0"/>
                </a:ext>
              </a:extLst>
            </a:blip>
            <a:srcRect l="11111" r="14815"/>
            <a:stretch>
              <a:fillRect/>
            </a:stretch>
          </p:blipFill>
          <p:spPr bwMode="auto">
            <a:xfrm>
              <a:off x="5566508" y="2693154"/>
              <a:ext cx="1217510" cy="208742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 name="Freeform 50"/>
            <p:cNvSpPr>
              <a:spLocks/>
            </p:cNvSpPr>
            <p:nvPr/>
          </p:nvSpPr>
          <p:spPr bwMode="auto">
            <a:xfrm>
              <a:off x="5744303" y="2965638"/>
              <a:ext cx="572036" cy="797989"/>
            </a:xfrm>
            <a:custGeom>
              <a:avLst/>
              <a:gdLst>
                <a:gd name="T0" fmla="*/ 0 w 1389"/>
                <a:gd name="T1" fmla="*/ 1525 h 1525"/>
                <a:gd name="T2" fmla="*/ 161 w 1389"/>
                <a:gd name="T3" fmla="*/ 1508 h 1525"/>
                <a:gd name="T4" fmla="*/ 389 w 1389"/>
                <a:gd name="T5" fmla="*/ 1338 h 1525"/>
                <a:gd name="T6" fmla="*/ 762 w 1389"/>
                <a:gd name="T7" fmla="*/ 1211 h 1525"/>
                <a:gd name="T8" fmla="*/ 821 w 1389"/>
                <a:gd name="T9" fmla="*/ 559 h 1525"/>
                <a:gd name="T10" fmla="*/ 906 w 1389"/>
                <a:gd name="T11" fmla="*/ 254 h 1525"/>
                <a:gd name="T12" fmla="*/ 1109 w 1389"/>
                <a:gd name="T13" fmla="*/ 127 h 1525"/>
                <a:gd name="T14" fmla="*/ 1338 w 1389"/>
                <a:gd name="T15" fmla="*/ 42 h 1525"/>
                <a:gd name="T16" fmla="*/ 1389 w 1389"/>
                <a:gd name="T17" fmla="*/ 0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1525">
                  <a:moveTo>
                    <a:pt x="0" y="1525"/>
                  </a:moveTo>
                  <a:lnTo>
                    <a:pt x="161" y="1508"/>
                  </a:lnTo>
                  <a:lnTo>
                    <a:pt x="389" y="1338"/>
                  </a:lnTo>
                  <a:lnTo>
                    <a:pt x="762" y="1211"/>
                  </a:lnTo>
                  <a:lnTo>
                    <a:pt x="821" y="559"/>
                  </a:lnTo>
                  <a:lnTo>
                    <a:pt x="906" y="254"/>
                  </a:lnTo>
                  <a:lnTo>
                    <a:pt x="1109" y="127"/>
                  </a:lnTo>
                  <a:lnTo>
                    <a:pt x="1338" y="42"/>
                  </a:lnTo>
                  <a:lnTo>
                    <a:pt x="1389" y="0"/>
                  </a:lnTo>
                </a:path>
              </a:pathLst>
            </a:custGeom>
            <a:noFill/>
            <a:ln w="28575"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8" name="Freeform 51"/>
            <p:cNvSpPr>
              <a:spLocks/>
            </p:cNvSpPr>
            <p:nvPr/>
          </p:nvSpPr>
          <p:spPr bwMode="auto">
            <a:xfrm>
              <a:off x="5761696" y="3671177"/>
              <a:ext cx="765292" cy="158139"/>
            </a:xfrm>
            <a:custGeom>
              <a:avLst/>
              <a:gdLst>
                <a:gd name="T0" fmla="*/ 0 w 1864"/>
                <a:gd name="T1" fmla="*/ 305 h 305"/>
                <a:gd name="T2" fmla="*/ 186 w 1864"/>
                <a:gd name="T3" fmla="*/ 288 h 305"/>
                <a:gd name="T4" fmla="*/ 415 w 1864"/>
                <a:gd name="T5" fmla="*/ 102 h 305"/>
                <a:gd name="T6" fmla="*/ 762 w 1864"/>
                <a:gd name="T7" fmla="*/ 0 h 305"/>
                <a:gd name="T8" fmla="*/ 1465 w 1864"/>
                <a:gd name="T9" fmla="*/ 288 h 305"/>
                <a:gd name="T10" fmla="*/ 1711 w 1864"/>
                <a:gd name="T11" fmla="*/ 237 h 305"/>
                <a:gd name="T12" fmla="*/ 1864 w 1864"/>
                <a:gd name="T13" fmla="*/ 152 h 305"/>
              </a:gdLst>
              <a:ahLst/>
              <a:cxnLst>
                <a:cxn ang="0">
                  <a:pos x="T0" y="T1"/>
                </a:cxn>
                <a:cxn ang="0">
                  <a:pos x="T2" y="T3"/>
                </a:cxn>
                <a:cxn ang="0">
                  <a:pos x="T4" y="T5"/>
                </a:cxn>
                <a:cxn ang="0">
                  <a:pos x="T6" y="T7"/>
                </a:cxn>
                <a:cxn ang="0">
                  <a:pos x="T8" y="T9"/>
                </a:cxn>
                <a:cxn ang="0">
                  <a:pos x="T10" y="T11"/>
                </a:cxn>
                <a:cxn ang="0">
                  <a:pos x="T12" y="T13"/>
                </a:cxn>
              </a:cxnLst>
              <a:rect l="0" t="0" r="r" b="b"/>
              <a:pathLst>
                <a:path w="1864" h="305">
                  <a:moveTo>
                    <a:pt x="0" y="305"/>
                  </a:moveTo>
                  <a:lnTo>
                    <a:pt x="186" y="288"/>
                  </a:lnTo>
                  <a:lnTo>
                    <a:pt x="415" y="102"/>
                  </a:lnTo>
                  <a:lnTo>
                    <a:pt x="762" y="0"/>
                  </a:lnTo>
                  <a:lnTo>
                    <a:pt x="1465" y="288"/>
                  </a:lnTo>
                  <a:lnTo>
                    <a:pt x="1711" y="237"/>
                  </a:lnTo>
                  <a:lnTo>
                    <a:pt x="1864" y="152"/>
                  </a:lnTo>
                </a:path>
              </a:pathLst>
            </a:custGeom>
            <a:noFill/>
            <a:ln w="28575"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9" name="Freeform 52"/>
            <p:cNvSpPr>
              <a:spLocks/>
            </p:cNvSpPr>
            <p:nvPr/>
          </p:nvSpPr>
          <p:spPr bwMode="auto">
            <a:xfrm>
              <a:off x="6105690" y="2989967"/>
              <a:ext cx="440623" cy="783391"/>
            </a:xfrm>
            <a:custGeom>
              <a:avLst/>
              <a:gdLst>
                <a:gd name="T0" fmla="*/ 635 w 1067"/>
                <a:gd name="T1" fmla="*/ 0 h 1500"/>
                <a:gd name="T2" fmla="*/ 567 w 1067"/>
                <a:gd name="T3" fmla="*/ 43 h 1500"/>
                <a:gd name="T4" fmla="*/ 398 w 1067"/>
                <a:gd name="T5" fmla="*/ 94 h 1500"/>
                <a:gd name="T6" fmla="*/ 144 w 1067"/>
                <a:gd name="T7" fmla="*/ 238 h 1500"/>
                <a:gd name="T8" fmla="*/ 67 w 1067"/>
                <a:gd name="T9" fmla="*/ 585 h 1500"/>
                <a:gd name="T10" fmla="*/ 0 w 1067"/>
                <a:gd name="T11" fmla="*/ 1203 h 1500"/>
                <a:gd name="T12" fmla="*/ 313 w 1067"/>
                <a:gd name="T13" fmla="*/ 1364 h 1500"/>
                <a:gd name="T14" fmla="*/ 677 w 1067"/>
                <a:gd name="T15" fmla="*/ 1500 h 1500"/>
                <a:gd name="T16" fmla="*/ 940 w 1067"/>
                <a:gd name="T17" fmla="*/ 1440 h 1500"/>
                <a:gd name="T18" fmla="*/ 1067 w 1067"/>
                <a:gd name="T19" fmla="*/ 13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1500">
                  <a:moveTo>
                    <a:pt x="635" y="0"/>
                  </a:moveTo>
                  <a:lnTo>
                    <a:pt x="567" y="43"/>
                  </a:lnTo>
                  <a:lnTo>
                    <a:pt x="398" y="94"/>
                  </a:lnTo>
                  <a:lnTo>
                    <a:pt x="144" y="238"/>
                  </a:lnTo>
                  <a:lnTo>
                    <a:pt x="67" y="585"/>
                  </a:lnTo>
                  <a:lnTo>
                    <a:pt x="0" y="1203"/>
                  </a:lnTo>
                  <a:lnTo>
                    <a:pt x="313" y="1364"/>
                  </a:lnTo>
                  <a:lnTo>
                    <a:pt x="677" y="1500"/>
                  </a:lnTo>
                  <a:lnTo>
                    <a:pt x="940" y="1440"/>
                  </a:lnTo>
                  <a:lnTo>
                    <a:pt x="1067" y="1356"/>
                  </a:lnTo>
                </a:path>
              </a:pathLst>
            </a:custGeom>
            <a:noFill/>
            <a:ln w="28575"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grpSp>
      <p:grpSp>
        <p:nvGrpSpPr>
          <p:cNvPr id="26" name="Group 2"/>
          <p:cNvGrpSpPr>
            <a:grpSpLocks/>
          </p:cNvGrpSpPr>
          <p:nvPr/>
        </p:nvGrpSpPr>
        <p:grpSpPr bwMode="auto">
          <a:xfrm>
            <a:off x="7976040" y="1271219"/>
            <a:ext cx="987480" cy="1306399"/>
            <a:chOff x="7239000" y="609600"/>
            <a:chExt cx="1466850" cy="1981201"/>
          </a:xfrm>
        </p:grpSpPr>
        <p:pic>
          <p:nvPicPr>
            <p:cNvPr id="68" name="Picture 54" descr="33A3"/>
            <p:cNvPicPr>
              <a:picLocks noChangeAspect="1" noChangeArrowheads="1"/>
            </p:cNvPicPr>
            <p:nvPr/>
          </p:nvPicPr>
          <p:blipFill>
            <a:blip r:embed="rId5">
              <a:extLst>
                <a:ext uri="{28A0092B-C50C-407E-A947-70E740481C1C}">
                  <a14:useLocalDpi xmlns:a14="http://schemas.microsoft.com/office/drawing/2010/main" val="0"/>
                </a:ext>
              </a:extLst>
            </a:blip>
            <a:srcRect l="15601" t="15334" r="9200"/>
            <a:stretch>
              <a:fillRect/>
            </a:stretch>
          </p:blipFill>
          <p:spPr bwMode="auto">
            <a:xfrm>
              <a:off x="7239000" y="609600"/>
              <a:ext cx="1466850" cy="19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3300"/>
                  </a:solidFill>
                  <a:miter lim="800000"/>
                  <a:headEnd/>
                  <a:tailEnd/>
                </a14:hiddenLine>
              </a:ext>
            </a:extLst>
          </p:spPr>
        </p:pic>
        <p:sp>
          <p:nvSpPr>
            <p:cNvPr id="69" name="Freeform 55"/>
            <p:cNvSpPr>
              <a:spLocks/>
            </p:cNvSpPr>
            <p:nvPr/>
          </p:nvSpPr>
          <p:spPr bwMode="auto">
            <a:xfrm>
              <a:off x="7543235" y="969012"/>
              <a:ext cx="625856" cy="206328"/>
            </a:xfrm>
            <a:custGeom>
              <a:avLst/>
              <a:gdLst>
                <a:gd name="T0" fmla="*/ 0 w 965"/>
                <a:gd name="T1" fmla="*/ 60 h 320"/>
                <a:gd name="T2" fmla="*/ 530 w 965"/>
                <a:gd name="T3" fmla="*/ 320 h 320"/>
                <a:gd name="T4" fmla="*/ 652 w 965"/>
                <a:gd name="T5" fmla="*/ 153 h 320"/>
                <a:gd name="T6" fmla="*/ 965 w 965"/>
                <a:gd name="T7" fmla="*/ 0 h 320"/>
              </a:gdLst>
              <a:ahLst/>
              <a:cxnLst>
                <a:cxn ang="0">
                  <a:pos x="T0" y="T1"/>
                </a:cxn>
                <a:cxn ang="0">
                  <a:pos x="T2" y="T3"/>
                </a:cxn>
                <a:cxn ang="0">
                  <a:pos x="T4" y="T5"/>
                </a:cxn>
                <a:cxn ang="0">
                  <a:pos x="T6" y="T7"/>
                </a:cxn>
              </a:cxnLst>
              <a:rect l="0" t="0" r="r" b="b"/>
              <a:pathLst>
                <a:path w="965" h="320">
                  <a:moveTo>
                    <a:pt x="0" y="60"/>
                  </a:moveTo>
                  <a:lnTo>
                    <a:pt x="530" y="320"/>
                  </a:lnTo>
                  <a:lnTo>
                    <a:pt x="652" y="153"/>
                  </a:lnTo>
                  <a:lnTo>
                    <a:pt x="965" y="0"/>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0" name="Freeform 56"/>
            <p:cNvSpPr>
              <a:spLocks/>
            </p:cNvSpPr>
            <p:nvPr/>
          </p:nvSpPr>
          <p:spPr bwMode="auto">
            <a:xfrm>
              <a:off x="7460657" y="1035569"/>
              <a:ext cx="432450" cy="408221"/>
            </a:xfrm>
            <a:custGeom>
              <a:avLst/>
              <a:gdLst>
                <a:gd name="T0" fmla="*/ 59 w 663"/>
                <a:gd name="T1" fmla="*/ 0 h 627"/>
                <a:gd name="T2" fmla="*/ 601 w 663"/>
                <a:gd name="T3" fmla="*/ 254 h 627"/>
                <a:gd name="T4" fmla="*/ 663 w 663"/>
                <a:gd name="T5" fmla="*/ 359 h 627"/>
                <a:gd name="T6" fmla="*/ 288 w 663"/>
                <a:gd name="T7" fmla="*/ 466 h 627"/>
                <a:gd name="T8" fmla="*/ 0 w 663"/>
                <a:gd name="T9" fmla="*/ 627 h 627"/>
              </a:gdLst>
              <a:ahLst/>
              <a:cxnLst>
                <a:cxn ang="0">
                  <a:pos x="T0" y="T1"/>
                </a:cxn>
                <a:cxn ang="0">
                  <a:pos x="T2" y="T3"/>
                </a:cxn>
                <a:cxn ang="0">
                  <a:pos x="T4" y="T5"/>
                </a:cxn>
                <a:cxn ang="0">
                  <a:pos x="T6" y="T7"/>
                </a:cxn>
                <a:cxn ang="0">
                  <a:pos x="T8" y="T9"/>
                </a:cxn>
              </a:cxnLst>
              <a:rect l="0" t="0" r="r" b="b"/>
              <a:pathLst>
                <a:path w="663" h="627">
                  <a:moveTo>
                    <a:pt x="59" y="0"/>
                  </a:moveTo>
                  <a:lnTo>
                    <a:pt x="601" y="254"/>
                  </a:lnTo>
                  <a:lnTo>
                    <a:pt x="663" y="359"/>
                  </a:lnTo>
                  <a:lnTo>
                    <a:pt x="288" y="466"/>
                  </a:lnTo>
                  <a:lnTo>
                    <a:pt x="0" y="627"/>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1" name="Freeform 57"/>
            <p:cNvSpPr>
              <a:spLocks/>
            </p:cNvSpPr>
            <p:nvPr/>
          </p:nvSpPr>
          <p:spPr bwMode="auto">
            <a:xfrm>
              <a:off x="7478042" y="1301800"/>
              <a:ext cx="406372" cy="423750"/>
            </a:xfrm>
            <a:custGeom>
              <a:avLst/>
              <a:gdLst>
                <a:gd name="T0" fmla="*/ 59 w 627"/>
                <a:gd name="T1" fmla="*/ 245 h 652"/>
                <a:gd name="T2" fmla="*/ 288 w 627"/>
                <a:gd name="T3" fmla="*/ 93 h 652"/>
                <a:gd name="T4" fmla="*/ 559 w 627"/>
                <a:gd name="T5" fmla="*/ 0 h 652"/>
                <a:gd name="T6" fmla="*/ 627 w 627"/>
                <a:gd name="T7" fmla="*/ 389 h 652"/>
                <a:gd name="T8" fmla="*/ 119 w 627"/>
                <a:gd name="T9" fmla="*/ 652 h 652"/>
                <a:gd name="T10" fmla="*/ 0 w 627"/>
                <a:gd name="T11" fmla="*/ 601 h 652"/>
              </a:gdLst>
              <a:ahLst/>
              <a:cxnLst>
                <a:cxn ang="0">
                  <a:pos x="T0" y="T1"/>
                </a:cxn>
                <a:cxn ang="0">
                  <a:pos x="T2" y="T3"/>
                </a:cxn>
                <a:cxn ang="0">
                  <a:pos x="T4" y="T5"/>
                </a:cxn>
                <a:cxn ang="0">
                  <a:pos x="T6" y="T7"/>
                </a:cxn>
                <a:cxn ang="0">
                  <a:pos x="T8" y="T9"/>
                </a:cxn>
                <a:cxn ang="0">
                  <a:pos x="T10" y="T11"/>
                </a:cxn>
              </a:cxnLst>
              <a:rect l="0" t="0" r="r" b="b"/>
              <a:pathLst>
                <a:path w="627" h="652">
                  <a:moveTo>
                    <a:pt x="59" y="245"/>
                  </a:moveTo>
                  <a:lnTo>
                    <a:pt x="288" y="93"/>
                  </a:lnTo>
                  <a:lnTo>
                    <a:pt x="559" y="0"/>
                  </a:lnTo>
                  <a:lnTo>
                    <a:pt x="627" y="389"/>
                  </a:lnTo>
                  <a:lnTo>
                    <a:pt x="119" y="652"/>
                  </a:lnTo>
                  <a:lnTo>
                    <a:pt x="0" y="601"/>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2" name="Freeform 58"/>
            <p:cNvSpPr>
              <a:spLocks/>
            </p:cNvSpPr>
            <p:nvPr/>
          </p:nvSpPr>
          <p:spPr bwMode="auto">
            <a:xfrm>
              <a:off x="7471523" y="1574686"/>
              <a:ext cx="964861" cy="177487"/>
            </a:xfrm>
            <a:custGeom>
              <a:avLst/>
              <a:gdLst>
                <a:gd name="T0" fmla="*/ 0 w 1482"/>
                <a:gd name="T1" fmla="*/ 220 h 271"/>
                <a:gd name="T2" fmla="*/ 135 w 1482"/>
                <a:gd name="T3" fmla="*/ 271 h 271"/>
                <a:gd name="T4" fmla="*/ 779 w 1482"/>
                <a:gd name="T5" fmla="*/ 0 h 271"/>
                <a:gd name="T6" fmla="*/ 1482 w 1482"/>
                <a:gd name="T7" fmla="*/ 153 h 271"/>
              </a:gdLst>
              <a:ahLst/>
              <a:cxnLst>
                <a:cxn ang="0">
                  <a:pos x="T0" y="T1"/>
                </a:cxn>
                <a:cxn ang="0">
                  <a:pos x="T2" y="T3"/>
                </a:cxn>
                <a:cxn ang="0">
                  <a:pos x="T4" y="T5"/>
                </a:cxn>
                <a:cxn ang="0">
                  <a:pos x="T6" y="T7"/>
                </a:cxn>
              </a:cxnLst>
              <a:rect l="0" t="0" r="r" b="b"/>
              <a:pathLst>
                <a:path w="1482" h="271">
                  <a:moveTo>
                    <a:pt x="0" y="220"/>
                  </a:moveTo>
                  <a:lnTo>
                    <a:pt x="135" y="271"/>
                  </a:lnTo>
                  <a:lnTo>
                    <a:pt x="779" y="0"/>
                  </a:lnTo>
                  <a:lnTo>
                    <a:pt x="1482" y="153"/>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3" name="Freeform 59"/>
            <p:cNvSpPr>
              <a:spLocks/>
            </p:cNvSpPr>
            <p:nvPr/>
          </p:nvSpPr>
          <p:spPr bwMode="auto">
            <a:xfrm>
              <a:off x="7923530" y="991198"/>
              <a:ext cx="334659" cy="339444"/>
            </a:xfrm>
            <a:custGeom>
              <a:avLst/>
              <a:gdLst>
                <a:gd name="T0" fmla="*/ 432 w 517"/>
                <a:gd name="T1" fmla="*/ 0 h 523"/>
                <a:gd name="T2" fmla="*/ 144 w 517"/>
                <a:gd name="T3" fmla="*/ 127 h 523"/>
                <a:gd name="T4" fmla="*/ 0 w 517"/>
                <a:gd name="T5" fmla="*/ 314 h 523"/>
                <a:gd name="T6" fmla="*/ 59 w 517"/>
                <a:gd name="T7" fmla="*/ 432 h 523"/>
                <a:gd name="T8" fmla="*/ 312 w 517"/>
                <a:gd name="T9" fmla="*/ 523 h 523"/>
                <a:gd name="T10" fmla="*/ 517 w 517"/>
                <a:gd name="T11" fmla="*/ 381 h 523"/>
              </a:gdLst>
              <a:ahLst/>
              <a:cxnLst>
                <a:cxn ang="0">
                  <a:pos x="T0" y="T1"/>
                </a:cxn>
                <a:cxn ang="0">
                  <a:pos x="T2" y="T3"/>
                </a:cxn>
                <a:cxn ang="0">
                  <a:pos x="T4" y="T5"/>
                </a:cxn>
                <a:cxn ang="0">
                  <a:pos x="T6" y="T7"/>
                </a:cxn>
                <a:cxn ang="0">
                  <a:pos x="T8" y="T9"/>
                </a:cxn>
                <a:cxn ang="0">
                  <a:pos x="T10" y="T11"/>
                </a:cxn>
              </a:cxnLst>
              <a:rect l="0" t="0" r="r" b="b"/>
              <a:pathLst>
                <a:path w="517" h="523">
                  <a:moveTo>
                    <a:pt x="432" y="0"/>
                  </a:moveTo>
                  <a:lnTo>
                    <a:pt x="144" y="127"/>
                  </a:lnTo>
                  <a:lnTo>
                    <a:pt x="0" y="314"/>
                  </a:lnTo>
                  <a:lnTo>
                    <a:pt x="59" y="432"/>
                  </a:lnTo>
                  <a:lnTo>
                    <a:pt x="312" y="523"/>
                  </a:lnTo>
                  <a:lnTo>
                    <a:pt x="517" y="381"/>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4" name="Freeform 60"/>
            <p:cNvSpPr>
              <a:spLocks/>
            </p:cNvSpPr>
            <p:nvPr/>
          </p:nvSpPr>
          <p:spPr bwMode="auto">
            <a:xfrm>
              <a:off x="8192996" y="1255209"/>
              <a:ext cx="328139" cy="390472"/>
            </a:xfrm>
            <a:custGeom>
              <a:avLst/>
              <a:gdLst>
                <a:gd name="T0" fmla="*/ 222 w 504"/>
                <a:gd name="T1" fmla="*/ 0 h 603"/>
                <a:gd name="T2" fmla="*/ 0 w 504"/>
                <a:gd name="T3" fmla="*/ 135 h 603"/>
                <a:gd name="T4" fmla="*/ 105 w 504"/>
                <a:gd name="T5" fmla="*/ 540 h 603"/>
                <a:gd name="T6" fmla="*/ 504 w 504"/>
                <a:gd name="T7" fmla="*/ 603 h 603"/>
              </a:gdLst>
              <a:ahLst/>
              <a:cxnLst>
                <a:cxn ang="0">
                  <a:pos x="T0" y="T1"/>
                </a:cxn>
                <a:cxn ang="0">
                  <a:pos x="T2" y="T3"/>
                </a:cxn>
                <a:cxn ang="0">
                  <a:pos x="T4" y="T5"/>
                </a:cxn>
                <a:cxn ang="0">
                  <a:pos x="T6" y="T7"/>
                </a:cxn>
              </a:cxnLst>
              <a:rect l="0" t="0" r="r" b="b"/>
              <a:pathLst>
                <a:path w="504" h="603">
                  <a:moveTo>
                    <a:pt x="222" y="0"/>
                  </a:moveTo>
                  <a:lnTo>
                    <a:pt x="0" y="135"/>
                  </a:lnTo>
                  <a:lnTo>
                    <a:pt x="105" y="540"/>
                  </a:lnTo>
                  <a:lnTo>
                    <a:pt x="504" y="603"/>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sp>
          <p:nvSpPr>
            <p:cNvPr id="75" name="Freeform 61"/>
            <p:cNvSpPr>
              <a:spLocks/>
            </p:cNvSpPr>
            <p:nvPr/>
          </p:nvSpPr>
          <p:spPr bwMode="auto">
            <a:xfrm>
              <a:off x="7945261" y="1330641"/>
              <a:ext cx="293369" cy="246264"/>
            </a:xfrm>
            <a:custGeom>
              <a:avLst/>
              <a:gdLst>
                <a:gd name="T0" fmla="*/ 255 w 453"/>
                <a:gd name="T1" fmla="*/ 21 h 378"/>
                <a:gd name="T2" fmla="*/ 0 w 453"/>
                <a:gd name="T3" fmla="*/ 0 h 378"/>
                <a:gd name="T4" fmla="*/ 0 w 453"/>
                <a:gd name="T5" fmla="*/ 42 h 378"/>
                <a:gd name="T6" fmla="*/ 162 w 453"/>
                <a:gd name="T7" fmla="*/ 378 h 378"/>
                <a:gd name="T8" fmla="*/ 453 w 453"/>
                <a:gd name="T9" fmla="*/ 369 h 378"/>
                <a:gd name="T10" fmla="*/ 255 w 453"/>
                <a:gd name="T11" fmla="*/ 21 h 378"/>
              </a:gdLst>
              <a:ahLst/>
              <a:cxnLst>
                <a:cxn ang="0">
                  <a:pos x="T0" y="T1"/>
                </a:cxn>
                <a:cxn ang="0">
                  <a:pos x="T2" y="T3"/>
                </a:cxn>
                <a:cxn ang="0">
                  <a:pos x="T4" y="T5"/>
                </a:cxn>
                <a:cxn ang="0">
                  <a:pos x="T6" y="T7"/>
                </a:cxn>
                <a:cxn ang="0">
                  <a:pos x="T8" y="T9"/>
                </a:cxn>
                <a:cxn ang="0">
                  <a:pos x="T10" y="T11"/>
                </a:cxn>
              </a:cxnLst>
              <a:rect l="0" t="0" r="r" b="b"/>
              <a:pathLst>
                <a:path w="453" h="378">
                  <a:moveTo>
                    <a:pt x="255" y="21"/>
                  </a:moveTo>
                  <a:lnTo>
                    <a:pt x="0" y="0"/>
                  </a:lnTo>
                  <a:lnTo>
                    <a:pt x="0" y="42"/>
                  </a:lnTo>
                  <a:lnTo>
                    <a:pt x="162" y="378"/>
                  </a:lnTo>
                  <a:lnTo>
                    <a:pt x="453" y="369"/>
                  </a:lnTo>
                  <a:lnTo>
                    <a:pt x="255" y="21"/>
                  </a:lnTo>
                  <a:close/>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srgbClr val="FFFFFF"/>
                </a:solidFill>
                <a:latin typeface="Times New Roman" pitchFamily="18" charset="0"/>
              </a:endParaRPr>
            </a:p>
          </p:txBody>
        </p:sp>
      </p:grpSp>
      <p:sp>
        <p:nvSpPr>
          <p:cNvPr id="27" name="pole tekstowe 24"/>
          <p:cNvSpPr txBox="1">
            <a:spLocks noChangeArrowheads="1"/>
          </p:cNvSpPr>
          <p:nvPr/>
        </p:nvSpPr>
        <p:spPr bwMode="auto">
          <a:xfrm>
            <a:off x="5206386" y="1538891"/>
            <a:ext cx="517323" cy="425439"/>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A2</a:t>
            </a:r>
            <a:endParaRPr lang="pl-PL" altLang="fr-FR" dirty="0"/>
          </a:p>
        </p:txBody>
      </p:sp>
      <p:sp>
        <p:nvSpPr>
          <p:cNvPr id="28" name="pole tekstowe 24"/>
          <p:cNvSpPr txBox="1">
            <a:spLocks noChangeArrowheads="1"/>
          </p:cNvSpPr>
          <p:nvPr/>
        </p:nvSpPr>
        <p:spPr bwMode="auto">
          <a:xfrm>
            <a:off x="7329834" y="1538891"/>
            <a:ext cx="517323" cy="42543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A3</a:t>
            </a:r>
            <a:endParaRPr lang="pl-PL" altLang="fr-FR" dirty="0"/>
          </a:p>
        </p:txBody>
      </p:sp>
      <p:grpSp>
        <p:nvGrpSpPr>
          <p:cNvPr id="29" name="Group 19"/>
          <p:cNvGrpSpPr>
            <a:grpSpLocks/>
          </p:cNvGrpSpPr>
          <p:nvPr/>
        </p:nvGrpSpPr>
        <p:grpSpPr bwMode="auto">
          <a:xfrm>
            <a:off x="8037483" y="2998760"/>
            <a:ext cx="968462" cy="1386450"/>
            <a:chOff x="2637" y="1257"/>
            <a:chExt cx="1206" cy="1806"/>
          </a:xfrm>
        </p:grpSpPr>
        <p:pic>
          <p:nvPicPr>
            <p:cNvPr id="65" name="Picture 20" descr="33 B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7" y="1257"/>
              <a:ext cx="1206" cy="180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6" name="Freeform 21"/>
            <p:cNvSpPr>
              <a:spLocks/>
            </p:cNvSpPr>
            <p:nvPr/>
          </p:nvSpPr>
          <p:spPr bwMode="auto">
            <a:xfrm>
              <a:off x="2961" y="2292"/>
              <a:ext cx="237" cy="678"/>
            </a:xfrm>
            <a:custGeom>
              <a:avLst/>
              <a:gdLst>
                <a:gd name="T0" fmla="*/ 0 w 237"/>
                <a:gd name="T1" fmla="*/ 0 h 678"/>
                <a:gd name="T2" fmla="*/ 21 w 237"/>
                <a:gd name="T3" fmla="*/ 66 h 678"/>
                <a:gd name="T4" fmla="*/ 39 w 237"/>
                <a:gd name="T5" fmla="*/ 90 h 678"/>
                <a:gd name="T6" fmla="*/ 72 w 237"/>
                <a:gd name="T7" fmla="*/ 237 h 678"/>
                <a:gd name="T8" fmla="*/ 111 w 237"/>
                <a:gd name="T9" fmla="*/ 315 h 678"/>
                <a:gd name="T10" fmla="*/ 126 w 237"/>
                <a:gd name="T11" fmla="*/ 369 h 678"/>
                <a:gd name="T12" fmla="*/ 141 w 237"/>
                <a:gd name="T13" fmla="*/ 396 h 678"/>
                <a:gd name="T14" fmla="*/ 159 w 237"/>
                <a:gd name="T15" fmla="*/ 393 h 678"/>
                <a:gd name="T16" fmla="*/ 171 w 237"/>
                <a:gd name="T17" fmla="*/ 510 h 678"/>
                <a:gd name="T18" fmla="*/ 237 w 237"/>
                <a:gd name="T19" fmla="*/ 678 h 6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7" h="678">
                  <a:moveTo>
                    <a:pt x="0" y="0"/>
                  </a:moveTo>
                  <a:lnTo>
                    <a:pt x="21" y="66"/>
                  </a:lnTo>
                  <a:lnTo>
                    <a:pt x="39" y="90"/>
                  </a:lnTo>
                  <a:lnTo>
                    <a:pt x="72" y="237"/>
                  </a:lnTo>
                  <a:lnTo>
                    <a:pt x="111" y="315"/>
                  </a:lnTo>
                  <a:lnTo>
                    <a:pt x="126" y="369"/>
                  </a:lnTo>
                  <a:lnTo>
                    <a:pt x="141" y="396"/>
                  </a:lnTo>
                  <a:lnTo>
                    <a:pt x="159" y="393"/>
                  </a:lnTo>
                  <a:lnTo>
                    <a:pt x="171" y="510"/>
                  </a:lnTo>
                  <a:lnTo>
                    <a:pt x="237" y="678"/>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22"/>
            <p:cNvSpPr>
              <a:spLocks/>
            </p:cNvSpPr>
            <p:nvPr/>
          </p:nvSpPr>
          <p:spPr bwMode="auto">
            <a:xfrm>
              <a:off x="3012" y="2358"/>
              <a:ext cx="222" cy="666"/>
            </a:xfrm>
            <a:custGeom>
              <a:avLst/>
              <a:gdLst>
                <a:gd name="T0" fmla="*/ 0 w 222"/>
                <a:gd name="T1" fmla="*/ 0 h 666"/>
                <a:gd name="T2" fmla="*/ 51 w 222"/>
                <a:gd name="T3" fmla="*/ 168 h 666"/>
                <a:gd name="T4" fmla="*/ 84 w 222"/>
                <a:gd name="T5" fmla="*/ 252 h 666"/>
                <a:gd name="T6" fmla="*/ 108 w 222"/>
                <a:gd name="T7" fmla="*/ 306 h 666"/>
                <a:gd name="T8" fmla="*/ 129 w 222"/>
                <a:gd name="T9" fmla="*/ 321 h 666"/>
                <a:gd name="T10" fmla="*/ 147 w 222"/>
                <a:gd name="T11" fmla="*/ 402 h 666"/>
                <a:gd name="T12" fmla="*/ 165 w 222"/>
                <a:gd name="T13" fmla="*/ 498 h 666"/>
                <a:gd name="T14" fmla="*/ 174 w 222"/>
                <a:gd name="T15" fmla="*/ 540 h 666"/>
                <a:gd name="T16" fmla="*/ 201 w 222"/>
                <a:gd name="T17" fmla="*/ 579 h 666"/>
                <a:gd name="T18" fmla="*/ 222 w 222"/>
                <a:gd name="T19" fmla="*/ 666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666">
                  <a:moveTo>
                    <a:pt x="0" y="0"/>
                  </a:moveTo>
                  <a:lnTo>
                    <a:pt x="51" y="168"/>
                  </a:lnTo>
                  <a:lnTo>
                    <a:pt x="84" y="252"/>
                  </a:lnTo>
                  <a:lnTo>
                    <a:pt x="108" y="306"/>
                  </a:lnTo>
                  <a:lnTo>
                    <a:pt x="129" y="321"/>
                  </a:lnTo>
                  <a:lnTo>
                    <a:pt x="147" y="402"/>
                  </a:lnTo>
                  <a:lnTo>
                    <a:pt x="165" y="498"/>
                  </a:lnTo>
                  <a:lnTo>
                    <a:pt x="174" y="540"/>
                  </a:lnTo>
                  <a:lnTo>
                    <a:pt x="201" y="579"/>
                  </a:lnTo>
                  <a:lnTo>
                    <a:pt x="222" y="666"/>
                  </a:lnTo>
                </a:path>
              </a:pathLst>
            </a:custGeom>
            <a:noFill/>
            <a:ln w="190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 name="Group 8"/>
          <p:cNvGrpSpPr>
            <a:grpSpLocks/>
          </p:cNvGrpSpPr>
          <p:nvPr/>
        </p:nvGrpSpPr>
        <p:grpSpPr bwMode="auto">
          <a:xfrm>
            <a:off x="3730608" y="2998761"/>
            <a:ext cx="898241" cy="1328870"/>
            <a:chOff x="2352" y="144"/>
            <a:chExt cx="999" cy="1248"/>
          </a:xfrm>
        </p:grpSpPr>
        <p:pic>
          <p:nvPicPr>
            <p:cNvPr id="62" name="Picture 9" descr="33B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2" y="144"/>
              <a:ext cx="999" cy="124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3" name="Freeform 10"/>
            <p:cNvSpPr>
              <a:spLocks/>
            </p:cNvSpPr>
            <p:nvPr/>
          </p:nvSpPr>
          <p:spPr bwMode="auto">
            <a:xfrm>
              <a:off x="2523" y="807"/>
              <a:ext cx="153" cy="474"/>
            </a:xfrm>
            <a:custGeom>
              <a:avLst/>
              <a:gdLst>
                <a:gd name="T0" fmla="*/ 0 w 153"/>
                <a:gd name="T1" fmla="*/ 0 h 474"/>
                <a:gd name="T2" fmla="*/ 57 w 153"/>
                <a:gd name="T3" fmla="*/ 132 h 474"/>
                <a:gd name="T4" fmla="*/ 117 w 153"/>
                <a:gd name="T5" fmla="*/ 192 h 474"/>
                <a:gd name="T6" fmla="*/ 153 w 153"/>
                <a:gd name="T7" fmla="*/ 363 h 474"/>
                <a:gd name="T8" fmla="*/ 138 w 153"/>
                <a:gd name="T9" fmla="*/ 432 h 474"/>
                <a:gd name="T10" fmla="*/ 150 w 153"/>
                <a:gd name="T11" fmla="*/ 474 h 4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474">
                  <a:moveTo>
                    <a:pt x="0" y="0"/>
                  </a:moveTo>
                  <a:lnTo>
                    <a:pt x="57" y="132"/>
                  </a:lnTo>
                  <a:lnTo>
                    <a:pt x="117" y="192"/>
                  </a:lnTo>
                  <a:lnTo>
                    <a:pt x="153" y="363"/>
                  </a:lnTo>
                  <a:lnTo>
                    <a:pt x="138" y="432"/>
                  </a:lnTo>
                  <a:lnTo>
                    <a:pt x="150" y="474"/>
                  </a:lnTo>
                </a:path>
              </a:pathLst>
            </a:custGeom>
            <a:noFill/>
            <a:ln w="28575"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11"/>
            <p:cNvSpPr>
              <a:spLocks/>
            </p:cNvSpPr>
            <p:nvPr/>
          </p:nvSpPr>
          <p:spPr bwMode="auto">
            <a:xfrm>
              <a:off x="2574" y="825"/>
              <a:ext cx="153" cy="462"/>
            </a:xfrm>
            <a:custGeom>
              <a:avLst/>
              <a:gdLst>
                <a:gd name="T0" fmla="*/ 0 w 153"/>
                <a:gd name="T1" fmla="*/ 0 h 462"/>
                <a:gd name="T2" fmla="*/ 57 w 153"/>
                <a:gd name="T3" fmla="*/ 129 h 462"/>
                <a:gd name="T4" fmla="*/ 114 w 153"/>
                <a:gd name="T5" fmla="*/ 189 h 462"/>
                <a:gd name="T6" fmla="*/ 153 w 153"/>
                <a:gd name="T7" fmla="*/ 366 h 462"/>
                <a:gd name="T8" fmla="*/ 135 w 153"/>
                <a:gd name="T9" fmla="*/ 423 h 462"/>
                <a:gd name="T10" fmla="*/ 153 w 153"/>
                <a:gd name="T11" fmla="*/ 462 h 4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462">
                  <a:moveTo>
                    <a:pt x="0" y="0"/>
                  </a:moveTo>
                  <a:lnTo>
                    <a:pt x="57" y="129"/>
                  </a:lnTo>
                  <a:lnTo>
                    <a:pt x="114" y="189"/>
                  </a:lnTo>
                  <a:lnTo>
                    <a:pt x="153" y="366"/>
                  </a:lnTo>
                  <a:lnTo>
                    <a:pt x="135" y="423"/>
                  </a:lnTo>
                  <a:lnTo>
                    <a:pt x="153" y="462"/>
                  </a:lnTo>
                </a:path>
              </a:pathLst>
            </a:custGeom>
            <a:noFill/>
            <a:ln w="28575"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2" name="Picture 13" descr="33B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9657" y="2998760"/>
            <a:ext cx="988511" cy="133033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 name="pole tekstowe 24"/>
          <p:cNvSpPr txBox="1">
            <a:spLocks noChangeArrowheads="1"/>
          </p:cNvSpPr>
          <p:nvPr/>
        </p:nvSpPr>
        <p:spPr bwMode="auto">
          <a:xfrm>
            <a:off x="3082939" y="3330550"/>
            <a:ext cx="517323" cy="425439"/>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B1</a:t>
            </a:r>
            <a:endParaRPr lang="pl-PL" altLang="fr-FR" dirty="0"/>
          </a:p>
        </p:txBody>
      </p:sp>
      <p:sp>
        <p:nvSpPr>
          <p:cNvPr id="34" name="pole tekstowe 24"/>
          <p:cNvSpPr txBox="1">
            <a:spLocks noChangeArrowheads="1"/>
          </p:cNvSpPr>
          <p:nvPr/>
        </p:nvSpPr>
        <p:spPr bwMode="auto">
          <a:xfrm>
            <a:off x="5206386" y="3330550"/>
            <a:ext cx="517323" cy="425439"/>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B2</a:t>
            </a:r>
            <a:endParaRPr lang="pl-PL" altLang="fr-FR" dirty="0"/>
          </a:p>
        </p:txBody>
      </p:sp>
      <p:sp>
        <p:nvSpPr>
          <p:cNvPr id="35" name="pole tekstowe 24"/>
          <p:cNvSpPr txBox="1">
            <a:spLocks noChangeArrowheads="1"/>
          </p:cNvSpPr>
          <p:nvPr/>
        </p:nvSpPr>
        <p:spPr bwMode="auto">
          <a:xfrm>
            <a:off x="7396192" y="3330550"/>
            <a:ext cx="517323" cy="42543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B3</a:t>
            </a:r>
            <a:endParaRPr lang="pl-PL" altLang="fr-FR" dirty="0"/>
          </a:p>
        </p:txBody>
      </p:sp>
      <p:sp>
        <p:nvSpPr>
          <p:cNvPr id="36" name="pole tekstowe 24"/>
          <p:cNvSpPr txBox="1">
            <a:spLocks noChangeArrowheads="1"/>
          </p:cNvSpPr>
          <p:nvPr/>
        </p:nvSpPr>
        <p:spPr bwMode="auto">
          <a:xfrm>
            <a:off x="3082939" y="5321282"/>
            <a:ext cx="533573" cy="425439"/>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C1</a:t>
            </a:r>
            <a:endParaRPr lang="pl-PL" altLang="fr-FR" dirty="0"/>
          </a:p>
        </p:txBody>
      </p:sp>
      <p:sp>
        <p:nvSpPr>
          <p:cNvPr id="37" name="pole tekstowe 24"/>
          <p:cNvSpPr txBox="1">
            <a:spLocks noChangeArrowheads="1"/>
          </p:cNvSpPr>
          <p:nvPr/>
        </p:nvSpPr>
        <p:spPr bwMode="auto">
          <a:xfrm>
            <a:off x="5206386" y="5321282"/>
            <a:ext cx="533573" cy="425439"/>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C2</a:t>
            </a:r>
            <a:endParaRPr lang="pl-PL" altLang="fr-FR" dirty="0"/>
          </a:p>
        </p:txBody>
      </p:sp>
      <p:sp>
        <p:nvSpPr>
          <p:cNvPr id="38" name="pole tekstowe 24"/>
          <p:cNvSpPr txBox="1">
            <a:spLocks noChangeArrowheads="1"/>
          </p:cNvSpPr>
          <p:nvPr/>
        </p:nvSpPr>
        <p:spPr bwMode="auto">
          <a:xfrm>
            <a:off x="7396192" y="5321282"/>
            <a:ext cx="533573" cy="42543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C3</a:t>
            </a:r>
            <a:endParaRPr lang="pl-PL" altLang="fr-FR" dirty="0"/>
          </a:p>
        </p:txBody>
      </p:sp>
      <p:pic>
        <p:nvPicPr>
          <p:cNvPr id="39" name="Picture 8" descr="33C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7201" y="4989492"/>
            <a:ext cx="1027390" cy="131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12"/>
          <p:cNvGrpSpPr>
            <a:grpSpLocks/>
          </p:cNvGrpSpPr>
          <p:nvPr/>
        </p:nvGrpSpPr>
        <p:grpSpPr bwMode="auto">
          <a:xfrm>
            <a:off x="5869964" y="4989492"/>
            <a:ext cx="998203" cy="1311146"/>
            <a:chOff x="3216" y="144"/>
            <a:chExt cx="1080" cy="1200"/>
          </a:xfrm>
        </p:grpSpPr>
        <p:pic>
          <p:nvPicPr>
            <p:cNvPr id="55" name="Picture 13" descr="33C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6" y="144"/>
              <a:ext cx="108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14"/>
            <p:cNvSpPr>
              <a:spLocks/>
            </p:cNvSpPr>
            <p:nvPr/>
          </p:nvSpPr>
          <p:spPr bwMode="auto">
            <a:xfrm>
              <a:off x="3408" y="722"/>
              <a:ext cx="286" cy="312"/>
            </a:xfrm>
            <a:custGeom>
              <a:avLst/>
              <a:gdLst>
                <a:gd name="T0" fmla="*/ 0 w 286"/>
                <a:gd name="T1" fmla="*/ 142 h 312"/>
                <a:gd name="T2" fmla="*/ 26 w 286"/>
                <a:gd name="T3" fmla="*/ 142 h 312"/>
                <a:gd name="T4" fmla="*/ 134 w 286"/>
                <a:gd name="T5" fmla="*/ 194 h 312"/>
                <a:gd name="T6" fmla="*/ 196 w 286"/>
                <a:gd name="T7" fmla="*/ 272 h 312"/>
                <a:gd name="T8" fmla="*/ 244 w 286"/>
                <a:gd name="T9" fmla="*/ 312 h 312"/>
                <a:gd name="T10" fmla="*/ 248 w 286"/>
                <a:gd name="T11" fmla="*/ 230 h 312"/>
                <a:gd name="T12" fmla="*/ 282 w 286"/>
                <a:gd name="T13" fmla="*/ 132 h 312"/>
                <a:gd name="T14" fmla="*/ 286 w 286"/>
                <a:gd name="T15" fmla="*/ 38 h 312"/>
                <a:gd name="T16" fmla="*/ 74 w 286"/>
                <a:gd name="T17" fmla="*/ 0 h 312"/>
                <a:gd name="T18" fmla="*/ 30 w 286"/>
                <a:gd name="T19" fmla="*/ 10 h 3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6" h="312">
                  <a:moveTo>
                    <a:pt x="0" y="142"/>
                  </a:moveTo>
                  <a:lnTo>
                    <a:pt x="26" y="142"/>
                  </a:lnTo>
                  <a:lnTo>
                    <a:pt x="134" y="194"/>
                  </a:lnTo>
                  <a:lnTo>
                    <a:pt x="196" y="272"/>
                  </a:lnTo>
                  <a:lnTo>
                    <a:pt x="244" y="312"/>
                  </a:lnTo>
                  <a:lnTo>
                    <a:pt x="248" y="230"/>
                  </a:lnTo>
                  <a:lnTo>
                    <a:pt x="282" y="132"/>
                  </a:lnTo>
                  <a:lnTo>
                    <a:pt x="286" y="38"/>
                  </a:lnTo>
                  <a:lnTo>
                    <a:pt x="74" y="0"/>
                  </a:lnTo>
                  <a:lnTo>
                    <a:pt x="30" y="10"/>
                  </a:lnTo>
                </a:path>
              </a:pathLst>
            </a:custGeom>
            <a:noFill/>
            <a:ln w="9525">
              <a:solidFill>
                <a:srgbClr val="F08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15"/>
            <p:cNvSpPr>
              <a:spLocks/>
            </p:cNvSpPr>
            <p:nvPr/>
          </p:nvSpPr>
          <p:spPr bwMode="auto">
            <a:xfrm>
              <a:off x="3410" y="416"/>
              <a:ext cx="414" cy="204"/>
            </a:xfrm>
            <a:custGeom>
              <a:avLst/>
              <a:gdLst>
                <a:gd name="T0" fmla="*/ 414 w 414"/>
                <a:gd name="T1" fmla="*/ 0 h 204"/>
                <a:gd name="T2" fmla="*/ 372 w 414"/>
                <a:gd name="T3" fmla="*/ 180 h 204"/>
                <a:gd name="T4" fmla="*/ 176 w 414"/>
                <a:gd name="T5" fmla="*/ 204 h 204"/>
                <a:gd name="T6" fmla="*/ 96 w 414"/>
                <a:gd name="T7" fmla="*/ 100 h 204"/>
                <a:gd name="T8" fmla="*/ 18 w 414"/>
                <a:gd name="T9" fmla="*/ 56 h 204"/>
                <a:gd name="T10" fmla="*/ 0 w 414"/>
                <a:gd name="T11" fmla="*/ 4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4" h="204">
                  <a:moveTo>
                    <a:pt x="414" y="0"/>
                  </a:moveTo>
                  <a:lnTo>
                    <a:pt x="372" y="180"/>
                  </a:lnTo>
                  <a:lnTo>
                    <a:pt x="176" y="204"/>
                  </a:lnTo>
                  <a:lnTo>
                    <a:pt x="96" y="100"/>
                  </a:lnTo>
                  <a:lnTo>
                    <a:pt x="18" y="56"/>
                  </a:lnTo>
                  <a:lnTo>
                    <a:pt x="0" y="44"/>
                  </a:lnTo>
                </a:path>
              </a:pathLst>
            </a:custGeom>
            <a:noFill/>
            <a:ln w="9525">
              <a:solidFill>
                <a:srgbClr val="F08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16"/>
            <p:cNvSpPr>
              <a:spLocks/>
            </p:cNvSpPr>
            <p:nvPr/>
          </p:nvSpPr>
          <p:spPr bwMode="auto">
            <a:xfrm>
              <a:off x="3344" y="498"/>
              <a:ext cx="280" cy="222"/>
            </a:xfrm>
            <a:custGeom>
              <a:avLst/>
              <a:gdLst>
                <a:gd name="T0" fmla="*/ 0 w 280"/>
                <a:gd name="T1" fmla="*/ 0 h 222"/>
                <a:gd name="T2" fmla="*/ 108 w 280"/>
                <a:gd name="T3" fmla="*/ 42 h 222"/>
                <a:gd name="T4" fmla="*/ 280 w 280"/>
                <a:gd name="T5" fmla="*/ 204 h 222"/>
                <a:gd name="T6" fmla="*/ 68 w 280"/>
                <a:gd name="T7" fmla="*/ 202 h 222"/>
                <a:gd name="T8" fmla="*/ 18 w 280"/>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222">
                  <a:moveTo>
                    <a:pt x="0" y="0"/>
                  </a:moveTo>
                  <a:lnTo>
                    <a:pt x="108" y="42"/>
                  </a:lnTo>
                  <a:lnTo>
                    <a:pt x="280" y="204"/>
                  </a:lnTo>
                  <a:lnTo>
                    <a:pt x="68" y="202"/>
                  </a:lnTo>
                  <a:lnTo>
                    <a:pt x="18" y="222"/>
                  </a:lnTo>
                </a:path>
              </a:pathLst>
            </a:custGeom>
            <a:noFill/>
            <a:ln w="9525">
              <a:solidFill>
                <a:srgbClr val="F08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17"/>
            <p:cNvSpPr>
              <a:spLocks/>
            </p:cNvSpPr>
            <p:nvPr/>
          </p:nvSpPr>
          <p:spPr bwMode="auto">
            <a:xfrm>
              <a:off x="3612" y="636"/>
              <a:ext cx="188" cy="108"/>
            </a:xfrm>
            <a:custGeom>
              <a:avLst/>
              <a:gdLst>
                <a:gd name="T0" fmla="*/ 0 w 188"/>
                <a:gd name="T1" fmla="*/ 24 h 108"/>
                <a:gd name="T2" fmla="*/ 188 w 188"/>
                <a:gd name="T3" fmla="*/ 0 h 108"/>
                <a:gd name="T4" fmla="*/ 146 w 188"/>
                <a:gd name="T5" fmla="*/ 64 h 108"/>
                <a:gd name="T6" fmla="*/ 62 w 188"/>
                <a:gd name="T7" fmla="*/ 108 h 108"/>
                <a:gd name="T8" fmla="*/ 0 w 188"/>
                <a:gd name="T9" fmla="*/ 24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108">
                  <a:moveTo>
                    <a:pt x="0" y="24"/>
                  </a:moveTo>
                  <a:lnTo>
                    <a:pt x="188" y="0"/>
                  </a:lnTo>
                  <a:lnTo>
                    <a:pt x="146" y="64"/>
                  </a:lnTo>
                  <a:lnTo>
                    <a:pt x="62" y="108"/>
                  </a:lnTo>
                  <a:lnTo>
                    <a:pt x="0" y="24"/>
                  </a:lnTo>
                  <a:close/>
                </a:path>
              </a:pathLst>
            </a:custGeom>
            <a:noFill/>
            <a:ln w="9525">
              <a:solidFill>
                <a:srgbClr val="F08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Freeform 18"/>
            <p:cNvSpPr>
              <a:spLocks/>
            </p:cNvSpPr>
            <p:nvPr/>
          </p:nvSpPr>
          <p:spPr bwMode="auto">
            <a:xfrm>
              <a:off x="3694" y="444"/>
              <a:ext cx="270" cy="726"/>
            </a:xfrm>
            <a:custGeom>
              <a:avLst/>
              <a:gdLst>
                <a:gd name="T0" fmla="*/ 270 w 270"/>
                <a:gd name="T1" fmla="*/ 0 h 726"/>
                <a:gd name="T2" fmla="*/ 212 w 270"/>
                <a:gd name="T3" fmla="*/ 170 h 726"/>
                <a:gd name="T4" fmla="*/ 162 w 270"/>
                <a:gd name="T5" fmla="*/ 226 h 726"/>
                <a:gd name="T6" fmla="*/ 66 w 270"/>
                <a:gd name="T7" fmla="*/ 266 h 726"/>
                <a:gd name="T8" fmla="*/ 52 w 270"/>
                <a:gd name="T9" fmla="*/ 370 h 726"/>
                <a:gd name="T10" fmla="*/ 4 w 270"/>
                <a:gd name="T11" fmla="*/ 468 h 726"/>
                <a:gd name="T12" fmla="*/ 0 w 270"/>
                <a:gd name="T13" fmla="*/ 548 h 726"/>
                <a:gd name="T14" fmla="*/ 6 w 270"/>
                <a:gd name="T15" fmla="*/ 726 h 7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0" h="726">
                  <a:moveTo>
                    <a:pt x="270" y="0"/>
                  </a:moveTo>
                  <a:lnTo>
                    <a:pt x="212" y="170"/>
                  </a:lnTo>
                  <a:lnTo>
                    <a:pt x="162" y="226"/>
                  </a:lnTo>
                  <a:lnTo>
                    <a:pt x="66" y="266"/>
                  </a:lnTo>
                  <a:lnTo>
                    <a:pt x="52" y="370"/>
                  </a:lnTo>
                  <a:lnTo>
                    <a:pt x="4" y="468"/>
                  </a:lnTo>
                  <a:lnTo>
                    <a:pt x="0" y="548"/>
                  </a:lnTo>
                  <a:lnTo>
                    <a:pt x="6" y="726"/>
                  </a:lnTo>
                </a:path>
              </a:pathLst>
            </a:custGeom>
            <a:noFill/>
            <a:ln w="9525">
              <a:solidFill>
                <a:srgbClr val="F08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Freeform 19"/>
            <p:cNvSpPr>
              <a:spLocks/>
            </p:cNvSpPr>
            <p:nvPr/>
          </p:nvSpPr>
          <p:spPr bwMode="auto">
            <a:xfrm>
              <a:off x="3348" y="890"/>
              <a:ext cx="284" cy="358"/>
            </a:xfrm>
            <a:custGeom>
              <a:avLst/>
              <a:gdLst>
                <a:gd name="T0" fmla="*/ 0 w 284"/>
                <a:gd name="T1" fmla="*/ 0 h 358"/>
                <a:gd name="T2" fmla="*/ 42 w 284"/>
                <a:gd name="T3" fmla="*/ 2 h 358"/>
                <a:gd name="T4" fmla="*/ 144 w 284"/>
                <a:gd name="T5" fmla="*/ 54 h 358"/>
                <a:gd name="T6" fmla="*/ 216 w 284"/>
                <a:gd name="T7" fmla="*/ 138 h 358"/>
                <a:gd name="T8" fmla="*/ 260 w 284"/>
                <a:gd name="T9" fmla="*/ 174 h 358"/>
                <a:gd name="T10" fmla="*/ 284 w 284"/>
                <a:gd name="T11" fmla="*/ 358 h 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4" h="358">
                  <a:moveTo>
                    <a:pt x="0" y="0"/>
                  </a:moveTo>
                  <a:lnTo>
                    <a:pt x="42" y="2"/>
                  </a:lnTo>
                  <a:lnTo>
                    <a:pt x="144" y="54"/>
                  </a:lnTo>
                  <a:lnTo>
                    <a:pt x="216" y="138"/>
                  </a:lnTo>
                  <a:lnTo>
                    <a:pt x="260" y="174"/>
                  </a:lnTo>
                  <a:lnTo>
                    <a:pt x="284" y="358"/>
                  </a:lnTo>
                </a:path>
              </a:pathLst>
            </a:custGeom>
            <a:noFill/>
            <a:ln w="9525">
              <a:solidFill>
                <a:srgbClr val="F08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 name="Group 20"/>
          <p:cNvGrpSpPr>
            <a:grpSpLocks/>
          </p:cNvGrpSpPr>
          <p:nvPr/>
        </p:nvGrpSpPr>
        <p:grpSpPr bwMode="auto">
          <a:xfrm>
            <a:off x="8014076" y="4989492"/>
            <a:ext cx="1041059" cy="1311146"/>
            <a:chOff x="4560" y="144"/>
            <a:chExt cx="1109" cy="1232"/>
          </a:xfrm>
        </p:grpSpPr>
        <p:pic>
          <p:nvPicPr>
            <p:cNvPr id="42" name="Picture 21" descr="33C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0" y="144"/>
              <a:ext cx="1109"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22"/>
            <p:cNvSpPr>
              <a:spLocks/>
            </p:cNvSpPr>
            <p:nvPr/>
          </p:nvSpPr>
          <p:spPr bwMode="auto">
            <a:xfrm>
              <a:off x="4720" y="508"/>
              <a:ext cx="464" cy="408"/>
            </a:xfrm>
            <a:custGeom>
              <a:avLst/>
              <a:gdLst>
                <a:gd name="T0" fmla="*/ 464 w 464"/>
                <a:gd name="T1" fmla="*/ 0 h 408"/>
                <a:gd name="T2" fmla="*/ 406 w 464"/>
                <a:gd name="T3" fmla="*/ 54 h 408"/>
                <a:gd name="T4" fmla="*/ 376 w 464"/>
                <a:gd name="T5" fmla="*/ 116 h 408"/>
                <a:gd name="T6" fmla="*/ 328 w 464"/>
                <a:gd name="T7" fmla="*/ 408 h 408"/>
                <a:gd name="T8" fmla="*/ 0 w 464"/>
                <a:gd name="T9" fmla="*/ 33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4" h="408">
                  <a:moveTo>
                    <a:pt x="464" y="0"/>
                  </a:moveTo>
                  <a:lnTo>
                    <a:pt x="406" y="54"/>
                  </a:lnTo>
                  <a:lnTo>
                    <a:pt x="376" y="116"/>
                  </a:lnTo>
                  <a:lnTo>
                    <a:pt x="328" y="408"/>
                  </a:lnTo>
                  <a:lnTo>
                    <a:pt x="0" y="330"/>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23"/>
            <p:cNvSpPr>
              <a:spLocks/>
            </p:cNvSpPr>
            <p:nvPr/>
          </p:nvSpPr>
          <p:spPr bwMode="auto">
            <a:xfrm>
              <a:off x="5074" y="518"/>
              <a:ext cx="296" cy="500"/>
            </a:xfrm>
            <a:custGeom>
              <a:avLst/>
              <a:gdLst>
                <a:gd name="T0" fmla="*/ 178 w 296"/>
                <a:gd name="T1" fmla="*/ 0 h 500"/>
                <a:gd name="T2" fmla="*/ 114 w 296"/>
                <a:gd name="T3" fmla="*/ 50 h 500"/>
                <a:gd name="T4" fmla="*/ 76 w 296"/>
                <a:gd name="T5" fmla="*/ 106 h 500"/>
                <a:gd name="T6" fmla="*/ 0 w 296"/>
                <a:gd name="T7" fmla="*/ 396 h 500"/>
                <a:gd name="T8" fmla="*/ 20 w 296"/>
                <a:gd name="T9" fmla="*/ 500 h 500"/>
                <a:gd name="T10" fmla="*/ 80 w 296"/>
                <a:gd name="T11" fmla="*/ 402 h 500"/>
                <a:gd name="T12" fmla="*/ 144 w 296"/>
                <a:gd name="T13" fmla="*/ 338 h 500"/>
                <a:gd name="T14" fmla="*/ 296 w 296"/>
                <a:gd name="T15" fmla="*/ 260 h 5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6" h="500">
                  <a:moveTo>
                    <a:pt x="178" y="0"/>
                  </a:moveTo>
                  <a:lnTo>
                    <a:pt x="114" y="50"/>
                  </a:lnTo>
                  <a:lnTo>
                    <a:pt x="76" y="106"/>
                  </a:lnTo>
                  <a:lnTo>
                    <a:pt x="0" y="396"/>
                  </a:lnTo>
                  <a:lnTo>
                    <a:pt x="20" y="500"/>
                  </a:lnTo>
                  <a:lnTo>
                    <a:pt x="80" y="402"/>
                  </a:lnTo>
                  <a:lnTo>
                    <a:pt x="144" y="338"/>
                  </a:lnTo>
                  <a:lnTo>
                    <a:pt x="296" y="260"/>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24"/>
            <p:cNvSpPr>
              <a:spLocks/>
            </p:cNvSpPr>
            <p:nvPr/>
          </p:nvSpPr>
          <p:spPr bwMode="auto">
            <a:xfrm>
              <a:off x="5138" y="858"/>
              <a:ext cx="100" cy="350"/>
            </a:xfrm>
            <a:custGeom>
              <a:avLst/>
              <a:gdLst>
                <a:gd name="T0" fmla="*/ 26 w 100"/>
                <a:gd name="T1" fmla="*/ 350 h 350"/>
                <a:gd name="T2" fmla="*/ 0 w 100"/>
                <a:gd name="T3" fmla="*/ 118 h 350"/>
                <a:gd name="T4" fmla="*/ 52 w 100"/>
                <a:gd name="T5" fmla="*/ 38 h 350"/>
                <a:gd name="T6" fmla="*/ 100 w 100"/>
                <a:gd name="T7" fmla="*/ 0 h 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350">
                  <a:moveTo>
                    <a:pt x="26" y="350"/>
                  </a:moveTo>
                  <a:lnTo>
                    <a:pt x="0" y="118"/>
                  </a:lnTo>
                  <a:lnTo>
                    <a:pt x="52" y="38"/>
                  </a:lnTo>
                  <a:lnTo>
                    <a:pt x="100" y="0"/>
                  </a:lnTo>
                </a:path>
              </a:pathLst>
            </a:custGeom>
            <a:noFill/>
            <a:ln w="127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25"/>
            <p:cNvSpPr>
              <a:spLocks noChangeShapeType="1"/>
            </p:cNvSpPr>
            <p:nvPr/>
          </p:nvSpPr>
          <p:spPr bwMode="auto">
            <a:xfrm flipV="1">
              <a:off x="5380" y="740"/>
              <a:ext cx="32" cy="2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26"/>
            <p:cNvSpPr>
              <a:spLocks/>
            </p:cNvSpPr>
            <p:nvPr/>
          </p:nvSpPr>
          <p:spPr bwMode="auto">
            <a:xfrm>
              <a:off x="4668" y="878"/>
              <a:ext cx="186" cy="416"/>
            </a:xfrm>
            <a:custGeom>
              <a:avLst/>
              <a:gdLst>
                <a:gd name="T0" fmla="*/ 0 w 186"/>
                <a:gd name="T1" fmla="*/ 0 h 416"/>
                <a:gd name="T2" fmla="*/ 58 w 186"/>
                <a:gd name="T3" fmla="*/ 20 h 416"/>
                <a:gd name="T4" fmla="*/ 76 w 186"/>
                <a:gd name="T5" fmla="*/ 112 h 416"/>
                <a:gd name="T6" fmla="*/ 142 w 186"/>
                <a:gd name="T7" fmla="*/ 168 h 416"/>
                <a:gd name="T8" fmla="*/ 172 w 186"/>
                <a:gd name="T9" fmla="*/ 382 h 416"/>
                <a:gd name="T10" fmla="*/ 186 w 186"/>
                <a:gd name="T11" fmla="*/ 416 h 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6" h="416">
                  <a:moveTo>
                    <a:pt x="0" y="0"/>
                  </a:moveTo>
                  <a:lnTo>
                    <a:pt x="58" y="20"/>
                  </a:lnTo>
                  <a:lnTo>
                    <a:pt x="76" y="112"/>
                  </a:lnTo>
                  <a:lnTo>
                    <a:pt x="142" y="168"/>
                  </a:lnTo>
                  <a:lnTo>
                    <a:pt x="172" y="382"/>
                  </a:lnTo>
                  <a:lnTo>
                    <a:pt x="186" y="416"/>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27"/>
            <p:cNvSpPr>
              <a:spLocks/>
            </p:cNvSpPr>
            <p:nvPr/>
          </p:nvSpPr>
          <p:spPr bwMode="auto">
            <a:xfrm>
              <a:off x="4822" y="932"/>
              <a:ext cx="222" cy="98"/>
            </a:xfrm>
            <a:custGeom>
              <a:avLst/>
              <a:gdLst>
                <a:gd name="T0" fmla="*/ 0 w 222"/>
                <a:gd name="T1" fmla="*/ 0 h 98"/>
                <a:gd name="T2" fmla="*/ 180 w 222"/>
                <a:gd name="T3" fmla="*/ 10 h 98"/>
                <a:gd name="T4" fmla="*/ 222 w 222"/>
                <a:gd name="T5" fmla="*/ 98 h 98"/>
                <a:gd name="T6" fmla="*/ 0 w 222"/>
                <a:gd name="T7" fmla="*/ 0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2" h="98">
                  <a:moveTo>
                    <a:pt x="0" y="0"/>
                  </a:moveTo>
                  <a:lnTo>
                    <a:pt x="180" y="10"/>
                  </a:lnTo>
                  <a:lnTo>
                    <a:pt x="222" y="98"/>
                  </a:lnTo>
                  <a:lnTo>
                    <a:pt x="0" y="0"/>
                  </a:lnTo>
                  <a:close/>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28"/>
            <p:cNvSpPr>
              <a:spLocks/>
            </p:cNvSpPr>
            <p:nvPr/>
          </p:nvSpPr>
          <p:spPr bwMode="auto">
            <a:xfrm>
              <a:off x="4878" y="1142"/>
              <a:ext cx="118" cy="114"/>
            </a:xfrm>
            <a:custGeom>
              <a:avLst/>
              <a:gdLst>
                <a:gd name="T0" fmla="*/ 14 w 118"/>
                <a:gd name="T1" fmla="*/ 114 h 114"/>
                <a:gd name="T2" fmla="*/ 2 w 118"/>
                <a:gd name="T3" fmla="*/ 78 h 114"/>
                <a:gd name="T4" fmla="*/ 0 w 118"/>
                <a:gd name="T5" fmla="*/ 42 h 114"/>
                <a:gd name="T6" fmla="*/ 104 w 118"/>
                <a:gd name="T7" fmla="*/ 0 h 114"/>
                <a:gd name="T8" fmla="*/ 118 w 118"/>
                <a:gd name="T9" fmla="*/ 94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114">
                  <a:moveTo>
                    <a:pt x="14" y="114"/>
                  </a:moveTo>
                  <a:lnTo>
                    <a:pt x="2" y="78"/>
                  </a:lnTo>
                  <a:lnTo>
                    <a:pt x="0" y="42"/>
                  </a:lnTo>
                  <a:lnTo>
                    <a:pt x="104" y="0"/>
                  </a:lnTo>
                  <a:lnTo>
                    <a:pt x="118" y="94"/>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29"/>
            <p:cNvSpPr>
              <a:spLocks/>
            </p:cNvSpPr>
            <p:nvPr/>
          </p:nvSpPr>
          <p:spPr bwMode="auto">
            <a:xfrm>
              <a:off x="5036" y="992"/>
              <a:ext cx="66" cy="256"/>
            </a:xfrm>
            <a:custGeom>
              <a:avLst/>
              <a:gdLst>
                <a:gd name="T0" fmla="*/ 66 w 66"/>
                <a:gd name="T1" fmla="*/ 256 h 256"/>
                <a:gd name="T2" fmla="*/ 36 w 66"/>
                <a:gd name="T3" fmla="*/ 34 h 256"/>
                <a:gd name="T4" fmla="*/ 0 w 66"/>
                <a:gd name="T5" fmla="*/ 0 h 256"/>
                <a:gd name="T6" fmla="*/ 0 60000 65536"/>
                <a:gd name="T7" fmla="*/ 0 60000 65536"/>
                <a:gd name="T8" fmla="*/ 0 60000 65536"/>
              </a:gdLst>
              <a:ahLst/>
              <a:cxnLst>
                <a:cxn ang="T6">
                  <a:pos x="T0" y="T1"/>
                </a:cxn>
                <a:cxn ang="T7">
                  <a:pos x="T2" y="T3"/>
                </a:cxn>
                <a:cxn ang="T8">
                  <a:pos x="T4" y="T5"/>
                </a:cxn>
              </a:cxnLst>
              <a:rect l="0" t="0" r="r" b="b"/>
              <a:pathLst>
                <a:path w="66" h="256">
                  <a:moveTo>
                    <a:pt x="66" y="256"/>
                  </a:moveTo>
                  <a:lnTo>
                    <a:pt x="36" y="34"/>
                  </a:lnTo>
                  <a:lnTo>
                    <a:pt x="0" y="0"/>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30"/>
            <p:cNvSpPr>
              <a:spLocks noChangeShapeType="1"/>
            </p:cNvSpPr>
            <p:nvPr/>
          </p:nvSpPr>
          <p:spPr bwMode="auto">
            <a:xfrm flipH="1" flipV="1">
              <a:off x="4996" y="1018"/>
              <a:ext cx="22" cy="18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31"/>
            <p:cNvSpPr>
              <a:spLocks/>
            </p:cNvSpPr>
            <p:nvPr/>
          </p:nvSpPr>
          <p:spPr bwMode="auto">
            <a:xfrm>
              <a:off x="4838" y="978"/>
              <a:ext cx="100" cy="202"/>
            </a:xfrm>
            <a:custGeom>
              <a:avLst/>
              <a:gdLst>
                <a:gd name="T0" fmla="*/ 0 w 100"/>
                <a:gd name="T1" fmla="*/ 202 h 202"/>
                <a:gd name="T2" fmla="*/ 100 w 100"/>
                <a:gd name="T3" fmla="*/ 162 h 202"/>
                <a:gd name="T4" fmla="*/ 96 w 100"/>
                <a:gd name="T5" fmla="*/ 88 h 202"/>
                <a:gd name="T6" fmla="*/ 62 w 100"/>
                <a:gd name="T7" fmla="*/ 0 h 2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202">
                  <a:moveTo>
                    <a:pt x="0" y="202"/>
                  </a:moveTo>
                  <a:lnTo>
                    <a:pt x="100" y="162"/>
                  </a:lnTo>
                  <a:lnTo>
                    <a:pt x="96" y="88"/>
                  </a:lnTo>
                  <a:lnTo>
                    <a:pt x="62" y="0"/>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32"/>
            <p:cNvSpPr>
              <a:spLocks/>
            </p:cNvSpPr>
            <p:nvPr/>
          </p:nvSpPr>
          <p:spPr bwMode="auto">
            <a:xfrm>
              <a:off x="4748" y="944"/>
              <a:ext cx="62" cy="84"/>
            </a:xfrm>
            <a:custGeom>
              <a:avLst/>
              <a:gdLst>
                <a:gd name="T0" fmla="*/ 62 w 62"/>
                <a:gd name="T1" fmla="*/ 84 h 84"/>
                <a:gd name="T2" fmla="*/ 60 w 62"/>
                <a:gd name="T3" fmla="*/ 60 h 84"/>
                <a:gd name="T4" fmla="*/ 0 w 62"/>
                <a:gd name="T5" fmla="*/ 0 h 84"/>
                <a:gd name="T6" fmla="*/ 0 60000 65536"/>
                <a:gd name="T7" fmla="*/ 0 60000 65536"/>
                <a:gd name="T8" fmla="*/ 0 60000 65536"/>
              </a:gdLst>
              <a:ahLst/>
              <a:cxnLst>
                <a:cxn ang="T6">
                  <a:pos x="T0" y="T1"/>
                </a:cxn>
                <a:cxn ang="T7">
                  <a:pos x="T2" y="T3"/>
                </a:cxn>
                <a:cxn ang="T8">
                  <a:pos x="T4" y="T5"/>
                </a:cxn>
              </a:cxnLst>
              <a:rect l="0" t="0" r="r" b="b"/>
              <a:pathLst>
                <a:path w="62" h="84">
                  <a:moveTo>
                    <a:pt x="62" y="84"/>
                  </a:moveTo>
                  <a:lnTo>
                    <a:pt x="60" y="60"/>
                  </a:lnTo>
                  <a:lnTo>
                    <a:pt x="0" y="0"/>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33"/>
            <p:cNvSpPr>
              <a:spLocks/>
            </p:cNvSpPr>
            <p:nvPr/>
          </p:nvSpPr>
          <p:spPr bwMode="auto">
            <a:xfrm>
              <a:off x="4724" y="854"/>
              <a:ext cx="128" cy="68"/>
            </a:xfrm>
            <a:custGeom>
              <a:avLst/>
              <a:gdLst>
                <a:gd name="T0" fmla="*/ 4 w 128"/>
                <a:gd name="T1" fmla="*/ 34 h 68"/>
                <a:gd name="T2" fmla="*/ 0 w 128"/>
                <a:gd name="T3" fmla="*/ 0 h 68"/>
                <a:gd name="T4" fmla="*/ 92 w 128"/>
                <a:gd name="T5" fmla="*/ 36 h 68"/>
                <a:gd name="T6" fmla="*/ 128 w 128"/>
                <a:gd name="T7" fmla="*/ 68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68">
                  <a:moveTo>
                    <a:pt x="4" y="34"/>
                  </a:moveTo>
                  <a:lnTo>
                    <a:pt x="0" y="0"/>
                  </a:lnTo>
                  <a:lnTo>
                    <a:pt x="92" y="36"/>
                  </a:lnTo>
                  <a:lnTo>
                    <a:pt x="128" y="68"/>
                  </a:ln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 name="Group 82"/>
          <p:cNvGrpSpPr/>
          <p:nvPr/>
        </p:nvGrpSpPr>
        <p:grpSpPr>
          <a:xfrm>
            <a:off x="1588370" y="1273659"/>
            <a:ext cx="3146221" cy="5402070"/>
            <a:chOff x="69850" y="980945"/>
            <a:chExt cx="3414117" cy="5862048"/>
          </a:xfrm>
        </p:grpSpPr>
        <p:sp>
          <p:nvSpPr>
            <p:cNvPr id="84" name="pole tekstowe 32"/>
            <p:cNvSpPr txBox="1">
              <a:spLocks noChangeArrowheads="1"/>
            </p:cNvSpPr>
            <p:nvPr/>
          </p:nvSpPr>
          <p:spPr bwMode="auto">
            <a:xfrm>
              <a:off x="107504" y="2276872"/>
              <a:ext cx="2664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algn="l" eaLnBrk="1" hangingPunct="1"/>
              <a:r>
                <a:rPr lang="pl-PL" altLang="fr-FR" sz="2400" dirty="0"/>
                <a:t>Extra</a:t>
              </a:r>
              <a:r>
                <a:rPr lang="de-CH" altLang="fr-FR" sz="2400" dirty="0"/>
                <a:t> </a:t>
              </a:r>
              <a:r>
                <a:rPr lang="pl-PL" altLang="fr-FR" sz="2400" dirty="0"/>
                <a:t>articular</a:t>
              </a:r>
            </a:p>
          </p:txBody>
        </p:sp>
        <p:pic>
          <p:nvPicPr>
            <p:cNvPr id="85" name="Picture 21"/>
            <p:cNvPicPr>
              <a:picLocks noChangeAspect="1" noChangeArrowheads="1"/>
            </p:cNvPicPr>
            <p:nvPr/>
          </p:nvPicPr>
          <p:blipFill>
            <a:blip r:embed="rId12">
              <a:extLst>
                <a:ext uri="{28A0092B-C50C-407E-A947-70E740481C1C}">
                  <a14:useLocalDpi xmlns:a14="http://schemas.microsoft.com/office/drawing/2010/main" val="0"/>
                </a:ext>
              </a:extLst>
            </a:blip>
            <a:srcRect t="25923"/>
            <a:stretch>
              <a:fillRect/>
            </a:stretch>
          </p:blipFill>
          <p:spPr bwMode="auto">
            <a:xfrm>
              <a:off x="697210" y="980945"/>
              <a:ext cx="706438"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pole tekstowe 24"/>
            <p:cNvSpPr txBox="1">
              <a:spLocks noChangeArrowheads="1"/>
            </p:cNvSpPr>
            <p:nvPr/>
          </p:nvSpPr>
          <p:spPr bwMode="auto">
            <a:xfrm>
              <a:off x="95250" y="1268760"/>
              <a:ext cx="406400" cy="4603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algn="ctr" eaLnBrk="1" hangingPunct="1"/>
              <a:r>
                <a:rPr lang="de-CH" altLang="fr-FR" sz="2400" b="1" dirty="0"/>
                <a:t>A</a:t>
              </a:r>
              <a:endParaRPr lang="pl-PL" altLang="fr-FR" sz="2400" b="1" dirty="0"/>
            </a:p>
          </p:txBody>
        </p:sp>
        <p:pic>
          <p:nvPicPr>
            <p:cNvPr id="87" name="Picture 23"/>
            <p:cNvPicPr>
              <a:picLocks noChangeAspect="1" noChangeArrowheads="1"/>
            </p:cNvPicPr>
            <p:nvPr/>
          </p:nvPicPr>
          <p:blipFill>
            <a:blip r:embed="rId13">
              <a:extLst>
                <a:ext uri="{28A0092B-C50C-407E-A947-70E740481C1C}">
                  <a14:useLocalDpi xmlns:a14="http://schemas.microsoft.com/office/drawing/2010/main" val="0"/>
                </a:ext>
              </a:extLst>
            </a:blip>
            <a:srcRect t="20067"/>
            <a:stretch>
              <a:fillRect/>
            </a:stretch>
          </p:blipFill>
          <p:spPr bwMode="auto">
            <a:xfrm>
              <a:off x="616248" y="2924944"/>
              <a:ext cx="86836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pole tekstowe 24"/>
            <p:cNvSpPr txBox="1">
              <a:spLocks noChangeArrowheads="1"/>
            </p:cNvSpPr>
            <p:nvPr/>
          </p:nvSpPr>
          <p:spPr bwMode="auto">
            <a:xfrm>
              <a:off x="76200" y="3212976"/>
              <a:ext cx="407988" cy="4619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b="1">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B</a:t>
              </a:r>
              <a:endParaRPr lang="pl-PL" altLang="fr-FR" dirty="0"/>
            </a:p>
          </p:txBody>
        </p:sp>
        <p:sp>
          <p:nvSpPr>
            <p:cNvPr id="89" name="pole tekstowe 32"/>
            <p:cNvSpPr txBox="1">
              <a:spLocks noChangeArrowheads="1"/>
            </p:cNvSpPr>
            <p:nvPr/>
          </p:nvSpPr>
          <p:spPr bwMode="auto">
            <a:xfrm>
              <a:off x="96335" y="4365104"/>
              <a:ext cx="2677167" cy="50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algn="l" eaLnBrk="1" hangingPunct="1"/>
              <a:r>
                <a:rPr lang="de-CH" altLang="fr-FR" sz="2400" dirty="0"/>
                <a:t>Partial </a:t>
              </a:r>
              <a:r>
                <a:rPr lang="pl-PL" altLang="fr-FR" sz="2400" dirty="0"/>
                <a:t>articular</a:t>
              </a:r>
            </a:p>
          </p:txBody>
        </p:sp>
        <p:pic>
          <p:nvPicPr>
            <p:cNvPr id="90" name="Picture 25"/>
            <p:cNvPicPr>
              <a:picLocks noChangeAspect="1" noChangeArrowheads="1"/>
            </p:cNvPicPr>
            <p:nvPr/>
          </p:nvPicPr>
          <p:blipFill>
            <a:blip r:embed="rId14" cstate="print">
              <a:extLst>
                <a:ext uri="{28A0092B-C50C-407E-A947-70E740481C1C}">
                  <a14:useLocalDpi xmlns:a14="http://schemas.microsoft.com/office/drawing/2010/main" val="0"/>
                </a:ext>
              </a:extLst>
            </a:blip>
            <a:srcRect t="21338"/>
            <a:stretch>
              <a:fillRect/>
            </a:stretch>
          </p:blipFill>
          <p:spPr bwMode="auto">
            <a:xfrm>
              <a:off x="614660" y="5011902"/>
              <a:ext cx="8699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pole tekstowe 32"/>
            <p:cNvSpPr txBox="1">
              <a:spLocks noChangeArrowheads="1"/>
            </p:cNvSpPr>
            <p:nvPr/>
          </p:nvSpPr>
          <p:spPr bwMode="auto">
            <a:xfrm>
              <a:off x="107504" y="6381328"/>
              <a:ext cx="3376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algn="l" eaLnBrk="1" hangingPunct="1"/>
              <a:r>
                <a:rPr lang="de-CH" altLang="fr-FR" sz="2400" dirty="0" err="1"/>
                <a:t>Complete</a:t>
              </a:r>
              <a:r>
                <a:rPr lang="de-CH" altLang="fr-FR" sz="2400" dirty="0"/>
                <a:t> </a:t>
              </a:r>
              <a:r>
                <a:rPr lang="pl-PL" altLang="fr-FR" sz="2400" dirty="0"/>
                <a:t>articular</a:t>
              </a:r>
            </a:p>
          </p:txBody>
        </p:sp>
        <p:sp>
          <p:nvSpPr>
            <p:cNvPr id="92" name="pole tekstowe 24"/>
            <p:cNvSpPr txBox="1">
              <a:spLocks noChangeArrowheads="1"/>
            </p:cNvSpPr>
            <p:nvPr/>
          </p:nvSpPr>
          <p:spPr bwMode="auto">
            <a:xfrm>
              <a:off x="69850" y="5373216"/>
              <a:ext cx="407988" cy="4619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de-CH"/>
              </a:defPPr>
              <a:lvl1pPr eaLnBrk="1" hangingPunct="1">
                <a:defRPr kumimoji="1" sz="2400" b="1">
                  <a:latin typeface="Arial" pitchFamily="34" charset="0"/>
                  <a:ea typeface="Osaka" charset="-128"/>
                </a:defRPr>
              </a:lvl1pPr>
              <a:lvl2pPr marL="742950" indent="-285750" eaLnBrk="0" hangingPunct="0">
                <a:defRPr kumimoji="1" sz="2000">
                  <a:latin typeface="Arial" pitchFamily="34" charset="0"/>
                  <a:ea typeface="Osaka" charset="-128"/>
                </a:defRPr>
              </a:lvl2pPr>
              <a:lvl3pPr marL="1143000" indent="-228600" eaLnBrk="0" hangingPunct="0">
                <a:defRPr kumimoji="1" sz="2000">
                  <a:latin typeface="Arial" pitchFamily="34" charset="0"/>
                  <a:ea typeface="Osaka" charset="-128"/>
                </a:defRPr>
              </a:lvl3pPr>
              <a:lvl4pPr marL="1600200" indent="-228600" eaLnBrk="0" hangingPunct="0">
                <a:defRPr kumimoji="1" sz="2000">
                  <a:latin typeface="Arial" pitchFamily="34" charset="0"/>
                  <a:ea typeface="Osaka" charset="-128"/>
                </a:defRPr>
              </a:lvl4pPr>
              <a:lvl5pPr marL="2057400" indent="-228600" eaLnBrk="0" hangingPunct="0">
                <a:defRPr kumimoji="1" sz="2000">
                  <a:latin typeface="Arial" pitchFamily="34" charset="0"/>
                  <a:ea typeface="Osaka" charset="-128"/>
                </a:defRPr>
              </a:lvl5pPr>
              <a:lvl6pPr marL="2514600" indent="-228600" eaLnBrk="0" fontAlgn="base" hangingPunct="0">
                <a:spcBef>
                  <a:spcPct val="0"/>
                </a:spcBef>
                <a:spcAft>
                  <a:spcPct val="0"/>
                </a:spcAft>
                <a:defRPr kumimoji="1" sz="2000">
                  <a:latin typeface="Arial" pitchFamily="34" charset="0"/>
                  <a:ea typeface="Osaka" charset="-128"/>
                </a:defRPr>
              </a:lvl6pPr>
              <a:lvl7pPr marL="2971800" indent="-228600" eaLnBrk="0" fontAlgn="base" hangingPunct="0">
                <a:spcBef>
                  <a:spcPct val="0"/>
                </a:spcBef>
                <a:spcAft>
                  <a:spcPct val="0"/>
                </a:spcAft>
                <a:defRPr kumimoji="1" sz="2000">
                  <a:latin typeface="Arial" pitchFamily="34" charset="0"/>
                  <a:ea typeface="Osaka" charset="-128"/>
                </a:defRPr>
              </a:lvl7pPr>
              <a:lvl8pPr marL="3429000" indent="-228600" eaLnBrk="0" fontAlgn="base" hangingPunct="0">
                <a:spcBef>
                  <a:spcPct val="0"/>
                </a:spcBef>
                <a:spcAft>
                  <a:spcPct val="0"/>
                </a:spcAft>
                <a:defRPr kumimoji="1" sz="2000">
                  <a:latin typeface="Arial" pitchFamily="34" charset="0"/>
                  <a:ea typeface="Osaka" charset="-128"/>
                </a:defRPr>
              </a:lvl8pPr>
              <a:lvl9pPr marL="3886200" indent="-228600" eaLnBrk="0" fontAlgn="base" hangingPunct="0">
                <a:spcBef>
                  <a:spcPct val="0"/>
                </a:spcBef>
                <a:spcAft>
                  <a:spcPct val="0"/>
                </a:spcAft>
                <a:defRPr kumimoji="1" sz="2000">
                  <a:latin typeface="Arial" pitchFamily="34" charset="0"/>
                  <a:ea typeface="Osaka" charset="-128"/>
                </a:defRPr>
              </a:lvl9pPr>
            </a:lstStyle>
            <a:p>
              <a:r>
                <a:rPr lang="de-CH" altLang="fr-FR" dirty="0"/>
                <a:t>C</a:t>
              </a:r>
              <a:endParaRPr lang="pl-PL" altLang="fr-FR" dirty="0"/>
            </a:p>
          </p:txBody>
        </p:sp>
      </p:grpSp>
      <p:sp>
        <p:nvSpPr>
          <p:cNvPr id="20" name="pole tekstowe 24"/>
          <p:cNvSpPr txBox="1">
            <a:spLocks noChangeArrowheads="1"/>
          </p:cNvSpPr>
          <p:nvPr/>
        </p:nvSpPr>
        <p:spPr bwMode="auto">
          <a:xfrm>
            <a:off x="3082939" y="1538891"/>
            <a:ext cx="517323" cy="425439"/>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de-CH" altLang="fr-FR" sz="2400" dirty="0"/>
              <a:t>A1</a:t>
            </a:r>
            <a:endParaRPr lang="pl-PL" altLang="fr-FR" sz="2400" dirty="0"/>
          </a:p>
        </p:txBody>
      </p:sp>
      <p:sp>
        <p:nvSpPr>
          <p:cNvPr id="94" name="Rectangle 93"/>
          <p:cNvSpPr/>
          <p:nvPr/>
        </p:nvSpPr>
        <p:spPr bwMode="auto">
          <a:xfrm>
            <a:off x="1524000" y="1207101"/>
            <a:ext cx="8414861" cy="5482457"/>
          </a:xfrm>
          <a:prstGeom prst="rect">
            <a:avLst/>
          </a:prstGeom>
          <a:solidFill>
            <a:schemeClr val="bg1">
              <a:alpha val="83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a:latin typeface="Arial" charset="0"/>
            </a:endParaRPr>
          </a:p>
        </p:txBody>
      </p:sp>
      <p:sp>
        <p:nvSpPr>
          <p:cNvPr id="95" name="Rectangle 94"/>
          <p:cNvSpPr>
            <a:spLocks noChangeArrowheads="1"/>
          </p:cNvSpPr>
          <p:nvPr/>
        </p:nvSpPr>
        <p:spPr bwMode="auto">
          <a:xfrm>
            <a:off x="2618435" y="2998760"/>
            <a:ext cx="4946039" cy="1701999"/>
          </a:xfrm>
          <a:prstGeom prst="rect">
            <a:avLst/>
          </a:prstGeom>
          <a:solidFill>
            <a:schemeClr val="bg1"/>
          </a:solidFill>
          <a:ln w="57150" algn="ctr">
            <a:solidFill>
              <a:srgbClr val="FF0000"/>
            </a:solidFill>
            <a:round/>
            <a:headEnd/>
            <a:tailEnd/>
          </a:ln>
          <a:effectLst/>
        </p:spPr>
        <p:txBody>
          <a:bodyPr anchor="ctr" anchorCtr="0"/>
          <a:lstStyle/>
          <a:p>
            <a:pPr marL="457200" indent="-457200">
              <a:buFont typeface="Wingdings" panose="05000000000000000000" pitchFamily="2" charset="2"/>
              <a:buChar char="§"/>
            </a:pPr>
            <a:r>
              <a:rPr lang="en-US" sz="3200" dirty="0"/>
              <a:t>Classifying the fracture:</a:t>
            </a:r>
          </a:p>
          <a:p>
            <a:pPr marL="952500" lvl="1" indent="-428625" eaLnBrk="0" hangingPunct="0">
              <a:spcBef>
                <a:spcPct val="20000"/>
              </a:spcBef>
              <a:buFont typeface="Symbol" pitchFamily="18" charset="2"/>
              <a:buChar char="-"/>
            </a:pPr>
            <a:r>
              <a:rPr lang="en-US" sz="2400" dirty="0">
                <a:solidFill>
                  <a:schemeClr val="tx2"/>
                </a:solidFill>
              </a:rPr>
              <a:t>Helps preoperative planning</a:t>
            </a:r>
          </a:p>
          <a:p>
            <a:pPr marL="952500" lvl="1" indent="-428625" eaLnBrk="0" hangingPunct="0">
              <a:spcBef>
                <a:spcPct val="20000"/>
              </a:spcBef>
              <a:buFont typeface="Symbol" pitchFamily="18" charset="2"/>
              <a:buChar char="-"/>
            </a:pPr>
            <a:r>
              <a:rPr lang="en-US" sz="2400" dirty="0">
                <a:solidFill>
                  <a:schemeClr val="tx2"/>
                </a:solidFill>
              </a:rPr>
              <a:t>Allows to make a prognosis</a:t>
            </a:r>
          </a:p>
        </p:txBody>
      </p:sp>
    </p:spTree>
    <p:extLst>
      <p:ext uri="{BB962C8B-B14F-4D97-AF65-F5344CB8AC3E}">
        <p14:creationId xmlns:p14="http://schemas.microsoft.com/office/powerpoint/2010/main" val="2927476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IMAGEROTATE" val="0"/>
  <p:tag name="TAGIMAGEMEASUREMENT" val="1"/>
  <p:tag name="TAGIMAGESOURCE" val="\\Aomlib\ImagesAO\AOI-img\img-iru\iru00001_04000\iru_00333.jpg"/>
  <p:tag name="TAGIMAGEARCHIVE" val="\\Aomlib\DbAO\AOI-mdb\mdb-iru\AOI-iru.iaa"/>
  <p:tag name="TAGIMAGETABLE" val="Image"/>
  <p:tag name="TAGIMAGEID" val="362"/>
</p:tagLst>
</file>

<file path=ppt/tags/tag10.xml><?xml version="1.0" encoding="utf-8"?>
<p:tagLst xmlns:a="http://schemas.openxmlformats.org/drawingml/2006/main" xmlns:r="http://schemas.openxmlformats.org/officeDocument/2006/relationships" xmlns:p="http://schemas.openxmlformats.org/presentationml/2006/main">
  <p:tag name="TAGIMAGEROTATE" val="0"/>
  <p:tag name="TAGIMAGEMEASUREMENT" val="1"/>
  <p:tag name="TAGIMAGESOURCE" val="\\Aomlib\ImagesAO\AOI-img\img-iru\iru00001_04000\iru_00552.jpg"/>
  <p:tag name="TAGIMAGEARCHIVE" val="\\Aomlib\DbAO\AOI-mdb\mdb-iru\AOI-iru.iaa"/>
  <p:tag name="TAGIMAGETABLE" val="Image"/>
  <p:tag name="TAGIMAGEID" val="600"/>
</p:tagLst>
</file>

<file path=ppt/tags/tag2.xml><?xml version="1.0" encoding="utf-8"?>
<p:tagLst xmlns:a="http://schemas.openxmlformats.org/drawingml/2006/main" xmlns:r="http://schemas.openxmlformats.org/officeDocument/2006/relationships" xmlns:p="http://schemas.openxmlformats.org/presentationml/2006/main">
  <p:tag name="TAGIMAGEROTATE" val="0"/>
  <p:tag name="TAGIMAGEMEASUREMENT" val="1"/>
  <p:tag name="TAGIMAGESOURCE" val="\\Aomlib\ImagesAO\AOI-img\img-iru\iru00001_04000\iru_00350.jpg"/>
  <p:tag name="TAGIMAGEARCHIVE" val="\\Aomlib\DbAO\AOI-mdb\mdb-iru\AOI-iru.iaa"/>
  <p:tag name="TAGIMAGETABLE" val="Image"/>
  <p:tag name="TAGIMAGEID" val="379"/>
</p:tagLst>
</file>

<file path=ppt/tags/tag3.xml><?xml version="1.0" encoding="utf-8"?>
<p:tagLst xmlns:a="http://schemas.openxmlformats.org/drawingml/2006/main" xmlns:r="http://schemas.openxmlformats.org/officeDocument/2006/relationships" xmlns:p="http://schemas.openxmlformats.org/presentationml/2006/main">
  <p:tag name="TAGIMAGEROTATE" val="0"/>
  <p:tag name="TAGIMAGEMEASUREMENT" val="1"/>
  <p:tag name="TAGIMAGESOURCE" val="\\Aomlib\ImagesAO\AOI-img\img-iru\iru00001_04000\iru_00436.jpg"/>
  <p:tag name="TAGIMAGEARCHIVE" val="\\Aomlib\DbAO\AOI-mdb\mdb-iru\AOI-iru.iaa"/>
  <p:tag name="TAGIMAGETABLE" val="Image"/>
  <p:tag name="TAGIMAGEID" val="482"/>
</p:tagLst>
</file>

<file path=ppt/tags/tag4.xml><?xml version="1.0" encoding="utf-8"?>
<p:tagLst xmlns:a="http://schemas.openxmlformats.org/drawingml/2006/main" xmlns:r="http://schemas.openxmlformats.org/officeDocument/2006/relationships" xmlns:p="http://schemas.openxmlformats.org/presentationml/2006/main">
  <p:tag name="TAGIMAGEROTATE" val="0"/>
  <p:tag name="TAGIMAGEMEASUREMENT" val="1"/>
  <p:tag name="TAGIMAGESOURCE" val="\\Aomlib\ImagesAO\AOI-img\img-iru\iru00001_04000\iru_00641.jpg"/>
  <p:tag name="TAGIMAGEARCHIVE" val="\\Aomlib\DbAO\AOI-mdb\mdb-iru\AOI-iru.iaa"/>
  <p:tag name="TAGIMAGETABLE" val="Image"/>
  <p:tag name="TAGIMAGEID" val="689"/>
</p:tagLst>
</file>

<file path=ppt/tags/tag5.xml><?xml version="1.0" encoding="utf-8"?>
<p:tagLst xmlns:a="http://schemas.openxmlformats.org/drawingml/2006/main" xmlns:r="http://schemas.openxmlformats.org/officeDocument/2006/relationships" xmlns:p="http://schemas.openxmlformats.org/presentationml/2006/main">
  <p:tag name="TAGIMAGEROTATE" val="0"/>
  <p:tag name="TAGIMAGEMEASUREMENT" val="1"/>
  <p:tag name="TAGIMAGESOURCE" val="\\Aomlib\ImagesAO\AOI-img\img-iru\iru00001_04000\iru_00640.jpg"/>
  <p:tag name="TAGIMAGEARCHIVE" val="\\Aomlib\DbAO\AOI-mdb\mdb-iru\AOI-iru.iaa"/>
  <p:tag name="TAGIMAGETABLE" val="Image"/>
  <p:tag name="TAGIMAGEID" val="688"/>
</p:tagLst>
</file>

<file path=ppt/tags/tag6.xml><?xml version="1.0" encoding="utf-8"?>
<p:tagLst xmlns:a="http://schemas.openxmlformats.org/drawingml/2006/main" xmlns:r="http://schemas.openxmlformats.org/officeDocument/2006/relationships" xmlns:p="http://schemas.openxmlformats.org/presentationml/2006/main">
  <p:tag name="TAGIMAGEROTATE" val="0"/>
  <p:tag name="TAGIMAGEMEASUREMENT" val="1"/>
  <p:tag name="TAGIMAGESOURCE" val="\\Aomlib\ImagesAO\AOI-img\img-iru\iru00001_04000\iru_00679.jpg"/>
  <p:tag name="TAGIMAGEARCHIVE" val="\\Aomlib\DbAO\AOI-mdb\mdb-iru\AOI-iru.iaa"/>
  <p:tag name="TAGIMAGETABLE" val="Image"/>
  <p:tag name="TAGIMAGEID" val="728"/>
</p:tagLst>
</file>

<file path=ppt/tags/tag7.xml><?xml version="1.0" encoding="utf-8"?>
<p:tagLst xmlns:a="http://schemas.openxmlformats.org/drawingml/2006/main" xmlns:r="http://schemas.openxmlformats.org/officeDocument/2006/relationships" xmlns:p="http://schemas.openxmlformats.org/presentationml/2006/main">
  <p:tag name="TAGIMAGEROTATE" val="0"/>
  <p:tag name="TAGIMAGEMEASUREMENT" val="1"/>
  <p:tag name="TAGIMAGESOURCE" val="\\Aomlib\ImagesAO\AOI-img\img-iru\iru00001_04000\iru_00676.jpg"/>
  <p:tag name="TAGIMAGEARCHIVE" val="\\Aomlib\DbAO\AOI-mdb\mdb-iru\AOI-iru.iaa"/>
  <p:tag name="TAGIMAGETABLE" val="Image"/>
  <p:tag name="TAGIMAGEID" val="725"/>
</p:tagLst>
</file>

<file path=ppt/tags/tag8.xml><?xml version="1.0" encoding="utf-8"?>
<p:tagLst xmlns:a="http://schemas.openxmlformats.org/drawingml/2006/main" xmlns:r="http://schemas.openxmlformats.org/officeDocument/2006/relationships" xmlns:p="http://schemas.openxmlformats.org/presentationml/2006/main">
  <p:tag name="TAGIMAGEROTATE" val="0"/>
  <p:tag name="TAGIMAGEMEASUREMENT" val="1"/>
  <p:tag name="TAGIMAGESOURCE" val="\\Aomlib\ImagesAO\AOI-img\img-iru\iru00001_04000\iru_01818.jpg"/>
  <p:tag name="TAGIMAGEARCHIVE" val="\\Aomlib\DbAO\AOI-mdb\mdb-iru\AOI-iru.iaa"/>
  <p:tag name="TAGIMAGETABLE" val="Image"/>
  <p:tag name="TAGIMAGEID" val="1891"/>
</p:tagLst>
</file>

<file path=ppt/tags/tag9.xml><?xml version="1.0" encoding="utf-8"?>
<p:tagLst xmlns:a="http://schemas.openxmlformats.org/drawingml/2006/main" xmlns:r="http://schemas.openxmlformats.org/officeDocument/2006/relationships" xmlns:p="http://schemas.openxmlformats.org/presentationml/2006/main">
  <p:tag name="TAGIMAGEROTATE" val="0"/>
  <p:tag name="TAGIMAGEMEASUREMENT" val="1"/>
  <p:tag name="TAGIMAGESOURCE" val="\\Aomlib\ImagesAO\AOI-img\img-iru\iru00001_04000\iru_00551.jpg"/>
  <p:tag name="TAGIMAGEARCHIVE" val="\\Aomlib\DbAO\AOI-mdb\mdb-iru\AOI-iru.iaa"/>
  <p:tag name="TAGIMAGETABLE" val="Image"/>
  <p:tag name="TAGIMAGEID" val="599"/>
</p:tagLst>
</file>

<file path=ppt/theme/theme1.xml><?xml version="1.0" encoding="utf-8"?>
<a:theme xmlns:a="http://schemas.openxmlformats.org/drawingml/2006/main" name="Office">
  <a:themeElements>
    <a:clrScheme name="AO">
      <a:dk1>
        <a:srgbClr val="000000"/>
      </a:dk1>
      <a:lt1>
        <a:srgbClr val="FFFFFF"/>
      </a:lt1>
      <a:dk2>
        <a:srgbClr val="042D98"/>
      </a:dk2>
      <a:lt2>
        <a:srgbClr val="F6F4F2"/>
      </a:lt2>
      <a:accent1>
        <a:srgbClr val="001B62"/>
      </a:accent1>
      <a:accent2>
        <a:srgbClr val="3B7FF6"/>
      </a:accent2>
      <a:accent3>
        <a:srgbClr val="04F1FE"/>
      </a:accent3>
      <a:accent4>
        <a:srgbClr val="00293A"/>
      </a:accent4>
      <a:accent5>
        <a:srgbClr val="00765C"/>
      </a:accent5>
      <a:accent6>
        <a:srgbClr val="00EB9B"/>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O blue">
      <a:srgbClr val="042D98"/>
    </a:custClr>
    <a:custClr name="AO light grey">
      <a:srgbClr val="DCD4CB"/>
    </a:custClr>
    <a:custClr name="AO dark blue">
      <a:srgbClr val="001B62"/>
    </a:custClr>
    <a:custClr name="Dark purple">
      <a:srgbClr val="3F0343"/>
    </a:custClr>
    <a:custClr name="Dark green">
      <a:srgbClr val="00293A"/>
    </a:custClr>
    <a:custClr name="White">
      <a:srgbClr val="FFFFFF"/>
    </a:custClr>
    <a:custClr name="White">
      <a:srgbClr val="FFFFFF"/>
    </a:custClr>
    <a:custClr name="White">
      <a:srgbClr val="FFFFFF"/>
    </a:custClr>
    <a:custClr name="White">
      <a:srgbClr val="FFFFFF"/>
    </a:custClr>
    <a:custClr name="White">
      <a:srgbClr val="FFFFFF"/>
    </a:custClr>
    <a:custClr name="AO yellow">
      <a:srgbClr val="FFF500"/>
    </a:custClr>
    <a:custClr name="AO light grey 75%">
      <a:srgbClr val="E5DFD8"/>
    </a:custClr>
    <a:custClr name="Blue">
      <a:srgbClr val="1E4DAC"/>
    </a:custClr>
    <a:custClr name="Purple">
      <a:srgbClr val="5D0255"/>
    </a:custClr>
    <a:custClr name="Green">
      <a:srgbClr val="00504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50%">
      <a:srgbClr val="EEEAE5"/>
    </a:custClr>
    <a:custClr name="AO active blue">
      <a:srgbClr val="3B7FF6"/>
    </a:custClr>
    <a:custClr name="Purple">
      <a:srgbClr val="7B0067"/>
    </a:custClr>
    <a:custClr name="Green">
      <a:srgbClr val="00765C"/>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25%">
      <a:srgbClr val="F6F4F2"/>
    </a:custClr>
    <a:custClr name="Blue">
      <a:srgbClr val="20B8FA"/>
    </a:custClr>
    <a:custClr name="Red">
      <a:srgbClr val="BA125E"/>
    </a:custClr>
    <a:custClr name="Green">
      <a:srgbClr val="00B17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Bright blue">
      <a:srgbClr val="04F1FE"/>
    </a:custClr>
    <a:custClr name="Bright red">
      <a:srgbClr val="F92355"/>
    </a:custClr>
    <a:custClr name="Bright green">
      <a:srgbClr val="00EB9B"/>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ao_spine_16_9.potx" id="{369BDB5D-2B63-4879-A666-2F7FF0469AE2}" vid="{ADC3CFCF-DF2C-464F-9614-66637A9A1FA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82383CBCAF3A545BC7144B0E12C7B2C" ma:contentTypeVersion="10" ma:contentTypeDescription="Ein neues Dokument erstellen." ma:contentTypeScope="" ma:versionID="bfb1e4006bd1060b64c46c09a0f28817">
  <xsd:schema xmlns:xsd="http://www.w3.org/2001/XMLSchema" xmlns:xs="http://www.w3.org/2001/XMLSchema" xmlns:p="http://schemas.microsoft.com/office/2006/metadata/properties" xmlns:ns2="73995102-056c-4a51-bfb1-c663c0490c54" xmlns:ns3="2e5162b4-c70b-477c-8fa3-c9cdb63e7b34" targetNamespace="http://schemas.microsoft.com/office/2006/metadata/properties" ma:root="true" ma:fieldsID="41115af916c2dc5809368bc6b92ebc14" ns2:_="" ns3:_="">
    <xsd:import namespace="73995102-056c-4a51-bfb1-c663c0490c54"/>
    <xsd:import namespace="2e5162b4-c70b-477c-8fa3-c9cdb63e7b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95102-056c-4a51-bfb1-c663c0490c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5162b4-c70b-477c-8fa3-c9cdb63e7b34"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A194C0-8BC8-4B71-A459-6886C985A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95102-056c-4a51-bfb1-c663c0490c54"/>
    <ds:schemaRef ds:uri="2e5162b4-c70b-477c-8fa3-c9cdb63e7b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CCB51A-46FF-4884-A131-E47DD6D7490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0A9DA8D-F4F5-46BE-A98D-729C691E84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ao_cmf_16_9</Template>
  <TotalTime>0</TotalTime>
  <Words>2706</Words>
  <Application>Microsoft Office PowerPoint</Application>
  <PresentationFormat>Widescreen</PresentationFormat>
  <Paragraphs>521</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Unicode MS</vt:lpstr>
      <vt:lpstr>Calibri</vt:lpstr>
      <vt:lpstr>Symbol</vt:lpstr>
      <vt:lpstr>Times New Roman</vt:lpstr>
      <vt:lpstr>Wingdings</vt:lpstr>
      <vt:lpstr>Office</vt:lpstr>
      <vt:lpstr>PowerPoint Presentation</vt:lpstr>
      <vt:lpstr>Learning outcomes </vt:lpstr>
      <vt:lpstr>Articular cartilage—anatomy</vt:lpstr>
      <vt:lpstr>Articular cartilage—pathology</vt:lpstr>
      <vt:lpstr>Historical introduction</vt:lpstr>
      <vt:lpstr>Historical introduction</vt:lpstr>
      <vt:lpstr>Classification—Types</vt:lpstr>
      <vt:lpstr>Classification—Subgroups</vt:lpstr>
      <vt:lpstr>Classification—Subgroups</vt:lpstr>
      <vt:lpstr>Reduction</vt:lpstr>
      <vt:lpstr>Fixation</vt:lpstr>
      <vt:lpstr>Complications of operative fracture treatment</vt:lpstr>
      <vt:lpstr>Preoperative planning</vt:lpstr>
      <vt:lpstr>Timing of surgery</vt:lpstr>
      <vt:lpstr>Timing of surgery</vt:lpstr>
      <vt:lpstr>Timing of surgery</vt:lpstr>
      <vt:lpstr>Primary definitive surgery </vt:lpstr>
      <vt:lpstr>Motorbike accident—Case 1</vt:lpstr>
      <vt:lpstr>Motorbike accident—Case 1</vt:lpstr>
      <vt:lpstr>Motorbike accident—Case 1</vt:lpstr>
      <vt:lpstr>Motorbike accident—Case 1</vt:lpstr>
      <vt:lpstr>Motorbike accident—Case 1</vt:lpstr>
      <vt:lpstr>Motorbike accident—Case 1</vt:lpstr>
      <vt:lpstr>Motorbike accident—Case 1</vt:lpstr>
      <vt:lpstr>Motorbike accident—Case 1</vt:lpstr>
      <vt:lpstr>Motorbike accident—Case 1</vt:lpstr>
      <vt:lpstr>Motorbike accident—Case 1</vt:lpstr>
      <vt:lpstr>Motorbike accident—Case 1</vt:lpstr>
      <vt:lpstr>Staged surgery—advantages</vt:lpstr>
      <vt:lpstr>Skiing accident—Case 2</vt:lpstr>
      <vt:lpstr>Skiing accident—Case 2</vt:lpstr>
      <vt:lpstr>Skiing accident—Case 2</vt:lpstr>
      <vt:lpstr>Skiing accident—Case 2</vt:lpstr>
      <vt:lpstr>Skiing accident—Case 2</vt:lpstr>
      <vt:lpstr>Skiing accident—Case 2</vt:lpstr>
      <vt:lpstr>Skiing accident—Case 2</vt:lpstr>
      <vt:lpstr>Skiing accident—Case 2</vt:lpstr>
      <vt:lpstr>Choice of implant for articular fractures</vt:lpstr>
      <vt:lpstr>Postoperative care</vt:lpstr>
      <vt:lpstr>Results after ORIF in articular fractures</vt:lpstr>
      <vt:lpstr>Results</vt:lpstr>
      <vt:lpstr>Conclusion</vt:lpstr>
      <vt:lpstr>Questions</vt:lpstr>
      <vt:lpstr>Displaced articular fractures are an indication for surgery providing…</vt:lpstr>
      <vt:lpstr>Displaced articular fractures are an indication for surgery providing…</vt:lpstr>
      <vt:lpstr>Advantages of staged surgery, eg, external fixator are…</vt:lpstr>
      <vt:lpstr>Advantages of staged surgery, eg, external fixator are…</vt:lpstr>
      <vt:lpstr>Cartilage</vt:lpstr>
      <vt:lpstr>Cartilage</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 Kellenberger</dc:creator>
  <cp:lastModifiedBy>Isabel Van Rie Richards</cp:lastModifiedBy>
  <cp:revision>60</cp:revision>
  <dcterms:created xsi:type="dcterms:W3CDTF">2020-03-12T09:28:00Z</dcterms:created>
  <dcterms:modified xsi:type="dcterms:W3CDTF">2020-03-26T15:00:37Z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bel">
    <vt:i4>0</vt:i4>
  </property>
  <property fmtid="{D5CDD505-2E9C-101B-9397-08002B2CF9AE}" pid="3" name="ContentTypeId">
    <vt:lpwstr>0x010100482383CBCAF3A545BC7144B0E12C7B2C</vt:lpwstr>
  </property>
</Properties>
</file>