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339" r:id="rId6"/>
    <p:sldId id="259" r:id="rId7"/>
    <p:sldId id="260" r:id="rId8"/>
    <p:sldId id="261" r:id="rId9"/>
    <p:sldId id="315" r:id="rId10"/>
    <p:sldId id="265" r:id="rId11"/>
    <p:sldId id="268" r:id="rId12"/>
    <p:sldId id="263" r:id="rId13"/>
    <p:sldId id="340" r:id="rId14"/>
    <p:sldId id="264" r:id="rId15"/>
    <p:sldId id="266" r:id="rId16"/>
    <p:sldId id="277" r:id="rId17"/>
    <p:sldId id="279" r:id="rId18"/>
    <p:sldId id="295" r:id="rId19"/>
    <p:sldId id="280" r:id="rId20"/>
    <p:sldId id="351" r:id="rId21"/>
    <p:sldId id="318" r:id="rId22"/>
    <p:sldId id="352" r:id="rId23"/>
    <p:sldId id="353" r:id="rId24"/>
    <p:sldId id="354" r:id="rId25"/>
    <p:sldId id="331" r:id="rId26"/>
    <p:sldId id="350" r:id="rId27"/>
    <p:sldId id="348" r:id="rId28"/>
    <p:sldId id="283" r:id="rId29"/>
    <p:sldId id="278" r:id="rId30"/>
    <p:sldId id="332" r:id="rId31"/>
    <p:sldId id="317" r:id="rId32"/>
    <p:sldId id="287" r:id="rId33"/>
    <p:sldId id="288" r:id="rId34"/>
    <p:sldId id="290" r:id="rId35"/>
    <p:sldId id="355" r:id="rId36"/>
    <p:sldId id="273" r:id="rId37"/>
    <p:sldId id="275" r:id="rId38"/>
    <p:sldId id="356" r:id="rId39"/>
    <p:sldId id="337" r:id="rId40"/>
    <p:sldId id="359" r:id="rId41"/>
    <p:sldId id="357" r:id="rId42"/>
    <p:sldId id="360" r:id="rId43"/>
    <p:sldId id="342" r:id="rId44"/>
    <p:sldId id="361" r:id="rId45"/>
    <p:sldId id="358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395"/>
  </p:normalViewPr>
  <p:slideViewPr>
    <p:cSldViewPr snapToGrid="0" showGuides="1">
      <p:cViewPr varScale="1">
        <p:scale>
          <a:sx n="63" d="100"/>
          <a:sy n="63" d="100"/>
        </p:scale>
        <p:origin x="616" y="6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C53A6C1-6705-CD44-9A49-2641DAF20B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48D91B-1B61-B149-814D-3B695DF5F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69A33-71D9-824F-ACCD-10987FEE9C21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079F5-F931-144F-AFDB-7871D60FF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5481EE-B24B-D841-BAEA-FF175140F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47C6-1700-C74A-A11E-4FF6CB36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435D99-5840-4A5A-90D3-168268A61BF4}" type="slidenum">
              <a:rPr lang="en-US" altLang="de-DE" sz="1000"/>
              <a:pPr eaLnBrk="1" hangingPunct="1">
                <a:spcBef>
                  <a:spcPct val="0"/>
                </a:spcBef>
              </a:pPr>
              <a:t>1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An exception is the forearm. The forearm works as a joint </a:t>
            </a:r>
            <a:r>
              <a:rPr lang="en-US" altLang="de-DE" u="none" dirty="0">
                <a:latin typeface="Arial" pitchFamily="34" charset="0"/>
                <a:ea typeface="Osaka" pitchFamily="-84" charset="-128"/>
              </a:rPr>
              <a:t>(</a:t>
            </a:r>
            <a:r>
              <a:rPr lang="en-US" altLang="de-DE" u="none" dirty="0" err="1">
                <a:latin typeface="Arial" pitchFamily="34" charset="0"/>
                <a:ea typeface="Osaka" pitchFamily="-84" charset="-128"/>
              </a:rPr>
              <a:t>radiohumeral</a:t>
            </a:r>
            <a:r>
              <a:rPr lang="en-US" altLang="de-DE" u="none" dirty="0">
                <a:latin typeface="Arial" pitchFamily="34" charset="0"/>
                <a:ea typeface="Osaka" pitchFamily="-84" charset="-128"/>
              </a:rPr>
              <a:t> joint, </a:t>
            </a:r>
            <a:r>
              <a:rPr lang="en-US" altLang="de-DE" dirty="0">
                <a:latin typeface="Arial" pitchFamily="34" charset="0"/>
                <a:ea typeface="Osaka" pitchFamily="-84" charset="-128"/>
              </a:rPr>
              <a:t>and proximal and distal radio-ulnar joints for pronation and supination).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endParaRPr lang="en-GB" altLang="de-DE" dirty="0">
              <a:latin typeface="Arial" pitchFamily="34" charset="0"/>
              <a:ea typeface="Osaka" pitchFamily="-84" charset="-128"/>
            </a:endParaRPr>
          </a:p>
          <a:p>
            <a:pPr>
              <a:defRPr/>
            </a:pPr>
            <a:r>
              <a:rPr lang="en-US" altLang="de-DE" b="0" i="1" noProof="0" dirty="0">
                <a:latin typeface="Arial" pitchFamily="34" charset="0"/>
                <a:ea typeface="Osaka" pitchFamily="-84" charset="-128"/>
              </a:rPr>
              <a:t>Image</a:t>
            </a:r>
            <a:r>
              <a:rPr lang="en-US" altLang="de-DE" b="0" i="1" baseline="0" noProof="0" dirty="0">
                <a:latin typeface="Arial" pitchFamily="34" charset="0"/>
                <a:ea typeface="Osaka" pitchFamily="-84" charset="-128"/>
              </a:rPr>
              <a:t> courtesy:</a:t>
            </a:r>
            <a:r>
              <a:rPr lang="en-US" altLang="de-DE" b="0" i="1" noProof="0" dirty="0">
                <a:latin typeface="Arial" pitchFamily="34" charset="0"/>
                <a:ea typeface="Osaka" pitchFamily="-84" charset="-128"/>
              </a:rPr>
              <a:t> P</a:t>
            </a:r>
            <a:r>
              <a:rPr lang="en-US" altLang="de-DE" b="0" i="1" baseline="0" noProof="0" dirty="0">
                <a:latin typeface="Arial" pitchFamily="34" charset="0"/>
                <a:ea typeface="Osaka" pitchFamily="-84" charset="-128"/>
              </a:rPr>
              <a:t>rofessor Christopher L Colton.</a:t>
            </a:r>
            <a:endParaRPr lang="en-US" altLang="de-DE" b="0" i="1" noProof="0" dirty="0">
              <a:latin typeface="Arial" pitchFamily="34" charset="0"/>
              <a:ea typeface="Osaka" pitchFamily="-84" charset="-128"/>
            </a:endParaRPr>
          </a:p>
          <a:p>
            <a:pPr>
              <a:defRPr/>
            </a:pPr>
            <a:endParaRPr lang="en-US" altLang="de-DE" b="1" i="1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E97B0C-A76D-4F62-BDC9-1B2822A1CD8D}" type="slidenum">
              <a:rPr lang="en-US" altLang="de-DE" sz="1000"/>
              <a:pPr eaLnBrk="1" hangingPunct="1">
                <a:spcBef>
                  <a:spcPct val="0"/>
                </a:spcBef>
              </a:pPr>
              <a:t>10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In articular fractures: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The joint surface is restored anatomically. Gaps and steps in the articular surface must be avoided.</a:t>
            </a:r>
          </a:p>
          <a:p>
            <a:pPr marL="656311" lvl="1" indent="-178994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“Steps” means that there is a difference between the levels of two main articular fragments.</a:t>
            </a:r>
          </a:p>
          <a:p>
            <a:pPr marL="656311" lvl="1" indent="-178994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“Gaps” means</a:t>
            </a:r>
            <a:r>
              <a:rPr lang="en-US" u="none" baseline="0" noProof="0" dirty="0"/>
              <a:t> that </a:t>
            </a:r>
            <a:r>
              <a:rPr lang="en-US" u="none" noProof="0" dirty="0"/>
              <a:t>there is some space between two adjacent main articular fragments.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The axial alignment is restored.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EAE6A0-4DD3-4B43-984C-39EECB6057AB}" type="slidenum">
              <a:rPr lang="en-US" altLang="de-DE" sz="1000"/>
              <a:pPr eaLnBrk="1" hangingPunct="1">
                <a:spcBef>
                  <a:spcPct val="0"/>
                </a:spcBef>
              </a:pPr>
              <a:t>11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There are two reduction methods: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dirty="0"/>
              <a:t>Direct reduction where every fragment under direct vision is restored.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dirty="0"/>
              <a:t>Indirect reduction where the direction is done without direct view on the fracture.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E5492C-179D-43F5-8581-BE9062ADFDA9}" type="slidenum">
              <a:rPr lang="en-US" altLang="de-DE" sz="1000"/>
              <a:pPr eaLnBrk="1" hangingPunct="1">
                <a:spcBef>
                  <a:spcPct val="0"/>
                </a:spcBef>
              </a:pPr>
              <a:t>12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 err="1">
                <a:latin typeface="Arial" pitchFamily="34" charset="0"/>
                <a:ea typeface="Osaka" pitchFamily="-84" charset="-128"/>
              </a:rPr>
              <a:t>There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are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different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techniques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of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direct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direction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.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E50C-64E9-47D5-8DAC-205575C75F83}" type="slidenum">
              <a:rPr lang="en-US" altLang="de-DE" sz="1000"/>
              <a:pPr eaLnBrk="1" hangingPunct="1">
                <a:spcBef>
                  <a:spcPct val="0"/>
                </a:spcBef>
              </a:pPr>
              <a:t>13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On</a:t>
            </a:r>
            <a:r>
              <a:rPr lang="de-CH" altLang="de-DE" baseline="0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baseline="0" dirty="0" err="1">
                <a:latin typeface="Arial" pitchFamily="34" charset="0"/>
                <a:ea typeface="Osaka" pitchFamily="-84" charset="-128"/>
              </a:rPr>
              <a:t>this</a:t>
            </a:r>
            <a:r>
              <a:rPr lang="de-CH" altLang="de-DE" baseline="0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baseline="0" dirty="0" err="1">
                <a:latin typeface="Arial" pitchFamily="34" charset="0"/>
                <a:ea typeface="Osaka" pitchFamily="-84" charset="-128"/>
              </a:rPr>
              <a:t>slide</a:t>
            </a:r>
            <a:r>
              <a:rPr lang="de-CH" altLang="de-DE" baseline="0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baseline="0" dirty="0" err="1">
                <a:latin typeface="Arial" pitchFamily="34" charset="0"/>
                <a:ea typeface="Osaka" pitchFamily="-84" charset="-128"/>
              </a:rPr>
              <a:t>you</a:t>
            </a:r>
            <a:r>
              <a:rPr lang="de-CH" altLang="de-DE" baseline="0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baseline="0" dirty="0" err="1">
                <a:latin typeface="Arial" pitchFamily="34" charset="0"/>
                <a:ea typeface="Osaka" pitchFamily="-84" charset="-128"/>
              </a:rPr>
              <a:t>can</a:t>
            </a:r>
            <a:r>
              <a:rPr lang="de-CH" altLang="de-DE" baseline="0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see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how the 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distal femoral and distal humeral</a:t>
            </a:r>
            <a:r>
              <a:rPr lang="de-CH" altLang="de-DE" u="none" baseline="0" dirty="0">
                <a:latin typeface="Arial" pitchFamily="34" charset="0"/>
                <a:ea typeface="Osaka" pitchFamily="-84" charset="-128"/>
              </a:rPr>
              <a:t> fractures 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are 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reduced with a pointed reduction clamp.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C9B2E7A-96FC-498D-927C-5AAB56A67CB4}" type="slidenum">
              <a:rPr lang="en-US" altLang="de-DE" sz="1000"/>
              <a:pPr eaLnBrk="1" hangingPunct="1">
                <a:spcBef>
                  <a:spcPct val="0"/>
                </a:spcBef>
              </a:pPr>
              <a:t>14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Reduction of proximal tibia/tibia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plateau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using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a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distractor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 in combination with a pointed reduction forceps.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AB2482-B5C5-4EED-9469-C042D4C2BCBB}" type="slidenum">
              <a:rPr lang="en-US" altLang="de-DE" sz="1000"/>
              <a:pPr eaLnBrk="1" hangingPunct="1">
                <a:spcBef>
                  <a:spcPct val="0"/>
                </a:spcBef>
              </a:pPr>
              <a:t>15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Also here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the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distractor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is 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used to gain normal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length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. The forceps then reduces the main</a:t>
            </a:r>
            <a:r>
              <a:rPr lang="de-CH" altLang="de-DE" u="none" baseline="0" dirty="0">
                <a:latin typeface="Arial" pitchFamily="34" charset="0"/>
                <a:ea typeface="Osaka" pitchFamily="-84" charset="-128"/>
              </a:rPr>
              <a:t> fragments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128C97-E421-49FE-9BA3-390E70B85462}" type="slidenum">
              <a:rPr lang="en-US" altLang="de-DE" sz="1000"/>
              <a:pPr eaLnBrk="1" hangingPunct="1">
                <a:spcBef>
                  <a:spcPct val="0"/>
                </a:spcBef>
              </a:pPr>
              <a:t>16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4634">
              <a:defRPr/>
            </a:pPr>
            <a:r>
              <a:rPr lang="en-US" i="1" noProof="0" dirty="0"/>
              <a:t>Information</a:t>
            </a:r>
            <a:r>
              <a:rPr lang="en-US" i="1" baseline="0" noProof="0" dirty="0"/>
              <a:t> for faculty: All slides on reduction tools can be used and explained. An possible alternative is a discussion of these instruments during hands-on exercises (</a:t>
            </a:r>
            <a:r>
              <a:rPr lang="en-US" i="1" baseline="0" noProof="0" dirty="0" err="1"/>
              <a:t>eg</a:t>
            </a:r>
            <a:r>
              <a:rPr lang="en-US" i="1" baseline="0" noProof="0" dirty="0"/>
              <a:t>, AO Skills Lab). In that case you may wish not to show these slides.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634">
              <a:defRPr/>
            </a:pPr>
            <a:r>
              <a:rPr lang="en-US" i="1" noProof="0" dirty="0"/>
              <a:t>Information</a:t>
            </a:r>
            <a:r>
              <a:rPr lang="en-US" i="1" baseline="0" noProof="0" dirty="0"/>
              <a:t> for faculty: All slides on reduction tools can be used and explained. An possible alternative is a discussion of these instruments during hands-on exercises (</a:t>
            </a:r>
            <a:r>
              <a:rPr lang="en-US" i="1" baseline="0" noProof="0" dirty="0" err="1"/>
              <a:t>eg</a:t>
            </a:r>
            <a:r>
              <a:rPr lang="en-US" i="1" baseline="0" noProof="0" dirty="0"/>
              <a:t>, AO Skills Lab). In that case you may wish not to show these slides.</a:t>
            </a:r>
          </a:p>
          <a:p>
            <a:pPr>
              <a:defRPr/>
            </a:pPr>
            <a:endParaRPr lang="en-US" baseline="0" noProof="0" dirty="0"/>
          </a:p>
          <a:p>
            <a:pPr>
              <a:defRPr/>
            </a:pPr>
            <a:r>
              <a:rPr lang="en-US" noProof="0" dirty="0"/>
              <a:t>Commonly used reduction tools are: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Pointed</a:t>
            </a:r>
            <a:r>
              <a:rPr lang="en-US" noProof="0" dirty="0"/>
              <a:t> reduction forceps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Toothed reduction forceps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endParaRPr lang="de-CH" dirty="0"/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endParaRPr lang="de-CH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7857AE8-9C30-4A1E-9D8E-02DFA96EA4E4}" type="slidenum">
              <a:rPr lang="en-US" altLang="de-DE" sz="1000"/>
              <a:pPr eaLnBrk="1" hangingPunct="1">
                <a:spcBef>
                  <a:spcPct val="0"/>
                </a:spcBef>
              </a:pPr>
              <a:t>18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4634">
              <a:defRPr/>
            </a:pPr>
            <a:r>
              <a:rPr lang="en-US" i="1" noProof="0" dirty="0"/>
              <a:t>Information</a:t>
            </a:r>
            <a:r>
              <a:rPr lang="en-US" i="1" baseline="0" noProof="0" dirty="0"/>
              <a:t> for faculty: All slides on reduction tools can be used and explained. An possible alternative is a discussion of these instruments during hands-on exercises (</a:t>
            </a:r>
            <a:r>
              <a:rPr lang="en-US" i="1" baseline="0" noProof="0" dirty="0" err="1"/>
              <a:t>eg</a:t>
            </a:r>
            <a:r>
              <a:rPr lang="en-US" i="1" baseline="0" noProof="0" dirty="0"/>
              <a:t>, AO Skills Lab). In that case you may wish not to show these slides.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endParaRPr lang="en-US" u="none" noProof="0" dirty="0"/>
          </a:p>
          <a:p>
            <a:pPr defTabSz="954634">
              <a:defRPr/>
            </a:pPr>
            <a:r>
              <a:rPr lang="en-US" noProof="0" dirty="0"/>
              <a:t>Commonly used reduction tools are: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Bone-holding</a:t>
            </a:r>
            <a:r>
              <a:rPr lang="en-US" noProof="0" dirty="0"/>
              <a:t> forceps, </a:t>
            </a:r>
            <a:r>
              <a:rPr lang="en-US" noProof="0" dirty="0" err="1"/>
              <a:t>Verbrugge</a:t>
            </a:r>
            <a:r>
              <a:rPr lang="en-US" noProof="0" dirty="0"/>
              <a:t> type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Bone spreader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altLang="de-DE" noProof="0" dirty="0" err="1">
                <a:latin typeface="Arial" pitchFamily="34" charset="0"/>
                <a:ea typeface="Osaka" pitchFamily="-84" charset="-128"/>
              </a:rPr>
              <a:t>Colinear</a:t>
            </a:r>
            <a:r>
              <a:rPr lang="en-US" altLang="de-DE" noProof="0" dirty="0">
                <a:latin typeface="Arial" pitchFamily="34" charset="0"/>
                <a:ea typeface="Osaka" pitchFamily="-84" charset="-128"/>
              </a:rPr>
              <a:t> reduction clamp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811A73-3862-41EB-9D3F-16ECAAA4DF31}" type="slidenum">
              <a:rPr lang="en-US" altLang="de-DE" sz="1000"/>
              <a:pPr eaLnBrk="1" hangingPunct="1">
                <a:spcBef>
                  <a:spcPct val="0"/>
                </a:spcBef>
              </a:pPr>
              <a:t>19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3200"/>
            <a:r>
              <a:rPr lang="en-GB" altLang="de-DE" dirty="0">
                <a:latin typeface="Arial" pitchFamily="34" charset="0"/>
                <a:ea typeface="Osaka" pitchFamily="-84" charset="-128"/>
                <a:cs typeface="Arial" pitchFamily="34" charset="0"/>
              </a:rPr>
              <a:t>At the end of this lecture you will be able to</a:t>
            </a:r>
            <a:r>
              <a:rPr lang="en-GB" altLang="de-DE" dirty="0">
                <a:latin typeface="Calibri" pitchFamily="34" charset="0"/>
                <a:ea typeface="Osaka" pitchFamily="-84" charset="-128"/>
              </a:rPr>
              <a:t>: </a:t>
            </a:r>
          </a:p>
          <a:p>
            <a:pPr marL="656311" lvl="1" indent="-178994" defTabSz="913200">
              <a:buFontTx/>
              <a:buChar char="•"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Define reduction and its types.</a:t>
            </a:r>
          </a:p>
          <a:p>
            <a:pPr marL="656311" lvl="1" indent="-178994" defTabSz="913200">
              <a:buFontTx/>
              <a:buChar char="•"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Understand the degrees of displacement of fractures.</a:t>
            </a:r>
          </a:p>
          <a:p>
            <a:pPr marL="656311" lvl="1" indent="-178994" defTabSz="913200">
              <a:buFontTx/>
              <a:buChar char="•"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Describe the reduction methods and the tools used.</a:t>
            </a:r>
          </a:p>
          <a:p>
            <a:pPr defTabSz="913200"/>
            <a:endParaRPr lang="de-CH" altLang="de-DE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C421B2-76C3-423E-A415-BCC48AC55995}" type="slidenum">
              <a:rPr lang="en-US" altLang="de-DE" sz="1000"/>
              <a:pPr eaLnBrk="1" hangingPunct="1">
                <a:spcBef>
                  <a:spcPct val="0"/>
                </a:spcBef>
              </a:pPr>
              <a:t>2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4634">
              <a:defRPr/>
            </a:pPr>
            <a:r>
              <a:rPr lang="en-US" i="1" noProof="0" dirty="0"/>
              <a:t>Information</a:t>
            </a:r>
            <a:r>
              <a:rPr lang="en-US" i="1" baseline="0" noProof="0" dirty="0"/>
              <a:t> for faculty: All slides on reduction tools can be used and explained. An possible alternative is a discussion of these instruments during hands-on exercises (</a:t>
            </a:r>
            <a:r>
              <a:rPr lang="en-US" i="1" baseline="0" noProof="0" dirty="0" err="1"/>
              <a:t>eg</a:t>
            </a:r>
            <a:r>
              <a:rPr lang="en-US" i="1" baseline="0" noProof="0" dirty="0"/>
              <a:t>, AO Skills Lab). In that case you may wish not to show these slides.</a:t>
            </a:r>
          </a:p>
          <a:p>
            <a:endParaRPr lang="en-US" altLang="de-DE" noProof="0" dirty="0">
              <a:latin typeface="Arial" pitchFamily="34" charset="0"/>
              <a:ea typeface="Osaka" pitchFamily="-84" charset="-128"/>
            </a:endParaRPr>
          </a:p>
          <a:p>
            <a:pPr defTabSz="954634">
              <a:defRPr/>
            </a:pPr>
            <a:r>
              <a:rPr lang="en-US" noProof="0" dirty="0"/>
              <a:t>Reduction tools for </a:t>
            </a:r>
            <a:r>
              <a:rPr lang="en-US" noProof="0" dirty="0" err="1"/>
              <a:t>oseosynthesis</a:t>
            </a:r>
            <a:r>
              <a:rPr lang="en-US" baseline="0" noProof="0" dirty="0"/>
              <a:t> of the pelvis </a:t>
            </a:r>
            <a:r>
              <a:rPr lang="en-US" noProof="0" dirty="0"/>
              <a:t>are: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altLang="de-DE" noProof="0" dirty="0">
                <a:latin typeface="Arial" pitchFamily="34" charset="0"/>
                <a:ea typeface="Osaka" pitchFamily="-84" charset="-128"/>
              </a:rPr>
              <a:t>Pelvic reduction forceps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altLang="de-DE" noProof="0" dirty="0">
                <a:latin typeface="Arial" pitchFamily="34" charset="0"/>
                <a:ea typeface="Osaka" pitchFamily="-84" charset="-128"/>
              </a:rPr>
              <a:t>Angled pelvic reduction forceps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3723FD-29E4-4067-B08B-3FEC1EC33DDF}" type="slidenum">
              <a:rPr lang="en-US" altLang="de-DE" sz="1000"/>
              <a:pPr eaLnBrk="1" hangingPunct="1">
                <a:spcBef>
                  <a:spcPct val="0"/>
                </a:spcBef>
              </a:pPr>
              <a:t>20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4634">
              <a:defRPr/>
            </a:pPr>
            <a:r>
              <a:rPr lang="en-US" i="1" noProof="0" dirty="0"/>
              <a:t>Information</a:t>
            </a:r>
            <a:r>
              <a:rPr lang="en-US" i="1" baseline="0" noProof="0" dirty="0"/>
              <a:t> for faculty: All slides on reduction tools can be used and explained. An possible alternative is a discussion of these instruments during hands-on exercises (</a:t>
            </a:r>
            <a:r>
              <a:rPr lang="en-US" i="1" baseline="0" noProof="0" dirty="0" err="1"/>
              <a:t>eg</a:t>
            </a:r>
            <a:r>
              <a:rPr lang="en-US" i="1" baseline="0" noProof="0" dirty="0"/>
              <a:t>, AO Skills Lab). In that case you may wish not to show these slides.</a:t>
            </a:r>
          </a:p>
          <a:p>
            <a:endParaRPr lang="en-US" altLang="de-DE" noProof="0" dirty="0">
              <a:latin typeface="Arial" pitchFamily="34" charset="0"/>
              <a:ea typeface="Osaka" pitchFamily="-84" charset="-128"/>
            </a:endParaRPr>
          </a:p>
          <a:p>
            <a:pPr defTabSz="954634">
              <a:defRPr/>
            </a:pPr>
            <a:r>
              <a:rPr lang="en-US" noProof="0" dirty="0"/>
              <a:t>Reduction tools for </a:t>
            </a:r>
            <a:r>
              <a:rPr lang="en-US" noProof="0" dirty="0" err="1"/>
              <a:t>osteosynthesis</a:t>
            </a:r>
            <a:r>
              <a:rPr lang="en-US" baseline="0" noProof="0" dirty="0"/>
              <a:t> of the pelvis </a:t>
            </a:r>
            <a:r>
              <a:rPr lang="en-US" noProof="0" dirty="0"/>
              <a:t>are: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altLang="de-DE" noProof="0" dirty="0" err="1">
                <a:latin typeface="Arial" pitchFamily="34" charset="0"/>
                <a:ea typeface="Osaka" pitchFamily="-84" charset="-128"/>
              </a:rPr>
              <a:t>Faraboeuf</a:t>
            </a:r>
            <a:r>
              <a:rPr lang="en-US" altLang="de-DE" baseline="0" noProof="0" dirty="0">
                <a:latin typeface="Arial" pitchFamily="34" charset="0"/>
                <a:ea typeface="Osaka" pitchFamily="-84" charset="-128"/>
              </a:rPr>
              <a:t> 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en-US" altLang="de-DE" baseline="0" noProof="0" dirty="0" err="1">
                <a:latin typeface="Arial" pitchFamily="34" charset="0"/>
                <a:ea typeface="Osaka" pitchFamily="-84" charset="-128"/>
              </a:rPr>
              <a:t>Yungbluth</a:t>
            </a:r>
            <a:endParaRPr lang="en-US" altLang="de-DE" noProof="0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AC3A7D-F0F7-46EF-A36F-B6041D1DD775}" type="slidenum">
              <a:rPr lang="en-US" altLang="de-DE" sz="1000"/>
              <a:pPr eaLnBrk="1" hangingPunct="1">
                <a:spcBef>
                  <a:spcPct val="0"/>
                </a:spcBef>
              </a:pPr>
              <a:t>21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300" dirty="0"/>
              <a:t>In </a:t>
            </a:r>
            <a:r>
              <a:rPr lang="en-US" sz="1300" dirty="0" err="1"/>
              <a:t>diaphyseal</a:t>
            </a:r>
            <a:r>
              <a:rPr lang="en-US" sz="1300" dirty="0"/>
              <a:t> fractures fixed with a plate, the plate is attached to one fragment: then a bone spreader, placed between the end of the plate and an independent screw in one main fragment, can be used to distract the fracture for reduction.</a:t>
            </a:r>
            <a:br>
              <a:rPr lang="en-US" dirty="0"/>
            </a:br>
            <a:r>
              <a:rPr lang="en-US" sz="1300" dirty="0"/>
              <a:t>A loosely applied reduction forceps helps to maintain the alignment of the main fragment with the plate.</a:t>
            </a:r>
            <a:endParaRPr lang="de-CH" altLang="de-DE" dirty="0">
              <a:latin typeface="Arial" pitchFamily="34" charset="0"/>
              <a:ea typeface="Osaka" pitchFamily="-84" charset="-128"/>
            </a:endParaRPr>
          </a:p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In a next step, </a:t>
            </a:r>
            <a:r>
              <a:rPr lang="en-US" altLang="de-DE" sz="1300" dirty="0"/>
              <a:t>i</a:t>
            </a:r>
            <a:r>
              <a:rPr lang="en-US" sz="1300" dirty="0"/>
              <a:t>n order to maintain the reduction using the same independent screw, preliminary axial compression can then be obtained by pulling the plate end towards the independent screw with a small </a:t>
            </a:r>
            <a:r>
              <a:rPr lang="en-US" sz="1300" dirty="0" err="1"/>
              <a:t>Verbrugge</a:t>
            </a:r>
            <a:r>
              <a:rPr lang="en-US" sz="1300" dirty="0"/>
              <a:t> clamp.</a:t>
            </a:r>
            <a:endParaRPr lang="de-CH" altLang="de-DE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0D6F74-3749-494C-92D4-1333CF6E40E5}" type="slidenum">
              <a:rPr lang="en-US" altLang="de-DE" sz="1000"/>
              <a:pPr eaLnBrk="1" hangingPunct="1">
                <a:spcBef>
                  <a:spcPct val="0"/>
                </a:spcBef>
              </a:pPr>
              <a:t>22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b="0" dirty="0">
                <a:latin typeface="Arial" pitchFamily="34" charset="0"/>
                <a:ea typeface="Osaka" pitchFamily="-84" charset="-128"/>
              </a:rPr>
              <a:t>The articulated tension devide (ATD) can be used to serve the push-pull principle, as illustrated </a:t>
            </a:r>
            <a:r>
              <a:rPr lang="en-US" altLang="de-DE" b="0" noProof="0" dirty="0">
                <a:latin typeface="Arial" pitchFamily="34" charset="0"/>
                <a:ea typeface="Osaka" pitchFamily="-84" charset="-128"/>
              </a:rPr>
              <a:t>on the previous slide.</a:t>
            </a:r>
            <a:r>
              <a:rPr lang="de-CH" altLang="de-DE" b="0" dirty="0">
                <a:latin typeface="Arial" pitchFamily="34" charset="0"/>
                <a:ea typeface="Osaka" pitchFamily="-84" charset="-128"/>
              </a:rPr>
              <a:t> </a:t>
            </a:r>
          </a:p>
          <a:p>
            <a:r>
              <a:rPr lang="en-US" altLang="de-DE" b="0" noProof="0" dirty="0">
                <a:latin typeface="Arial" pitchFamily="34" charset="0"/>
                <a:ea typeface="Osaka" pitchFamily="-84" charset="-128"/>
              </a:rPr>
              <a:t>The</a:t>
            </a:r>
            <a:r>
              <a:rPr lang="en-US" altLang="de-DE" b="0" baseline="0" noProof="0" dirty="0">
                <a:latin typeface="Arial" pitchFamily="34" charset="0"/>
                <a:ea typeface="Osaka" pitchFamily="-84" charset="-128"/>
              </a:rPr>
              <a:t> push stage is achieved by reversing the hook on the articulated tension device (see circle and next slide).</a:t>
            </a:r>
          </a:p>
          <a:p>
            <a:endParaRPr lang="en-US" altLang="de-DE" b="0" baseline="0" noProof="0" dirty="0">
              <a:latin typeface="Arial" pitchFamily="34" charset="0"/>
              <a:ea typeface="Osaka" pitchFamily="-84" charset="-128"/>
            </a:endParaRPr>
          </a:p>
          <a:p>
            <a:pPr defTabSz="954634">
              <a:defRPr/>
            </a:pPr>
            <a:r>
              <a:rPr lang="en-US" altLang="de-DE" b="0" i="1" noProof="0" dirty="0">
                <a:latin typeface="Arial" pitchFamily="34" charset="0"/>
                <a:ea typeface="Osaka" pitchFamily="-84" charset="-128"/>
              </a:rPr>
              <a:t>Image</a:t>
            </a:r>
            <a:r>
              <a:rPr lang="en-US" altLang="de-DE" b="0" i="1" baseline="0" noProof="0" dirty="0">
                <a:latin typeface="Arial" pitchFamily="34" charset="0"/>
                <a:ea typeface="Osaka" pitchFamily="-84" charset="-128"/>
              </a:rPr>
              <a:t> courtesy:</a:t>
            </a:r>
            <a:r>
              <a:rPr lang="en-US" altLang="de-DE" b="0" i="1" noProof="0" dirty="0">
                <a:latin typeface="Arial" pitchFamily="34" charset="0"/>
                <a:ea typeface="Osaka" pitchFamily="-84" charset="-128"/>
              </a:rPr>
              <a:t> </a:t>
            </a:r>
            <a:r>
              <a:rPr lang="en-US" altLang="de-DE" b="0" i="1" noProof="0">
                <a:latin typeface="Arial" pitchFamily="34" charset="0"/>
                <a:ea typeface="Osaka" pitchFamily="-84" charset="-128"/>
              </a:rPr>
              <a:t>P</a:t>
            </a:r>
            <a:r>
              <a:rPr lang="en-US" altLang="de-DE" b="0" i="1" baseline="0" noProof="0">
                <a:latin typeface="Arial" pitchFamily="34" charset="0"/>
                <a:ea typeface="Osaka" pitchFamily="-84" charset="-128"/>
              </a:rPr>
              <a:t>rofessor Christopher </a:t>
            </a:r>
            <a:r>
              <a:rPr lang="en-US" altLang="de-DE" b="0" i="1" baseline="0" noProof="0" dirty="0">
                <a:latin typeface="Arial" pitchFamily="34" charset="0"/>
                <a:ea typeface="Osaka" pitchFamily="-84" charset="-128"/>
              </a:rPr>
              <a:t>L Colton.</a:t>
            </a:r>
            <a:endParaRPr lang="en-US" altLang="de-DE" b="0" i="1" noProof="0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98F358C-F004-4E14-8B9D-CD73E678883E}" type="slidenum">
              <a:rPr lang="en-US" altLang="de-DE" sz="1000"/>
              <a:pPr eaLnBrk="1" hangingPunct="1">
                <a:spcBef>
                  <a:spcPct val="0"/>
                </a:spcBef>
              </a:pPr>
              <a:t>23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48ED1-C27A-4016-846A-39D7A39D2810}" type="slidenum">
              <a:rPr lang="en-US" altLang="de-DE" smtClean="0"/>
              <a:pPr>
                <a:defRPr/>
              </a:pPr>
              <a:t>24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88636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The tip of a </a:t>
            </a:r>
            <a:r>
              <a:rPr lang="en-US" altLang="de-DE" u="none" noProof="0" dirty="0" err="1">
                <a:latin typeface="Arial" pitchFamily="34" charset="0"/>
                <a:ea typeface="Osaka" pitchFamily="-84" charset="-128"/>
              </a:rPr>
              <a:t>Hohmann</a:t>
            </a:r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 retractor can be used by placing it between the two bone ends of a fracture. By turning the instrument and levering the fragments</a:t>
            </a:r>
            <a:r>
              <a:rPr lang="en-US" altLang="de-DE" u="none" baseline="0" noProof="0" dirty="0">
                <a:latin typeface="Arial" pitchFamily="34" charset="0"/>
                <a:ea typeface="Osaka" pitchFamily="-84" charset="-128"/>
              </a:rPr>
              <a:t> into position</a:t>
            </a:r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 the fracture can be reduced.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0EF00C-E670-401F-9529-DB5D9567BE80}" type="slidenum">
              <a:rPr lang="en-US" altLang="de-DE" sz="1000"/>
              <a:pPr eaLnBrk="1" hangingPunct="1">
                <a:spcBef>
                  <a:spcPct val="0"/>
                </a:spcBef>
              </a:pPr>
              <a:t>25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712F17-7348-4F8E-8B1A-533ADDD3D24B}" type="slidenum">
              <a:rPr lang="en-US" altLang="de-DE" sz="1000"/>
              <a:pPr eaLnBrk="1" hangingPunct="1">
                <a:spcBef>
                  <a:spcPct val="0"/>
                </a:spcBef>
              </a:pPr>
              <a:t>26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noProof="0" dirty="0">
                <a:latin typeface="Arial" pitchFamily="34" charset="0"/>
                <a:ea typeface="Osaka" pitchFamily="-84" charset="-128"/>
              </a:rPr>
              <a:t>The fracture table is used to facilitate the reduction </a:t>
            </a:r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of certain </a:t>
            </a:r>
            <a:r>
              <a:rPr lang="en-US" altLang="de-DE" noProof="0" dirty="0">
                <a:latin typeface="Arial" pitchFamily="34" charset="0"/>
                <a:ea typeface="Osaka" pitchFamily="-84" charset="-128"/>
              </a:rPr>
              <a:t>fractures. It is commonly used for the reduction and fixation of proximal hip fractures.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73D80D-0EF2-477A-A449-BC723C5DE624}" type="slidenum">
              <a:rPr lang="en-US" altLang="de-DE" sz="1000"/>
              <a:pPr eaLnBrk="1" hangingPunct="1">
                <a:spcBef>
                  <a:spcPct val="0"/>
                </a:spcBef>
              </a:pPr>
              <a:t>27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The use of the image intensifier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is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crucial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when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performing</a:t>
            </a:r>
            <a:r>
              <a:rPr lang="de-CH" altLang="de-DE" baseline="0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closed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reduction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and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to guide fixation.</a:t>
            </a:r>
          </a:p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When using the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extension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table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, good access with the image intensifier must be possible in both views, AP and lateral view.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2F53302-A8DD-4E23-9A84-C0AF28669082}" type="slidenum">
              <a:rPr lang="en-US" altLang="de-DE" sz="1000"/>
              <a:pPr eaLnBrk="1" hangingPunct="1">
                <a:spcBef>
                  <a:spcPct val="0"/>
                </a:spcBef>
              </a:pPr>
              <a:t>28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The large distractor is a tool used to distract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the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fracture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. In a next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step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reduction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can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be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carried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out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. The distractor can be used with any table, for any type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of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fracture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, and with all kinds of implants, including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the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intramedullary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 nail.</a:t>
            </a:r>
          </a:p>
          <a:p>
            <a:r>
              <a:rPr lang="de-CH" altLang="de-DE" u="none" dirty="0">
                <a:latin typeface="Arial" pitchFamily="34" charset="0"/>
                <a:ea typeface="Osaka" pitchFamily="-84" charset="-128"/>
              </a:rPr>
              <a:t>In combination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with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joysticks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 (Schanz screw with T-handle, placed in each fragment) reduction can more easily be obtained.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D03F3F-3A88-422E-BDEB-796C12532918}" type="slidenum">
              <a:rPr lang="en-US" altLang="de-DE" sz="1000"/>
              <a:pPr eaLnBrk="1" hangingPunct="1">
                <a:spcBef>
                  <a:spcPct val="0"/>
                </a:spcBef>
              </a:pPr>
              <a:t>29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dirty="0">
                <a:latin typeface="Arial" pitchFamily="34" charset="0"/>
                <a:ea typeface="Osaka" pitchFamily="-84" charset="-128"/>
              </a:rPr>
              <a:t>Reduction is the action of restoring a dislocation or fracture by returning the affected part of the body to its normal position.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81E12A-12F1-491B-BBF0-C6074E3889F1}" type="slidenum">
              <a:rPr lang="en-US" altLang="de-DE" sz="1000"/>
              <a:pPr eaLnBrk="1" hangingPunct="1">
                <a:spcBef>
                  <a:spcPct val="0"/>
                </a:spcBef>
              </a:pPr>
              <a:t>3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de-DE">
              <a:latin typeface="Calibri" pitchFamily="34" charset="0"/>
              <a:ea typeface="Osaka" pitchFamily="-8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BA730CC-538F-485B-B6B1-F14D5BE4A98E}" type="slidenum">
              <a:rPr lang="en-US" altLang="de-DE" smtClean="0"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de-DE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dirty="0">
                <a:latin typeface="Arial" pitchFamily="34" charset="0"/>
                <a:ea typeface="Osaka" pitchFamily="-84" charset="-128"/>
              </a:rPr>
              <a:t>Also the external fixator system with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frame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</a:t>
            </a:r>
            <a:r>
              <a:rPr lang="de-CH" altLang="de-DE" dirty="0" err="1">
                <a:latin typeface="Arial" pitchFamily="34" charset="0"/>
                <a:ea typeface="Osaka" pitchFamily="-84" charset="-128"/>
              </a:rPr>
              <a:t>distraction</a:t>
            </a:r>
            <a:r>
              <a:rPr lang="de-CH" altLang="de-DE" dirty="0">
                <a:latin typeface="Arial" pitchFamily="34" charset="0"/>
                <a:ea typeface="Osaka" pitchFamily="-84" charset="-128"/>
              </a:rPr>
              <a:t> can be used to obtain preliminary reduction, particularly in length.</a:t>
            </a:r>
          </a:p>
          <a:p>
            <a:endParaRPr lang="de-CH" altLang="de-DE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F9889DD-F7BF-40D2-A403-44105352C564}" type="slidenum">
              <a:rPr lang="en-US" altLang="de-DE" sz="1000"/>
              <a:pPr eaLnBrk="1" hangingPunct="1">
                <a:spcBef>
                  <a:spcPct val="0"/>
                </a:spcBef>
              </a:pPr>
              <a:t>31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48ED1-C27A-4016-846A-39D7A39D2810}" type="slidenum">
              <a:rPr lang="en-US" altLang="de-DE" smtClean="0"/>
              <a:pPr>
                <a:defRPr/>
              </a:pPr>
              <a:t>32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28906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u="none" dirty="0">
                <a:latin typeface="Arial" pitchFamily="34" charset="0"/>
                <a:ea typeface="Osaka" pitchFamily="-84" charset="-128"/>
              </a:rPr>
              <a:t>The advantages of direct reduction (from point of view of the surgeon) are that the fracture can easily be seen, which makes it easier to reduce.</a:t>
            </a:r>
          </a:p>
          <a:p>
            <a:r>
              <a:rPr lang="de-CH" altLang="de-DE" u="none" dirty="0">
                <a:latin typeface="Arial" pitchFamily="34" charset="0"/>
                <a:ea typeface="Osaka" pitchFamily="-84" charset="-128"/>
              </a:rPr>
              <a:t>The disadvantage is that it is often associated with increased surgical insult to the soft </a:t>
            </a:r>
            <a:r>
              <a:rPr lang="de-CH" altLang="de-DE" u="none" dirty="0" err="1">
                <a:latin typeface="Arial" pitchFamily="34" charset="0"/>
                <a:ea typeface="Osaka" pitchFamily="-84" charset="-128"/>
              </a:rPr>
              <a:t>tissue</a:t>
            </a:r>
            <a:r>
              <a:rPr lang="de-CH" altLang="de-DE" u="none" dirty="0">
                <a:latin typeface="Arial" pitchFamily="34" charset="0"/>
                <a:ea typeface="Osaka" pitchFamily="-84" charset="-128"/>
              </a:rPr>
              <a:t>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D1DFE7-CBD1-4917-9707-A7EED5744E5E}" type="slidenum">
              <a:rPr lang="en-US" altLang="de-DE" sz="1000"/>
              <a:pPr eaLnBrk="1" hangingPunct="1">
                <a:spcBef>
                  <a:spcPct val="0"/>
                </a:spcBef>
              </a:pPr>
              <a:t>33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The advantage of indirect reduction is that the soft tissues are preserved from additional insult.</a:t>
            </a:r>
          </a:p>
          <a:p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Disadvantages are, firstly, the fact that many fractures are more difficult to reduce indirectly and to maintain reduced. Secondly,</a:t>
            </a:r>
            <a:r>
              <a:rPr lang="en-US" altLang="de-DE" u="none" baseline="0" noProof="0" dirty="0">
                <a:latin typeface="Arial" pitchFamily="34" charset="0"/>
                <a:ea typeface="Osaka" pitchFamily="-84" charset="-128"/>
              </a:rPr>
              <a:t> i</a:t>
            </a:r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ndirect reduction is also combined with an increased use of the image intensifier, and consequently, a higher exposure of the surgical team to ionizing radiation.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8FFE9A-98E0-4598-8077-72F04BFB5120}" type="slidenum">
              <a:rPr lang="en-US" altLang="de-DE" sz="1000"/>
              <a:pPr eaLnBrk="1" hangingPunct="1">
                <a:spcBef>
                  <a:spcPct val="0"/>
                </a:spcBef>
              </a:pPr>
              <a:t>34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2694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779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380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779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73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There are two forms of displacement:</a:t>
            </a:r>
          </a:p>
          <a:p>
            <a:pPr marL="238658" indent="-238658">
              <a:buFont typeface="+mj-lt"/>
              <a:buAutoNum type="arabicPeriod"/>
              <a:defRPr/>
            </a:pPr>
            <a:r>
              <a:rPr lang="en-US" noProof="0" dirty="0"/>
              <a:t>Translational displacement:</a:t>
            </a:r>
          </a:p>
          <a:p>
            <a:pPr marL="715975" lvl="1" indent="-238658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Medial or lateral and posterior or anterior</a:t>
            </a:r>
          </a:p>
          <a:p>
            <a:pPr marL="715975" lvl="1" indent="-238658">
              <a:buFont typeface="Arial" panose="020B0604020202020204" pitchFamily="34" charset="0"/>
              <a:buChar char="•"/>
              <a:defRPr/>
            </a:pPr>
            <a:r>
              <a:rPr lang="en-US" noProof="0" dirty="0"/>
              <a:t>Shortening or lengthening</a:t>
            </a:r>
          </a:p>
          <a:p>
            <a:pPr marL="238658" indent="-238658">
              <a:buFont typeface="Arial" panose="020B0604020202020204" pitchFamily="34" charset="0"/>
              <a:buAutoNum type="arabicPeriod" startAt="2"/>
              <a:defRPr/>
            </a:pPr>
            <a:r>
              <a:rPr lang="en-US" noProof="0" dirty="0"/>
              <a:t>Rotational displacement:</a:t>
            </a:r>
          </a:p>
          <a:p>
            <a:pPr marL="715975" lvl="1" indent="-238658">
              <a:buFont typeface="Arial" panose="020B0604020202020204" pitchFamily="34" charset="0"/>
              <a:buChar char="•"/>
              <a:defRPr/>
            </a:pPr>
            <a:r>
              <a:rPr lang="en-US" u="none" noProof="0" dirty="0">
                <a:solidFill>
                  <a:schemeClr val="tx1"/>
                </a:solidFill>
              </a:rPr>
              <a:t>Internal or external </a:t>
            </a:r>
            <a:r>
              <a:rPr lang="en-US" u="none" noProof="0" dirty="0"/>
              <a:t>rotational </a:t>
            </a:r>
            <a:r>
              <a:rPr lang="en-US" u="none" noProof="0" dirty="0" err="1"/>
              <a:t>malaligment</a:t>
            </a:r>
            <a:endParaRPr lang="en-US" u="none" noProof="0" dirty="0"/>
          </a:p>
          <a:p>
            <a:pPr marL="715975" lvl="1" indent="-238658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Valgus or </a:t>
            </a:r>
            <a:r>
              <a:rPr lang="en-US" u="none" noProof="0" dirty="0" err="1"/>
              <a:t>varus</a:t>
            </a:r>
            <a:r>
              <a:rPr lang="en-US" u="none" noProof="0" dirty="0"/>
              <a:t> </a:t>
            </a:r>
            <a:r>
              <a:rPr lang="en-US" u="none" noProof="0" dirty="0" err="1"/>
              <a:t>malaligment</a:t>
            </a:r>
            <a:endParaRPr lang="en-US" u="none" noProof="0" dirty="0"/>
          </a:p>
          <a:p>
            <a:pPr marL="715975" lvl="1" indent="-238658">
              <a:buFont typeface="Arial" panose="020B0604020202020204" pitchFamily="34" charset="0"/>
              <a:buChar char="•"/>
              <a:defRPr/>
            </a:pPr>
            <a:r>
              <a:rPr lang="en-US" u="none" noProof="0" dirty="0"/>
              <a:t>Flexion or extension </a:t>
            </a:r>
            <a:r>
              <a:rPr lang="en-US" u="none" noProof="0" dirty="0" err="1"/>
              <a:t>malalignment</a:t>
            </a:r>
            <a:endParaRPr lang="en-US" u="none" noProof="0" dirty="0"/>
          </a:p>
          <a:p>
            <a:pPr marL="656311" lvl="1" indent="-178994">
              <a:buFont typeface="Arial" panose="020B0604020202020204" pitchFamily="34" charset="0"/>
              <a:buChar char="•"/>
              <a:defRPr/>
            </a:pPr>
            <a:endParaRPr lang="en-US" noProof="0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9095C0-B8A4-484B-8E17-1F74960770E7}" type="slidenum">
              <a:rPr lang="en-US" altLang="de-DE" sz="1000"/>
              <a:pPr eaLnBrk="1" hangingPunct="1">
                <a:spcBef>
                  <a:spcPct val="0"/>
                </a:spcBef>
              </a:pPr>
              <a:t>4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70075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Optional:</a:t>
            </a:r>
            <a:r>
              <a:rPr lang="en-US" i="1" baseline="0" dirty="0"/>
              <a:t> </a:t>
            </a:r>
            <a:r>
              <a:rPr lang="en-US" i="1" dirty="0"/>
              <a:t>Insert questions to check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A5DC1-2B93-4F45-8A52-10906FAA458B}" type="slidenum">
              <a:rPr lang="de-CH" smtClean="0"/>
              <a:pPr>
                <a:defRPr/>
              </a:pPr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8924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3200"/>
            <a:r>
              <a:rPr lang="en-GB" altLang="de-DE" dirty="0">
                <a:latin typeface="Arial" pitchFamily="34" charset="0"/>
                <a:ea typeface="Osaka" pitchFamily="-84" charset="-128"/>
                <a:cs typeface="Arial" pitchFamily="34" charset="0"/>
              </a:rPr>
              <a:t>You should now be able to:</a:t>
            </a:r>
            <a:endParaRPr lang="en-GB" altLang="de-DE" dirty="0">
              <a:latin typeface="Calibri" pitchFamily="34" charset="0"/>
              <a:ea typeface="Osaka" pitchFamily="-84" charset="-128"/>
            </a:endParaRPr>
          </a:p>
          <a:p>
            <a:pPr marL="656311" lvl="1" indent="-178994" defTabSz="913200">
              <a:buFontTx/>
              <a:buChar char="•"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Define reduction and its types.</a:t>
            </a:r>
          </a:p>
          <a:p>
            <a:pPr marL="656311" lvl="1" indent="-178994" defTabSz="913200">
              <a:buFontTx/>
              <a:buChar char="•"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Understand the degrees of displacement of fractures.</a:t>
            </a:r>
          </a:p>
          <a:p>
            <a:pPr marL="656311" lvl="1" indent="-178994" defTabSz="913200">
              <a:buFontTx/>
              <a:buChar char="•"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Describe the reduction methods and the tools used.</a:t>
            </a:r>
          </a:p>
          <a:p>
            <a:pPr defTabSz="913200"/>
            <a:endParaRPr lang="de-CH" altLang="de-DE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F37C327-60C2-4828-B87F-27A2ADFF095B}" type="slidenum">
              <a:rPr lang="en-US" altLang="de-DE" sz="1000"/>
              <a:pPr eaLnBrk="1" hangingPunct="1">
                <a:spcBef>
                  <a:spcPct val="0"/>
                </a:spcBef>
              </a:pPr>
              <a:t>42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Why fracture reduction? </a:t>
            </a:r>
          </a:p>
          <a:p>
            <a:pPr>
              <a:defRPr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Here we can see a fracture fixed with an intramedullary nail that looks reduced on the lateral view. On the AP view however we can see that there is some valgus </a:t>
            </a:r>
            <a:r>
              <a:rPr lang="en-US" altLang="de-DE" u="none" dirty="0">
                <a:latin typeface="Arial" pitchFamily="34" charset="0"/>
                <a:ea typeface="Osaka" pitchFamily="-84" charset="-128"/>
              </a:rPr>
              <a:t>angulation</a:t>
            </a:r>
            <a:r>
              <a:rPr lang="en-US" altLang="de-DE" u="none" baseline="0" dirty="0">
                <a:latin typeface="Arial" pitchFamily="34" charset="0"/>
                <a:ea typeface="Osaka" pitchFamily="-84" charset="-128"/>
              </a:rPr>
              <a:t> of </a:t>
            </a:r>
            <a:r>
              <a:rPr lang="en-US" altLang="de-DE" u="none" dirty="0">
                <a:latin typeface="Arial" pitchFamily="34" charset="0"/>
                <a:ea typeface="Osaka" pitchFamily="-84" charset="-128"/>
              </a:rPr>
              <a:t>the distal </a:t>
            </a:r>
            <a:r>
              <a:rPr lang="en-US" altLang="de-DE" dirty="0">
                <a:latin typeface="Arial" pitchFamily="34" charset="0"/>
                <a:ea typeface="Osaka" pitchFamily="-84" charset="-128"/>
              </a:rPr>
              <a:t>fragment.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1F28-009D-47C6-9E91-6886BE026AB9}" type="slidenum">
              <a:rPr lang="en-US" altLang="de-DE" sz="1000"/>
              <a:pPr eaLnBrk="1" hangingPunct="1">
                <a:spcBef>
                  <a:spcPct val="0"/>
                </a:spcBef>
              </a:pPr>
              <a:t>5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de-DE" dirty="0">
                <a:latin typeface="Arial" pitchFamily="34" charset="0"/>
                <a:ea typeface="Osaka" pitchFamily="-84" charset="-128"/>
              </a:rPr>
              <a:t>Why fracture reduction? </a:t>
            </a:r>
          </a:p>
          <a:p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This fracture was not treated operatively and has healed with </a:t>
            </a:r>
            <a:r>
              <a:rPr lang="en-US" altLang="de-DE" u="none" noProof="0" dirty="0" err="1">
                <a:latin typeface="Arial" pitchFamily="34" charset="0"/>
                <a:ea typeface="Osaka" pitchFamily="-84" charset="-128"/>
              </a:rPr>
              <a:t>varus</a:t>
            </a:r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, </a:t>
            </a:r>
            <a:r>
              <a:rPr lang="en-US" altLang="de-DE" u="none" noProof="0" dirty="0" err="1">
                <a:latin typeface="Arial" pitchFamily="34" charset="0"/>
                <a:ea typeface="Osaka" pitchFamily="-84" charset="-128"/>
              </a:rPr>
              <a:t>antecurvatum</a:t>
            </a:r>
            <a:r>
              <a:rPr lang="en-US" altLang="de-DE" u="none" noProof="0" dirty="0">
                <a:latin typeface="Arial" pitchFamily="34" charset="0"/>
                <a:ea typeface="Osaka" pitchFamily="-84" charset="-128"/>
              </a:rPr>
              <a:t>, and shortening malunion.</a:t>
            </a:r>
          </a:p>
          <a:p>
            <a:endParaRPr lang="en-US" altLang="de-DE" b="1" u="none" noProof="0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6EF8B3-15D6-49D2-A2F9-C4E97B527178}" type="slidenum">
              <a:rPr lang="en-US" altLang="de-DE" sz="1000"/>
              <a:pPr eaLnBrk="1" hangingPunct="1">
                <a:spcBef>
                  <a:spcPct val="0"/>
                </a:spcBef>
              </a:pPr>
              <a:t>6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Some fractures are reduced perfectly to restore the bony anatomy and others to restore the relationship between the </a:t>
            </a:r>
            <a:r>
              <a:rPr lang="en-US" sz="1300" dirty="0"/>
              <a:t>proximal and distal main fragments,</a:t>
            </a:r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 setting the scene for recovery of the function of the limb.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BEA46F-F5FB-4134-8B59-1BCAF289273E}" type="slidenum">
              <a:rPr lang="en-US" altLang="de-DE" sz="1000"/>
              <a:pPr eaLnBrk="1" hangingPunct="1">
                <a:spcBef>
                  <a:spcPct val="0"/>
                </a:spcBef>
              </a:pPr>
              <a:t>7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z="1100" dirty="0">
                <a:latin typeface="Arial" pitchFamily="34" charset="0"/>
                <a:ea typeface="Osaka" pitchFamily="-84" charset="-128"/>
              </a:rPr>
              <a:t>The decision, which reduction method should be used, depends on the location of the fracture:	</a:t>
            </a:r>
          </a:p>
          <a:p>
            <a:pPr marL="715975" lvl="1" indent="-238658" defTabSz="954634">
              <a:buFont typeface="Calibri" pitchFamily="34" charset="0"/>
              <a:buAutoNum type="arabicPeriod"/>
              <a:defRPr/>
            </a:pPr>
            <a:r>
              <a:rPr lang="en-US" altLang="de-DE" sz="1100" dirty="0">
                <a:latin typeface="Arial" pitchFamily="34" charset="0"/>
                <a:ea typeface="Osaka" pitchFamily="-84" charset="-128"/>
              </a:rPr>
              <a:t>Meta- and </a:t>
            </a:r>
            <a:r>
              <a:rPr lang="en-US" altLang="de-DE" sz="1100" dirty="0" err="1">
                <a:latin typeface="Arial" pitchFamily="34" charset="0"/>
                <a:ea typeface="Osaka" pitchFamily="-84" charset="-128"/>
              </a:rPr>
              <a:t>diaphyseal</a:t>
            </a:r>
            <a:r>
              <a:rPr lang="en-US" altLang="de-DE" sz="1100" dirty="0">
                <a:latin typeface="Arial" pitchFamily="34" charset="0"/>
                <a:ea typeface="Osaka" pitchFamily="-84" charset="-128"/>
              </a:rPr>
              <a:t> fractures usually need functional reduction.</a:t>
            </a:r>
          </a:p>
          <a:p>
            <a:pPr marL="715975" lvl="1" indent="-238658">
              <a:buFont typeface="Calibri" pitchFamily="34" charset="0"/>
              <a:buAutoNum type="arabicPeriod"/>
            </a:pPr>
            <a:r>
              <a:rPr lang="en-US" altLang="de-DE" sz="1100" dirty="0">
                <a:latin typeface="Arial" pitchFamily="34" charset="0"/>
                <a:ea typeface="Osaka" pitchFamily="-84" charset="-128"/>
              </a:rPr>
              <a:t>Joint fractures need anatomical reduction.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C0257E-B442-41BF-B602-EAF73EFA17F3}" type="slidenum">
              <a:rPr lang="en-US" altLang="de-DE" sz="1000"/>
              <a:pPr eaLnBrk="1" hangingPunct="1">
                <a:spcBef>
                  <a:spcPct val="0"/>
                </a:spcBef>
              </a:pPr>
              <a:t>8</a:t>
            </a:fld>
            <a:endParaRPr lang="en-US" altLang="de-DE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In </a:t>
            </a:r>
            <a:r>
              <a:rPr lang="en-US" altLang="de-DE" u="none" dirty="0" err="1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diaphyseal</a:t>
            </a:r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 fractures: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The functional anatomy is restored (length, alignment, and rotational axis).</a:t>
            </a:r>
          </a:p>
          <a:p>
            <a:pPr marL="178994" indent="-178994">
              <a:buFont typeface="Arial" panose="020B0604020202020204" pitchFamily="34" charset="0"/>
              <a:buChar char="•"/>
              <a:defRPr/>
            </a:pPr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The load-bearing axis of the extremity is restored (</a:t>
            </a:r>
            <a:r>
              <a:rPr lang="en-US" altLang="de-DE" u="none" strike="noStrik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especially important in </a:t>
            </a:r>
            <a:r>
              <a:rPr lang="en-US" altLang="de-DE" u="none" dirty="0">
                <a:solidFill>
                  <a:schemeClr val="tx1"/>
                </a:solidFill>
                <a:latin typeface="Arial" pitchFamily="34" charset="0"/>
                <a:ea typeface="Osaka" pitchFamily="-84" charset="-128"/>
              </a:rPr>
              <a:t>the lower limb).</a:t>
            </a:r>
          </a:p>
          <a:p>
            <a:pPr>
              <a:defRPr/>
            </a:pPr>
            <a:endParaRPr lang="en-US" altLang="de-DE" dirty="0">
              <a:latin typeface="Arial" pitchFamily="34" charset="0"/>
              <a:ea typeface="Osaka" pitchFamily="-8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  <a:lvl2pPr marL="775640" indent="-298323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2pPr>
            <a:lvl3pPr marL="1193292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3pPr>
            <a:lvl4pPr marL="1670609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4pPr>
            <a:lvl5pPr marL="2147926" indent="-2386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5pPr>
            <a:lvl6pPr marL="2625242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6pPr>
            <a:lvl7pPr marL="3102559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7pPr>
            <a:lvl8pPr marL="3579876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8pPr>
            <a:lvl9pPr marL="4057193" indent="-2386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" pitchFamily="-84" charset="0"/>
                <a:ea typeface="Osaka" pitchFamily="-8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E97B0C-A76D-4F62-BDC9-1B2822A1CD8D}" type="slidenum">
              <a:rPr lang="en-US" altLang="de-DE" sz="1000"/>
              <a:pPr eaLnBrk="1" hangingPunct="1">
                <a:spcBef>
                  <a:spcPct val="0"/>
                </a:spcBef>
              </a:pPr>
              <a:t>9</a:t>
            </a:fld>
            <a:endParaRPr lang="en-US" altLang="de-DE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CMF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BA8D11-3741-494E-94E0-712424B06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2000"/>
            <a:ext cx="653796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4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48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8478F-FDF2-114B-A695-BBFBD55C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79388"/>
            <a:ext cx="11707283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36538"/>
            <a:ext cx="344593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1517650"/>
            <a:ext cx="10532533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altLang="ja-JP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2208213"/>
            <a:ext cx="10532533" cy="6858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89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87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6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6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CMF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0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2" y="25920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6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BBFF2-3A88-4CB0-8DFC-61D09F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43887A6-C844-4D94-8093-8E7AB89B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1DC6C07-C500-4D67-9BA5-BA0F2E32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50" r:id="rId3"/>
    <p:sldLayoutId id="2147483692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718" r:id="rId11"/>
    <p:sldLayoutId id="2147483720" r:id="rId12"/>
    <p:sldLayoutId id="2147483655" r:id="rId13"/>
    <p:sldLayoutId id="2147483716" r:id="rId14"/>
    <p:sldLayoutId id="2147483717" r:id="rId15"/>
    <p:sldLayoutId id="2147483721" r:id="rId16"/>
    <p:sldLayoutId id="2147483722" r:id="rId17"/>
    <p:sldLayoutId id="2147483723" r:id="rId18"/>
    <p:sldLayoutId id="2147483724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80880-94A6-4F18-8584-BCE4E6C3A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9683C-085D-4D78-8A82-62B2C0E47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18D2-5AD3-4E76-9956-44663B51B4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A2C68-1945-492F-B954-F22DD09B1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AE7DCB-084C-40EF-817C-622D1501B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err="1"/>
              <a:t>Reduction</a:t>
            </a:r>
            <a:r>
              <a:rPr lang="de-CH" dirty="0"/>
              <a:t> </a:t>
            </a:r>
            <a:r>
              <a:rPr lang="de-CH" dirty="0" err="1"/>
              <a:t>techniques</a:t>
            </a:r>
            <a:endParaRPr lang="de-CH" dirty="0"/>
          </a:p>
          <a:p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C76E1-89C6-4E2B-8330-4BCAA06DB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Rodrigo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Pesantez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Myriam Sanchez</a:t>
            </a:r>
          </a:p>
          <a:p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</a:t>
            </a:r>
            <a:r>
              <a:rPr lang="en-US" dirty="0" err="1"/>
              <a:t>diaphyseal</a:t>
            </a:r>
            <a:r>
              <a:rPr lang="en-US" dirty="0"/>
              <a:t>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9505950" cy="4779478"/>
          </a:xfrm>
        </p:spPr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Restore functional anatomy: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Length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Alignment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Rotation</a:t>
            </a:r>
          </a:p>
          <a:p>
            <a:pPr marL="533400" indent="-533400">
              <a:buFontTx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Restore axis of the extremity: </a:t>
            </a:r>
          </a:p>
          <a:p>
            <a:pPr marL="952500" lvl="1" indent="-428625">
              <a:buFontTx/>
              <a:buChar char="•"/>
            </a:pP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Eg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, lower limb</a:t>
            </a:r>
          </a:p>
          <a:p>
            <a:pPr marL="952500" lvl="1" indent="-428625">
              <a:buFontTx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Exception: forearm, which works as a single articular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0" y="1371601"/>
            <a:ext cx="2513033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articular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Anatomical reduction of the joint surfaces: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Avoid steps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Avoid gaps</a:t>
            </a:r>
          </a:p>
          <a:p>
            <a:pPr marL="533400" indent="-533400"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Restore axial alignment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Methods</a:t>
            </a:r>
            <a:endParaRPr 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8800" y="1728000"/>
            <a:ext cx="8277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>
                <a:solidFill>
                  <a:srgbClr val="29529B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533400" eaLnBrk="1" hangingPunct="1"/>
            <a:r>
              <a:rPr kumimoji="0" lang="en-US" sz="28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Direct: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4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Restore every fragment under direct vision</a:t>
            </a:r>
          </a:p>
          <a:p>
            <a:pPr marL="533400" indent="-533400" eaLnBrk="1" hangingPunct="1"/>
            <a:endParaRPr kumimoji="0"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33400" indent="-533400" eaLnBrk="1" hangingPunct="1"/>
            <a:r>
              <a:rPr kumimoji="0" lang="en-US" sz="28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Indirect: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4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Blind (not under direct vision) reposition of fragments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4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Manipulation by traction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Methods of direct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Direct clamp application: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Joint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Shaft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Push-pull technique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Direct application of an implant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“Shoehorn technique”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11107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125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11107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4" y="1371600"/>
            <a:ext cx="21367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joint (example 1 and 2)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3954464" y="6172201"/>
            <a:ext cx="903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dirty="0" err="1">
                <a:ea typeface="Osaka" pitchFamily="-84" charset="-128"/>
              </a:rPr>
              <a:t>Knee</a:t>
            </a:r>
            <a:endParaRPr lang="de-CH" altLang="de-DE" sz="2400" dirty="0">
              <a:ea typeface="Osaka" pitchFamily="-84" charset="-128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6562726" y="6167438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dirty="0" err="1">
                <a:ea typeface="Osaka" pitchFamily="-84" charset="-128"/>
              </a:rPr>
              <a:t>Elbow</a:t>
            </a:r>
            <a:endParaRPr lang="de-CH" altLang="de-DE" sz="2400" dirty="0">
              <a:ea typeface="Osaka" pitchFamily="-8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joint (example 3)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2308225" y="1747838"/>
            <a:ext cx="3282950" cy="4195762"/>
            <a:chOff x="784225" y="1747837"/>
            <a:chExt cx="3282950" cy="4195763"/>
          </a:xfrm>
        </p:grpSpPr>
        <p:pic>
          <p:nvPicPr>
            <p:cNvPr id="20481" name="Picture 1" descr="image22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25" y="1747837"/>
              <a:ext cx="3282950" cy="419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396" name="Rectangle 1"/>
            <p:cNvSpPr>
              <a:spLocks noChangeArrowheads="1"/>
            </p:cNvSpPr>
            <p:nvPr/>
          </p:nvSpPr>
          <p:spPr bwMode="auto">
            <a:xfrm>
              <a:off x="3798711" y="2057400"/>
              <a:ext cx="257175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  <p:sp>
          <p:nvSpPr>
            <p:cNvPr id="16397" name="Rectangle 6"/>
            <p:cNvSpPr>
              <a:spLocks noChangeArrowheads="1"/>
            </p:cNvSpPr>
            <p:nvPr/>
          </p:nvSpPr>
          <p:spPr bwMode="auto">
            <a:xfrm>
              <a:off x="3798710" y="5538787"/>
              <a:ext cx="257175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5943600" y="1747838"/>
            <a:ext cx="4324350" cy="4144962"/>
            <a:chOff x="4613275" y="1747840"/>
            <a:chExt cx="4146550" cy="4095752"/>
          </a:xfrm>
        </p:grpSpPr>
        <p:pic>
          <p:nvPicPr>
            <p:cNvPr id="20482" name="Picture 2" descr="image23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747840"/>
              <a:ext cx="4146550" cy="409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4613275" y="1905000"/>
              <a:ext cx="257175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8370711" y="2057400"/>
              <a:ext cx="377825" cy="457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8376354" y="5375098"/>
              <a:ext cx="377825" cy="457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4613275" y="5366632"/>
              <a:ext cx="377825" cy="457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 rot="2141235">
              <a:off x="4868866" y="5484052"/>
              <a:ext cx="377825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3121" y="1371601"/>
            <a:ext cx="2362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5" name="Picture 3" descr="image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2009" y="1371601"/>
            <a:ext cx="2074862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shaft (example 4)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8800" y="1728000"/>
            <a:ext cx="912046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+mn-lt"/>
                <a:ea typeface="+mn-ea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800" kern="0" dirty="0"/>
              <a:t>The next four slides (slides on reduction tools) are additional to the core knowledge but may be incorporated in any presentation, in which it is required.</a:t>
            </a:r>
            <a:endParaRPr lang="en-US" sz="2800" kern="0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58800" y="518400"/>
            <a:ext cx="8277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+mj-ea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GB" sz="3200" kern="0" dirty="0">
                <a:solidFill>
                  <a:schemeClr val="tx2"/>
                </a:solidFill>
              </a:rPr>
              <a:t>Additional Material</a:t>
            </a:r>
            <a:endParaRPr lang="en-US" sz="32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8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reduction tools</a:t>
            </a:r>
          </a:p>
        </p:txBody>
      </p:sp>
      <p:pic>
        <p:nvPicPr>
          <p:cNvPr id="36867" name="Picture 4" descr="\\da01na01\Offline$\ivanrie\Documents\Business Documents\AOT\AOT ORP Program Development\Proces\Production of educational material\1.2_Reduction techniques\1_Reduction techniques\1_Review\Isabel_PNGs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1"/>
            <a:ext cx="35052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6096000" y="1296532"/>
            <a:ext cx="510780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dirty="0">
                <a:ea typeface="Osaka" pitchFamily="-84" charset="-128"/>
              </a:rPr>
              <a:t>Pointed reduction forceps (Weber)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ea typeface="Osaka" pitchFamily="-84" charset="-128"/>
              </a:rPr>
              <a:t>or two-forceps techniques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2400" dirty="0" err="1">
                <a:solidFill>
                  <a:schemeClr val="tx1"/>
                </a:solidFill>
                <a:ea typeface="Osaka" pitchFamily="-84" charset="-128"/>
              </a:rPr>
              <a:t>ReOne</a:t>
            </a:r>
            <a:r>
              <a:rPr lang="en-US" altLang="de-DE" sz="2400" dirty="0">
                <a:solidFill>
                  <a:schemeClr val="tx1"/>
                </a:solidFill>
                <a:ea typeface="Osaka" pitchFamily="-84" charset="-128"/>
              </a:rPr>
              <a:t>-duction in different planes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2000" dirty="0">
              <a:ea typeface="Osaka" pitchFamily="-84" charset="-128"/>
            </a:endParaRPr>
          </a:p>
        </p:txBody>
      </p:sp>
      <p:pic>
        <p:nvPicPr>
          <p:cNvPr id="36869" name="Picture 5" descr="\\da01na01\Offline$\ivanrie\Documents\Business Documents\AOT\AOT ORP Program Development\Proces\Production of educational material\1.2_Reduction techniques\1_Reduction techniques\1_Review\Isabel_PNG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505201"/>
            <a:ext cx="31162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096000" y="4495800"/>
            <a:ext cx="5437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dirty="0">
                <a:ea typeface="Osaka" pitchFamily="-84" charset="-128"/>
              </a:rPr>
              <a:t>Toothed reduction forceps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ea typeface="Osaka" pitchFamily="-84" charset="-128"/>
              </a:rPr>
              <a:t>Used for alignment of plate on </a:t>
            </a:r>
            <a:r>
              <a:rPr lang="en-US" altLang="de-DE" sz="2400" dirty="0" err="1">
                <a:solidFill>
                  <a:schemeClr val="tx1"/>
                </a:solidFill>
                <a:ea typeface="Osaka" pitchFamily="-84" charset="-128"/>
              </a:rPr>
              <a:t>diaphyseal</a:t>
            </a:r>
            <a:r>
              <a:rPr lang="en-US" altLang="de-DE" sz="2400" dirty="0">
                <a:solidFill>
                  <a:schemeClr val="tx1"/>
                </a:solidFill>
                <a:ea typeface="Osaka" pitchFamily="-84" charset="-128"/>
              </a:rPr>
              <a:t> bone and reduction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\\da01na01\Offline$\ivanrie\Documents\Business Documents\AOT\AOT ORP Program Development\Proces\Production of educational material\1.2_Reduction techniques\1_Reduction techniques\1_Review\Isabel_PNGs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4" y="1231900"/>
            <a:ext cx="39258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\\da01na01\Offline$\ivanrie\Documents\Business Documents\AOT\AOT ORP Program Development\Proces\Production of educational material\1.2_Reduction techniques\1_Reduction techniques\1_Review\Isabel_PNG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609976"/>
            <a:ext cx="391636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6248400" y="1905001"/>
            <a:ext cx="52847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dirty="0">
                <a:ea typeface="Osaka" pitchFamily="-84" charset="-128"/>
              </a:rPr>
              <a:t>Bone holding forceps, self-centering (</a:t>
            </a:r>
            <a:r>
              <a:rPr lang="en-US" altLang="de-DE" sz="2400" dirty="0" err="1">
                <a:ea typeface="Osaka" pitchFamily="-84" charset="-128"/>
              </a:rPr>
              <a:t>Verbrugge</a:t>
            </a:r>
            <a:r>
              <a:rPr lang="en-US" altLang="de-DE" sz="2400" dirty="0">
                <a:ea typeface="Osaka" pitchFamily="-84" charset="-128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2000" dirty="0">
              <a:ea typeface="Osaka" pitchFamily="-84" charset="-128"/>
            </a:endParaRP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6324600" y="3590937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ea typeface="Osaka" pitchFamily="-84" charset="-128"/>
              </a:rPr>
              <a:t>Bone spreader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a typeface="Osaka" pitchFamily="-84" charset="-128"/>
              </a:rPr>
              <a:t>Distraction</a:t>
            </a:r>
          </a:p>
        </p:txBody>
      </p:sp>
      <p:pic>
        <p:nvPicPr>
          <p:cNvPr id="37895" name="Picture 4" descr="\\da01na01\Offline$\ivanrie\Documents\Business Documents\AOT\AOT ORP Program Development\Proces\Production of educational material\1.2_Reduction techniques\1_Reduction techniques\1_Review\Isabel_PNGs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5094288"/>
            <a:ext cx="3889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6248399" y="4876800"/>
            <a:ext cx="4672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err="1">
                <a:ea typeface="Osaka" pitchFamily="-84" charset="-128"/>
              </a:rPr>
              <a:t>Colinear</a:t>
            </a:r>
            <a:r>
              <a:rPr lang="en-US" sz="2400" dirty="0">
                <a:ea typeface="Osaka" pitchFamily="-84" charset="-128"/>
              </a:rPr>
              <a:t> reduction clamp: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a typeface="Osaka" pitchFamily="-84" charset="-128"/>
              </a:rPr>
              <a:t>With different attachments, hooks, </a:t>
            </a:r>
            <a:r>
              <a:rPr lang="en-US" sz="2400" dirty="0" err="1">
                <a:solidFill>
                  <a:schemeClr val="tx1"/>
                </a:solidFill>
                <a:ea typeface="Osaka" pitchFamily="-84" charset="-128"/>
              </a:rPr>
              <a:t>etc</a:t>
            </a:r>
            <a:endParaRPr lang="en-US" sz="2400" dirty="0">
              <a:solidFill>
                <a:schemeClr val="tx1"/>
              </a:solidFill>
              <a:ea typeface="Osaka" pitchFamily="-84" charset="-128"/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a typeface="Osaka" pitchFamily="-84" charset="-128"/>
              </a:rPr>
              <a:t>Compression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reduction tools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Define reduction and its types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 the degrees of displacement of fractures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Describe the reduction methods and the tools used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8400" y="1905001"/>
            <a:ext cx="40891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/>
              <a:t>Pelvic reduction forceps (King/Queen Tong)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With ballpoints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dirty="0"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248400" y="4168776"/>
            <a:ext cx="4343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de-DE" sz="2400" dirty="0">
                <a:ea typeface="Osaka" pitchFamily="-84" charset="-128"/>
              </a:rPr>
              <a:t>Angled pelvic reduction forceps (</a:t>
            </a:r>
            <a:r>
              <a:rPr lang="en-US" altLang="de-DE" sz="2400" dirty="0" err="1">
                <a:ea typeface="Osaka" pitchFamily="-84" charset="-128"/>
              </a:rPr>
              <a:t>Matta</a:t>
            </a:r>
            <a:r>
              <a:rPr lang="en-US" altLang="de-DE" sz="2400" dirty="0">
                <a:ea typeface="Osaka" pitchFamily="-84" charset="-128"/>
              </a:rPr>
              <a:t> forceps)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de-DE" sz="2000" dirty="0">
              <a:ea typeface="Osaka" pitchFamily="-84" charset="-128"/>
            </a:endParaRPr>
          </a:p>
        </p:txBody>
      </p:sp>
      <p:pic>
        <p:nvPicPr>
          <p:cNvPr id="38917" name="Picture 2" descr="\\da01na01\Offline$\ivanrie\Documents\Business Documents\AOT\AOT ORP Program Development\Proces\Production of educational material\1.2_Reduction techniques\1_Reduction techniques\1_Review\Isabel_PNGs\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87464"/>
            <a:ext cx="38703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 descr="\\da01na01\Offline$\ivanrie\Documents\Business Documents\AOT\AOT ORP Program Development\Proces\Production of educational material\1.2_Reduction techniques\1_Reduction techniques\1_Review\Isabel_PNGs\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595689"/>
            <a:ext cx="38306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reduction tools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8400" y="1905000"/>
            <a:ext cx="52847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Pelvic reduction forceps (</a:t>
            </a:r>
            <a:r>
              <a:rPr lang="en-US" sz="2400" dirty="0" err="1"/>
              <a:t>Faraboeuf</a:t>
            </a:r>
            <a:r>
              <a:rPr lang="en-US" sz="2400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Used with 3.5 mm and 4.5 mm screws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29529B"/>
              </a:solidFill>
              <a:cs typeface="MS P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435475"/>
            <a:ext cx="52847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Pelvic reduction forceps (</a:t>
            </a:r>
            <a:r>
              <a:rPr lang="en-US" sz="2400" dirty="0" err="1"/>
              <a:t>Yungbluth</a:t>
            </a:r>
            <a:r>
              <a:rPr lang="en-US" sz="2400" dirty="0"/>
              <a:t>)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/>
              <a:t>Used with 3.5 mm and 4.5 mm screws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lvl="1" indent="-342900" eaLnBrk="0" hangingPunct="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29529B"/>
              </a:solidFill>
              <a:cs typeface="MS PGothic" charset="0"/>
            </a:endParaRPr>
          </a:p>
        </p:txBody>
      </p:sp>
      <p:pic>
        <p:nvPicPr>
          <p:cNvPr id="39941" name="Picture 2" descr="\\da01na01\Offline$\ivanrie\Documents\Business Documents\AOT\AOT ORP Program Development\Proces\Production of educational material\1.2_Reduction techniques\1_Reduction techniques\1_Review\Isabel_PNG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7150"/>
            <a:ext cx="3352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\\da01na01\Offline$\ivanrie\Documents\Business Documents\AOT\AOT ORP Program Development\Proces\Production of educational material\1.2_Reduction techniques\1_Reduction techniques\1_Review\Isabel_PNGs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040188"/>
            <a:ext cx="39179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clamp application: reduction tools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38" y="3734310"/>
            <a:ext cx="420132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364"/>
          <a:stretch/>
        </p:blipFill>
        <p:spPr bwMode="auto">
          <a:xfrm>
            <a:off x="2895600" y="1218500"/>
            <a:ext cx="4118004" cy="25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Push–pull technique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667001" y="1483520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dirty="0">
                <a:ea typeface="Osaka" pitchFamily="-84" charset="-128"/>
              </a:rPr>
              <a:t>Push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667000" y="3983577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dirty="0">
                <a:ea typeface="Osaka" pitchFamily="-84" charset="-128"/>
              </a:rPr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67334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application of an implant (plate)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797175" y="5257800"/>
            <a:ext cx="8382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de-DE" sz="2000">
              <a:ea typeface="Osaka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1" y="28194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de-DE" sz="2800" kern="0" dirty="0">
                <a:solidFill>
                  <a:srgbClr val="000000"/>
                </a:solidFill>
                <a:latin typeface="Arial"/>
              </a:rPr>
              <a:t>The articulated tension device (ATD) may also be used for the push-pull technique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1" r="12531"/>
          <a:stretch/>
        </p:blipFill>
        <p:spPr>
          <a:xfrm flipH="1">
            <a:off x="6139544" y="1316669"/>
            <a:ext cx="3385456" cy="521497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8001000" y="5524501"/>
            <a:ext cx="1066800" cy="1007139"/>
          </a:xfrm>
          <a:prstGeom prst="ellipse">
            <a:avLst/>
          </a:prstGeom>
          <a:noFill/>
          <a:ln w="57150" cap="flat" cmpd="sng" algn="ctr">
            <a:solidFill>
              <a:srgbClr val="927B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de-CH" sz="2000">
              <a:latin typeface="Arial" charset="0"/>
              <a:ea typeface="Osaka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71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5750" flipH="1">
            <a:off x="6452396" y="3342001"/>
            <a:ext cx="1773801" cy="1810039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4978" flipH="1">
            <a:off x="1650761" y="3356224"/>
            <a:ext cx="1788189" cy="1781590"/>
          </a:xfrm>
          <a:prstGeom prst="ellipse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application of an implant (plate)</a:t>
            </a:r>
            <a:endParaRPr lang="de-CH" dirty="0"/>
          </a:p>
        </p:txBody>
      </p:sp>
      <p:pic>
        <p:nvPicPr>
          <p:cNvPr id="1026" name="Picture 2" descr="\\da01na01\Offline$\ivanrie\Documents\Business Documents\AOT\AOT ORP Program Development\Proces\Production of educational material\1.2_Reduction techniques\1_Reduction techniques\1_Review\PFxM2_3_1_1_17e_R0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45164"/>
            <a:ext cx="2593790" cy="49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01na01\Offline$\ivanrie\Documents\Business Documents\AOT\AOT ORP Program Development\Proces\Production of educational material\1.2_Reduction techniques\1_Reduction techniques\1_Review\PFxM2_3_1_1_17d_R01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7827"/>
            <a:ext cx="2542958" cy="50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14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ig 3.1.1-13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263650"/>
            <a:ext cx="377031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Shoehorn technique </a:t>
            </a:r>
          </a:p>
        </p:txBody>
      </p:sp>
      <p:pic>
        <p:nvPicPr>
          <p:cNvPr id="22532" name="Picture 2" descr="Fig 3.1.1-13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2539"/>
            <a:ext cx="2819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Fig 3.1.1-13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6351"/>
            <a:ext cx="26670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3625850" y="5399088"/>
            <a:ext cx="609600" cy="4746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de-DE" sz="2000">
              <a:ea typeface="Osaka" pitchFamily="-84" charset="-128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6203950" y="5370513"/>
            <a:ext cx="609600" cy="4746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de-DE" sz="2000">
              <a:ea typeface="Osaka" pitchFamily="-84" charset="-128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9982200" y="5087938"/>
            <a:ext cx="609600" cy="4746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de-DE" sz="2000">
              <a:ea typeface="Osaka" pitchFamily="-8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Methods of indirect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US" dirty="0"/>
              <a:t>Traction table with image intensifier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US" dirty="0"/>
              <a:t>Distractor and joysticks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US" dirty="0"/>
              <a:t>Frames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Traction 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87" y="985433"/>
            <a:ext cx="1250251" cy="221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033" y="1190787"/>
            <a:ext cx="2093083" cy="20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033" y="4114801"/>
            <a:ext cx="21489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1" y="585324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GB" sz="2400" dirty="0" err="1"/>
              <a:t>Prereduction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708628" y="365760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Postreduction</a:t>
            </a:r>
            <a:endParaRPr lang="en-US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701182"/>
            <a:ext cx="4762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9599" y="4132881"/>
            <a:ext cx="2215839" cy="21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 bwMode="auto">
          <a:xfrm rot="16200000">
            <a:off x="5047251" y="4578573"/>
            <a:ext cx="1060704" cy="9144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de-CH" sz="2000">
              <a:latin typeface="Arial" charset="0"/>
              <a:ea typeface="Osaka" pitchFamily="-32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001001" y="2743201"/>
            <a:ext cx="434437" cy="45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de-CH" sz="2000">
              <a:latin typeface="Arial" charset="0"/>
              <a:ea typeface="Osaka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35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129339" y="4852988"/>
            <a:ext cx="822325" cy="7667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CH" altLang="de-DE" sz="2000">
              <a:ea typeface="Osaka" pitchFamily="-84" charset="-128"/>
            </a:endParaRP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2543115" y="1439863"/>
            <a:ext cx="6388100" cy="4732337"/>
            <a:chOff x="1066800" y="1440574"/>
            <a:chExt cx="6387694" cy="4731625"/>
          </a:xfrm>
        </p:grpSpPr>
        <p:pic>
          <p:nvPicPr>
            <p:cNvPr id="28677" name="Picture 2" descr="https://www2.aofoundation.org/AOFileServerSurgery/MyPortalFiles?FilePath=/Surgery/en/_img/surgery/03-Preparation/31/2009_ImgUpdate/31_misDHS_Pos_540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40574"/>
              <a:ext cx="6387694" cy="473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2"/>
            <p:cNvSpPr>
              <a:spLocks noChangeArrowheads="1"/>
            </p:cNvSpPr>
            <p:nvPr/>
          </p:nvSpPr>
          <p:spPr bwMode="auto">
            <a:xfrm>
              <a:off x="6477000" y="5236464"/>
              <a:ext cx="977494" cy="707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658800" y="518400"/>
            <a:ext cx="8277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+mj-ea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MS PGothic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</a:rPr>
              <a:t>Traction table (with image intensifier)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Distractor and joysticks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413375" y="357187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2000">
              <a:ea typeface="Osaka" pitchFamily="-84" charset="-128"/>
            </a:endParaRP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4664076" y="1389064"/>
            <a:ext cx="2944813" cy="4764087"/>
            <a:chOff x="6104466" y="1315837"/>
            <a:chExt cx="2944813" cy="4764641"/>
          </a:xfrm>
        </p:grpSpPr>
        <p:pic>
          <p:nvPicPr>
            <p:cNvPr id="29701" name="Picture 2" descr="Fig 3.1.1-1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466" y="1315837"/>
              <a:ext cx="2944813" cy="476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2" name="Rectangle 2"/>
            <p:cNvSpPr>
              <a:spLocks noChangeArrowheads="1"/>
            </p:cNvSpPr>
            <p:nvPr/>
          </p:nvSpPr>
          <p:spPr bwMode="auto">
            <a:xfrm>
              <a:off x="8664222" y="5692422"/>
              <a:ext cx="362479" cy="36547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reduction?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10261600" cy="4129088"/>
          </a:xfrm>
        </p:spPr>
        <p:txBody>
          <a:bodyPr/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Realignment of a displaced fracture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Returning the affected part of the body to its normal position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P1130288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8" t="11565" r="9479"/>
          <a:stretch>
            <a:fillRect/>
          </a:stretch>
        </p:blipFill>
        <p:spPr bwMode="auto">
          <a:xfrm>
            <a:off x="2027238" y="1484313"/>
            <a:ext cx="32070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 descr="P11302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b="16537"/>
          <a:stretch>
            <a:fillRect/>
          </a:stretch>
        </p:blipFill>
        <p:spPr bwMode="auto">
          <a:xfrm>
            <a:off x="5532438" y="1484313"/>
            <a:ext cx="4822759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5862D2-FC47-441E-BC0F-39385679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</p:spPr>
        <p:txBody>
          <a:bodyPr/>
          <a:lstStyle/>
          <a:p>
            <a:pPr>
              <a:defRPr/>
            </a:pPr>
            <a:r>
              <a:rPr lang="en-US" dirty="0"/>
              <a:t>Distractor and joysticks: example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Frames with reduction forceps: e</a:t>
            </a:r>
            <a:r>
              <a:rPr lang="en-US" altLang="de-DE" dirty="0"/>
              <a:t>xample</a:t>
            </a:r>
            <a:br>
              <a:rPr lang="en-US" altLang="de-DE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747" name="Picture 1" descr="P1020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4" y="1447800"/>
            <a:ext cx="4079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102006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08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spike</a:t>
            </a:r>
            <a:endParaRPr lang="de-CH" dirty="0"/>
          </a:p>
        </p:txBody>
      </p:sp>
      <p:pic>
        <p:nvPicPr>
          <p:cNvPr id="3" name="Picture 2" descr="P10102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521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4"/>
          <p:cNvSpPr>
            <a:spLocks noChangeArrowheads="1"/>
          </p:cNvSpPr>
          <p:nvPr/>
        </p:nvSpPr>
        <p:spPr bwMode="auto">
          <a:xfrm rot="19167580">
            <a:off x="5973996" y="2887185"/>
            <a:ext cx="1087902" cy="431800"/>
          </a:xfrm>
          <a:prstGeom prst="leftArrow">
            <a:avLst>
              <a:gd name="adj1" fmla="val 50000"/>
              <a:gd name="adj2" fmla="val 5010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2000">
              <a:solidFill>
                <a:schemeClr val="accent2"/>
              </a:solidFill>
              <a:ea typeface="Osaka" pitchFamily="-8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2915">
            <a:off x="7716906" y="-202551"/>
            <a:ext cx="490729" cy="47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9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Direct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Advantages: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Easy to see the fracture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Easier to reduce 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Disadvantages: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Increases the soft-tissue insult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Indirect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Advantages: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Preserves soft tissues – biology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Disadvantages: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difficult to reduce 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difficult to keep it reduced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Increased ionizing radiation </a:t>
            </a:r>
          </a:p>
          <a:p>
            <a:pPr>
              <a:buFont typeface="Wingdings" charset="0"/>
              <a:buChar char="§"/>
              <a:defRPr/>
            </a:pP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89556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 of anatomical reduction is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43028" y="1718320"/>
            <a:ext cx="877257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/>
              <a:t>1.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Perfect restoration of bone morphology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52601" y="2819400"/>
            <a:ext cx="8797725" cy="1295400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/>
              <a:t>2.</a:t>
            </a:r>
            <a:r>
              <a:rPr lang="en-US" sz="3600" dirty="0"/>
              <a:t> </a:t>
            </a:r>
            <a:r>
              <a:rPr lang="en-US" sz="3200" dirty="0"/>
              <a:t>Restoration of anatomical relationships of </a:t>
            </a:r>
          </a:p>
          <a:p>
            <a:pPr>
              <a:defRPr/>
            </a:pPr>
            <a:r>
              <a:rPr lang="en-US" sz="3200" dirty="0"/>
              <a:t>    proximal and distal main fragments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4537720"/>
            <a:ext cx="8772572" cy="720080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8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3. </a:t>
            </a:r>
            <a:r>
              <a:rPr lang="en-US" sz="3200" dirty="0"/>
              <a:t>Restoration of length, alignment, and rotation</a:t>
            </a:r>
          </a:p>
        </p:txBody>
      </p:sp>
    </p:spTree>
    <p:extLst>
      <p:ext uri="{BB962C8B-B14F-4D97-AF65-F5344CB8AC3E}">
        <p14:creationId xmlns:p14="http://schemas.microsoft.com/office/powerpoint/2010/main" val="1438225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 of anatomical reduction is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43028" y="1718320"/>
            <a:ext cx="877257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/>
              <a:t>1.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Perfect restoration of bone morphology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52601" y="2819400"/>
            <a:ext cx="8797725" cy="1295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Restoration of anatomical relationships of </a:t>
            </a:r>
          </a:p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   proximal and distal main fragments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4537720"/>
            <a:ext cx="877257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8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Restoration of length, alignment, and rotation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F859F-5634-4FCD-B752-372B32E44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10" y="1436459"/>
            <a:ext cx="1124610" cy="1283802"/>
          </a:xfrm>
          <a:prstGeom prst="rect">
            <a:avLst/>
          </a:prstGeom>
          <a:effectLst>
            <a:outerShdw blurRad="317500" dist="88900" dir="8100000" algn="tr" rotWithShape="0">
              <a:prstClr val="black">
                <a:alpha val="7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239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direct reduction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1535088"/>
            <a:ext cx="8519864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1. </a:t>
            </a:r>
            <a:r>
              <a:rPr lang="en-US" sz="3200" dirty="0">
                <a:solidFill>
                  <a:srgbClr val="000000"/>
                </a:solidFill>
              </a:rPr>
              <a:t>Ball spike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2830488"/>
            <a:ext cx="8545016" cy="720080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2. Push pull technique and traction table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19536" y="4125888"/>
            <a:ext cx="8596064" cy="1055712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8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3. </a:t>
            </a:r>
            <a:r>
              <a:rPr lang="en-US" sz="3200" dirty="0"/>
              <a:t>Direct clamp application and shoe horn </a:t>
            </a:r>
          </a:p>
          <a:p>
            <a:r>
              <a:rPr lang="en-US" sz="3200" dirty="0"/>
              <a:t>technique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98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direct reduction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919536" y="1535088"/>
            <a:ext cx="8519864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1. Ball spike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94384" y="2830488"/>
            <a:ext cx="8545016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2. Push pull technique and traction table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19536" y="4125888"/>
            <a:ext cx="8596064" cy="1055712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8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3. </a:t>
            </a:r>
            <a:r>
              <a:rPr lang="en-US" sz="3200" dirty="0"/>
              <a:t>Direct clamp application and shoe horn </a:t>
            </a:r>
          </a:p>
          <a:p>
            <a:r>
              <a:rPr lang="en-US" sz="3200" dirty="0"/>
              <a:t>technique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A377-7498-4404-8DDE-817486875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95" y="4125888"/>
            <a:ext cx="1124610" cy="1283802"/>
          </a:xfrm>
          <a:prstGeom prst="rect">
            <a:avLst/>
          </a:prstGeom>
          <a:effectLst>
            <a:outerShdw blurRad="317500" dist="88900" dir="8100000" algn="tr" rotWithShape="0">
              <a:prstClr val="black">
                <a:alpha val="7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7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displacement</a:t>
            </a:r>
          </a:p>
        </p:txBody>
      </p:sp>
      <p:pic>
        <p:nvPicPr>
          <p:cNvPr id="6147" name="Picture 5" descr="31_01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/>
          <a:stretch>
            <a:fillRect/>
          </a:stretch>
        </p:blipFill>
        <p:spPr bwMode="auto">
          <a:xfrm>
            <a:off x="1752600" y="1295401"/>
            <a:ext cx="234473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962401" y="1314450"/>
            <a:ext cx="1357313" cy="4400550"/>
            <a:chOff x="2971800" y="1524000"/>
            <a:chExt cx="1357313" cy="4400373"/>
          </a:xfrm>
        </p:grpSpPr>
        <p:pic>
          <p:nvPicPr>
            <p:cNvPr id="6165" name="Picture 6" descr="31_01b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1357313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Rectangle 2"/>
            <p:cNvSpPr>
              <a:spLocks noChangeArrowheads="1"/>
            </p:cNvSpPr>
            <p:nvPr/>
          </p:nvSpPr>
          <p:spPr bwMode="auto">
            <a:xfrm>
              <a:off x="2971800" y="5409670"/>
              <a:ext cx="609600" cy="5147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172201" y="1370013"/>
            <a:ext cx="1304925" cy="4525962"/>
            <a:chOff x="4648200" y="1524000"/>
            <a:chExt cx="1304925" cy="4525962"/>
          </a:xfrm>
        </p:grpSpPr>
        <p:pic>
          <p:nvPicPr>
            <p:cNvPr id="6163" name="Picture 7" descr="31_01c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524000"/>
              <a:ext cx="115252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Rectangle 9"/>
            <p:cNvSpPr>
              <a:spLocks noChangeArrowheads="1"/>
            </p:cNvSpPr>
            <p:nvPr/>
          </p:nvSpPr>
          <p:spPr bwMode="auto">
            <a:xfrm>
              <a:off x="4648200" y="5535259"/>
              <a:ext cx="609600" cy="5147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7366000" y="1300164"/>
            <a:ext cx="1549400" cy="4548187"/>
            <a:chOff x="5953125" y="1524000"/>
            <a:chExt cx="1549400" cy="4547657"/>
          </a:xfrm>
        </p:grpSpPr>
        <p:pic>
          <p:nvPicPr>
            <p:cNvPr id="6161" name="Picture 8" descr="31_01d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24000"/>
              <a:ext cx="1406525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Rectangle 11"/>
            <p:cNvSpPr>
              <a:spLocks noChangeArrowheads="1"/>
            </p:cNvSpPr>
            <p:nvPr/>
          </p:nvSpPr>
          <p:spPr bwMode="auto">
            <a:xfrm>
              <a:off x="5953125" y="5556954"/>
              <a:ext cx="609600" cy="5147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8686801" y="1295401"/>
            <a:ext cx="1844675" cy="4600575"/>
            <a:chOff x="7298796" y="1524000"/>
            <a:chExt cx="1845204" cy="4600751"/>
          </a:xfrm>
        </p:grpSpPr>
        <p:pic>
          <p:nvPicPr>
            <p:cNvPr id="6159" name="Picture 9" descr="31_01e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725" y="1524000"/>
              <a:ext cx="181927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7298796" y="5610048"/>
              <a:ext cx="407458" cy="51470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125000"/>
                </a:lnSpc>
                <a:spcBef>
                  <a:spcPct val="20000"/>
                </a:spcBef>
                <a:buFont typeface="Wingdings" pitchFamily="2" charset="2"/>
                <a:buChar char="§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Symbol" pitchFamily="18" charset="2"/>
                <a:buChar char="-"/>
                <a:defRPr kumimoji="1" sz="2800">
                  <a:solidFill>
                    <a:srgbClr val="29529B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CH" altLang="de-DE" sz="2000">
                <a:ea typeface="Osaka" pitchFamily="-84" charset="-128"/>
              </a:endParaRPr>
            </a:p>
          </p:txBody>
        </p:sp>
      </p:grp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7391400" y="5873751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dirty="0" err="1">
                <a:ea typeface="Osaka" pitchFamily="-84" charset="-128"/>
              </a:rPr>
              <a:t>Rotational</a:t>
            </a:r>
            <a:endParaRPr lang="de-CH" altLang="de-DE" sz="2400" dirty="0">
              <a:ea typeface="Osaka" pitchFamily="-84" charset="-128"/>
            </a:endParaRP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840039" y="5867401"/>
            <a:ext cx="193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dirty="0" err="1">
                <a:ea typeface="Osaka" pitchFamily="-84" charset="-128"/>
              </a:rPr>
              <a:t>Translational</a:t>
            </a:r>
            <a:endParaRPr lang="de-CH" altLang="de-DE" sz="2400" dirty="0">
              <a:ea typeface="Osaka" pitchFamily="-84" charset="-128"/>
            </a:endParaRPr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2895600" y="132397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b="1">
                <a:ea typeface="Osaka" pitchFamily="-84" charset="-128"/>
              </a:rPr>
              <a:t>1</a:t>
            </a: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4946650" y="131762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b="1">
                <a:ea typeface="Osaka" pitchFamily="-84" charset="-128"/>
              </a:rPr>
              <a:t>2</a:t>
            </a:r>
          </a:p>
        </p:txBody>
      </p:sp>
      <p:sp>
        <p:nvSpPr>
          <p:cNvPr id="6156" name="TextBox 20"/>
          <p:cNvSpPr txBox="1">
            <a:spLocks noChangeArrowheads="1"/>
          </p:cNvSpPr>
          <p:nvPr/>
        </p:nvSpPr>
        <p:spPr bwMode="auto">
          <a:xfrm>
            <a:off x="7091364" y="131762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b="1">
                <a:ea typeface="Osaka" pitchFamily="-84" charset="-128"/>
              </a:rPr>
              <a:t>1</a:t>
            </a:r>
          </a:p>
        </p:txBody>
      </p:sp>
      <p:sp>
        <p:nvSpPr>
          <p:cNvPr id="6157" name="TextBox 21"/>
          <p:cNvSpPr txBox="1">
            <a:spLocks noChangeArrowheads="1"/>
          </p:cNvSpPr>
          <p:nvPr/>
        </p:nvSpPr>
        <p:spPr bwMode="auto">
          <a:xfrm>
            <a:off x="8375650" y="131762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b="1">
                <a:ea typeface="Osaka" pitchFamily="-84" charset="-128"/>
              </a:rPr>
              <a:t>2</a:t>
            </a:r>
          </a:p>
        </p:txBody>
      </p:sp>
      <p:sp>
        <p:nvSpPr>
          <p:cNvPr id="6158" name="TextBox 22"/>
          <p:cNvSpPr txBox="1">
            <a:spLocks noChangeArrowheads="1"/>
          </p:cNvSpPr>
          <p:nvPr/>
        </p:nvSpPr>
        <p:spPr bwMode="auto">
          <a:xfrm>
            <a:off x="9648825" y="131445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CH" altLang="de-DE" sz="2400" b="1">
                <a:ea typeface="Osaka" pitchFamily="-84" charset="-128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8814" y="517525"/>
            <a:ext cx="5838239" cy="96678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colinear</a:t>
            </a:r>
            <a:r>
              <a:rPr lang="en-US" dirty="0"/>
              <a:t> reduction clamp is used for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49645" y="2910387"/>
            <a:ext cx="8519864" cy="7774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/>
              <a:t>1. Distraction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36068" y="3992654"/>
            <a:ext cx="8519864" cy="777467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</a:rPr>
              <a:t>2. Compression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6495" y="5059454"/>
            <a:ext cx="8519864" cy="777467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8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3. Distraction and compression</a:t>
            </a:r>
          </a:p>
        </p:txBody>
      </p:sp>
      <p:pic>
        <p:nvPicPr>
          <p:cNvPr id="14" name="Picture 4" descr="\\da01na01\Offline$\ivanrie\Documents\Business Documents\AOT\AOT ORP Program Development\Proces\Production of educational material\1.2_Reduction techniques\1_Reduction techniques\1_Review\Isabel_PNG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360816"/>
            <a:ext cx="5099755" cy="19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1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8814" y="517525"/>
            <a:ext cx="5838239" cy="96678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colinear</a:t>
            </a:r>
            <a:r>
              <a:rPr lang="en-US" dirty="0"/>
              <a:t> reduction clamp is used for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49645" y="2910387"/>
            <a:ext cx="8519864" cy="7774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1. Distraction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36068" y="3992654"/>
            <a:ext cx="8519864" cy="777467"/>
          </a:xfrm>
          <a:prstGeom prst="roundRect">
            <a:avLst/>
          </a:prstGeom>
          <a:solidFill>
            <a:srgbClr val="FF9B9B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</a:rPr>
              <a:t>2. Compression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6495" y="5059454"/>
            <a:ext cx="8519864" cy="7774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27000" dir="8100000" algn="tr" rotWithShape="0">
              <a:prstClr val="black">
                <a:alpha val="58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3. Distraction and compression</a:t>
            </a:r>
          </a:p>
        </p:txBody>
      </p:sp>
      <p:pic>
        <p:nvPicPr>
          <p:cNvPr id="14" name="Picture 4" descr="\\da01na01\Offline$\ivanrie\Documents\Business Documents\AOT\AOT ORP Program Development\Proces\Production of educational material\1.2_Reduction techniques\1_Reduction techniques\1_Review\Isabel_PNG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360816"/>
            <a:ext cx="5099755" cy="19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53163-F39C-4284-95DB-68FDA59F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57" y="3775652"/>
            <a:ext cx="1124610" cy="1283802"/>
          </a:xfrm>
          <a:prstGeom prst="rect">
            <a:avLst/>
          </a:prstGeom>
          <a:effectLst>
            <a:outerShdw blurRad="317500" dist="88900" dir="8100000" algn="tr" rotWithShape="0">
              <a:prstClr val="black">
                <a:alpha val="7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220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Arial" pitchFamily="34" charset="0"/>
              </a:rPr>
              <a:t>You should now be able to: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US" dirty="0"/>
              <a:t>Define reduction and its types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 the degrees of displacement of fractures</a:t>
            </a:r>
          </a:p>
          <a:p>
            <a:pPr marL="355600" indent="-355600">
              <a:buFont typeface="Arial" panose="020B0604020202020204" pitchFamily="34" charset="0"/>
              <a:buChar char="•"/>
              <a:defRPr/>
            </a:pPr>
            <a:r>
              <a:rPr lang="en-US" dirty="0"/>
              <a:t>Describe the reduction methods and the tools used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fracture reduction? Example 1</a:t>
            </a:r>
          </a:p>
        </p:txBody>
      </p:sp>
      <p:pic>
        <p:nvPicPr>
          <p:cNvPr id="7171" name="Picture 3" descr="DSC019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7"/>
          <a:stretch>
            <a:fillRect/>
          </a:stretch>
        </p:blipFill>
        <p:spPr bwMode="auto">
          <a:xfrm>
            <a:off x="2362200" y="1295401"/>
            <a:ext cx="2819400" cy="50768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SC019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4"/>
          <a:stretch>
            <a:fillRect/>
          </a:stretch>
        </p:blipFill>
        <p:spPr bwMode="auto">
          <a:xfrm>
            <a:off x="5562601" y="1298575"/>
            <a:ext cx="3148013" cy="50736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fracture reduction? Example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295400"/>
            <a:ext cx="2056819" cy="5181600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400"/>
            <a:ext cx="1816988" cy="518160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Aim of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11189886" cy="4129088"/>
          </a:xfrm>
        </p:spPr>
        <p:txBody>
          <a:bodyPr/>
          <a:lstStyle/>
          <a:p>
            <a:pPr marL="269875" indent="-269875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Anatomical reduction</a:t>
            </a:r>
          </a:p>
          <a:p>
            <a:pPr marL="625475" lvl="1" indent="-35560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Perfect restoration of bone morphology</a:t>
            </a:r>
          </a:p>
          <a:p>
            <a:pPr marL="269875" indent="-269875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Functional reduction</a:t>
            </a:r>
          </a:p>
          <a:p>
            <a:pPr marL="625475" lvl="1" indent="-35560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Restoration of anatomical relationships of proximal and distal main fragments:</a:t>
            </a:r>
          </a:p>
          <a:p>
            <a:pPr marL="895350" lvl="2" indent="-269875"/>
            <a:r>
              <a:rPr kumimoji="0"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Length</a:t>
            </a:r>
          </a:p>
          <a:p>
            <a:pPr marL="895350" lvl="2" indent="-269875"/>
            <a:r>
              <a:rPr kumimoji="0"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Alignment </a:t>
            </a:r>
          </a:p>
          <a:p>
            <a:pPr marL="895350" lvl="2" indent="-269875"/>
            <a:r>
              <a:rPr kumimoji="0"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Rotation</a:t>
            </a:r>
          </a:p>
          <a:p>
            <a:pPr marL="1371600" lvl="3" indent="0"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Choice of reduction method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00" y="1728000"/>
            <a:ext cx="8277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+mn-lt"/>
                <a:ea typeface="+mn-ea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3400" indent="-533400" eaLnBrk="1" hangingPunct="1">
              <a:lnSpc>
                <a:spcPct val="100000"/>
              </a:lnSpc>
              <a:buFontTx/>
              <a:buChar char="•"/>
            </a:pPr>
            <a:r>
              <a:rPr kumimoji="0" lang="en-US" sz="28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Depends on the location of the fracture: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4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Metaphysis and diaphysis:</a:t>
            </a:r>
          </a:p>
          <a:p>
            <a:pPr marL="1371600" lvl="2" indent="-409575" eaLnBrk="1" hangingPunct="1"/>
            <a:r>
              <a:rPr kumimoji="0"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Functional reduction</a:t>
            </a:r>
          </a:p>
          <a:p>
            <a:pPr marL="952500" lvl="1" indent="-428625" eaLnBrk="1" hangingPunct="1">
              <a:buFontTx/>
              <a:buChar char="•"/>
            </a:pPr>
            <a:r>
              <a:rPr kumimoji="0" lang="en-US" sz="24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Epiphysis (joint):</a:t>
            </a:r>
          </a:p>
          <a:p>
            <a:pPr marL="1371600" lvl="2" indent="-409575" eaLnBrk="1" hangingPunct="1"/>
            <a:r>
              <a:rPr kumimoji="0"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Anatomical reduction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Reduction of </a:t>
            </a:r>
            <a:r>
              <a:rPr lang="en-US" dirty="0" err="1"/>
              <a:t>diaphyseal</a:t>
            </a:r>
            <a:r>
              <a:rPr lang="en-US" dirty="0"/>
              <a:t>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Restore functional anatomy: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Length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Alignment</a:t>
            </a:r>
          </a:p>
          <a:p>
            <a:pPr marL="952500" lvl="1" indent="-428625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Rotation</a:t>
            </a:r>
          </a:p>
          <a:p>
            <a:pPr marL="533400" indent="-533400"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Restore axis of the extremity: </a:t>
            </a:r>
          </a:p>
          <a:p>
            <a:pPr marL="952500" lvl="1" indent="-428625"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Eg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lower limb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spine_16_9.potx" id="{369BDB5D-2B63-4879-A666-2F7FF0469AE2}" vid="{ADC3CFCF-DF2C-464F-9614-66637A9A1FA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9DA8D-F4F5-46BE-A98D-729C691E8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CCB51A-46FF-4884-A131-E47DD6D7490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3995102-056c-4a51-bfb1-c663c0490c5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e5162b4-c70b-477c-8fa3-c9cdb63e7b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A194C0-8BC8-4B71-A459-6886C985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ao_cmf_16_9</Template>
  <TotalTime>0</TotalTime>
  <Words>2074</Words>
  <Application>Microsoft Office PowerPoint</Application>
  <PresentationFormat>Widescreen</PresentationFormat>
  <Paragraphs>299</Paragraphs>
  <Slides>42</Slides>
  <Notes>42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Wingdings</vt:lpstr>
      <vt:lpstr>Office</vt:lpstr>
      <vt:lpstr>PowerPoint Presentation</vt:lpstr>
      <vt:lpstr>Learning outcomes</vt:lpstr>
      <vt:lpstr>What is reduction?</vt:lpstr>
      <vt:lpstr>Types of displacement</vt:lpstr>
      <vt:lpstr>Why fracture reduction? Example 1</vt:lpstr>
      <vt:lpstr>Why fracture reduction? Example 2</vt:lpstr>
      <vt:lpstr>Aim of reduction</vt:lpstr>
      <vt:lpstr>Choice of reduction method</vt:lpstr>
      <vt:lpstr>Reduction of diaphyseal fractures</vt:lpstr>
      <vt:lpstr>Reduction of diaphyseal fractures</vt:lpstr>
      <vt:lpstr>Reduction of articular fractures</vt:lpstr>
      <vt:lpstr>Methods</vt:lpstr>
      <vt:lpstr>Methods of direct reduction</vt:lpstr>
      <vt:lpstr>Direct clamp application: joint (example 1 and 2)</vt:lpstr>
      <vt:lpstr>Direct clamp application: joint (example 3)</vt:lpstr>
      <vt:lpstr>Direct clamp application: shaft (example 4)</vt:lpstr>
      <vt:lpstr>PowerPoint Presentation</vt:lpstr>
      <vt:lpstr>Direct clamp application: reduction tools</vt:lpstr>
      <vt:lpstr>Direct clamp application: reduction tools</vt:lpstr>
      <vt:lpstr>Direct clamp application: reduction tools</vt:lpstr>
      <vt:lpstr>Direct clamp application: reduction tools</vt:lpstr>
      <vt:lpstr>Push–pull technique</vt:lpstr>
      <vt:lpstr>Direct application of an implant (plate)</vt:lpstr>
      <vt:lpstr>Direct application of an implant (plate)</vt:lpstr>
      <vt:lpstr>Shoehorn technique </vt:lpstr>
      <vt:lpstr>Methods of indirect reduction</vt:lpstr>
      <vt:lpstr>Traction table</vt:lpstr>
      <vt:lpstr>PowerPoint Presentation</vt:lpstr>
      <vt:lpstr>Distractor and joysticks</vt:lpstr>
      <vt:lpstr>Distractor and joysticks: example</vt:lpstr>
      <vt:lpstr>Frames with reduction forceps: example </vt:lpstr>
      <vt:lpstr>Ball spike</vt:lpstr>
      <vt:lpstr>Direct reduction</vt:lpstr>
      <vt:lpstr>Indirect reduction</vt:lpstr>
      <vt:lpstr>Questions?</vt:lpstr>
      <vt:lpstr>The aim of anatomical reduction is</vt:lpstr>
      <vt:lpstr>The aim of anatomical reduction is</vt:lpstr>
      <vt:lpstr>Methods of direct reduction</vt:lpstr>
      <vt:lpstr>Methods of direct reduction</vt:lpstr>
      <vt:lpstr>The colinear reduction clamp is used for </vt:lpstr>
      <vt:lpstr>The colinear reduction clamp is used for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Kellenberger</dc:creator>
  <cp:lastModifiedBy>Isabel Van Rie Richards</cp:lastModifiedBy>
  <cp:revision>41</cp:revision>
  <cp:lastPrinted>2020-03-25T05:25:59Z</cp:lastPrinted>
  <dcterms:created xsi:type="dcterms:W3CDTF">2020-03-12T13:06:37Z</dcterms:created>
  <dcterms:modified xsi:type="dcterms:W3CDTF">2020-03-25T05:26:08Z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