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328" r:id="rId5"/>
    <p:sldId id="377" r:id="rId6"/>
    <p:sldId id="378" r:id="rId7"/>
    <p:sldId id="259" r:id="rId8"/>
    <p:sldId id="360"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11" r:id="rId36"/>
    <p:sldId id="405" r:id="rId37"/>
    <p:sldId id="406" r:id="rId38"/>
    <p:sldId id="407" r:id="rId39"/>
    <p:sldId id="408" r:id="rId40"/>
    <p:sldId id="409" r:id="rId41"/>
    <p:sldId id="410" r:id="rId42"/>
    <p:sldId id="412" r:id="rId4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6395"/>
  </p:normalViewPr>
  <p:slideViewPr>
    <p:cSldViewPr snapToGrid="0" showGuides="1">
      <p:cViewPr varScale="1">
        <p:scale>
          <a:sx n="63" d="100"/>
          <a:sy n="63" d="100"/>
        </p:scale>
        <p:origin x="616" y="64"/>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1" d="100"/>
          <a:sy n="121" d="100"/>
        </p:scale>
        <p:origin x="308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C53A6C1-6705-CD44-9A49-2641DAF20B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umsplatzhalter 2">
            <a:extLst>
              <a:ext uri="{FF2B5EF4-FFF2-40B4-BE49-F238E27FC236}">
                <a16:creationId xmlns:a16="http://schemas.microsoft.com/office/drawing/2014/main" id="{CD48D91B-1B61-B149-814D-3B695DF5F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69A33-71D9-824F-ACCD-10987FEE9C21}" type="datetimeFigureOut">
              <a:rPr lang="en-US" smtClean="0"/>
              <a:t>4/5/2020</a:t>
            </a:fld>
            <a:endParaRPr lang="en-US" dirty="0"/>
          </a:p>
        </p:txBody>
      </p:sp>
      <p:sp>
        <p:nvSpPr>
          <p:cNvPr id="4" name="Fußzeilenplatzhalter 3">
            <a:extLst>
              <a:ext uri="{FF2B5EF4-FFF2-40B4-BE49-F238E27FC236}">
                <a16:creationId xmlns:a16="http://schemas.microsoft.com/office/drawing/2014/main" id="{F5F079F5-F931-144F-AFDB-7871D60FF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Foliennummernplatzhalter 4">
            <a:extLst>
              <a:ext uri="{FF2B5EF4-FFF2-40B4-BE49-F238E27FC236}">
                <a16:creationId xmlns:a16="http://schemas.microsoft.com/office/drawing/2014/main" id="{435481EE-B24B-D841-BAEA-FF175140FF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1C47C6-1700-C74A-A11E-4FF6CB3684E7}" type="slidenum">
              <a:rPr lang="en-US" smtClean="0"/>
              <a:t>‹#›</a:t>
            </a:fld>
            <a:endParaRPr lang="en-US" dirty="0"/>
          </a:p>
        </p:txBody>
      </p:sp>
    </p:spTree>
    <p:extLst>
      <p:ext uri="{BB962C8B-B14F-4D97-AF65-F5344CB8AC3E}">
        <p14:creationId xmlns:p14="http://schemas.microsoft.com/office/powerpoint/2010/main" val="1296475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77656-0B12-4DEA-96CF-82550DBD498E}" type="datetimeFigureOut">
              <a:rPr lang="en-GB" smtClean="0"/>
              <a:t>05/04/2020</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6D991-40E1-4F75-A931-87F401740DFF}" type="slidenum">
              <a:rPr lang="en-GB" smtClean="0"/>
              <a:t>‹#›</a:t>
            </a:fld>
            <a:endParaRPr lang="en-GB" dirty="0"/>
          </a:p>
        </p:txBody>
      </p:sp>
    </p:spTree>
    <p:extLst>
      <p:ext uri="{BB962C8B-B14F-4D97-AF65-F5344CB8AC3E}">
        <p14:creationId xmlns:p14="http://schemas.microsoft.com/office/powerpoint/2010/main" val="144456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ymbol zastępczy obrazu slajdu 1"/>
          <p:cNvSpPr>
            <a:spLocks noGrp="1" noRot="1" noChangeAspect="1" noTextEdit="1"/>
          </p:cNvSpPr>
          <p:nvPr>
            <p:ph type="sldImg"/>
          </p:nvPr>
        </p:nvSpPr>
        <p:spPr>
          <a:ln/>
        </p:spPr>
      </p:sp>
      <p:sp>
        <p:nvSpPr>
          <p:cNvPr id="59395" name="Symbol zastępczy notatek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Arial" pitchFamily="34" charset="0"/>
                <a:ea typeface="Osaka" charset="-128"/>
              </a:rPr>
              <a:t>Acknowledgements</a:t>
            </a:r>
          </a:p>
          <a:p>
            <a:r>
              <a:rPr lang="en-US" dirty="0">
                <a:latin typeface="Arial" pitchFamily="34" charset="0"/>
                <a:ea typeface="Osaka" charset="-128"/>
              </a:rPr>
              <a:t>Contributors </a:t>
            </a:r>
          </a:p>
          <a:p>
            <a:pPr lvl="1"/>
            <a:r>
              <a:rPr lang="en-US" dirty="0" err="1">
                <a:latin typeface="Arial" pitchFamily="34" charset="0"/>
                <a:ea typeface="Osaka" charset="-128"/>
              </a:rPr>
              <a:t>Yarek</a:t>
            </a:r>
            <a:r>
              <a:rPr lang="en-US" dirty="0">
                <a:latin typeface="Arial" pitchFamily="34" charset="0"/>
                <a:ea typeface="Osaka" charset="-128"/>
              </a:rPr>
              <a:t> </a:t>
            </a:r>
            <a:r>
              <a:rPr lang="en-US" dirty="0" err="1">
                <a:latin typeface="Arial" pitchFamily="34" charset="0"/>
                <a:ea typeface="Osaka" charset="-128"/>
              </a:rPr>
              <a:t>Brudnicki</a:t>
            </a:r>
            <a:r>
              <a:rPr lang="en-US" dirty="0">
                <a:latin typeface="Arial" pitchFamily="34" charset="0"/>
                <a:ea typeface="Osaka" charset="-128"/>
              </a:rPr>
              <a:t>,</a:t>
            </a:r>
            <a:r>
              <a:rPr lang="en-US" baseline="0" dirty="0">
                <a:latin typeface="Arial" pitchFamily="34" charset="0"/>
                <a:ea typeface="Osaka" charset="-128"/>
              </a:rPr>
              <a:t> Poland</a:t>
            </a:r>
            <a:endParaRPr lang="en-US" dirty="0">
              <a:latin typeface="Arial" pitchFamily="34" charset="0"/>
              <a:ea typeface="Osaka" charset="-128"/>
            </a:endParaRPr>
          </a:p>
          <a:p>
            <a:pPr lvl="1"/>
            <a:r>
              <a:rPr lang="en-US" dirty="0" err="1">
                <a:latin typeface="Arial" pitchFamily="34" charset="0"/>
                <a:ea typeface="Osaka" charset="-128"/>
              </a:rPr>
              <a:t>Bernadeta</a:t>
            </a:r>
            <a:r>
              <a:rPr lang="en-US" dirty="0">
                <a:latin typeface="Arial" pitchFamily="34" charset="0"/>
                <a:ea typeface="Osaka" charset="-128"/>
              </a:rPr>
              <a:t> </a:t>
            </a:r>
            <a:r>
              <a:rPr lang="en-US" dirty="0" err="1">
                <a:latin typeface="Arial" pitchFamily="34" charset="0"/>
                <a:ea typeface="Osaka" charset="-128"/>
              </a:rPr>
              <a:t>Kaluza</a:t>
            </a:r>
            <a:r>
              <a:rPr lang="en-US" dirty="0">
                <a:latin typeface="Arial" pitchFamily="34" charset="0"/>
                <a:ea typeface="Osaka" charset="-128"/>
              </a:rPr>
              <a:t>, </a:t>
            </a:r>
            <a:r>
              <a:rPr lang="en-US" baseline="0" dirty="0">
                <a:latin typeface="Arial" pitchFamily="34" charset="0"/>
                <a:ea typeface="Osaka" charset="-128"/>
              </a:rPr>
              <a:t>Poland</a:t>
            </a:r>
          </a:p>
          <a:p>
            <a:pPr lvl="1"/>
            <a:endParaRPr lang="en-US" dirty="0">
              <a:latin typeface="Arial" pitchFamily="34" charset="0"/>
              <a:ea typeface="Osaka" charset="-128"/>
            </a:endParaRPr>
          </a:p>
          <a:p>
            <a:r>
              <a:rPr lang="en-US" dirty="0">
                <a:latin typeface="Arial" pitchFamily="34" charset="0"/>
                <a:ea typeface="Osaka" charset="-128"/>
              </a:rPr>
              <a:t>Review</a:t>
            </a:r>
          </a:p>
          <a:p>
            <a:pPr lvl="1"/>
            <a:r>
              <a:rPr lang="en-US" baseline="0" dirty="0">
                <a:latin typeface="Arial" pitchFamily="34" charset="0"/>
                <a:ea typeface="Osaka" charset="-128"/>
              </a:rPr>
              <a:t>Emanuel Gautier and Peter Wahl, Switzerland (case)</a:t>
            </a:r>
          </a:p>
          <a:p>
            <a:pPr lvl="1"/>
            <a:r>
              <a:rPr lang="en-US" dirty="0">
                <a:latin typeface="Arial" pitchFamily="34" charset="0"/>
                <a:ea typeface="Osaka" charset="-128"/>
              </a:rPr>
              <a:t>Thomas </a:t>
            </a:r>
            <a:r>
              <a:rPr lang="en-US" dirty="0" err="1">
                <a:latin typeface="Arial" pitchFamily="34" charset="0"/>
                <a:ea typeface="Osaka" charset="-128"/>
              </a:rPr>
              <a:t>Ruedi</a:t>
            </a:r>
            <a:r>
              <a:rPr lang="en-US" dirty="0">
                <a:latin typeface="Arial" pitchFamily="34" charset="0"/>
                <a:ea typeface="Osaka" charset="-128"/>
              </a:rPr>
              <a:t>, Switzerland</a:t>
            </a:r>
          </a:p>
          <a:p>
            <a:pPr lvl="1"/>
            <a:r>
              <a:rPr lang="en-US" dirty="0">
                <a:latin typeface="Arial" pitchFamily="34" charset="0"/>
                <a:ea typeface="Osaka" charset="-128"/>
              </a:rPr>
              <a:t>Susanne </a:t>
            </a:r>
            <a:r>
              <a:rPr lang="en-US" dirty="0" err="1">
                <a:latin typeface="Arial" pitchFamily="34" charset="0"/>
                <a:ea typeface="Osaka" charset="-128"/>
              </a:rPr>
              <a:t>Baeuerle</a:t>
            </a:r>
            <a:r>
              <a:rPr lang="en-US" dirty="0">
                <a:latin typeface="Arial" pitchFamily="34" charset="0"/>
                <a:ea typeface="Osaka" charset="-128"/>
              </a:rPr>
              <a:t>, Switzerland</a:t>
            </a:r>
          </a:p>
          <a:p>
            <a:pPr lvl="1"/>
            <a:r>
              <a:rPr lang="en-US" dirty="0">
                <a:latin typeface="Arial" pitchFamily="34" charset="0"/>
                <a:ea typeface="Osaka" charset="-128"/>
              </a:rPr>
              <a:t>Isabel Van </a:t>
            </a:r>
            <a:r>
              <a:rPr lang="en-US" dirty="0" err="1">
                <a:latin typeface="Arial" pitchFamily="34" charset="0"/>
                <a:ea typeface="Osaka" charset="-128"/>
              </a:rPr>
              <a:t>Rie</a:t>
            </a:r>
            <a:r>
              <a:rPr lang="en-US" dirty="0">
                <a:latin typeface="Arial" pitchFamily="34" charset="0"/>
                <a:ea typeface="Osaka" charset="-128"/>
              </a:rPr>
              <a:t> Richards, Switzerland</a:t>
            </a:r>
          </a:p>
          <a:p>
            <a:endParaRPr lang="pl-PL" dirty="0">
              <a:latin typeface="Arial" pitchFamily="34" charset="0"/>
              <a:ea typeface="Osaka" charset="-128"/>
            </a:endParaRPr>
          </a:p>
        </p:txBody>
      </p:sp>
      <p:sp>
        <p:nvSpPr>
          <p:cNvPr id="59396" name="Symbol zastępczy numeru slajd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Arial" pitchFamily="34" charset="0"/>
                <a:ea typeface="Osaka" charset="-128"/>
              </a:defRPr>
            </a:lvl1pPr>
            <a:lvl2pPr marL="736189" indent="-283150" eaLnBrk="0" hangingPunct="0">
              <a:defRPr kumimoji="1" sz="2000">
                <a:solidFill>
                  <a:schemeClr val="tx1"/>
                </a:solidFill>
                <a:latin typeface="Arial" pitchFamily="34" charset="0"/>
                <a:ea typeface="Osaka" charset="-128"/>
              </a:defRPr>
            </a:lvl2pPr>
            <a:lvl3pPr marL="1132599" indent="-226520" eaLnBrk="0" hangingPunct="0">
              <a:defRPr kumimoji="1" sz="2000">
                <a:solidFill>
                  <a:schemeClr val="tx1"/>
                </a:solidFill>
                <a:latin typeface="Arial" pitchFamily="34" charset="0"/>
                <a:ea typeface="Osaka" charset="-128"/>
              </a:defRPr>
            </a:lvl3pPr>
            <a:lvl4pPr marL="1585638" indent="-226520" eaLnBrk="0" hangingPunct="0">
              <a:defRPr kumimoji="1" sz="2000">
                <a:solidFill>
                  <a:schemeClr val="tx1"/>
                </a:solidFill>
                <a:latin typeface="Arial" pitchFamily="34" charset="0"/>
                <a:ea typeface="Osaka" charset="-128"/>
              </a:defRPr>
            </a:lvl4pPr>
            <a:lvl5pPr marL="2038678" indent="-226520" eaLnBrk="0" hangingPunct="0">
              <a:defRPr kumimoji="1" sz="2000">
                <a:solidFill>
                  <a:schemeClr val="tx1"/>
                </a:solidFill>
                <a:latin typeface="Arial" pitchFamily="34" charset="0"/>
                <a:ea typeface="Osaka" charset="-128"/>
              </a:defRPr>
            </a:lvl5pPr>
            <a:lvl6pPr marL="2491717" indent="-226520" eaLnBrk="0" fontAlgn="base" hangingPunct="0">
              <a:spcBef>
                <a:spcPct val="0"/>
              </a:spcBef>
              <a:spcAft>
                <a:spcPct val="0"/>
              </a:spcAft>
              <a:defRPr kumimoji="1" sz="2000">
                <a:solidFill>
                  <a:schemeClr val="tx1"/>
                </a:solidFill>
                <a:latin typeface="Arial" pitchFamily="34" charset="0"/>
                <a:ea typeface="Osaka" charset="-128"/>
              </a:defRPr>
            </a:lvl6pPr>
            <a:lvl7pPr marL="2944757" indent="-226520" eaLnBrk="0" fontAlgn="base" hangingPunct="0">
              <a:spcBef>
                <a:spcPct val="0"/>
              </a:spcBef>
              <a:spcAft>
                <a:spcPct val="0"/>
              </a:spcAft>
              <a:defRPr kumimoji="1" sz="2000">
                <a:solidFill>
                  <a:schemeClr val="tx1"/>
                </a:solidFill>
                <a:latin typeface="Arial" pitchFamily="34" charset="0"/>
                <a:ea typeface="Osaka" charset="-128"/>
              </a:defRPr>
            </a:lvl7pPr>
            <a:lvl8pPr marL="3397796" indent="-226520" eaLnBrk="0" fontAlgn="base" hangingPunct="0">
              <a:spcBef>
                <a:spcPct val="0"/>
              </a:spcBef>
              <a:spcAft>
                <a:spcPct val="0"/>
              </a:spcAft>
              <a:defRPr kumimoji="1" sz="2000">
                <a:solidFill>
                  <a:schemeClr val="tx1"/>
                </a:solidFill>
                <a:latin typeface="Arial" pitchFamily="34" charset="0"/>
                <a:ea typeface="Osaka" charset="-128"/>
              </a:defRPr>
            </a:lvl8pPr>
            <a:lvl9pPr marL="3850836" indent="-22652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fld id="{1639AE24-2B88-471A-9066-C0D2E8B70EBD}" type="slidenum">
              <a:rPr lang="en-US" sz="1000"/>
              <a:pPr eaLnBrk="1" hangingPunct="1"/>
              <a:t>1</a:t>
            </a:fld>
            <a:endParaRPr 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34892" indent="-282527" eaLnBrk="0" hangingPunct="0">
              <a:spcBef>
                <a:spcPct val="30000"/>
              </a:spcBef>
              <a:defRPr kumimoji="1" sz="1200">
                <a:solidFill>
                  <a:schemeClr val="tx1"/>
                </a:solidFill>
                <a:latin typeface="Arial" pitchFamily="34" charset="0"/>
                <a:ea typeface="Osaka" charset="-128"/>
              </a:defRPr>
            </a:lvl2pPr>
            <a:lvl3pPr marL="1131700" indent="-225387" eaLnBrk="0" hangingPunct="0">
              <a:spcBef>
                <a:spcPct val="30000"/>
              </a:spcBef>
              <a:defRPr kumimoji="1" sz="1200">
                <a:solidFill>
                  <a:schemeClr val="tx1"/>
                </a:solidFill>
                <a:latin typeface="Times" charset="0"/>
                <a:ea typeface="Osaka" charset="-128"/>
              </a:defRPr>
            </a:lvl3pPr>
            <a:lvl4pPr marL="1584062" indent="-225387" eaLnBrk="0" hangingPunct="0">
              <a:spcBef>
                <a:spcPct val="30000"/>
              </a:spcBef>
              <a:defRPr kumimoji="1" sz="1200">
                <a:solidFill>
                  <a:schemeClr val="tx1"/>
                </a:solidFill>
                <a:latin typeface="Times" charset="0"/>
                <a:ea typeface="Osaka" charset="-128"/>
              </a:defRPr>
            </a:lvl4pPr>
            <a:lvl5pPr marL="2038012" indent="-225387" eaLnBrk="0" hangingPunct="0">
              <a:spcBef>
                <a:spcPct val="30000"/>
              </a:spcBef>
              <a:defRPr kumimoji="1" sz="1200">
                <a:solidFill>
                  <a:schemeClr val="tx1"/>
                </a:solidFill>
                <a:latin typeface="Times" charset="0"/>
                <a:ea typeface="Osaka" charset="-128"/>
              </a:defRPr>
            </a:lvl5pPr>
            <a:lvl6pPr marL="2495138" indent="-225387" eaLnBrk="0" fontAlgn="base" hangingPunct="0">
              <a:spcBef>
                <a:spcPct val="30000"/>
              </a:spcBef>
              <a:spcAft>
                <a:spcPct val="0"/>
              </a:spcAft>
              <a:defRPr kumimoji="1" sz="1200">
                <a:solidFill>
                  <a:schemeClr val="tx1"/>
                </a:solidFill>
                <a:latin typeface="Times" charset="0"/>
                <a:ea typeface="Osaka" charset="-128"/>
              </a:defRPr>
            </a:lvl6pPr>
            <a:lvl7pPr marL="2952261" indent="-225387" eaLnBrk="0" fontAlgn="base" hangingPunct="0">
              <a:spcBef>
                <a:spcPct val="30000"/>
              </a:spcBef>
              <a:spcAft>
                <a:spcPct val="0"/>
              </a:spcAft>
              <a:defRPr kumimoji="1" sz="1200">
                <a:solidFill>
                  <a:schemeClr val="tx1"/>
                </a:solidFill>
                <a:latin typeface="Times" charset="0"/>
                <a:ea typeface="Osaka" charset="-128"/>
              </a:defRPr>
            </a:lvl7pPr>
            <a:lvl8pPr marL="3409386" indent="-225387" eaLnBrk="0" fontAlgn="base" hangingPunct="0">
              <a:spcBef>
                <a:spcPct val="30000"/>
              </a:spcBef>
              <a:spcAft>
                <a:spcPct val="0"/>
              </a:spcAft>
              <a:defRPr kumimoji="1" sz="1200">
                <a:solidFill>
                  <a:schemeClr val="tx1"/>
                </a:solidFill>
                <a:latin typeface="Times" charset="0"/>
                <a:ea typeface="Osaka" charset="-128"/>
              </a:defRPr>
            </a:lvl8pPr>
            <a:lvl9pPr marL="3866510" indent="-225387"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098EC812-7FDA-4B66-A38D-E403195BBB4C}" type="slidenum">
              <a:rPr lang="ar-SA" altLang="de-DE" sz="1000">
                <a:solidFill>
                  <a:srgbClr val="000000"/>
                </a:solidFill>
              </a:rPr>
              <a:pPr eaLnBrk="1" hangingPunct="1">
                <a:spcBef>
                  <a:spcPct val="0"/>
                </a:spcBef>
              </a:pPr>
              <a:t>10</a:t>
            </a:fld>
            <a:endParaRPr lang="en-US" altLang="de-DE" sz="1000">
              <a:solidFill>
                <a:srgbClr val="000000"/>
              </a:solidFill>
            </a:endParaRPr>
          </a:p>
        </p:txBody>
      </p:sp>
      <p:sp>
        <p:nvSpPr>
          <p:cNvPr id="46083"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73100" y="4686300"/>
            <a:ext cx="5389563" cy="44402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Arial" pitchFamily="34" charset="0"/>
                <a:ea typeface="Osaka" charset="-128"/>
              </a:rPr>
              <a:t>Other items which can be discussed </a:t>
            </a:r>
            <a:r>
              <a:rPr lang="en-US">
                <a:latin typeface="Arial" pitchFamily="34" charset="0"/>
                <a:ea typeface="Osaka" charset="-128"/>
              </a:rPr>
              <a:t>here are</a:t>
            </a:r>
            <a:r>
              <a:rPr lang="en-US" dirty="0">
                <a:latin typeface="Arial" pitchFamily="34" charset="0"/>
                <a:ea typeface="Osaka" charset="-128"/>
              </a:rPr>
              <a:t>:</a:t>
            </a:r>
          </a:p>
          <a:p>
            <a:pPr marL="226482" indent="-226482">
              <a:buFontTx/>
              <a:buAutoNum type="arabicPeriod"/>
              <a:defRPr/>
            </a:pPr>
            <a:endParaRPr lang="en-US" dirty="0"/>
          </a:p>
          <a:p>
            <a:pPr marL="226482" indent="-226482">
              <a:buFontTx/>
              <a:buAutoNum type="arabicPeriod"/>
              <a:defRPr/>
            </a:pPr>
            <a:r>
              <a:rPr lang="en-US" dirty="0"/>
              <a:t>What type of reduction will be performed? (direct or indirect, open or closed)</a:t>
            </a:r>
          </a:p>
          <a:p>
            <a:pPr marL="226482" indent="-226482">
              <a:buFontTx/>
              <a:buAutoNum type="arabicPeriod"/>
              <a:defRPr/>
            </a:pPr>
            <a:r>
              <a:rPr lang="en-US" dirty="0"/>
              <a:t>What are the principles of stabilization? (absolute or relative stability) </a:t>
            </a:r>
          </a:p>
          <a:p>
            <a:pPr marL="226482" indent="-226482">
              <a:buFontTx/>
              <a:buAutoNum type="arabicPeriod"/>
              <a:defRPr/>
            </a:pPr>
            <a:r>
              <a:rPr lang="en-US" dirty="0"/>
              <a:t>How could the fracture be fixed? </a:t>
            </a:r>
          </a:p>
          <a:p>
            <a:pPr marL="226482" indent="-226482">
              <a:buFontTx/>
              <a:buAutoNum type="arabicPeriod"/>
              <a:defRPr/>
            </a:pPr>
            <a:r>
              <a:rPr lang="en-US" dirty="0"/>
              <a:t>What healing is expected? (direct or indirect bone healing, primary or secondary bone healing)</a:t>
            </a:r>
          </a:p>
          <a:p>
            <a:pPr eaLnBrk="1" hangingPunct="1">
              <a:defRPr/>
            </a:pPr>
            <a:endParaRPr lang="en-US" altLang="en-US" dirty="0">
              <a:latin typeface="Arial" pitchFamily="34" charset="0"/>
              <a:ea typeface="Osaka"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obrazu slajdu 1"/>
          <p:cNvSpPr>
            <a:spLocks noGrp="1" noRot="1" noChangeAspect="1" noTextEdit="1"/>
          </p:cNvSpPr>
          <p:nvPr>
            <p:ph type="sldImg"/>
          </p:nvPr>
        </p:nvSpPr>
        <p:spPr>
          <a:ln/>
        </p:spPr>
      </p:sp>
      <p:sp>
        <p:nvSpPr>
          <p:cNvPr id="131075" name="Symbol zastępczy notatek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CH" dirty="0">
                <a:ea typeface="Osaka" charset="-128"/>
              </a:rPr>
              <a:t>This </a:t>
            </a:r>
            <a:r>
              <a:rPr lang="de-CH" dirty="0" err="1">
                <a:ea typeface="Osaka" charset="-128"/>
              </a:rPr>
              <a:t>suggested</a:t>
            </a:r>
            <a:r>
              <a:rPr lang="de-CH" dirty="0">
                <a:ea typeface="Osaka" charset="-128"/>
              </a:rPr>
              <a:t> </a:t>
            </a:r>
            <a:r>
              <a:rPr lang="de-CH" dirty="0" err="1">
                <a:ea typeface="Osaka" charset="-128"/>
              </a:rPr>
              <a:t>treatment</a:t>
            </a:r>
            <a:r>
              <a:rPr lang="de-CH" dirty="0">
                <a:ea typeface="Osaka" charset="-128"/>
              </a:rPr>
              <a:t> (</a:t>
            </a:r>
            <a:r>
              <a:rPr lang="de-CH" dirty="0" err="1">
                <a:ea typeface="Osaka" charset="-128"/>
              </a:rPr>
              <a:t>see</a:t>
            </a:r>
            <a:r>
              <a:rPr lang="de-CH" dirty="0">
                <a:ea typeface="Osaka" charset="-128"/>
              </a:rPr>
              <a:t> </a:t>
            </a:r>
            <a:r>
              <a:rPr lang="de-CH" dirty="0" err="1">
                <a:ea typeface="Osaka" charset="-128"/>
              </a:rPr>
              <a:t>slide</a:t>
            </a:r>
            <a:r>
              <a:rPr lang="de-CH" dirty="0">
                <a:ea typeface="Osaka" charset="-128"/>
              </a:rPr>
              <a:t>) will </a:t>
            </a:r>
            <a:r>
              <a:rPr lang="de-CH" dirty="0" err="1">
                <a:ea typeface="Osaka" charset="-128"/>
              </a:rPr>
              <a:t>be</a:t>
            </a:r>
            <a:r>
              <a:rPr lang="de-CH" dirty="0">
                <a:ea typeface="Osaka" charset="-128"/>
              </a:rPr>
              <a:t> </a:t>
            </a:r>
            <a:r>
              <a:rPr lang="de-CH" dirty="0" err="1">
                <a:ea typeface="Osaka" charset="-128"/>
              </a:rPr>
              <a:t>discussed</a:t>
            </a:r>
            <a:r>
              <a:rPr lang="de-CH" dirty="0">
                <a:ea typeface="Osaka" charset="-128"/>
              </a:rPr>
              <a:t> </a:t>
            </a:r>
            <a:r>
              <a:rPr lang="de-CH" dirty="0" err="1">
                <a:ea typeface="Osaka" charset="-128"/>
              </a:rPr>
              <a:t>further</a:t>
            </a:r>
            <a:r>
              <a:rPr lang="de-CH" dirty="0">
                <a:ea typeface="Osaka" charset="-128"/>
              </a:rPr>
              <a:t> in </a:t>
            </a:r>
            <a:r>
              <a:rPr lang="de-CH" dirty="0" err="1">
                <a:ea typeface="Osaka" charset="-128"/>
              </a:rPr>
              <a:t>this</a:t>
            </a:r>
            <a:r>
              <a:rPr lang="de-CH" dirty="0">
                <a:ea typeface="Osaka" charset="-128"/>
              </a:rPr>
              <a:t> </a:t>
            </a:r>
            <a:r>
              <a:rPr lang="de-CH" dirty="0" err="1">
                <a:ea typeface="Osaka" charset="-128"/>
              </a:rPr>
              <a:t>discussion</a:t>
            </a:r>
            <a:r>
              <a:rPr lang="de-CH" dirty="0">
                <a:ea typeface="Osaka" charset="-128"/>
              </a:rPr>
              <a:t>.</a:t>
            </a:r>
          </a:p>
          <a:p>
            <a:pPr>
              <a:defRPr/>
            </a:pPr>
            <a:endParaRPr lang="de-CH" dirty="0">
              <a:ea typeface="Osaka" charset="-128"/>
            </a:endParaRPr>
          </a:p>
          <a:p>
            <a:pPr marL="226501" indent="-226501"/>
            <a:r>
              <a:rPr lang="en-US" dirty="0">
                <a:ea typeface="Osaka"/>
              </a:rPr>
              <a:t>Other options,</a:t>
            </a:r>
            <a:r>
              <a:rPr lang="en-US" baseline="0" dirty="0">
                <a:ea typeface="Osaka"/>
              </a:rPr>
              <a:t> </a:t>
            </a:r>
            <a:r>
              <a:rPr lang="en-US" baseline="0" dirty="0" err="1">
                <a:ea typeface="Osaka"/>
              </a:rPr>
              <a:t>eg</a:t>
            </a:r>
            <a:r>
              <a:rPr lang="en-US" baseline="0" dirty="0">
                <a:ea typeface="Osaka"/>
              </a:rPr>
              <a:t>, </a:t>
            </a:r>
            <a:r>
              <a:rPr lang="en-US" dirty="0">
                <a:ea typeface="Osaka"/>
              </a:rPr>
              <a:t>PFNA….</a:t>
            </a:r>
          </a:p>
          <a:p>
            <a:r>
              <a:rPr lang="en-US" dirty="0">
                <a:ea typeface="Osaka"/>
              </a:rPr>
              <a:t>Discuss difference between the two devices:</a:t>
            </a:r>
          </a:p>
          <a:p>
            <a:r>
              <a:rPr lang="en-US" dirty="0">
                <a:ea typeface="Osaka"/>
              </a:rPr>
              <a:t>- PFNA load sharing allowing early weight bearing</a:t>
            </a:r>
          </a:p>
          <a:p>
            <a:pPr marL="226501" indent="-226501"/>
            <a:r>
              <a:rPr lang="en-US" dirty="0">
                <a:ea typeface="Osaka"/>
              </a:rPr>
              <a:t>- DHS load bearing, which usually does permit early weight bearing in an unstable fracture</a:t>
            </a:r>
          </a:p>
          <a:p>
            <a:pPr>
              <a:defRPr/>
            </a:pPr>
            <a:endParaRPr lang="de-CH" dirty="0">
              <a:ea typeface="Osaka" charset="-128"/>
            </a:endParaRPr>
          </a:p>
          <a:p>
            <a:r>
              <a:rPr lang="de-CH" b="0" dirty="0"/>
              <a:t>This</a:t>
            </a:r>
            <a:r>
              <a:rPr lang="de-CH" b="0" baseline="0" dirty="0"/>
              <a:t> </a:t>
            </a:r>
            <a:r>
              <a:rPr lang="de-CH" b="0" baseline="0" dirty="0" err="1"/>
              <a:t>is</a:t>
            </a:r>
            <a:r>
              <a:rPr lang="de-CH" b="0" baseline="0" dirty="0"/>
              <a:t> an ideal </a:t>
            </a:r>
            <a:r>
              <a:rPr lang="de-CH" b="0" baseline="0" dirty="0" err="1"/>
              <a:t>indication</a:t>
            </a:r>
            <a:r>
              <a:rPr lang="de-CH" b="0" baseline="0" dirty="0"/>
              <a:t> </a:t>
            </a:r>
            <a:r>
              <a:rPr lang="de-CH" b="0" baseline="0" dirty="0" err="1"/>
              <a:t>for</a:t>
            </a:r>
            <a:r>
              <a:rPr lang="de-CH" b="0" baseline="0" dirty="0"/>
              <a:t> DHS; </a:t>
            </a:r>
            <a:r>
              <a:rPr lang="de-CH" b="0" dirty="0" err="1"/>
              <a:t>with</a:t>
            </a:r>
            <a:r>
              <a:rPr lang="de-CH" b="0" dirty="0"/>
              <a:t> </a:t>
            </a:r>
            <a:r>
              <a:rPr lang="de-CH" b="0" dirty="0" err="1"/>
              <a:t>anatomical</a:t>
            </a:r>
            <a:r>
              <a:rPr lang="de-CH" b="0" dirty="0"/>
              <a:t> </a:t>
            </a:r>
            <a:r>
              <a:rPr lang="de-CH" b="0" dirty="0" err="1"/>
              <a:t>reduction</a:t>
            </a:r>
            <a:r>
              <a:rPr lang="de-CH" b="0" dirty="0"/>
              <a:t>, </a:t>
            </a:r>
            <a:r>
              <a:rPr lang="de-CH" b="0" dirty="0" err="1"/>
              <a:t>correct</a:t>
            </a:r>
            <a:r>
              <a:rPr lang="de-CH" b="0" dirty="0"/>
              <a:t> </a:t>
            </a:r>
            <a:r>
              <a:rPr lang="de-CH" b="0" dirty="0" err="1"/>
              <a:t>screw</a:t>
            </a:r>
            <a:r>
              <a:rPr lang="de-CH" b="0" dirty="0"/>
              <a:t> </a:t>
            </a:r>
            <a:r>
              <a:rPr lang="de-CH" b="0" dirty="0" err="1"/>
              <a:t>position</a:t>
            </a:r>
            <a:r>
              <a:rPr lang="de-CH" b="0" dirty="0"/>
              <a:t> </a:t>
            </a:r>
            <a:r>
              <a:rPr lang="de-CH" b="0" dirty="0" err="1"/>
              <a:t>and</a:t>
            </a:r>
            <a:r>
              <a:rPr lang="de-CH" b="0" dirty="0"/>
              <a:t> </a:t>
            </a:r>
            <a:r>
              <a:rPr lang="de-CH" b="0" dirty="0" err="1"/>
              <a:t>good</a:t>
            </a:r>
            <a:r>
              <a:rPr lang="de-CH" b="0" dirty="0"/>
              <a:t> </a:t>
            </a:r>
            <a:r>
              <a:rPr lang="de-CH" b="0" dirty="0" err="1"/>
              <a:t>bony</a:t>
            </a:r>
            <a:r>
              <a:rPr lang="de-CH" b="0" dirty="0"/>
              <a:t> </a:t>
            </a:r>
            <a:r>
              <a:rPr lang="de-CH" b="0" dirty="0" err="1"/>
              <a:t>support</a:t>
            </a:r>
            <a:r>
              <a:rPr lang="de-CH" b="0" dirty="0"/>
              <a:t> </a:t>
            </a:r>
            <a:r>
              <a:rPr lang="de-CH" b="0" dirty="0" err="1"/>
              <a:t>which</a:t>
            </a:r>
            <a:r>
              <a:rPr lang="de-CH" b="0" dirty="0"/>
              <a:t> </a:t>
            </a:r>
            <a:r>
              <a:rPr lang="de-CH" b="0" dirty="0" err="1"/>
              <a:t>allows</a:t>
            </a:r>
            <a:r>
              <a:rPr lang="de-CH" b="0" baseline="0" dirty="0"/>
              <a:t> </a:t>
            </a:r>
            <a:r>
              <a:rPr lang="de-CH" b="0" dirty="0" err="1"/>
              <a:t>stable</a:t>
            </a:r>
            <a:r>
              <a:rPr lang="de-CH" b="0" dirty="0"/>
              <a:t> </a:t>
            </a:r>
            <a:r>
              <a:rPr lang="de-CH" b="0" dirty="0" err="1"/>
              <a:t>construct</a:t>
            </a:r>
            <a:r>
              <a:rPr lang="de-CH" b="0" dirty="0"/>
              <a:t> </a:t>
            </a:r>
            <a:r>
              <a:rPr lang="de-CH" b="0" dirty="0" err="1"/>
              <a:t>and</a:t>
            </a:r>
            <a:r>
              <a:rPr lang="de-CH" b="0" dirty="0"/>
              <a:t> immediate </a:t>
            </a:r>
            <a:r>
              <a:rPr lang="de-CH" b="0" dirty="0" err="1"/>
              <a:t>weightbearing</a:t>
            </a:r>
            <a:r>
              <a:rPr lang="de-CH" b="0" dirty="0"/>
              <a:t>.</a:t>
            </a:r>
          </a:p>
          <a:p>
            <a:endParaRPr lang="de-CH" b="0" dirty="0"/>
          </a:p>
          <a:p>
            <a:r>
              <a:rPr lang="de-CH" dirty="0" err="1">
                <a:solidFill>
                  <a:schemeClr val="tx2"/>
                </a:solidFill>
              </a:rPr>
              <a:t>For</a:t>
            </a:r>
            <a:r>
              <a:rPr lang="de-CH" dirty="0">
                <a:solidFill>
                  <a:schemeClr val="tx2"/>
                </a:solidFill>
              </a:rPr>
              <a:t> </a:t>
            </a:r>
            <a:r>
              <a:rPr lang="de-CH" dirty="0" err="1">
                <a:solidFill>
                  <a:schemeClr val="tx2"/>
                </a:solidFill>
              </a:rPr>
              <a:t>the</a:t>
            </a:r>
            <a:r>
              <a:rPr lang="de-CH" dirty="0">
                <a:solidFill>
                  <a:schemeClr val="tx2"/>
                </a:solidFill>
              </a:rPr>
              <a:t> </a:t>
            </a:r>
            <a:r>
              <a:rPr lang="de-CH" dirty="0" err="1">
                <a:solidFill>
                  <a:schemeClr val="tx2"/>
                </a:solidFill>
              </a:rPr>
              <a:t>stable</a:t>
            </a:r>
            <a:r>
              <a:rPr lang="de-CH" dirty="0">
                <a:solidFill>
                  <a:schemeClr val="tx2"/>
                </a:solidFill>
              </a:rPr>
              <a:t> A1 </a:t>
            </a:r>
            <a:r>
              <a:rPr lang="de-CH" dirty="0" err="1">
                <a:solidFill>
                  <a:schemeClr val="tx2"/>
                </a:solidFill>
              </a:rPr>
              <a:t>fractures</a:t>
            </a:r>
            <a:r>
              <a:rPr lang="de-CH" dirty="0">
                <a:solidFill>
                  <a:schemeClr val="tx2"/>
                </a:solidFill>
              </a:rPr>
              <a:t> </a:t>
            </a:r>
            <a:r>
              <a:rPr lang="de-CH" dirty="0" err="1">
                <a:solidFill>
                  <a:schemeClr val="tx2"/>
                </a:solidFill>
              </a:rPr>
              <a:t>there</a:t>
            </a:r>
            <a:r>
              <a:rPr lang="de-CH" dirty="0">
                <a:solidFill>
                  <a:schemeClr val="tx2"/>
                </a:solidFill>
              </a:rPr>
              <a:t> </a:t>
            </a:r>
            <a:r>
              <a:rPr lang="de-CH" dirty="0" err="1">
                <a:solidFill>
                  <a:schemeClr val="tx2"/>
                </a:solidFill>
              </a:rPr>
              <a:t>is</a:t>
            </a:r>
            <a:r>
              <a:rPr lang="de-CH" dirty="0">
                <a:solidFill>
                  <a:schemeClr val="tx2"/>
                </a:solidFill>
              </a:rPr>
              <a:t> </a:t>
            </a:r>
            <a:r>
              <a:rPr lang="de-CH" dirty="0" err="1">
                <a:solidFill>
                  <a:schemeClr val="tx2"/>
                </a:solidFill>
              </a:rPr>
              <a:t>consensus</a:t>
            </a:r>
            <a:r>
              <a:rPr lang="de-CH" dirty="0">
                <a:solidFill>
                  <a:schemeClr val="tx2"/>
                </a:solidFill>
              </a:rPr>
              <a:t>:</a:t>
            </a:r>
          </a:p>
          <a:p>
            <a:pPr marL="226520" indent="-226520">
              <a:buFont typeface="+mj-lt"/>
              <a:buAutoNum type="arabicPeriod"/>
            </a:pPr>
            <a:r>
              <a:rPr lang="de-CH" dirty="0" err="1"/>
              <a:t>Extramedullary</a:t>
            </a:r>
            <a:r>
              <a:rPr lang="de-CH" dirty="0"/>
              <a:t> </a:t>
            </a:r>
            <a:r>
              <a:rPr lang="de-CH" dirty="0" err="1"/>
              <a:t>fixation</a:t>
            </a:r>
            <a:r>
              <a:rPr lang="de-CH" dirty="0"/>
              <a:t>: DHS, angle blade </a:t>
            </a:r>
            <a:r>
              <a:rPr lang="de-CH" dirty="0" err="1"/>
              <a:t>plates</a:t>
            </a:r>
            <a:r>
              <a:rPr lang="de-CH" dirty="0"/>
              <a:t>, </a:t>
            </a:r>
            <a:r>
              <a:rPr lang="de-CH" dirty="0" err="1"/>
              <a:t>etc</a:t>
            </a:r>
            <a:r>
              <a:rPr lang="de-CH" dirty="0"/>
              <a:t> </a:t>
            </a:r>
          </a:p>
          <a:p>
            <a:r>
              <a:rPr lang="de-CH" dirty="0"/>
              <a:t>                       -  All do </a:t>
            </a:r>
            <a:r>
              <a:rPr lang="de-CH" dirty="0" err="1"/>
              <a:t>very</a:t>
            </a:r>
            <a:r>
              <a:rPr lang="de-CH" dirty="0"/>
              <a:t> </a:t>
            </a:r>
            <a:r>
              <a:rPr lang="de-CH" dirty="0" err="1"/>
              <a:t>well</a:t>
            </a:r>
            <a:endParaRPr lang="de-CH" dirty="0"/>
          </a:p>
          <a:p>
            <a:r>
              <a:rPr lang="de-CH" dirty="0"/>
              <a:t>                       -  Short </a:t>
            </a:r>
            <a:r>
              <a:rPr lang="de-CH" dirty="0" err="1"/>
              <a:t>surgery</a:t>
            </a:r>
            <a:endParaRPr lang="de-CH" dirty="0"/>
          </a:p>
          <a:p>
            <a:r>
              <a:rPr lang="de-CH" dirty="0"/>
              <a:t>                       -  Little </a:t>
            </a:r>
            <a:r>
              <a:rPr lang="de-CH" dirty="0" err="1"/>
              <a:t>blood</a:t>
            </a:r>
            <a:r>
              <a:rPr lang="de-CH" dirty="0"/>
              <a:t> </a:t>
            </a:r>
            <a:r>
              <a:rPr lang="de-CH" dirty="0" err="1"/>
              <a:t>loss</a:t>
            </a:r>
            <a:endParaRPr lang="de-CH" dirty="0"/>
          </a:p>
          <a:p>
            <a:r>
              <a:rPr lang="de-CH" dirty="0"/>
              <a:t>                       -  </a:t>
            </a:r>
            <a:r>
              <a:rPr lang="de-CH" dirty="0" err="1"/>
              <a:t>Economic</a:t>
            </a:r>
            <a:endParaRPr lang="de-CH" dirty="0"/>
          </a:p>
          <a:p>
            <a:r>
              <a:rPr lang="de-CH" dirty="0"/>
              <a:t>                       -  Early </a:t>
            </a:r>
            <a:r>
              <a:rPr lang="de-CH" dirty="0" err="1"/>
              <a:t>weight</a:t>
            </a:r>
            <a:r>
              <a:rPr lang="de-CH" dirty="0"/>
              <a:t> </a:t>
            </a:r>
            <a:r>
              <a:rPr lang="de-CH" dirty="0" err="1"/>
              <a:t>bearing</a:t>
            </a:r>
            <a:endParaRPr lang="de-CH" dirty="0"/>
          </a:p>
          <a:p>
            <a:pPr marL="226520" indent="-226520">
              <a:buFont typeface="+mj-lt"/>
              <a:buAutoNum type="arabicPeriod" startAt="2"/>
            </a:pPr>
            <a:r>
              <a:rPr lang="de-CH" dirty="0" err="1"/>
              <a:t>Intramedullary</a:t>
            </a:r>
            <a:r>
              <a:rPr lang="de-CH" dirty="0"/>
              <a:t> </a:t>
            </a:r>
            <a:r>
              <a:rPr lang="de-CH" dirty="0" err="1"/>
              <a:t>fixation</a:t>
            </a:r>
            <a:r>
              <a:rPr lang="de-CH" dirty="0"/>
              <a:t>: PFN, Gamma, </a:t>
            </a:r>
            <a:r>
              <a:rPr lang="de-CH" dirty="0" err="1"/>
              <a:t>etc</a:t>
            </a:r>
            <a:endParaRPr lang="de-CH" dirty="0"/>
          </a:p>
          <a:p>
            <a:r>
              <a:rPr lang="de-CH" dirty="0"/>
              <a:t>                       -  </a:t>
            </a:r>
            <a:r>
              <a:rPr lang="de-CH" dirty="0" err="1"/>
              <a:t>Have</a:t>
            </a:r>
            <a:r>
              <a:rPr lang="de-CH" dirty="0"/>
              <a:t> </a:t>
            </a:r>
            <a:r>
              <a:rPr lang="de-CH" dirty="0" err="1"/>
              <a:t>no</a:t>
            </a:r>
            <a:r>
              <a:rPr lang="de-CH" dirty="0"/>
              <a:t> </a:t>
            </a:r>
            <a:r>
              <a:rPr lang="de-CH" dirty="0" err="1"/>
              <a:t>advantages</a:t>
            </a:r>
            <a:endParaRPr lang="de-CH" dirty="0"/>
          </a:p>
          <a:p>
            <a:r>
              <a:rPr lang="de-CH" dirty="0"/>
              <a:t>                       -  More expensive</a:t>
            </a:r>
          </a:p>
          <a:p>
            <a:endParaRPr lang="de-CH" dirty="0"/>
          </a:p>
          <a:p>
            <a:r>
              <a:rPr lang="de-CH" b="1" dirty="0"/>
              <a:t>References:</a:t>
            </a:r>
          </a:p>
          <a:p>
            <a:pPr defTabSz="906079">
              <a:defRPr/>
            </a:pPr>
            <a:r>
              <a:rPr lang="de-CH" b="1" dirty="0">
                <a:solidFill>
                  <a:schemeClr val="tx1"/>
                </a:solidFill>
              </a:rPr>
              <a:t>Curtis MJ, Jinnah RH, Wilson V, et al.</a:t>
            </a:r>
            <a:r>
              <a:rPr lang="en-US" b="1" dirty="0">
                <a:solidFill>
                  <a:schemeClr val="tx1"/>
                </a:solidFill>
              </a:rPr>
              <a:t> </a:t>
            </a:r>
            <a:r>
              <a:rPr lang="en-US" b="0" dirty="0">
                <a:solidFill>
                  <a:schemeClr val="tx1"/>
                </a:solidFill>
              </a:rPr>
              <a:t>Proximal femoral fractures: a biomechanical study to compare intramedullary and extramedullary fixation.</a:t>
            </a:r>
            <a:r>
              <a:rPr lang="en-US" b="0" baseline="0" dirty="0">
                <a:solidFill>
                  <a:schemeClr val="tx1"/>
                </a:solidFill>
              </a:rPr>
              <a:t> </a:t>
            </a:r>
            <a:r>
              <a:rPr lang="en-US" b="0" i="1" baseline="0" dirty="0">
                <a:solidFill>
                  <a:schemeClr val="tx1"/>
                </a:solidFill>
              </a:rPr>
              <a:t>Injury. </a:t>
            </a:r>
            <a:r>
              <a:rPr lang="de-CH" dirty="0">
                <a:solidFill>
                  <a:schemeClr val="tx1"/>
                </a:solidFill>
              </a:rPr>
              <a:t>1994 Mar;25(2):99–104.</a:t>
            </a:r>
          </a:p>
          <a:p>
            <a:pPr defTabSz="906079">
              <a:defRPr/>
            </a:pPr>
            <a:r>
              <a:rPr lang="nb-NO" b="1" dirty="0"/>
              <a:t>Butt MS, Krikler SJ, Nafie S, et al. </a:t>
            </a:r>
            <a:r>
              <a:rPr lang="en-US" b="0" dirty="0"/>
              <a:t>Comparison of dynamic hip screw and gamma nail: a prospective, randomized, controlled trial.</a:t>
            </a:r>
            <a:r>
              <a:rPr lang="en-US" b="0" baseline="0" dirty="0"/>
              <a:t> </a:t>
            </a:r>
            <a:r>
              <a:rPr lang="en-US" b="0" i="1" baseline="0" dirty="0"/>
              <a:t>Injury.</a:t>
            </a:r>
            <a:r>
              <a:rPr lang="en-US" b="0" baseline="0" dirty="0"/>
              <a:t> 1995 Nov;26(9):615–618.</a:t>
            </a:r>
            <a:endParaRPr lang="nb-NO" dirty="0"/>
          </a:p>
          <a:p>
            <a:r>
              <a:rPr lang="de-CH" b="1" dirty="0"/>
              <a:t>Hoffmann R, </a:t>
            </a:r>
            <a:r>
              <a:rPr lang="de-CH" b="1" dirty="0" err="1"/>
              <a:t>Schmidmaier</a:t>
            </a:r>
            <a:r>
              <a:rPr lang="de-CH" b="1" dirty="0"/>
              <a:t> G, Schulz R, et al. </a:t>
            </a:r>
            <a:r>
              <a:rPr lang="en-US" dirty="0"/>
              <a:t>[Classic nail versus DHS. A prospective </a:t>
            </a:r>
            <a:r>
              <a:rPr lang="en-US" dirty="0" err="1"/>
              <a:t>randomised</a:t>
            </a:r>
            <a:r>
              <a:rPr lang="en-US" dirty="0"/>
              <a:t> study of fixation of trochanteric femur fractures]. </a:t>
            </a:r>
            <a:r>
              <a:rPr lang="en-US" i="1" dirty="0" err="1"/>
              <a:t>Unfallchirurg</a:t>
            </a:r>
            <a:r>
              <a:rPr lang="en-US" i="1" dirty="0"/>
              <a:t>. </a:t>
            </a:r>
            <a:r>
              <a:rPr lang="en-US" dirty="0"/>
              <a:t>1999 Mar;102(3):182–190. German</a:t>
            </a:r>
            <a:endParaRPr lang="de-CH" dirty="0"/>
          </a:p>
          <a:p>
            <a:pPr marL="226520" indent="-226520">
              <a:buFont typeface="+mj-lt"/>
              <a:buAutoNum type="arabicPeriod"/>
            </a:pPr>
            <a:endParaRPr lang="de-CH" b="0" dirty="0"/>
          </a:p>
          <a:p>
            <a:pPr>
              <a:defRPr/>
            </a:pPr>
            <a:endParaRPr lang="de-CH" dirty="0">
              <a:ea typeface="Osaka" charset="-128"/>
            </a:endParaRPr>
          </a:p>
        </p:txBody>
      </p:sp>
      <p:sp>
        <p:nvSpPr>
          <p:cNvPr id="47108" name="Symbol zastępczy numeru slajd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34892" indent="-282527" eaLnBrk="0" hangingPunct="0">
              <a:spcBef>
                <a:spcPct val="30000"/>
              </a:spcBef>
              <a:defRPr kumimoji="1" sz="1200">
                <a:solidFill>
                  <a:schemeClr val="tx1"/>
                </a:solidFill>
                <a:latin typeface="Arial" pitchFamily="34" charset="0"/>
                <a:ea typeface="Osaka" charset="-128"/>
              </a:defRPr>
            </a:lvl2pPr>
            <a:lvl3pPr marL="1131700" indent="-225387" eaLnBrk="0" hangingPunct="0">
              <a:spcBef>
                <a:spcPct val="30000"/>
              </a:spcBef>
              <a:defRPr kumimoji="1" sz="1200">
                <a:solidFill>
                  <a:schemeClr val="tx1"/>
                </a:solidFill>
                <a:latin typeface="Times" charset="0"/>
                <a:ea typeface="Osaka" charset="-128"/>
              </a:defRPr>
            </a:lvl3pPr>
            <a:lvl4pPr marL="1584062" indent="-225387" eaLnBrk="0" hangingPunct="0">
              <a:spcBef>
                <a:spcPct val="30000"/>
              </a:spcBef>
              <a:defRPr kumimoji="1" sz="1200">
                <a:solidFill>
                  <a:schemeClr val="tx1"/>
                </a:solidFill>
                <a:latin typeface="Times" charset="0"/>
                <a:ea typeface="Osaka" charset="-128"/>
              </a:defRPr>
            </a:lvl4pPr>
            <a:lvl5pPr marL="2038012" indent="-225387" eaLnBrk="0" hangingPunct="0">
              <a:spcBef>
                <a:spcPct val="30000"/>
              </a:spcBef>
              <a:defRPr kumimoji="1" sz="1200">
                <a:solidFill>
                  <a:schemeClr val="tx1"/>
                </a:solidFill>
                <a:latin typeface="Times" charset="0"/>
                <a:ea typeface="Osaka" charset="-128"/>
              </a:defRPr>
            </a:lvl5pPr>
            <a:lvl6pPr marL="2495138" indent="-225387" eaLnBrk="0" fontAlgn="base" hangingPunct="0">
              <a:spcBef>
                <a:spcPct val="30000"/>
              </a:spcBef>
              <a:spcAft>
                <a:spcPct val="0"/>
              </a:spcAft>
              <a:defRPr kumimoji="1" sz="1200">
                <a:solidFill>
                  <a:schemeClr val="tx1"/>
                </a:solidFill>
                <a:latin typeface="Times" charset="0"/>
                <a:ea typeface="Osaka" charset="-128"/>
              </a:defRPr>
            </a:lvl6pPr>
            <a:lvl7pPr marL="2952261" indent="-225387" eaLnBrk="0" fontAlgn="base" hangingPunct="0">
              <a:spcBef>
                <a:spcPct val="30000"/>
              </a:spcBef>
              <a:spcAft>
                <a:spcPct val="0"/>
              </a:spcAft>
              <a:defRPr kumimoji="1" sz="1200">
                <a:solidFill>
                  <a:schemeClr val="tx1"/>
                </a:solidFill>
                <a:latin typeface="Times" charset="0"/>
                <a:ea typeface="Osaka" charset="-128"/>
              </a:defRPr>
            </a:lvl7pPr>
            <a:lvl8pPr marL="3409386" indent="-225387" eaLnBrk="0" fontAlgn="base" hangingPunct="0">
              <a:spcBef>
                <a:spcPct val="30000"/>
              </a:spcBef>
              <a:spcAft>
                <a:spcPct val="0"/>
              </a:spcAft>
              <a:defRPr kumimoji="1" sz="1200">
                <a:solidFill>
                  <a:schemeClr val="tx1"/>
                </a:solidFill>
                <a:latin typeface="Times" charset="0"/>
                <a:ea typeface="Osaka" charset="-128"/>
              </a:defRPr>
            </a:lvl8pPr>
            <a:lvl9pPr marL="3866510" indent="-225387"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B5B33B80-9A1D-40E6-836C-DB38D4623B8F}" type="slidenum">
              <a:rPr lang="en-US" altLang="de-DE" sz="1000"/>
              <a:pPr eaLnBrk="1" hangingPunct="1">
                <a:spcBef>
                  <a:spcPct val="0"/>
                </a:spcBef>
              </a:pPr>
              <a:t>11</a:t>
            </a:fld>
            <a:endParaRPr lang="en-US" altLang="de-DE"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04">
              <a:defRPr/>
            </a:pPr>
            <a:r>
              <a:rPr lang="en-US" noProof="0" dirty="0"/>
              <a:t>Include this slide if wished</a:t>
            </a:r>
          </a:p>
          <a:p>
            <a:pPr defTabSz="906004">
              <a:defRPr/>
            </a:pPr>
            <a:endParaRPr lang="en-US" noProof="0" dirty="0"/>
          </a:p>
          <a:p>
            <a:pPr defTabSz="906004">
              <a:defRPr/>
            </a:pPr>
            <a:r>
              <a:rPr lang="en-US" noProof="0" dirty="0"/>
              <a:t>A stable </a:t>
            </a:r>
            <a:r>
              <a:rPr lang="en-US" noProof="0" dirty="0" err="1"/>
              <a:t>pertrochanteric</a:t>
            </a:r>
            <a:r>
              <a:rPr lang="en-US" noProof="0" dirty="0"/>
              <a:t> fracture of the femur allows for an anatomical reduction especially of the medial buttress (calcar). If this has been achieved, the DHS is the ideal implant and allows immediate partial weight bearing. As soon as there is a fragmentation of the medial support, corresponding to an A2/3 type, the DHS risks to break due to fatigue.</a:t>
            </a:r>
          </a:p>
          <a:p>
            <a:endParaRPr lang="de-CH" dirty="0"/>
          </a:p>
        </p:txBody>
      </p:sp>
      <p:sp>
        <p:nvSpPr>
          <p:cNvPr id="4" name="Slide Number Placeholder 3"/>
          <p:cNvSpPr>
            <a:spLocks noGrp="1"/>
          </p:cNvSpPr>
          <p:nvPr>
            <p:ph type="sldNum" sz="quarter" idx="10"/>
          </p:nvPr>
        </p:nvSpPr>
        <p:spPr/>
        <p:txBody>
          <a:bodyPr/>
          <a:lstStyle/>
          <a:p>
            <a:pPr>
              <a:defRPr/>
            </a:pPr>
            <a:fld id="{822031A0-0BD9-49AA-B5D9-75CD3F587D47}" type="slidenum">
              <a:rPr lang="en-US" smtClean="0"/>
              <a:pPr>
                <a:defRPr/>
              </a:pPr>
              <a:t>12</a:t>
            </a:fld>
            <a:endParaRPr lang="en-US"/>
          </a:p>
        </p:txBody>
      </p:sp>
    </p:spTree>
    <p:extLst>
      <p:ext uri="{BB962C8B-B14F-4D97-AF65-F5344CB8AC3E}">
        <p14:creationId xmlns:p14="http://schemas.microsoft.com/office/powerpoint/2010/main" val="332818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04"/>
            <a:r>
              <a:rPr lang="en-US" noProof="0" dirty="0"/>
              <a:t>Include this slide if wished</a:t>
            </a:r>
          </a:p>
          <a:p>
            <a:endParaRPr lang="de-CH" dirty="0"/>
          </a:p>
        </p:txBody>
      </p:sp>
      <p:sp>
        <p:nvSpPr>
          <p:cNvPr id="4" name="Slide Number Placeholder 3"/>
          <p:cNvSpPr>
            <a:spLocks noGrp="1"/>
          </p:cNvSpPr>
          <p:nvPr>
            <p:ph type="sldNum" sz="quarter" idx="10"/>
          </p:nvPr>
        </p:nvSpPr>
        <p:spPr/>
        <p:txBody>
          <a:bodyPr/>
          <a:lstStyle/>
          <a:p>
            <a:pPr>
              <a:defRPr/>
            </a:pPr>
            <a:fld id="{822031A0-0BD9-49AA-B5D9-75CD3F587D47}" type="slidenum">
              <a:rPr lang="en-US" smtClean="0"/>
              <a:pPr>
                <a:defRPr/>
              </a:pPr>
              <a:t>13</a:t>
            </a:fld>
            <a:endParaRPr lang="en-US"/>
          </a:p>
        </p:txBody>
      </p:sp>
    </p:spTree>
    <p:extLst>
      <p:ext uri="{BB962C8B-B14F-4D97-AF65-F5344CB8AC3E}">
        <p14:creationId xmlns:p14="http://schemas.microsoft.com/office/powerpoint/2010/main" val="1348017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04"/>
            <a:r>
              <a:rPr lang="en-US" noProof="0" dirty="0"/>
              <a:t>Include this slide if wished</a:t>
            </a:r>
          </a:p>
          <a:p>
            <a:endParaRPr lang="de-CH" dirty="0"/>
          </a:p>
        </p:txBody>
      </p:sp>
      <p:sp>
        <p:nvSpPr>
          <p:cNvPr id="4" name="Slide Number Placeholder 3"/>
          <p:cNvSpPr>
            <a:spLocks noGrp="1"/>
          </p:cNvSpPr>
          <p:nvPr>
            <p:ph type="sldNum" sz="quarter" idx="10"/>
          </p:nvPr>
        </p:nvSpPr>
        <p:spPr/>
        <p:txBody>
          <a:bodyPr/>
          <a:lstStyle/>
          <a:p>
            <a:pPr>
              <a:defRPr/>
            </a:pPr>
            <a:fld id="{822031A0-0BD9-49AA-B5D9-75CD3F587D47}" type="slidenum">
              <a:rPr lang="en-US" smtClean="0"/>
              <a:pPr>
                <a:defRPr/>
              </a:pPr>
              <a:t>14</a:t>
            </a:fld>
            <a:endParaRPr lang="en-US"/>
          </a:p>
        </p:txBody>
      </p:sp>
    </p:spTree>
    <p:extLst>
      <p:ext uri="{BB962C8B-B14F-4D97-AF65-F5344CB8AC3E}">
        <p14:creationId xmlns:p14="http://schemas.microsoft.com/office/powerpoint/2010/main" val="1422786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96259" name="Symbol zastępczy notatek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j-lt"/>
              <a:buNone/>
              <a:defRPr/>
            </a:pPr>
            <a:r>
              <a:rPr lang="en-US" dirty="0"/>
              <a:t>Discuss the nursing preparations related to this case.</a:t>
            </a:r>
          </a:p>
          <a:p>
            <a:pPr>
              <a:buFont typeface="+mj-lt"/>
              <a:buNone/>
              <a:defRPr/>
            </a:pPr>
            <a:r>
              <a:rPr lang="en-US" dirty="0"/>
              <a:t>In the next slides the following will be discussed in more detail:</a:t>
            </a:r>
          </a:p>
          <a:p>
            <a:pPr marL="509585" indent="-509585">
              <a:buFont typeface="+mj-lt"/>
              <a:buAutoNum type="arabicPeriod"/>
              <a:defRPr/>
            </a:pPr>
            <a:r>
              <a:rPr lang="en-US" dirty="0"/>
              <a:t>Planning (including positioning, preparing of equipment etc. and draping)</a:t>
            </a:r>
          </a:p>
          <a:p>
            <a:pPr marL="509585" indent="-509585">
              <a:buFont typeface="+mj-lt"/>
              <a:buAutoNum type="arabicPeriod"/>
              <a:defRPr/>
            </a:pPr>
            <a:r>
              <a:rPr lang="en-US" dirty="0"/>
              <a:t>Instrument- and implant check (including WHO-checklist)</a:t>
            </a:r>
          </a:p>
          <a:p>
            <a:pPr marL="509585" indent="-509585">
              <a:buFont typeface="+mj-lt"/>
              <a:buAutoNum type="arabicPeriod"/>
              <a:defRPr/>
            </a:pPr>
            <a:r>
              <a:rPr lang="en-US" dirty="0"/>
              <a:t>Procedure  (including approach and technique)</a:t>
            </a:r>
          </a:p>
          <a:p>
            <a:pPr>
              <a:buFont typeface="+mj-lt"/>
              <a:buNone/>
              <a:defRPr/>
            </a:pPr>
            <a:r>
              <a:rPr lang="de-CH" dirty="0" err="1"/>
              <a:t>We</a:t>
            </a:r>
            <a:r>
              <a:rPr lang="de-CH" dirty="0"/>
              <a:t> </a:t>
            </a:r>
            <a:r>
              <a:rPr lang="de-CH" dirty="0" err="1"/>
              <a:t>use</a:t>
            </a:r>
            <a:r>
              <a:rPr lang="de-CH" dirty="0"/>
              <a:t> «P.I.P.» </a:t>
            </a:r>
            <a:r>
              <a:rPr lang="de-CH" dirty="0" err="1"/>
              <a:t>to</a:t>
            </a:r>
            <a:r>
              <a:rPr lang="de-CH" dirty="0"/>
              <a:t> </a:t>
            </a:r>
            <a:r>
              <a:rPr lang="de-CH" dirty="0" err="1"/>
              <a:t>facilitate</a:t>
            </a:r>
            <a:r>
              <a:rPr lang="de-CH" dirty="0"/>
              <a:t> </a:t>
            </a:r>
            <a:r>
              <a:rPr lang="de-CH" dirty="0" err="1"/>
              <a:t>the</a:t>
            </a:r>
            <a:r>
              <a:rPr lang="de-CH" dirty="0"/>
              <a:t> </a:t>
            </a:r>
            <a:r>
              <a:rPr lang="de-CH" dirty="0" err="1"/>
              <a:t>three</a:t>
            </a:r>
            <a:r>
              <a:rPr lang="de-CH" dirty="0"/>
              <a:t> </a:t>
            </a:r>
            <a:r>
              <a:rPr lang="de-CH" dirty="0" err="1"/>
              <a:t>steps</a:t>
            </a:r>
            <a:r>
              <a:rPr lang="de-CH" dirty="0"/>
              <a:t> (PIP </a:t>
            </a:r>
            <a:r>
              <a:rPr lang="de-CH" dirty="0" err="1"/>
              <a:t>of</a:t>
            </a:r>
            <a:r>
              <a:rPr lang="de-CH" dirty="0"/>
              <a:t> </a:t>
            </a:r>
            <a:r>
              <a:rPr lang="de-CH" dirty="0" err="1"/>
              <a:t>Planning</a:t>
            </a:r>
            <a:r>
              <a:rPr lang="de-CH" dirty="0"/>
              <a:t>, Instruments </a:t>
            </a:r>
            <a:r>
              <a:rPr lang="de-CH" dirty="0" err="1"/>
              <a:t>and</a:t>
            </a:r>
            <a:r>
              <a:rPr lang="de-CH" dirty="0"/>
              <a:t> </a:t>
            </a:r>
            <a:r>
              <a:rPr lang="de-CH" dirty="0" err="1"/>
              <a:t>Procedure</a:t>
            </a:r>
            <a:r>
              <a:rPr lang="de-CH" dirty="0"/>
              <a:t>).</a:t>
            </a:r>
            <a:endParaRPr lang="en-US" dirty="0"/>
          </a:p>
          <a:p>
            <a:pPr>
              <a:defRPr/>
            </a:pPr>
            <a:endParaRPr lang="pl-PL" dirty="0">
              <a:latin typeface="Arial" pitchFamily="34" charset="0"/>
              <a:ea typeface="Osaka" charset="-128"/>
            </a:endParaRPr>
          </a:p>
        </p:txBody>
      </p:sp>
      <p:sp>
        <p:nvSpPr>
          <p:cNvPr id="48132" name="Symbol zastępczy numeru slajd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34892" indent="-282527" eaLnBrk="0" hangingPunct="0">
              <a:spcBef>
                <a:spcPct val="30000"/>
              </a:spcBef>
              <a:defRPr kumimoji="1" sz="1200">
                <a:solidFill>
                  <a:schemeClr val="tx1"/>
                </a:solidFill>
                <a:latin typeface="Arial" pitchFamily="34" charset="0"/>
                <a:ea typeface="Osaka" charset="-128"/>
              </a:defRPr>
            </a:lvl2pPr>
            <a:lvl3pPr marL="1131700" indent="-225387" eaLnBrk="0" hangingPunct="0">
              <a:spcBef>
                <a:spcPct val="30000"/>
              </a:spcBef>
              <a:defRPr kumimoji="1" sz="1200">
                <a:solidFill>
                  <a:schemeClr val="tx1"/>
                </a:solidFill>
                <a:latin typeface="Times" charset="0"/>
                <a:ea typeface="Osaka" charset="-128"/>
              </a:defRPr>
            </a:lvl3pPr>
            <a:lvl4pPr marL="1584062" indent="-225387" eaLnBrk="0" hangingPunct="0">
              <a:spcBef>
                <a:spcPct val="30000"/>
              </a:spcBef>
              <a:defRPr kumimoji="1" sz="1200">
                <a:solidFill>
                  <a:schemeClr val="tx1"/>
                </a:solidFill>
                <a:latin typeface="Times" charset="0"/>
                <a:ea typeface="Osaka" charset="-128"/>
              </a:defRPr>
            </a:lvl4pPr>
            <a:lvl5pPr marL="2038012" indent="-225387" eaLnBrk="0" hangingPunct="0">
              <a:spcBef>
                <a:spcPct val="30000"/>
              </a:spcBef>
              <a:defRPr kumimoji="1" sz="1200">
                <a:solidFill>
                  <a:schemeClr val="tx1"/>
                </a:solidFill>
                <a:latin typeface="Times" charset="0"/>
                <a:ea typeface="Osaka" charset="-128"/>
              </a:defRPr>
            </a:lvl5pPr>
            <a:lvl6pPr marL="2495138" indent="-225387" eaLnBrk="0" fontAlgn="base" hangingPunct="0">
              <a:spcBef>
                <a:spcPct val="30000"/>
              </a:spcBef>
              <a:spcAft>
                <a:spcPct val="0"/>
              </a:spcAft>
              <a:defRPr kumimoji="1" sz="1200">
                <a:solidFill>
                  <a:schemeClr val="tx1"/>
                </a:solidFill>
                <a:latin typeface="Times" charset="0"/>
                <a:ea typeface="Osaka" charset="-128"/>
              </a:defRPr>
            </a:lvl6pPr>
            <a:lvl7pPr marL="2952261" indent="-225387" eaLnBrk="0" fontAlgn="base" hangingPunct="0">
              <a:spcBef>
                <a:spcPct val="30000"/>
              </a:spcBef>
              <a:spcAft>
                <a:spcPct val="0"/>
              </a:spcAft>
              <a:defRPr kumimoji="1" sz="1200">
                <a:solidFill>
                  <a:schemeClr val="tx1"/>
                </a:solidFill>
                <a:latin typeface="Times" charset="0"/>
                <a:ea typeface="Osaka" charset="-128"/>
              </a:defRPr>
            </a:lvl7pPr>
            <a:lvl8pPr marL="3409386" indent="-225387" eaLnBrk="0" fontAlgn="base" hangingPunct="0">
              <a:spcBef>
                <a:spcPct val="30000"/>
              </a:spcBef>
              <a:spcAft>
                <a:spcPct val="0"/>
              </a:spcAft>
              <a:defRPr kumimoji="1" sz="1200">
                <a:solidFill>
                  <a:schemeClr val="tx1"/>
                </a:solidFill>
                <a:latin typeface="Times" charset="0"/>
                <a:ea typeface="Osaka" charset="-128"/>
              </a:defRPr>
            </a:lvl8pPr>
            <a:lvl9pPr marL="3866510" indent="-225387"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6B6EFF5F-0D54-4F10-B270-62204DB1013C}" type="slidenum">
              <a:rPr lang="en-US" altLang="de-DE" sz="1000">
                <a:solidFill>
                  <a:prstClr val="black"/>
                </a:solidFill>
              </a:rPr>
              <a:pPr eaLnBrk="1" hangingPunct="1">
                <a:spcBef>
                  <a:spcPct val="0"/>
                </a:spcBef>
              </a:pPr>
              <a:t>15</a:t>
            </a:fld>
            <a:endParaRPr lang="en-US" altLang="de-DE" sz="10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ymbol zastępczy obrazu slajdu 1"/>
          <p:cNvSpPr>
            <a:spLocks noGrp="1" noRot="1" noChangeAspect="1" noTextEdit="1"/>
          </p:cNvSpPr>
          <p:nvPr>
            <p:ph type="sldImg"/>
          </p:nvPr>
        </p:nvSpPr>
        <p:spPr>
          <a:ln/>
        </p:spPr>
      </p:sp>
      <p:sp>
        <p:nvSpPr>
          <p:cNvPr id="49155" name="Symbol zastępczy notatek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j-lt" charset="0"/>
              <a:buNone/>
            </a:pPr>
            <a:r>
              <a:rPr lang="de-CH" altLang="en-US">
                <a:latin typeface="Arial" pitchFamily="34" charset="0"/>
                <a:ea typeface="Osaka" charset="-128"/>
              </a:rPr>
              <a:t>Starting with the planning process….</a:t>
            </a:r>
            <a:endParaRPr lang="en-US" altLang="en-US">
              <a:latin typeface="Arial" pitchFamily="34" charset="0"/>
              <a:ea typeface="Osaka" charset="-128"/>
            </a:endParaRPr>
          </a:p>
          <a:p>
            <a:endParaRPr lang="pl-PL" altLang="en-US">
              <a:latin typeface="Arial" pitchFamily="34" charset="0"/>
              <a:ea typeface="Osaka" charset="-128"/>
            </a:endParaRPr>
          </a:p>
        </p:txBody>
      </p:sp>
      <p:sp>
        <p:nvSpPr>
          <p:cNvPr id="49156" name="Symbol zastępczy numeru slajd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34892" indent="-282527" eaLnBrk="0" hangingPunct="0">
              <a:spcBef>
                <a:spcPct val="30000"/>
              </a:spcBef>
              <a:defRPr kumimoji="1" sz="1200">
                <a:solidFill>
                  <a:schemeClr val="tx1"/>
                </a:solidFill>
                <a:latin typeface="Arial" pitchFamily="34" charset="0"/>
                <a:ea typeface="Osaka" charset="-128"/>
              </a:defRPr>
            </a:lvl2pPr>
            <a:lvl3pPr marL="1131700" indent="-225387" eaLnBrk="0" hangingPunct="0">
              <a:spcBef>
                <a:spcPct val="30000"/>
              </a:spcBef>
              <a:defRPr kumimoji="1" sz="1200">
                <a:solidFill>
                  <a:schemeClr val="tx1"/>
                </a:solidFill>
                <a:latin typeface="Times" charset="0"/>
                <a:ea typeface="Osaka" charset="-128"/>
              </a:defRPr>
            </a:lvl3pPr>
            <a:lvl4pPr marL="1584062" indent="-225387" eaLnBrk="0" hangingPunct="0">
              <a:spcBef>
                <a:spcPct val="30000"/>
              </a:spcBef>
              <a:defRPr kumimoji="1" sz="1200">
                <a:solidFill>
                  <a:schemeClr val="tx1"/>
                </a:solidFill>
                <a:latin typeface="Times" charset="0"/>
                <a:ea typeface="Osaka" charset="-128"/>
              </a:defRPr>
            </a:lvl4pPr>
            <a:lvl5pPr marL="2038012" indent="-225387" eaLnBrk="0" hangingPunct="0">
              <a:spcBef>
                <a:spcPct val="30000"/>
              </a:spcBef>
              <a:defRPr kumimoji="1" sz="1200">
                <a:solidFill>
                  <a:schemeClr val="tx1"/>
                </a:solidFill>
                <a:latin typeface="Times" charset="0"/>
                <a:ea typeface="Osaka" charset="-128"/>
              </a:defRPr>
            </a:lvl5pPr>
            <a:lvl6pPr marL="2495138" indent="-225387" eaLnBrk="0" fontAlgn="base" hangingPunct="0">
              <a:spcBef>
                <a:spcPct val="30000"/>
              </a:spcBef>
              <a:spcAft>
                <a:spcPct val="0"/>
              </a:spcAft>
              <a:defRPr kumimoji="1" sz="1200">
                <a:solidFill>
                  <a:schemeClr val="tx1"/>
                </a:solidFill>
                <a:latin typeface="Times" charset="0"/>
                <a:ea typeface="Osaka" charset="-128"/>
              </a:defRPr>
            </a:lvl6pPr>
            <a:lvl7pPr marL="2952261" indent="-225387" eaLnBrk="0" fontAlgn="base" hangingPunct="0">
              <a:spcBef>
                <a:spcPct val="30000"/>
              </a:spcBef>
              <a:spcAft>
                <a:spcPct val="0"/>
              </a:spcAft>
              <a:defRPr kumimoji="1" sz="1200">
                <a:solidFill>
                  <a:schemeClr val="tx1"/>
                </a:solidFill>
                <a:latin typeface="Times" charset="0"/>
                <a:ea typeface="Osaka" charset="-128"/>
              </a:defRPr>
            </a:lvl7pPr>
            <a:lvl8pPr marL="3409386" indent="-225387" eaLnBrk="0" fontAlgn="base" hangingPunct="0">
              <a:spcBef>
                <a:spcPct val="30000"/>
              </a:spcBef>
              <a:spcAft>
                <a:spcPct val="0"/>
              </a:spcAft>
              <a:defRPr kumimoji="1" sz="1200">
                <a:solidFill>
                  <a:schemeClr val="tx1"/>
                </a:solidFill>
                <a:latin typeface="Times" charset="0"/>
                <a:ea typeface="Osaka" charset="-128"/>
              </a:defRPr>
            </a:lvl8pPr>
            <a:lvl9pPr marL="3866510" indent="-225387"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73D55DAB-131D-41F0-8ED2-6D73F27520A5}" type="slidenum">
              <a:rPr lang="en-US" altLang="de-DE" sz="1000">
                <a:solidFill>
                  <a:prstClr val="black"/>
                </a:solidFill>
              </a:rPr>
              <a:pPr eaLnBrk="1" hangingPunct="1">
                <a:spcBef>
                  <a:spcPct val="0"/>
                </a:spcBef>
              </a:pPr>
              <a:t>16</a:t>
            </a:fld>
            <a:endParaRPr lang="en-US" altLang="de-DE" sz="10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en-US">
                <a:latin typeface="Arial" pitchFamily="34" charset="0"/>
                <a:ea typeface="Osaka" charset="-128"/>
              </a:rPr>
              <a:t>…what do you need to prepare?</a:t>
            </a:r>
          </a:p>
          <a:p>
            <a:endParaRPr lang="de-CH" altLang="en-US">
              <a:latin typeface="Arial" pitchFamily="34" charset="0"/>
              <a:ea typeface="Osaka" charset="-128"/>
            </a:endParaRPr>
          </a:p>
          <a:p>
            <a:r>
              <a:rPr lang="de-CH" altLang="en-US">
                <a:latin typeface="Arial" pitchFamily="34" charset="0"/>
                <a:ea typeface="Osaka" charset="-128"/>
              </a:rPr>
              <a:t>Please discuss with your participants the following items. The participants should come up with items for each bullet point. The following slides are </a:t>
            </a:r>
            <a:r>
              <a:rPr lang="de-CH" altLang="en-US" b="1" u="sng">
                <a:latin typeface="Arial" pitchFamily="34" charset="0"/>
                <a:ea typeface="Osaka" charset="-128"/>
              </a:rPr>
              <a:t>some </a:t>
            </a:r>
            <a:r>
              <a:rPr lang="de-CH" altLang="en-US">
                <a:latin typeface="Arial" pitchFamily="34" charset="0"/>
                <a:ea typeface="Osaka" charset="-128"/>
              </a:rPr>
              <a:t>illustrations of what should be prepared.</a:t>
            </a:r>
          </a:p>
          <a:p>
            <a:r>
              <a:rPr lang="de-CH" altLang="en-US">
                <a:latin typeface="Arial" pitchFamily="34" charset="0"/>
                <a:ea typeface="Osaka" charset="-128"/>
              </a:rPr>
              <a:t>You are free to include more slides with pictures if deemed required.</a:t>
            </a:r>
            <a:endParaRPr lang="en-US" altLang="en-US">
              <a:latin typeface="Arial" pitchFamily="34" charset="0"/>
              <a:ea typeface="Osaka" charset="-128"/>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42827" indent="-285702" eaLnBrk="0" hangingPunct="0">
              <a:spcBef>
                <a:spcPct val="30000"/>
              </a:spcBef>
              <a:defRPr kumimoji="1" sz="1200">
                <a:solidFill>
                  <a:schemeClr val="tx1"/>
                </a:solidFill>
                <a:latin typeface="Arial" pitchFamily="34" charset="0"/>
                <a:ea typeface="Osaka" charset="-128"/>
              </a:defRPr>
            </a:lvl2pPr>
            <a:lvl3pPr marL="1142810" indent="-228562" eaLnBrk="0" hangingPunct="0">
              <a:spcBef>
                <a:spcPct val="30000"/>
              </a:spcBef>
              <a:defRPr kumimoji="1" sz="1200">
                <a:solidFill>
                  <a:schemeClr val="tx1"/>
                </a:solidFill>
                <a:latin typeface="Times" charset="0"/>
                <a:ea typeface="Osaka" charset="-128"/>
              </a:defRPr>
            </a:lvl3pPr>
            <a:lvl4pPr marL="1599936" indent="-228562" eaLnBrk="0" hangingPunct="0">
              <a:spcBef>
                <a:spcPct val="30000"/>
              </a:spcBef>
              <a:defRPr kumimoji="1" sz="1200">
                <a:solidFill>
                  <a:schemeClr val="tx1"/>
                </a:solidFill>
                <a:latin typeface="Times" charset="0"/>
                <a:ea typeface="Osaka" charset="-128"/>
              </a:defRPr>
            </a:lvl4pPr>
            <a:lvl5pPr marL="2057059" indent="-228562" eaLnBrk="0" hangingPunct="0">
              <a:spcBef>
                <a:spcPct val="30000"/>
              </a:spcBef>
              <a:defRPr kumimoji="1" sz="1200">
                <a:solidFill>
                  <a:schemeClr val="tx1"/>
                </a:solidFill>
                <a:latin typeface="Times" charset="0"/>
                <a:ea typeface="Osaka" charset="-128"/>
              </a:defRPr>
            </a:lvl5pPr>
            <a:lvl6pPr marL="2514184" indent="-228562" eaLnBrk="0" fontAlgn="base" hangingPunct="0">
              <a:spcBef>
                <a:spcPct val="30000"/>
              </a:spcBef>
              <a:spcAft>
                <a:spcPct val="0"/>
              </a:spcAft>
              <a:defRPr kumimoji="1" sz="1200">
                <a:solidFill>
                  <a:schemeClr val="tx1"/>
                </a:solidFill>
                <a:latin typeface="Times" charset="0"/>
                <a:ea typeface="Osaka" charset="-128"/>
              </a:defRPr>
            </a:lvl6pPr>
            <a:lvl7pPr marL="2971308" indent="-228562" eaLnBrk="0" fontAlgn="base" hangingPunct="0">
              <a:spcBef>
                <a:spcPct val="30000"/>
              </a:spcBef>
              <a:spcAft>
                <a:spcPct val="0"/>
              </a:spcAft>
              <a:defRPr kumimoji="1" sz="1200">
                <a:solidFill>
                  <a:schemeClr val="tx1"/>
                </a:solidFill>
                <a:latin typeface="Times" charset="0"/>
                <a:ea typeface="Osaka" charset="-128"/>
              </a:defRPr>
            </a:lvl7pPr>
            <a:lvl8pPr marL="3428432" indent="-228562" eaLnBrk="0" fontAlgn="base" hangingPunct="0">
              <a:spcBef>
                <a:spcPct val="30000"/>
              </a:spcBef>
              <a:spcAft>
                <a:spcPct val="0"/>
              </a:spcAft>
              <a:defRPr kumimoji="1" sz="1200">
                <a:solidFill>
                  <a:schemeClr val="tx1"/>
                </a:solidFill>
                <a:latin typeface="Times" charset="0"/>
                <a:ea typeface="Osaka" charset="-128"/>
              </a:defRPr>
            </a:lvl8pPr>
            <a:lvl9pPr marL="3885556" indent="-228562"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723FBD16-DF51-4C78-96A9-799FB13F7012}" type="slidenum">
              <a:rPr lang="en-US" altLang="en-US" sz="1000">
                <a:solidFill>
                  <a:prstClr val="black"/>
                </a:solidFill>
              </a:rPr>
              <a:pPr eaLnBrk="1" hangingPunct="1">
                <a:spcBef>
                  <a:spcPct val="0"/>
                </a:spcBef>
              </a:pPr>
              <a:t>17</a:t>
            </a:fld>
            <a:endParaRPr lang="en-US" altLang="en-US" sz="100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mj-lt"/>
              <a:buNone/>
              <a:tabLst/>
              <a:defRPr/>
            </a:pPr>
            <a:r>
              <a:rPr lang="en-US" b="1" i="0" noProof="0" dirty="0">
                <a:cs typeface="Osaka"/>
              </a:rPr>
              <a:t>This slide shows only one set of instruments. The</a:t>
            </a:r>
            <a:r>
              <a:rPr lang="en-US" b="1" i="0" baseline="0" noProof="0" dirty="0">
                <a:cs typeface="Osaka"/>
              </a:rPr>
              <a:t> following hidden slides with instruments can be used if wished.</a:t>
            </a:r>
          </a:p>
          <a:p>
            <a:pPr>
              <a:buFont typeface="+mj-lt"/>
              <a:buNone/>
              <a:defRPr/>
            </a:pPr>
            <a:endParaRPr lang="en-US" b="1" dirty="0">
              <a:cs typeface="Osaka"/>
            </a:endParaRPr>
          </a:p>
          <a:p>
            <a:pPr>
              <a:buFont typeface="+mj-lt"/>
              <a:buNone/>
              <a:defRPr/>
            </a:pPr>
            <a:r>
              <a:rPr lang="en-US" b="1" dirty="0">
                <a:cs typeface="Osaka"/>
              </a:rPr>
              <a:t>If available, use the workshop instruments to allow hands on individual instruments and to discuss and /or try out functionality of instruments. </a:t>
            </a:r>
            <a:endParaRPr lang="en-US" dirty="0">
              <a:latin typeface="Arial" pitchFamily="34" charset="0"/>
              <a:ea typeface="Osaka" charset="-128"/>
            </a:endParaRPr>
          </a:p>
          <a:p>
            <a:pPr>
              <a:buFont typeface="+mj-lt"/>
              <a:buNone/>
              <a:defRPr/>
            </a:pPr>
            <a:endParaRPr lang="en-US" dirty="0">
              <a:latin typeface="Arial" pitchFamily="34" charset="0"/>
              <a:ea typeface="Osaka" charset="-128"/>
            </a:endParaRPr>
          </a:p>
          <a:p>
            <a:pPr marL="224441" indent="-224441">
              <a:buFont typeface="+mj-lt"/>
              <a:buAutoNum type="arabicPeriod"/>
              <a:defRPr/>
            </a:pPr>
            <a:r>
              <a:rPr lang="en-US" dirty="0">
                <a:latin typeface="Arial" pitchFamily="34" charset="0"/>
                <a:ea typeface="Osaka" charset="-128"/>
              </a:rPr>
              <a:t>Discuss material and equipment </a:t>
            </a:r>
            <a:r>
              <a:rPr lang="en-US" dirty="0">
                <a:ea typeface="Osaka"/>
              </a:rPr>
              <a:t>necessary for this type of intervention (Image intensifier, </a:t>
            </a:r>
            <a:r>
              <a:rPr lang="en-US" dirty="0" err="1">
                <a:ea typeface="Osaka"/>
              </a:rPr>
              <a:t>etc</a:t>
            </a:r>
            <a:r>
              <a:rPr lang="en-US" dirty="0">
                <a:ea typeface="Osaka"/>
              </a:rPr>
              <a:t>…).</a:t>
            </a:r>
          </a:p>
          <a:p>
            <a:pPr marL="224441" indent="-224441">
              <a:buFont typeface="+mj-lt"/>
              <a:buAutoNum type="arabicPeriod"/>
              <a:defRPr/>
            </a:pPr>
            <a:r>
              <a:rPr lang="en-US" dirty="0">
                <a:latin typeface="Arial" pitchFamily="34" charset="0"/>
                <a:ea typeface="Osaka" charset="-128"/>
              </a:rPr>
              <a:t>Discuss specific instruments for </a:t>
            </a:r>
            <a:r>
              <a:rPr lang="pl-PL" dirty="0">
                <a:latin typeface="Arial" pitchFamily="34" charset="0"/>
                <a:ea typeface="Osaka" charset="-128"/>
              </a:rPr>
              <a:t>fracture fixation with </a:t>
            </a:r>
            <a:r>
              <a:rPr lang="de-CH" dirty="0">
                <a:latin typeface="Arial" pitchFamily="34" charset="0"/>
                <a:ea typeface="Osaka" charset="-128"/>
              </a:rPr>
              <a:t>DHS. Note: This </a:t>
            </a:r>
            <a:r>
              <a:rPr lang="de-CH" dirty="0" err="1">
                <a:latin typeface="Arial" pitchFamily="34" charset="0"/>
                <a:ea typeface="Osaka" charset="-128"/>
              </a:rPr>
              <a:t>picture</a:t>
            </a:r>
            <a:r>
              <a:rPr lang="de-CH" dirty="0">
                <a:latin typeface="Arial" pitchFamily="34" charset="0"/>
                <a:ea typeface="Osaka" charset="-128"/>
              </a:rPr>
              <a:t> </a:t>
            </a:r>
            <a:r>
              <a:rPr lang="de-CH" dirty="0" err="1">
                <a:latin typeface="Arial" pitchFamily="34" charset="0"/>
                <a:ea typeface="Osaka" charset="-128"/>
              </a:rPr>
              <a:t>is</a:t>
            </a:r>
            <a:r>
              <a:rPr lang="de-CH" dirty="0">
                <a:latin typeface="Arial" pitchFamily="34" charset="0"/>
                <a:ea typeface="Osaka" charset="-128"/>
              </a:rPr>
              <a:t> not </a:t>
            </a:r>
            <a:r>
              <a:rPr lang="de-CH" dirty="0" err="1">
                <a:latin typeface="Arial" pitchFamily="34" charset="0"/>
                <a:ea typeface="Osaka" charset="-128"/>
              </a:rPr>
              <a:t>complete</a:t>
            </a:r>
            <a:r>
              <a:rPr lang="de-CH" dirty="0">
                <a:latin typeface="Arial" pitchFamily="34" charset="0"/>
                <a:ea typeface="Osaka" charset="-128"/>
              </a:rPr>
              <a:t>.  </a:t>
            </a:r>
            <a:r>
              <a:rPr lang="de-CH" dirty="0" err="1">
                <a:latin typeface="Arial" pitchFamily="34" charset="0"/>
                <a:ea typeface="Osaka" charset="-128"/>
              </a:rPr>
              <a:t>Which</a:t>
            </a:r>
            <a:r>
              <a:rPr lang="de-CH" dirty="0">
                <a:latin typeface="Arial" pitchFamily="34" charset="0"/>
                <a:ea typeface="Osaka" charset="-128"/>
              </a:rPr>
              <a:t> </a:t>
            </a:r>
            <a:r>
              <a:rPr lang="de-CH" dirty="0" err="1">
                <a:latin typeface="Arial" pitchFamily="34" charset="0"/>
                <a:ea typeface="Osaka" charset="-128"/>
              </a:rPr>
              <a:t>instruments</a:t>
            </a:r>
            <a:r>
              <a:rPr lang="de-CH" dirty="0">
                <a:latin typeface="Arial" pitchFamily="34" charset="0"/>
                <a:ea typeface="Osaka" charset="-128"/>
              </a:rPr>
              <a:t> </a:t>
            </a:r>
            <a:r>
              <a:rPr lang="de-CH" dirty="0" err="1">
                <a:latin typeface="Arial" pitchFamily="34" charset="0"/>
                <a:ea typeface="Osaka" charset="-128"/>
              </a:rPr>
              <a:t>are</a:t>
            </a:r>
            <a:r>
              <a:rPr lang="de-CH" dirty="0">
                <a:latin typeface="Arial" pitchFamily="34" charset="0"/>
                <a:ea typeface="Osaka" charset="-128"/>
              </a:rPr>
              <a:t> </a:t>
            </a:r>
            <a:r>
              <a:rPr lang="de-CH" dirty="0" err="1">
                <a:latin typeface="Arial" pitchFamily="34" charset="0"/>
                <a:ea typeface="Osaka" charset="-128"/>
              </a:rPr>
              <a:t>missing</a:t>
            </a:r>
            <a:r>
              <a:rPr lang="de-CH" dirty="0">
                <a:latin typeface="Arial" pitchFamily="34" charset="0"/>
                <a:ea typeface="Osaka" charset="-128"/>
              </a:rPr>
              <a:t>?</a:t>
            </a:r>
          </a:p>
          <a:p>
            <a:pPr marL="224441" indent="-224441">
              <a:buFont typeface="+mj-lt"/>
              <a:buAutoNum type="arabicPeriod"/>
              <a:defRPr/>
            </a:pPr>
            <a:r>
              <a:rPr lang="de-CH" dirty="0" err="1">
                <a:latin typeface="Arial" pitchFamily="34" charset="0"/>
                <a:ea typeface="Osaka" charset="-128"/>
              </a:rPr>
              <a:t>Discuss</a:t>
            </a:r>
            <a:r>
              <a:rPr lang="de-CH" dirty="0">
                <a:latin typeface="Arial" pitchFamily="34" charset="0"/>
                <a:ea typeface="Osaka" charset="-128"/>
              </a:rPr>
              <a:t> </a:t>
            </a:r>
            <a:r>
              <a:rPr lang="de-CH" dirty="0" err="1">
                <a:latin typeface="Arial" pitchFamily="34" charset="0"/>
                <a:ea typeface="Osaka" charset="-128"/>
              </a:rPr>
              <a:t>plate</a:t>
            </a:r>
            <a:r>
              <a:rPr lang="de-CH" dirty="0">
                <a:latin typeface="Arial" pitchFamily="34" charset="0"/>
                <a:ea typeface="Osaka" charset="-128"/>
              </a:rPr>
              <a:t> </a:t>
            </a:r>
            <a:r>
              <a:rPr lang="de-CH" dirty="0" err="1">
                <a:latin typeface="Arial" pitchFamily="34" charset="0"/>
                <a:ea typeface="Osaka" charset="-128"/>
              </a:rPr>
              <a:t>fixation</a:t>
            </a:r>
            <a:r>
              <a:rPr lang="de-CH" baseline="0" dirty="0">
                <a:latin typeface="Arial" pitchFamily="34" charset="0"/>
                <a:ea typeface="Osaka" charset="-128"/>
              </a:rPr>
              <a:t> </a:t>
            </a:r>
            <a:r>
              <a:rPr lang="de-CH" baseline="0" dirty="0" err="1">
                <a:latin typeface="Arial" pitchFamily="34" charset="0"/>
                <a:ea typeface="Osaka" charset="-128"/>
              </a:rPr>
              <a:t>with</a:t>
            </a:r>
            <a:r>
              <a:rPr lang="de-CH" baseline="0" dirty="0">
                <a:latin typeface="Arial" pitchFamily="34" charset="0"/>
                <a:ea typeface="Osaka" charset="-128"/>
              </a:rPr>
              <a:t> </a:t>
            </a:r>
            <a:r>
              <a:rPr lang="de-CH" baseline="0" dirty="0" err="1">
                <a:latin typeface="Arial" pitchFamily="34" charset="0"/>
                <a:ea typeface="Osaka" charset="-128"/>
              </a:rPr>
              <a:t>corresponding</a:t>
            </a:r>
            <a:r>
              <a:rPr lang="de-CH" baseline="0" dirty="0">
                <a:latin typeface="Arial" pitchFamily="34" charset="0"/>
                <a:ea typeface="Osaka" charset="-128"/>
              </a:rPr>
              <a:t> </a:t>
            </a:r>
            <a:r>
              <a:rPr lang="de-CH" baseline="0" dirty="0" err="1">
                <a:latin typeface="Arial" pitchFamily="34" charset="0"/>
                <a:ea typeface="Osaka" charset="-128"/>
              </a:rPr>
              <a:t>instruments</a:t>
            </a:r>
            <a:r>
              <a:rPr lang="de-CH" baseline="0" dirty="0">
                <a:latin typeface="Arial" pitchFamily="34" charset="0"/>
                <a:ea typeface="Osaka" charset="-128"/>
              </a:rPr>
              <a:t>.</a:t>
            </a:r>
            <a:endParaRPr lang="de-CH" dirty="0">
              <a:latin typeface="Arial" pitchFamily="34" charset="0"/>
              <a:ea typeface="Osaka" charset="-128"/>
            </a:endParaRPr>
          </a:p>
          <a:p>
            <a:pPr marL="224441" indent="-224441">
              <a:buFont typeface="+mj-lt"/>
              <a:buAutoNum type="arabicPeriod"/>
              <a:defRPr/>
            </a:pPr>
            <a:r>
              <a:rPr lang="en-US" dirty="0">
                <a:latin typeface="Arial" pitchFamily="34" charset="0"/>
                <a:ea typeface="Osaka" charset="-128"/>
              </a:rPr>
              <a:t>Discuss use and intra-operative care and maintenance of specific instruments.</a:t>
            </a:r>
          </a:p>
          <a:p>
            <a:pPr>
              <a:defRPr/>
            </a:pPr>
            <a:endParaRPr lang="en-US" dirty="0">
              <a:latin typeface="Arial" pitchFamily="34" charset="0"/>
              <a:ea typeface="Osaka" charset="-128"/>
            </a:endParaRPr>
          </a:p>
          <a:p>
            <a:pPr>
              <a:defRPr/>
            </a:pPr>
            <a:endParaRPr lang="en-US" dirty="0">
              <a:latin typeface="Arial" pitchFamily="34" charset="0"/>
              <a:ea typeface="Osaka" charset="-128"/>
            </a:endParaRPr>
          </a:p>
          <a:p>
            <a:endParaRPr lang="en-US" dirty="0"/>
          </a:p>
        </p:txBody>
      </p:sp>
      <p:sp>
        <p:nvSpPr>
          <p:cNvPr id="4" name="Slide Number Placeholder 3"/>
          <p:cNvSpPr>
            <a:spLocks noGrp="1"/>
          </p:cNvSpPr>
          <p:nvPr>
            <p:ph type="sldNum" sz="quarter" idx="10"/>
          </p:nvPr>
        </p:nvSpPr>
        <p:spPr/>
        <p:txBody>
          <a:bodyPr/>
          <a:lstStyle/>
          <a:p>
            <a:pPr>
              <a:defRPr/>
            </a:pPr>
            <a:fld id="{822031A0-0BD9-49AA-B5D9-75CD3F587D47}" type="slidenum">
              <a:rPr lang="en-US" smtClean="0"/>
              <a:pPr>
                <a:defRPr/>
              </a:pPr>
              <a:t>18</a:t>
            </a:fld>
            <a:endParaRPr lang="en-US"/>
          </a:p>
        </p:txBody>
      </p:sp>
    </p:spTree>
    <p:extLst>
      <p:ext uri="{BB962C8B-B14F-4D97-AF65-F5344CB8AC3E}">
        <p14:creationId xmlns:p14="http://schemas.microsoft.com/office/powerpoint/2010/main" val="684509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Osaka" charset="-128"/>
              </a:rPr>
              <a:t>Use this slide only if wished.</a:t>
            </a:r>
          </a:p>
          <a:p>
            <a:endParaRPr lang="en-US" dirty="0"/>
          </a:p>
        </p:txBody>
      </p:sp>
      <p:sp>
        <p:nvSpPr>
          <p:cNvPr id="4" name="Slide Number Placeholder 3"/>
          <p:cNvSpPr>
            <a:spLocks noGrp="1"/>
          </p:cNvSpPr>
          <p:nvPr>
            <p:ph type="sldNum" sz="quarter" idx="10"/>
          </p:nvPr>
        </p:nvSpPr>
        <p:spPr/>
        <p:txBody>
          <a:bodyPr/>
          <a:lstStyle/>
          <a:p>
            <a:pPr>
              <a:defRPr/>
            </a:pPr>
            <a:fld id="{822031A0-0BD9-49AA-B5D9-75CD3F587D47}" type="slidenum">
              <a:rPr lang="en-US" smtClean="0"/>
              <a:pPr>
                <a:defRPr/>
              </a:pPr>
              <a:t>19</a:t>
            </a:fld>
            <a:endParaRPr lang="en-US"/>
          </a:p>
        </p:txBody>
      </p:sp>
    </p:spTree>
    <p:extLst>
      <p:ext uri="{BB962C8B-B14F-4D97-AF65-F5344CB8AC3E}">
        <p14:creationId xmlns:p14="http://schemas.microsoft.com/office/powerpoint/2010/main" val="274406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Osaka" charset="-128"/>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42827" indent="-285702" eaLnBrk="0" hangingPunct="0">
              <a:spcBef>
                <a:spcPct val="30000"/>
              </a:spcBef>
              <a:defRPr kumimoji="1" sz="1200">
                <a:solidFill>
                  <a:schemeClr val="tx1"/>
                </a:solidFill>
                <a:latin typeface="Arial" pitchFamily="34" charset="0"/>
                <a:ea typeface="Osaka" charset="-128"/>
              </a:defRPr>
            </a:lvl2pPr>
            <a:lvl3pPr marL="1142810" indent="-228562" eaLnBrk="0" hangingPunct="0">
              <a:spcBef>
                <a:spcPct val="30000"/>
              </a:spcBef>
              <a:defRPr kumimoji="1" sz="1200">
                <a:solidFill>
                  <a:schemeClr val="tx1"/>
                </a:solidFill>
                <a:latin typeface="Times" charset="0"/>
                <a:ea typeface="Osaka" charset="-128"/>
              </a:defRPr>
            </a:lvl3pPr>
            <a:lvl4pPr marL="1599936" indent="-228562" eaLnBrk="0" hangingPunct="0">
              <a:spcBef>
                <a:spcPct val="30000"/>
              </a:spcBef>
              <a:defRPr kumimoji="1" sz="1200">
                <a:solidFill>
                  <a:schemeClr val="tx1"/>
                </a:solidFill>
                <a:latin typeface="Times" charset="0"/>
                <a:ea typeface="Osaka" charset="-128"/>
              </a:defRPr>
            </a:lvl4pPr>
            <a:lvl5pPr marL="2057059" indent="-228562" eaLnBrk="0" hangingPunct="0">
              <a:spcBef>
                <a:spcPct val="30000"/>
              </a:spcBef>
              <a:defRPr kumimoji="1" sz="1200">
                <a:solidFill>
                  <a:schemeClr val="tx1"/>
                </a:solidFill>
                <a:latin typeface="Times" charset="0"/>
                <a:ea typeface="Osaka" charset="-128"/>
              </a:defRPr>
            </a:lvl5pPr>
            <a:lvl6pPr marL="2514184" indent="-228562" eaLnBrk="0" fontAlgn="base" hangingPunct="0">
              <a:spcBef>
                <a:spcPct val="30000"/>
              </a:spcBef>
              <a:spcAft>
                <a:spcPct val="0"/>
              </a:spcAft>
              <a:defRPr kumimoji="1" sz="1200">
                <a:solidFill>
                  <a:schemeClr val="tx1"/>
                </a:solidFill>
                <a:latin typeface="Times" charset="0"/>
                <a:ea typeface="Osaka" charset="-128"/>
              </a:defRPr>
            </a:lvl6pPr>
            <a:lvl7pPr marL="2971308" indent="-228562" eaLnBrk="0" fontAlgn="base" hangingPunct="0">
              <a:spcBef>
                <a:spcPct val="30000"/>
              </a:spcBef>
              <a:spcAft>
                <a:spcPct val="0"/>
              </a:spcAft>
              <a:defRPr kumimoji="1" sz="1200">
                <a:solidFill>
                  <a:schemeClr val="tx1"/>
                </a:solidFill>
                <a:latin typeface="Times" charset="0"/>
                <a:ea typeface="Osaka" charset="-128"/>
              </a:defRPr>
            </a:lvl7pPr>
            <a:lvl8pPr marL="3428432" indent="-228562" eaLnBrk="0" fontAlgn="base" hangingPunct="0">
              <a:spcBef>
                <a:spcPct val="30000"/>
              </a:spcBef>
              <a:spcAft>
                <a:spcPct val="0"/>
              </a:spcAft>
              <a:defRPr kumimoji="1" sz="1200">
                <a:solidFill>
                  <a:schemeClr val="tx1"/>
                </a:solidFill>
                <a:latin typeface="Times" charset="0"/>
                <a:ea typeface="Osaka" charset="-128"/>
              </a:defRPr>
            </a:lvl8pPr>
            <a:lvl9pPr marL="3885556" indent="-228562"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6BCADB4B-3EC6-41FD-A302-75E86D13B56C}" type="slidenum">
              <a:rPr lang="en-US" altLang="en-US" sz="1000"/>
              <a:pPr eaLnBrk="1" hangingPunct="1">
                <a:spcBef>
                  <a:spcPct val="0"/>
                </a:spcBef>
              </a:pPr>
              <a:t>2</a:t>
            </a:fld>
            <a:endParaRPr lang="en-US" altLang="en-US"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Osaka" charset="-128"/>
              </a:rPr>
              <a:t>Use this slide only if wished.</a:t>
            </a:r>
          </a:p>
          <a:p>
            <a:endParaRPr lang="en-US" dirty="0"/>
          </a:p>
        </p:txBody>
      </p:sp>
      <p:sp>
        <p:nvSpPr>
          <p:cNvPr id="4" name="Slide Number Placeholder 3"/>
          <p:cNvSpPr>
            <a:spLocks noGrp="1"/>
          </p:cNvSpPr>
          <p:nvPr>
            <p:ph type="sldNum" sz="quarter" idx="10"/>
          </p:nvPr>
        </p:nvSpPr>
        <p:spPr/>
        <p:txBody>
          <a:bodyPr/>
          <a:lstStyle/>
          <a:p>
            <a:pPr>
              <a:defRPr/>
            </a:pPr>
            <a:fld id="{822031A0-0BD9-49AA-B5D9-75CD3F587D47}" type="slidenum">
              <a:rPr lang="en-US" smtClean="0"/>
              <a:pPr>
                <a:defRPr/>
              </a:pPr>
              <a:t>20</a:t>
            </a:fld>
            <a:endParaRPr lang="en-US"/>
          </a:p>
        </p:txBody>
      </p:sp>
    </p:spTree>
    <p:extLst>
      <p:ext uri="{BB962C8B-B14F-4D97-AF65-F5344CB8AC3E}">
        <p14:creationId xmlns:p14="http://schemas.microsoft.com/office/powerpoint/2010/main" val="2783831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Osaka" charset="-128"/>
              </a:rPr>
              <a:t>Use this slide only if wished.</a:t>
            </a:r>
          </a:p>
          <a:p>
            <a:endParaRPr lang="en-US" dirty="0"/>
          </a:p>
        </p:txBody>
      </p:sp>
      <p:sp>
        <p:nvSpPr>
          <p:cNvPr id="4" name="Slide Number Placeholder 3"/>
          <p:cNvSpPr>
            <a:spLocks noGrp="1"/>
          </p:cNvSpPr>
          <p:nvPr>
            <p:ph type="sldNum" sz="quarter" idx="10"/>
          </p:nvPr>
        </p:nvSpPr>
        <p:spPr/>
        <p:txBody>
          <a:bodyPr/>
          <a:lstStyle/>
          <a:p>
            <a:pPr>
              <a:defRPr/>
            </a:pPr>
            <a:fld id="{822031A0-0BD9-49AA-B5D9-75CD3F587D47}" type="slidenum">
              <a:rPr lang="en-US" smtClean="0"/>
              <a:pPr>
                <a:defRPr/>
              </a:pPr>
              <a:t>21</a:t>
            </a:fld>
            <a:endParaRPr lang="en-US"/>
          </a:p>
        </p:txBody>
      </p:sp>
    </p:spTree>
    <p:extLst>
      <p:ext uri="{BB962C8B-B14F-4D97-AF65-F5344CB8AC3E}">
        <p14:creationId xmlns:p14="http://schemas.microsoft.com/office/powerpoint/2010/main" val="103811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Osaka" charset="-128"/>
              </a:rPr>
              <a:t>Use this slide only if wished.</a:t>
            </a:r>
          </a:p>
          <a:p>
            <a:endParaRPr lang="en-US" dirty="0"/>
          </a:p>
        </p:txBody>
      </p:sp>
      <p:sp>
        <p:nvSpPr>
          <p:cNvPr id="4" name="Slide Number Placeholder 3"/>
          <p:cNvSpPr>
            <a:spLocks noGrp="1"/>
          </p:cNvSpPr>
          <p:nvPr>
            <p:ph type="sldNum" sz="quarter" idx="10"/>
          </p:nvPr>
        </p:nvSpPr>
        <p:spPr/>
        <p:txBody>
          <a:bodyPr/>
          <a:lstStyle/>
          <a:p>
            <a:pPr>
              <a:defRPr/>
            </a:pPr>
            <a:fld id="{822031A0-0BD9-49AA-B5D9-75CD3F587D47}" type="slidenum">
              <a:rPr lang="en-US" smtClean="0"/>
              <a:pPr>
                <a:defRPr/>
              </a:pPr>
              <a:t>22</a:t>
            </a:fld>
            <a:endParaRPr lang="en-US"/>
          </a:p>
        </p:txBody>
      </p:sp>
    </p:spTree>
    <p:extLst>
      <p:ext uri="{BB962C8B-B14F-4D97-AF65-F5344CB8AC3E}">
        <p14:creationId xmlns:p14="http://schemas.microsoft.com/office/powerpoint/2010/main" val="174882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Osaka" charset="-128"/>
            </a:endParaRPr>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42827" indent="-285702" eaLnBrk="0" hangingPunct="0">
              <a:spcBef>
                <a:spcPct val="30000"/>
              </a:spcBef>
              <a:defRPr kumimoji="1" sz="1200">
                <a:solidFill>
                  <a:schemeClr val="tx1"/>
                </a:solidFill>
                <a:latin typeface="Arial" pitchFamily="34" charset="0"/>
                <a:ea typeface="Osaka" charset="-128"/>
              </a:defRPr>
            </a:lvl2pPr>
            <a:lvl3pPr marL="1142810" indent="-228562" eaLnBrk="0" hangingPunct="0">
              <a:spcBef>
                <a:spcPct val="30000"/>
              </a:spcBef>
              <a:defRPr kumimoji="1" sz="1200">
                <a:solidFill>
                  <a:schemeClr val="tx1"/>
                </a:solidFill>
                <a:latin typeface="Times" charset="0"/>
                <a:ea typeface="Osaka" charset="-128"/>
              </a:defRPr>
            </a:lvl3pPr>
            <a:lvl4pPr marL="1599936" indent="-228562" eaLnBrk="0" hangingPunct="0">
              <a:spcBef>
                <a:spcPct val="30000"/>
              </a:spcBef>
              <a:defRPr kumimoji="1" sz="1200">
                <a:solidFill>
                  <a:schemeClr val="tx1"/>
                </a:solidFill>
                <a:latin typeface="Times" charset="0"/>
                <a:ea typeface="Osaka" charset="-128"/>
              </a:defRPr>
            </a:lvl4pPr>
            <a:lvl5pPr marL="2057059" indent="-228562" eaLnBrk="0" hangingPunct="0">
              <a:spcBef>
                <a:spcPct val="30000"/>
              </a:spcBef>
              <a:defRPr kumimoji="1" sz="1200">
                <a:solidFill>
                  <a:schemeClr val="tx1"/>
                </a:solidFill>
                <a:latin typeface="Times" charset="0"/>
                <a:ea typeface="Osaka" charset="-128"/>
              </a:defRPr>
            </a:lvl5pPr>
            <a:lvl6pPr marL="2514184" indent="-228562" eaLnBrk="0" fontAlgn="base" hangingPunct="0">
              <a:spcBef>
                <a:spcPct val="30000"/>
              </a:spcBef>
              <a:spcAft>
                <a:spcPct val="0"/>
              </a:spcAft>
              <a:defRPr kumimoji="1" sz="1200">
                <a:solidFill>
                  <a:schemeClr val="tx1"/>
                </a:solidFill>
                <a:latin typeface="Times" charset="0"/>
                <a:ea typeface="Osaka" charset="-128"/>
              </a:defRPr>
            </a:lvl6pPr>
            <a:lvl7pPr marL="2971308" indent="-228562" eaLnBrk="0" fontAlgn="base" hangingPunct="0">
              <a:spcBef>
                <a:spcPct val="30000"/>
              </a:spcBef>
              <a:spcAft>
                <a:spcPct val="0"/>
              </a:spcAft>
              <a:defRPr kumimoji="1" sz="1200">
                <a:solidFill>
                  <a:schemeClr val="tx1"/>
                </a:solidFill>
                <a:latin typeface="Times" charset="0"/>
                <a:ea typeface="Osaka" charset="-128"/>
              </a:defRPr>
            </a:lvl7pPr>
            <a:lvl8pPr marL="3428432" indent="-228562" eaLnBrk="0" fontAlgn="base" hangingPunct="0">
              <a:spcBef>
                <a:spcPct val="30000"/>
              </a:spcBef>
              <a:spcAft>
                <a:spcPct val="0"/>
              </a:spcAft>
              <a:defRPr kumimoji="1" sz="1200">
                <a:solidFill>
                  <a:schemeClr val="tx1"/>
                </a:solidFill>
                <a:latin typeface="Times" charset="0"/>
                <a:ea typeface="Osaka" charset="-128"/>
              </a:defRPr>
            </a:lvl8pPr>
            <a:lvl9pPr marL="3885556" indent="-228562"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1DEBA413-12F4-4F33-991E-BB1D723F016A}" type="slidenum">
              <a:rPr lang="en-US" altLang="en-US" sz="1000"/>
              <a:pPr eaLnBrk="1" hangingPunct="1">
                <a:spcBef>
                  <a:spcPct val="0"/>
                </a:spcBef>
              </a:pPr>
              <a:t>23</a:t>
            </a:fld>
            <a:endParaRPr lang="en-US" altLang="en-US"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Osaka" charset="-128"/>
            </a:endParaRPr>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42827" indent="-285702" eaLnBrk="0" hangingPunct="0">
              <a:spcBef>
                <a:spcPct val="30000"/>
              </a:spcBef>
              <a:defRPr kumimoji="1" sz="1200">
                <a:solidFill>
                  <a:schemeClr val="tx1"/>
                </a:solidFill>
                <a:latin typeface="Arial" pitchFamily="34" charset="0"/>
                <a:ea typeface="Osaka" charset="-128"/>
              </a:defRPr>
            </a:lvl2pPr>
            <a:lvl3pPr marL="1142810" indent="-228562" eaLnBrk="0" hangingPunct="0">
              <a:spcBef>
                <a:spcPct val="30000"/>
              </a:spcBef>
              <a:defRPr kumimoji="1" sz="1200">
                <a:solidFill>
                  <a:schemeClr val="tx1"/>
                </a:solidFill>
                <a:latin typeface="Times" charset="0"/>
                <a:ea typeface="Osaka" charset="-128"/>
              </a:defRPr>
            </a:lvl3pPr>
            <a:lvl4pPr marL="1599936" indent="-228562" eaLnBrk="0" hangingPunct="0">
              <a:spcBef>
                <a:spcPct val="30000"/>
              </a:spcBef>
              <a:defRPr kumimoji="1" sz="1200">
                <a:solidFill>
                  <a:schemeClr val="tx1"/>
                </a:solidFill>
                <a:latin typeface="Times" charset="0"/>
                <a:ea typeface="Osaka" charset="-128"/>
              </a:defRPr>
            </a:lvl4pPr>
            <a:lvl5pPr marL="2057059" indent="-228562" eaLnBrk="0" hangingPunct="0">
              <a:spcBef>
                <a:spcPct val="30000"/>
              </a:spcBef>
              <a:defRPr kumimoji="1" sz="1200">
                <a:solidFill>
                  <a:schemeClr val="tx1"/>
                </a:solidFill>
                <a:latin typeface="Times" charset="0"/>
                <a:ea typeface="Osaka" charset="-128"/>
              </a:defRPr>
            </a:lvl5pPr>
            <a:lvl6pPr marL="2514184" indent="-228562" eaLnBrk="0" fontAlgn="base" hangingPunct="0">
              <a:spcBef>
                <a:spcPct val="30000"/>
              </a:spcBef>
              <a:spcAft>
                <a:spcPct val="0"/>
              </a:spcAft>
              <a:defRPr kumimoji="1" sz="1200">
                <a:solidFill>
                  <a:schemeClr val="tx1"/>
                </a:solidFill>
                <a:latin typeface="Times" charset="0"/>
                <a:ea typeface="Osaka" charset="-128"/>
              </a:defRPr>
            </a:lvl6pPr>
            <a:lvl7pPr marL="2971308" indent="-228562" eaLnBrk="0" fontAlgn="base" hangingPunct="0">
              <a:spcBef>
                <a:spcPct val="30000"/>
              </a:spcBef>
              <a:spcAft>
                <a:spcPct val="0"/>
              </a:spcAft>
              <a:defRPr kumimoji="1" sz="1200">
                <a:solidFill>
                  <a:schemeClr val="tx1"/>
                </a:solidFill>
                <a:latin typeface="Times" charset="0"/>
                <a:ea typeface="Osaka" charset="-128"/>
              </a:defRPr>
            </a:lvl7pPr>
            <a:lvl8pPr marL="3428432" indent="-228562" eaLnBrk="0" fontAlgn="base" hangingPunct="0">
              <a:spcBef>
                <a:spcPct val="30000"/>
              </a:spcBef>
              <a:spcAft>
                <a:spcPct val="0"/>
              </a:spcAft>
              <a:defRPr kumimoji="1" sz="1200">
                <a:solidFill>
                  <a:schemeClr val="tx1"/>
                </a:solidFill>
                <a:latin typeface="Times" charset="0"/>
                <a:ea typeface="Osaka" charset="-128"/>
              </a:defRPr>
            </a:lvl8pPr>
            <a:lvl9pPr marL="3885556" indent="-228562"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2ED887C0-5710-45CE-9831-26483BE0F8D7}" type="slidenum">
              <a:rPr lang="en-US" altLang="en-US" sz="1000"/>
              <a:pPr eaLnBrk="1" hangingPunct="1">
                <a:spcBef>
                  <a:spcPct val="0"/>
                </a:spcBef>
              </a:pPr>
              <a:t>24</a:t>
            </a:fld>
            <a:endParaRPr lang="en-US" altLang="en-US" sz="10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obrazu slajdu 1"/>
          <p:cNvSpPr>
            <a:spLocks noGrp="1" noRot="1" noChangeAspect="1" noTextEdit="1"/>
          </p:cNvSpPr>
          <p:nvPr>
            <p:ph type="sldImg"/>
          </p:nvPr>
        </p:nvSpPr>
        <p:spPr>
          <a:ln/>
        </p:spPr>
      </p:sp>
      <p:sp>
        <p:nvSpPr>
          <p:cNvPr id="54275" name="Symbol zastępczy notatek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j-lt" charset="0"/>
              <a:buNone/>
            </a:pPr>
            <a:endParaRPr lang="en-US" altLang="en-US">
              <a:latin typeface="Arial" pitchFamily="34" charset="0"/>
              <a:ea typeface="Osaka" charset="-128"/>
            </a:endParaRPr>
          </a:p>
        </p:txBody>
      </p:sp>
      <p:sp>
        <p:nvSpPr>
          <p:cNvPr id="54276" name="Symbol zastępczy numeru slajd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34892" indent="-282527" eaLnBrk="0" hangingPunct="0">
              <a:spcBef>
                <a:spcPct val="30000"/>
              </a:spcBef>
              <a:defRPr kumimoji="1" sz="1200">
                <a:solidFill>
                  <a:schemeClr val="tx1"/>
                </a:solidFill>
                <a:latin typeface="Arial" pitchFamily="34" charset="0"/>
                <a:ea typeface="Osaka" charset="-128"/>
              </a:defRPr>
            </a:lvl2pPr>
            <a:lvl3pPr marL="1131700" indent="-225387" eaLnBrk="0" hangingPunct="0">
              <a:spcBef>
                <a:spcPct val="30000"/>
              </a:spcBef>
              <a:defRPr kumimoji="1" sz="1200">
                <a:solidFill>
                  <a:schemeClr val="tx1"/>
                </a:solidFill>
                <a:latin typeface="Times" charset="0"/>
                <a:ea typeface="Osaka" charset="-128"/>
              </a:defRPr>
            </a:lvl3pPr>
            <a:lvl4pPr marL="1584062" indent="-225387" eaLnBrk="0" hangingPunct="0">
              <a:spcBef>
                <a:spcPct val="30000"/>
              </a:spcBef>
              <a:defRPr kumimoji="1" sz="1200">
                <a:solidFill>
                  <a:schemeClr val="tx1"/>
                </a:solidFill>
                <a:latin typeface="Times" charset="0"/>
                <a:ea typeface="Osaka" charset="-128"/>
              </a:defRPr>
            </a:lvl4pPr>
            <a:lvl5pPr marL="2038012" indent="-225387" eaLnBrk="0" hangingPunct="0">
              <a:spcBef>
                <a:spcPct val="30000"/>
              </a:spcBef>
              <a:defRPr kumimoji="1" sz="1200">
                <a:solidFill>
                  <a:schemeClr val="tx1"/>
                </a:solidFill>
                <a:latin typeface="Times" charset="0"/>
                <a:ea typeface="Osaka" charset="-128"/>
              </a:defRPr>
            </a:lvl5pPr>
            <a:lvl6pPr marL="2495138" indent="-225387" eaLnBrk="0" fontAlgn="base" hangingPunct="0">
              <a:spcBef>
                <a:spcPct val="30000"/>
              </a:spcBef>
              <a:spcAft>
                <a:spcPct val="0"/>
              </a:spcAft>
              <a:defRPr kumimoji="1" sz="1200">
                <a:solidFill>
                  <a:schemeClr val="tx1"/>
                </a:solidFill>
                <a:latin typeface="Times" charset="0"/>
                <a:ea typeface="Osaka" charset="-128"/>
              </a:defRPr>
            </a:lvl6pPr>
            <a:lvl7pPr marL="2952261" indent="-225387" eaLnBrk="0" fontAlgn="base" hangingPunct="0">
              <a:spcBef>
                <a:spcPct val="30000"/>
              </a:spcBef>
              <a:spcAft>
                <a:spcPct val="0"/>
              </a:spcAft>
              <a:defRPr kumimoji="1" sz="1200">
                <a:solidFill>
                  <a:schemeClr val="tx1"/>
                </a:solidFill>
                <a:latin typeface="Times" charset="0"/>
                <a:ea typeface="Osaka" charset="-128"/>
              </a:defRPr>
            </a:lvl7pPr>
            <a:lvl8pPr marL="3409386" indent="-225387" eaLnBrk="0" fontAlgn="base" hangingPunct="0">
              <a:spcBef>
                <a:spcPct val="30000"/>
              </a:spcBef>
              <a:spcAft>
                <a:spcPct val="0"/>
              </a:spcAft>
              <a:defRPr kumimoji="1" sz="1200">
                <a:solidFill>
                  <a:schemeClr val="tx1"/>
                </a:solidFill>
                <a:latin typeface="Times" charset="0"/>
                <a:ea typeface="Osaka" charset="-128"/>
              </a:defRPr>
            </a:lvl8pPr>
            <a:lvl9pPr marL="3866510" indent="-225387"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B1BFB71F-C9B1-4E78-8C23-CB7DD00847FB}" type="slidenum">
              <a:rPr lang="en-US" altLang="de-DE" sz="1000"/>
              <a:pPr eaLnBrk="1" hangingPunct="1">
                <a:spcBef>
                  <a:spcPct val="0"/>
                </a:spcBef>
              </a:pPr>
              <a:t>25</a:t>
            </a:fld>
            <a:endParaRPr lang="en-US" altLang="de-DE"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ymbol zastępczy obrazu slajdu 1"/>
          <p:cNvSpPr>
            <a:spLocks noGrp="1" noRot="1" noChangeAspect="1" noTextEdit="1"/>
          </p:cNvSpPr>
          <p:nvPr>
            <p:ph type="sldImg"/>
          </p:nvPr>
        </p:nvSpPr>
        <p:spPr>
          <a:ln/>
        </p:spPr>
      </p:sp>
      <p:sp>
        <p:nvSpPr>
          <p:cNvPr id="58371" name="Symbol zastępczy notatek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j-lt"/>
              <a:buNone/>
              <a:defRPr/>
            </a:pPr>
            <a:r>
              <a:rPr lang="en-US" dirty="0">
                <a:latin typeface="Arial" pitchFamily="34" charset="0"/>
                <a:ea typeface="Osaka" charset="-128"/>
              </a:rPr>
              <a:t>Other items which can be discussed here are:</a:t>
            </a:r>
          </a:p>
          <a:p>
            <a:pPr>
              <a:buFont typeface="+mj-lt"/>
              <a:buNone/>
              <a:defRPr/>
            </a:pPr>
            <a:endParaRPr lang="en-US" altLang="de-DE" dirty="0">
              <a:latin typeface="Arial" pitchFamily="34" charset="0"/>
              <a:ea typeface="Osaka" pitchFamily="1" charset="-128"/>
            </a:endParaRPr>
          </a:p>
          <a:p>
            <a:pPr marL="228562" indent="-228562">
              <a:buFont typeface="+mj-lt"/>
              <a:buAutoNum type="arabicPeriod"/>
              <a:defRPr/>
            </a:pPr>
            <a:r>
              <a:rPr lang="en-US" altLang="de-DE" dirty="0">
                <a:latin typeface="Arial" pitchFamily="34" charset="0"/>
                <a:ea typeface="Osaka" pitchFamily="1" charset="-128"/>
              </a:rPr>
              <a:t>Which possibilities for positioning exist?</a:t>
            </a:r>
          </a:p>
          <a:p>
            <a:pPr marL="225387" indent="-225387">
              <a:buFont typeface="Calibri" pitchFamily="34" charset="0"/>
              <a:buAutoNum type="arabicPeriod"/>
              <a:defRPr/>
            </a:pPr>
            <a:r>
              <a:rPr lang="en-US" altLang="de-DE" dirty="0">
                <a:latin typeface="Arial" pitchFamily="34" charset="0"/>
                <a:ea typeface="Osaka" pitchFamily="1" charset="-128"/>
              </a:rPr>
              <a:t>Discuss safe positioning for the patient (accessories, OR-table, </a:t>
            </a:r>
            <a:r>
              <a:rPr lang="en-US" altLang="de-DE" dirty="0" err="1">
                <a:latin typeface="Arial" pitchFamily="34" charset="0"/>
                <a:ea typeface="Osaka" pitchFamily="1" charset="-128"/>
              </a:rPr>
              <a:t>etc</a:t>
            </a:r>
            <a:r>
              <a:rPr lang="en-US" altLang="de-DE" dirty="0">
                <a:latin typeface="Arial" pitchFamily="34" charset="0"/>
                <a:ea typeface="Osaka" pitchFamily="1" charset="-128"/>
              </a:rPr>
              <a:t>…).</a:t>
            </a:r>
          </a:p>
          <a:p>
            <a:pPr marL="225387" indent="-225387">
              <a:buFont typeface="Calibri" pitchFamily="34" charset="0"/>
              <a:buAutoNum type="arabicPeriod"/>
              <a:defRPr/>
            </a:pPr>
            <a:r>
              <a:rPr lang="en-US" altLang="de-DE" dirty="0">
                <a:latin typeface="Arial" pitchFamily="34" charset="0"/>
                <a:ea typeface="Osaka" pitchFamily="1" charset="-128"/>
              </a:rPr>
              <a:t>Discuss tips and tricks.</a:t>
            </a:r>
          </a:p>
          <a:p>
            <a:pPr marL="225387" indent="-225387">
              <a:buFont typeface="Calibri" pitchFamily="34" charset="0"/>
              <a:buAutoNum type="arabicPeriod"/>
              <a:defRPr/>
            </a:pPr>
            <a:r>
              <a:rPr lang="en-US" altLang="de-DE" dirty="0">
                <a:latin typeface="Arial" pitchFamily="34" charset="0"/>
                <a:ea typeface="Osaka" pitchFamily="1" charset="-128"/>
              </a:rPr>
              <a:t>Which complications might occur?</a:t>
            </a:r>
          </a:p>
          <a:p>
            <a:pPr marL="225387" indent="-225387">
              <a:buFont typeface="Calibri" pitchFamily="34" charset="0"/>
              <a:buAutoNum type="arabicPeriod"/>
              <a:defRPr/>
            </a:pPr>
            <a:r>
              <a:rPr lang="en-US" altLang="de-DE" dirty="0">
                <a:latin typeface="Arial" pitchFamily="34" charset="0"/>
                <a:ea typeface="Osaka" pitchFamily="1" charset="-128"/>
              </a:rPr>
              <a:t>How can these complications be prevented?</a:t>
            </a:r>
          </a:p>
          <a:p>
            <a:pPr marL="225387" indent="-225387">
              <a:buFont typeface="Calibri" pitchFamily="34" charset="0"/>
              <a:buAutoNum type="arabicPeriod"/>
              <a:defRPr/>
            </a:pPr>
            <a:endParaRPr lang="de-CH" altLang="de-DE" dirty="0">
              <a:latin typeface="Arial" pitchFamily="34" charset="0"/>
              <a:ea typeface="Osaka" pitchFamily="1" charset="-128"/>
            </a:endParaRPr>
          </a:p>
          <a:p>
            <a:pPr defTabSz="906004">
              <a:defRPr/>
            </a:pPr>
            <a:r>
              <a:rPr lang="de-CH" dirty="0">
                <a:latin typeface="Arial" pitchFamily="34" charset="0"/>
                <a:ea typeface="Osaka" charset="-128"/>
              </a:rPr>
              <a:t>Reference:</a:t>
            </a:r>
            <a:r>
              <a:rPr lang="de-CH" baseline="0" dirty="0">
                <a:latin typeface="Arial" pitchFamily="34" charset="0"/>
                <a:ea typeface="Osaka" charset="-128"/>
              </a:rPr>
              <a:t> https://www2.aofoundation.org/wps/portal/surgery</a:t>
            </a:r>
          </a:p>
          <a:p>
            <a:pPr marL="225387" indent="-225387">
              <a:buFont typeface="Calibri" pitchFamily="34" charset="0"/>
              <a:buAutoNum type="arabicPeriod"/>
              <a:defRPr/>
            </a:pPr>
            <a:endParaRPr lang="en-US" altLang="de-DE" dirty="0">
              <a:latin typeface="Arial" pitchFamily="34" charset="0"/>
              <a:ea typeface="Osaka" pitchFamily="1" charset="-128"/>
            </a:endParaRPr>
          </a:p>
          <a:p>
            <a:pPr>
              <a:buFont typeface="Calibri" pitchFamily="34" charset="0"/>
              <a:buNone/>
              <a:defRPr/>
            </a:pPr>
            <a:endParaRPr lang="de-CH" altLang="de-DE" dirty="0">
              <a:latin typeface="Arial" pitchFamily="34" charset="0"/>
              <a:ea typeface="Osaka" pitchFamily="1" charset="-128"/>
            </a:endParaRPr>
          </a:p>
        </p:txBody>
      </p:sp>
      <p:sp>
        <p:nvSpPr>
          <p:cNvPr id="55300" name="Symbol zastępczy numeru slajd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34892" indent="-282527" eaLnBrk="0" hangingPunct="0">
              <a:spcBef>
                <a:spcPct val="30000"/>
              </a:spcBef>
              <a:defRPr kumimoji="1" sz="1200">
                <a:solidFill>
                  <a:schemeClr val="tx1"/>
                </a:solidFill>
                <a:latin typeface="Arial" pitchFamily="34" charset="0"/>
                <a:ea typeface="Osaka" charset="-128"/>
              </a:defRPr>
            </a:lvl2pPr>
            <a:lvl3pPr marL="1131700" indent="-225387" eaLnBrk="0" hangingPunct="0">
              <a:spcBef>
                <a:spcPct val="30000"/>
              </a:spcBef>
              <a:defRPr kumimoji="1" sz="1200">
                <a:solidFill>
                  <a:schemeClr val="tx1"/>
                </a:solidFill>
                <a:latin typeface="Times" charset="0"/>
                <a:ea typeface="Osaka" charset="-128"/>
              </a:defRPr>
            </a:lvl3pPr>
            <a:lvl4pPr marL="1584062" indent="-225387" eaLnBrk="0" hangingPunct="0">
              <a:spcBef>
                <a:spcPct val="30000"/>
              </a:spcBef>
              <a:defRPr kumimoji="1" sz="1200">
                <a:solidFill>
                  <a:schemeClr val="tx1"/>
                </a:solidFill>
                <a:latin typeface="Times" charset="0"/>
                <a:ea typeface="Osaka" charset="-128"/>
              </a:defRPr>
            </a:lvl4pPr>
            <a:lvl5pPr marL="2038012" indent="-225387" eaLnBrk="0" hangingPunct="0">
              <a:spcBef>
                <a:spcPct val="30000"/>
              </a:spcBef>
              <a:defRPr kumimoji="1" sz="1200">
                <a:solidFill>
                  <a:schemeClr val="tx1"/>
                </a:solidFill>
                <a:latin typeface="Times" charset="0"/>
                <a:ea typeface="Osaka" charset="-128"/>
              </a:defRPr>
            </a:lvl5pPr>
            <a:lvl6pPr marL="2495138" indent="-225387" eaLnBrk="0" fontAlgn="base" hangingPunct="0">
              <a:spcBef>
                <a:spcPct val="30000"/>
              </a:spcBef>
              <a:spcAft>
                <a:spcPct val="0"/>
              </a:spcAft>
              <a:defRPr kumimoji="1" sz="1200">
                <a:solidFill>
                  <a:schemeClr val="tx1"/>
                </a:solidFill>
                <a:latin typeface="Times" charset="0"/>
                <a:ea typeface="Osaka" charset="-128"/>
              </a:defRPr>
            </a:lvl6pPr>
            <a:lvl7pPr marL="2952261" indent="-225387" eaLnBrk="0" fontAlgn="base" hangingPunct="0">
              <a:spcBef>
                <a:spcPct val="30000"/>
              </a:spcBef>
              <a:spcAft>
                <a:spcPct val="0"/>
              </a:spcAft>
              <a:defRPr kumimoji="1" sz="1200">
                <a:solidFill>
                  <a:schemeClr val="tx1"/>
                </a:solidFill>
                <a:latin typeface="Times" charset="0"/>
                <a:ea typeface="Osaka" charset="-128"/>
              </a:defRPr>
            </a:lvl7pPr>
            <a:lvl8pPr marL="3409386" indent="-225387" eaLnBrk="0" fontAlgn="base" hangingPunct="0">
              <a:spcBef>
                <a:spcPct val="30000"/>
              </a:spcBef>
              <a:spcAft>
                <a:spcPct val="0"/>
              </a:spcAft>
              <a:defRPr kumimoji="1" sz="1200">
                <a:solidFill>
                  <a:schemeClr val="tx1"/>
                </a:solidFill>
                <a:latin typeface="Times" charset="0"/>
                <a:ea typeface="Osaka" charset="-128"/>
              </a:defRPr>
            </a:lvl8pPr>
            <a:lvl9pPr marL="3866510" indent="-225387"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7E69689E-EDBA-44D0-B9C2-6A45882C0A67}" type="slidenum">
              <a:rPr lang="en-US" altLang="de-DE" sz="1000"/>
              <a:pPr eaLnBrk="1" hangingPunct="1">
                <a:spcBef>
                  <a:spcPct val="0"/>
                </a:spcBef>
              </a:pPr>
              <a:t>26</a:t>
            </a:fld>
            <a:endParaRPr lang="en-US" altLang="de-DE"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004"/>
            <a:r>
              <a:rPr lang="de-CH" dirty="0">
                <a:latin typeface="Arial" pitchFamily="34" charset="0"/>
                <a:ea typeface="Osaka" charset="-128"/>
              </a:rPr>
              <a:t>Reference:</a:t>
            </a:r>
            <a:r>
              <a:rPr lang="de-CH" baseline="0" dirty="0">
                <a:latin typeface="Arial" pitchFamily="34" charset="0"/>
                <a:ea typeface="Osaka" charset="-128"/>
              </a:rPr>
              <a:t> https://www2.aofoundation.org/wps/portal/surgery</a:t>
            </a:r>
          </a:p>
          <a:p>
            <a:endParaRPr lang="en-US" altLang="en-US" dirty="0">
              <a:latin typeface="Arial" pitchFamily="34" charset="0"/>
              <a:ea typeface="Osaka" charset="-128"/>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42827" indent="-285702" eaLnBrk="0" hangingPunct="0">
              <a:spcBef>
                <a:spcPct val="30000"/>
              </a:spcBef>
              <a:defRPr kumimoji="1" sz="1200">
                <a:solidFill>
                  <a:schemeClr val="tx1"/>
                </a:solidFill>
                <a:latin typeface="Arial" pitchFamily="34" charset="0"/>
                <a:ea typeface="Osaka" charset="-128"/>
              </a:defRPr>
            </a:lvl2pPr>
            <a:lvl3pPr marL="1142810" indent="-228562" eaLnBrk="0" hangingPunct="0">
              <a:spcBef>
                <a:spcPct val="30000"/>
              </a:spcBef>
              <a:defRPr kumimoji="1" sz="1200">
                <a:solidFill>
                  <a:schemeClr val="tx1"/>
                </a:solidFill>
                <a:latin typeface="Times" charset="0"/>
                <a:ea typeface="Osaka" charset="-128"/>
              </a:defRPr>
            </a:lvl3pPr>
            <a:lvl4pPr marL="1599936" indent="-228562" eaLnBrk="0" hangingPunct="0">
              <a:spcBef>
                <a:spcPct val="30000"/>
              </a:spcBef>
              <a:defRPr kumimoji="1" sz="1200">
                <a:solidFill>
                  <a:schemeClr val="tx1"/>
                </a:solidFill>
                <a:latin typeface="Times" charset="0"/>
                <a:ea typeface="Osaka" charset="-128"/>
              </a:defRPr>
            </a:lvl4pPr>
            <a:lvl5pPr marL="2057059" indent="-228562" eaLnBrk="0" hangingPunct="0">
              <a:spcBef>
                <a:spcPct val="30000"/>
              </a:spcBef>
              <a:defRPr kumimoji="1" sz="1200">
                <a:solidFill>
                  <a:schemeClr val="tx1"/>
                </a:solidFill>
                <a:latin typeface="Times" charset="0"/>
                <a:ea typeface="Osaka" charset="-128"/>
              </a:defRPr>
            </a:lvl5pPr>
            <a:lvl6pPr marL="2514184" indent="-228562" eaLnBrk="0" fontAlgn="base" hangingPunct="0">
              <a:spcBef>
                <a:spcPct val="30000"/>
              </a:spcBef>
              <a:spcAft>
                <a:spcPct val="0"/>
              </a:spcAft>
              <a:defRPr kumimoji="1" sz="1200">
                <a:solidFill>
                  <a:schemeClr val="tx1"/>
                </a:solidFill>
                <a:latin typeface="Times" charset="0"/>
                <a:ea typeface="Osaka" charset="-128"/>
              </a:defRPr>
            </a:lvl6pPr>
            <a:lvl7pPr marL="2971308" indent="-228562" eaLnBrk="0" fontAlgn="base" hangingPunct="0">
              <a:spcBef>
                <a:spcPct val="30000"/>
              </a:spcBef>
              <a:spcAft>
                <a:spcPct val="0"/>
              </a:spcAft>
              <a:defRPr kumimoji="1" sz="1200">
                <a:solidFill>
                  <a:schemeClr val="tx1"/>
                </a:solidFill>
                <a:latin typeface="Times" charset="0"/>
                <a:ea typeface="Osaka" charset="-128"/>
              </a:defRPr>
            </a:lvl7pPr>
            <a:lvl8pPr marL="3428432" indent="-228562" eaLnBrk="0" fontAlgn="base" hangingPunct="0">
              <a:spcBef>
                <a:spcPct val="30000"/>
              </a:spcBef>
              <a:spcAft>
                <a:spcPct val="0"/>
              </a:spcAft>
              <a:defRPr kumimoji="1" sz="1200">
                <a:solidFill>
                  <a:schemeClr val="tx1"/>
                </a:solidFill>
                <a:latin typeface="Times" charset="0"/>
                <a:ea typeface="Osaka" charset="-128"/>
              </a:defRPr>
            </a:lvl8pPr>
            <a:lvl9pPr marL="3885556" indent="-228562"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C4890A17-3A4C-42E3-A058-98F061556250}" type="slidenum">
              <a:rPr lang="en-US" altLang="en-US" sz="1000"/>
              <a:pPr eaLnBrk="1" hangingPunct="1">
                <a:spcBef>
                  <a:spcPct val="0"/>
                </a:spcBef>
              </a:pPr>
              <a:t>27</a:t>
            </a:fld>
            <a:endParaRPr lang="en-US" altLang="en-US" sz="10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Osaka" charset="-128"/>
            </a:endParaRP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42827" indent="-285702" eaLnBrk="0" hangingPunct="0">
              <a:spcBef>
                <a:spcPct val="30000"/>
              </a:spcBef>
              <a:defRPr kumimoji="1" sz="1200">
                <a:solidFill>
                  <a:schemeClr val="tx1"/>
                </a:solidFill>
                <a:latin typeface="Arial" pitchFamily="34" charset="0"/>
                <a:ea typeface="Osaka" charset="-128"/>
              </a:defRPr>
            </a:lvl2pPr>
            <a:lvl3pPr marL="1142810" indent="-228562" eaLnBrk="0" hangingPunct="0">
              <a:spcBef>
                <a:spcPct val="30000"/>
              </a:spcBef>
              <a:defRPr kumimoji="1" sz="1200">
                <a:solidFill>
                  <a:schemeClr val="tx1"/>
                </a:solidFill>
                <a:latin typeface="Times" charset="0"/>
                <a:ea typeface="Osaka" charset="-128"/>
              </a:defRPr>
            </a:lvl3pPr>
            <a:lvl4pPr marL="1599936" indent="-228562" eaLnBrk="0" hangingPunct="0">
              <a:spcBef>
                <a:spcPct val="30000"/>
              </a:spcBef>
              <a:defRPr kumimoji="1" sz="1200">
                <a:solidFill>
                  <a:schemeClr val="tx1"/>
                </a:solidFill>
                <a:latin typeface="Times" charset="0"/>
                <a:ea typeface="Osaka" charset="-128"/>
              </a:defRPr>
            </a:lvl4pPr>
            <a:lvl5pPr marL="2057059" indent="-228562" eaLnBrk="0" hangingPunct="0">
              <a:spcBef>
                <a:spcPct val="30000"/>
              </a:spcBef>
              <a:defRPr kumimoji="1" sz="1200">
                <a:solidFill>
                  <a:schemeClr val="tx1"/>
                </a:solidFill>
                <a:latin typeface="Times" charset="0"/>
                <a:ea typeface="Osaka" charset="-128"/>
              </a:defRPr>
            </a:lvl5pPr>
            <a:lvl6pPr marL="2514184" indent="-228562" eaLnBrk="0" fontAlgn="base" hangingPunct="0">
              <a:spcBef>
                <a:spcPct val="30000"/>
              </a:spcBef>
              <a:spcAft>
                <a:spcPct val="0"/>
              </a:spcAft>
              <a:defRPr kumimoji="1" sz="1200">
                <a:solidFill>
                  <a:schemeClr val="tx1"/>
                </a:solidFill>
                <a:latin typeface="Times" charset="0"/>
                <a:ea typeface="Osaka" charset="-128"/>
              </a:defRPr>
            </a:lvl6pPr>
            <a:lvl7pPr marL="2971308" indent="-228562" eaLnBrk="0" fontAlgn="base" hangingPunct="0">
              <a:spcBef>
                <a:spcPct val="30000"/>
              </a:spcBef>
              <a:spcAft>
                <a:spcPct val="0"/>
              </a:spcAft>
              <a:defRPr kumimoji="1" sz="1200">
                <a:solidFill>
                  <a:schemeClr val="tx1"/>
                </a:solidFill>
                <a:latin typeface="Times" charset="0"/>
                <a:ea typeface="Osaka" charset="-128"/>
              </a:defRPr>
            </a:lvl7pPr>
            <a:lvl8pPr marL="3428432" indent="-228562" eaLnBrk="0" fontAlgn="base" hangingPunct="0">
              <a:spcBef>
                <a:spcPct val="30000"/>
              </a:spcBef>
              <a:spcAft>
                <a:spcPct val="0"/>
              </a:spcAft>
              <a:defRPr kumimoji="1" sz="1200">
                <a:solidFill>
                  <a:schemeClr val="tx1"/>
                </a:solidFill>
                <a:latin typeface="Times" charset="0"/>
                <a:ea typeface="Osaka" charset="-128"/>
              </a:defRPr>
            </a:lvl8pPr>
            <a:lvl9pPr marL="3885556" indent="-228562"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663CD938-7AEE-4387-903D-0C279A02DB94}" type="slidenum">
              <a:rPr lang="en-US" altLang="en-US" sz="1000"/>
              <a:pPr eaLnBrk="1" hangingPunct="1">
                <a:spcBef>
                  <a:spcPct val="0"/>
                </a:spcBef>
              </a:pPr>
              <a:t>28</a:t>
            </a:fld>
            <a:endParaRPr lang="en-US" altLang="en-US"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obrazu slajdu 1"/>
          <p:cNvSpPr>
            <a:spLocks noGrp="1" noRot="1" noChangeAspect="1" noTextEdit="1"/>
          </p:cNvSpPr>
          <p:nvPr>
            <p:ph type="sldImg"/>
          </p:nvPr>
        </p:nvSpPr>
        <p:spPr>
          <a:ln/>
        </p:spPr>
      </p:sp>
      <p:sp>
        <p:nvSpPr>
          <p:cNvPr id="96259" name="Symbol zastępczy notatek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a:latin typeface="Arial" pitchFamily="34" charset="0"/>
                <a:ea typeface="Osaka" charset="-128"/>
              </a:rPr>
              <a:t>Only</a:t>
            </a:r>
            <a:r>
              <a:rPr lang="en-US" baseline="0" noProof="0" dirty="0">
                <a:latin typeface="Arial" pitchFamily="34" charset="0"/>
                <a:ea typeface="Osaka" charset="-128"/>
              </a:rPr>
              <a:t> repeat this if deemed required. This subject is possibly already discussed in the previous discussion.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noProof="0" dirty="0">
              <a:latin typeface="Arial" pitchFamily="34" charset="0"/>
              <a:ea typeface="Osaka" charset="-128"/>
            </a:endParaRPr>
          </a:p>
          <a:p>
            <a:pPr>
              <a:defRPr/>
            </a:pPr>
            <a:r>
              <a:rPr lang="de-CH" dirty="0" err="1">
                <a:latin typeface="Arial" pitchFamily="34" charset="0"/>
                <a:ea typeface="Osaka" charset="-128"/>
              </a:rPr>
              <a:t>Questions</a:t>
            </a:r>
            <a:r>
              <a:rPr lang="de-CH" dirty="0">
                <a:latin typeface="Arial" pitchFamily="34" charset="0"/>
                <a:ea typeface="Osaka" charset="-128"/>
              </a:rPr>
              <a:t> </a:t>
            </a:r>
            <a:r>
              <a:rPr lang="de-CH" dirty="0" err="1">
                <a:latin typeface="Arial" pitchFamily="34" charset="0"/>
                <a:ea typeface="Osaka" charset="-128"/>
              </a:rPr>
              <a:t>which</a:t>
            </a:r>
            <a:r>
              <a:rPr lang="de-CH" dirty="0">
                <a:latin typeface="Arial" pitchFamily="34" charset="0"/>
                <a:ea typeface="Osaka" charset="-128"/>
              </a:rPr>
              <a:t> </a:t>
            </a:r>
            <a:r>
              <a:rPr lang="de-CH" dirty="0" err="1">
                <a:latin typeface="Arial" pitchFamily="34" charset="0"/>
                <a:ea typeface="Osaka" charset="-128"/>
              </a:rPr>
              <a:t>can</a:t>
            </a:r>
            <a:r>
              <a:rPr lang="de-CH" dirty="0">
                <a:latin typeface="Arial" pitchFamily="34" charset="0"/>
                <a:ea typeface="Osaka" charset="-128"/>
              </a:rPr>
              <a:t> </a:t>
            </a:r>
            <a:r>
              <a:rPr lang="de-CH" dirty="0" err="1">
                <a:latin typeface="Arial" pitchFamily="34" charset="0"/>
                <a:ea typeface="Osaka" charset="-128"/>
              </a:rPr>
              <a:t>be</a:t>
            </a:r>
            <a:r>
              <a:rPr lang="de-CH" dirty="0">
                <a:latin typeface="Arial" pitchFamily="34" charset="0"/>
                <a:ea typeface="Osaka" charset="-128"/>
              </a:rPr>
              <a:t> </a:t>
            </a:r>
            <a:r>
              <a:rPr lang="de-CH" dirty="0" err="1">
                <a:latin typeface="Arial" pitchFamily="34" charset="0"/>
                <a:ea typeface="Osaka" charset="-128"/>
              </a:rPr>
              <a:t>asked</a:t>
            </a:r>
            <a:r>
              <a:rPr lang="de-CH" dirty="0">
                <a:latin typeface="Arial" pitchFamily="34" charset="0"/>
                <a:ea typeface="Osaka" charset="-128"/>
              </a:rPr>
              <a:t> </a:t>
            </a:r>
            <a:r>
              <a:rPr lang="de-CH" dirty="0" err="1">
                <a:latin typeface="Arial" pitchFamily="34" charset="0"/>
                <a:ea typeface="Osaka" charset="-128"/>
              </a:rPr>
              <a:t>are</a:t>
            </a:r>
            <a:r>
              <a:rPr lang="de-CH" dirty="0">
                <a:latin typeface="Arial" pitchFamily="34" charset="0"/>
                <a:ea typeface="Osaka" charset="-128"/>
              </a:rPr>
              <a:t>:</a:t>
            </a:r>
          </a:p>
          <a:p>
            <a:pPr>
              <a:defRPr/>
            </a:pPr>
            <a:endParaRPr lang="de-CH" dirty="0">
              <a:latin typeface="Arial" pitchFamily="34" charset="0"/>
              <a:ea typeface="Osaka" charset="-128"/>
            </a:endParaRPr>
          </a:p>
          <a:p>
            <a:pPr>
              <a:defRPr/>
            </a:pPr>
            <a:r>
              <a:rPr lang="de-CH" dirty="0" err="1">
                <a:latin typeface="Arial" pitchFamily="34" charset="0"/>
                <a:ea typeface="Osaka" charset="-128"/>
              </a:rPr>
              <a:t>Ask</a:t>
            </a:r>
            <a:r>
              <a:rPr lang="de-CH" dirty="0">
                <a:latin typeface="Arial" pitchFamily="34" charset="0"/>
                <a:ea typeface="Osaka" charset="-128"/>
              </a:rPr>
              <a:t> </a:t>
            </a:r>
            <a:r>
              <a:rPr lang="de-CH" dirty="0" err="1">
                <a:latin typeface="Arial" pitchFamily="34" charset="0"/>
                <a:ea typeface="Osaka" charset="-128"/>
              </a:rPr>
              <a:t>your</a:t>
            </a:r>
            <a:r>
              <a:rPr lang="de-CH" dirty="0">
                <a:latin typeface="Arial" pitchFamily="34" charset="0"/>
                <a:ea typeface="Osaka" charset="-128"/>
              </a:rPr>
              <a:t> </a:t>
            </a:r>
            <a:r>
              <a:rPr lang="de-CH" dirty="0" err="1">
                <a:latin typeface="Arial" pitchFamily="34" charset="0"/>
                <a:ea typeface="Osaka" charset="-128"/>
              </a:rPr>
              <a:t>participants</a:t>
            </a:r>
            <a:r>
              <a:rPr lang="de-CH" dirty="0">
                <a:latin typeface="Arial" pitchFamily="34" charset="0"/>
                <a:ea typeface="Osaka" charset="-128"/>
              </a:rPr>
              <a:t>:</a:t>
            </a:r>
          </a:p>
          <a:p>
            <a:pPr marL="228562" indent="-228562">
              <a:buFont typeface="+mj-lt"/>
              <a:buAutoNum type="arabicPeriod"/>
              <a:defRPr/>
            </a:pPr>
            <a:r>
              <a:rPr lang="de-CH" dirty="0" err="1">
                <a:latin typeface="Arial" pitchFamily="34" charset="0"/>
                <a:ea typeface="Osaka" charset="-128"/>
              </a:rPr>
              <a:t>What</a:t>
            </a:r>
            <a:r>
              <a:rPr lang="de-CH" dirty="0">
                <a:latin typeface="Arial" pitchFamily="34" charset="0"/>
                <a:ea typeface="Osaka" charset="-128"/>
              </a:rPr>
              <a:t> </a:t>
            </a:r>
            <a:r>
              <a:rPr lang="de-CH" dirty="0" err="1">
                <a:latin typeface="Arial" pitchFamily="34" charset="0"/>
                <a:ea typeface="Osaka" charset="-128"/>
              </a:rPr>
              <a:t>is</a:t>
            </a:r>
            <a:r>
              <a:rPr lang="de-CH" dirty="0">
                <a:latin typeface="Arial" pitchFamily="34" charset="0"/>
                <a:ea typeface="Osaka" charset="-128"/>
              </a:rPr>
              <a:t> </a:t>
            </a:r>
            <a:r>
              <a:rPr lang="de-CH" dirty="0" err="1">
                <a:latin typeface="Arial" pitchFamily="34" charset="0"/>
                <a:ea typeface="Osaka" charset="-128"/>
              </a:rPr>
              <a:t>the</a:t>
            </a:r>
            <a:r>
              <a:rPr lang="de-CH" dirty="0">
                <a:latin typeface="Arial" pitchFamily="34" charset="0"/>
                <a:ea typeface="Osaka" charset="-128"/>
              </a:rPr>
              <a:t> final check </a:t>
            </a:r>
            <a:r>
              <a:rPr lang="de-CH" dirty="0" err="1">
                <a:latin typeface="Arial" pitchFamily="34" charset="0"/>
                <a:ea typeface="Osaka" charset="-128"/>
              </a:rPr>
              <a:t>before</a:t>
            </a:r>
            <a:r>
              <a:rPr lang="de-CH" dirty="0">
                <a:latin typeface="Arial" pitchFamily="34" charset="0"/>
                <a:ea typeface="Osaka" charset="-128"/>
              </a:rPr>
              <a:t> </a:t>
            </a:r>
            <a:r>
              <a:rPr lang="de-CH" dirty="0" err="1">
                <a:latin typeface="Arial" pitchFamily="34" charset="0"/>
                <a:ea typeface="Osaka" charset="-128"/>
              </a:rPr>
              <a:t>skin</a:t>
            </a:r>
            <a:r>
              <a:rPr lang="de-CH" dirty="0">
                <a:latin typeface="Arial" pitchFamily="34" charset="0"/>
                <a:ea typeface="Osaka" charset="-128"/>
              </a:rPr>
              <a:t> </a:t>
            </a:r>
            <a:r>
              <a:rPr lang="de-CH" dirty="0" err="1">
                <a:latin typeface="Arial" pitchFamily="34" charset="0"/>
                <a:ea typeface="Osaka" charset="-128"/>
              </a:rPr>
              <a:t>incision</a:t>
            </a:r>
            <a:r>
              <a:rPr lang="de-CH" dirty="0">
                <a:latin typeface="Arial" pitchFamily="34" charset="0"/>
                <a:ea typeface="Osaka" charset="-128"/>
              </a:rPr>
              <a:t>? (</a:t>
            </a:r>
            <a:r>
              <a:rPr lang="de-CH" dirty="0" err="1">
                <a:latin typeface="Arial" pitchFamily="34" charset="0"/>
                <a:ea typeface="Osaka" charset="-128"/>
              </a:rPr>
              <a:t>refer</a:t>
            </a:r>
            <a:r>
              <a:rPr lang="de-CH" dirty="0">
                <a:latin typeface="Arial" pitchFamily="34" charset="0"/>
                <a:ea typeface="Osaka" charset="-128"/>
              </a:rPr>
              <a:t> </a:t>
            </a:r>
            <a:r>
              <a:rPr lang="de-CH" dirty="0" err="1">
                <a:latin typeface="Arial" pitchFamily="34" charset="0"/>
                <a:ea typeface="Osaka" charset="-128"/>
              </a:rPr>
              <a:t>to</a:t>
            </a:r>
            <a:r>
              <a:rPr lang="de-CH" dirty="0">
                <a:latin typeface="Arial" pitchFamily="34" charset="0"/>
                <a:ea typeface="Osaka" charset="-128"/>
              </a:rPr>
              <a:t> </a:t>
            </a:r>
            <a:r>
              <a:rPr lang="de-CH" dirty="0" err="1">
                <a:latin typeface="Arial" pitchFamily="34" charset="0"/>
                <a:ea typeface="Osaka" charset="-128"/>
              </a:rPr>
              <a:t>Surgical</a:t>
            </a:r>
            <a:r>
              <a:rPr lang="de-CH" dirty="0">
                <a:latin typeface="Arial" pitchFamily="34" charset="0"/>
                <a:ea typeface="Osaka" charset="-128"/>
              </a:rPr>
              <a:t> </a:t>
            </a:r>
            <a:r>
              <a:rPr lang="de-CH" dirty="0" err="1">
                <a:latin typeface="Arial" pitchFamily="34" charset="0"/>
                <a:ea typeface="Osaka" charset="-128"/>
              </a:rPr>
              <a:t>Safety</a:t>
            </a:r>
            <a:r>
              <a:rPr lang="de-CH" dirty="0">
                <a:latin typeface="Arial" pitchFamily="34" charset="0"/>
                <a:ea typeface="Osaka" charset="-128"/>
              </a:rPr>
              <a:t> Checklist, </a:t>
            </a:r>
            <a:r>
              <a:rPr lang="de-CH" dirty="0" err="1">
                <a:latin typeface="Arial" pitchFamily="34" charset="0"/>
                <a:ea typeface="Osaka" charset="-128"/>
              </a:rPr>
              <a:t>see</a:t>
            </a:r>
            <a:r>
              <a:rPr lang="de-CH" dirty="0">
                <a:latin typeface="Arial" pitchFamily="34" charset="0"/>
                <a:ea typeface="Osaka" charset="-128"/>
              </a:rPr>
              <a:t> </a:t>
            </a:r>
            <a:r>
              <a:rPr lang="de-CH" dirty="0" err="1">
                <a:latin typeface="Arial" pitchFamily="34" charset="0"/>
                <a:ea typeface="Osaka" charset="-128"/>
              </a:rPr>
              <a:t>next</a:t>
            </a:r>
            <a:r>
              <a:rPr lang="de-CH" dirty="0">
                <a:latin typeface="Arial" pitchFamily="34" charset="0"/>
                <a:ea typeface="Osaka" charset="-128"/>
              </a:rPr>
              <a:t> </a:t>
            </a:r>
            <a:r>
              <a:rPr lang="de-CH" dirty="0" err="1">
                <a:latin typeface="Arial" pitchFamily="34" charset="0"/>
                <a:ea typeface="Osaka" charset="-128"/>
              </a:rPr>
              <a:t>slides</a:t>
            </a:r>
            <a:r>
              <a:rPr lang="de-CH" dirty="0">
                <a:latin typeface="Arial" pitchFamily="34" charset="0"/>
                <a:ea typeface="Osaka" charset="-128"/>
              </a:rPr>
              <a:t>)</a:t>
            </a:r>
          </a:p>
          <a:p>
            <a:pPr marL="228562" indent="-228562">
              <a:buFont typeface="+mj-lt"/>
              <a:buAutoNum type="arabicPeriod"/>
              <a:defRPr/>
            </a:pPr>
            <a:r>
              <a:rPr lang="de-CH" dirty="0">
                <a:latin typeface="Arial" pitchFamily="34" charset="0"/>
                <a:ea typeface="Osaka" charset="-128"/>
              </a:rPr>
              <a:t>Who </a:t>
            </a:r>
            <a:r>
              <a:rPr lang="de-CH" dirty="0" err="1">
                <a:latin typeface="Arial" pitchFamily="34" charset="0"/>
                <a:ea typeface="Osaka" charset="-128"/>
              </a:rPr>
              <a:t>does</a:t>
            </a:r>
            <a:r>
              <a:rPr lang="de-CH" dirty="0">
                <a:latin typeface="Arial" pitchFamily="34" charset="0"/>
                <a:ea typeface="Osaka" charset="-128"/>
              </a:rPr>
              <a:t> </a:t>
            </a:r>
            <a:r>
              <a:rPr lang="de-CH" dirty="0" err="1">
                <a:latin typeface="Arial" pitchFamily="34" charset="0"/>
                <a:ea typeface="Osaka" charset="-128"/>
              </a:rPr>
              <a:t>this</a:t>
            </a:r>
            <a:r>
              <a:rPr lang="de-CH" dirty="0">
                <a:latin typeface="Arial" pitchFamily="34" charset="0"/>
                <a:ea typeface="Osaka" charset="-128"/>
              </a:rPr>
              <a:t> </a:t>
            </a:r>
            <a:r>
              <a:rPr lang="de-CH" dirty="0" err="1">
                <a:latin typeface="Arial" pitchFamily="34" charset="0"/>
                <a:ea typeface="Osaka" charset="-128"/>
              </a:rPr>
              <a:t>systemically</a:t>
            </a:r>
            <a:r>
              <a:rPr lang="de-CH" dirty="0">
                <a:latin typeface="Arial" pitchFamily="34" charset="0"/>
                <a:ea typeface="Osaka" charset="-128"/>
              </a:rPr>
              <a:t>?</a:t>
            </a:r>
          </a:p>
          <a:p>
            <a:pPr marL="228562" indent="-228562">
              <a:buFont typeface="+mj-lt"/>
              <a:buAutoNum type="arabicPeriod"/>
              <a:defRPr/>
            </a:pPr>
            <a:r>
              <a:rPr lang="de-CH" dirty="0" err="1">
                <a:latin typeface="Arial" pitchFamily="34" charset="0"/>
                <a:ea typeface="Osaka" charset="-128"/>
              </a:rPr>
              <a:t>What</a:t>
            </a:r>
            <a:r>
              <a:rPr lang="de-CH" dirty="0">
                <a:latin typeface="Arial" pitchFamily="34" charset="0"/>
                <a:ea typeface="Osaka" charset="-128"/>
              </a:rPr>
              <a:t> </a:t>
            </a:r>
            <a:r>
              <a:rPr lang="de-CH" dirty="0" err="1">
                <a:latin typeface="Arial" pitchFamily="34" charset="0"/>
                <a:ea typeface="Osaka" charset="-128"/>
              </a:rPr>
              <a:t>is</a:t>
            </a:r>
            <a:r>
              <a:rPr lang="de-CH" dirty="0">
                <a:latin typeface="Arial" pitchFamily="34" charset="0"/>
                <a:ea typeface="Osaka" charset="-128"/>
              </a:rPr>
              <a:t> </a:t>
            </a:r>
            <a:r>
              <a:rPr lang="de-CH" dirty="0" err="1">
                <a:latin typeface="Arial" pitchFamily="34" charset="0"/>
                <a:ea typeface="Osaka" charset="-128"/>
              </a:rPr>
              <a:t>exactly</a:t>
            </a:r>
            <a:r>
              <a:rPr lang="de-CH" dirty="0">
                <a:latin typeface="Arial" pitchFamily="34" charset="0"/>
                <a:ea typeface="Osaka" charset="-128"/>
              </a:rPr>
              <a:t> </a:t>
            </a:r>
            <a:r>
              <a:rPr lang="de-CH" dirty="0" err="1">
                <a:latin typeface="Arial" pitchFamily="34" charset="0"/>
                <a:ea typeface="Osaka" charset="-128"/>
              </a:rPr>
              <a:t>checked</a:t>
            </a:r>
            <a:r>
              <a:rPr lang="de-CH" dirty="0">
                <a:latin typeface="Arial" pitchFamily="34" charset="0"/>
                <a:ea typeface="Osaka" charset="-128"/>
              </a:rPr>
              <a:t>? (</a:t>
            </a:r>
            <a:r>
              <a:rPr lang="de-CH" dirty="0" err="1">
                <a:latin typeface="Arial" pitchFamily="34" charset="0"/>
                <a:ea typeface="Osaka" charset="-128"/>
              </a:rPr>
              <a:t>availability</a:t>
            </a:r>
            <a:r>
              <a:rPr lang="de-CH" dirty="0">
                <a:latin typeface="Arial" pitchFamily="34" charset="0"/>
                <a:ea typeface="Osaka" charset="-128"/>
              </a:rPr>
              <a:t> </a:t>
            </a:r>
            <a:r>
              <a:rPr lang="de-CH" dirty="0" err="1">
                <a:latin typeface="Arial" pitchFamily="34" charset="0"/>
                <a:ea typeface="Osaka" charset="-128"/>
              </a:rPr>
              <a:t>of</a:t>
            </a:r>
            <a:r>
              <a:rPr lang="de-CH" dirty="0">
                <a:latin typeface="Arial" pitchFamily="34" charset="0"/>
                <a:ea typeface="Osaka" charset="-128"/>
              </a:rPr>
              <a:t> </a:t>
            </a:r>
            <a:r>
              <a:rPr lang="de-CH" dirty="0" err="1">
                <a:latin typeface="Arial" pitchFamily="34" charset="0"/>
                <a:ea typeface="Osaka" charset="-128"/>
              </a:rPr>
              <a:t>instruments</a:t>
            </a:r>
            <a:r>
              <a:rPr lang="de-CH" dirty="0">
                <a:latin typeface="Arial" pitchFamily="34" charset="0"/>
                <a:ea typeface="Osaka" charset="-128"/>
              </a:rPr>
              <a:t> </a:t>
            </a:r>
            <a:r>
              <a:rPr lang="de-CH" dirty="0" err="1">
                <a:latin typeface="Arial" pitchFamily="34" charset="0"/>
                <a:ea typeface="Osaka" charset="-128"/>
              </a:rPr>
              <a:t>and</a:t>
            </a:r>
            <a:r>
              <a:rPr lang="de-CH" dirty="0">
                <a:latin typeface="Arial" pitchFamily="34" charset="0"/>
                <a:ea typeface="Osaka" charset="-128"/>
              </a:rPr>
              <a:t> </a:t>
            </a:r>
            <a:r>
              <a:rPr lang="de-CH" dirty="0" err="1">
                <a:latin typeface="Arial" pitchFamily="34" charset="0"/>
                <a:ea typeface="Osaka" charset="-128"/>
              </a:rPr>
              <a:t>implants</a:t>
            </a:r>
            <a:r>
              <a:rPr lang="de-CH" dirty="0">
                <a:latin typeface="Arial" pitchFamily="34" charset="0"/>
                <a:ea typeface="Osaka" charset="-128"/>
              </a:rPr>
              <a:t> </a:t>
            </a:r>
            <a:r>
              <a:rPr lang="de-CH" dirty="0" err="1">
                <a:latin typeface="Arial" pitchFamily="34" charset="0"/>
                <a:ea typeface="Osaka" charset="-128"/>
              </a:rPr>
              <a:t>or</a:t>
            </a:r>
            <a:r>
              <a:rPr lang="de-CH" dirty="0">
                <a:latin typeface="Arial" pitchFamily="34" charset="0"/>
                <a:ea typeface="Osaka" charset="-128"/>
              </a:rPr>
              <a:t> </a:t>
            </a:r>
            <a:r>
              <a:rPr lang="de-CH" dirty="0" err="1">
                <a:latin typeface="Arial" pitchFamily="34" charset="0"/>
                <a:ea typeface="Osaka" charset="-128"/>
              </a:rPr>
              <a:t>more</a:t>
            </a:r>
            <a:r>
              <a:rPr lang="de-CH" dirty="0">
                <a:latin typeface="Arial" pitchFamily="34" charset="0"/>
                <a:ea typeface="Osaka" charset="-128"/>
              </a:rPr>
              <a:t>)</a:t>
            </a:r>
          </a:p>
          <a:p>
            <a:pPr>
              <a:buFont typeface="+mj-lt"/>
              <a:buNone/>
              <a:defRPr/>
            </a:pPr>
            <a:endParaRPr lang="de-CH" dirty="0">
              <a:latin typeface="Arial" pitchFamily="34" charset="0"/>
              <a:ea typeface="Osaka" charset="-128"/>
            </a:endParaRPr>
          </a:p>
          <a:p>
            <a:pPr>
              <a:buFont typeface="+mj-lt"/>
              <a:buNone/>
              <a:defRPr/>
            </a:pPr>
            <a:r>
              <a:rPr lang="de-CH" dirty="0" err="1">
                <a:latin typeface="Arial" pitchFamily="34" charset="0"/>
                <a:ea typeface="Osaka" charset="-128"/>
              </a:rPr>
              <a:t>Ask</a:t>
            </a:r>
            <a:r>
              <a:rPr lang="de-CH" dirty="0">
                <a:latin typeface="Arial" pitchFamily="34" charset="0"/>
                <a:ea typeface="Osaka" charset="-128"/>
              </a:rPr>
              <a:t> </a:t>
            </a:r>
            <a:r>
              <a:rPr lang="de-CH" dirty="0" err="1">
                <a:latin typeface="Arial" pitchFamily="34" charset="0"/>
                <a:ea typeface="Osaka" charset="-128"/>
              </a:rPr>
              <a:t>those</a:t>
            </a:r>
            <a:r>
              <a:rPr lang="de-CH" dirty="0">
                <a:latin typeface="Arial" pitchFamily="34" charset="0"/>
                <a:ea typeface="Osaka" charset="-128"/>
              </a:rPr>
              <a:t> </a:t>
            </a:r>
            <a:r>
              <a:rPr lang="de-CH" dirty="0" err="1">
                <a:latin typeface="Arial" pitchFamily="34" charset="0"/>
                <a:ea typeface="Osaka" charset="-128"/>
              </a:rPr>
              <a:t>participants</a:t>
            </a:r>
            <a:r>
              <a:rPr lang="de-CH" dirty="0">
                <a:latin typeface="Arial" pitchFamily="34" charset="0"/>
                <a:ea typeface="Osaka" charset="-128"/>
              </a:rPr>
              <a:t> </a:t>
            </a:r>
            <a:r>
              <a:rPr lang="de-CH" dirty="0" err="1">
                <a:latin typeface="Arial" pitchFamily="34" charset="0"/>
                <a:ea typeface="Osaka" charset="-128"/>
              </a:rPr>
              <a:t>who</a:t>
            </a:r>
            <a:r>
              <a:rPr lang="de-CH" dirty="0">
                <a:latin typeface="Arial" pitchFamily="34" charset="0"/>
                <a:ea typeface="Osaka" charset="-128"/>
              </a:rPr>
              <a:t> </a:t>
            </a:r>
            <a:r>
              <a:rPr lang="de-CH" dirty="0" err="1">
                <a:latin typeface="Arial" pitchFamily="34" charset="0"/>
                <a:ea typeface="Osaka" charset="-128"/>
              </a:rPr>
              <a:t>perform</a:t>
            </a:r>
            <a:r>
              <a:rPr lang="de-CH" dirty="0">
                <a:latin typeface="Arial" pitchFamily="34" charset="0"/>
                <a:ea typeface="Osaka" charset="-128"/>
              </a:rPr>
              <a:t> </a:t>
            </a:r>
            <a:r>
              <a:rPr lang="de-CH" dirty="0" err="1">
                <a:latin typeface="Arial" pitchFamily="34" charset="0"/>
                <a:ea typeface="Osaka" charset="-128"/>
              </a:rPr>
              <a:t>systematically</a:t>
            </a:r>
            <a:r>
              <a:rPr lang="de-CH" dirty="0">
                <a:latin typeface="Arial" pitchFamily="34" charset="0"/>
                <a:ea typeface="Osaka" charset="-128"/>
              </a:rPr>
              <a:t> a </a:t>
            </a:r>
            <a:r>
              <a:rPr lang="de-CH" dirty="0" err="1">
                <a:latin typeface="Arial" pitchFamily="34" charset="0"/>
                <a:ea typeface="Osaka" charset="-128"/>
              </a:rPr>
              <a:t>safety</a:t>
            </a:r>
            <a:r>
              <a:rPr lang="de-CH" dirty="0">
                <a:latin typeface="Arial" pitchFamily="34" charset="0"/>
                <a:ea typeface="Osaka" charset="-128"/>
              </a:rPr>
              <a:t> check:</a:t>
            </a:r>
          </a:p>
          <a:p>
            <a:pPr marL="228562" indent="-228562">
              <a:buFont typeface="+mj-lt"/>
              <a:buAutoNum type="arabicPeriod"/>
              <a:defRPr/>
            </a:pPr>
            <a:r>
              <a:rPr lang="de-CH" dirty="0" err="1">
                <a:latin typeface="Arial" pitchFamily="34" charset="0"/>
                <a:ea typeface="Osaka" charset="-128"/>
              </a:rPr>
              <a:t>If</a:t>
            </a:r>
            <a:r>
              <a:rPr lang="de-CH" dirty="0">
                <a:latin typeface="Arial" pitchFamily="34" charset="0"/>
                <a:ea typeface="Osaka" charset="-128"/>
              </a:rPr>
              <a:t> </a:t>
            </a:r>
            <a:r>
              <a:rPr lang="de-CH" dirty="0" err="1">
                <a:latin typeface="Arial" pitchFamily="34" charset="0"/>
                <a:ea typeface="Osaka" charset="-128"/>
              </a:rPr>
              <a:t>they</a:t>
            </a:r>
            <a:r>
              <a:rPr lang="de-CH" dirty="0">
                <a:latin typeface="Arial" pitchFamily="34" charset="0"/>
                <a:ea typeface="Osaka" charset="-128"/>
              </a:rPr>
              <a:t> </a:t>
            </a:r>
            <a:r>
              <a:rPr lang="de-CH" dirty="0" err="1">
                <a:latin typeface="Arial" pitchFamily="34" charset="0"/>
                <a:ea typeface="Osaka" charset="-128"/>
              </a:rPr>
              <a:t>use</a:t>
            </a:r>
            <a:r>
              <a:rPr lang="de-CH" dirty="0">
                <a:latin typeface="Arial" pitchFamily="34" charset="0"/>
                <a:ea typeface="Osaka" charset="-128"/>
              </a:rPr>
              <a:t> a </a:t>
            </a:r>
            <a:r>
              <a:rPr lang="de-CH" dirty="0" err="1">
                <a:latin typeface="Arial" pitchFamily="34" charset="0"/>
                <a:ea typeface="Osaka" charset="-128"/>
              </a:rPr>
              <a:t>checklist</a:t>
            </a:r>
            <a:r>
              <a:rPr lang="de-CH" dirty="0">
                <a:latin typeface="Arial" pitchFamily="34" charset="0"/>
                <a:ea typeface="Osaka" charset="-128"/>
              </a:rPr>
              <a:t> </a:t>
            </a:r>
            <a:r>
              <a:rPr lang="de-CH" dirty="0" err="1">
                <a:latin typeface="Arial" pitchFamily="34" charset="0"/>
                <a:ea typeface="Osaka" charset="-128"/>
              </a:rPr>
              <a:t>adapted</a:t>
            </a:r>
            <a:r>
              <a:rPr lang="de-CH" dirty="0">
                <a:latin typeface="Arial" pitchFamily="34" charset="0"/>
                <a:ea typeface="Osaka" charset="-128"/>
              </a:rPr>
              <a:t> </a:t>
            </a:r>
            <a:r>
              <a:rPr lang="de-CH" dirty="0" err="1">
                <a:latin typeface="Arial" pitchFamily="34" charset="0"/>
                <a:ea typeface="Osaka" charset="-128"/>
              </a:rPr>
              <a:t>to</a:t>
            </a:r>
            <a:r>
              <a:rPr lang="de-CH" dirty="0">
                <a:latin typeface="Arial" pitchFamily="34" charset="0"/>
                <a:ea typeface="Osaka" charset="-128"/>
              </a:rPr>
              <a:t> </a:t>
            </a:r>
            <a:r>
              <a:rPr lang="de-CH" dirty="0" err="1">
                <a:latin typeface="Arial" pitchFamily="34" charset="0"/>
                <a:ea typeface="Osaka" charset="-128"/>
              </a:rPr>
              <a:t>their</a:t>
            </a:r>
            <a:r>
              <a:rPr lang="de-CH" dirty="0">
                <a:latin typeface="Arial" pitchFamily="34" charset="0"/>
                <a:ea typeface="Osaka" charset="-128"/>
              </a:rPr>
              <a:t> </a:t>
            </a:r>
            <a:r>
              <a:rPr lang="de-CH" dirty="0" err="1">
                <a:latin typeface="Arial" pitchFamily="34" charset="0"/>
                <a:ea typeface="Osaka" charset="-128"/>
              </a:rPr>
              <a:t>hospital</a:t>
            </a:r>
            <a:r>
              <a:rPr lang="de-CH" dirty="0">
                <a:latin typeface="Arial" pitchFamily="34" charset="0"/>
                <a:ea typeface="Osaka" charset="-128"/>
              </a:rPr>
              <a:t>?</a:t>
            </a:r>
          </a:p>
          <a:p>
            <a:pPr marL="228562" indent="-228562">
              <a:buFont typeface="+mj-lt"/>
              <a:buAutoNum type="arabicPeriod"/>
              <a:defRPr/>
            </a:pPr>
            <a:r>
              <a:rPr lang="de-CH" dirty="0" err="1">
                <a:latin typeface="Arial" pitchFamily="34" charset="0"/>
                <a:ea typeface="Osaka" charset="-128"/>
              </a:rPr>
              <a:t>If</a:t>
            </a:r>
            <a:r>
              <a:rPr lang="de-CH" dirty="0">
                <a:latin typeface="Arial" pitchFamily="34" charset="0"/>
                <a:ea typeface="Osaka" charset="-128"/>
              </a:rPr>
              <a:t> </a:t>
            </a:r>
            <a:r>
              <a:rPr lang="de-CH" dirty="0" err="1">
                <a:latin typeface="Arial" pitchFamily="34" charset="0"/>
                <a:ea typeface="Osaka" charset="-128"/>
              </a:rPr>
              <a:t>they</a:t>
            </a:r>
            <a:r>
              <a:rPr lang="de-CH" dirty="0">
                <a:latin typeface="Arial" pitchFamily="34" charset="0"/>
                <a:ea typeface="Osaka" charset="-128"/>
              </a:rPr>
              <a:t> </a:t>
            </a:r>
            <a:r>
              <a:rPr lang="de-CH" dirty="0" err="1">
                <a:latin typeface="Arial" pitchFamily="34" charset="0"/>
                <a:ea typeface="Osaka" charset="-128"/>
              </a:rPr>
              <a:t>use</a:t>
            </a:r>
            <a:r>
              <a:rPr lang="de-CH" dirty="0">
                <a:latin typeface="Arial" pitchFamily="34" charset="0"/>
                <a:ea typeface="Osaka" charset="-128"/>
              </a:rPr>
              <a:t> a </a:t>
            </a:r>
            <a:r>
              <a:rPr lang="de-CH" dirty="0" err="1">
                <a:latin typeface="Arial" pitchFamily="34" charset="0"/>
                <a:ea typeface="Osaka" charset="-128"/>
              </a:rPr>
              <a:t>general</a:t>
            </a:r>
            <a:r>
              <a:rPr lang="de-CH" dirty="0">
                <a:latin typeface="Arial" pitchFamily="34" charset="0"/>
                <a:ea typeface="Osaka" charset="-128"/>
              </a:rPr>
              <a:t> type </a:t>
            </a:r>
            <a:r>
              <a:rPr lang="de-CH" dirty="0" err="1">
                <a:latin typeface="Arial" pitchFamily="34" charset="0"/>
                <a:ea typeface="Osaka" charset="-128"/>
              </a:rPr>
              <a:t>of</a:t>
            </a:r>
            <a:r>
              <a:rPr lang="de-CH" dirty="0">
                <a:latin typeface="Arial" pitchFamily="34" charset="0"/>
                <a:ea typeface="Osaka" charset="-128"/>
              </a:rPr>
              <a:t> </a:t>
            </a:r>
            <a:r>
              <a:rPr lang="de-CH" dirty="0" err="1">
                <a:latin typeface="Arial" pitchFamily="34" charset="0"/>
                <a:ea typeface="Osaka" charset="-128"/>
              </a:rPr>
              <a:t>list</a:t>
            </a:r>
            <a:r>
              <a:rPr lang="de-CH" dirty="0">
                <a:latin typeface="Arial" pitchFamily="34" charset="0"/>
                <a:ea typeface="Osaka" charset="-128"/>
              </a:rPr>
              <a:t> (</a:t>
            </a:r>
            <a:r>
              <a:rPr lang="de-CH" dirty="0" err="1">
                <a:latin typeface="Arial" pitchFamily="34" charset="0"/>
                <a:ea typeface="Osaka" charset="-128"/>
              </a:rPr>
              <a:t>see</a:t>
            </a:r>
            <a:r>
              <a:rPr lang="de-CH" dirty="0">
                <a:latin typeface="Arial" pitchFamily="34" charset="0"/>
                <a:ea typeface="Osaka" charset="-128"/>
              </a:rPr>
              <a:t> WHO-</a:t>
            </a:r>
            <a:r>
              <a:rPr lang="de-CH" dirty="0" err="1">
                <a:latin typeface="Arial" pitchFamily="34" charset="0"/>
                <a:ea typeface="Osaka" charset="-128"/>
              </a:rPr>
              <a:t>checklist</a:t>
            </a:r>
            <a:r>
              <a:rPr lang="de-CH" dirty="0">
                <a:latin typeface="Arial" pitchFamily="34" charset="0"/>
                <a:ea typeface="Osaka" charset="-128"/>
              </a:rPr>
              <a:t>, </a:t>
            </a:r>
            <a:r>
              <a:rPr lang="de-CH" dirty="0" err="1">
                <a:latin typeface="Arial" pitchFamily="34" charset="0"/>
                <a:ea typeface="Osaka" charset="-128"/>
              </a:rPr>
              <a:t>AOTrauma</a:t>
            </a:r>
            <a:r>
              <a:rPr lang="de-CH" dirty="0">
                <a:latin typeface="Arial" pitchFamily="34" charset="0"/>
                <a:ea typeface="Osaka" charset="-128"/>
              </a:rPr>
              <a:t> </a:t>
            </a:r>
            <a:r>
              <a:rPr lang="de-CH" dirty="0" err="1">
                <a:latin typeface="Arial" pitchFamily="34" charset="0"/>
                <a:ea typeface="Osaka" charset="-128"/>
              </a:rPr>
              <a:t>checklist</a:t>
            </a:r>
            <a:r>
              <a:rPr lang="de-CH" dirty="0">
                <a:latin typeface="Arial" pitchFamily="34" charset="0"/>
                <a:ea typeface="Osaka" charset="-128"/>
              </a:rPr>
              <a:t>)?</a:t>
            </a:r>
          </a:p>
          <a:p>
            <a:pPr marL="228562" indent="-228562">
              <a:buFont typeface="+mj-lt"/>
              <a:buAutoNum type="arabicPeriod"/>
              <a:defRPr/>
            </a:pPr>
            <a:endParaRPr lang="pl-PL" dirty="0">
              <a:latin typeface="Arial" pitchFamily="34" charset="0"/>
              <a:ea typeface="Osaka" charset="-128"/>
            </a:endParaRPr>
          </a:p>
        </p:txBody>
      </p:sp>
      <p:sp>
        <p:nvSpPr>
          <p:cNvPr id="58372" name="Symbol zastępczy numeru slajd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34892" indent="-282527" eaLnBrk="0" hangingPunct="0">
              <a:spcBef>
                <a:spcPct val="30000"/>
              </a:spcBef>
              <a:defRPr kumimoji="1" sz="1200">
                <a:solidFill>
                  <a:schemeClr val="tx1"/>
                </a:solidFill>
                <a:latin typeface="Arial" pitchFamily="34" charset="0"/>
                <a:ea typeface="Osaka" charset="-128"/>
              </a:defRPr>
            </a:lvl2pPr>
            <a:lvl3pPr marL="1131700" indent="-225387" eaLnBrk="0" hangingPunct="0">
              <a:spcBef>
                <a:spcPct val="30000"/>
              </a:spcBef>
              <a:defRPr kumimoji="1" sz="1200">
                <a:solidFill>
                  <a:schemeClr val="tx1"/>
                </a:solidFill>
                <a:latin typeface="Times" charset="0"/>
                <a:ea typeface="Osaka" charset="-128"/>
              </a:defRPr>
            </a:lvl3pPr>
            <a:lvl4pPr marL="1584062" indent="-225387" eaLnBrk="0" hangingPunct="0">
              <a:spcBef>
                <a:spcPct val="30000"/>
              </a:spcBef>
              <a:defRPr kumimoji="1" sz="1200">
                <a:solidFill>
                  <a:schemeClr val="tx1"/>
                </a:solidFill>
                <a:latin typeface="Times" charset="0"/>
                <a:ea typeface="Osaka" charset="-128"/>
              </a:defRPr>
            </a:lvl4pPr>
            <a:lvl5pPr marL="2038012" indent="-225387" eaLnBrk="0" hangingPunct="0">
              <a:spcBef>
                <a:spcPct val="30000"/>
              </a:spcBef>
              <a:defRPr kumimoji="1" sz="1200">
                <a:solidFill>
                  <a:schemeClr val="tx1"/>
                </a:solidFill>
                <a:latin typeface="Times" charset="0"/>
                <a:ea typeface="Osaka" charset="-128"/>
              </a:defRPr>
            </a:lvl5pPr>
            <a:lvl6pPr marL="2495138" indent="-225387" eaLnBrk="0" fontAlgn="base" hangingPunct="0">
              <a:spcBef>
                <a:spcPct val="30000"/>
              </a:spcBef>
              <a:spcAft>
                <a:spcPct val="0"/>
              </a:spcAft>
              <a:defRPr kumimoji="1" sz="1200">
                <a:solidFill>
                  <a:schemeClr val="tx1"/>
                </a:solidFill>
                <a:latin typeface="Times" charset="0"/>
                <a:ea typeface="Osaka" charset="-128"/>
              </a:defRPr>
            </a:lvl6pPr>
            <a:lvl7pPr marL="2952261" indent="-225387" eaLnBrk="0" fontAlgn="base" hangingPunct="0">
              <a:spcBef>
                <a:spcPct val="30000"/>
              </a:spcBef>
              <a:spcAft>
                <a:spcPct val="0"/>
              </a:spcAft>
              <a:defRPr kumimoji="1" sz="1200">
                <a:solidFill>
                  <a:schemeClr val="tx1"/>
                </a:solidFill>
                <a:latin typeface="Times" charset="0"/>
                <a:ea typeface="Osaka" charset="-128"/>
              </a:defRPr>
            </a:lvl7pPr>
            <a:lvl8pPr marL="3409386" indent="-225387" eaLnBrk="0" fontAlgn="base" hangingPunct="0">
              <a:spcBef>
                <a:spcPct val="30000"/>
              </a:spcBef>
              <a:spcAft>
                <a:spcPct val="0"/>
              </a:spcAft>
              <a:defRPr kumimoji="1" sz="1200">
                <a:solidFill>
                  <a:schemeClr val="tx1"/>
                </a:solidFill>
                <a:latin typeface="Times" charset="0"/>
                <a:ea typeface="Osaka" charset="-128"/>
              </a:defRPr>
            </a:lvl8pPr>
            <a:lvl9pPr marL="3866510" indent="-225387"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6C72E1F3-2800-4192-9178-D3B067D479F1}" type="slidenum">
              <a:rPr lang="en-US" altLang="de-DE" sz="1000">
                <a:solidFill>
                  <a:prstClr val="black"/>
                </a:solidFill>
              </a:rPr>
              <a:pPr eaLnBrk="1" hangingPunct="1">
                <a:spcBef>
                  <a:spcPct val="0"/>
                </a:spcBef>
              </a:pPr>
              <a:t>29</a:t>
            </a:fld>
            <a:endParaRPr lang="en-US" altLang="de-DE" sz="10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Osaka" charset="-128"/>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42827" indent="-285702" eaLnBrk="0" hangingPunct="0">
              <a:spcBef>
                <a:spcPct val="30000"/>
              </a:spcBef>
              <a:defRPr kumimoji="1" sz="1200">
                <a:solidFill>
                  <a:schemeClr val="tx1"/>
                </a:solidFill>
                <a:latin typeface="Arial" pitchFamily="34" charset="0"/>
                <a:ea typeface="Osaka" charset="-128"/>
              </a:defRPr>
            </a:lvl2pPr>
            <a:lvl3pPr marL="1142810" indent="-228562" eaLnBrk="0" hangingPunct="0">
              <a:spcBef>
                <a:spcPct val="30000"/>
              </a:spcBef>
              <a:defRPr kumimoji="1" sz="1200">
                <a:solidFill>
                  <a:schemeClr val="tx1"/>
                </a:solidFill>
                <a:latin typeface="Times" charset="0"/>
                <a:ea typeface="Osaka" charset="-128"/>
              </a:defRPr>
            </a:lvl3pPr>
            <a:lvl4pPr marL="1599936" indent="-228562" eaLnBrk="0" hangingPunct="0">
              <a:spcBef>
                <a:spcPct val="30000"/>
              </a:spcBef>
              <a:defRPr kumimoji="1" sz="1200">
                <a:solidFill>
                  <a:schemeClr val="tx1"/>
                </a:solidFill>
                <a:latin typeface="Times" charset="0"/>
                <a:ea typeface="Osaka" charset="-128"/>
              </a:defRPr>
            </a:lvl4pPr>
            <a:lvl5pPr marL="2057059" indent="-228562" eaLnBrk="0" hangingPunct="0">
              <a:spcBef>
                <a:spcPct val="30000"/>
              </a:spcBef>
              <a:defRPr kumimoji="1" sz="1200">
                <a:solidFill>
                  <a:schemeClr val="tx1"/>
                </a:solidFill>
                <a:latin typeface="Times" charset="0"/>
                <a:ea typeface="Osaka" charset="-128"/>
              </a:defRPr>
            </a:lvl5pPr>
            <a:lvl6pPr marL="2514184" indent="-228562" eaLnBrk="0" fontAlgn="base" hangingPunct="0">
              <a:spcBef>
                <a:spcPct val="30000"/>
              </a:spcBef>
              <a:spcAft>
                <a:spcPct val="0"/>
              </a:spcAft>
              <a:defRPr kumimoji="1" sz="1200">
                <a:solidFill>
                  <a:schemeClr val="tx1"/>
                </a:solidFill>
                <a:latin typeface="Times" charset="0"/>
                <a:ea typeface="Osaka" charset="-128"/>
              </a:defRPr>
            </a:lvl6pPr>
            <a:lvl7pPr marL="2971308" indent="-228562" eaLnBrk="0" fontAlgn="base" hangingPunct="0">
              <a:spcBef>
                <a:spcPct val="30000"/>
              </a:spcBef>
              <a:spcAft>
                <a:spcPct val="0"/>
              </a:spcAft>
              <a:defRPr kumimoji="1" sz="1200">
                <a:solidFill>
                  <a:schemeClr val="tx1"/>
                </a:solidFill>
                <a:latin typeface="Times" charset="0"/>
                <a:ea typeface="Osaka" charset="-128"/>
              </a:defRPr>
            </a:lvl7pPr>
            <a:lvl8pPr marL="3428432" indent="-228562" eaLnBrk="0" fontAlgn="base" hangingPunct="0">
              <a:spcBef>
                <a:spcPct val="30000"/>
              </a:spcBef>
              <a:spcAft>
                <a:spcPct val="0"/>
              </a:spcAft>
              <a:defRPr kumimoji="1" sz="1200">
                <a:solidFill>
                  <a:schemeClr val="tx1"/>
                </a:solidFill>
                <a:latin typeface="Times" charset="0"/>
                <a:ea typeface="Osaka" charset="-128"/>
              </a:defRPr>
            </a:lvl8pPr>
            <a:lvl9pPr marL="3885556" indent="-228562"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079E0180-2A79-4735-BE23-EF2A1D4AD475}" type="slidenum">
              <a:rPr lang="en-US" altLang="en-US" sz="1000"/>
              <a:pPr eaLnBrk="1" hangingPunct="1">
                <a:spcBef>
                  <a:spcPct val="0"/>
                </a:spcBef>
              </a:pPr>
              <a:t>3</a:t>
            </a:fld>
            <a:endParaRPr lang="en-US" altLang="en-US" sz="1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004">
              <a:defRPr/>
            </a:pPr>
            <a:r>
              <a:rPr lang="de-CH" altLang="en-US" dirty="0">
                <a:latin typeface="Arial" pitchFamily="34" charset="0"/>
                <a:ea typeface="Osaka" charset="-128"/>
              </a:rPr>
              <a:t>This </a:t>
            </a:r>
            <a:r>
              <a:rPr lang="de-CH" altLang="en-US" dirty="0" err="1">
                <a:latin typeface="Arial" pitchFamily="34" charset="0"/>
                <a:ea typeface="Osaka" charset="-128"/>
              </a:rPr>
              <a:t>is</a:t>
            </a:r>
            <a:r>
              <a:rPr lang="de-CH" altLang="en-US" dirty="0">
                <a:latin typeface="Arial" pitchFamily="34" charset="0"/>
                <a:ea typeface="Osaka" charset="-128"/>
              </a:rPr>
              <a:t> </a:t>
            </a:r>
            <a:r>
              <a:rPr lang="de-CH" altLang="en-US" dirty="0" err="1">
                <a:latin typeface="Arial" pitchFamily="34" charset="0"/>
                <a:ea typeface="Osaka" charset="-128"/>
              </a:rPr>
              <a:t>probably</a:t>
            </a:r>
            <a:r>
              <a:rPr lang="de-CH" altLang="en-US" dirty="0">
                <a:latin typeface="Arial" pitchFamily="34" charset="0"/>
                <a:ea typeface="Osaka" charset="-128"/>
              </a:rPr>
              <a:t> </a:t>
            </a:r>
            <a:r>
              <a:rPr lang="de-CH" altLang="en-US" dirty="0" err="1">
                <a:latin typeface="Arial" pitchFamily="34" charset="0"/>
                <a:ea typeface="Osaka" charset="-128"/>
              </a:rPr>
              <a:t>discussed</a:t>
            </a:r>
            <a:r>
              <a:rPr lang="de-CH" altLang="en-US" baseline="0" dirty="0">
                <a:latin typeface="Arial" pitchFamily="34" charset="0"/>
                <a:ea typeface="Osaka" charset="-128"/>
              </a:rPr>
              <a:t> in </a:t>
            </a:r>
            <a:r>
              <a:rPr lang="de-CH" altLang="en-US" baseline="0" dirty="0" err="1">
                <a:latin typeface="Arial" pitchFamily="34" charset="0"/>
                <a:ea typeface="Osaka" charset="-128"/>
              </a:rPr>
              <a:t>previous</a:t>
            </a:r>
            <a:r>
              <a:rPr lang="de-CH" altLang="en-US" baseline="0" dirty="0">
                <a:latin typeface="Arial" pitchFamily="34" charset="0"/>
                <a:ea typeface="Osaka" charset="-128"/>
              </a:rPr>
              <a:t> </a:t>
            </a:r>
            <a:r>
              <a:rPr lang="de-CH" altLang="en-US" baseline="0" dirty="0" err="1">
                <a:latin typeface="Arial" pitchFamily="34" charset="0"/>
                <a:ea typeface="Osaka" charset="-128"/>
              </a:rPr>
              <a:t>discussions</a:t>
            </a:r>
            <a:r>
              <a:rPr lang="de-CH" altLang="en-US" baseline="0" dirty="0">
                <a:latin typeface="Arial" pitchFamily="34" charset="0"/>
                <a:ea typeface="Osaka" charset="-128"/>
              </a:rPr>
              <a:t>. </a:t>
            </a:r>
            <a:r>
              <a:rPr lang="de-CH" altLang="en-US" baseline="0" dirty="0" err="1">
                <a:latin typeface="Arial" pitchFamily="34" charset="0"/>
                <a:ea typeface="Osaka" charset="-128"/>
              </a:rPr>
              <a:t>Discuss</a:t>
            </a:r>
            <a:r>
              <a:rPr lang="de-CH" altLang="en-US" baseline="0" dirty="0">
                <a:latin typeface="Arial" pitchFamily="34" charset="0"/>
                <a:ea typeface="Osaka" charset="-128"/>
              </a:rPr>
              <a:t> </a:t>
            </a:r>
            <a:r>
              <a:rPr lang="de-CH" altLang="en-US" baseline="0" dirty="0" err="1">
                <a:latin typeface="Arial" pitchFamily="34" charset="0"/>
                <a:ea typeface="Osaka" charset="-128"/>
              </a:rPr>
              <a:t>this</a:t>
            </a:r>
            <a:r>
              <a:rPr lang="de-CH" altLang="en-US" baseline="0" dirty="0">
                <a:latin typeface="Arial" pitchFamily="34" charset="0"/>
                <a:ea typeface="Osaka" charset="-128"/>
              </a:rPr>
              <a:t> </a:t>
            </a:r>
            <a:r>
              <a:rPr lang="de-CH" altLang="en-US" baseline="0" dirty="0" err="1">
                <a:latin typeface="Arial" pitchFamily="34" charset="0"/>
                <a:ea typeface="Osaka" charset="-128"/>
              </a:rPr>
              <a:t>slide</a:t>
            </a:r>
            <a:r>
              <a:rPr lang="de-CH" altLang="en-US" baseline="0" dirty="0">
                <a:latin typeface="Arial" pitchFamily="34" charset="0"/>
                <a:ea typeface="Osaka" charset="-128"/>
              </a:rPr>
              <a:t> </a:t>
            </a:r>
            <a:r>
              <a:rPr lang="de-CH" altLang="en-US" baseline="0" dirty="0" err="1">
                <a:latin typeface="Arial" pitchFamily="34" charset="0"/>
                <a:ea typeface="Osaka" charset="-128"/>
              </a:rPr>
              <a:t>if</a:t>
            </a:r>
            <a:r>
              <a:rPr lang="de-CH" altLang="en-US" baseline="0" dirty="0">
                <a:latin typeface="Arial" pitchFamily="34" charset="0"/>
                <a:ea typeface="Osaka" charset="-128"/>
              </a:rPr>
              <a:t> </a:t>
            </a:r>
            <a:r>
              <a:rPr lang="de-CH" altLang="en-US" baseline="0" dirty="0" err="1">
                <a:latin typeface="Arial" pitchFamily="34" charset="0"/>
                <a:ea typeface="Osaka" charset="-128"/>
              </a:rPr>
              <a:t>wished</a:t>
            </a:r>
            <a:r>
              <a:rPr lang="de-CH" altLang="en-US" baseline="0" dirty="0">
                <a:latin typeface="Arial" pitchFamily="34" charset="0"/>
                <a:ea typeface="Osaka" charset="-128"/>
              </a:rPr>
              <a:t> </a:t>
            </a:r>
            <a:r>
              <a:rPr lang="de-CH" altLang="en-US" baseline="0" dirty="0" err="1">
                <a:latin typeface="Arial" pitchFamily="34" charset="0"/>
                <a:ea typeface="Osaka" charset="-128"/>
              </a:rPr>
              <a:t>and</a:t>
            </a:r>
            <a:r>
              <a:rPr lang="de-CH" altLang="en-US" baseline="0" dirty="0">
                <a:latin typeface="Arial" pitchFamily="34" charset="0"/>
                <a:ea typeface="Osaka" charset="-128"/>
              </a:rPr>
              <a:t> </a:t>
            </a:r>
            <a:r>
              <a:rPr lang="de-CH" altLang="en-US" baseline="0" dirty="0" err="1">
                <a:latin typeface="Arial" pitchFamily="34" charset="0"/>
                <a:ea typeface="Osaka" charset="-128"/>
              </a:rPr>
              <a:t>required</a:t>
            </a:r>
            <a:r>
              <a:rPr lang="de-CH" altLang="en-US" baseline="0" dirty="0">
                <a:latin typeface="Arial" pitchFamily="34" charset="0"/>
                <a:ea typeface="Osaka" charset="-128"/>
              </a:rPr>
              <a:t>.</a:t>
            </a:r>
            <a:endParaRPr lang="de-CH" altLang="en-US" dirty="0">
              <a:latin typeface="Arial" pitchFamily="34" charset="0"/>
              <a:ea typeface="Osaka" charset="-128"/>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42827" indent="-285702" eaLnBrk="0" hangingPunct="0">
              <a:spcBef>
                <a:spcPct val="30000"/>
              </a:spcBef>
              <a:defRPr kumimoji="1" sz="1200">
                <a:solidFill>
                  <a:schemeClr val="tx1"/>
                </a:solidFill>
                <a:latin typeface="Arial" pitchFamily="34" charset="0"/>
                <a:ea typeface="Osaka" charset="-128"/>
              </a:defRPr>
            </a:lvl2pPr>
            <a:lvl3pPr marL="1142810" indent="-228562" eaLnBrk="0" hangingPunct="0">
              <a:spcBef>
                <a:spcPct val="30000"/>
              </a:spcBef>
              <a:defRPr kumimoji="1" sz="1200">
                <a:solidFill>
                  <a:schemeClr val="tx1"/>
                </a:solidFill>
                <a:latin typeface="Times" charset="0"/>
                <a:ea typeface="Osaka" charset="-128"/>
              </a:defRPr>
            </a:lvl3pPr>
            <a:lvl4pPr marL="1599936" indent="-228562" eaLnBrk="0" hangingPunct="0">
              <a:spcBef>
                <a:spcPct val="30000"/>
              </a:spcBef>
              <a:defRPr kumimoji="1" sz="1200">
                <a:solidFill>
                  <a:schemeClr val="tx1"/>
                </a:solidFill>
                <a:latin typeface="Times" charset="0"/>
                <a:ea typeface="Osaka" charset="-128"/>
              </a:defRPr>
            </a:lvl4pPr>
            <a:lvl5pPr marL="2057059" indent="-228562" eaLnBrk="0" hangingPunct="0">
              <a:spcBef>
                <a:spcPct val="30000"/>
              </a:spcBef>
              <a:defRPr kumimoji="1" sz="1200">
                <a:solidFill>
                  <a:schemeClr val="tx1"/>
                </a:solidFill>
                <a:latin typeface="Times" charset="0"/>
                <a:ea typeface="Osaka" charset="-128"/>
              </a:defRPr>
            </a:lvl5pPr>
            <a:lvl6pPr marL="2514184" indent="-228562" eaLnBrk="0" fontAlgn="base" hangingPunct="0">
              <a:spcBef>
                <a:spcPct val="30000"/>
              </a:spcBef>
              <a:spcAft>
                <a:spcPct val="0"/>
              </a:spcAft>
              <a:defRPr kumimoji="1" sz="1200">
                <a:solidFill>
                  <a:schemeClr val="tx1"/>
                </a:solidFill>
                <a:latin typeface="Times" charset="0"/>
                <a:ea typeface="Osaka" charset="-128"/>
              </a:defRPr>
            </a:lvl6pPr>
            <a:lvl7pPr marL="2971308" indent="-228562" eaLnBrk="0" fontAlgn="base" hangingPunct="0">
              <a:spcBef>
                <a:spcPct val="30000"/>
              </a:spcBef>
              <a:spcAft>
                <a:spcPct val="0"/>
              </a:spcAft>
              <a:defRPr kumimoji="1" sz="1200">
                <a:solidFill>
                  <a:schemeClr val="tx1"/>
                </a:solidFill>
                <a:latin typeface="Times" charset="0"/>
                <a:ea typeface="Osaka" charset="-128"/>
              </a:defRPr>
            </a:lvl7pPr>
            <a:lvl8pPr marL="3428432" indent="-228562" eaLnBrk="0" fontAlgn="base" hangingPunct="0">
              <a:spcBef>
                <a:spcPct val="30000"/>
              </a:spcBef>
              <a:spcAft>
                <a:spcPct val="0"/>
              </a:spcAft>
              <a:defRPr kumimoji="1" sz="1200">
                <a:solidFill>
                  <a:schemeClr val="tx1"/>
                </a:solidFill>
                <a:latin typeface="Times" charset="0"/>
                <a:ea typeface="Osaka" charset="-128"/>
              </a:defRPr>
            </a:lvl8pPr>
            <a:lvl9pPr marL="3885556" indent="-228562"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ED01A248-B2D8-46FA-A15F-F6C39E702228}" type="slidenum">
              <a:rPr lang="en-US" altLang="en-US" sz="1000">
                <a:solidFill>
                  <a:prstClr val="black"/>
                </a:solidFill>
              </a:rPr>
              <a:pPr eaLnBrk="1" hangingPunct="1">
                <a:spcBef>
                  <a:spcPct val="0"/>
                </a:spcBef>
              </a:pPr>
              <a:t>30</a:t>
            </a:fld>
            <a:endParaRPr lang="en-US" altLang="en-US" sz="100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004">
              <a:defRPr/>
            </a:pPr>
            <a:r>
              <a:rPr lang="de-CH" altLang="en-US" dirty="0">
                <a:latin typeface="Arial" pitchFamily="34" charset="0"/>
                <a:ea typeface="Osaka" charset="-128"/>
              </a:rPr>
              <a:t>This </a:t>
            </a:r>
            <a:r>
              <a:rPr lang="de-CH" altLang="en-US" dirty="0" err="1">
                <a:latin typeface="Arial" pitchFamily="34" charset="0"/>
                <a:ea typeface="Osaka" charset="-128"/>
              </a:rPr>
              <a:t>is</a:t>
            </a:r>
            <a:r>
              <a:rPr lang="de-CH" altLang="en-US" dirty="0">
                <a:latin typeface="Arial" pitchFamily="34" charset="0"/>
                <a:ea typeface="Osaka" charset="-128"/>
              </a:rPr>
              <a:t> </a:t>
            </a:r>
            <a:r>
              <a:rPr lang="de-CH" altLang="en-US" dirty="0" err="1">
                <a:latin typeface="Arial" pitchFamily="34" charset="0"/>
                <a:ea typeface="Osaka" charset="-128"/>
              </a:rPr>
              <a:t>probably</a:t>
            </a:r>
            <a:r>
              <a:rPr lang="de-CH" altLang="en-US" dirty="0">
                <a:latin typeface="Arial" pitchFamily="34" charset="0"/>
                <a:ea typeface="Osaka" charset="-128"/>
              </a:rPr>
              <a:t> </a:t>
            </a:r>
            <a:r>
              <a:rPr lang="de-CH" altLang="en-US" dirty="0" err="1">
                <a:latin typeface="Arial" pitchFamily="34" charset="0"/>
                <a:ea typeface="Osaka" charset="-128"/>
              </a:rPr>
              <a:t>discussed</a:t>
            </a:r>
            <a:r>
              <a:rPr lang="de-CH" altLang="en-US" baseline="0" dirty="0">
                <a:latin typeface="Arial" pitchFamily="34" charset="0"/>
                <a:ea typeface="Osaka" charset="-128"/>
              </a:rPr>
              <a:t> in </a:t>
            </a:r>
            <a:r>
              <a:rPr lang="de-CH" altLang="en-US" baseline="0" dirty="0" err="1">
                <a:latin typeface="Arial" pitchFamily="34" charset="0"/>
                <a:ea typeface="Osaka" charset="-128"/>
              </a:rPr>
              <a:t>previous</a:t>
            </a:r>
            <a:r>
              <a:rPr lang="de-CH" altLang="en-US" baseline="0" dirty="0">
                <a:latin typeface="Arial" pitchFamily="34" charset="0"/>
                <a:ea typeface="Osaka" charset="-128"/>
              </a:rPr>
              <a:t> </a:t>
            </a:r>
            <a:r>
              <a:rPr lang="de-CH" altLang="en-US" baseline="0" dirty="0" err="1">
                <a:latin typeface="Arial" pitchFamily="34" charset="0"/>
                <a:ea typeface="Osaka" charset="-128"/>
              </a:rPr>
              <a:t>discussions</a:t>
            </a:r>
            <a:r>
              <a:rPr lang="de-CH" altLang="en-US" baseline="0" dirty="0">
                <a:latin typeface="Arial" pitchFamily="34" charset="0"/>
                <a:ea typeface="Osaka" charset="-128"/>
              </a:rPr>
              <a:t>. </a:t>
            </a:r>
            <a:r>
              <a:rPr lang="de-CH" altLang="en-US" baseline="0" dirty="0" err="1">
                <a:latin typeface="Arial" pitchFamily="34" charset="0"/>
                <a:ea typeface="Osaka" charset="-128"/>
              </a:rPr>
              <a:t>Discuss</a:t>
            </a:r>
            <a:r>
              <a:rPr lang="de-CH" altLang="en-US" baseline="0" dirty="0">
                <a:latin typeface="Arial" pitchFamily="34" charset="0"/>
                <a:ea typeface="Osaka" charset="-128"/>
              </a:rPr>
              <a:t> </a:t>
            </a:r>
            <a:r>
              <a:rPr lang="de-CH" altLang="en-US" baseline="0" dirty="0" err="1">
                <a:latin typeface="Arial" pitchFamily="34" charset="0"/>
                <a:ea typeface="Osaka" charset="-128"/>
              </a:rPr>
              <a:t>this</a:t>
            </a:r>
            <a:r>
              <a:rPr lang="de-CH" altLang="en-US" baseline="0" dirty="0">
                <a:latin typeface="Arial" pitchFamily="34" charset="0"/>
                <a:ea typeface="Osaka" charset="-128"/>
              </a:rPr>
              <a:t> </a:t>
            </a:r>
            <a:r>
              <a:rPr lang="de-CH" altLang="en-US" baseline="0" dirty="0" err="1">
                <a:latin typeface="Arial" pitchFamily="34" charset="0"/>
                <a:ea typeface="Osaka" charset="-128"/>
              </a:rPr>
              <a:t>slide</a:t>
            </a:r>
            <a:r>
              <a:rPr lang="de-CH" altLang="en-US" baseline="0" dirty="0">
                <a:latin typeface="Arial" pitchFamily="34" charset="0"/>
                <a:ea typeface="Osaka" charset="-128"/>
              </a:rPr>
              <a:t> </a:t>
            </a:r>
            <a:r>
              <a:rPr lang="de-CH" altLang="en-US" baseline="0" dirty="0" err="1">
                <a:latin typeface="Arial" pitchFamily="34" charset="0"/>
                <a:ea typeface="Osaka" charset="-128"/>
              </a:rPr>
              <a:t>if</a:t>
            </a:r>
            <a:r>
              <a:rPr lang="de-CH" altLang="en-US" baseline="0" dirty="0">
                <a:latin typeface="Arial" pitchFamily="34" charset="0"/>
                <a:ea typeface="Osaka" charset="-128"/>
              </a:rPr>
              <a:t> </a:t>
            </a:r>
            <a:r>
              <a:rPr lang="de-CH" altLang="en-US" baseline="0" dirty="0" err="1">
                <a:latin typeface="Arial" pitchFamily="34" charset="0"/>
                <a:ea typeface="Osaka" charset="-128"/>
              </a:rPr>
              <a:t>wished</a:t>
            </a:r>
            <a:r>
              <a:rPr lang="de-CH" altLang="en-US" baseline="0" dirty="0">
                <a:latin typeface="Arial" pitchFamily="34" charset="0"/>
                <a:ea typeface="Osaka" charset="-128"/>
              </a:rPr>
              <a:t> </a:t>
            </a:r>
            <a:r>
              <a:rPr lang="de-CH" altLang="en-US" baseline="0" dirty="0" err="1">
                <a:latin typeface="Arial" pitchFamily="34" charset="0"/>
                <a:ea typeface="Osaka" charset="-128"/>
              </a:rPr>
              <a:t>and</a:t>
            </a:r>
            <a:r>
              <a:rPr lang="de-CH" altLang="en-US" baseline="0" dirty="0">
                <a:latin typeface="Arial" pitchFamily="34" charset="0"/>
                <a:ea typeface="Osaka" charset="-128"/>
              </a:rPr>
              <a:t> </a:t>
            </a:r>
            <a:r>
              <a:rPr lang="de-CH" altLang="en-US" baseline="0" dirty="0" err="1">
                <a:latin typeface="Arial" pitchFamily="34" charset="0"/>
                <a:ea typeface="Osaka" charset="-128"/>
              </a:rPr>
              <a:t>required</a:t>
            </a:r>
            <a:r>
              <a:rPr lang="de-CH" altLang="en-US" baseline="0" dirty="0">
                <a:latin typeface="Arial" pitchFamily="34" charset="0"/>
                <a:ea typeface="Osaka" charset="-128"/>
              </a:rPr>
              <a:t>.</a:t>
            </a:r>
          </a:p>
          <a:p>
            <a:pPr defTabSz="906004">
              <a:defRPr/>
            </a:pPr>
            <a:endParaRPr lang="de-CH" altLang="en-US" dirty="0">
              <a:latin typeface="Arial" pitchFamily="34" charset="0"/>
              <a:ea typeface="Osaka" charset="-128"/>
            </a:endParaRPr>
          </a:p>
          <a:p>
            <a:r>
              <a:rPr lang="de-CH" altLang="en-US" dirty="0">
                <a:latin typeface="Arial" pitchFamily="34" charset="0"/>
                <a:ea typeface="Osaka" charset="-128"/>
              </a:rPr>
              <a:t>Note </a:t>
            </a:r>
            <a:r>
              <a:rPr lang="de-CH" altLang="en-US" dirty="0" err="1">
                <a:latin typeface="Arial" pitchFamily="34" charset="0"/>
                <a:ea typeface="Osaka" charset="-128"/>
              </a:rPr>
              <a:t>that</a:t>
            </a:r>
            <a:r>
              <a:rPr lang="de-CH" altLang="en-US" dirty="0">
                <a:latin typeface="Arial" pitchFamily="34" charset="0"/>
                <a:ea typeface="Osaka" charset="-128"/>
              </a:rPr>
              <a:t> </a:t>
            </a:r>
            <a:r>
              <a:rPr lang="de-CH" altLang="en-US" dirty="0" err="1">
                <a:latin typeface="Arial" pitchFamily="34" charset="0"/>
                <a:ea typeface="Osaka" charset="-128"/>
              </a:rPr>
              <a:t>the</a:t>
            </a:r>
            <a:r>
              <a:rPr lang="de-CH" altLang="en-US" dirty="0">
                <a:latin typeface="Arial" pitchFamily="34" charset="0"/>
                <a:ea typeface="Osaka" charset="-128"/>
              </a:rPr>
              <a:t> </a:t>
            </a:r>
            <a:r>
              <a:rPr lang="de-CH" altLang="en-US" dirty="0" err="1">
                <a:latin typeface="Arial" pitchFamily="34" charset="0"/>
                <a:ea typeface="Osaka" charset="-128"/>
              </a:rPr>
              <a:t>time-out</a:t>
            </a:r>
            <a:r>
              <a:rPr lang="de-CH" altLang="en-US" dirty="0">
                <a:latin typeface="Arial" pitchFamily="34" charset="0"/>
                <a:ea typeface="Osaka" charset="-128"/>
              </a:rPr>
              <a:t> </a:t>
            </a:r>
            <a:r>
              <a:rPr lang="de-CH" altLang="en-US" dirty="0" err="1">
                <a:latin typeface="Arial" pitchFamily="34" charset="0"/>
                <a:ea typeface="Osaka" charset="-128"/>
              </a:rPr>
              <a:t>is</a:t>
            </a:r>
            <a:r>
              <a:rPr lang="de-CH" altLang="en-US" dirty="0">
                <a:latin typeface="Arial" pitchFamily="34" charset="0"/>
                <a:ea typeface="Osaka" charset="-128"/>
              </a:rPr>
              <a:t> </a:t>
            </a:r>
            <a:r>
              <a:rPr lang="de-CH" altLang="en-US" dirty="0" err="1">
                <a:latin typeface="Arial" pitchFamily="34" charset="0"/>
                <a:ea typeface="Osaka" charset="-128"/>
              </a:rPr>
              <a:t>only</a:t>
            </a:r>
            <a:r>
              <a:rPr lang="de-CH" altLang="en-US" dirty="0">
                <a:latin typeface="Arial" pitchFamily="34" charset="0"/>
                <a:ea typeface="Osaka" charset="-128"/>
              </a:rPr>
              <a:t> 1 </a:t>
            </a:r>
            <a:r>
              <a:rPr lang="de-CH" altLang="en-US" dirty="0" err="1">
                <a:latin typeface="Arial" pitchFamily="34" charset="0"/>
                <a:ea typeface="Osaka" charset="-128"/>
              </a:rPr>
              <a:t>part</a:t>
            </a:r>
            <a:r>
              <a:rPr lang="de-CH" altLang="en-US" dirty="0">
                <a:latin typeface="Arial" pitchFamily="34" charset="0"/>
                <a:ea typeface="Osaka" charset="-128"/>
              </a:rPr>
              <a:t> </a:t>
            </a:r>
            <a:r>
              <a:rPr lang="de-CH" altLang="en-US" dirty="0" err="1">
                <a:latin typeface="Arial" pitchFamily="34" charset="0"/>
                <a:ea typeface="Osaka" charset="-128"/>
              </a:rPr>
              <a:t>of</a:t>
            </a:r>
            <a:r>
              <a:rPr lang="de-CH" altLang="en-US" dirty="0">
                <a:latin typeface="Arial" pitchFamily="34" charset="0"/>
                <a:ea typeface="Osaka" charset="-128"/>
              </a:rPr>
              <a:t> </a:t>
            </a:r>
            <a:r>
              <a:rPr lang="de-CH" altLang="en-US" dirty="0" err="1">
                <a:latin typeface="Arial" pitchFamily="34" charset="0"/>
                <a:ea typeface="Osaka" charset="-128"/>
              </a:rPr>
              <a:t>the</a:t>
            </a:r>
            <a:r>
              <a:rPr lang="de-CH" altLang="en-US" dirty="0">
                <a:latin typeface="Arial" pitchFamily="34" charset="0"/>
                <a:ea typeface="Osaka" charset="-128"/>
              </a:rPr>
              <a:t> </a:t>
            </a:r>
            <a:r>
              <a:rPr lang="de-CH" altLang="en-US" dirty="0" err="1">
                <a:latin typeface="Arial" pitchFamily="34" charset="0"/>
                <a:ea typeface="Osaka" charset="-128"/>
              </a:rPr>
              <a:t>surgical</a:t>
            </a:r>
            <a:r>
              <a:rPr lang="de-CH" altLang="en-US" dirty="0">
                <a:latin typeface="Arial" pitchFamily="34" charset="0"/>
                <a:ea typeface="Osaka" charset="-128"/>
              </a:rPr>
              <a:t> </a:t>
            </a:r>
            <a:r>
              <a:rPr lang="de-CH" altLang="en-US" dirty="0" err="1">
                <a:latin typeface="Arial" pitchFamily="34" charset="0"/>
                <a:ea typeface="Osaka" charset="-128"/>
              </a:rPr>
              <a:t>safety</a:t>
            </a:r>
            <a:r>
              <a:rPr lang="de-CH" altLang="en-US" dirty="0">
                <a:latin typeface="Arial" pitchFamily="34" charset="0"/>
                <a:ea typeface="Osaka" charset="-128"/>
              </a:rPr>
              <a:t> </a:t>
            </a:r>
            <a:r>
              <a:rPr lang="de-CH" altLang="en-US" dirty="0" err="1">
                <a:latin typeface="Arial" pitchFamily="34" charset="0"/>
                <a:ea typeface="Osaka" charset="-128"/>
              </a:rPr>
              <a:t>checklist</a:t>
            </a:r>
            <a:r>
              <a:rPr lang="de-CH" altLang="en-US" dirty="0">
                <a:latin typeface="Arial" pitchFamily="34" charset="0"/>
                <a:ea typeface="Osaka" charset="-128"/>
              </a:rPr>
              <a:t>.</a:t>
            </a:r>
            <a:endParaRPr lang="en-US" altLang="en-US" dirty="0">
              <a:latin typeface="Arial" pitchFamily="34" charset="0"/>
              <a:ea typeface="Osaka" charset="-128"/>
            </a:endParaRPr>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42827" indent="-285702" eaLnBrk="0" hangingPunct="0">
              <a:spcBef>
                <a:spcPct val="30000"/>
              </a:spcBef>
              <a:defRPr kumimoji="1" sz="1200">
                <a:solidFill>
                  <a:schemeClr val="tx1"/>
                </a:solidFill>
                <a:latin typeface="Arial" pitchFamily="34" charset="0"/>
                <a:ea typeface="Osaka" charset="-128"/>
              </a:defRPr>
            </a:lvl2pPr>
            <a:lvl3pPr marL="1142810" indent="-228562" eaLnBrk="0" hangingPunct="0">
              <a:spcBef>
                <a:spcPct val="30000"/>
              </a:spcBef>
              <a:defRPr kumimoji="1" sz="1200">
                <a:solidFill>
                  <a:schemeClr val="tx1"/>
                </a:solidFill>
                <a:latin typeface="Times" charset="0"/>
                <a:ea typeface="Osaka" charset="-128"/>
              </a:defRPr>
            </a:lvl3pPr>
            <a:lvl4pPr marL="1599936" indent="-228562" eaLnBrk="0" hangingPunct="0">
              <a:spcBef>
                <a:spcPct val="30000"/>
              </a:spcBef>
              <a:defRPr kumimoji="1" sz="1200">
                <a:solidFill>
                  <a:schemeClr val="tx1"/>
                </a:solidFill>
                <a:latin typeface="Times" charset="0"/>
                <a:ea typeface="Osaka" charset="-128"/>
              </a:defRPr>
            </a:lvl4pPr>
            <a:lvl5pPr marL="2057059" indent="-228562" eaLnBrk="0" hangingPunct="0">
              <a:spcBef>
                <a:spcPct val="30000"/>
              </a:spcBef>
              <a:defRPr kumimoji="1" sz="1200">
                <a:solidFill>
                  <a:schemeClr val="tx1"/>
                </a:solidFill>
                <a:latin typeface="Times" charset="0"/>
                <a:ea typeface="Osaka" charset="-128"/>
              </a:defRPr>
            </a:lvl5pPr>
            <a:lvl6pPr marL="2514184" indent="-228562" eaLnBrk="0" fontAlgn="base" hangingPunct="0">
              <a:spcBef>
                <a:spcPct val="30000"/>
              </a:spcBef>
              <a:spcAft>
                <a:spcPct val="0"/>
              </a:spcAft>
              <a:defRPr kumimoji="1" sz="1200">
                <a:solidFill>
                  <a:schemeClr val="tx1"/>
                </a:solidFill>
                <a:latin typeface="Times" charset="0"/>
                <a:ea typeface="Osaka" charset="-128"/>
              </a:defRPr>
            </a:lvl6pPr>
            <a:lvl7pPr marL="2971308" indent="-228562" eaLnBrk="0" fontAlgn="base" hangingPunct="0">
              <a:spcBef>
                <a:spcPct val="30000"/>
              </a:spcBef>
              <a:spcAft>
                <a:spcPct val="0"/>
              </a:spcAft>
              <a:defRPr kumimoji="1" sz="1200">
                <a:solidFill>
                  <a:schemeClr val="tx1"/>
                </a:solidFill>
                <a:latin typeface="Times" charset="0"/>
                <a:ea typeface="Osaka" charset="-128"/>
              </a:defRPr>
            </a:lvl7pPr>
            <a:lvl8pPr marL="3428432" indent="-228562" eaLnBrk="0" fontAlgn="base" hangingPunct="0">
              <a:spcBef>
                <a:spcPct val="30000"/>
              </a:spcBef>
              <a:spcAft>
                <a:spcPct val="0"/>
              </a:spcAft>
              <a:defRPr kumimoji="1" sz="1200">
                <a:solidFill>
                  <a:schemeClr val="tx1"/>
                </a:solidFill>
                <a:latin typeface="Times" charset="0"/>
                <a:ea typeface="Osaka" charset="-128"/>
              </a:defRPr>
            </a:lvl8pPr>
            <a:lvl9pPr marL="3885556" indent="-228562"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5FB2F1C3-D183-4594-8B16-FDDBBA0257AD}" type="slidenum">
              <a:rPr lang="en-US" altLang="en-US" sz="1000">
                <a:solidFill>
                  <a:prstClr val="black"/>
                </a:solidFill>
              </a:rPr>
              <a:pPr eaLnBrk="1" hangingPunct="1">
                <a:spcBef>
                  <a:spcPct val="0"/>
                </a:spcBef>
              </a:pPr>
              <a:t>31</a:t>
            </a:fld>
            <a:endParaRPr lang="en-US" altLang="en-US" sz="100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ymbol zastępczy obrazu slajdu 1"/>
          <p:cNvSpPr>
            <a:spLocks noGrp="1" noRot="1" noChangeAspect="1" noTextEdit="1"/>
          </p:cNvSpPr>
          <p:nvPr>
            <p:ph type="sldImg"/>
          </p:nvPr>
        </p:nvSpPr>
        <p:spPr>
          <a:ln/>
        </p:spPr>
      </p:sp>
      <p:sp>
        <p:nvSpPr>
          <p:cNvPr id="67587" name="Symbol zastępczy notatek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en-US">
                <a:latin typeface="Arial" pitchFamily="34" charset="0"/>
                <a:ea typeface="Osaka" charset="-128"/>
              </a:rPr>
              <a:t>Discuss the procedure step-by-step starting with the approach.</a:t>
            </a:r>
            <a:endParaRPr lang="en-US" altLang="en-US">
              <a:latin typeface="Arial" pitchFamily="34" charset="0"/>
              <a:ea typeface="Osaka" charset="-128"/>
            </a:endParaRPr>
          </a:p>
        </p:txBody>
      </p:sp>
      <p:sp>
        <p:nvSpPr>
          <p:cNvPr id="67588" name="Symbol zastępczy numeru slajd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35013" indent="-282575" eaLnBrk="0" hangingPunct="0">
              <a:spcBef>
                <a:spcPct val="30000"/>
              </a:spcBef>
              <a:defRPr kumimoji="1" sz="1200">
                <a:solidFill>
                  <a:schemeClr val="tx1"/>
                </a:solidFill>
                <a:latin typeface="Arial" pitchFamily="34" charset="0"/>
                <a:ea typeface="Osaka" charset="-128"/>
              </a:defRPr>
            </a:lvl2pPr>
            <a:lvl3pPr marL="1131888" indent="-225425" eaLnBrk="0" hangingPunct="0">
              <a:spcBef>
                <a:spcPct val="30000"/>
              </a:spcBef>
              <a:defRPr kumimoji="1" sz="1200">
                <a:solidFill>
                  <a:schemeClr val="tx1"/>
                </a:solidFill>
                <a:latin typeface="Times" charset="0"/>
                <a:ea typeface="Osaka" charset="-128"/>
              </a:defRPr>
            </a:lvl3pPr>
            <a:lvl4pPr marL="1584325" indent="-225425" eaLnBrk="0" hangingPunct="0">
              <a:spcBef>
                <a:spcPct val="30000"/>
              </a:spcBef>
              <a:defRPr kumimoji="1" sz="1200">
                <a:solidFill>
                  <a:schemeClr val="tx1"/>
                </a:solidFill>
                <a:latin typeface="Times" charset="0"/>
                <a:ea typeface="Osaka" charset="-128"/>
              </a:defRPr>
            </a:lvl4pPr>
            <a:lvl5pPr marL="2038350" indent="-225425" eaLnBrk="0" hangingPunct="0">
              <a:spcBef>
                <a:spcPct val="30000"/>
              </a:spcBef>
              <a:defRPr kumimoji="1" sz="1200">
                <a:solidFill>
                  <a:schemeClr val="tx1"/>
                </a:solidFill>
                <a:latin typeface="Times" charset="0"/>
                <a:ea typeface="Osaka" charset="-128"/>
              </a:defRPr>
            </a:lvl5pPr>
            <a:lvl6pPr marL="2495550" indent="-225425" eaLnBrk="0" fontAlgn="base" hangingPunct="0">
              <a:spcBef>
                <a:spcPct val="30000"/>
              </a:spcBef>
              <a:spcAft>
                <a:spcPct val="0"/>
              </a:spcAft>
              <a:defRPr kumimoji="1" sz="1200">
                <a:solidFill>
                  <a:schemeClr val="tx1"/>
                </a:solidFill>
                <a:latin typeface="Times" charset="0"/>
                <a:ea typeface="Osaka" charset="-128"/>
              </a:defRPr>
            </a:lvl6pPr>
            <a:lvl7pPr marL="2952750" indent="-225425" eaLnBrk="0" fontAlgn="base" hangingPunct="0">
              <a:spcBef>
                <a:spcPct val="30000"/>
              </a:spcBef>
              <a:spcAft>
                <a:spcPct val="0"/>
              </a:spcAft>
              <a:defRPr kumimoji="1" sz="1200">
                <a:solidFill>
                  <a:schemeClr val="tx1"/>
                </a:solidFill>
                <a:latin typeface="Times" charset="0"/>
                <a:ea typeface="Osaka" charset="-128"/>
              </a:defRPr>
            </a:lvl7pPr>
            <a:lvl8pPr marL="3409950" indent="-225425" eaLnBrk="0" fontAlgn="base" hangingPunct="0">
              <a:spcBef>
                <a:spcPct val="30000"/>
              </a:spcBef>
              <a:spcAft>
                <a:spcPct val="0"/>
              </a:spcAft>
              <a:defRPr kumimoji="1" sz="1200">
                <a:solidFill>
                  <a:schemeClr val="tx1"/>
                </a:solidFill>
                <a:latin typeface="Times" charset="0"/>
                <a:ea typeface="Osaka" charset="-128"/>
              </a:defRPr>
            </a:lvl8pPr>
            <a:lvl9pPr marL="3867150" indent="-225425"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BD56E35A-AB60-4D45-A7D1-C5F83DCA15D7}" type="slidenum">
              <a:rPr lang="en-US" altLang="de-DE" sz="1000" smtClean="0"/>
              <a:pPr eaLnBrk="1" hangingPunct="1">
                <a:spcBef>
                  <a:spcPct val="0"/>
                </a:spcBef>
              </a:pPr>
              <a:t>32</a:t>
            </a:fld>
            <a:endParaRPr lang="en-US" altLang="de-DE" sz="10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34892" indent="-282527" eaLnBrk="0" hangingPunct="0">
              <a:spcBef>
                <a:spcPct val="30000"/>
              </a:spcBef>
              <a:defRPr kumimoji="1" sz="1200">
                <a:solidFill>
                  <a:schemeClr val="tx1"/>
                </a:solidFill>
                <a:latin typeface="Arial" pitchFamily="34" charset="0"/>
                <a:ea typeface="Osaka" charset="-128"/>
              </a:defRPr>
            </a:lvl2pPr>
            <a:lvl3pPr marL="1131700" indent="-225387" eaLnBrk="0" hangingPunct="0">
              <a:spcBef>
                <a:spcPct val="30000"/>
              </a:spcBef>
              <a:defRPr kumimoji="1" sz="1200">
                <a:solidFill>
                  <a:schemeClr val="tx1"/>
                </a:solidFill>
                <a:latin typeface="Times" charset="0"/>
                <a:ea typeface="Osaka" charset="-128"/>
              </a:defRPr>
            </a:lvl3pPr>
            <a:lvl4pPr marL="1584062" indent="-225387" eaLnBrk="0" hangingPunct="0">
              <a:spcBef>
                <a:spcPct val="30000"/>
              </a:spcBef>
              <a:defRPr kumimoji="1" sz="1200">
                <a:solidFill>
                  <a:schemeClr val="tx1"/>
                </a:solidFill>
                <a:latin typeface="Times" charset="0"/>
                <a:ea typeface="Osaka" charset="-128"/>
              </a:defRPr>
            </a:lvl4pPr>
            <a:lvl5pPr marL="2038012" indent="-225387" eaLnBrk="0" hangingPunct="0">
              <a:spcBef>
                <a:spcPct val="30000"/>
              </a:spcBef>
              <a:defRPr kumimoji="1" sz="1200">
                <a:solidFill>
                  <a:schemeClr val="tx1"/>
                </a:solidFill>
                <a:latin typeface="Times" charset="0"/>
                <a:ea typeface="Osaka" charset="-128"/>
              </a:defRPr>
            </a:lvl5pPr>
            <a:lvl6pPr marL="2495138" indent="-225387" eaLnBrk="0" fontAlgn="base" hangingPunct="0">
              <a:spcBef>
                <a:spcPct val="30000"/>
              </a:spcBef>
              <a:spcAft>
                <a:spcPct val="0"/>
              </a:spcAft>
              <a:defRPr kumimoji="1" sz="1200">
                <a:solidFill>
                  <a:schemeClr val="tx1"/>
                </a:solidFill>
                <a:latin typeface="Times" charset="0"/>
                <a:ea typeface="Osaka" charset="-128"/>
              </a:defRPr>
            </a:lvl6pPr>
            <a:lvl7pPr marL="2952261" indent="-225387" eaLnBrk="0" fontAlgn="base" hangingPunct="0">
              <a:spcBef>
                <a:spcPct val="30000"/>
              </a:spcBef>
              <a:spcAft>
                <a:spcPct val="0"/>
              </a:spcAft>
              <a:defRPr kumimoji="1" sz="1200">
                <a:solidFill>
                  <a:schemeClr val="tx1"/>
                </a:solidFill>
                <a:latin typeface="Times" charset="0"/>
                <a:ea typeface="Osaka" charset="-128"/>
              </a:defRPr>
            </a:lvl7pPr>
            <a:lvl8pPr marL="3409386" indent="-225387" eaLnBrk="0" fontAlgn="base" hangingPunct="0">
              <a:spcBef>
                <a:spcPct val="30000"/>
              </a:spcBef>
              <a:spcAft>
                <a:spcPct val="0"/>
              </a:spcAft>
              <a:defRPr kumimoji="1" sz="1200">
                <a:solidFill>
                  <a:schemeClr val="tx1"/>
                </a:solidFill>
                <a:latin typeface="Times" charset="0"/>
                <a:ea typeface="Osaka" charset="-128"/>
              </a:defRPr>
            </a:lvl8pPr>
            <a:lvl9pPr marL="3866510" indent="-225387"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B5346221-66B1-4882-8C5F-F736EDCD044A}" type="slidenum">
              <a:rPr lang="ar-SA" altLang="de-DE" sz="1000">
                <a:solidFill>
                  <a:srgbClr val="000000"/>
                </a:solidFill>
              </a:rPr>
              <a:pPr eaLnBrk="1" hangingPunct="1">
                <a:spcBef>
                  <a:spcPct val="0"/>
                </a:spcBef>
              </a:pPr>
              <a:t>33</a:t>
            </a:fld>
            <a:endParaRPr lang="en-US" altLang="de-DE" sz="1000">
              <a:solidFill>
                <a:srgbClr val="000000"/>
              </a:solidFill>
            </a:endParaRPr>
          </a:p>
        </p:txBody>
      </p:sp>
      <p:sp>
        <p:nvSpPr>
          <p:cNvPr id="62467"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73100" y="4686300"/>
            <a:ext cx="5389563" cy="44402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Arial" pitchFamily="34" charset="0"/>
                <a:ea typeface="Osaka" charset="-128"/>
              </a:rPr>
              <a:t>Other items which can be discussed here are:</a:t>
            </a:r>
          </a:p>
          <a:p>
            <a:pPr marL="226482" indent="-226482">
              <a:buFontTx/>
              <a:buAutoNum type="arabicPeriod"/>
              <a:defRPr/>
            </a:pPr>
            <a:endParaRPr lang="en-US" dirty="0"/>
          </a:p>
          <a:p>
            <a:pPr marL="228562" indent="-228562" eaLnBrk="1" hangingPunct="1">
              <a:buFont typeface="+mj-lt"/>
              <a:buAutoNum type="arabicPeriod"/>
              <a:defRPr/>
            </a:pPr>
            <a:r>
              <a:rPr lang="en-US" altLang="en-US" dirty="0">
                <a:latin typeface="Arial" pitchFamily="34" charset="0"/>
                <a:ea typeface="Osaka" charset="-128"/>
              </a:rPr>
              <a:t>Discuss the open, closed and/or minimally invasive approach.</a:t>
            </a:r>
          </a:p>
          <a:p>
            <a:pPr marL="228562" indent="-228562" eaLnBrk="1" hangingPunct="1">
              <a:buFont typeface="+mj-lt"/>
              <a:buAutoNum type="arabicPeriod"/>
              <a:defRPr/>
            </a:pPr>
            <a:r>
              <a:rPr lang="en-US" dirty="0"/>
              <a:t>What is the impact regarding the soft tissues?</a:t>
            </a:r>
          </a:p>
          <a:p>
            <a:pPr eaLnBrk="1" hangingPunct="1">
              <a:buFont typeface="+mj-lt"/>
              <a:buNone/>
              <a:defRPr/>
            </a:pPr>
            <a:endParaRPr lang="en-US" altLang="en-US" dirty="0">
              <a:latin typeface="Arial" pitchFamily="34" charset="0"/>
              <a:ea typeface="Osaka"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rPr>
              <a:t>For insertion of multiple screws, the incision is centered over the femoral neck axis line, and slightly posterior to the palpable mid line of the trochanter.</a:t>
            </a:r>
            <a:br>
              <a:rPr lang="en-US" dirty="0">
                <a:effectLst/>
              </a:rPr>
            </a:br>
            <a:r>
              <a:rPr lang="en-US" dirty="0">
                <a:effectLst/>
              </a:rPr>
              <a:t>For a sliding hip screw, the plate angle and length will affect the lateral incision. For example, for a two-hole 135º side plate, the incision usually begins a few centimeters beyond the palpable greater trochanter and extends 10 cm further distally, over the femoral shaft.</a:t>
            </a:r>
            <a:br>
              <a:rPr lang="en-US" dirty="0">
                <a:effectLst/>
              </a:rPr>
            </a:br>
            <a:r>
              <a:rPr lang="en-US" dirty="0">
                <a:effectLst/>
              </a:rPr>
              <a:t>If the soft tissues are thick, the incision may need to be more distal or longer. </a:t>
            </a:r>
          </a:p>
          <a:p>
            <a:endParaRPr lang="de-CH" dirty="0">
              <a:effectLst/>
            </a:endParaRPr>
          </a:p>
          <a:p>
            <a:r>
              <a:rPr lang="en-US" dirty="0">
                <a:effectLst/>
              </a:rPr>
              <a:t>Use one or two small elevators to expose the femoral shaft, and place a </a:t>
            </a:r>
            <a:r>
              <a:rPr lang="en-US" dirty="0" err="1">
                <a:effectLst/>
              </a:rPr>
              <a:t>Hohmann</a:t>
            </a:r>
            <a:r>
              <a:rPr lang="en-US" dirty="0">
                <a:effectLst/>
              </a:rPr>
              <a:t> retractor anteriorly. Expose only enough lateral femoral surface for satisfactory hardware placement.</a:t>
            </a:r>
          </a:p>
          <a:p>
            <a:endParaRPr lang="de-CH" altLang="en-US" dirty="0">
              <a:latin typeface="Arial" pitchFamily="34" charset="0"/>
              <a:ea typeface="Osaka" charset="-128"/>
            </a:endParaRPr>
          </a:p>
          <a:p>
            <a:pPr defTabSz="906004"/>
            <a:r>
              <a:rPr lang="de-CH" dirty="0">
                <a:latin typeface="Arial" pitchFamily="34" charset="0"/>
                <a:ea typeface="Osaka" charset="-128"/>
              </a:rPr>
              <a:t>Reference:</a:t>
            </a:r>
            <a:r>
              <a:rPr lang="de-CH" baseline="0" dirty="0">
                <a:latin typeface="Arial" pitchFamily="34" charset="0"/>
                <a:ea typeface="Osaka" charset="-128"/>
              </a:rPr>
              <a:t> https://www2.aofoundation.org/wps/portal/surgery</a:t>
            </a:r>
          </a:p>
          <a:p>
            <a:endParaRPr lang="en-US" altLang="en-US" dirty="0">
              <a:latin typeface="Arial" pitchFamily="34" charset="0"/>
              <a:ea typeface="Osaka" charset="-128"/>
            </a:endParaRPr>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42827" indent="-285702" eaLnBrk="0" hangingPunct="0">
              <a:spcBef>
                <a:spcPct val="30000"/>
              </a:spcBef>
              <a:defRPr kumimoji="1" sz="1200">
                <a:solidFill>
                  <a:schemeClr val="tx1"/>
                </a:solidFill>
                <a:latin typeface="Arial" pitchFamily="34" charset="0"/>
                <a:ea typeface="Osaka" charset="-128"/>
              </a:defRPr>
            </a:lvl2pPr>
            <a:lvl3pPr marL="1142810" indent="-228562" eaLnBrk="0" hangingPunct="0">
              <a:spcBef>
                <a:spcPct val="30000"/>
              </a:spcBef>
              <a:defRPr kumimoji="1" sz="1200">
                <a:solidFill>
                  <a:schemeClr val="tx1"/>
                </a:solidFill>
                <a:latin typeface="Times" charset="0"/>
                <a:ea typeface="Osaka" charset="-128"/>
              </a:defRPr>
            </a:lvl3pPr>
            <a:lvl4pPr marL="1599936" indent="-228562" eaLnBrk="0" hangingPunct="0">
              <a:spcBef>
                <a:spcPct val="30000"/>
              </a:spcBef>
              <a:defRPr kumimoji="1" sz="1200">
                <a:solidFill>
                  <a:schemeClr val="tx1"/>
                </a:solidFill>
                <a:latin typeface="Times" charset="0"/>
                <a:ea typeface="Osaka" charset="-128"/>
              </a:defRPr>
            </a:lvl4pPr>
            <a:lvl5pPr marL="2057059" indent="-228562" eaLnBrk="0" hangingPunct="0">
              <a:spcBef>
                <a:spcPct val="30000"/>
              </a:spcBef>
              <a:defRPr kumimoji="1" sz="1200">
                <a:solidFill>
                  <a:schemeClr val="tx1"/>
                </a:solidFill>
                <a:latin typeface="Times" charset="0"/>
                <a:ea typeface="Osaka" charset="-128"/>
              </a:defRPr>
            </a:lvl5pPr>
            <a:lvl6pPr marL="2514184" indent="-228562" eaLnBrk="0" fontAlgn="base" hangingPunct="0">
              <a:spcBef>
                <a:spcPct val="30000"/>
              </a:spcBef>
              <a:spcAft>
                <a:spcPct val="0"/>
              </a:spcAft>
              <a:defRPr kumimoji="1" sz="1200">
                <a:solidFill>
                  <a:schemeClr val="tx1"/>
                </a:solidFill>
                <a:latin typeface="Times" charset="0"/>
                <a:ea typeface="Osaka" charset="-128"/>
              </a:defRPr>
            </a:lvl6pPr>
            <a:lvl7pPr marL="2971308" indent="-228562" eaLnBrk="0" fontAlgn="base" hangingPunct="0">
              <a:spcBef>
                <a:spcPct val="30000"/>
              </a:spcBef>
              <a:spcAft>
                <a:spcPct val="0"/>
              </a:spcAft>
              <a:defRPr kumimoji="1" sz="1200">
                <a:solidFill>
                  <a:schemeClr val="tx1"/>
                </a:solidFill>
                <a:latin typeface="Times" charset="0"/>
                <a:ea typeface="Osaka" charset="-128"/>
              </a:defRPr>
            </a:lvl7pPr>
            <a:lvl8pPr marL="3428432" indent="-228562" eaLnBrk="0" fontAlgn="base" hangingPunct="0">
              <a:spcBef>
                <a:spcPct val="30000"/>
              </a:spcBef>
              <a:spcAft>
                <a:spcPct val="0"/>
              </a:spcAft>
              <a:defRPr kumimoji="1" sz="1200">
                <a:solidFill>
                  <a:schemeClr val="tx1"/>
                </a:solidFill>
                <a:latin typeface="Times" charset="0"/>
                <a:ea typeface="Osaka" charset="-128"/>
              </a:defRPr>
            </a:lvl8pPr>
            <a:lvl9pPr marL="3885556" indent="-228562"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AB035329-8FFE-4D25-B65E-BD4D43997E06}" type="slidenum">
              <a:rPr lang="en-US" altLang="en-US" sz="1000"/>
              <a:pPr eaLnBrk="1" hangingPunct="1">
                <a:spcBef>
                  <a:spcPct val="0"/>
                </a:spcBef>
              </a:pPr>
              <a:t>34</a:t>
            </a:fld>
            <a:endParaRPr lang="en-US" altLang="en-US" sz="10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p:cNvSpPr>
            <a:spLocks noGrp="1" noRot="1" noChangeAspect="1" noTextEdit="1"/>
          </p:cNvSpPr>
          <p:nvPr>
            <p:ph type="sldImg"/>
          </p:nvPr>
        </p:nvSpPr>
        <p:spPr>
          <a:ln/>
        </p:spPr>
      </p:sp>
      <p:sp>
        <p:nvSpPr>
          <p:cNvPr id="64515" name="Symbol zastępczy notatek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j-lt" charset="0"/>
              <a:buNone/>
            </a:pPr>
            <a:r>
              <a:rPr lang="de-CH" altLang="en-US">
                <a:latin typeface="Arial" pitchFamily="34" charset="0"/>
                <a:ea typeface="Osaka" charset="-128"/>
              </a:rPr>
              <a:t>Participants come up with the steps of procedure. The next slide is a reminder and help which can be used once the participants have given their input.</a:t>
            </a:r>
            <a:endParaRPr lang="en-US" altLang="en-US">
              <a:latin typeface="Arial" pitchFamily="34" charset="0"/>
              <a:ea typeface="Osaka" charset="-128"/>
            </a:endParaRPr>
          </a:p>
        </p:txBody>
      </p:sp>
      <p:sp>
        <p:nvSpPr>
          <p:cNvPr id="64516" name="Symbol zastępczy numeru slajd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34892" indent="-282527" eaLnBrk="0" hangingPunct="0">
              <a:spcBef>
                <a:spcPct val="30000"/>
              </a:spcBef>
              <a:defRPr kumimoji="1" sz="1200">
                <a:solidFill>
                  <a:schemeClr val="tx1"/>
                </a:solidFill>
                <a:latin typeface="Arial" pitchFamily="34" charset="0"/>
                <a:ea typeface="Osaka" charset="-128"/>
              </a:defRPr>
            </a:lvl2pPr>
            <a:lvl3pPr marL="1131700" indent="-225387" eaLnBrk="0" hangingPunct="0">
              <a:spcBef>
                <a:spcPct val="30000"/>
              </a:spcBef>
              <a:defRPr kumimoji="1" sz="1200">
                <a:solidFill>
                  <a:schemeClr val="tx1"/>
                </a:solidFill>
                <a:latin typeface="Times" charset="0"/>
                <a:ea typeface="Osaka" charset="-128"/>
              </a:defRPr>
            </a:lvl3pPr>
            <a:lvl4pPr marL="1584062" indent="-225387" eaLnBrk="0" hangingPunct="0">
              <a:spcBef>
                <a:spcPct val="30000"/>
              </a:spcBef>
              <a:defRPr kumimoji="1" sz="1200">
                <a:solidFill>
                  <a:schemeClr val="tx1"/>
                </a:solidFill>
                <a:latin typeface="Times" charset="0"/>
                <a:ea typeface="Osaka" charset="-128"/>
              </a:defRPr>
            </a:lvl4pPr>
            <a:lvl5pPr marL="2038012" indent="-225387" eaLnBrk="0" hangingPunct="0">
              <a:spcBef>
                <a:spcPct val="30000"/>
              </a:spcBef>
              <a:defRPr kumimoji="1" sz="1200">
                <a:solidFill>
                  <a:schemeClr val="tx1"/>
                </a:solidFill>
                <a:latin typeface="Times" charset="0"/>
                <a:ea typeface="Osaka" charset="-128"/>
              </a:defRPr>
            </a:lvl5pPr>
            <a:lvl6pPr marL="2495138" indent="-225387" eaLnBrk="0" fontAlgn="base" hangingPunct="0">
              <a:spcBef>
                <a:spcPct val="30000"/>
              </a:spcBef>
              <a:spcAft>
                <a:spcPct val="0"/>
              </a:spcAft>
              <a:defRPr kumimoji="1" sz="1200">
                <a:solidFill>
                  <a:schemeClr val="tx1"/>
                </a:solidFill>
                <a:latin typeface="Times" charset="0"/>
                <a:ea typeface="Osaka" charset="-128"/>
              </a:defRPr>
            </a:lvl6pPr>
            <a:lvl7pPr marL="2952261" indent="-225387" eaLnBrk="0" fontAlgn="base" hangingPunct="0">
              <a:spcBef>
                <a:spcPct val="30000"/>
              </a:spcBef>
              <a:spcAft>
                <a:spcPct val="0"/>
              </a:spcAft>
              <a:defRPr kumimoji="1" sz="1200">
                <a:solidFill>
                  <a:schemeClr val="tx1"/>
                </a:solidFill>
                <a:latin typeface="Times" charset="0"/>
                <a:ea typeface="Osaka" charset="-128"/>
              </a:defRPr>
            </a:lvl7pPr>
            <a:lvl8pPr marL="3409386" indent="-225387" eaLnBrk="0" fontAlgn="base" hangingPunct="0">
              <a:spcBef>
                <a:spcPct val="30000"/>
              </a:spcBef>
              <a:spcAft>
                <a:spcPct val="0"/>
              </a:spcAft>
              <a:defRPr kumimoji="1" sz="1200">
                <a:solidFill>
                  <a:schemeClr val="tx1"/>
                </a:solidFill>
                <a:latin typeface="Times" charset="0"/>
                <a:ea typeface="Osaka" charset="-128"/>
              </a:defRPr>
            </a:lvl8pPr>
            <a:lvl9pPr marL="3866510" indent="-225387"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417F241E-5A92-4A76-BD3C-BBFCEE886A47}" type="slidenum">
              <a:rPr lang="en-US" altLang="de-DE" sz="1000"/>
              <a:pPr eaLnBrk="1" hangingPunct="1">
                <a:spcBef>
                  <a:spcPct val="0"/>
                </a:spcBef>
              </a:pPr>
              <a:t>35</a:t>
            </a:fld>
            <a:endParaRPr lang="en-US" altLang="de-DE" sz="10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p:cNvSpPr>
            <a:spLocks noGrp="1" noRot="1" noChangeAspect="1" noTextEdit="1"/>
          </p:cNvSpPr>
          <p:nvPr>
            <p:ph type="sldImg"/>
          </p:nvPr>
        </p:nvSpPr>
        <p:spPr>
          <a:ln/>
        </p:spPr>
      </p:sp>
      <p:sp>
        <p:nvSpPr>
          <p:cNvPr id="64515" name="Symbol zastępczy notatek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j-lt" charset="0"/>
              <a:buNone/>
            </a:pPr>
            <a:r>
              <a:rPr lang="de-CH" altLang="en-US">
                <a:latin typeface="Arial" pitchFamily="34" charset="0"/>
                <a:ea typeface="Osaka" charset="-128"/>
              </a:rPr>
              <a:t>Participants come up with the steps of procedure. The next slide is a reminder and help which can be used once the participants have given their input.</a:t>
            </a:r>
            <a:endParaRPr lang="en-US" altLang="en-US">
              <a:latin typeface="Arial" pitchFamily="34" charset="0"/>
              <a:ea typeface="Osaka" charset="-128"/>
            </a:endParaRPr>
          </a:p>
        </p:txBody>
      </p:sp>
      <p:sp>
        <p:nvSpPr>
          <p:cNvPr id="64516" name="Symbol zastępczy numeru slajd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34892" indent="-282527" eaLnBrk="0" hangingPunct="0">
              <a:spcBef>
                <a:spcPct val="30000"/>
              </a:spcBef>
              <a:defRPr kumimoji="1" sz="1200">
                <a:solidFill>
                  <a:schemeClr val="tx1"/>
                </a:solidFill>
                <a:latin typeface="Arial" pitchFamily="34" charset="0"/>
                <a:ea typeface="Osaka" charset="-128"/>
              </a:defRPr>
            </a:lvl2pPr>
            <a:lvl3pPr marL="1131700" indent="-225387" eaLnBrk="0" hangingPunct="0">
              <a:spcBef>
                <a:spcPct val="30000"/>
              </a:spcBef>
              <a:defRPr kumimoji="1" sz="1200">
                <a:solidFill>
                  <a:schemeClr val="tx1"/>
                </a:solidFill>
                <a:latin typeface="Times" charset="0"/>
                <a:ea typeface="Osaka" charset="-128"/>
              </a:defRPr>
            </a:lvl3pPr>
            <a:lvl4pPr marL="1584062" indent="-225387" eaLnBrk="0" hangingPunct="0">
              <a:spcBef>
                <a:spcPct val="30000"/>
              </a:spcBef>
              <a:defRPr kumimoji="1" sz="1200">
                <a:solidFill>
                  <a:schemeClr val="tx1"/>
                </a:solidFill>
                <a:latin typeface="Times" charset="0"/>
                <a:ea typeface="Osaka" charset="-128"/>
              </a:defRPr>
            </a:lvl4pPr>
            <a:lvl5pPr marL="2038012" indent="-225387" eaLnBrk="0" hangingPunct="0">
              <a:spcBef>
                <a:spcPct val="30000"/>
              </a:spcBef>
              <a:defRPr kumimoji="1" sz="1200">
                <a:solidFill>
                  <a:schemeClr val="tx1"/>
                </a:solidFill>
                <a:latin typeface="Times" charset="0"/>
                <a:ea typeface="Osaka" charset="-128"/>
              </a:defRPr>
            </a:lvl5pPr>
            <a:lvl6pPr marL="2495138" indent="-225387" eaLnBrk="0" fontAlgn="base" hangingPunct="0">
              <a:spcBef>
                <a:spcPct val="30000"/>
              </a:spcBef>
              <a:spcAft>
                <a:spcPct val="0"/>
              </a:spcAft>
              <a:defRPr kumimoji="1" sz="1200">
                <a:solidFill>
                  <a:schemeClr val="tx1"/>
                </a:solidFill>
                <a:latin typeface="Times" charset="0"/>
                <a:ea typeface="Osaka" charset="-128"/>
              </a:defRPr>
            </a:lvl6pPr>
            <a:lvl7pPr marL="2952261" indent="-225387" eaLnBrk="0" fontAlgn="base" hangingPunct="0">
              <a:spcBef>
                <a:spcPct val="30000"/>
              </a:spcBef>
              <a:spcAft>
                <a:spcPct val="0"/>
              </a:spcAft>
              <a:defRPr kumimoji="1" sz="1200">
                <a:solidFill>
                  <a:schemeClr val="tx1"/>
                </a:solidFill>
                <a:latin typeface="Times" charset="0"/>
                <a:ea typeface="Osaka" charset="-128"/>
              </a:defRPr>
            </a:lvl7pPr>
            <a:lvl8pPr marL="3409386" indent="-225387" eaLnBrk="0" fontAlgn="base" hangingPunct="0">
              <a:spcBef>
                <a:spcPct val="30000"/>
              </a:spcBef>
              <a:spcAft>
                <a:spcPct val="0"/>
              </a:spcAft>
              <a:defRPr kumimoji="1" sz="1200">
                <a:solidFill>
                  <a:schemeClr val="tx1"/>
                </a:solidFill>
                <a:latin typeface="Times" charset="0"/>
                <a:ea typeface="Osaka" charset="-128"/>
              </a:defRPr>
            </a:lvl8pPr>
            <a:lvl9pPr marL="3866510" indent="-225387"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417F241E-5A92-4A76-BD3C-BBFCEE886A47}" type="slidenum">
              <a:rPr lang="en-US" altLang="de-DE" sz="1000"/>
              <a:pPr eaLnBrk="1" hangingPunct="1">
                <a:spcBef>
                  <a:spcPct val="0"/>
                </a:spcBef>
              </a:pPr>
              <a:t>36</a:t>
            </a:fld>
            <a:endParaRPr lang="en-US" altLang="de-DE" sz="10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34892" indent="-282527" eaLnBrk="0" hangingPunct="0">
              <a:spcBef>
                <a:spcPct val="30000"/>
              </a:spcBef>
              <a:defRPr kumimoji="1" sz="1200">
                <a:solidFill>
                  <a:schemeClr val="tx1"/>
                </a:solidFill>
                <a:latin typeface="Arial" pitchFamily="34" charset="0"/>
                <a:ea typeface="Osaka" charset="-128"/>
              </a:defRPr>
            </a:lvl2pPr>
            <a:lvl3pPr marL="1131700" indent="-225387" eaLnBrk="0" hangingPunct="0">
              <a:spcBef>
                <a:spcPct val="30000"/>
              </a:spcBef>
              <a:defRPr kumimoji="1" sz="1200">
                <a:solidFill>
                  <a:schemeClr val="tx1"/>
                </a:solidFill>
                <a:latin typeface="Times" charset="0"/>
                <a:ea typeface="Osaka" charset="-128"/>
              </a:defRPr>
            </a:lvl3pPr>
            <a:lvl4pPr marL="1584062" indent="-225387" eaLnBrk="0" hangingPunct="0">
              <a:spcBef>
                <a:spcPct val="30000"/>
              </a:spcBef>
              <a:defRPr kumimoji="1" sz="1200">
                <a:solidFill>
                  <a:schemeClr val="tx1"/>
                </a:solidFill>
                <a:latin typeface="Times" charset="0"/>
                <a:ea typeface="Osaka" charset="-128"/>
              </a:defRPr>
            </a:lvl4pPr>
            <a:lvl5pPr marL="2038012" indent="-225387" eaLnBrk="0" hangingPunct="0">
              <a:spcBef>
                <a:spcPct val="30000"/>
              </a:spcBef>
              <a:defRPr kumimoji="1" sz="1200">
                <a:solidFill>
                  <a:schemeClr val="tx1"/>
                </a:solidFill>
                <a:latin typeface="Times" charset="0"/>
                <a:ea typeface="Osaka" charset="-128"/>
              </a:defRPr>
            </a:lvl5pPr>
            <a:lvl6pPr marL="2495138" indent="-225387" eaLnBrk="0" fontAlgn="base" hangingPunct="0">
              <a:spcBef>
                <a:spcPct val="30000"/>
              </a:spcBef>
              <a:spcAft>
                <a:spcPct val="0"/>
              </a:spcAft>
              <a:defRPr kumimoji="1" sz="1200">
                <a:solidFill>
                  <a:schemeClr val="tx1"/>
                </a:solidFill>
                <a:latin typeface="Times" charset="0"/>
                <a:ea typeface="Osaka" charset="-128"/>
              </a:defRPr>
            </a:lvl6pPr>
            <a:lvl7pPr marL="2952261" indent="-225387" eaLnBrk="0" fontAlgn="base" hangingPunct="0">
              <a:spcBef>
                <a:spcPct val="30000"/>
              </a:spcBef>
              <a:spcAft>
                <a:spcPct val="0"/>
              </a:spcAft>
              <a:defRPr kumimoji="1" sz="1200">
                <a:solidFill>
                  <a:schemeClr val="tx1"/>
                </a:solidFill>
                <a:latin typeface="Times" charset="0"/>
                <a:ea typeface="Osaka" charset="-128"/>
              </a:defRPr>
            </a:lvl7pPr>
            <a:lvl8pPr marL="3409386" indent="-225387" eaLnBrk="0" fontAlgn="base" hangingPunct="0">
              <a:spcBef>
                <a:spcPct val="30000"/>
              </a:spcBef>
              <a:spcAft>
                <a:spcPct val="0"/>
              </a:spcAft>
              <a:defRPr kumimoji="1" sz="1200">
                <a:solidFill>
                  <a:schemeClr val="tx1"/>
                </a:solidFill>
                <a:latin typeface="Times" charset="0"/>
                <a:ea typeface="Osaka" charset="-128"/>
              </a:defRPr>
            </a:lvl8pPr>
            <a:lvl9pPr marL="3866510" indent="-225387"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A2A0AEFF-C2C2-4A6A-B398-D26B8CDA9E99}" type="slidenum">
              <a:rPr lang="ar-SA" altLang="de-DE" sz="1000">
                <a:solidFill>
                  <a:srgbClr val="000000"/>
                </a:solidFill>
              </a:rPr>
              <a:pPr eaLnBrk="1" hangingPunct="1">
                <a:spcBef>
                  <a:spcPct val="0"/>
                </a:spcBef>
              </a:pPr>
              <a:t>37</a:t>
            </a:fld>
            <a:endParaRPr lang="en-US" altLang="de-DE" sz="1000">
              <a:solidFill>
                <a:srgbClr val="000000"/>
              </a:solidFill>
            </a:endParaRPr>
          </a:p>
        </p:txBody>
      </p:sp>
      <p:sp>
        <p:nvSpPr>
          <p:cNvPr id="66563"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73100" y="4686300"/>
            <a:ext cx="5389563" cy="44402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Arial" pitchFamily="34" charset="0"/>
                <a:ea typeface="Osaka" charset="-128"/>
              </a:rPr>
              <a:t>Other items</a:t>
            </a:r>
            <a:r>
              <a:rPr lang="en-US" baseline="0" dirty="0">
                <a:latin typeface="Arial" pitchFamily="34" charset="0"/>
                <a:ea typeface="Osaka" charset="-128"/>
              </a:rPr>
              <a:t> </a:t>
            </a:r>
            <a:r>
              <a:rPr lang="en-US" dirty="0">
                <a:latin typeface="Arial" pitchFamily="34" charset="0"/>
                <a:ea typeface="Osaka" charset="-128"/>
              </a:rPr>
              <a:t>which can be discussed here are:</a:t>
            </a:r>
          </a:p>
          <a:p>
            <a:pPr marL="226482" indent="-226482">
              <a:buFontTx/>
              <a:buAutoNum type="arabicPeriod"/>
              <a:defRPr/>
            </a:pPr>
            <a:endParaRPr lang="en-US" dirty="0"/>
          </a:p>
          <a:p>
            <a:pPr marL="226482" indent="-226482">
              <a:buFontTx/>
              <a:buAutoNum type="arabicPeriod"/>
              <a:defRPr/>
            </a:pPr>
            <a:r>
              <a:rPr lang="en-US" dirty="0"/>
              <a:t>Discuss the mobilization after surgery. (Movements of injured limb, weight bearing, …)</a:t>
            </a:r>
          </a:p>
          <a:p>
            <a:pPr marL="226482" indent="-226482">
              <a:buFontTx/>
              <a:buAutoNum type="arabicPeriod"/>
              <a:defRPr/>
            </a:pPr>
            <a:r>
              <a:rPr lang="en-US" dirty="0"/>
              <a:t>What are available community resources in your country to help mobilize the patient so that they get back home quicker?</a:t>
            </a:r>
          </a:p>
          <a:p>
            <a:pPr marL="226482" indent="-226482">
              <a:buFontTx/>
              <a:buAutoNum type="arabicPeriod"/>
              <a:defRPr/>
            </a:pPr>
            <a:r>
              <a:rPr lang="en-US" dirty="0"/>
              <a:t>How does the diabetes influence the healing process?</a:t>
            </a:r>
          </a:p>
          <a:p>
            <a:pPr marL="226482" indent="-226482">
              <a:buFontTx/>
              <a:buAutoNum type="arabicPeriod"/>
              <a:defRPr/>
            </a:pPr>
            <a:endParaRPr lang="en-US" dirty="0"/>
          </a:p>
          <a:p>
            <a:pPr marL="226482" indent="-226482">
              <a:buFontTx/>
              <a:buAutoNum type="arabicPeriod"/>
              <a:defRPr/>
            </a:pPr>
            <a:endParaRPr lang="en-US" dirty="0"/>
          </a:p>
          <a:p>
            <a:pPr eaLnBrk="1" hangingPunct="1">
              <a:defRPr/>
            </a:pPr>
            <a:endParaRPr lang="en-US" altLang="en-US" dirty="0">
              <a:latin typeface="Arial" pitchFamily="34" charset="0"/>
              <a:ea typeface="Osaka"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Let a participant make a summary on hand of the four AO principles of fracture fixation. Relate/Refer to the case discussed!</a:t>
            </a:r>
          </a:p>
          <a:p>
            <a:pPr>
              <a:defRPr/>
            </a:pPr>
            <a:endParaRPr lang="en-US" dirty="0"/>
          </a:p>
          <a:p>
            <a:pPr marL="226482" indent="-226482">
              <a:buFontTx/>
              <a:buAutoNum type="arabicPeriod"/>
              <a:defRPr/>
            </a:pPr>
            <a:r>
              <a:rPr lang="en-US" dirty="0"/>
              <a:t>Type of reduction (direct or indirect, open or closed)</a:t>
            </a:r>
          </a:p>
          <a:p>
            <a:pPr marL="226482" indent="-226482">
              <a:buFontTx/>
              <a:buAutoNum type="arabicPeriod"/>
              <a:defRPr/>
            </a:pPr>
            <a:r>
              <a:rPr lang="en-US" dirty="0"/>
              <a:t>Principles of stabilization and fixation (absolute or relative stability) with healing expected</a:t>
            </a:r>
          </a:p>
          <a:p>
            <a:pPr marL="226482" indent="-226482">
              <a:buFontTx/>
              <a:buAutoNum type="arabicPeriod"/>
              <a:defRPr/>
            </a:pPr>
            <a:r>
              <a:rPr lang="en-US" dirty="0"/>
              <a:t>Impact of soft tissue </a:t>
            </a:r>
            <a:r>
              <a:rPr lang="en-US"/>
              <a:t>(approach)</a:t>
            </a:r>
          </a:p>
          <a:p>
            <a:pPr marL="226482" indent="-226482">
              <a:buFontTx/>
              <a:buAutoNum type="arabicPeriod"/>
              <a:defRPr/>
            </a:pPr>
            <a:r>
              <a:rPr lang="en-US"/>
              <a:t>Expected </a:t>
            </a:r>
            <a:r>
              <a:rPr lang="en-US" dirty="0"/>
              <a:t>mobilization after surgery (limb, patient as a whole, weight bearing)</a:t>
            </a:r>
          </a:p>
          <a:p>
            <a:pPr marL="226482" indent="-226482">
              <a:buFont typeface="+mj-lt"/>
              <a:buAutoNum type="arabicPeriod"/>
              <a:defRPr/>
            </a:pPr>
            <a:endParaRPr lang="de-CH" dirty="0"/>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34892" indent="-282527" eaLnBrk="0" hangingPunct="0">
              <a:spcBef>
                <a:spcPct val="30000"/>
              </a:spcBef>
              <a:defRPr kumimoji="1" sz="1200">
                <a:solidFill>
                  <a:schemeClr val="tx1"/>
                </a:solidFill>
                <a:latin typeface="Arial" pitchFamily="34" charset="0"/>
                <a:ea typeface="Osaka" charset="-128"/>
              </a:defRPr>
            </a:lvl2pPr>
            <a:lvl3pPr marL="1131700" indent="-225387" eaLnBrk="0" hangingPunct="0">
              <a:spcBef>
                <a:spcPct val="30000"/>
              </a:spcBef>
              <a:defRPr kumimoji="1" sz="1200">
                <a:solidFill>
                  <a:schemeClr val="tx1"/>
                </a:solidFill>
                <a:latin typeface="Times" charset="0"/>
                <a:ea typeface="Osaka" charset="-128"/>
              </a:defRPr>
            </a:lvl3pPr>
            <a:lvl4pPr marL="1584062" indent="-225387" eaLnBrk="0" hangingPunct="0">
              <a:spcBef>
                <a:spcPct val="30000"/>
              </a:spcBef>
              <a:defRPr kumimoji="1" sz="1200">
                <a:solidFill>
                  <a:schemeClr val="tx1"/>
                </a:solidFill>
                <a:latin typeface="Times" charset="0"/>
                <a:ea typeface="Osaka" charset="-128"/>
              </a:defRPr>
            </a:lvl4pPr>
            <a:lvl5pPr marL="2038012" indent="-225387" eaLnBrk="0" hangingPunct="0">
              <a:spcBef>
                <a:spcPct val="30000"/>
              </a:spcBef>
              <a:defRPr kumimoji="1" sz="1200">
                <a:solidFill>
                  <a:schemeClr val="tx1"/>
                </a:solidFill>
                <a:latin typeface="Times" charset="0"/>
                <a:ea typeface="Osaka" charset="-128"/>
              </a:defRPr>
            </a:lvl5pPr>
            <a:lvl6pPr marL="2495138" indent="-225387" eaLnBrk="0" fontAlgn="base" hangingPunct="0">
              <a:spcBef>
                <a:spcPct val="30000"/>
              </a:spcBef>
              <a:spcAft>
                <a:spcPct val="0"/>
              </a:spcAft>
              <a:defRPr kumimoji="1" sz="1200">
                <a:solidFill>
                  <a:schemeClr val="tx1"/>
                </a:solidFill>
                <a:latin typeface="Times" charset="0"/>
                <a:ea typeface="Osaka" charset="-128"/>
              </a:defRPr>
            </a:lvl6pPr>
            <a:lvl7pPr marL="2952261" indent="-225387" eaLnBrk="0" fontAlgn="base" hangingPunct="0">
              <a:spcBef>
                <a:spcPct val="30000"/>
              </a:spcBef>
              <a:spcAft>
                <a:spcPct val="0"/>
              </a:spcAft>
              <a:defRPr kumimoji="1" sz="1200">
                <a:solidFill>
                  <a:schemeClr val="tx1"/>
                </a:solidFill>
                <a:latin typeface="Times" charset="0"/>
                <a:ea typeface="Osaka" charset="-128"/>
              </a:defRPr>
            </a:lvl7pPr>
            <a:lvl8pPr marL="3409386" indent="-225387" eaLnBrk="0" fontAlgn="base" hangingPunct="0">
              <a:spcBef>
                <a:spcPct val="30000"/>
              </a:spcBef>
              <a:spcAft>
                <a:spcPct val="0"/>
              </a:spcAft>
              <a:defRPr kumimoji="1" sz="1200">
                <a:solidFill>
                  <a:schemeClr val="tx1"/>
                </a:solidFill>
                <a:latin typeface="Times" charset="0"/>
                <a:ea typeface="Osaka" charset="-128"/>
              </a:defRPr>
            </a:lvl8pPr>
            <a:lvl9pPr marL="3866510" indent="-225387"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883306CF-17D4-4D2A-BCA6-B2F9229A3DCA}" type="slidenum">
              <a:rPr lang="en-US" altLang="de-DE" sz="1000"/>
              <a:pPr eaLnBrk="1" hangingPunct="1">
                <a:spcBef>
                  <a:spcPct val="0"/>
                </a:spcBef>
              </a:pPr>
              <a:t>38</a:t>
            </a:fld>
            <a:endParaRPr lang="en-US" altLang="de-DE" sz="10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itchFamily="34" charset="0"/>
              <a:ea typeface="Osaka" charset="-128"/>
            </a:endParaRPr>
          </a:p>
        </p:txBody>
      </p:sp>
      <p:sp>
        <p:nvSpPr>
          <p:cNvPr id="4" name="Slide Number Placeholder 3"/>
          <p:cNvSpPr>
            <a:spLocks noGrp="1"/>
          </p:cNvSpPr>
          <p:nvPr>
            <p:ph type="sldNum" sz="quarter" idx="10"/>
          </p:nvPr>
        </p:nvSpPr>
        <p:spPr/>
        <p:txBody>
          <a:bodyPr/>
          <a:lstStyle/>
          <a:p>
            <a:pPr>
              <a:defRPr/>
            </a:pPr>
            <a:fld id="{822031A0-0BD9-49AA-B5D9-75CD3F587D47}" type="slidenum">
              <a:rPr lang="en-US" smtClean="0"/>
              <a:pPr>
                <a:defRPr/>
              </a:pPr>
              <a:t>39</a:t>
            </a:fld>
            <a:endParaRPr lang="en-US"/>
          </a:p>
        </p:txBody>
      </p:sp>
    </p:spTree>
    <p:extLst>
      <p:ext uri="{BB962C8B-B14F-4D97-AF65-F5344CB8AC3E}">
        <p14:creationId xmlns:p14="http://schemas.microsoft.com/office/powerpoint/2010/main" val="2506537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de-CH" b="1" dirty="0" err="1"/>
              <a:t>How</a:t>
            </a:r>
            <a:r>
              <a:rPr lang="de-CH" b="1" dirty="0"/>
              <a:t> </a:t>
            </a:r>
            <a:r>
              <a:rPr lang="de-CH" b="1" dirty="0" err="1"/>
              <a:t>to</a:t>
            </a:r>
            <a:r>
              <a:rPr lang="de-CH" b="1" dirty="0"/>
              <a:t> </a:t>
            </a:r>
            <a:r>
              <a:rPr lang="de-CH" b="1" dirty="0" err="1"/>
              <a:t>use</a:t>
            </a:r>
            <a:r>
              <a:rPr lang="de-CH" b="1" dirty="0"/>
              <a:t> </a:t>
            </a:r>
            <a:r>
              <a:rPr lang="de-CH" b="1" dirty="0" err="1"/>
              <a:t>the</a:t>
            </a:r>
            <a:r>
              <a:rPr lang="de-CH" b="1" dirty="0"/>
              <a:t> </a:t>
            </a:r>
            <a:r>
              <a:rPr lang="de-CH" b="1" dirty="0" err="1"/>
              <a:t>ppt</a:t>
            </a:r>
            <a:r>
              <a:rPr lang="de-CH" b="1" dirty="0"/>
              <a:t>?</a:t>
            </a:r>
          </a:p>
          <a:p>
            <a:pPr marL="166812" indent="-166812">
              <a:buFont typeface="Arial" pitchFamily="34" charset="0"/>
              <a:buChar char="•"/>
              <a:defRPr/>
            </a:pPr>
            <a:r>
              <a:rPr lang="de-CH" dirty="0"/>
              <a:t>Focus on </a:t>
            </a:r>
            <a:r>
              <a:rPr lang="de-CH" dirty="0" err="1"/>
              <a:t>the</a:t>
            </a:r>
            <a:r>
              <a:rPr lang="de-CH" dirty="0"/>
              <a:t> 3 </a:t>
            </a:r>
            <a:r>
              <a:rPr lang="de-CH" dirty="0" err="1"/>
              <a:t>learning</a:t>
            </a:r>
            <a:r>
              <a:rPr lang="de-CH" dirty="0"/>
              <a:t> </a:t>
            </a:r>
            <a:r>
              <a:rPr lang="de-CH" dirty="0" err="1"/>
              <a:t>outcomes</a:t>
            </a:r>
            <a:r>
              <a:rPr lang="de-CH" dirty="0"/>
              <a:t>. </a:t>
            </a:r>
          </a:p>
          <a:p>
            <a:pPr marL="164259" indent="-168344">
              <a:buFont typeface="Arial" panose="020B0604020202020204" pitchFamily="34" charset="0"/>
              <a:buChar char="•"/>
              <a:defRPr/>
            </a:pPr>
            <a:r>
              <a:rPr lang="de-CH" dirty="0"/>
              <a:t>The </a:t>
            </a:r>
            <a:r>
              <a:rPr lang="de-CH" dirty="0" err="1"/>
              <a:t>participants</a:t>
            </a:r>
            <a:r>
              <a:rPr lang="de-CH" dirty="0"/>
              <a:t> </a:t>
            </a:r>
          </a:p>
          <a:p>
            <a:pPr marL="613175" lvl="1" indent="-168344">
              <a:buFont typeface="Arial" panose="020B0604020202020204" pitchFamily="34" charset="0"/>
              <a:buChar char="•"/>
              <a:defRPr/>
            </a:pPr>
            <a:r>
              <a:rPr lang="de-CH" dirty="0" err="1"/>
              <a:t>Describe</a:t>
            </a:r>
            <a:r>
              <a:rPr lang="de-CH" dirty="0"/>
              <a:t> </a:t>
            </a:r>
            <a:r>
              <a:rPr lang="de-CH" dirty="0" err="1"/>
              <a:t>briefly</a:t>
            </a:r>
            <a:r>
              <a:rPr lang="de-CH" dirty="0"/>
              <a:t> </a:t>
            </a:r>
            <a:r>
              <a:rPr lang="de-CH" dirty="0" err="1"/>
              <a:t>the</a:t>
            </a:r>
            <a:r>
              <a:rPr lang="de-CH" dirty="0"/>
              <a:t> </a:t>
            </a:r>
            <a:r>
              <a:rPr lang="de-CH" dirty="0" err="1"/>
              <a:t>fracture</a:t>
            </a:r>
            <a:r>
              <a:rPr lang="de-CH" dirty="0"/>
              <a:t>.</a:t>
            </a:r>
          </a:p>
          <a:p>
            <a:pPr marL="613175" lvl="1" indent="-168344">
              <a:buFont typeface="Arial" panose="020B0604020202020204" pitchFamily="34" charset="0"/>
              <a:buChar char="•"/>
              <a:defRPr/>
            </a:pPr>
            <a:r>
              <a:rPr lang="de-CH" dirty="0" err="1"/>
              <a:t>Discuss</a:t>
            </a:r>
            <a:r>
              <a:rPr lang="de-CH" dirty="0"/>
              <a:t> </a:t>
            </a:r>
            <a:r>
              <a:rPr lang="de-CH" dirty="0" err="1"/>
              <a:t>possible</a:t>
            </a:r>
            <a:r>
              <a:rPr lang="de-CH" dirty="0"/>
              <a:t> </a:t>
            </a:r>
            <a:r>
              <a:rPr lang="de-CH" dirty="0" err="1"/>
              <a:t>treatment</a:t>
            </a:r>
            <a:r>
              <a:rPr lang="de-CH" dirty="0"/>
              <a:t>(s). In </a:t>
            </a:r>
            <a:r>
              <a:rPr lang="de-CH" dirty="0" err="1"/>
              <a:t>this</a:t>
            </a:r>
            <a:r>
              <a:rPr lang="de-CH" dirty="0"/>
              <a:t> </a:t>
            </a:r>
            <a:r>
              <a:rPr lang="de-CH" dirty="0" err="1"/>
              <a:t>discussion</a:t>
            </a:r>
            <a:r>
              <a:rPr lang="de-CH" dirty="0"/>
              <a:t> </a:t>
            </a:r>
            <a:r>
              <a:rPr lang="de-CH" dirty="0" err="1"/>
              <a:t>the</a:t>
            </a:r>
            <a:r>
              <a:rPr lang="de-CH" dirty="0"/>
              <a:t> </a:t>
            </a:r>
            <a:r>
              <a:rPr lang="de-CH" dirty="0" err="1"/>
              <a:t>treatment</a:t>
            </a:r>
            <a:r>
              <a:rPr lang="de-CH" dirty="0"/>
              <a:t> </a:t>
            </a:r>
            <a:r>
              <a:rPr lang="de-CH" dirty="0" err="1"/>
              <a:t>with</a:t>
            </a:r>
            <a:r>
              <a:rPr lang="de-CH" dirty="0"/>
              <a:t> DHS </a:t>
            </a:r>
            <a:r>
              <a:rPr lang="de-CH" dirty="0" err="1"/>
              <a:t>is</a:t>
            </a:r>
            <a:r>
              <a:rPr lang="de-CH" dirty="0"/>
              <a:t> </a:t>
            </a:r>
            <a:r>
              <a:rPr lang="de-CH" dirty="0" err="1"/>
              <a:t>discussed</a:t>
            </a:r>
            <a:r>
              <a:rPr lang="de-CH" dirty="0"/>
              <a:t>.</a:t>
            </a:r>
          </a:p>
          <a:p>
            <a:pPr marL="613175" lvl="1" indent="-168344">
              <a:buFont typeface="Arial" panose="020B0604020202020204" pitchFamily="34" charset="0"/>
              <a:buChar char="•"/>
              <a:defRPr/>
            </a:pPr>
            <a:r>
              <a:rPr lang="de-CH" dirty="0"/>
              <a:t>Focus on </a:t>
            </a:r>
            <a:r>
              <a:rPr lang="de-CH" dirty="0" err="1"/>
              <a:t>peri</a:t>
            </a:r>
            <a:r>
              <a:rPr lang="de-CH" dirty="0"/>
              <a:t>-operative </a:t>
            </a:r>
            <a:r>
              <a:rPr lang="de-CH" dirty="0" err="1"/>
              <a:t>preparations</a:t>
            </a:r>
            <a:r>
              <a:rPr lang="de-CH" dirty="0"/>
              <a:t> </a:t>
            </a:r>
            <a:r>
              <a:rPr lang="de-CH" dirty="0" err="1"/>
              <a:t>for</a:t>
            </a:r>
            <a:r>
              <a:rPr lang="de-CH" dirty="0"/>
              <a:t> </a:t>
            </a:r>
            <a:r>
              <a:rPr lang="de-CH" dirty="0" err="1"/>
              <a:t>this</a:t>
            </a:r>
            <a:r>
              <a:rPr lang="de-CH" dirty="0"/>
              <a:t> </a:t>
            </a:r>
            <a:r>
              <a:rPr lang="de-CH" dirty="0" err="1"/>
              <a:t>particular</a:t>
            </a:r>
            <a:r>
              <a:rPr lang="de-CH" dirty="0"/>
              <a:t> </a:t>
            </a:r>
            <a:r>
              <a:rPr lang="de-CH" dirty="0" err="1"/>
              <a:t>treatment</a:t>
            </a:r>
            <a:r>
              <a:rPr lang="de-CH" dirty="0"/>
              <a:t>.</a:t>
            </a:r>
          </a:p>
          <a:p>
            <a:pPr>
              <a:buFont typeface="Arial" pitchFamily="34" charset="0"/>
              <a:buNone/>
              <a:defRPr/>
            </a:pPr>
            <a:endParaRPr lang="de-CH" b="1" dirty="0"/>
          </a:p>
          <a:p>
            <a:pPr>
              <a:buFont typeface="Arial" pitchFamily="34" charset="0"/>
              <a:buNone/>
              <a:defRPr/>
            </a:pPr>
            <a:r>
              <a:rPr lang="de-CH" b="1" dirty="0" err="1"/>
              <a:t>If</a:t>
            </a:r>
            <a:r>
              <a:rPr lang="de-CH" b="1" dirty="0"/>
              <a:t> </a:t>
            </a:r>
            <a:r>
              <a:rPr lang="de-CH" b="1" dirty="0" err="1"/>
              <a:t>available</a:t>
            </a:r>
            <a:r>
              <a:rPr lang="de-CH" b="1" dirty="0"/>
              <a:t>, </a:t>
            </a:r>
            <a:r>
              <a:rPr lang="de-CH" b="1" dirty="0" err="1"/>
              <a:t>use</a:t>
            </a:r>
            <a:r>
              <a:rPr lang="de-CH" b="1" dirty="0"/>
              <a:t> </a:t>
            </a:r>
            <a:r>
              <a:rPr lang="de-CH" b="1" dirty="0" err="1"/>
              <a:t>the</a:t>
            </a:r>
            <a:r>
              <a:rPr lang="de-CH" b="1" dirty="0"/>
              <a:t> </a:t>
            </a:r>
            <a:r>
              <a:rPr lang="de-CH" b="1" dirty="0" err="1"/>
              <a:t>workshop</a:t>
            </a:r>
            <a:r>
              <a:rPr lang="de-CH" b="1" dirty="0"/>
              <a:t> </a:t>
            </a:r>
            <a:r>
              <a:rPr lang="de-CH" b="1" dirty="0" err="1"/>
              <a:t>instruments</a:t>
            </a:r>
            <a:r>
              <a:rPr lang="de-CH" b="1" dirty="0"/>
              <a:t> </a:t>
            </a:r>
            <a:r>
              <a:rPr lang="de-CH" b="1" dirty="0" err="1"/>
              <a:t>to</a:t>
            </a:r>
            <a:r>
              <a:rPr lang="de-CH" b="1" dirty="0"/>
              <a:t> </a:t>
            </a:r>
            <a:r>
              <a:rPr lang="de-CH" b="1" dirty="0" err="1"/>
              <a:t>allow</a:t>
            </a:r>
            <a:r>
              <a:rPr lang="de-CH" b="1" dirty="0"/>
              <a:t> </a:t>
            </a:r>
            <a:r>
              <a:rPr lang="de-CH" b="1" dirty="0" err="1"/>
              <a:t>hands</a:t>
            </a:r>
            <a:r>
              <a:rPr lang="de-CH" b="1" dirty="0"/>
              <a:t> on individual </a:t>
            </a:r>
            <a:r>
              <a:rPr lang="de-CH" b="1" dirty="0" err="1"/>
              <a:t>instruments</a:t>
            </a:r>
            <a:r>
              <a:rPr lang="de-CH" b="1" dirty="0"/>
              <a:t> </a:t>
            </a:r>
            <a:r>
              <a:rPr lang="de-CH" b="1" dirty="0" err="1"/>
              <a:t>and</a:t>
            </a:r>
            <a:r>
              <a:rPr lang="de-CH" b="1" dirty="0"/>
              <a:t> </a:t>
            </a:r>
            <a:r>
              <a:rPr lang="de-CH" b="1" dirty="0" err="1"/>
              <a:t>to</a:t>
            </a:r>
            <a:r>
              <a:rPr lang="de-CH" b="1" dirty="0"/>
              <a:t> </a:t>
            </a:r>
            <a:r>
              <a:rPr lang="de-CH" b="1" dirty="0" err="1"/>
              <a:t>discuss</a:t>
            </a:r>
            <a:r>
              <a:rPr lang="de-CH" b="1" dirty="0"/>
              <a:t> </a:t>
            </a:r>
            <a:r>
              <a:rPr lang="de-CH" b="1" dirty="0" err="1"/>
              <a:t>and</a:t>
            </a:r>
            <a:r>
              <a:rPr lang="de-CH" b="1" dirty="0"/>
              <a:t>/</a:t>
            </a:r>
            <a:r>
              <a:rPr lang="de-CH" b="1" dirty="0" err="1"/>
              <a:t>or</a:t>
            </a:r>
            <a:r>
              <a:rPr lang="de-CH" b="1" dirty="0"/>
              <a:t> </a:t>
            </a:r>
            <a:r>
              <a:rPr lang="de-CH" b="1" dirty="0" err="1"/>
              <a:t>try</a:t>
            </a:r>
            <a:r>
              <a:rPr lang="de-CH" b="1" dirty="0"/>
              <a:t> out </a:t>
            </a:r>
            <a:r>
              <a:rPr lang="de-CH" b="1" dirty="0" err="1"/>
              <a:t>functionality</a:t>
            </a:r>
            <a:r>
              <a:rPr lang="de-CH" b="1" dirty="0"/>
              <a:t> </a:t>
            </a:r>
            <a:r>
              <a:rPr lang="de-CH" b="1" dirty="0" err="1"/>
              <a:t>of</a:t>
            </a:r>
            <a:r>
              <a:rPr lang="de-CH" b="1" dirty="0"/>
              <a:t> </a:t>
            </a:r>
            <a:r>
              <a:rPr lang="de-CH" b="1" dirty="0" err="1"/>
              <a:t>instruments</a:t>
            </a:r>
            <a:r>
              <a:rPr lang="de-CH" b="1" dirty="0"/>
              <a:t>.</a:t>
            </a:r>
            <a:endParaRPr lang="de-CH" dirty="0"/>
          </a:p>
          <a:p>
            <a:pPr>
              <a:buFont typeface="Arial" pitchFamily="34" charset="0"/>
              <a:buNone/>
              <a:defRPr/>
            </a:pPr>
            <a:endParaRPr lang="de-CH" dirty="0"/>
          </a:p>
        </p:txBody>
      </p:sp>
      <p:sp>
        <p:nvSpPr>
          <p:cNvPr id="20483" name="Slide Number Placeholder 3"/>
          <p:cNvSpPr>
            <a:spLocks noGrp="1"/>
          </p:cNvSpPr>
          <p:nvPr>
            <p:ph type="sldNum" sz="quarter" idx="5"/>
          </p:nvPr>
        </p:nvSpPr>
        <p:spPr>
          <a:noFill/>
          <a:ln>
            <a:miter lim="800000"/>
            <a:headEnd/>
            <a:tailEnd/>
          </a:ln>
        </p:spPr>
        <p:txBody>
          <a:bodyPr/>
          <a:lstStyle/>
          <a:p>
            <a:fld id="{521C7F81-3163-4952-989E-316E2F485825}" type="slidenum">
              <a:rPr lang="en-US" smtClean="0">
                <a:ea typeface="Osaka"/>
                <a:cs typeface="Osaka"/>
              </a:rPr>
              <a:pPr/>
              <a:t>4</a:t>
            </a:fld>
            <a:endParaRPr lang="en-US">
              <a:ea typeface="Osaka"/>
              <a:cs typeface="Osak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p:spPr>
        <p:txBody>
          <a:bodyPr/>
          <a:lstStyle/>
          <a:p>
            <a:r>
              <a:rPr lang="de-CH" dirty="0" err="1">
                <a:ea typeface="Osaka"/>
              </a:rPr>
              <a:t>Include</a:t>
            </a:r>
            <a:r>
              <a:rPr lang="de-CH" baseline="0" dirty="0">
                <a:ea typeface="Osaka"/>
              </a:rPr>
              <a:t> </a:t>
            </a:r>
            <a:r>
              <a:rPr lang="de-CH" baseline="0" dirty="0" err="1">
                <a:ea typeface="Osaka"/>
              </a:rPr>
              <a:t>demention</a:t>
            </a:r>
            <a:r>
              <a:rPr lang="de-CH" baseline="0" dirty="0">
                <a:ea typeface="Osaka"/>
              </a:rPr>
              <a:t>, </a:t>
            </a:r>
            <a:r>
              <a:rPr lang="de-CH" baseline="0" dirty="0" err="1">
                <a:ea typeface="Osaka"/>
              </a:rPr>
              <a:t>obesity</a:t>
            </a:r>
            <a:r>
              <a:rPr lang="de-CH" baseline="0" dirty="0">
                <a:ea typeface="Osaka"/>
              </a:rPr>
              <a:t>, </a:t>
            </a:r>
            <a:r>
              <a:rPr lang="de-CH" baseline="0" dirty="0" err="1">
                <a:ea typeface="Osaka"/>
              </a:rPr>
              <a:t>diabetes</a:t>
            </a:r>
            <a:r>
              <a:rPr lang="de-CH" baseline="0" dirty="0">
                <a:ea typeface="Osaka"/>
              </a:rPr>
              <a:t> type 2 </a:t>
            </a:r>
            <a:r>
              <a:rPr lang="de-CH" baseline="0" dirty="0" err="1">
                <a:ea typeface="Osaka"/>
              </a:rPr>
              <a:t>as</a:t>
            </a:r>
            <a:r>
              <a:rPr lang="de-CH" baseline="0" dirty="0">
                <a:ea typeface="Osaka"/>
              </a:rPr>
              <a:t> </a:t>
            </a:r>
            <a:r>
              <a:rPr lang="de-CH" baseline="0" dirty="0" err="1">
                <a:ea typeface="Osaka"/>
              </a:rPr>
              <a:t>possible</a:t>
            </a:r>
            <a:r>
              <a:rPr lang="de-CH" baseline="0" dirty="0">
                <a:ea typeface="Osaka"/>
              </a:rPr>
              <a:t> extra </a:t>
            </a:r>
            <a:r>
              <a:rPr lang="de-CH" baseline="0" dirty="0" err="1">
                <a:ea typeface="Osaka"/>
              </a:rPr>
              <a:t>conditions</a:t>
            </a:r>
            <a:r>
              <a:rPr lang="de-CH" baseline="0" dirty="0">
                <a:ea typeface="Osaka"/>
              </a:rPr>
              <a:t> </a:t>
            </a:r>
            <a:r>
              <a:rPr lang="de-CH" baseline="0" dirty="0" err="1">
                <a:ea typeface="Osaka"/>
              </a:rPr>
              <a:t>for</a:t>
            </a:r>
            <a:r>
              <a:rPr lang="de-CH" baseline="0" dirty="0">
                <a:ea typeface="Osaka"/>
              </a:rPr>
              <a:t> </a:t>
            </a:r>
            <a:r>
              <a:rPr lang="de-CH" baseline="0" dirty="0" err="1">
                <a:ea typeface="Osaka"/>
              </a:rPr>
              <a:t>more</a:t>
            </a:r>
            <a:r>
              <a:rPr lang="de-CH" baseline="0" dirty="0">
                <a:ea typeface="Osaka"/>
              </a:rPr>
              <a:t> </a:t>
            </a:r>
            <a:r>
              <a:rPr lang="de-CH" baseline="0" dirty="0" err="1">
                <a:ea typeface="Osaka"/>
              </a:rPr>
              <a:t>advanced</a:t>
            </a:r>
            <a:r>
              <a:rPr lang="de-CH" baseline="0" dirty="0">
                <a:ea typeface="Osaka"/>
              </a:rPr>
              <a:t> </a:t>
            </a:r>
            <a:r>
              <a:rPr lang="de-CH" baseline="0" dirty="0" err="1">
                <a:ea typeface="Osaka"/>
              </a:rPr>
              <a:t>course</a:t>
            </a:r>
            <a:r>
              <a:rPr lang="de-CH" baseline="0" dirty="0">
                <a:ea typeface="Osaka"/>
              </a:rPr>
              <a:t> </a:t>
            </a:r>
            <a:r>
              <a:rPr lang="de-CH" baseline="0" dirty="0" err="1">
                <a:ea typeface="Osaka"/>
              </a:rPr>
              <a:t>participants</a:t>
            </a:r>
            <a:r>
              <a:rPr lang="de-CH" baseline="0" dirty="0">
                <a:ea typeface="Osaka"/>
              </a:rPr>
              <a:t>. </a:t>
            </a:r>
            <a:r>
              <a:rPr lang="de-CH" baseline="0" dirty="0" err="1">
                <a:ea typeface="Osaka"/>
              </a:rPr>
              <a:t>Adapt</a:t>
            </a:r>
            <a:r>
              <a:rPr lang="de-CH" baseline="0" dirty="0">
                <a:ea typeface="Osaka"/>
              </a:rPr>
              <a:t> </a:t>
            </a:r>
            <a:r>
              <a:rPr lang="de-CH" baseline="0" dirty="0" err="1">
                <a:ea typeface="Osaka"/>
              </a:rPr>
              <a:t>case</a:t>
            </a:r>
            <a:r>
              <a:rPr lang="de-CH" baseline="0" dirty="0">
                <a:ea typeface="Osaka"/>
              </a:rPr>
              <a:t> </a:t>
            </a:r>
            <a:r>
              <a:rPr lang="de-CH" baseline="0" dirty="0" err="1">
                <a:ea typeface="Osaka"/>
              </a:rPr>
              <a:t>and</a:t>
            </a:r>
            <a:r>
              <a:rPr lang="de-CH" baseline="0" dirty="0">
                <a:ea typeface="Osaka"/>
              </a:rPr>
              <a:t> </a:t>
            </a:r>
            <a:r>
              <a:rPr lang="de-CH" baseline="0" dirty="0" err="1">
                <a:ea typeface="Osaka"/>
              </a:rPr>
              <a:t>discussions</a:t>
            </a:r>
            <a:r>
              <a:rPr lang="de-CH" baseline="0" dirty="0">
                <a:ea typeface="Osaka"/>
              </a:rPr>
              <a:t> </a:t>
            </a:r>
            <a:r>
              <a:rPr lang="de-CH" baseline="0" dirty="0" err="1">
                <a:ea typeface="Osaka"/>
              </a:rPr>
              <a:t>accordingly</a:t>
            </a:r>
            <a:r>
              <a:rPr lang="de-CH" baseline="0" dirty="0">
                <a:ea typeface="Osaka"/>
              </a:rPr>
              <a:t>.</a:t>
            </a:r>
          </a:p>
          <a:p>
            <a:endParaRPr lang="de-CH" baseline="0" dirty="0">
              <a:ea typeface="Osaka"/>
            </a:endParaRPr>
          </a:p>
          <a:p>
            <a:pPr defTabSz="897834"/>
            <a:r>
              <a:rPr lang="en-US" altLang="de-DE" dirty="0">
                <a:latin typeface="Arial" pitchFamily="34" charset="0"/>
                <a:ea typeface="Osaka" charset="-128"/>
              </a:rPr>
              <a:t>This slide can be printed for the participants in case you wish them to follow the case during the discussion.</a:t>
            </a:r>
          </a:p>
          <a:p>
            <a:endParaRPr lang="de-CH" dirty="0">
              <a:ea typeface="Osaka"/>
            </a:endParaRPr>
          </a:p>
        </p:txBody>
      </p:sp>
      <p:sp>
        <p:nvSpPr>
          <p:cNvPr id="18435" name="Slide Number Placeholder 3"/>
          <p:cNvSpPr>
            <a:spLocks noGrp="1"/>
          </p:cNvSpPr>
          <p:nvPr>
            <p:ph type="sldNum" sz="quarter" idx="5"/>
          </p:nvPr>
        </p:nvSpPr>
        <p:spPr>
          <a:noFill/>
          <a:ln>
            <a:miter lim="800000"/>
            <a:headEnd/>
            <a:tailEnd/>
          </a:ln>
        </p:spPr>
        <p:txBody>
          <a:bodyPr/>
          <a:lstStyle/>
          <a:p>
            <a:fld id="{828963B7-CE68-446A-9254-43722AB56FB4}" type="slidenum">
              <a:rPr lang="en-US" smtClean="0">
                <a:ea typeface="Osaka"/>
                <a:cs typeface="Osaka"/>
              </a:rPr>
              <a:pPr/>
              <a:t>5</a:t>
            </a:fld>
            <a:endParaRPr lang="en-US">
              <a:ea typeface="Osaka"/>
              <a:cs typeface="Osak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Osaka" charset="-128"/>
              </a:rPr>
              <a:t>Briefly review the four principles of fracture fixation (if required). The participants have learned about this in a previous lecture. Explain that the entire case including preparation, treatment and after-care is based on these four principles.</a:t>
            </a: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Osaka" charset="-128"/>
              </a:defRPr>
            </a:lvl1pPr>
            <a:lvl2pPr marL="742827" indent="-285702" eaLnBrk="0" hangingPunct="0">
              <a:spcBef>
                <a:spcPct val="30000"/>
              </a:spcBef>
              <a:defRPr kumimoji="1" sz="1200">
                <a:solidFill>
                  <a:schemeClr val="tx1"/>
                </a:solidFill>
                <a:latin typeface="Arial" pitchFamily="34" charset="0"/>
                <a:ea typeface="Osaka" charset="-128"/>
              </a:defRPr>
            </a:lvl2pPr>
            <a:lvl3pPr marL="1142810" indent="-228562" eaLnBrk="0" hangingPunct="0">
              <a:spcBef>
                <a:spcPct val="30000"/>
              </a:spcBef>
              <a:defRPr kumimoji="1" sz="1200">
                <a:solidFill>
                  <a:schemeClr val="tx1"/>
                </a:solidFill>
                <a:latin typeface="Times" charset="0"/>
                <a:ea typeface="Osaka" charset="-128"/>
              </a:defRPr>
            </a:lvl3pPr>
            <a:lvl4pPr marL="1599936" indent="-228562" eaLnBrk="0" hangingPunct="0">
              <a:spcBef>
                <a:spcPct val="30000"/>
              </a:spcBef>
              <a:defRPr kumimoji="1" sz="1200">
                <a:solidFill>
                  <a:schemeClr val="tx1"/>
                </a:solidFill>
                <a:latin typeface="Times" charset="0"/>
                <a:ea typeface="Osaka" charset="-128"/>
              </a:defRPr>
            </a:lvl4pPr>
            <a:lvl5pPr marL="2057059" indent="-228562" eaLnBrk="0" hangingPunct="0">
              <a:spcBef>
                <a:spcPct val="30000"/>
              </a:spcBef>
              <a:defRPr kumimoji="1" sz="1200">
                <a:solidFill>
                  <a:schemeClr val="tx1"/>
                </a:solidFill>
                <a:latin typeface="Times" charset="0"/>
                <a:ea typeface="Osaka" charset="-128"/>
              </a:defRPr>
            </a:lvl5pPr>
            <a:lvl6pPr marL="2514184" indent="-228562" eaLnBrk="0" fontAlgn="base" hangingPunct="0">
              <a:spcBef>
                <a:spcPct val="30000"/>
              </a:spcBef>
              <a:spcAft>
                <a:spcPct val="0"/>
              </a:spcAft>
              <a:defRPr kumimoji="1" sz="1200">
                <a:solidFill>
                  <a:schemeClr val="tx1"/>
                </a:solidFill>
                <a:latin typeface="Times" charset="0"/>
                <a:ea typeface="Osaka" charset="-128"/>
              </a:defRPr>
            </a:lvl6pPr>
            <a:lvl7pPr marL="2971308" indent="-228562" eaLnBrk="0" fontAlgn="base" hangingPunct="0">
              <a:spcBef>
                <a:spcPct val="30000"/>
              </a:spcBef>
              <a:spcAft>
                <a:spcPct val="0"/>
              </a:spcAft>
              <a:defRPr kumimoji="1" sz="1200">
                <a:solidFill>
                  <a:schemeClr val="tx1"/>
                </a:solidFill>
                <a:latin typeface="Times" charset="0"/>
                <a:ea typeface="Osaka" charset="-128"/>
              </a:defRPr>
            </a:lvl7pPr>
            <a:lvl8pPr marL="3428432" indent="-228562" eaLnBrk="0" fontAlgn="base" hangingPunct="0">
              <a:spcBef>
                <a:spcPct val="30000"/>
              </a:spcBef>
              <a:spcAft>
                <a:spcPct val="0"/>
              </a:spcAft>
              <a:defRPr kumimoji="1" sz="1200">
                <a:solidFill>
                  <a:schemeClr val="tx1"/>
                </a:solidFill>
                <a:latin typeface="Times" charset="0"/>
                <a:ea typeface="Osaka" charset="-128"/>
              </a:defRPr>
            </a:lvl8pPr>
            <a:lvl9pPr marL="3885556" indent="-228562" eaLnBrk="0" fontAlgn="base" hangingPunct="0">
              <a:spcBef>
                <a:spcPct val="30000"/>
              </a:spcBef>
              <a:spcAft>
                <a:spcPct val="0"/>
              </a:spcAft>
              <a:defRPr kumimoji="1" sz="1200">
                <a:solidFill>
                  <a:schemeClr val="tx1"/>
                </a:solidFill>
                <a:latin typeface="Times" charset="0"/>
                <a:ea typeface="Osaka" charset="-128"/>
              </a:defRPr>
            </a:lvl9pPr>
          </a:lstStyle>
          <a:p>
            <a:pPr eaLnBrk="1" hangingPunct="1">
              <a:spcBef>
                <a:spcPct val="0"/>
              </a:spcBef>
            </a:pPr>
            <a:fld id="{4429063A-A54C-4108-921C-48221BFAD1F4}" type="slidenum">
              <a:rPr lang="en-US" altLang="en-US" sz="1000"/>
              <a:pPr eaLnBrk="1" hangingPunct="1">
                <a:spcBef>
                  <a:spcPct val="0"/>
                </a:spcBef>
              </a:pPr>
              <a:t>6</a:t>
            </a:fld>
            <a:endParaRPr lang="en-US" altLang="en-US"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defTabSz="906004"/>
            <a:r>
              <a:rPr lang="en-US" dirty="0">
                <a:latin typeface="Arial" pitchFamily="34" charset="0"/>
                <a:ea typeface="Osaka" charset="-128"/>
              </a:rPr>
              <a:t>Other item(s) which can be discussed here is/are:</a:t>
            </a:r>
          </a:p>
          <a:p>
            <a:endParaRPr lang="en-GB" dirty="0">
              <a:ea typeface="Osaka"/>
            </a:endParaRPr>
          </a:p>
          <a:p>
            <a:pPr marL="226501" indent="-226501" eaLnBrk="1" hangingPunct="1">
              <a:buFont typeface="+mj-lt"/>
              <a:buAutoNum type="arabicPeriod"/>
              <a:defRPr/>
            </a:pPr>
            <a:r>
              <a:rPr lang="en-US" dirty="0">
                <a:latin typeface="Arial" pitchFamily="34" charset="0"/>
                <a:ea typeface="Osaka" charset="-128"/>
              </a:rPr>
              <a:t>What x-rays, images are required? (</a:t>
            </a:r>
            <a:r>
              <a:rPr lang="en-US" dirty="0">
                <a:ea typeface="Osaka"/>
              </a:rPr>
              <a:t>Both x-ray views (lateral and AP) are needed. Both joints are checked.)</a:t>
            </a:r>
          </a:p>
          <a:p>
            <a:pPr marL="226501" indent="-226501" eaLnBrk="1" hangingPunct="1">
              <a:buFont typeface="+mj-lt"/>
              <a:buAutoNum type="arabicPeriod"/>
              <a:defRPr/>
            </a:pPr>
            <a:r>
              <a:rPr lang="en-US" dirty="0">
                <a:latin typeface="Arial" pitchFamily="34" charset="0"/>
                <a:ea typeface="Osaka" charset="-128"/>
              </a:rPr>
              <a:t>Which bone(s) is(are) broken?</a:t>
            </a:r>
          </a:p>
          <a:p>
            <a:pPr marL="226501" indent="-226501" eaLnBrk="1" hangingPunct="1">
              <a:buFont typeface="+mj-lt"/>
              <a:buAutoNum type="arabicPeriod"/>
              <a:defRPr/>
            </a:pPr>
            <a:r>
              <a:rPr lang="en-US" dirty="0">
                <a:latin typeface="Arial" pitchFamily="34" charset="0"/>
                <a:ea typeface="Osaka" charset="-128"/>
              </a:rPr>
              <a:t>Which segment is broken?</a:t>
            </a:r>
          </a:p>
          <a:p>
            <a:pPr marL="226501" indent="-226501" eaLnBrk="1" hangingPunct="1">
              <a:buFont typeface="+mj-lt"/>
              <a:buAutoNum type="arabicPeriod"/>
              <a:defRPr/>
            </a:pPr>
            <a:r>
              <a:rPr lang="en-US" dirty="0">
                <a:latin typeface="Arial" pitchFamily="34" charset="0"/>
                <a:ea typeface="Osaka" charset="-128"/>
              </a:rPr>
              <a:t>Which fracture type is this? </a:t>
            </a:r>
          </a:p>
          <a:p>
            <a:pPr marL="226501" indent="-226501" defTabSz="906004" eaLnBrk="1" hangingPunct="1">
              <a:buFont typeface="+mj-lt"/>
              <a:buAutoNum type="arabicPeriod"/>
              <a:defRPr/>
            </a:pPr>
            <a:r>
              <a:rPr lang="en-GB" dirty="0">
                <a:ea typeface="Osaka"/>
              </a:rPr>
              <a:t>Is the fracture simple, wedge, or </a:t>
            </a:r>
            <a:r>
              <a:rPr lang="en-GB" dirty="0" err="1">
                <a:ea typeface="Osaka"/>
              </a:rPr>
              <a:t>comminuted</a:t>
            </a:r>
            <a:r>
              <a:rPr lang="en-GB" dirty="0">
                <a:ea typeface="Osaka"/>
              </a:rPr>
              <a:t>? What is the pattern of the fracture?</a:t>
            </a:r>
            <a:endParaRPr lang="en-US" dirty="0">
              <a:latin typeface="Arial" pitchFamily="34" charset="0"/>
              <a:ea typeface="Osaka" charset="-128"/>
            </a:endParaRPr>
          </a:p>
          <a:p>
            <a:pPr marL="226501" indent="-226501" defTabSz="906004" eaLnBrk="1" hangingPunct="1">
              <a:buFont typeface="+mj-lt"/>
              <a:buAutoNum type="arabicPeriod"/>
              <a:defRPr/>
            </a:pPr>
            <a:r>
              <a:rPr lang="de-CH" i="0" dirty="0" err="1">
                <a:ea typeface="Osaka"/>
              </a:rPr>
              <a:t>Is</a:t>
            </a:r>
            <a:r>
              <a:rPr lang="de-CH" i="0" dirty="0">
                <a:ea typeface="Osaka"/>
              </a:rPr>
              <a:t> </a:t>
            </a:r>
            <a:r>
              <a:rPr lang="de-CH" i="0" dirty="0" err="1">
                <a:ea typeface="Osaka"/>
              </a:rPr>
              <a:t>this</a:t>
            </a:r>
            <a:r>
              <a:rPr lang="de-CH" i="0" dirty="0">
                <a:ea typeface="Osaka"/>
              </a:rPr>
              <a:t> </a:t>
            </a:r>
            <a:r>
              <a:rPr lang="de-CH" i="0" dirty="0" err="1">
                <a:ea typeface="Osaka"/>
              </a:rPr>
              <a:t>fracture</a:t>
            </a:r>
            <a:r>
              <a:rPr lang="de-CH" i="0" dirty="0">
                <a:ea typeface="Osaka"/>
              </a:rPr>
              <a:t> „</a:t>
            </a:r>
            <a:r>
              <a:rPr lang="de-CH" i="0" dirty="0" err="1">
                <a:ea typeface="Osaka"/>
              </a:rPr>
              <a:t>stable</a:t>
            </a:r>
            <a:r>
              <a:rPr lang="de-CH" i="0" dirty="0">
                <a:ea typeface="Osaka"/>
              </a:rPr>
              <a:t>“ </a:t>
            </a:r>
            <a:r>
              <a:rPr lang="de-CH" i="0" dirty="0" err="1">
                <a:ea typeface="Osaka"/>
              </a:rPr>
              <a:t>or</a:t>
            </a:r>
            <a:r>
              <a:rPr lang="de-CH" i="0" dirty="0">
                <a:ea typeface="Osaka"/>
              </a:rPr>
              <a:t> „</a:t>
            </a:r>
            <a:r>
              <a:rPr lang="de-CH" i="0" dirty="0" err="1">
                <a:ea typeface="Osaka"/>
              </a:rPr>
              <a:t>unstable</a:t>
            </a:r>
            <a:r>
              <a:rPr lang="de-CH" i="0" dirty="0">
                <a:ea typeface="Osaka"/>
              </a:rPr>
              <a:t>“?</a:t>
            </a:r>
          </a:p>
          <a:p>
            <a:pPr marL="226501" indent="-226501" defTabSz="906004" eaLnBrk="1" hangingPunct="1">
              <a:buFont typeface="+mj-lt"/>
              <a:buAutoNum type="arabicPeriod"/>
              <a:defRPr/>
            </a:pPr>
            <a:r>
              <a:rPr lang="en-GB" dirty="0">
                <a:ea typeface="Osaka"/>
              </a:rPr>
              <a:t>Does the fracture go into the joint?</a:t>
            </a:r>
            <a:endParaRPr lang="en-US" dirty="0">
              <a:latin typeface="Arial" pitchFamily="34" charset="0"/>
              <a:ea typeface="Osaka" charset="-128"/>
            </a:endParaRPr>
          </a:p>
          <a:p>
            <a:pPr marL="226501" indent="-226501" eaLnBrk="1" hangingPunct="1">
              <a:buFont typeface="+mj-lt"/>
              <a:buAutoNum type="arabicPeriod"/>
              <a:defRPr/>
            </a:pPr>
            <a:r>
              <a:rPr lang="en-US" dirty="0">
                <a:latin typeface="Arial" pitchFamily="34" charset="0"/>
                <a:ea typeface="Osaka" charset="-128"/>
              </a:rPr>
              <a:t>Is this an open fracture? (</a:t>
            </a:r>
            <a:r>
              <a:rPr lang="en-US" altLang="en-US" dirty="0"/>
              <a:t>An open fracture is suspected when the bone sticks out, black bubbles are present (which indicates air) and/or dirt is visible (e.g. metal). </a:t>
            </a:r>
            <a:endParaRPr lang="en-US" dirty="0"/>
          </a:p>
          <a:p>
            <a:pPr marL="226501" indent="-226501" eaLnBrk="1" hangingPunct="1">
              <a:buFont typeface="+mj-lt"/>
              <a:buAutoNum type="arabicPeriod"/>
              <a:defRPr/>
            </a:pPr>
            <a:endParaRPr lang="en-US" dirty="0">
              <a:latin typeface="Arial" pitchFamily="34" charset="0"/>
              <a:ea typeface="Osaka" charset="-128"/>
            </a:endParaRPr>
          </a:p>
        </p:txBody>
      </p:sp>
      <p:sp>
        <p:nvSpPr>
          <p:cNvPr id="22531" name="Slide Number Placeholder 3"/>
          <p:cNvSpPr>
            <a:spLocks noGrp="1"/>
          </p:cNvSpPr>
          <p:nvPr>
            <p:ph type="sldNum" sz="quarter" idx="5"/>
          </p:nvPr>
        </p:nvSpPr>
        <p:spPr>
          <a:noFill/>
          <a:ln>
            <a:miter lim="800000"/>
            <a:headEnd/>
            <a:tailEnd/>
          </a:ln>
        </p:spPr>
        <p:txBody>
          <a:bodyPr/>
          <a:lstStyle/>
          <a:p>
            <a:fld id="{70EE1A4A-EFB1-45AB-B907-C48AE8C5FBEE}" type="slidenum">
              <a:rPr lang="en-US" smtClean="0">
                <a:ea typeface="Osaka"/>
                <a:cs typeface="Osaka"/>
              </a:rPr>
              <a:pPr/>
              <a:t>7</a:t>
            </a:fld>
            <a:endParaRPr lang="en-US">
              <a:ea typeface="Osaka"/>
              <a:cs typeface="Osak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226501" indent="-226501" eaLnBrk="1" hangingPunct="1">
              <a:buFont typeface="+mj-lt"/>
              <a:buAutoNum type="arabicPeriod"/>
              <a:defRPr/>
            </a:pPr>
            <a:endParaRPr lang="en-US" dirty="0">
              <a:latin typeface="Arial" pitchFamily="34" charset="0"/>
              <a:ea typeface="Osaka" charset="-128"/>
            </a:endParaRPr>
          </a:p>
        </p:txBody>
      </p:sp>
      <p:sp>
        <p:nvSpPr>
          <p:cNvPr id="22531" name="Slide Number Placeholder 3"/>
          <p:cNvSpPr>
            <a:spLocks noGrp="1"/>
          </p:cNvSpPr>
          <p:nvPr>
            <p:ph type="sldNum" sz="quarter" idx="5"/>
          </p:nvPr>
        </p:nvSpPr>
        <p:spPr>
          <a:noFill/>
          <a:ln>
            <a:miter lim="800000"/>
            <a:headEnd/>
            <a:tailEnd/>
          </a:ln>
        </p:spPr>
        <p:txBody>
          <a:bodyPr/>
          <a:lstStyle/>
          <a:p>
            <a:fld id="{70EE1A4A-EFB1-45AB-B907-C48AE8C5FBEE}" type="slidenum">
              <a:rPr lang="en-US" smtClean="0">
                <a:ea typeface="Osaka"/>
                <a:cs typeface="Osaka"/>
              </a:rPr>
              <a:pPr/>
              <a:t>8</a:t>
            </a:fld>
            <a:endParaRPr lang="en-US">
              <a:ea typeface="Osaka"/>
              <a:cs typeface="Osak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Arial" pitchFamily="34" charset="0"/>
                <a:ea typeface="Osaka" charset="-128"/>
              </a:defRPr>
            </a:lvl1pPr>
            <a:lvl2pPr marL="736128" indent="-283127" eaLnBrk="0" hangingPunct="0">
              <a:defRPr kumimoji="1" sz="2000">
                <a:solidFill>
                  <a:schemeClr val="tx1"/>
                </a:solidFill>
                <a:latin typeface="Arial" pitchFamily="34" charset="0"/>
                <a:ea typeface="Osaka" charset="-128"/>
              </a:defRPr>
            </a:lvl2pPr>
            <a:lvl3pPr marL="1132506" indent="-226501" eaLnBrk="0" hangingPunct="0">
              <a:defRPr kumimoji="1" sz="2000">
                <a:solidFill>
                  <a:schemeClr val="tx1"/>
                </a:solidFill>
                <a:latin typeface="Arial" pitchFamily="34" charset="0"/>
                <a:ea typeface="Osaka" charset="-128"/>
              </a:defRPr>
            </a:lvl3pPr>
            <a:lvl4pPr marL="1585506" indent="-226501" eaLnBrk="0" hangingPunct="0">
              <a:defRPr kumimoji="1" sz="2000">
                <a:solidFill>
                  <a:schemeClr val="tx1"/>
                </a:solidFill>
                <a:latin typeface="Arial" pitchFamily="34" charset="0"/>
                <a:ea typeface="Osaka" charset="-128"/>
              </a:defRPr>
            </a:lvl4pPr>
            <a:lvl5pPr marL="2038509" indent="-226501" eaLnBrk="0" hangingPunct="0">
              <a:defRPr kumimoji="1" sz="2000">
                <a:solidFill>
                  <a:schemeClr val="tx1"/>
                </a:solidFill>
                <a:latin typeface="Arial" pitchFamily="34" charset="0"/>
                <a:ea typeface="Osaka" charset="-128"/>
              </a:defRPr>
            </a:lvl5pPr>
            <a:lvl6pPr marL="2491511" indent="-226501" eaLnBrk="0" fontAlgn="base" hangingPunct="0">
              <a:spcBef>
                <a:spcPct val="0"/>
              </a:spcBef>
              <a:spcAft>
                <a:spcPct val="0"/>
              </a:spcAft>
              <a:defRPr kumimoji="1" sz="2000">
                <a:solidFill>
                  <a:schemeClr val="tx1"/>
                </a:solidFill>
                <a:latin typeface="Arial" pitchFamily="34" charset="0"/>
                <a:ea typeface="Osaka" charset="-128"/>
              </a:defRPr>
            </a:lvl6pPr>
            <a:lvl7pPr marL="2944513" indent="-226501" eaLnBrk="0" fontAlgn="base" hangingPunct="0">
              <a:spcBef>
                <a:spcPct val="0"/>
              </a:spcBef>
              <a:spcAft>
                <a:spcPct val="0"/>
              </a:spcAft>
              <a:defRPr kumimoji="1" sz="2000">
                <a:solidFill>
                  <a:schemeClr val="tx1"/>
                </a:solidFill>
                <a:latin typeface="Arial" pitchFamily="34" charset="0"/>
                <a:ea typeface="Osaka" charset="-128"/>
              </a:defRPr>
            </a:lvl7pPr>
            <a:lvl8pPr marL="3397515" indent="-226501" eaLnBrk="0" fontAlgn="base" hangingPunct="0">
              <a:spcBef>
                <a:spcPct val="0"/>
              </a:spcBef>
              <a:spcAft>
                <a:spcPct val="0"/>
              </a:spcAft>
              <a:defRPr kumimoji="1" sz="2000">
                <a:solidFill>
                  <a:schemeClr val="tx1"/>
                </a:solidFill>
                <a:latin typeface="Arial" pitchFamily="34" charset="0"/>
                <a:ea typeface="Osaka" charset="-128"/>
              </a:defRPr>
            </a:lvl8pPr>
            <a:lvl9pPr marL="3850518" indent="-226501"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fld id="{2C705144-8101-464D-B54E-04130937D48A}" type="slidenum">
              <a:rPr lang="he-IL" sz="1000"/>
              <a:pPr eaLnBrk="1" hangingPunct="1"/>
              <a:t>9</a:t>
            </a:fld>
            <a:endParaRPr lang="en-US" sz="10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673421" y="4686619"/>
            <a:ext cx="5388923" cy="44392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004" eaLnBrk="1" hangingPunct="1"/>
            <a:r>
              <a:rPr lang="en-GB" altLang="fr-FR" dirty="0">
                <a:latin typeface="Arial" pitchFamily="34" charset="0"/>
                <a:ea typeface="Osaka" charset="-128"/>
              </a:rPr>
              <a:t>This slide can be included if wished.</a:t>
            </a:r>
          </a:p>
          <a:p>
            <a:pPr eaLnBrk="1" hangingPunct="1"/>
            <a:endParaRPr lang="en-US" dirty="0">
              <a:latin typeface="Arial" pitchFamily="34" charset="0"/>
              <a:ea typeface="Osaka"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O Trauma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2" y="2214564"/>
            <a:ext cx="9505951" cy="728661"/>
          </a:xfrm>
        </p:spPr>
        <p:txBody>
          <a:bodyPr/>
          <a:lstStyle>
            <a:lvl1pPr>
              <a:lnSpc>
                <a:spcPts val="3400"/>
              </a:lnSpc>
              <a:defRPr sz="3200">
                <a:solidFill>
                  <a:schemeClr val="bg1"/>
                </a:solidFill>
              </a:defRPr>
            </a:lvl1pPr>
          </a:lstStyle>
          <a:p>
            <a:r>
              <a:rPr lang="en-US" dirty="0"/>
              <a:t>Headline (32pt)</a:t>
            </a:r>
          </a:p>
        </p:txBody>
      </p:sp>
      <p:sp>
        <p:nvSpPr>
          <p:cNvPr id="23" name="Textplatzhalter 8">
            <a:extLst>
              <a:ext uri="{FF2B5EF4-FFF2-40B4-BE49-F238E27FC236}">
                <a16:creationId xmlns:a16="http://schemas.microsoft.com/office/drawing/2014/main" id="{4F144F64-9D68-8B47-A6D5-E06A114E7578}"/>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name</a:t>
            </a:r>
          </a:p>
        </p:txBody>
      </p:sp>
      <p:sp>
        <p:nvSpPr>
          <p:cNvPr id="24" name="Textplatzhalter 8">
            <a:extLst>
              <a:ext uri="{FF2B5EF4-FFF2-40B4-BE49-F238E27FC236}">
                <a16:creationId xmlns:a16="http://schemas.microsoft.com/office/drawing/2014/main" id="{661CED1D-4281-934C-A6E2-E58C3001A047}"/>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title </a:t>
            </a:r>
          </a:p>
        </p:txBody>
      </p:sp>
      <p:sp>
        <p:nvSpPr>
          <p:cNvPr id="25" name="Textplatzhalter 8">
            <a:extLst>
              <a:ext uri="{FF2B5EF4-FFF2-40B4-BE49-F238E27FC236}">
                <a16:creationId xmlns:a16="http://schemas.microsoft.com/office/drawing/2014/main" id="{0DEA1137-9828-8D43-A808-5FCDA877DF1F}"/>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Meeting</a:t>
            </a:r>
          </a:p>
        </p:txBody>
      </p:sp>
      <p:sp>
        <p:nvSpPr>
          <p:cNvPr id="26" name="Textplatzhalter 8">
            <a:extLst>
              <a:ext uri="{FF2B5EF4-FFF2-40B4-BE49-F238E27FC236}">
                <a16:creationId xmlns:a16="http://schemas.microsoft.com/office/drawing/2014/main" id="{3ABF561D-CD8E-8342-95D1-C4FE5E38AFD3}"/>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2" y="2943226"/>
            <a:ext cx="9505951" cy="2184400"/>
          </a:xfrm>
        </p:spPr>
        <p:txBody>
          <a:bodyPr/>
          <a:lstStyle>
            <a:lvl1pPr marL="0" indent="0">
              <a:buNone/>
              <a:defRPr sz="3200">
                <a:solidFill>
                  <a:srgbClr val="FFFFFF"/>
                </a:solidFill>
              </a:defRPr>
            </a:lvl1pPr>
            <a:lvl2pPr marL="342000" indent="0">
              <a:buNone/>
              <a:defRPr/>
            </a:lvl2pPr>
            <a:lvl3pPr marL="684000" indent="0">
              <a:buNone/>
              <a:defRPr/>
            </a:lvl3pPr>
            <a:lvl4pPr marL="1026000" indent="0">
              <a:buNone/>
              <a:defRPr/>
            </a:lvl4pPr>
            <a:lvl5pPr marL="1368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579DAE51-7D2B-7D4E-B642-8F52CD67582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58813" y="260350"/>
            <a:ext cx="924560" cy="574548"/>
          </a:xfrm>
          <a:prstGeom prst="rect">
            <a:avLst/>
          </a:prstGeom>
        </p:spPr>
      </p:pic>
    </p:spTree>
    <p:extLst>
      <p:ext uri="{BB962C8B-B14F-4D97-AF65-F5344CB8AC3E}">
        <p14:creationId xmlns:p14="http://schemas.microsoft.com/office/powerpoint/2010/main" val="4777779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mall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3430690"/>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200"/>
            <a:ext cx="1969028" cy="1455635"/>
          </a:xfrm>
          <a:solidFill>
            <a:schemeClr val="bg2"/>
          </a:solidFill>
        </p:spPr>
        <p:txBody>
          <a:bodyPr/>
          <a:lstStyle>
            <a:lvl1pPr marL="0" indent="0">
              <a:buNone/>
              <a:defRPr sz="2000"/>
            </a:lvl1pPr>
          </a:lstStyle>
          <a:p>
            <a:r>
              <a:rPr lang="en-US" noProof="0" dirty="0"/>
              <a:t>Picture</a:t>
            </a:r>
          </a:p>
        </p:txBody>
      </p:sp>
      <p:pic>
        <p:nvPicPr>
          <p:cNvPr id="13" name="Grafik 12">
            <a:extLst>
              <a:ext uri="{FF2B5EF4-FFF2-40B4-BE49-F238E27FC236}">
                <a16:creationId xmlns:a16="http://schemas.microsoft.com/office/drawing/2014/main" id="{0CD2B63B-68A3-4168-A206-A98C3BECD5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6" name="Inhaltsplatzhalter 2">
            <a:extLst>
              <a:ext uri="{FF2B5EF4-FFF2-40B4-BE49-F238E27FC236}">
                <a16:creationId xmlns:a16="http://schemas.microsoft.com/office/drawing/2014/main" id="{56B16748-B25A-46BF-B96B-CEC2914CE52B}"/>
              </a:ext>
            </a:extLst>
          </p:cNvPr>
          <p:cNvSpPr>
            <a:spLocks noGrp="1"/>
          </p:cNvSpPr>
          <p:nvPr>
            <p:ph idx="14" hasCustomPrompt="1"/>
          </p:nvPr>
        </p:nvSpPr>
        <p:spPr>
          <a:xfrm>
            <a:off x="3406247" y="3433967"/>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17" name="Bildplatzhalter 7">
            <a:extLst>
              <a:ext uri="{FF2B5EF4-FFF2-40B4-BE49-F238E27FC236}">
                <a16:creationId xmlns:a16="http://schemas.microsoft.com/office/drawing/2014/main" id="{D1B91ADF-4A75-491E-BDF4-A068AC12192D}"/>
              </a:ext>
            </a:extLst>
          </p:cNvPr>
          <p:cNvSpPr>
            <a:spLocks noGrp="1"/>
          </p:cNvSpPr>
          <p:nvPr>
            <p:ph type="pic" sz="quarter" idx="15" hasCustomPrompt="1"/>
          </p:nvPr>
        </p:nvSpPr>
        <p:spPr>
          <a:xfrm>
            <a:off x="3406247" y="1730476"/>
            <a:ext cx="1969028" cy="1455637"/>
          </a:xfrm>
          <a:solidFill>
            <a:schemeClr val="bg2"/>
          </a:solidFill>
        </p:spPr>
        <p:txBody>
          <a:bodyPr/>
          <a:lstStyle>
            <a:lvl1pPr marL="0" indent="0">
              <a:buNone/>
              <a:defRPr sz="2000"/>
            </a:lvl1pPr>
          </a:lstStyle>
          <a:p>
            <a:r>
              <a:rPr lang="en-US" noProof="0" dirty="0"/>
              <a:t>Picture</a:t>
            </a:r>
          </a:p>
        </p:txBody>
      </p:sp>
      <p:sp>
        <p:nvSpPr>
          <p:cNvPr id="18" name="Inhaltsplatzhalter 2">
            <a:extLst>
              <a:ext uri="{FF2B5EF4-FFF2-40B4-BE49-F238E27FC236}">
                <a16:creationId xmlns:a16="http://schemas.microsoft.com/office/drawing/2014/main" id="{06A15978-667A-44FC-B0D9-CF28A2D56635}"/>
              </a:ext>
            </a:extLst>
          </p:cNvPr>
          <p:cNvSpPr>
            <a:spLocks noGrp="1"/>
          </p:cNvSpPr>
          <p:nvPr>
            <p:ph idx="16" hasCustomPrompt="1"/>
          </p:nvPr>
        </p:nvSpPr>
        <p:spPr>
          <a:xfrm>
            <a:off x="6143097" y="3435454"/>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19" name="Bildplatzhalter 7">
            <a:extLst>
              <a:ext uri="{FF2B5EF4-FFF2-40B4-BE49-F238E27FC236}">
                <a16:creationId xmlns:a16="http://schemas.microsoft.com/office/drawing/2014/main" id="{5441D032-A3C9-4856-B748-678D2EB57064}"/>
              </a:ext>
            </a:extLst>
          </p:cNvPr>
          <p:cNvSpPr>
            <a:spLocks noGrp="1"/>
          </p:cNvSpPr>
          <p:nvPr>
            <p:ph type="pic" sz="quarter" idx="17" hasCustomPrompt="1"/>
          </p:nvPr>
        </p:nvSpPr>
        <p:spPr>
          <a:xfrm>
            <a:off x="6143097" y="1731964"/>
            <a:ext cx="1969028" cy="1454150"/>
          </a:xfrm>
          <a:solidFill>
            <a:schemeClr val="bg2"/>
          </a:solidFill>
        </p:spPr>
        <p:txBody>
          <a:bodyPr/>
          <a:lstStyle>
            <a:lvl1pPr marL="0" indent="0">
              <a:buNone/>
              <a:defRPr sz="2000"/>
            </a:lvl1pPr>
          </a:lstStyle>
          <a:p>
            <a:r>
              <a:rPr lang="en-US" noProof="0" dirty="0"/>
              <a:t>Picture</a:t>
            </a:r>
          </a:p>
        </p:txBody>
      </p:sp>
      <p:sp>
        <p:nvSpPr>
          <p:cNvPr id="20" name="Inhaltsplatzhalter 2">
            <a:extLst>
              <a:ext uri="{FF2B5EF4-FFF2-40B4-BE49-F238E27FC236}">
                <a16:creationId xmlns:a16="http://schemas.microsoft.com/office/drawing/2014/main" id="{AF505952-06D7-417C-BB3A-93B6A7C4FF02}"/>
              </a:ext>
            </a:extLst>
          </p:cNvPr>
          <p:cNvSpPr>
            <a:spLocks noGrp="1"/>
          </p:cNvSpPr>
          <p:nvPr>
            <p:ph idx="18" hasCustomPrompt="1"/>
          </p:nvPr>
        </p:nvSpPr>
        <p:spPr>
          <a:xfrm>
            <a:off x="8879947" y="3430689"/>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21" name="Bildplatzhalter 7">
            <a:extLst>
              <a:ext uri="{FF2B5EF4-FFF2-40B4-BE49-F238E27FC236}">
                <a16:creationId xmlns:a16="http://schemas.microsoft.com/office/drawing/2014/main" id="{28C00620-91DA-4CD6-8288-576F86F2A7A1}"/>
              </a:ext>
            </a:extLst>
          </p:cNvPr>
          <p:cNvSpPr>
            <a:spLocks noGrp="1"/>
          </p:cNvSpPr>
          <p:nvPr>
            <p:ph type="pic" sz="quarter" idx="19" hasCustomPrompt="1"/>
          </p:nvPr>
        </p:nvSpPr>
        <p:spPr>
          <a:xfrm>
            <a:off x="8879947" y="1727199"/>
            <a:ext cx="1969028" cy="1454150"/>
          </a:xfrm>
          <a:solidFill>
            <a:schemeClr val="bg2"/>
          </a:solidFill>
        </p:spPr>
        <p:txBody>
          <a:bodyPr/>
          <a:lstStyle>
            <a:lvl1pPr marL="0" indent="0">
              <a:buNone/>
              <a:defRPr sz="2000"/>
            </a:lvl1pPr>
          </a:lstStyle>
          <a:p>
            <a:r>
              <a:rPr lang="en-US" noProof="0" dirty="0"/>
              <a:t>Picture</a:t>
            </a:r>
          </a:p>
        </p:txBody>
      </p:sp>
      <p:sp>
        <p:nvSpPr>
          <p:cNvPr id="22" name="Foliennummernplatzhalter 21">
            <a:extLst>
              <a:ext uri="{FF2B5EF4-FFF2-40B4-BE49-F238E27FC236}">
                <a16:creationId xmlns:a16="http://schemas.microsoft.com/office/drawing/2014/main" id="{CD2B21FD-E62A-4E4C-B0CE-D79864A7ECCC}"/>
              </a:ext>
            </a:extLst>
          </p:cNvPr>
          <p:cNvSpPr>
            <a:spLocks noGrp="1"/>
          </p:cNvSpPr>
          <p:nvPr>
            <p:ph type="sldNum" sz="quarter" idx="22"/>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F169C8EB-36ED-E242-92A1-94C66701C2AE}"/>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dirty="0"/>
              <a:t>Headline (32pt)</a:t>
            </a:r>
          </a:p>
        </p:txBody>
      </p:sp>
    </p:spTree>
    <p:extLst>
      <p:ext uri="{BB962C8B-B14F-4D97-AF65-F5344CB8AC3E}">
        <p14:creationId xmlns:p14="http://schemas.microsoft.com/office/powerpoint/2010/main" val="395907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7EA7F3F7-EB49-4EF3-9F56-DAEBCB9C1159}"/>
              </a:ext>
            </a:extLst>
          </p:cNvPr>
          <p:cNvSpPr>
            <a:spLocks noGrp="1"/>
          </p:cNvSpPr>
          <p:nvPr>
            <p:ph type="sldNum" sz="quarter" idx="12"/>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1EEBCC77-44D2-0D41-ADFE-E245C9816909}"/>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7" name="Textplatzhalter 2">
            <a:extLst>
              <a:ext uri="{FF2B5EF4-FFF2-40B4-BE49-F238E27FC236}">
                <a16:creationId xmlns:a16="http://schemas.microsoft.com/office/drawing/2014/main" id="{159D77EC-C659-4D5E-ABC5-A25855CEEF05}"/>
              </a:ext>
            </a:extLst>
          </p:cNvPr>
          <p:cNvSpPr>
            <a:spLocks noGrp="1"/>
          </p:cNvSpPr>
          <p:nvPr>
            <p:ph type="body" sz="quarter" idx="13" hasCustomPrompt="1"/>
          </p:nvPr>
        </p:nvSpPr>
        <p:spPr>
          <a:xfrm>
            <a:off x="6588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48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2C606-B062-AF4B-A36F-0FF44EFCFCEE}"/>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4" name="Foliennummernplatzhalter 3">
            <a:extLst>
              <a:ext uri="{FF2B5EF4-FFF2-40B4-BE49-F238E27FC236}">
                <a16:creationId xmlns:a16="http://schemas.microsoft.com/office/drawing/2014/main" id="{7528478F-FDF2-114B-A695-BBFBD55C606C}"/>
              </a:ext>
            </a:extLst>
          </p:cNvPr>
          <p:cNvSpPr>
            <a:spLocks noGrp="1"/>
          </p:cNvSpPr>
          <p:nvPr>
            <p:ph type="sldNum" sz="quarter" idx="11"/>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1259267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46CC588-B218-4249-97A2-31A5674F902D}"/>
              </a:ext>
            </a:extLst>
          </p:cNvPr>
          <p:cNvSpPr>
            <a:spLocks noGrp="1"/>
          </p:cNvSpPr>
          <p:nvPr>
            <p:ph type="sldNum" sz="quarter" idx="12"/>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326707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2" y="2214564"/>
            <a:ext cx="9505951" cy="728661"/>
          </a:xfrm>
        </p:spPr>
        <p:txBody>
          <a:bodyPr/>
          <a:lstStyle>
            <a:lvl1pPr>
              <a:lnSpc>
                <a:spcPts val="3400"/>
              </a:lnSpc>
              <a:defRPr sz="3200">
                <a:solidFill>
                  <a:schemeClr val="bg1"/>
                </a:solidFill>
              </a:defRPr>
            </a:lvl1pPr>
          </a:lstStyle>
          <a:p>
            <a:r>
              <a:rPr lang="en-US" dirty="0"/>
              <a:t>Headline (32pt)</a:t>
            </a:r>
            <a:endParaRPr lang="en-US" noProof="0" dirty="0"/>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2" y="2943226"/>
            <a:ext cx="9505951" cy="2184400"/>
          </a:xfrm>
        </p:spPr>
        <p:txBody>
          <a:bodyPr/>
          <a:lstStyle>
            <a:lvl1pPr marL="0" indent="0">
              <a:buNone/>
              <a:defRPr sz="3200">
                <a:solidFill>
                  <a:srgbClr val="FFFFFF"/>
                </a:solidFill>
              </a:defRPr>
            </a:lvl1pPr>
            <a:lvl2pPr marL="342000" indent="0">
              <a:buNone/>
              <a:defRPr/>
            </a:lvl2pPr>
            <a:lvl3pPr marL="684000" indent="0">
              <a:buNone/>
              <a:defRPr/>
            </a:lvl3pPr>
            <a:lvl4pPr marL="1026000" indent="0">
              <a:buNone/>
              <a:defRPr/>
            </a:lvl4pPr>
            <a:lvl5pPr marL="1368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8379F31A-E238-6F45-9F6D-B7A74855A5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79975" y="6312000"/>
            <a:ext cx="553212" cy="290576"/>
          </a:xfrm>
          <a:prstGeom prst="rect">
            <a:avLst/>
          </a:prstGeom>
        </p:spPr>
      </p:pic>
    </p:spTree>
    <p:extLst>
      <p:ext uri="{BB962C8B-B14F-4D97-AF65-F5344CB8AC3E}">
        <p14:creationId xmlns:p14="http://schemas.microsoft.com/office/powerpoint/2010/main" val="23764311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3" y="2205037"/>
            <a:ext cx="9505950" cy="738187"/>
          </a:xfrm>
        </p:spPr>
        <p:txBody>
          <a:bodyPr/>
          <a:lstStyle>
            <a:lvl1pPr marL="0" indent="0">
              <a:buNone/>
              <a:defRPr sz="3200" b="1">
                <a:solidFill>
                  <a:srgbClr val="042D98"/>
                </a:solidFill>
              </a:defRPr>
            </a:lvl1pPr>
          </a:lstStyle>
          <a:p>
            <a:pPr lvl="0"/>
            <a:r>
              <a:rPr lang="en-US" dirty="0"/>
              <a:t>Headline (32pt)</a:t>
            </a:r>
            <a:endParaRPr lang="en-US" noProof="0" dirty="0"/>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3" y="2959893"/>
            <a:ext cx="9505950" cy="2167731"/>
          </a:xfrm>
        </p:spPr>
        <p:txBody>
          <a:bodyPr/>
          <a:lstStyle>
            <a:lvl1pPr marL="0" indent="0">
              <a:buNone/>
              <a:defRPr sz="3200" b="0">
                <a:solidFill>
                  <a:srgbClr val="042D98"/>
                </a:solidFill>
              </a:defRPr>
            </a:lvl1pPr>
          </a:lstStyle>
          <a:p>
            <a:r>
              <a:rPr lang="en-US" dirty="0" err="1"/>
              <a:t>Subheadline</a:t>
            </a:r>
            <a:r>
              <a:rPr lang="en-US" dirty="0"/>
              <a:t> (32pt)</a:t>
            </a:r>
          </a:p>
        </p:txBody>
      </p:sp>
      <p:pic>
        <p:nvPicPr>
          <p:cNvPr id="11" name="Grafik 10">
            <a:extLst>
              <a:ext uri="{FF2B5EF4-FFF2-40B4-BE49-F238E27FC236}">
                <a16:creationId xmlns:a16="http://schemas.microsoft.com/office/drawing/2014/main" id="{9FD24B52-802C-A045-81B4-CDB932F87EA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136452112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3" descr="AOT_BEAM_blue"/>
          <p:cNvPicPr>
            <a:picLocks noChangeAspect="1" noChangeArrowheads="1"/>
          </p:cNvPicPr>
          <p:nvPr userDrawn="1"/>
        </p:nvPicPr>
        <p:blipFill>
          <a:blip r:embed="rId2" cstate="screen">
            <a:extLst>
              <a:ext uri="{28A0092B-C50C-407E-A947-70E740481C1C}">
                <a14:useLocalDpi xmlns:a14="http://schemas.microsoft.com/office/drawing/2010/main"/>
              </a:ext>
            </a:extLst>
          </a:blip>
          <a:srcRect t="14302" b="20903"/>
          <a:stretch>
            <a:fillRect/>
          </a:stretch>
        </p:blipFill>
        <p:spPr bwMode="auto">
          <a:xfrm>
            <a:off x="239184" y="179388"/>
            <a:ext cx="11707283" cy="6464300"/>
          </a:xfrm>
          <a:prstGeom prst="rect">
            <a:avLst/>
          </a:prstGeom>
          <a:noFill/>
          <a:ln w="9525">
            <a:noFill/>
            <a:miter lim="800000"/>
            <a:headEnd/>
            <a:tailEnd/>
          </a:ln>
        </p:spPr>
      </p:pic>
      <p:pic>
        <p:nvPicPr>
          <p:cNvPr id="5" name="Picture 10" descr="AOT_LOGO_int_L_rgb"/>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15384" y="236538"/>
            <a:ext cx="3445933" cy="360362"/>
          </a:xfrm>
          <a:prstGeom prst="rect">
            <a:avLst/>
          </a:prstGeom>
          <a:noFill/>
          <a:ln w="9525">
            <a:noFill/>
            <a:miter lim="800000"/>
            <a:headEnd/>
            <a:tailEnd/>
          </a:ln>
        </p:spPr>
      </p:pic>
      <p:sp>
        <p:nvSpPr>
          <p:cNvPr id="3075" name="Rectangle 3"/>
          <p:cNvSpPr>
            <a:spLocks noGrp="1" noChangeArrowheads="1"/>
          </p:cNvSpPr>
          <p:nvPr>
            <p:ph type="ctrTitle"/>
          </p:nvPr>
        </p:nvSpPr>
        <p:spPr>
          <a:xfrm>
            <a:off x="508000" y="1517650"/>
            <a:ext cx="10532533" cy="685800"/>
          </a:xfrm>
        </p:spPr>
        <p:txBody>
          <a:bodyPr/>
          <a:lstStyle>
            <a:lvl1pPr>
              <a:defRPr>
                <a:ea typeface="ヒラギノ角ゴ Pro W6" pitchFamily="-32" charset="-128"/>
              </a:defRPr>
            </a:lvl1pPr>
          </a:lstStyle>
          <a:p>
            <a:pPr lvl="0"/>
            <a:r>
              <a:rPr lang="en-US" noProof="0"/>
              <a:t>Title Arial bold 28 pt</a:t>
            </a:r>
            <a:endParaRPr lang="en-US" altLang="ja-JP" noProof="0"/>
          </a:p>
        </p:txBody>
      </p:sp>
      <p:sp>
        <p:nvSpPr>
          <p:cNvPr id="3076" name="Rectangle 4"/>
          <p:cNvSpPr>
            <a:spLocks noGrp="1" noChangeArrowheads="1"/>
          </p:cNvSpPr>
          <p:nvPr>
            <p:ph type="subTitle" idx="1"/>
          </p:nvPr>
        </p:nvSpPr>
        <p:spPr>
          <a:xfrm>
            <a:off x="508000" y="2208213"/>
            <a:ext cx="10532533" cy="685800"/>
          </a:xfrm>
        </p:spPr>
        <p:txBody>
          <a:bodyPr/>
          <a:lstStyle>
            <a:lvl1pPr marL="0" indent="0">
              <a:buFontTx/>
              <a:buNone/>
              <a:defRPr>
                <a:solidFill>
                  <a:schemeClr val="tx2"/>
                </a:solidFill>
              </a:defRPr>
            </a:lvl1pPr>
          </a:lstStyle>
          <a:p>
            <a:pPr lvl="0"/>
            <a:r>
              <a:rPr lang="en-US" noProof="0"/>
              <a:t>Subtitle Arial regular 20 pt</a:t>
            </a:r>
          </a:p>
        </p:txBody>
      </p:sp>
    </p:spTree>
    <p:extLst>
      <p:ext uri="{BB962C8B-B14F-4D97-AF65-F5344CB8AC3E}">
        <p14:creationId xmlns:p14="http://schemas.microsoft.com/office/powerpoint/2010/main" val="3228002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1592889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sz="half" idx="1"/>
          </p:nvPr>
        </p:nvSpPr>
        <p:spPr>
          <a:xfrm>
            <a:off x="508001" y="1517650"/>
            <a:ext cx="5416551"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6127751" y="1517650"/>
            <a:ext cx="5416549"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227026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O Trauma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userDrawn="1"/>
        </p:nvPicPr>
        <p:blipFill>
          <a:blip r:embed="rId2"/>
          <a:srcRect/>
          <a:stretch/>
        </p:blipFill>
        <p:spPr>
          <a:xfrm>
            <a:off x="0" y="0"/>
            <a:ext cx="12192000" cy="6858000"/>
          </a:xfrm>
          <a:prstGeom prst="rect">
            <a:avLst/>
          </a:prstGeom>
        </p:spPr>
      </p:pic>
      <p:sp>
        <p:nvSpPr>
          <p:cNvPr id="18" name="Textplatzhalter 8">
            <a:extLst>
              <a:ext uri="{FF2B5EF4-FFF2-40B4-BE49-F238E27FC236}">
                <a16:creationId xmlns:a16="http://schemas.microsoft.com/office/drawing/2014/main" id="{73ADFED4-E5B7-4041-A450-3F837A90AB4C}"/>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name</a:t>
            </a:r>
          </a:p>
        </p:txBody>
      </p:sp>
      <p:sp>
        <p:nvSpPr>
          <p:cNvPr id="19" name="Textplatzhalter 8">
            <a:extLst>
              <a:ext uri="{FF2B5EF4-FFF2-40B4-BE49-F238E27FC236}">
                <a16:creationId xmlns:a16="http://schemas.microsoft.com/office/drawing/2014/main" id="{01ECB604-EBAF-4CB8-940B-8B9436AFCE10}"/>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title </a:t>
            </a:r>
          </a:p>
        </p:txBody>
      </p:sp>
      <p:sp>
        <p:nvSpPr>
          <p:cNvPr id="20" name="Textplatzhalter 8">
            <a:extLst>
              <a:ext uri="{FF2B5EF4-FFF2-40B4-BE49-F238E27FC236}">
                <a16:creationId xmlns:a16="http://schemas.microsoft.com/office/drawing/2014/main" id="{6D88C27E-BC7C-4779-9A2E-1947FFA9A840}"/>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Meeting</a:t>
            </a:r>
          </a:p>
        </p:txBody>
      </p:sp>
      <p:sp>
        <p:nvSpPr>
          <p:cNvPr id="21" name="Textplatzhalter 8">
            <a:extLst>
              <a:ext uri="{FF2B5EF4-FFF2-40B4-BE49-F238E27FC236}">
                <a16:creationId xmlns:a16="http://schemas.microsoft.com/office/drawing/2014/main" id="{BEB31F60-B2F1-41E4-9386-587225E466DA}"/>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3" y="2205037"/>
            <a:ext cx="9505950" cy="738187"/>
          </a:xfrm>
        </p:spPr>
        <p:txBody>
          <a:bodyPr/>
          <a:lstStyle>
            <a:lvl1pPr marL="0" indent="0">
              <a:buNone/>
              <a:defRPr sz="3200" b="1">
                <a:solidFill>
                  <a:srgbClr val="042D98"/>
                </a:solidFill>
              </a:defRPr>
            </a:lvl1pPr>
          </a:lstStyle>
          <a:p>
            <a:pPr lvl="0"/>
            <a:r>
              <a:rPr lang="en-US" dirty="0"/>
              <a:t>Headline (32pt)</a:t>
            </a:r>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3" y="2959893"/>
            <a:ext cx="9505950" cy="2167731"/>
          </a:xfrm>
        </p:spPr>
        <p:txBody>
          <a:bodyPr/>
          <a:lstStyle>
            <a:lvl1pPr marL="0" indent="0">
              <a:buNone/>
              <a:defRPr sz="3200" b="0">
                <a:solidFill>
                  <a:srgbClr val="042D98"/>
                </a:solidFill>
              </a:defRPr>
            </a:lvl1pPr>
          </a:lstStyle>
          <a:p>
            <a:r>
              <a:rPr lang="en-US" dirty="0" err="1"/>
              <a:t>Subheadline</a:t>
            </a:r>
            <a:r>
              <a:rPr lang="en-US" dirty="0"/>
              <a:t> (32pt)</a:t>
            </a:r>
          </a:p>
        </p:txBody>
      </p:sp>
      <p:pic>
        <p:nvPicPr>
          <p:cNvPr id="11" name="Grafik 10">
            <a:extLst>
              <a:ext uri="{FF2B5EF4-FFF2-40B4-BE49-F238E27FC236}">
                <a16:creationId xmlns:a16="http://schemas.microsoft.com/office/drawing/2014/main" id="{87F0B1B2-05D2-7F47-BB1C-7C5B498FF97D}"/>
              </a:ext>
            </a:extLst>
          </p:cNvPr>
          <p:cNvPicPr>
            <a:picLocks noChangeAspect="1"/>
          </p:cNvPicPr>
          <p:nvPr userDrawn="1"/>
        </p:nvPicPr>
        <p:blipFill>
          <a:blip r:embed="rId3"/>
          <a:srcRect/>
          <a:stretch/>
        </p:blipFill>
        <p:spPr>
          <a:xfrm>
            <a:off x="658813" y="260350"/>
            <a:ext cx="913384" cy="574548"/>
          </a:xfrm>
          <a:prstGeom prst="rect">
            <a:avLst/>
          </a:prstGeom>
        </p:spPr>
      </p:pic>
    </p:spTree>
    <p:extLst>
      <p:ext uri="{BB962C8B-B14F-4D97-AF65-F5344CB8AC3E}">
        <p14:creationId xmlns:p14="http://schemas.microsoft.com/office/powerpoint/2010/main" val="88096543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419996D4-CCC5-8244-802D-A4A36F5901E5}"/>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7" name="Foliennummernplatzhalter 6">
            <a:extLst>
              <a:ext uri="{FF2B5EF4-FFF2-40B4-BE49-F238E27FC236}">
                <a16:creationId xmlns:a16="http://schemas.microsoft.com/office/drawing/2014/main" id="{AF6BBFF2-3A88-4CB0-8DFC-61D09FA81C23}"/>
              </a:ext>
            </a:extLst>
          </p:cNvPr>
          <p:cNvSpPr>
            <a:spLocks noGrp="1"/>
          </p:cNvSpPr>
          <p:nvPr>
            <p:ph type="sldNum" sz="quarter" idx="12"/>
          </p:nvPr>
        </p:nvSpPr>
        <p:spPr/>
        <p:txBody>
          <a:bodyPr/>
          <a:lstStyle/>
          <a:p>
            <a:fld id="{0A6ABA92-B65E-42F5-BB28-73DA50746AED}" type="slidenum">
              <a:rPr lang="en-US" smtClean="0"/>
              <a:pPr/>
              <a:t>‹#›</a:t>
            </a:fld>
            <a:endParaRPr lang="en-US" dirty="0"/>
          </a:p>
        </p:txBody>
      </p:sp>
      <p:sp>
        <p:nvSpPr>
          <p:cNvPr id="3" name="Textplatzhalter 2">
            <a:extLst>
              <a:ext uri="{FF2B5EF4-FFF2-40B4-BE49-F238E27FC236}">
                <a16:creationId xmlns:a16="http://schemas.microsoft.com/office/drawing/2014/main" id="{ACB4B3BF-7CA8-4585-831C-F5DF968FBEE3}"/>
              </a:ext>
            </a:extLst>
          </p:cNvPr>
          <p:cNvSpPr>
            <a:spLocks noGrp="1"/>
          </p:cNvSpPr>
          <p:nvPr>
            <p:ph type="body" sz="quarter" idx="13" hasCustomPrompt="1"/>
          </p:nvPr>
        </p:nvSpPr>
        <p:spPr>
          <a:xfrm>
            <a:off x="658813" y="1727200"/>
            <a:ext cx="9505950"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423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10" name="Foliennummernplatzhalter 9">
            <a:extLst>
              <a:ext uri="{FF2B5EF4-FFF2-40B4-BE49-F238E27FC236}">
                <a16:creationId xmlns:a16="http://schemas.microsoft.com/office/drawing/2014/main" id="{CE008A41-AE8F-4A4F-B3C6-BB4BFEB16C2F}"/>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19FE20CF-5CAB-B145-B705-F0221B76659F}"/>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8" name="Textplatzhalter 2">
            <a:extLst>
              <a:ext uri="{FF2B5EF4-FFF2-40B4-BE49-F238E27FC236}">
                <a16:creationId xmlns:a16="http://schemas.microsoft.com/office/drawing/2014/main" id="{05C5EDF6-0E1D-4133-992A-6B7CEA2C5F17}"/>
              </a:ext>
            </a:extLst>
          </p:cNvPr>
          <p:cNvSpPr>
            <a:spLocks noGrp="1"/>
          </p:cNvSpPr>
          <p:nvPr>
            <p:ph type="body" sz="quarter" idx="13" hasCustomPrompt="1"/>
          </p:nvPr>
        </p:nvSpPr>
        <p:spPr>
          <a:xfrm>
            <a:off x="6588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platzhalter 2">
            <a:extLst>
              <a:ext uri="{FF2B5EF4-FFF2-40B4-BE49-F238E27FC236}">
                <a16:creationId xmlns:a16="http://schemas.microsoft.com/office/drawing/2014/main" id="{02616FAD-06D4-4469-AD4C-320B8432E200}"/>
              </a:ext>
            </a:extLst>
          </p:cNvPr>
          <p:cNvSpPr>
            <a:spLocks noGrp="1"/>
          </p:cNvSpPr>
          <p:nvPr>
            <p:ph type="body" sz="quarter" idx="19" hasCustomPrompt="1"/>
          </p:nvPr>
        </p:nvSpPr>
        <p:spPr>
          <a:xfrm>
            <a:off x="61325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087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4" y="1727199"/>
            <a:ext cx="5388504" cy="3400426"/>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70DD2CDD-8E40-4FA1-BCE2-A0663B10DCBC}"/>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73FF76DA-AD1B-F94D-AD0E-8307FED98612}"/>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9" name="Textplatzhalter 2">
            <a:extLst>
              <a:ext uri="{FF2B5EF4-FFF2-40B4-BE49-F238E27FC236}">
                <a16:creationId xmlns:a16="http://schemas.microsoft.com/office/drawing/2014/main" id="{2F46209C-2AF4-49BF-BAA1-7259963618EC}"/>
              </a:ext>
            </a:extLst>
          </p:cNvPr>
          <p:cNvSpPr>
            <a:spLocks noGrp="1"/>
          </p:cNvSpPr>
          <p:nvPr>
            <p:ph type="body" sz="quarter" idx="19" hasCustomPrompt="1"/>
          </p:nvPr>
        </p:nvSpPr>
        <p:spPr>
          <a:xfrm>
            <a:off x="6816725" y="1727200"/>
            <a:ext cx="4716463"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682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hasCustomPrompt="1"/>
          </p:nvPr>
        </p:nvSpPr>
        <p:spPr>
          <a:xfrm>
            <a:off x="658814" y="517525"/>
            <a:ext cx="10862204" cy="966787"/>
          </a:xfrm>
        </p:spPr>
        <p:txBody>
          <a:bodyPr anchor="t" anchorCtr="0"/>
          <a:lstStyle>
            <a:lvl1pPr>
              <a:lnSpc>
                <a:spcPct val="100000"/>
              </a:lnSpc>
              <a:defRPr sz="3200"/>
            </a:lvl1pPr>
          </a:lstStyle>
          <a:p>
            <a:r>
              <a:rPr lang="en-US" noProof="0" dirty="0"/>
              <a:t>Headline (32pt)</a:t>
            </a:r>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3" y="1727199"/>
            <a:ext cx="4716462"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5" y="4884737"/>
            <a:ext cx="4704288" cy="969862"/>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3E5951C6-963E-4674-91CC-8E8F1F645AFA}"/>
              </a:ext>
            </a:extLst>
          </p:cNvPr>
          <p:cNvSpPr>
            <a:spLocks noGrp="1"/>
          </p:cNvSpPr>
          <p:nvPr>
            <p:ph type="sldNum" sz="quarter" idx="18"/>
          </p:nvPr>
        </p:nvSpPr>
        <p:spPr/>
        <p:txBody>
          <a:bodyPr/>
          <a:lstStyle/>
          <a:p>
            <a:fld id="{0A6ABA92-B65E-42F5-BB28-73DA50746AED}" type="slidenum">
              <a:rPr lang="en-US" noProof="0" smtClean="0"/>
              <a:pPr/>
              <a:t>‹#›</a:t>
            </a:fld>
            <a:endParaRPr lang="en-US" noProof="0" dirty="0"/>
          </a:p>
        </p:txBody>
      </p:sp>
    </p:spTree>
    <p:extLst>
      <p:ext uri="{BB962C8B-B14F-4D97-AF65-F5344CB8AC3E}">
        <p14:creationId xmlns:p14="http://schemas.microsoft.com/office/powerpoint/2010/main" val="138606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image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3430690"/>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199"/>
            <a:ext cx="1969028" cy="1455637"/>
          </a:xfrm>
          <a:solidFill>
            <a:schemeClr val="bg2"/>
          </a:solidFill>
        </p:spPr>
        <p:txBody>
          <a:bodyPr/>
          <a:lstStyle>
            <a:lvl1pPr marL="0" indent="0">
              <a:buNone/>
              <a:defRPr sz="2000"/>
            </a:lvl1pPr>
          </a:lstStyle>
          <a:p>
            <a:r>
              <a:rPr lang="en-US" noProof="0" dirty="0"/>
              <a:t>Picture</a:t>
            </a:r>
          </a:p>
        </p:txBody>
      </p:sp>
      <p:sp>
        <p:nvSpPr>
          <p:cNvPr id="12" name="Inhaltsplatzhalter 2">
            <a:extLst>
              <a:ext uri="{FF2B5EF4-FFF2-40B4-BE49-F238E27FC236}">
                <a16:creationId xmlns:a16="http://schemas.microsoft.com/office/drawing/2014/main" id="{0BC7BB4E-BF1F-4D9E-97F1-898AFD41A413}"/>
              </a:ext>
            </a:extLst>
          </p:cNvPr>
          <p:cNvSpPr>
            <a:spLocks noGrp="1"/>
          </p:cNvSpPr>
          <p:nvPr>
            <p:ph idx="14" hasCustomPrompt="1"/>
          </p:nvPr>
        </p:nvSpPr>
        <p:spPr>
          <a:xfrm>
            <a:off x="3406247" y="3433967"/>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3" name="Bildplatzhalter 7">
            <a:extLst>
              <a:ext uri="{FF2B5EF4-FFF2-40B4-BE49-F238E27FC236}">
                <a16:creationId xmlns:a16="http://schemas.microsoft.com/office/drawing/2014/main" id="{E2CCE0D8-AC8D-4905-A013-7F31E747D1D4}"/>
              </a:ext>
            </a:extLst>
          </p:cNvPr>
          <p:cNvSpPr>
            <a:spLocks noGrp="1"/>
          </p:cNvSpPr>
          <p:nvPr>
            <p:ph type="pic" sz="quarter" idx="15" hasCustomPrompt="1"/>
          </p:nvPr>
        </p:nvSpPr>
        <p:spPr>
          <a:xfrm>
            <a:off x="3406247" y="1730476"/>
            <a:ext cx="1969028" cy="1455637"/>
          </a:xfrm>
          <a:solidFill>
            <a:schemeClr val="bg2"/>
          </a:solidFill>
        </p:spPr>
        <p:txBody>
          <a:bodyPr/>
          <a:lstStyle>
            <a:lvl1pPr marL="0" indent="0">
              <a:buNone/>
              <a:defRPr sz="2000"/>
            </a:lvl1pPr>
          </a:lstStyle>
          <a:p>
            <a:r>
              <a:rPr lang="en-US" noProof="0" dirty="0"/>
              <a:t>Picture</a:t>
            </a:r>
          </a:p>
        </p:txBody>
      </p:sp>
      <p:sp>
        <p:nvSpPr>
          <p:cNvPr id="16" name="Inhaltsplatzhalter 2">
            <a:extLst>
              <a:ext uri="{FF2B5EF4-FFF2-40B4-BE49-F238E27FC236}">
                <a16:creationId xmlns:a16="http://schemas.microsoft.com/office/drawing/2014/main" id="{8186687C-479E-4FF8-8933-75FC36163FD1}"/>
              </a:ext>
            </a:extLst>
          </p:cNvPr>
          <p:cNvSpPr>
            <a:spLocks noGrp="1"/>
          </p:cNvSpPr>
          <p:nvPr>
            <p:ph idx="16" hasCustomPrompt="1"/>
          </p:nvPr>
        </p:nvSpPr>
        <p:spPr>
          <a:xfrm>
            <a:off x="6132513" y="3430689"/>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7" name="Bildplatzhalter 7">
            <a:extLst>
              <a:ext uri="{FF2B5EF4-FFF2-40B4-BE49-F238E27FC236}">
                <a16:creationId xmlns:a16="http://schemas.microsoft.com/office/drawing/2014/main" id="{A257245C-F172-4383-8396-BCF83CC109F8}"/>
              </a:ext>
            </a:extLst>
          </p:cNvPr>
          <p:cNvSpPr>
            <a:spLocks noGrp="1"/>
          </p:cNvSpPr>
          <p:nvPr>
            <p:ph type="pic" sz="quarter" idx="17" hasCustomPrompt="1"/>
          </p:nvPr>
        </p:nvSpPr>
        <p:spPr>
          <a:xfrm>
            <a:off x="6132513" y="1727198"/>
            <a:ext cx="1969028" cy="1455637"/>
          </a:xfrm>
          <a:solidFill>
            <a:schemeClr val="bg2"/>
          </a:solidFill>
        </p:spPr>
        <p:txBody>
          <a:bodyPr/>
          <a:lstStyle>
            <a:lvl1pPr marL="0" indent="0">
              <a:buNone/>
              <a:defRPr sz="2000"/>
            </a:lvl1pPr>
          </a:lstStyle>
          <a:p>
            <a:r>
              <a:rPr lang="en-US" noProof="0" dirty="0"/>
              <a:t>Picture</a:t>
            </a:r>
          </a:p>
        </p:txBody>
      </p:sp>
      <p:sp>
        <p:nvSpPr>
          <p:cNvPr id="18" name="Inhaltsplatzhalter 2">
            <a:extLst>
              <a:ext uri="{FF2B5EF4-FFF2-40B4-BE49-F238E27FC236}">
                <a16:creationId xmlns:a16="http://schemas.microsoft.com/office/drawing/2014/main" id="{861E2ECD-CB24-4B91-8A9B-259A67613C3F}"/>
              </a:ext>
            </a:extLst>
          </p:cNvPr>
          <p:cNvSpPr>
            <a:spLocks noGrp="1"/>
          </p:cNvSpPr>
          <p:nvPr>
            <p:ph idx="18" hasCustomPrompt="1"/>
          </p:nvPr>
        </p:nvSpPr>
        <p:spPr>
          <a:xfrm>
            <a:off x="8879418" y="3433967"/>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9" name="Bildplatzhalter 7">
            <a:extLst>
              <a:ext uri="{FF2B5EF4-FFF2-40B4-BE49-F238E27FC236}">
                <a16:creationId xmlns:a16="http://schemas.microsoft.com/office/drawing/2014/main" id="{2803E856-D15C-4C2A-99FD-4D63E5C34E30}"/>
              </a:ext>
            </a:extLst>
          </p:cNvPr>
          <p:cNvSpPr>
            <a:spLocks noGrp="1"/>
          </p:cNvSpPr>
          <p:nvPr>
            <p:ph type="pic" sz="quarter" idx="19" hasCustomPrompt="1"/>
          </p:nvPr>
        </p:nvSpPr>
        <p:spPr>
          <a:xfrm>
            <a:off x="8879418" y="1730476"/>
            <a:ext cx="1969028" cy="1455637"/>
          </a:xfrm>
          <a:solidFill>
            <a:schemeClr val="bg2"/>
          </a:solidFill>
        </p:spPr>
        <p:txBody>
          <a:bodyPr/>
          <a:lstStyle>
            <a:lvl1pPr marL="0" indent="0">
              <a:buNone/>
              <a:defRPr sz="2000"/>
            </a:lvl1pPr>
          </a:lstStyle>
          <a:p>
            <a:r>
              <a:rPr lang="en-US" noProof="0" dirty="0"/>
              <a:t>Picture</a:t>
            </a:r>
          </a:p>
        </p:txBody>
      </p:sp>
      <p:sp>
        <p:nvSpPr>
          <p:cNvPr id="20" name="Foliennummernplatzhalter 19">
            <a:extLst>
              <a:ext uri="{FF2B5EF4-FFF2-40B4-BE49-F238E27FC236}">
                <a16:creationId xmlns:a16="http://schemas.microsoft.com/office/drawing/2014/main" id="{ED650EED-FA23-43C6-8098-A702770AE51D}"/>
              </a:ext>
            </a:extLst>
          </p:cNvPr>
          <p:cNvSpPr>
            <a:spLocks noGrp="1"/>
          </p:cNvSpPr>
          <p:nvPr>
            <p:ph type="sldNum" sz="quarter" idx="22"/>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5AEC5B9-D2EF-0F4E-9314-0EBF7C51B7FF}"/>
              </a:ext>
            </a:extLst>
          </p:cNvPr>
          <p:cNvSpPr>
            <a:spLocks noGrp="1"/>
          </p:cNvSpPr>
          <p:nvPr>
            <p:ph type="title" hasCustomPrompt="1"/>
          </p:nvPr>
        </p:nvSpPr>
        <p:spPr/>
        <p:txBody>
          <a:bodyPr/>
          <a:lstStyle>
            <a:lvl1pPr>
              <a:lnSpc>
                <a:spcPct val="100000"/>
              </a:lnSpc>
              <a:defRPr sz="3200"/>
            </a:lvl1pPr>
          </a:lstStyle>
          <a:p>
            <a:r>
              <a:rPr lang="en-US" dirty="0"/>
              <a:t>Headline (32pt)</a:t>
            </a:r>
          </a:p>
        </p:txBody>
      </p:sp>
    </p:spTree>
    <p:extLst>
      <p:ext uri="{BB962C8B-B14F-4D97-AF65-F5344CB8AC3E}">
        <p14:creationId xmlns:p14="http://schemas.microsoft.com/office/powerpoint/2010/main" val="262433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black">
    <p:bg>
      <p:bgPr>
        <a:solidFill>
          <a:schemeClr val="tx1"/>
        </a:solidFill>
        <a:effectLst/>
      </p:bgPr>
    </p:b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4" y="1727199"/>
            <a:ext cx="5376333" cy="3400426"/>
          </a:xfrm>
          <a:solidFill>
            <a:schemeClr val="bg2"/>
          </a:solidFill>
        </p:spPr>
        <p:txBody>
          <a:bodyPr/>
          <a:lstStyle>
            <a:lvl1pPr marL="0" indent="0">
              <a:buNone/>
              <a:defRPr/>
            </a:lvl1pPr>
          </a:lstStyle>
          <a:p>
            <a:r>
              <a:rPr lang="en-US" noProof="0" dirty="0"/>
              <a:t>Picture</a:t>
            </a:r>
          </a:p>
        </p:txBody>
      </p:sp>
      <p:pic>
        <p:nvPicPr>
          <p:cNvPr id="10" name="Grafik 9">
            <a:extLst>
              <a:ext uri="{FF2B5EF4-FFF2-40B4-BE49-F238E27FC236}">
                <a16:creationId xmlns:a16="http://schemas.microsoft.com/office/drawing/2014/main" id="{D6DFA43D-7EFC-4422-899F-A44536AFB7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2" name="Foliennummernplatzhalter 11">
            <a:extLst>
              <a:ext uri="{FF2B5EF4-FFF2-40B4-BE49-F238E27FC236}">
                <a16:creationId xmlns:a16="http://schemas.microsoft.com/office/drawing/2014/main" id="{C091CBB9-0ED2-447E-B3AA-D8BD16CC1C43}"/>
              </a:ext>
            </a:extLst>
          </p:cNvPr>
          <p:cNvSpPr>
            <a:spLocks noGrp="1"/>
          </p:cNvSpPr>
          <p:nvPr>
            <p:ph type="sldNum" sz="quarter" idx="16"/>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43BAFF3-7966-B045-AF0E-E679C72FAB5E}"/>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dirty="0"/>
              <a:t>Headline (32pt)</a:t>
            </a:r>
          </a:p>
        </p:txBody>
      </p:sp>
      <p:sp>
        <p:nvSpPr>
          <p:cNvPr id="9" name="Textplatzhalter 2">
            <a:extLst>
              <a:ext uri="{FF2B5EF4-FFF2-40B4-BE49-F238E27FC236}">
                <a16:creationId xmlns:a16="http://schemas.microsoft.com/office/drawing/2014/main" id="{F7A8648F-6F94-4BD6-9057-657CE0AD70BB}"/>
              </a:ext>
            </a:extLst>
          </p:cNvPr>
          <p:cNvSpPr>
            <a:spLocks noGrp="1"/>
          </p:cNvSpPr>
          <p:nvPr>
            <p:ph type="body" sz="quarter" idx="19" hasCustomPrompt="1"/>
          </p:nvPr>
        </p:nvSpPr>
        <p:spPr>
          <a:xfrm>
            <a:off x="6816725" y="1727200"/>
            <a:ext cx="4716463" cy="4129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239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199"/>
            <a:ext cx="4704290"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4" y="4884737"/>
            <a:ext cx="4704289" cy="969861"/>
          </a:xfrm>
        </p:spPr>
        <p:txBody>
          <a:bodyPr/>
          <a:lstStyle>
            <a:lvl1pPr marL="0" indent="0">
              <a:spcBef>
                <a:spcPts val="600"/>
              </a:spcBef>
              <a:buNone/>
              <a:defRPr sz="28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dirty="0"/>
              <a:t>Picture</a:t>
            </a:r>
          </a:p>
        </p:txBody>
      </p:sp>
      <p:pic>
        <p:nvPicPr>
          <p:cNvPr id="14" name="Grafik 13">
            <a:extLst>
              <a:ext uri="{FF2B5EF4-FFF2-40B4-BE49-F238E27FC236}">
                <a16:creationId xmlns:a16="http://schemas.microsoft.com/office/drawing/2014/main" id="{A351F687-0163-4967-B0F7-21FAF91DDD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0" name="Foliennummernplatzhalter 9">
            <a:extLst>
              <a:ext uri="{FF2B5EF4-FFF2-40B4-BE49-F238E27FC236}">
                <a16:creationId xmlns:a16="http://schemas.microsoft.com/office/drawing/2014/main" id="{C5A7C55E-8985-4FE6-B0DD-6F886D99BB73}"/>
              </a:ext>
            </a:extLst>
          </p:cNvPr>
          <p:cNvSpPr>
            <a:spLocks noGrp="1"/>
          </p:cNvSpPr>
          <p:nvPr>
            <p:ph type="sldNum" sz="quarter" idx="18"/>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8E8CDFF0-E7E9-AA43-9B34-0D91FBA3F16F}"/>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noProof="0" dirty="0"/>
              <a:t>Headline (32pt)</a:t>
            </a:r>
          </a:p>
        </p:txBody>
      </p:sp>
    </p:spTree>
    <p:extLst>
      <p:ext uri="{BB962C8B-B14F-4D97-AF65-F5344CB8AC3E}">
        <p14:creationId xmlns:p14="http://schemas.microsoft.com/office/powerpoint/2010/main" val="124473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BB907FC-8EEA-4706-98EB-1F20D0D83E28}"/>
              </a:ext>
            </a:extLst>
          </p:cNvPr>
          <p:cNvSpPr>
            <a:spLocks noGrp="1"/>
          </p:cNvSpPr>
          <p:nvPr>
            <p:ph type="title"/>
          </p:nvPr>
        </p:nvSpPr>
        <p:spPr>
          <a:xfrm>
            <a:off x="658814" y="517525"/>
            <a:ext cx="10874374" cy="966789"/>
          </a:xfrm>
          <a:prstGeom prst="rect">
            <a:avLst/>
          </a:prstGeom>
        </p:spPr>
        <p:txBody>
          <a:bodyPr vert="horz" lIns="0" tIns="0" rIns="0" bIns="0" rtlCol="0" anchor="t" anchorCtr="0">
            <a:noAutofit/>
          </a:bodyPr>
          <a:lstStyle/>
          <a:p>
            <a:r>
              <a:rPr lang="en-US" noProof="0" dirty="0"/>
              <a:t>Headline (32pt)</a:t>
            </a:r>
            <a:endParaRPr lang="en-US" dirty="0"/>
          </a:p>
        </p:txBody>
      </p:sp>
      <p:sp>
        <p:nvSpPr>
          <p:cNvPr id="3" name="Textplatzhalter 2">
            <a:extLst>
              <a:ext uri="{FF2B5EF4-FFF2-40B4-BE49-F238E27FC236}">
                <a16:creationId xmlns:a16="http://schemas.microsoft.com/office/drawing/2014/main" id="{CBCB51EB-182E-4020-8D86-3EF8848E6CB1}"/>
              </a:ext>
            </a:extLst>
          </p:cNvPr>
          <p:cNvSpPr>
            <a:spLocks noGrp="1"/>
          </p:cNvSpPr>
          <p:nvPr>
            <p:ph type="body" idx="1"/>
          </p:nvPr>
        </p:nvSpPr>
        <p:spPr>
          <a:xfrm>
            <a:off x="658813" y="1727201"/>
            <a:ext cx="10874375" cy="4127399"/>
          </a:xfrm>
          <a:prstGeom prst="rect">
            <a:avLst/>
          </a:prstGeom>
        </p:spPr>
        <p:txBody>
          <a:bodyPr vert="horz" lIns="0" tIns="0" rIns="0" bIns="0" rtlCol="0">
            <a:noAutofit/>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ußzeilenplatzhalter 4">
            <a:extLst>
              <a:ext uri="{FF2B5EF4-FFF2-40B4-BE49-F238E27FC236}">
                <a16:creationId xmlns:a16="http://schemas.microsoft.com/office/drawing/2014/main" id="{443887A6-C844-4D94-8093-8E7AB89B6812}"/>
              </a:ext>
            </a:extLst>
          </p:cNvPr>
          <p:cNvSpPr>
            <a:spLocks noGrp="1"/>
          </p:cNvSpPr>
          <p:nvPr>
            <p:ph type="ftr" sz="quarter" idx="3"/>
          </p:nvPr>
        </p:nvSpPr>
        <p:spPr>
          <a:xfrm>
            <a:off x="968375" y="6492873"/>
            <a:ext cx="3086100" cy="365125"/>
          </a:xfrm>
          <a:prstGeom prst="rect">
            <a:avLst/>
          </a:prstGeom>
        </p:spPr>
        <p:txBody>
          <a:bodyPr vert="horz" lIns="0" tIns="0" rIns="0" bIns="0" rtlCol="0" anchor="t" anchorCtr="0"/>
          <a:lstStyle>
            <a:lvl1pPr algn="l">
              <a:defRPr sz="800">
                <a:solidFill>
                  <a:schemeClr val="tx1"/>
                </a:solidFill>
              </a:defRPr>
            </a:lvl1pPr>
          </a:lstStyle>
          <a:p>
            <a:endParaRPr lang="en-US" dirty="0"/>
          </a:p>
        </p:txBody>
      </p:sp>
      <p:sp>
        <p:nvSpPr>
          <p:cNvPr id="12" name="Foliennummernplatzhalter 5">
            <a:extLst>
              <a:ext uri="{FF2B5EF4-FFF2-40B4-BE49-F238E27FC236}">
                <a16:creationId xmlns:a16="http://schemas.microsoft.com/office/drawing/2014/main" id="{31DC6C07-C500-4D67-9BA5-BA0F2E32EE96}"/>
              </a:ext>
            </a:extLst>
          </p:cNvPr>
          <p:cNvSpPr>
            <a:spLocks noGrp="1"/>
          </p:cNvSpPr>
          <p:nvPr>
            <p:ph type="sldNum" sz="quarter" idx="4"/>
          </p:nvPr>
        </p:nvSpPr>
        <p:spPr>
          <a:xfrm>
            <a:off x="658813" y="6492875"/>
            <a:ext cx="309562" cy="365125"/>
          </a:xfrm>
          <a:prstGeom prst="rect">
            <a:avLst/>
          </a:prstGeom>
        </p:spPr>
        <p:txBody>
          <a:bodyPr vert="horz" lIns="0" tIns="0" rIns="0" bIns="0" rtlCol="0" anchor="t" anchorCtr="0"/>
          <a:lstStyle>
            <a:lvl1pPr algn="l">
              <a:defRPr sz="800" b="1">
                <a:solidFill>
                  <a:schemeClr val="tx1"/>
                </a:solidFill>
              </a:defRPr>
            </a:lvl1pPr>
          </a:lstStyle>
          <a:p>
            <a:fld id="{0A6ABA92-B65E-42F5-BB28-73DA50746AED}" type="slidenum">
              <a:rPr lang="en-US" smtClean="0"/>
              <a:pPr/>
              <a:t>‹#›</a:t>
            </a:fld>
            <a:endParaRPr lang="en-US" dirty="0"/>
          </a:p>
        </p:txBody>
      </p:sp>
      <p:sp>
        <p:nvSpPr>
          <p:cNvPr id="13" name="Datumsplatzhalter 3">
            <a:extLst>
              <a:ext uri="{FF2B5EF4-FFF2-40B4-BE49-F238E27FC236}">
                <a16:creationId xmlns:a16="http://schemas.microsoft.com/office/drawing/2014/main" id="{919E1EF3-8D79-42F7-9C5D-947436740B3C}"/>
              </a:ext>
            </a:extLst>
          </p:cNvPr>
          <p:cNvSpPr>
            <a:spLocks noGrp="1"/>
          </p:cNvSpPr>
          <p:nvPr>
            <p:ph type="dt" sz="half" idx="2"/>
          </p:nvPr>
        </p:nvSpPr>
        <p:spPr>
          <a:xfrm>
            <a:off x="9545680" y="6492874"/>
            <a:ext cx="1296987" cy="365125"/>
          </a:xfrm>
          <a:prstGeom prst="rect">
            <a:avLst/>
          </a:prstGeom>
        </p:spPr>
        <p:txBody>
          <a:bodyPr vert="horz" lIns="0" tIns="0" rIns="0" bIns="0" rtlCol="0" anchor="t" anchorCtr="0"/>
          <a:lstStyle>
            <a:lvl1pPr algn="r">
              <a:defRPr sz="800">
                <a:solidFill>
                  <a:schemeClr val="tx1"/>
                </a:solidFill>
              </a:defRPr>
            </a:lvl1pPr>
          </a:lstStyle>
          <a:p>
            <a:endParaRPr lang="en-US" dirty="0"/>
          </a:p>
        </p:txBody>
      </p:sp>
      <p:pic>
        <p:nvPicPr>
          <p:cNvPr id="14" name="Grafik 13">
            <a:extLst>
              <a:ext uri="{FF2B5EF4-FFF2-40B4-BE49-F238E27FC236}">
                <a16:creationId xmlns:a16="http://schemas.microsoft.com/office/drawing/2014/main" id="{93631EF1-8F73-4506-8C05-6646BB062A95}"/>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2261252635"/>
      </p:ext>
    </p:extLst>
  </p:cSld>
  <p:clrMap bg1="lt1" tx1="dk1" bg2="lt2" tx2="dk2" accent1="accent1" accent2="accent2" accent3="accent3" accent4="accent4" accent5="accent5" accent6="accent6" hlink="hlink" folHlink="folHlink"/>
  <p:sldLayoutIdLst>
    <p:sldLayoutId id="2147483695" r:id="rId1"/>
    <p:sldLayoutId id="2147483706" r:id="rId2"/>
    <p:sldLayoutId id="2147483650" r:id="rId3"/>
    <p:sldLayoutId id="2147483692" r:id="rId4"/>
    <p:sldLayoutId id="2147483680" r:id="rId5"/>
    <p:sldLayoutId id="2147483681" r:id="rId6"/>
    <p:sldLayoutId id="2147483682" r:id="rId7"/>
    <p:sldLayoutId id="2147483683" r:id="rId8"/>
    <p:sldLayoutId id="2147483684" r:id="rId9"/>
    <p:sldLayoutId id="2147483685" r:id="rId10"/>
    <p:sldLayoutId id="2147483718" r:id="rId11"/>
    <p:sldLayoutId id="2147483720" r:id="rId12"/>
    <p:sldLayoutId id="2147483655" r:id="rId13"/>
    <p:sldLayoutId id="2147483716" r:id="rId14"/>
    <p:sldLayoutId id="2147483717" r:id="rId15"/>
    <p:sldLayoutId id="2147483721" r:id="rId16"/>
    <p:sldLayoutId id="2147483722" r:id="rId17"/>
    <p:sldLayoutId id="2147483723" r:id="rId18"/>
  </p:sldLayoutIdLst>
  <p:hf hdr="0" ftr="0" dt="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2800" kern="1200">
          <a:solidFill>
            <a:schemeClr val="tx1"/>
          </a:solidFill>
          <a:latin typeface="+mn-lt"/>
          <a:ea typeface="+mn-ea"/>
          <a:cs typeface="+mn-cs"/>
        </a:defRPr>
      </a:lvl1pPr>
      <a:lvl2pPr marL="457200" indent="-4572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99200" indent="-4572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3pPr>
      <a:lvl4pPr marL="1141200" indent="-4572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4pPr>
      <a:lvl5pPr marL="1483200" indent="-457200" algn="l" defTabSz="914400" rtl="0" eaLnBrk="1" latinLnBrk="0" hangingPunct="1">
        <a:lnSpc>
          <a:spcPct val="100000"/>
        </a:lnSpc>
        <a:spcBef>
          <a:spcPts val="600"/>
        </a:spcBef>
        <a:buFont typeface="Symbol" panose="050501020107060205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7265" userDrawn="1">
          <p15:clr>
            <a:srgbClr val="F26B43"/>
          </p15:clr>
        </p15:guide>
        <p15:guide id="3" orient="horz" pos="164" userDrawn="1">
          <p15:clr>
            <a:srgbClr val="F26B43"/>
          </p15:clr>
        </p15:guide>
        <p15:guide id="4" orient="horz" pos="326" userDrawn="1">
          <p15:clr>
            <a:srgbClr val="F26B43"/>
          </p15:clr>
        </p15:guide>
        <p15:guide id="5" orient="horz" pos="3974" userDrawn="1">
          <p15:clr>
            <a:srgbClr val="F26B43"/>
          </p15:clr>
        </p15:guide>
        <p15:guide id="6" orient="horz" pos="4156" userDrawn="1">
          <p15:clr>
            <a:srgbClr val="F26B43"/>
          </p15:clr>
        </p15:guide>
        <p15:guide id="7" pos="801" userDrawn="1">
          <p15:clr>
            <a:srgbClr val="F26B43"/>
          </p15:clr>
        </p15:guide>
        <p15:guide id="8" pos="846" userDrawn="1">
          <p15:clr>
            <a:srgbClr val="F26B43"/>
          </p15:clr>
        </p15:guide>
        <p15:guide id="9" pos="2094" userDrawn="1">
          <p15:clr>
            <a:srgbClr val="F26B43"/>
          </p15:clr>
        </p15:guide>
        <p15:guide id="10" pos="2139" userDrawn="1">
          <p15:clr>
            <a:srgbClr val="F26B43"/>
          </p15:clr>
        </p15:guide>
        <p15:guide id="11" pos="2525" userDrawn="1">
          <p15:clr>
            <a:srgbClr val="F26B43"/>
          </p15:clr>
        </p15:guide>
        <p15:guide id="12" pos="2570" userDrawn="1">
          <p15:clr>
            <a:srgbClr val="F26B43"/>
          </p15:clr>
        </p15:guide>
        <p15:guide id="13" pos="2955" userDrawn="1">
          <p15:clr>
            <a:srgbClr val="F26B43"/>
          </p15:clr>
        </p15:guide>
        <p15:guide id="14" pos="3001" userDrawn="1">
          <p15:clr>
            <a:srgbClr val="F26B43"/>
          </p15:clr>
        </p15:guide>
        <p15:guide id="15" pos="3386" userDrawn="1">
          <p15:clr>
            <a:srgbClr val="F26B43"/>
          </p15:clr>
        </p15:guide>
        <p15:guide id="16" pos="3432" userDrawn="1">
          <p15:clr>
            <a:srgbClr val="F26B43"/>
          </p15:clr>
        </p15:guide>
        <p15:guide id="17" pos="3817" userDrawn="1">
          <p15:clr>
            <a:srgbClr val="F26B43"/>
          </p15:clr>
        </p15:guide>
        <p15:guide id="18" pos="3863" userDrawn="1">
          <p15:clr>
            <a:srgbClr val="F26B43"/>
          </p15:clr>
        </p15:guide>
        <p15:guide id="19" pos="4248" userDrawn="1">
          <p15:clr>
            <a:srgbClr val="F26B43"/>
          </p15:clr>
        </p15:guide>
        <p15:guide id="20" pos="4294" userDrawn="1">
          <p15:clr>
            <a:srgbClr val="F26B43"/>
          </p15:clr>
        </p15:guide>
        <p15:guide id="21" pos="4679" userDrawn="1">
          <p15:clr>
            <a:srgbClr val="F26B43"/>
          </p15:clr>
        </p15:guide>
        <p15:guide id="22" pos="4725" userDrawn="1">
          <p15:clr>
            <a:srgbClr val="F26B43"/>
          </p15:clr>
        </p15:guide>
        <p15:guide id="23" pos="5110" userDrawn="1">
          <p15:clr>
            <a:srgbClr val="F26B43"/>
          </p15:clr>
        </p15:guide>
        <p15:guide id="24" pos="5155" userDrawn="1">
          <p15:clr>
            <a:srgbClr val="F26B43"/>
          </p15:clr>
        </p15:guide>
        <p15:guide id="25" pos="6403" userDrawn="1">
          <p15:clr>
            <a:srgbClr val="F26B43"/>
          </p15:clr>
        </p15:guide>
        <p15:guide id="26" pos="6017" userDrawn="1">
          <p15:clr>
            <a:srgbClr val="F26B43"/>
          </p15:clr>
        </p15:guide>
        <p15:guide id="27" pos="6834" userDrawn="1">
          <p15:clr>
            <a:srgbClr val="F26B43"/>
          </p15:clr>
        </p15:guide>
        <p15:guide id="28" pos="6879" userDrawn="1">
          <p15:clr>
            <a:srgbClr val="F26B43"/>
          </p15:clr>
        </p15:guide>
        <p15:guide id="29" orient="horz" pos="477" userDrawn="1">
          <p15:clr>
            <a:srgbClr val="F26B43"/>
          </p15:clr>
        </p15:guide>
        <p15:guide id="30" orient="horz" pos="630" userDrawn="1">
          <p15:clr>
            <a:srgbClr val="F26B43"/>
          </p15:clr>
        </p15:guide>
        <p15:guide id="31" orient="horz" pos="783" userDrawn="1">
          <p15:clr>
            <a:srgbClr val="F26B43"/>
          </p15:clr>
        </p15:guide>
        <p15:guide id="32" orient="horz" pos="935" userDrawn="1">
          <p15:clr>
            <a:srgbClr val="F26B43"/>
          </p15:clr>
        </p15:guide>
        <p15:guide id="33" orient="horz" pos="1241" userDrawn="1">
          <p15:clr>
            <a:srgbClr val="F26B43"/>
          </p15:clr>
        </p15:guide>
        <p15:guide id="34" orient="horz" pos="1395" userDrawn="1">
          <p15:clr>
            <a:srgbClr val="F26B43"/>
          </p15:clr>
        </p15:guide>
        <p15:guide id="35" orient="horz" pos="1548" userDrawn="1">
          <p15:clr>
            <a:srgbClr val="F26B43"/>
          </p15:clr>
        </p15:guide>
        <p15:guide id="36" orient="horz" pos="1701" userDrawn="1">
          <p15:clr>
            <a:srgbClr val="F26B43"/>
          </p15:clr>
        </p15:guide>
        <p15:guide id="37" orient="horz" pos="1854" userDrawn="1">
          <p15:clr>
            <a:srgbClr val="F26B43"/>
          </p15:clr>
        </p15:guide>
        <p15:guide id="38" orient="horz" pos="2007" userDrawn="1">
          <p15:clr>
            <a:srgbClr val="F26B43"/>
          </p15:clr>
        </p15:guide>
        <p15:guide id="39" orient="horz" pos="2160" userDrawn="1">
          <p15:clr>
            <a:srgbClr val="F26B43"/>
          </p15:clr>
        </p15:guide>
        <p15:guide id="40" orient="horz" pos="2312" userDrawn="1">
          <p15:clr>
            <a:srgbClr val="F26B43"/>
          </p15:clr>
        </p15:guide>
        <p15:guide id="41" orient="horz" pos="2465" userDrawn="1">
          <p15:clr>
            <a:srgbClr val="F26B43"/>
          </p15:clr>
        </p15:guide>
        <p15:guide id="42" orient="horz" pos="2618" userDrawn="1">
          <p15:clr>
            <a:srgbClr val="F26B43"/>
          </p15:clr>
        </p15:guide>
        <p15:guide id="43" orient="horz" pos="2771" userDrawn="1">
          <p15:clr>
            <a:srgbClr val="F26B43"/>
          </p15:clr>
        </p15:guide>
        <p15:guide id="44" orient="horz" pos="2925" userDrawn="1">
          <p15:clr>
            <a:srgbClr val="F26B43"/>
          </p15:clr>
        </p15:guide>
        <p15:guide id="45" orient="horz" pos="3077" userDrawn="1">
          <p15:clr>
            <a:srgbClr val="F26B43"/>
          </p15:clr>
        </p15:guide>
        <p15:guide id="46" orient="horz" pos="3230" userDrawn="1">
          <p15:clr>
            <a:srgbClr val="F26B43"/>
          </p15:clr>
        </p15:guide>
        <p15:guide id="47" orient="horz" pos="3383" userDrawn="1">
          <p15:clr>
            <a:srgbClr val="F26B43"/>
          </p15:clr>
        </p15:guide>
        <p15:guide id="48" orient="horz" pos="3536" userDrawn="1">
          <p15:clr>
            <a:srgbClr val="F26B43"/>
          </p15:clr>
        </p15:guide>
        <p15:guide id="49" orient="horz" pos="3689" userDrawn="1">
          <p15:clr>
            <a:srgbClr val="F26B43"/>
          </p15:clr>
        </p15:guide>
        <p15:guide id="50" orient="horz" pos="1088" userDrawn="1">
          <p15:clr>
            <a:srgbClr val="F26B43"/>
          </p15:clr>
        </p15:guide>
        <p15:guide id="51" pos="1708" userDrawn="1">
          <p15:clr>
            <a:srgbClr val="F26B43"/>
          </p15:clr>
        </p15:guide>
        <p15:guide id="52" pos="1663" userDrawn="1">
          <p15:clr>
            <a:srgbClr val="F26B43"/>
          </p15:clr>
        </p15:guide>
        <p15:guide id="53" pos="1277" userDrawn="1">
          <p15:clr>
            <a:srgbClr val="F26B43"/>
          </p15:clr>
        </p15:guide>
        <p15:guide id="54" pos="1232" userDrawn="1">
          <p15:clr>
            <a:srgbClr val="F26B43"/>
          </p15:clr>
        </p15:guide>
        <p15:guide id="55" pos="5541" userDrawn="1">
          <p15:clr>
            <a:srgbClr val="F26B43"/>
          </p15:clr>
        </p15:guide>
        <p15:guide id="56" pos="5586" userDrawn="1">
          <p15:clr>
            <a:srgbClr val="F26B43"/>
          </p15:clr>
        </p15:guide>
        <p15:guide id="57" pos="5972" userDrawn="1">
          <p15:clr>
            <a:srgbClr val="F26B43"/>
          </p15:clr>
        </p15:guide>
        <p15:guide id="58" pos="64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who.int/patientsafety/safesurgery/ss_checklist/e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1.gif"/></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37BCC779-3FFA-4AD2-8E0F-CAD972BC5DE5}"/>
              </a:ext>
            </a:extLst>
          </p:cNvPr>
          <p:cNvSpPr>
            <a:spLocks noGrp="1"/>
          </p:cNvSpPr>
          <p:nvPr>
            <p:ph type="body" sz="quarter" idx="14"/>
          </p:nvPr>
        </p:nvSpPr>
        <p:spPr>
          <a:xfrm>
            <a:off x="658813" y="2205037"/>
            <a:ext cx="9505950" cy="2193926"/>
          </a:xfrm>
        </p:spPr>
        <p:txBody>
          <a:bodyPr/>
          <a:lstStyle/>
          <a:p>
            <a:r>
              <a:rPr lang="en-US" dirty="0"/>
              <a:t>Perioperative preparation for an osteosynthesis of a proximal femoral fracture</a:t>
            </a:r>
          </a:p>
          <a:p>
            <a:r>
              <a:rPr lang="de-CH" b="0" kern="0" dirty="0"/>
              <a:t>G</a:t>
            </a:r>
            <a:r>
              <a:rPr lang="pl-PL" b="0" kern="0" dirty="0"/>
              <a:t>roup</a:t>
            </a:r>
            <a:r>
              <a:rPr lang="de-CH" b="0" kern="0" dirty="0"/>
              <a:t> </a:t>
            </a:r>
            <a:r>
              <a:rPr lang="en-US" b="0" kern="0" dirty="0"/>
              <a:t>discussion</a:t>
            </a:r>
          </a:p>
          <a:p>
            <a:endParaRPr lang="en-US" dirty="0"/>
          </a:p>
          <a:p>
            <a:endParaRPr lang="de-CH" dirty="0"/>
          </a:p>
        </p:txBody>
      </p:sp>
      <p:sp>
        <p:nvSpPr>
          <p:cNvPr id="8" name="Text Placeholder 7">
            <a:extLst>
              <a:ext uri="{FF2B5EF4-FFF2-40B4-BE49-F238E27FC236}">
                <a16:creationId xmlns:a16="http://schemas.microsoft.com/office/drawing/2014/main" id="{566AE3A3-A90A-40D9-AAD6-6E21D80B6978}"/>
              </a:ext>
            </a:extLst>
          </p:cNvPr>
          <p:cNvSpPr>
            <a:spLocks noGrp="1"/>
          </p:cNvSpPr>
          <p:nvPr>
            <p:ph type="body" sz="quarter" idx="10"/>
          </p:nvPr>
        </p:nvSpPr>
        <p:spPr/>
        <p:txBody>
          <a:bodyPr/>
          <a:lstStyle/>
          <a:p>
            <a:endParaRPr lang="de-CH"/>
          </a:p>
        </p:txBody>
      </p:sp>
      <p:sp>
        <p:nvSpPr>
          <p:cNvPr id="9" name="Text Placeholder 8">
            <a:extLst>
              <a:ext uri="{FF2B5EF4-FFF2-40B4-BE49-F238E27FC236}">
                <a16:creationId xmlns:a16="http://schemas.microsoft.com/office/drawing/2014/main" id="{7045764E-5021-441A-A511-F43D513A8E9D}"/>
              </a:ext>
            </a:extLst>
          </p:cNvPr>
          <p:cNvSpPr>
            <a:spLocks noGrp="1"/>
          </p:cNvSpPr>
          <p:nvPr>
            <p:ph type="body" sz="quarter" idx="11"/>
          </p:nvPr>
        </p:nvSpPr>
        <p:spPr/>
        <p:txBody>
          <a:bodyPr/>
          <a:lstStyle/>
          <a:p>
            <a:endParaRPr lang="de-CH"/>
          </a:p>
        </p:txBody>
      </p:sp>
      <p:sp>
        <p:nvSpPr>
          <p:cNvPr id="10" name="Text Placeholder 9">
            <a:extLst>
              <a:ext uri="{FF2B5EF4-FFF2-40B4-BE49-F238E27FC236}">
                <a16:creationId xmlns:a16="http://schemas.microsoft.com/office/drawing/2014/main" id="{AEE0D6F7-2A26-48C6-96DE-19CD2273AC0F}"/>
              </a:ext>
            </a:extLst>
          </p:cNvPr>
          <p:cNvSpPr>
            <a:spLocks noGrp="1"/>
          </p:cNvSpPr>
          <p:nvPr>
            <p:ph type="body" sz="quarter" idx="12"/>
          </p:nvPr>
        </p:nvSpPr>
        <p:spPr/>
        <p:txBody>
          <a:bodyPr/>
          <a:lstStyle/>
          <a:p>
            <a:endParaRPr lang="de-CH"/>
          </a:p>
        </p:txBody>
      </p:sp>
      <p:sp>
        <p:nvSpPr>
          <p:cNvPr id="12" name="Text Placeholder 11">
            <a:extLst>
              <a:ext uri="{FF2B5EF4-FFF2-40B4-BE49-F238E27FC236}">
                <a16:creationId xmlns:a16="http://schemas.microsoft.com/office/drawing/2014/main" id="{9560D2A7-DEFD-4A0F-8D4A-C787C540349C}"/>
              </a:ext>
            </a:extLst>
          </p:cNvPr>
          <p:cNvSpPr>
            <a:spLocks noGrp="1"/>
          </p:cNvSpPr>
          <p:nvPr>
            <p:ph type="body" sz="quarter" idx="13"/>
          </p:nvPr>
        </p:nvSpPr>
        <p:spPr/>
        <p:txBody>
          <a:bodyPr/>
          <a:lstStyle/>
          <a:p>
            <a:endParaRPr lang="de-CH"/>
          </a:p>
        </p:txBody>
      </p:sp>
    </p:spTree>
    <p:extLst>
      <p:ext uri="{BB962C8B-B14F-4D97-AF65-F5344CB8AC3E}">
        <p14:creationId xmlns:p14="http://schemas.microsoft.com/office/powerpoint/2010/main" val="44687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658814" y="517525"/>
            <a:ext cx="4866087" cy="2543309"/>
          </a:xfrm>
        </p:spPr>
        <p:txBody>
          <a:bodyPr/>
          <a:lstStyle/>
          <a:p>
            <a:r>
              <a:rPr lang="en-US" altLang="de-DE" dirty="0"/>
              <a:t>How would you reduce the fracture?</a:t>
            </a:r>
            <a:br>
              <a:rPr lang="en-US" altLang="de-DE" dirty="0"/>
            </a:br>
            <a:br>
              <a:rPr lang="en-US" altLang="de-DE" dirty="0"/>
            </a:br>
            <a:r>
              <a:rPr lang="en-US" altLang="de-DE" dirty="0"/>
              <a:t>How would you stabilize the fracture?</a:t>
            </a:r>
            <a:br>
              <a:rPr lang="en-US" altLang="de-DE" dirty="0"/>
            </a:br>
            <a:endParaRPr lang="en-US" altLang="de-DE" dirty="0"/>
          </a:p>
        </p:txBody>
      </p:sp>
      <p:sp>
        <p:nvSpPr>
          <p:cNvPr id="12291" name="Rectangle 2"/>
          <p:cNvSpPr>
            <a:spLocks noChangeArrowheads="1"/>
          </p:cNvSpPr>
          <p:nvPr/>
        </p:nvSpPr>
        <p:spPr bwMode="auto">
          <a:xfrm>
            <a:off x="6629400" y="6275388"/>
            <a:ext cx="762000" cy="533400"/>
          </a:xfrm>
          <a:prstGeom prst="rect">
            <a:avLst/>
          </a:prstGeom>
          <a:solidFill>
            <a:schemeClr val="bg1"/>
          </a:solidFill>
          <a:ln w="9525" algn="ctr">
            <a:solidFill>
              <a:schemeClr val="bg1"/>
            </a:solidFill>
            <a:round/>
            <a:headEnd/>
            <a:tailEnd/>
          </a:ln>
        </p:spPr>
        <p:txBody>
          <a:bodyPr/>
          <a:lstStyle>
            <a:lvl1pPr eaLnBrk="0" hangingPunct="0">
              <a:lnSpc>
                <a:spcPct val="125000"/>
              </a:lnSpc>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de-CH" altLang="de-DE" sz="2000">
              <a:solidFill>
                <a:srgbClr val="000000"/>
              </a:solidFill>
              <a:ea typeface="Osaka" charset="-128"/>
            </a:endParaRPr>
          </a:p>
        </p:txBody>
      </p:sp>
      <p:pic>
        <p:nvPicPr>
          <p:cNvPr id="5" name="Picture 2" descr="C:\Business Files\ivanrie\Documents\1 Business Data\AOT\AOT ORP Program Development\Proces\Production of educational material\1.11_Proximal femur fractures\3_Discussion\DHS\Cases from Fribourg\480703 Bochud Micheline 120716-F.jpg"/>
          <p:cNvPicPr>
            <a:picLocks noChangeAspect="1" noChangeArrowheads="1"/>
          </p:cNvPicPr>
          <p:nvPr/>
        </p:nvPicPr>
        <p:blipFill rotWithShape="1">
          <a:blip r:embed="rId3">
            <a:extLst>
              <a:ext uri="{28A0092B-C50C-407E-A947-70E740481C1C}">
                <a14:useLocalDpi xmlns:a14="http://schemas.microsoft.com/office/drawing/2010/main" val="0"/>
              </a:ext>
            </a:extLst>
          </a:blip>
          <a:srcRect l="53149" t="25782" r="12068"/>
          <a:stretch/>
        </p:blipFill>
        <p:spPr bwMode="auto">
          <a:xfrm>
            <a:off x="6130892" y="517524"/>
            <a:ext cx="4042858" cy="533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94751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ytuł 1"/>
          <p:cNvSpPr>
            <a:spLocks noGrp="1"/>
          </p:cNvSpPr>
          <p:nvPr>
            <p:ph type="title"/>
          </p:nvPr>
        </p:nvSpPr>
        <p:spPr/>
        <p:txBody>
          <a:bodyPr/>
          <a:lstStyle/>
          <a:p>
            <a:r>
              <a:rPr lang="en-US" altLang="de-DE" dirty="0"/>
              <a:t>For this proximal femoral fracture…</a:t>
            </a:r>
          </a:p>
        </p:txBody>
      </p:sp>
      <p:sp>
        <p:nvSpPr>
          <p:cNvPr id="13316" name="AutoShape 7" descr="http://poczta10.o2.pl/?cmd=getpart&amp;link=rny01gykBHblZEgKyQAkkaIAkEAQ7AAsqAAl8XatLGbjM2bjMGbNB3dUAybfGGc2k"/>
          <p:cNvSpPr>
            <a:spLocks noChangeAspect="1" noChangeArrowheads="1"/>
          </p:cNvSpPr>
          <p:nvPr/>
        </p:nvSpPr>
        <p:spPr bwMode="auto">
          <a:xfrm>
            <a:off x="1593850" y="-152400"/>
            <a:ext cx="3352800"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5000"/>
              </a:lnSpc>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pl-PL" altLang="de-DE" sz="2000">
              <a:ea typeface="Osaka" charset="-128"/>
            </a:endParaRPr>
          </a:p>
        </p:txBody>
      </p:sp>
      <p:sp>
        <p:nvSpPr>
          <p:cNvPr id="7" name="Content Placeholder 8"/>
          <p:cNvSpPr txBox="1">
            <a:spLocks/>
          </p:cNvSpPr>
          <p:nvPr/>
        </p:nvSpPr>
        <p:spPr bwMode="auto">
          <a:xfrm>
            <a:off x="4679999" y="1727200"/>
            <a:ext cx="7168699" cy="356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lnSpc>
                <a:spcPct val="125000"/>
              </a:lnSpc>
              <a:spcBef>
                <a:spcPct val="20000"/>
              </a:spcBef>
              <a:spcAft>
                <a:spcPct val="0"/>
              </a:spcAft>
              <a:buFont typeface="Wingdings" pitchFamily="2" charset="2"/>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Symbol" pitchFamily="18" charset="2"/>
              <a:buChar char="-"/>
              <a:defRPr kumimoji="1" sz="2800">
                <a:solidFill>
                  <a:srgbClr val="29529B"/>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defRPr/>
            </a:pPr>
            <a:r>
              <a:rPr lang="en-US" sz="2800" dirty="0"/>
              <a:t>…a recommended  treatment is </a:t>
            </a:r>
          </a:p>
          <a:p>
            <a:pPr marL="0" indent="0" eaLnBrk="1" hangingPunct="1">
              <a:buNone/>
              <a:defRPr/>
            </a:pPr>
            <a:r>
              <a:rPr lang="de-CH" sz="2800" dirty="0">
                <a:solidFill>
                  <a:srgbClr val="042D98"/>
                </a:solidFill>
              </a:rPr>
              <a:t>internal </a:t>
            </a:r>
            <a:r>
              <a:rPr lang="de-CH" sz="2800" dirty="0" err="1">
                <a:solidFill>
                  <a:srgbClr val="042D98"/>
                </a:solidFill>
              </a:rPr>
              <a:t>fixation</a:t>
            </a:r>
            <a:r>
              <a:rPr lang="de-CH" sz="2800" dirty="0">
                <a:solidFill>
                  <a:srgbClr val="042D98"/>
                </a:solidFill>
              </a:rPr>
              <a:t> </a:t>
            </a:r>
            <a:r>
              <a:rPr lang="de-CH" sz="2800" dirty="0" err="1">
                <a:solidFill>
                  <a:srgbClr val="042D98"/>
                </a:solidFill>
              </a:rPr>
              <a:t>with</a:t>
            </a:r>
            <a:r>
              <a:rPr lang="de-CH" sz="2800" dirty="0">
                <a:solidFill>
                  <a:srgbClr val="042D98"/>
                </a:solidFill>
              </a:rPr>
              <a:t> a Dynamic Hip </a:t>
            </a:r>
            <a:r>
              <a:rPr lang="de-CH" sz="2800" dirty="0" err="1">
                <a:solidFill>
                  <a:srgbClr val="042D98"/>
                </a:solidFill>
              </a:rPr>
              <a:t>Screw</a:t>
            </a:r>
            <a:endParaRPr lang="de-CH" sz="2800" dirty="0">
              <a:solidFill>
                <a:srgbClr val="042D98"/>
              </a:solidFill>
            </a:endParaRPr>
          </a:p>
          <a:p>
            <a:pPr marL="0" indent="0" eaLnBrk="1" hangingPunct="1">
              <a:buNone/>
              <a:defRPr/>
            </a:pPr>
            <a:endParaRPr lang="en-US" sz="2800" dirty="0">
              <a:solidFill>
                <a:srgbClr val="33529B"/>
              </a:solidFill>
            </a:endParaRPr>
          </a:p>
          <a:p>
            <a:pPr marL="0" indent="0" eaLnBrk="1" hangingPunct="1">
              <a:buNone/>
              <a:defRPr/>
            </a:pPr>
            <a:endParaRPr lang="en-US" sz="2800" i="1" dirty="0"/>
          </a:p>
          <a:p>
            <a:pPr eaLnBrk="1" hangingPunct="1">
              <a:buFont typeface="Wingdings" pitchFamily="2" charset="2"/>
              <a:buNone/>
              <a:defRPr/>
            </a:pPr>
            <a:endParaRPr lang="en-US" sz="2800" dirty="0"/>
          </a:p>
        </p:txBody>
      </p:sp>
      <p:pic>
        <p:nvPicPr>
          <p:cNvPr id="6" name="Picture 2" descr="C:\Business Files\ivanrie\Documents\1 Business Data\AOT\AOT ORP Program Development\Proces\Production of educational material\1.11_Proximal femur fractures\3_Discussion\DHS\Cases from Fribourg\480703 Bochud Micheline 120718-F.jpg"/>
          <p:cNvPicPr>
            <a:picLocks noChangeAspect="1" noChangeArrowheads="1"/>
          </p:cNvPicPr>
          <p:nvPr/>
        </p:nvPicPr>
        <p:blipFill rotWithShape="1">
          <a:blip r:embed="rId3">
            <a:extLst>
              <a:ext uri="{28A0092B-C50C-407E-A947-70E740481C1C}">
                <a14:useLocalDpi xmlns:a14="http://schemas.microsoft.com/office/drawing/2010/main" val="0"/>
              </a:ext>
            </a:extLst>
          </a:blip>
          <a:srcRect l="51323" t="11051" r="13133" b="11845"/>
          <a:stretch/>
        </p:blipFill>
        <p:spPr bwMode="auto">
          <a:xfrm>
            <a:off x="658813" y="1727199"/>
            <a:ext cx="3412662"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8094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6D16C6-9350-40F5-A689-CFF181B96D88}"/>
              </a:ext>
            </a:extLst>
          </p:cNvPr>
          <p:cNvGrpSpPr/>
          <p:nvPr/>
        </p:nvGrpSpPr>
        <p:grpSpPr>
          <a:xfrm>
            <a:off x="4419600" y="1978432"/>
            <a:ext cx="3352800" cy="3771900"/>
            <a:chOff x="4419600" y="2825452"/>
            <a:chExt cx="3352800" cy="3771900"/>
          </a:xfrm>
        </p:grpSpPr>
        <p:pic>
          <p:nvPicPr>
            <p:cNvPr id="13316" name="Picture 4" descr="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825452"/>
              <a:ext cx="3352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Oval 5"/>
            <p:cNvSpPr>
              <a:spLocks noChangeArrowheads="1"/>
            </p:cNvSpPr>
            <p:nvPr/>
          </p:nvSpPr>
          <p:spPr bwMode="auto">
            <a:xfrm>
              <a:off x="5562601" y="4810720"/>
              <a:ext cx="1476375" cy="1498600"/>
            </a:xfrm>
            <a:prstGeom prst="ellipse">
              <a:avLst/>
            </a:prstGeom>
            <a:noFill/>
            <a:ln w="57150">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7" name="Title 1"/>
          <p:cNvSpPr>
            <a:spLocks noGrp="1"/>
          </p:cNvSpPr>
          <p:nvPr>
            <p:ph type="title"/>
          </p:nvPr>
        </p:nvSpPr>
        <p:spPr/>
        <p:txBody>
          <a:bodyPr/>
          <a:lstStyle/>
          <a:p>
            <a:pPr eaLnBrk="1" hangingPunct="1"/>
            <a:r>
              <a:rPr lang="en-US" altLang="ja-JP" dirty="0">
                <a:latin typeface="Arial" charset="0"/>
                <a:ea typeface="Osaka" charset="-128"/>
              </a:rPr>
              <a:t>Stable or unstable fracture </a:t>
            </a:r>
            <a:r>
              <a:rPr lang="en-US" sz="2000" dirty="0">
                <a:ea typeface="MS PGothic" charset="-128"/>
              </a:rPr>
              <a:t>(1/3)</a:t>
            </a:r>
          </a:p>
        </p:txBody>
      </p:sp>
    </p:spTree>
    <p:extLst>
      <p:ext uri="{BB962C8B-B14F-4D97-AF65-F5344CB8AC3E}">
        <p14:creationId xmlns:p14="http://schemas.microsoft.com/office/powerpoint/2010/main" val="117124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8" name="Picture 6" descr="kok3"/>
          <p:cNvPicPr>
            <a:picLocks noChangeAspect="1" noChangeArrowheads="1"/>
          </p:cNvPicPr>
          <p:nvPr/>
        </p:nvPicPr>
        <p:blipFill>
          <a:blip r:embed="rId3" cstate="print">
            <a:extLst>
              <a:ext uri="{28A0092B-C50C-407E-A947-70E740481C1C}">
                <a14:useLocalDpi xmlns:a14="http://schemas.microsoft.com/office/drawing/2010/main" val="0"/>
              </a:ext>
            </a:extLst>
          </a:blip>
          <a:srcRect l="7509" t="11330" r="55666" b="46571"/>
          <a:stretch>
            <a:fillRect/>
          </a:stretch>
        </p:blipFill>
        <p:spPr bwMode="auto">
          <a:xfrm>
            <a:off x="658800" y="1728000"/>
            <a:ext cx="2834032" cy="2670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Text Box 4"/>
          <p:cNvSpPr txBox="1">
            <a:spLocks noChangeArrowheads="1"/>
          </p:cNvSpPr>
          <p:nvPr/>
        </p:nvSpPr>
        <p:spPr bwMode="auto">
          <a:xfrm>
            <a:off x="5240898" y="2065840"/>
            <a:ext cx="171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de-DE"/>
            </a:defPPr>
            <a:lvl1pPr eaLnBrk="1" hangingPunct="1">
              <a:spcBef>
                <a:spcPct val="50000"/>
              </a:spcBef>
              <a:defRPr sz="4000">
                <a:latin typeface="Franklin Gothic Book" pitchFamily="34" charset="0"/>
              </a:defRPr>
            </a:lvl1pPr>
            <a:lvl2pPr marL="742950" indent="-285750" eaLnBrk="0" hangingPunct="0">
              <a:defRPr sz="2400">
                <a:latin typeface="Times New Roman" charset="0"/>
              </a:defRPr>
            </a:lvl2pPr>
            <a:lvl3pPr marL="1143000" indent="-228600" eaLnBrk="0" hangingPunct="0">
              <a:defRPr sz="2400">
                <a:latin typeface="Times New Roman" charset="0"/>
              </a:defRPr>
            </a:lvl3pPr>
            <a:lvl4pPr marL="1600200" indent="-228600" eaLnBrk="0" hangingPunct="0">
              <a:defRPr sz="2400">
                <a:latin typeface="Times New Roman" charset="0"/>
              </a:defRPr>
            </a:lvl4pPr>
            <a:lvl5pPr marL="2057400" indent="-228600" eaLnBrk="0" hangingPunct="0">
              <a:defRPr sz="2400">
                <a:latin typeface="Times New Roman" charset="0"/>
              </a:defRPr>
            </a:lvl5pPr>
            <a:lvl6pPr marL="2514600" indent="-228600" eaLnBrk="0" fontAlgn="base" hangingPunct="0">
              <a:spcBef>
                <a:spcPct val="0"/>
              </a:spcBef>
              <a:spcAft>
                <a:spcPct val="0"/>
              </a:spcAft>
              <a:defRPr sz="2400">
                <a:latin typeface="Times New Roman" charset="0"/>
              </a:defRPr>
            </a:lvl6pPr>
            <a:lvl7pPr marL="2971800" indent="-228600" eaLnBrk="0" fontAlgn="base" hangingPunct="0">
              <a:spcBef>
                <a:spcPct val="0"/>
              </a:spcBef>
              <a:spcAft>
                <a:spcPct val="0"/>
              </a:spcAft>
              <a:defRPr sz="2400">
                <a:latin typeface="Times New Roman" charset="0"/>
              </a:defRPr>
            </a:lvl7pPr>
            <a:lvl8pPr marL="3429000" indent="-228600" eaLnBrk="0" fontAlgn="base" hangingPunct="0">
              <a:spcBef>
                <a:spcPct val="0"/>
              </a:spcBef>
              <a:spcAft>
                <a:spcPct val="0"/>
              </a:spcAft>
              <a:defRPr sz="2400">
                <a:latin typeface="Times New Roman" charset="0"/>
              </a:defRPr>
            </a:lvl8pPr>
            <a:lvl9pPr marL="3886200" indent="-228600" eaLnBrk="0" fontAlgn="base" hangingPunct="0">
              <a:spcBef>
                <a:spcPct val="0"/>
              </a:spcBef>
              <a:spcAft>
                <a:spcPct val="0"/>
              </a:spcAft>
              <a:defRPr sz="2400">
                <a:latin typeface="Times New Roman" charset="0"/>
              </a:defRPr>
            </a:lvl9pPr>
          </a:lstStyle>
          <a:p>
            <a:r>
              <a:rPr lang="nl-NL" sz="2800" dirty="0">
                <a:latin typeface="+mn-lt"/>
              </a:rPr>
              <a:t>31 A</a:t>
            </a:r>
            <a:r>
              <a:rPr lang="en-US" sz="2800" dirty="0">
                <a:latin typeface="+mn-lt"/>
              </a:rPr>
              <a:t>.1</a:t>
            </a:r>
            <a:endParaRPr lang="nl-NL" sz="2800" dirty="0">
              <a:latin typeface="+mn-lt"/>
            </a:endParaRPr>
          </a:p>
        </p:txBody>
      </p:sp>
      <p:grpSp>
        <p:nvGrpSpPr>
          <p:cNvPr id="19" name="Group 18"/>
          <p:cNvGrpSpPr/>
          <p:nvPr/>
        </p:nvGrpSpPr>
        <p:grpSpPr>
          <a:xfrm>
            <a:off x="4362239" y="2710498"/>
            <a:ext cx="3467522" cy="3897014"/>
            <a:chOff x="5676900" y="762000"/>
            <a:chExt cx="2400300" cy="2667000"/>
          </a:xfrm>
        </p:grpSpPr>
        <p:pic>
          <p:nvPicPr>
            <p:cNvPr id="20" name="Picture 2" descr="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762000"/>
              <a:ext cx="2400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3"/>
            <p:cNvSpPr>
              <a:spLocks/>
            </p:cNvSpPr>
            <p:nvPr/>
          </p:nvSpPr>
          <p:spPr bwMode="auto">
            <a:xfrm>
              <a:off x="6040438" y="1335088"/>
              <a:ext cx="1049337" cy="1074737"/>
            </a:xfrm>
            <a:custGeom>
              <a:avLst/>
              <a:gdLst>
                <a:gd name="T0" fmla="*/ 0 w 1380"/>
                <a:gd name="T1" fmla="*/ 0 h 1364"/>
                <a:gd name="T2" fmla="*/ 19010 w 1380"/>
                <a:gd name="T3" fmla="*/ 13395 h 1364"/>
                <a:gd name="T4" fmla="*/ 44863 w 1380"/>
                <a:gd name="T5" fmla="*/ 53579 h 1364"/>
                <a:gd name="T6" fmla="*/ 50946 w 1380"/>
                <a:gd name="T7" fmla="*/ 73278 h 1364"/>
                <a:gd name="T8" fmla="*/ 115579 w 1380"/>
                <a:gd name="T9" fmla="*/ 92976 h 1364"/>
                <a:gd name="T10" fmla="*/ 141432 w 1380"/>
                <a:gd name="T11" fmla="*/ 159950 h 1364"/>
                <a:gd name="T12" fmla="*/ 148276 w 1380"/>
                <a:gd name="T13" fmla="*/ 180436 h 1364"/>
                <a:gd name="T14" fmla="*/ 225075 w 1380"/>
                <a:gd name="T15" fmla="*/ 200134 h 1364"/>
                <a:gd name="T16" fmla="*/ 238002 w 1380"/>
                <a:gd name="T17" fmla="*/ 219833 h 1364"/>
                <a:gd name="T18" fmla="*/ 244845 w 1380"/>
                <a:gd name="T19" fmla="*/ 280503 h 1364"/>
                <a:gd name="T20" fmla="*/ 282865 w 1380"/>
                <a:gd name="T21" fmla="*/ 293898 h 1364"/>
                <a:gd name="T22" fmla="*/ 289708 w 1380"/>
                <a:gd name="T23" fmla="*/ 440453 h 1364"/>
                <a:gd name="T24" fmla="*/ 328488 w 1380"/>
                <a:gd name="T25" fmla="*/ 453848 h 1364"/>
                <a:gd name="T26" fmla="*/ 412131 w 1380"/>
                <a:gd name="T27" fmla="*/ 473546 h 1364"/>
                <a:gd name="T28" fmla="*/ 444067 w 1380"/>
                <a:gd name="T29" fmla="*/ 580705 h 1364"/>
                <a:gd name="T30" fmla="*/ 508700 w 1380"/>
                <a:gd name="T31" fmla="*/ 600403 h 1364"/>
                <a:gd name="T32" fmla="*/ 521627 w 1380"/>
                <a:gd name="T33" fmla="*/ 640587 h 1364"/>
                <a:gd name="T34" fmla="*/ 527710 w 1380"/>
                <a:gd name="T35" fmla="*/ 694167 h 1364"/>
                <a:gd name="T36" fmla="*/ 573333 w 1380"/>
                <a:gd name="T37" fmla="*/ 700470 h 1364"/>
                <a:gd name="T38" fmla="*/ 631123 w 1380"/>
                <a:gd name="T39" fmla="*/ 740655 h 1364"/>
                <a:gd name="T40" fmla="*/ 720849 w 1380"/>
                <a:gd name="T41" fmla="*/ 767444 h 1364"/>
                <a:gd name="T42" fmla="*/ 759629 w 1380"/>
                <a:gd name="T43" fmla="*/ 827327 h 1364"/>
                <a:gd name="T44" fmla="*/ 798409 w 1380"/>
                <a:gd name="T45" fmla="*/ 961275 h 1364"/>
                <a:gd name="T46" fmla="*/ 869125 w 1380"/>
                <a:gd name="T47" fmla="*/ 980973 h 1364"/>
                <a:gd name="T48" fmla="*/ 920831 w 1380"/>
                <a:gd name="T49" fmla="*/ 1027461 h 1364"/>
                <a:gd name="T50" fmla="*/ 1049337 w 1380"/>
                <a:gd name="T51" fmla="*/ 1074737 h 13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0" h="1364">
                  <a:moveTo>
                    <a:pt x="0" y="0"/>
                  </a:moveTo>
                  <a:cubicBezTo>
                    <a:pt x="8" y="6"/>
                    <a:pt x="18" y="9"/>
                    <a:pt x="25" y="17"/>
                  </a:cubicBezTo>
                  <a:cubicBezTo>
                    <a:pt x="38" y="32"/>
                    <a:pt x="59" y="68"/>
                    <a:pt x="59" y="68"/>
                  </a:cubicBezTo>
                  <a:cubicBezTo>
                    <a:pt x="62" y="76"/>
                    <a:pt x="61" y="87"/>
                    <a:pt x="67" y="93"/>
                  </a:cubicBezTo>
                  <a:cubicBezTo>
                    <a:pt x="83" y="109"/>
                    <a:pt x="130" y="111"/>
                    <a:pt x="152" y="118"/>
                  </a:cubicBezTo>
                  <a:cubicBezTo>
                    <a:pt x="163" y="149"/>
                    <a:pt x="177" y="171"/>
                    <a:pt x="186" y="203"/>
                  </a:cubicBezTo>
                  <a:cubicBezTo>
                    <a:pt x="189" y="212"/>
                    <a:pt x="187" y="224"/>
                    <a:pt x="195" y="229"/>
                  </a:cubicBezTo>
                  <a:cubicBezTo>
                    <a:pt x="199" y="232"/>
                    <a:pt x="285" y="252"/>
                    <a:pt x="296" y="254"/>
                  </a:cubicBezTo>
                  <a:cubicBezTo>
                    <a:pt x="302" y="262"/>
                    <a:pt x="311" y="269"/>
                    <a:pt x="313" y="279"/>
                  </a:cubicBezTo>
                  <a:cubicBezTo>
                    <a:pt x="319" y="304"/>
                    <a:pt x="312" y="332"/>
                    <a:pt x="322" y="356"/>
                  </a:cubicBezTo>
                  <a:cubicBezTo>
                    <a:pt x="329" y="372"/>
                    <a:pt x="355" y="367"/>
                    <a:pt x="372" y="373"/>
                  </a:cubicBezTo>
                  <a:cubicBezTo>
                    <a:pt x="375" y="435"/>
                    <a:pt x="363" y="499"/>
                    <a:pt x="381" y="559"/>
                  </a:cubicBezTo>
                  <a:cubicBezTo>
                    <a:pt x="386" y="576"/>
                    <a:pt x="415" y="570"/>
                    <a:pt x="432" y="576"/>
                  </a:cubicBezTo>
                  <a:cubicBezTo>
                    <a:pt x="467" y="588"/>
                    <a:pt x="506" y="590"/>
                    <a:pt x="542" y="601"/>
                  </a:cubicBezTo>
                  <a:cubicBezTo>
                    <a:pt x="553" y="637"/>
                    <a:pt x="562" y="720"/>
                    <a:pt x="584" y="737"/>
                  </a:cubicBezTo>
                  <a:cubicBezTo>
                    <a:pt x="603" y="752"/>
                    <a:pt x="646" y="755"/>
                    <a:pt x="669" y="762"/>
                  </a:cubicBezTo>
                  <a:cubicBezTo>
                    <a:pt x="674" y="779"/>
                    <a:pt x="683" y="795"/>
                    <a:pt x="686" y="813"/>
                  </a:cubicBezTo>
                  <a:cubicBezTo>
                    <a:pt x="690" y="835"/>
                    <a:pt x="679" y="864"/>
                    <a:pt x="694" y="881"/>
                  </a:cubicBezTo>
                  <a:cubicBezTo>
                    <a:pt x="707" y="896"/>
                    <a:pt x="734" y="886"/>
                    <a:pt x="754" y="889"/>
                  </a:cubicBezTo>
                  <a:cubicBezTo>
                    <a:pt x="788" y="901"/>
                    <a:pt x="801" y="920"/>
                    <a:pt x="830" y="940"/>
                  </a:cubicBezTo>
                  <a:cubicBezTo>
                    <a:pt x="864" y="964"/>
                    <a:pt x="908" y="966"/>
                    <a:pt x="948" y="974"/>
                  </a:cubicBezTo>
                  <a:cubicBezTo>
                    <a:pt x="972" y="1009"/>
                    <a:pt x="963" y="1025"/>
                    <a:pt x="999" y="1050"/>
                  </a:cubicBezTo>
                  <a:cubicBezTo>
                    <a:pt x="1010" y="1091"/>
                    <a:pt x="1020" y="1196"/>
                    <a:pt x="1050" y="1220"/>
                  </a:cubicBezTo>
                  <a:cubicBezTo>
                    <a:pt x="1072" y="1238"/>
                    <a:pt x="1116" y="1236"/>
                    <a:pt x="1143" y="1245"/>
                  </a:cubicBezTo>
                  <a:cubicBezTo>
                    <a:pt x="1171" y="1263"/>
                    <a:pt x="1182" y="1289"/>
                    <a:pt x="1211" y="1304"/>
                  </a:cubicBezTo>
                  <a:cubicBezTo>
                    <a:pt x="1264" y="1331"/>
                    <a:pt x="1327" y="1336"/>
                    <a:pt x="1380" y="1364"/>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 name="Text Box 10"/>
          <p:cNvSpPr txBox="1">
            <a:spLocks noChangeArrowheads="1"/>
          </p:cNvSpPr>
          <p:nvPr/>
        </p:nvSpPr>
        <p:spPr bwMode="auto">
          <a:xfrm>
            <a:off x="763035" y="4527149"/>
            <a:ext cx="2520280"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nl-NL" sz="2800" b="1" dirty="0">
                <a:latin typeface="+mn-lt"/>
              </a:rPr>
              <a:t>Stable</a:t>
            </a:r>
          </a:p>
          <a:p>
            <a:pPr algn="ctr" eaLnBrk="1" hangingPunct="1"/>
            <a:r>
              <a:rPr lang="nl-NL" sz="2800" dirty="0">
                <a:latin typeface="+mn-lt"/>
              </a:rPr>
              <a:t>after reduction</a:t>
            </a:r>
          </a:p>
        </p:txBody>
      </p:sp>
      <p:sp>
        <p:nvSpPr>
          <p:cNvPr id="8" name="Title 1"/>
          <p:cNvSpPr>
            <a:spLocks noGrp="1"/>
          </p:cNvSpPr>
          <p:nvPr>
            <p:ph type="title"/>
          </p:nvPr>
        </p:nvSpPr>
        <p:spPr/>
        <p:txBody>
          <a:bodyPr/>
          <a:lstStyle/>
          <a:p>
            <a:pPr eaLnBrk="1" hangingPunct="1"/>
            <a:r>
              <a:rPr lang="en-US" altLang="ja-JP" dirty="0">
                <a:latin typeface="Arial" charset="0"/>
                <a:ea typeface="Osaka" charset="-128"/>
              </a:rPr>
              <a:t>Stable or unstable fracture </a:t>
            </a:r>
            <a:r>
              <a:rPr lang="en-US" sz="2000" dirty="0">
                <a:ea typeface="MS PGothic" charset="-128"/>
              </a:rPr>
              <a:t>(2/3)</a:t>
            </a:r>
          </a:p>
        </p:txBody>
      </p:sp>
    </p:spTree>
    <p:extLst>
      <p:ext uri="{BB962C8B-B14F-4D97-AF65-F5344CB8AC3E}">
        <p14:creationId xmlns:p14="http://schemas.microsoft.com/office/powerpoint/2010/main" val="2712882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Picture 2" descr="31">
            <a:extLst>
              <a:ext uri="{FF2B5EF4-FFF2-40B4-BE49-F238E27FC236}">
                <a16:creationId xmlns:a16="http://schemas.microsoft.com/office/drawing/2014/main" id="{26EABA81-C775-4EC8-B5CE-CD6DD6136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239" y="2710498"/>
            <a:ext cx="3467522" cy="389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5041207" y="1823151"/>
            <a:ext cx="21055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nl-NL" sz="2800" dirty="0">
                <a:latin typeface="+mn-lt"/>
              </a:rPr>
              <a:t>31 A</a:t>
            </a:r>
            <a:r>
              <a:rPr lang="en-US" sz="2800" dirty="0">
                <a:latin typeface="+mn-lt"/>
              </a:rPr>
              <a:t>.2/3</a:t>
            </a:r>
            <a:endParaRPr lang="nl-NL" sz="2800" dirty="0">
              <a:latin typeface="+mn-lt"/>
            </a:endParaRPr>
          </a:p>
        </p:txBody>
      </p:sp>
      <p:sp>
        <p:nvSpPr>
          <p:cNvPr id="18" name="Freeform 11"/>
          <p:cNvSpPr>
            <a:spLocks/>
          </p:cNvSpPr>
          <p:nvPr/>
        </p:nvSpPr>
        <p:spPr bwMode="auto">
          <a:xfrm>
            <a:off x="5683815" y="4572437"/>
            <a:ext cx="431950" cy="1636708"/>
          </a:xfrm>
          <a:custGeom>
            <a:avLst/>
            <a:gdLst>
              <a:gd name="T0" fmla="*/ 0 w 407"/>
              <a:gd name="T1" fmla="*/ 0 h 1479"/>
              <a:gd name="T2" fmla="*/ 49 w 407"/>
              <a:gd name="T3" fmla="*/ 154 h 1479"/>
              <a:gd name="T4" fmla="*/ 57 w 407"/>
              <a:gd name="T5" fmla="*/ 178 h 1479"/>
              <a:gd name="T6" fmla="*/ 73 w 407"/>
              <a:gd name="T7" fmla="*/ 202 h 1479"/>
              <a:gd name="T8" fmla="*/ 97 w 407"/>
              <a:gd name="T9" fmla="*/ 259 h 1479"/>
              <a:gd name="T10" fmla="*/ 97 w 407"/>
              <a:gd name="T11" fmla="*/ 486 h 1479"/>
              <a:gd name="T12" fmla="*/ 211 w 407"/>
              <a:gd name="T13" fmla="*/ 737 h 1479"/>
              <a:gd name="T14" fmla="*/ 243 w 407"/>
              <a:gd name="T15" fmla="*/ 997 h 1479"/>
              <a:gd name="T16" fmla="*/ 292 w 407"/>
              <a:gd name="T17" fmla="*/ 1054 h 1479"/>
              <a:gd name="T18" fmla="*/ 324 w 407"/>
              <a:gd name="T19" fmla="*/ 1102 h 1479"/>
              <a:gd name="T20" fmla="*/ 308 w 407"/>
              <a:gd name="T21" fmla="*/ 1256 h 1479"/>
              <a:gd name="T22" fmla="*/ 300 w 407"/>
              <a:gd name="T23" fmla="*/ 1297 h 1479"/>
              <a:gd name="T24" fmla="*/ 332 w 407"/>
              <a:gd name="T25" fmla="*/ 1410 h 1479"/>
              <a:gd name="T26" fmla="*/ 357 w 407"/>
              <a:gd name="T27" fmla="*/ 1426 h 1479"/>
              <a:gd name="T28" fmla="*/ 405 w 407"/>
              <a:gd name="T29" fmla="*/ 1451 h 1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7" h="1479">
                <a:moveTo>
                  <a:pt x="0" y="0"/>
                </a:moveTo>
                <a:cubicBezTo>
                  <a:pt x="8" y="56"/>
                  <a:pt x="17" y="107"/>
                  <a:pt x="49" y="154"/>
                </a:cubicBezTo>
                <a:cubicBezTo>
                  <a:pt x="52" y="162"/>
                  <a:pt x="53" y="170"/>
                  <a:pt x="57" y="178"/>
                </a:cubicBezTo>
                <a:cubicBezTo>
                  <a:pt x="61" y="187"/>
                  <a:pt x="69" y="193"/>
                  <a:pt x="73" y="202"/>
                </a:cubicBezTo>
                <a:cubicBezTo>
                  <a:pt x="104" y="275"/>
                  <a:pt x="57" y="199"/>
                  <a:pt x="97" y="259"/>
                </a:cubicBezTo>
                <a:cubicBezTo>
                  <a:pt x="122" y="360"/>
                  <a:pt x="97" y="246"/>
                  <a:pt x="97" y="486"/>
                </a:cubicBezTo>
                <a:cubicBezTo>
                  <a:pt x="97" y="604"/>
                  <a:pt x="130" y="660"/>
                  <a:pt x="211" y="737"/>
                </a:cubicBezTo>
                <a:cubicBezTo>
                  <a:pt x="239" y="822"/>
                  <a:pt x="205" y="920"/>
                  <a:pt x="243" y="997"/>
                </a:cubicBezTo>
                <a:cubicBezTo>
                  <a:pt x="255" y="1022"/>
                  <a:pt x="276" y="1033"/>
                  <a:pt x="292" y="1054"/>
                </a:cubicBezTo>
                <a:cubicBezTo>
                  <a:pt x="303" y="1069"/>
                  <a:pt x="324" y="1102"/>
                  <a:pt x="324" y="1102"/>
                </a:cubicBezTo>
                <a:cubicBezTo>
                  <a:pt x="340" y="1151"/>
                  <a:pt x="317" y="1208"/>
                  <a:pt x="308" y="1256"/>
                </a:cubicBezTo>
                <a:cubicBezTo>
                  <a:pt x="305" y="1270"/>
                  <a:pt x="300" y="1297"/>
                  <a:pt x="300" y="1297"/>
                </a:cubicBezTo>
                <a:cubicBezTo>
                  <a:pt x="304" y="1332"/>
                  <a:pt x="303" y="1382"/>
                  <a:pt x="332" y="1410"/>
                </a:cubicBezTo>
                <a:cubicBezTo>
                  <a:pt x="339" y="1417"/>
                  <a:pt x="349" y="1420"/>
                  <a:pt x="357" y="1426"/>
                </a:cubicBezTo>
                <a:cubicBezTo>
                  <a:pt x="407" y="1460"/>
                  <a:pt x="405" y="1479"/>
                  <a:pt x="405" y="1451"/>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 name="Picture 7" descr="PFN_000653"/>
          <p:cNvPicPr>
            <a:picLocks noChangeAspect="1" noChangeArrowheads="1"/>
          </p:cNvPicPr>
          <p:nvPr/>
        </p:nvPicPr>
        <p:blipFill>
          <a:blip r:embed="rId4" cstate="print">
            <a:extLst>
              <a:ext uri="{28A0092B-C50C-407E-A947-70E740481C1C}">
                <a14:useLocalDpi xmlns:a14="http://schemas.microsoft.com/office/drawing/2010/main" val="0"/>
              </a:ext>
            </a:extLst>
          </a:blip>
          <a:srcRect l="25137" r="26982" b="55371"/>
          <a:stretch>
            <a:fillRect/>
          </a:stretch>
        </p:blipFill>
        <p:spPr bwMode="auto">
          <a:xfrm>
            <a:off x="8107591" y="1254502"/>
            <a:ext cx="2736700" cy="338893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1" name="Text Box 10"/>
          <p:cNvSpPr txBox="1">
            <a:spLocks noChangeArrowheads="1"/>
          </p:cNvSpPr>
          <p:nvPr/>
        </p:nvSpPr>
        <p:spPr bwMode="auto">
          <a:xfrm>
            <a:off x="8512045" y="4762595"/>
            <a:ext cx="1930152"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nl-NL" sz="2800" b="1" dirty="0">
                <a:latin typeface="+mn-lt"/>
              </a:rPr>
              <a:t>Unstable</a:t>
            </a:r>
          </a:p>
          <a:p>
            <a:pPr algn="ctr" eaLnBrk="1" hangingPunct="1">
              <a:spcBef>
                <a:spcPct val="50000"/>
              </a:spcBef>
            </a:pPr>
            <a:endParaRPr lang="nl-NL" sz="2000" dirty="0">
              <a:latin typeface="Franklin Gothic Book" pitchFamily="34" charset="0"/>
            </a:endParaRPr>
          </a:p>
          <a:p>
            <a:pPr algn="ctr" eaLnBrk="1" hangingPunct="1">
              <a:spcBef>
                <a:spcPct val="50000"/>
              </a:spcBef>
            </a:pPr>
            <a:endParaRPr lang="nl-NL" sz="2000" dirty="0">
              <a:latin typeface="Franklin Gothic Book" pitchFamily="34" charset="0"/>
            </a:endParaRPr>
          </a:p>
        </p:txBody>
      </p:sp>
      <p:sp>
        <p:nvSpPr>
          <p:cNvPr id="20" name="Title 1"/>
          <p:cNvSpPr>
            <a:spLocks noGrp="1"/>
          </p:cNvSpPr>
          <p:nvPr>
            <p:ph type="title"/>
          </p:nvPr>
        </p:nvSpPr>
        <p:spPr/>
        <p:txBody>
          <a:bodyPr/>
          <a:lstStyle/>
          <a:p>
            <a:pPr eaLnBrk="1" hangingPunct="1"/>
            <a:r>
              <a:rPr lang="en-US" altLang="ja-JP" dirty="0">
                <a:latin typeface="Arial" charset="0"/>
                <a:ea typeface="Osaka" charset="-128"/>
              </a:rPr>
              <a:t>Stable or unstable fracture </a:t>
            </a:r>
            <a:r>
              <a:rPr lang="en-US" sz="2000" dirty="0">
                <a:ea typeface="MS PGothic" charset="-128"/>
              </a:rPr>
              <a:t>(3/3)</a:t>
            </a:r>
          </a:p>
        </p:txBody>
      </p:sp>
      <p:sp>
        <p:nvSpPr>
          <p:cNvPr id="23" name="Freeform 3">
            <a:extLst>
              <a:ext uri="{FF2B5EF4-FFF2-40B4-BE49-F238E27FC236}">
                <a16:creationId xmlns:a16="http://schemas.microsoft.com/office/drawing/2014/main" id="{4F49C7A0-7570-4C62-BAAB-C7134C60CFD2}"/>
              </a:ext>
            </a:extLst>
          </p:cNvPr>
          <p:cNvSpPr>
            <a:spLocks/>
          </p:cNvSpPr>
          <p:nvPr/>
        </p:nvSpPr>
        <p:spPr bwMode="auto">
          <a:xfrm>
            <a:off x="4887413" y="3547893"/>
            <a:ext cx="1515893" cy="1570403"/>
          </a:xfrm>
          <a:custGeom>
            <a:avLst/>
            <a:gdLst>
              <a:gd name="T0" fmla="*/ 0 w 1380"/>
              <a:gd name="T1" fmla="*/ 0 h 1364"/>
              <a:gd name="T2" fmla="*/ 19010 w 1380"/>
              <a:gd name="T3" fmla="*/ 13395 h 1364"/>
              <a:gd name="T4" fmla="*/ 44863 w 1380"/>
              <a:gd name="T5" fmla="*/ 53579 h 1364"/>
              <a:gd name="T6" fmla="*/ 50946 w 1380"/>
              <a:gd name="T7" fmla="*/ 73278 h 1364"/>
              <a:gd name="T8" fmla="*/ 115579 w 1380"/>
              <a:gd name="T9" fmla="*/ 92976 h 1364"/>
              <a:gd name="T10" fmla="*/ 141432 w 1380"/>
              <a:gd name="T11" fmla="*/ 159950 h 1364"/>
              <a:gd name="T12" fmla="*/ 148276 w 1380"/>
              <a:gd name="T13" fmla="*/ 180436 h 1364"/>
              <a:gd name="T14" fmla="*/ 225075 w 1380"/>
              <a:gd name="T15" fmla="*/ 200134 h 1364"/>
              <a:gd name="T16" fmla="*/ 238002 w 1380"/>
              <a:gd name="T17" fmla="*/ 219833 h 1364"/>
              <a:gd name="T18" fmla="*/ 244845 w 1380"/>
              <a:gd name="T19" fmla="*/ 280503 h 1364"/>
              <a:gd name="T20" fmla="*/ 282865 w 1380"/>
              <a:gd name="T21" fmla="*/ 293898 h 1364"/>
              <a:gd name="T22" fmla="*/ 289708 w 1380"/>
              <a:gd name="T23" fmla="*/ 440453 h 1364"/>
              <a:gd name="T24" fmla="*/ 328488 w 1380"/>
              <a:gd name="T25" fmla="*/ 453848 h 1364"/>
              <a:gd name="T26" fmla="*/ 412131 w 1380"/>
              <a:gd name="T27" fmla="*/ 473546 h 1364"/>
              <a:gd name="T28" fmla="*/ 444067 w 1380"/>
              <a:gd name="T29" fmla="*/ 580705 h 1364"/>
              <a:gd name="T30" fmla="*/ 508700 w 1380"/>
              <a:gd name="T31" fmla="*/ 600403 h 1364"/>
              <a:gd name="T32" fmla="*/ 521627 w 1380"/>
              <a:gd name="T33" fmla="*/ 640587 h 1364"/>
              <a:gd name="T34" fmla="*/ 527710 w 1380"/>
              <a:gd name="T35" fmla="*/ 694167 h 1364"/>
              <a:gd name="T36" fmla="*/ 573333 w 1380"/>
              <a:gd name="T37" fmla="*/ 700470 h 1364"/>
              <a:gd name="T38" fmla="*/ 631123 w 1380"/>
              <a:gd name="T39" fmla="*/ 740655 h 1364"/>
              <a:gd name="T40" fmla="*/ 720849 w 1380"/>
              <a:gd name="T41" fmla="*/ 767444 h 1364"/>
              <a:gd name="T42" fmla="*/ 759629 w 1380"/>
              <a:gd name="T43" fmla="*/ 827327 h 1364"/>
              <a:gd name="T44" fmla="*/ 798409 w 1380"/>
              <a:gd name="T45" fmla="*/ 961275 h 1364"/>
              <a:gd name="T46" fmla="*/ 869125 w 1380"/>
              <a:gd name="T47" fmla="*/ 980973 h 1364"/>
              <a:gd name="T48" fmla="*/ 920831 w 1380"/>
              <a:gd name="T49" fmla="*/ 1027461 h 1364"/>
              <a:gd name="T50" fmla="*/ 1049337 w 1380"/>
              <a:gd name="T51" fmla="*/ 1074737 h 13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0" h="1364">
                <a:moveTo>
                  <a:pt x="0" y="0"/>
                </a:moveTo>
                <a:cubicBezTo>
                  <a:pt x="8" y="6"/>
                  <a:pt x="18" y="9"/>
                  <a:pt x="25" y="17"/>
                </a:cubicBezTo>
                <a:cubicBezTo>
                  <a:pt x="38" y="32"/>
                  <a:pt x="59" y="68"/>
                  <a:pt x="59" y="68"/>
                </a:cubicBezTo>
                <a:cubicBezTo>
                  <a:pt x="62" y="76"/>
                  <a:pt x="61" y="87"/>
                  <a:pt x="67" y="93"/>
                </a:cubicBezTo>
                <a:cubicBezTo>
                  <a:pt x="83" y="109"/>
                  <a:pt x="130" y="111"/>
                  <a:pt x="152" y="118"/>
                </a:cubicBezTo>
                <a:cubicBezTo>
                  <a:pt x="163" y="149"/>
                  <a:pt x="177" y="171"/>
                  <a:pt x="186" y="203"/>
                </a:cubicBezTo>
                <a:cubicBezTo>
                  <a:pt x="189" y="212"/>
                  <a:pt x="187" y="224"/>
                  <a:pt x="195" y="229"/>
                </a:cubicBezTo>
                <a:cubicBezTo>
                  <a:pt x="199" y="232"/>
                  <a:pt x="285" y="252"/>
                  <a:pt x="296" y="254"/>
                </a:cubicBezTo>
                <a:cubicBezTo>
                  <a:pt x="302" y="262"/>
                  <a:pt x="311" y="269"/>
                  <a:pt x="313" y="279"/>
                </a:cubicBezTo>
                <a:cubicBezTo>
                  <a:pt x="319" y="304"/>
                  <a:pt x="312" y="332"/>
                  <a:pt x="322" y="356"/>
                </a:cubicBezTo>
                <a:cubicBezTo>
                  <a:pt x="329" y="372"/>
                  <a:pt x="355" y="367"/>
                  <a:pt x="372" y="373"/>
                </a:cubicBezTo>
                <a:cubicBezTo>
                  <a:pt x="375" y="435"/>
                  <a:pt x="363" y="499"/>
                  <a:pt x="381" y="559"/>
                </a:cubicBezTo>
                <a:cubicBezTo>
                  <a:pt x="386" y="576"/>
                  <a:pt x="415" y="570"/>
                  <a:pt x="432" y="576"/>
                </a:cubicBezTo>
                <a:cubicBezTo>
                  <a:pt x="467" y="588"/>
                  <a:pt x="506" y="590"/>
                  <a:pt x="542" y="601"/>
                </a:cubicBezTo>
                <a:cubicBezTo>
                  <a:pt x="553" y="637"/>
                  <a:pt x="562" y="720"/>
                  <a:pt x="584" y="737"/>
                </a:cubicBezTo>
                <a:cubicBezTo>
                  <a:pt x="603" y="752"/>
                  <a:pt x="646" y="755"/>
                  <a:pt x="669" y="762"/>
                </a:cubicBezTo>
                <a:cubicBezTo>
                  <a:pt x="674" y="779"/>
                  <a:pt x="683" y="795"/>
                  <a:pt x="686" y="813"/>
                </a:cubicBezTo>
                <a:cubicBezTo>
                  <a:pt x="690" y="835"/>
                  <a:pt x="679" y="864"/>
                  <a:pt x="694" y="881"/>
                </a:cubicBezTo>
                <a:cubicBezTo>
                  <a:pt x="707" y="896"/>
                  <a:pt x="734" y="886"/>
                  <a:pt x="754" y="889"/>
                </a:cubicBezTo>
                <a:cubicBezTo>
                  <a:pt x="788" y="901"/>
                  <a:pt x="801" y="920"/>
                  <a:pt x="830" y="940"/>
                </a:cubicBezTo>
                <a:cubicBezTo>
                  <a:pt x="864" y="964"/>
                  <a:pt x="908" y="966"/>
                  <a:pt x="948" y="974"/>
                </a:cubicBezTo>
                <a:cubicBezTo>
                  <a:pt x="972" y="1009"/>
                  <a:pt x="963" y="1025"/>
                  <a:pt x="999" y="1050"/>
                </a:cubicBezTo>
                <a:cubicBezTo>
                  <a:pt x="1010" y="1091"/>
                  <a:pt x="1020" y="1196"/>
                  <a:pt x="1050" y="1220"/>
                </a:cubicBezTo>
                <a:cubicBezTo>
                  <a:pt x="1072" y="1238"/>
                  <a:pt x="1116" y="1236"/>
                  <a:pt x="1143" y="1245"/>
                </a:cubicBezTo>
                <a:cubicBezTo>
                  <a:pt x="1171" y="1263"/>
                  <a:pt x="1182" y="1289"/>
                  <a:pt x="1211" y="1304"/>
                </a:cubicBezTo>
                <a:cubicBezTo>
                  <a:pt x="1264" y="1331"/>
                  <a:pt x="1327" y="1336"/>
                  <a:pt x="1380" y="1364"/>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286418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ytuł 1"/>
          <p:cNvSpPr>
            <a:spLocks noGrp="1"/>
          </p:cNvSpPr>
          <p:nvPr>
            <p:ph type="title"/>
          </p:nvPr>
        </p:nvSpPr>
        <p:spPr/>
        <p:txBody>
          <a:bodyPr/>
          <a:lstStyle/>
          <a:p>
            <a:r>
              <a:rPr lang="de-CH" altLang="de-DE" dirty="0"/>
              <a:t>Nursing </a:t>
            </a:r>
            <a:r>
              <a:rPr lang="de-CH" altLang="de-DE" dirty="0" err="1"/>
              <a:t>preparations</a:t>
            </a:r>
            <a:br>
              <a:rPr lang="de-CH" altLang="de-DE" dirty="0"/>
            </a:br>
            <a:r>
              <a:rPr lang="de-CH" altLang="de-DE" sz="2400" dirty="0" err="1">
                <a:solidFill>
                  <a:schemeClr val="tx1"/>
                </a:solidFill>
              </a:rPr>
              <a:t>Pre</a:t>
            </a:r>
            <a:r>
              <a:rPr lang="de-CH" altLang="de-DE" sz="2400" dirty="0">
                <a:solidFill>
                  <a:schemeClr val="tx1"/>
                </a:solidFill>
              </a:rPr>
              <a:t>-, </a:t>
            </a:r>
            <a:r>
              <a:rPr lang="de-CH" altLang="de-DE" sz="2400" dirty="0" err="1">
                <a:solidFill>
                  <a:schemeClr val="tx1"/>
                </a:solidFill>
              </a:rPr>
              <a:t>intra</a:t>
            </a:r>
            <a:r>
              <a:rPr lang="de-CH" altLang="de-DE" sz="2400" dirty="0">
                <a:solidFill>
                  <a:schemeClr val="tx1"/>
                </a:solidFill>
              </a:rPr>
              <a:t> and </a:t>
            </a:r>
            <a:r>
              <a:rPr lang="de-CH" altLang="de-DE" sz="2400" dirty="0" err="1">
                <a:solidFill>
                  <a:schemeClr val="tx1"/>
                </a:solidFill>
              </a:rPr>
              <a:t>post</a:t>
            </a:r>
            <a:r>
              <a:rPr lang="de-CH" altLang="de-DE" sz="2400" dirty="0">
                <a:solidFill>
                  <a:schemeClr val="tx1"/>
                </a:solidFill>
              </a:rPr>
              <a:t> operative </a:t>
            </a:r>
            <a:r>
              <a:rPr lang="de-CH" altLang="de-DE" sz="2400" dirty="0" err="1">
                <a:solidFill>
                  <a:schemeClr val="tx1"/>
                </a:solidFill>
              </a:rPr>
              <a:t>process</a:t>
            </a:r>
            <a:r>
              <a:rPr lang="de-CH" altLang="de-DE" sz="2400" dirty="0">
                <a:solidFill>
                  <a:schemeClr val="tx1"/>
                </a:solidFill>
              </a:rPr>
              <a:t> </a:t>
            </a:r>
            <a:endParaRPr lang="pl-PL" altLang="de-DE" dirty="0">
              <a:solidFill>
                <a:schemeClr val="tx1"/>
              </a:solidFill>
            </a:endParaRPr>
          </a:p>
        </p:txBody>
      </p:sp>
      <p:sp>
        <p:nvSpPr>
          <p:cNvPr id="3" name="Symbol zastępczy zawartości 2"/>
          <p:cNvSpPr>
            <a:spLocks noGrp="1"/>
          </p:cNvSpPr>
          <p:nvPr>
            <p:ph type="body" sz="quarter" idx="13"/>
          </p:nvPr>
        </p:nvSpPr>
        <p:spPr/>
        <p:txBody>
          <a:bodyPr/>
          <a:lstStyle/>
          <a:p>
            <a:pPr marL="514350" indent="-514350">
              <a:buFont typeface="+mj-lt"/>
              <a:buAutoNum type="arabicPeriod"/>
              <a:defRPr/>
            </a:pPr>
            <a:r>
              <a:rPr lang="en-US" b="1" dirty="0">
                <a:ea typeface="ＭＳ Ｐゴシック" pitchFamily="34" charset="-128"/>
              </a:rPr>
              <a:t> </a:t>
            </a:r>
            <a:r>
              <a:rPr lang="en-US" b="1" u="sng" dirty="0">
                <a:solidFill>
                  <a:srgbClr val="042D98"/>
                </a:solidFill>
                <a:ea typeface="ＭＳ Ｐゴシック" pitchFamily="34" charset="-128"/>
              </a:rPr>
              <a:t>P</a:t>
            </a:r>
            <a:r>
              <a:rPr lang="en-US" dirty="0">
                <a:ea typeface="ＭＳ Ｐゴシック" pitchFamily="34" charset="-128"/>
              </a:rPr>
              <a:t>lanning</a:t>
            </a:r>
          </a:p>
          <a:p>
            <a:pPr marL="514350" indent="-514350">
              <a:buFont typeface="+mj-lt"/>
              <a:buAutoNum type="arabicPeriod"/>
              <a:defRPr/>
            </a:pPr>
            <a:r>
              <a:rPr lang="en-US" b="1" dirty="0">
                <a:ea typeface="ＭＳ Ｐゴシック" pitchFamily="34" charset="-128"/>
              </a:rPr>
              <a:t> </a:t>
            </a:r>
            <a:r>
              <a:rPr lang="en-US" b="1" u="sng" dirty="0">
                <a:solidFill>
                  <a:srgbClr val="042D98"/>
                </a:solidFill>
                <a:ea typeface="ＭＳ Ｐゴシック" pitchFamily="34" charset="-128"/>
              </a:rPr>
              <a:t>I</a:t>
            </a:r>
            <a:r>
              <a:rPr lang="en-US" dirty="0">
                <a:ea typeface="ＭＳ Ｐゴシック" pitchFamily="34" charset="-128"/>
              </a:rPr>
              <a:t>nstrument- and implant check </a:t>
            </a:r>
          </a:p>
          <a:p>
            <a:pPr marL="514350" indent="-514350">
              <a:buFont typeface="+mj-lt"/>
              <a:buAutoNum type="arabicPeriod"/>
              <a:defRPr/>
            </a:pPr>
            <a:r>
              <a:rPr lang="en-US" b="1" dirty="0">
                <a:ea typeface="ＭＳ Ｐゴシック" pitchFamily="34" charset="-128"/>
              </a:rPr>
              <a:t> </a:t>
            </a:r>
            <a:r>
              <a:rPr lang="en-US" b="1" u="sng" dirty="0">
                <a:solidFill>
                  <a:srgbClr val="042D98"/>
                </a:solidFill>
                <a:ea typeface="ＭＳ Ｐゴシック" pitchFamily="34" charset="-128"/>
              </a:rPr>
              <a:t>P</a:t>
            </a:r>
            <a:r>
              <a:rPr lang="en-US" dirty="0">
                <a:ea typeface="ＭＳ Ｐゴシック" pitchFamily="34" charset="-128"/>
              </a:rPr>
              <a:t>rocedure</a:t>
            </a:r>
          </a:p>
          <a:p>
            <a:pPr>
              <a:buFont typeface="Wingdings" pitchFamily="2" charset="2"/>
              <a:buNone/>
              <a:defRPr/>
            </a:pPr>
            <a:endParaRPr lang="pl-PL" dirty="0">
              <a:ea typeface="ＭＳ Ｐゴシック" pitchFamily="34" charset="-128"/>
            </a:endParaRPr>
          </a:p>
        </p:txBody>
      </p:sp>
    </p:spTree>
    <p:extLst>
      <p:ext uri="{BB962C8B-B14F-4D97-AF65-F5344CB8AC3E}">
        <p14:creationId xmlns:p14="http://schemas.microsoft.com/office/powerpoint/2010/main" val="54037479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ytuł 1"/>
          <p:cNvSpPr>
            <a:spLocks noGrp="1"/>
          </p:cNvSpPr>
          <p:nvPr>
            <p:ph type="title"/>
          </p:nvPr>
        </p:nvSpPr>
        <p:spPr/>
        <p:txBody>
          <a:bodyPr/>
          <a:lstStyle/>
          <a:p>
            <a:r>
              <a:rPr lang="de-CH" altLang="de-DE" dirty="0"/>
              <a:t>Nursing </a:t>
            </a:r>
            <a:r>
              <a:rPr lang="de-CH" altLang="de-DE" dirty="0" err="1"/>
              <a:t>preparations</a:t>
            </a:r>
            <a:br>
              <a:rPr lang="de-CH" altLang="de-DE" dirty="0"/>
            </a:br>
            <a:r>
              <a:rPr lang="de-CH" altLang="de-DE" sz="2400" dirty="0" err="1">
                <a:solidFill>
                  <a:schemeClr val="tx1"/>
                </a:solidFill>
              </a:rPr>
              <a:t>Pre</a:t>
            </a:r>
            <a:r>
              <a:rPr lang="de-CH" altLang="de-DE" sz="2400" dirty="0">
                <a:solidFill>
                  <a:schemeClr val="tx1"/>
                </a:solidFill>
              </a:rPr>
              <a:t>-, </a:t>
            </a:r>
            <a:r>
              <a:rPr lang="de-CH" altLang="de-DE" sz="2400" dirty="0" err="1">
                <a:solidFill>
                  <a:schemeClr val="tx1"/>
                </a:solidFill>
              </a:rPr>
              <a:t>intra</a:t>
            </a:r>
            <a:r>
              <a:rPr lang="de-CH" altLang="de-DE" sz="2400" dirty="0">
                <a:solidFill>
                  <a:schemeClr val="tx1"/>
                </a:solidFill>
              </a:rPr>
              <a:t> and </a:t>
            </a:r>
            <a:r>
              <a:rPr lang="de-CH" altLang="de-DE" sz="2400" dirty="0" err="1">
                <a:solidFill>
                  <a:schemeClr val="tx1"/>
                </a:solidFill>
              </a:rPr>
              <a:t>post</a:t>
            </a:r>
            <a:r>
              <a:rPr lang="de-CH" altLang="de-DE" sz="2400" dirty="0">
                <a:solidFill>
                  <a:schemeClr val="tx1"/>
                </a:solidFill>
              </a:rPr>
              <a:t> operative </a:t>
            </a:r>
            <a:r>
              <a:rPr lang="de-CH" altLang="de-DE" sz="2400" dirty="0" err="1">
                <a:solidFill>
                  <a:schemeClr val="tx1"/>
                </a:solidFill>
              </a:rPr>
              <a:t>process</a:t>
            </a:r>
            <a:r>
              <a:rPr lang="de-CH" altLang="de-DE" sz="2400" dirty="0">
                <a:solidFill>
                  <a:schemeClr val="tx1"/>
                </a:solidFill>
              </a:rPr>
              <a:t> </a:t>
            </a:r>
            <a:endParaRPr lang="pl-PL" altLang="de-DE" dirty="0">
              <a:solidFill>
                <a:schemeClr val="tx1"/>
              </a:solidFill>
            </a:endParaRPr>
          </a:p>
        </p:txBody>
      </p:sp>
      <p:sp>
        <p:nvSpPr>
          <p:cNvPr id="3" name="Symbol zastępczy zawartości 2"/>
          <p:cNvSpPr>
            <a:spLocks noGrp="1"/>
          </p:cNvSpPr>
          <p:nvPr>
            <p:ph type="body" sz="quarter" idx="13"/>
          </p:nvPr>
        </p:nvSpPr>
        <p:spPr/>
        <p:txBody>
          <a:bodyPr/>
          <a:lstStyle/>
          <a:p>
            <a:pPr marL="514350" indent="-514350">
              <a:buFont typeface="+mj-lt"/>
              <a:buAutoNum type="arabicPeriod"/>
              <a:defRPr/>
            </a:pPr>
            <a:r>
              <a:rPr lang="en-US" b="1" dirty="0">
                <a:ea typeface="ＭＳ Ｐゴシック" pitchFamily="34" charset="-128"/>
              </a:rPr>
              <a:t> </a:t>
            </a:r>
            <a:r>
              <a:rPr lang="en-US" b="1" u="sng" dirty="0">
                <a:solidFill>
                  <a:srgbClr val="042D98"/>
                </a:solidFill>
                <a:ea typeface="ＭＳ Ｐゴシック" pitchFamily="34" charset="-128"/>
              </a:rPr>
              <a:t>P</a:t>
            </a:r>
            <a:r>
              <a:rPr lang="en-US" dirty="0">
                <a:ea typeface="ＭＳ Ｐゴシック" pitchFamily="34" charset="-128"/>
              </a:rPr>
              <a:t>lanning</a:t>
            </a:r>
          </a:p>
          <a:p>
            <a:pPr marL="514350" indent="-514350">
              <a:buFont typeface="+mj-lt"/>
              <a:buAutoNum type="arabicPeriod"/>
              <a:defRPr/>
            </a:pPr>
            <a:r>
              <a:rPr lang="en-US" b="1" dirty="0">
                <a:solidFill>
                  <a:schemeClr val="bg1">
                    <a:lumMod val="65000"/>
                  </a:schemeClr>
                </a:solidFill>
                <a:ea typeface="ＭＳ Ｐゴシック" pitchFamily="34" charset="-128"/>
              </a:rPr>
              <a:t> </a:t>
            </a:r>
            <a:r>
              <a:rPr lang="en-US" b="1" u="sng" dirty="0">
                <a:solidFill>
                  <a:schemeClr val="bg1">
                    <a:lumMod val="65000"/>
                  </a:schemeClr>
                </a:solidFill>
                <a:ea typeface="ＭＳ Ｐゴシック" pitchFamily="34" charset="-128"/>
              </a:rPr>
              <a:t>I</a:t>
            </a:r>
            <a:r>
              <a:rPr lang="en-US" dirty="0">
                <a:solidFill>
                  <a:schemeClr val="bg1">
                    <a:lumMod val="65000"/>
                  </a:schemeClr>
                </a:solidFill>
                <a:ea typeface="ＭＳ Ｐゴシック" pitchFamily="34" charset="-128"/>
              </a:rPr>
              <a:t>nstrument- and implant check</a:t>
            </a:r>
          </a:p>
          <a:p>
            <a:pPr marL="514350" indent="-514350">
              <a:buFont typeface="+mj-lt"/>
              <a:buAutoNum type="arabicPeriod"/>
              <a:defRPr/>
            </a:pPr>
            <a:r>
              <a:rPr lang="en-US" b="1" dirty="0">
                <a:solidFill>
                  <a:schemeClr val="bg1">
                    <a:lumMod val="65000"/>
                  </a:schemeClr>
                </a:solidFill>
                <a:ea typeface="ＭＳ Ｐゴシック" pitchFamily="34" charset="-128"/>
              </a:rPr>
              <a:t> </a:t>
            </a:r>
            <a:r>
              <a:rPr lang="en-US" b="1" u="sng" dirty="0">
                <a:solidFill>
                  <a:schemeClr val="bg1">
                    <a:lumMod val="65000"/>
                  </a:schemeClr>
                </a:solidFill>
                <a:ea typeface="ＭＳ Ｐゴシック" pitchFamily="34" charset="-128"/>
              </a:rPr>
              <a:t>P</a:t>
            </a:r>
            <a:r>
              <a:rPr lang="en-US" dirty="0">
                <a:solidFill>
                  <a:schemeClr val="bg1">
                    <a:lumMod val="65000"/>
                  </a:schemeClr>
                </a:solidFill>
                <a:ea typeface="ＭＳ Ｐゴシック" pitchFamily="34" charset="-128"/>
              </a:rPr>
              <a:t>rocedure</a:t>
            </a:r>
          </a:p>
          <a:p>
            <a:pPr>
              <a:buFont typeface="Wingdings" pitchFamily="2" charset="2"/>
              <a:buNone/>
              <a:defRPr/>
            </a:pPr>
            <a:endParaRPr lang="pl-PL" dirty="0">
              <a:ea typeface="ＭＳ Ｐゴシック" pitchFamily="34" charset="-128"/>
            </a:endParaRPr>
          </a:p>
        </p:txBody>
      </p:sp>
    </p:spTree>
    <p:extLst>
      <p:ext uri="{BB962C8B-B14F-4D97-AF65-F5344CB8AC3E}">
        <p14:creationId xmlns:p14="http://schemas.microsoft.com/office/powerpoint/2010/main" val="423530461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de-CH" altLang="en-US" dirty="0" err="1"/>
              <a:t>What</a:t>
            </a:r>
            <a:r>
              <a:rPr lang="de-CH" altLang="en-US" dirty="0"/>
              <a:t> do </a:t>
            </a:r>
            <a:r>
              <a:rPr lang="de-CH" altLang="en-US" dirty="0" err="1"/>
              <a:t>you</a:t>
            </a:r>
            <a:r>
              <a:rPr lang="de-CH" altLang="en-US" dirty="0"/>
              <a:t> </a:t>
            </a:r>
            <a:r>
              <a:rPr lang="de-CH" altLang="en-US" dirty="0" err="1"/>
              <a:t>need</a:t>
            </a:r>
            <a:r>
              <a:rPr lang="de-CH" altLang="en-US" dirty="0"/>
              <a:t> </a:t>
            </a:r>
            <a:r>
              <a:rPr lang="de-CH" altLang="en-US" dirty="0" err="1"/>
              <a:t>to</a:t>
            </a:r>
            <a:r>
              <a:rPr lang="de-CH" altLang="en-US" dirty="0"/>
              <a:t> </a:t>
            </a:r>
            <a:r>
              <a:rPr lang="de-CH" altLang="en-US" dirty="0" err="1"/>
              <a:t>prepare</a:t>
            </a:r>
            <a:r>
              <a:rPr lang="de-CH" altLang="en-US" dirty="0"/>
              <a:t>?</a:t>
            </a:r>
            <a:br>
              <a:rPr lang="de-CH" altLang="en-US" dirty="0"/>
            </a:br>
            <a:br>
              <a:rPr lang="de-CH" altLang="en-US" dirty="0"/>
            </a:br>
            <a:endParaRPr lang="en-US" altLang="en-US" dirty="0"/>
          </a:p>
        </p:txBody>
      </p:sp>
      <p:sp>
        <p:nvSpPr>
          <p:cNvPr id="16387" name="Symbol zastępczy zawartości 2"/>
          <p:cNvSpPr>
            <a:spLocks noGrp="1"/>
          </p:cNvSpPr>
          <p:nvPr>
            <p:ph type="body" sz="quarter" idx="13"/>
          </p:nvPr>
        </p:nvSpPr>
        <p:spPr/>
        <p:txBody>
          <a:bodyPr/>
          <a:lstStyle/>
          <a:p>
            <a:pPr marL="457200" indent="-457200">
              <a:buFont typeface="Arial" panose="020B0604020202020204" pitchFamily="34" charset="0"/>
              <a:buChar char="•"/>
            </a:pPr>
            <a:r>
              <a:rPr lang="en-US" altLang="en-US" dirty="0"/>
              <a:t>Instruments</a:t>
            </a:r>
          </a:p>
          <a:p>
            <a:pPr marL="457200" indent="-457200">
              <a:buFont typeface="Arial" panose="020B0604020202020204" pitchFamily="34" charset="0"/>
              <a:buChar char="•"/>
            </a:pPr>
            <a:r>
              <a:rPr lang="de-CH" altLang="en-US" dirty="0" err="1"/>
              <a:t>Implants</a:t>
            </a:r>
            <a:endParaRPr lang="de-CH" altLang="en-US" dirty="0"/>
          </a:p>
          <a:p>
            <a:pPr marL="457200" indent="-457200">
              <a:buFont typeface="Arial" panose="020B0604020202020204" pitchFamily="34" charset="0"/>
              <a:buChar char="•"/>
            </a:pPr>
            <a:r>
              <a:rPr lang="de-CH" altLang="en-US" dirty="0"/>
              <a:t>Equipment</a:t>
            </a:r>
            <a:endParaRPr lang="en-US" altLang="en-US" dirty="0"/>
          </a:p>
          <a:p>
            <a:pPr marL="457200" indent="-457200">
              <a:buFont typeface="Arial" panose="020B0604020202020204" pitchFamily="34" charset="0"/>
              <a:buChar char="•"/>
            </a:pPr>
            <a:endParaRPr lang="pl-PL" altLang="en-US" dirty="0"/>
          </a:p>
        </p:txBody>
      </p:sp>
    </p:spTree>
    <p:extLst>
      <p:ext uri="{BB962C8B-B14F-4D97-AF65-F5344CB8AC3E}">
        <p14:creationId xmlns:p14="http://schemas.microsoft.com/office/powerpoint/2010/main" val="1515775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p:txBody>
          <a:bodyPr/>
          <a:lstStyle/>
          <a:p>
            <a:r>
              <a:rPr lang="en-US" altLang="de-DE" dirty="0"/>
              <a:t>Instruments</a:t>
            </a:r>
            <a:br>
              <a:rPr lang="pl-PL" altLang="de-DE" dirty="0"/>
            </a:br>
            <a:br>
              <a:rPr lang="pl-PL" altLang="de-DE" dirty="0">
                <a:solidFill>
                  <a:srgbClr val="CDCDCD"/>
                </a:solidFill>
              </a:rPr>
            </a:br>
            <a:br>
              <a:rPr lang="en-US" altLang="de-DE" dirty="0">
                <a:solidFill>
                  <a:srgbClr val="CDCDCD"/>
                </a:solidFill>
              </a:rPr>
            </a:br>
            <a:endParaRPr lang="pl-PL" altLang="de-DE" dirty="0">
              <a:solidFill>
                <a:srgbClr val="CDCDCD"/>
              </a:solidFill>
            </a:endParaRPr>
          </a:p>
        </p:txBody>
      </p:sp>
      <p:pic>
        <p:nvPicPr>
          <p:cNvPr id="35841" name="Picture 1" descr="\\da01na01\Offline$\ivanrie\Documents\Business Documents\AOT\AOTORP PD\Proces\0.3.Review\Discussions to redo\3.1_Proximal_femoral_fracture_DHS\PORP_3_11_2_6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126" y="1249110"/>
            <a:ext cx="5039904" cy="53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2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ytuł 1"/>
          <p:cNvSpPr>
            <a:spLocks noGrp="1"/>
          </p:cNvSpPr>
          <p:nvPr>
            <p:ph type="title"/>
          </p:nvPr>
        </p:nvSpPr>
        <p:spPr/>
        <p:txBody>
          <a:bodyPr/>
          <a:lstStyle/>
          <a:p>
            <a:r>
              <a:rPr lang="en-US" altLang="de-DE" dirty="0"/>
              <a:t>Instruments</a:t>
            </a:r>
            <a:br>
              <a:rPr lang="pl-PL" altLang="de-DE" dirty="0"/>
            </a:br>
            <a:br>
              <a:rPr lang="pl-PL" altLang="de-DE" dirty="0">
                <a:solidFill>
                  <a:srgbClr val="CDCDCD"/>
                </a:solidFill>
              </a:rPr>
            </a:br>
            <a:br>
              <a:rPr lang="en-US" altLang="de-DE" dirty="0">
                <a:solidFill>
                  <a:srgbClr val="CDCDCD"/>
                </a:solidFill>
              </a:rPr>
            </a:br>
            <a:endParaRPr lang="pl-PL" altLang="de-DE" dirty="0">
              <a:solidFill>
                <a:srgbClr val="CDCDCD"/>
              </a:solidFill>
            </a:endParaRPr>
          </a:p>
        </p:txBody>
      </p:sp>
      <p:pic>
        <p:nvPicPr>
          <p:cNvPr id="34817" name="Picture 1" descr="\\da01na01\Offline$\ivanrie\Documents\Business Documents\AOT\AOTORP PD\Proces\0.3.Review\Discussions to redo\3.1_Proximal_femoral_fracture_DHS\PORP_3_11_2_6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523" y="1249033"/>
            <a:ext cx="6278843" cy="53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15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de-DE" dirty="0"/>
              <a:t>How to use this discussion?</a:t>
            </a:r>
          </a:p>
        </p:txBody>
      </p:sp>
      <p:sp>
        <p:nvSpPr>
          <p:cNvPr id="5" name="Rectangle 3"/>
          <p:cNvSpPr txBox="1">
            <a:spLocks noChangeArrowheads="1"/>
          </p:cNvSpPr>
          <p:nvPr/>
        </p:nvSpPr>
        <p:spPr bwMode="auto">
          <a:xfrm>
            <a:off x="658799" y="1728000"/>
            <a:ext cx="10261613" cy="486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lnSpc>
                <a:spcPct val="125000"/>
              </a:lnSpc>
              <a:spcBef>
                <a:spcPct val="20000"/>
              </a:spcBef>
              <a:spcAft>
                <a:spcPct val="0"/>
              </a:spcAft>
              <a:buFont typeface="Arial" pitchFamily="34" charset="0"/>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pitchFamily="34" charset="0"/>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Arial" pitchFamily="34" charset="0"/>
              <a:buNone/>
              <a:defRPr/>
            </a:pPr>
            <a:r>
              <a:rPr lang="en-US" sz="2000" kern="0" dirty="0">
                <a:solidFill>
                  <a:srgbClr val="29529B"/>
                </a:solidFill>
              </a:rPr>
              <a:t>Before the course </a:t>
            </a:r>
          </a:p>
          <a:p>
            <a:pPr>
              <a:defRPr/>
            </a:pPr>
            <a:r>
              <a:rPr lang="en-US" sz="1600" kern="0" dirty="0"/>
              <a:t>Go through the presentation and make it your own. Add relevant pictures e.g. of drapes, material if you wish.</a:t>
            </a:r>
          </a:p>
          <a:p>
            <a:pPr>
              <a:defRPr/>
            </a:pPr>
            <a:r>
              <a:rPr lang="en-US" sz="1600" kern="0" dirty="0"/>
              <a:t>Rehearse and make sure that the content is known. </a:t>
            </a:r>
          </a:p>
          <a:p>
            <a:pPr>
              <a:defRPr/>
            </a:pPr>
            <a:r>
              <a:rPr lang="en-US" sz="1600" kern="0" dirty="0"/>
              <a:t>If you are two moderators (ORP and surgeon), decide on who will take the lead for which content. </a:t>
            </a:r>
          </a:p>
          <a:p>
            <a:pPr>
              <a:defRPr/>
            </a:pPr>
            <a:r>
              <a:rPr lang="en-US" sz="1600" kern="0" dirty="0"/>
              <a:t>Some slides contain slide questions (titles).</a:t>
            </a:r>
          </a:p>
          <a:p>
            <a:pPr>
              <a:defRPr/>
            </a:pPr>
            <a:r>
              <a:rPr lang="en-US" sz="1600" kern="0" dirty="0"/>
              <a:t>Other slides contain questions in the notes section which can be used.</a:t>
            </a:r>
          </a:p>
          <a:p>
            <a:pPr>
              <a:defRPr/>
            </a:pPr>
            <a:r>
              <a:rPr lang="en-US" sz="1600" kern="0" dirty="0"/>
              <a:t>The hidden slides can be activated and discussed if wished.</a:t>
            </a:r>
          </a:p>
          <a:p>
            <a:pPr>
              <a:defRPr/>
            </a:pPr>
            <a:r>
              <a:rPr lang="en-US" sz="1600" kern="0" dirty="0"/>
              <a:t>The reference list (slide 3) contains information for further reading.</a:t>
            </a:r>
          </a:p>
          <a:p>
            <a:pPr marL="0" indent="0">
              <a:buNone/>
              <a:defRPr/>
            </a:pPr>
            <a:r>
              <a:rPr lang="en-US" sz="2000" kern="0" dirty="0">
                <a:solidFill>
                  <a:srgbClr val="29529B"/>
                </a:solidFill>
              </a:rPr>
              <a:t>During the course </a:t>
            </a:r>
          </a:p>
          <a:p>
            <a:pPr>
              <a:defRPr/>
            </a:pPr>
            <a:r>
              <a:rPr lang="en-US" sz="1600" kern="0" dirty="0"/>
              <a:t>Lead the discussion by asking questions.</a:t>
            </a:r>
          </a:p>
          <a:p>
            <a:pPr>
              <a:defRPr/>
            </a:pPr>
            <a:r>
              <a:rPr lang="en-US" sz="1600" kern="0" dirty="0"/>
              <a:t>Do not give another lecture!</a:t>
            </a:r>
          </a:p>
          <a:p>
            <a:pPr>
              <a:defRPr/>
            </a:pPr>
            <a:r>
              <a:rPr lang="en-US" sz="1600" kern="0" dirty="0"/>
              <a:t>Motivate all participants to come up with the content. </a:t>
            </a:r>
          </a:p>
        </p:txBody>
      </p:sp>
    </p:spTree>
    <p:extLst>
      <p:ext uri="{BB962C8B-B14F-4D97-AF65-F5344CB8AC3E}">
        <p14:creationId xmlns:p14="http://schemas.microsoft.com/office/powerpoint/2010/main" val="427150762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ytuł 1"/>
          <p:cNvSpPr>
            <a:spLocks noGrp="1"/>
          </p:cNvSpPr>
          <p:nvPr>
            <p:ph type="title"/>
          </p:nvPr>
        </p:nvSpPr>
        <p:spPr/>
        <p:txBody>
          <a:bodyPr/>
          <a:lstStyle/>
          <a:p>
            <a:r>
              <a:rPr lang="en-US" altLang="de-DE" dirty="0"/>
              <a:t>Instruments</a:t>
            </a:r>
            <a:br>
              <a:rPr lang="pl-PL" altLang="de-DE" dirty="0"/>
            </a:br>
            <a:br>
              <a:rPr lang="pl-PL" altLang="de-DE" dirty="0">
                <a:solidFill>
                  <a:srgbClr val="CDCDCD"/>
                </a:solidFill>
              </a:rPr>
            </a:br>
            <a:br>
              <a:rPr lang="en-US" altLang="de-DE" dirty="0">
                <a:solidFill>
                  <a:srgbClr val="CDCDCD"/>
                </a:solidFill>
              </a:rPr>
            </a:br>
            <a:endParaRPr lang="pl-PL" altLang="de-DE" dirty="0">
              <a:solidFill>
                <a:srgbClr val="CDCDCD"/>
              </a:solidFill>
            </a:endParaRPr>
          </a:p>
        </p:txBody>
      </p:sp>
      <p:pic>
        <p:nvPicPr>
          <p:cNvPr id="33793" name="Picture 1" descr="\\da01na01\Offline$\ivanrie\Documents\Business Documents\AOT\AOTORP PD\Proces\0.3.Review\Discussions to redo\3.1_Proximal_femoral_fracture_DHS\PORP_3_11_2_6e.jpg"/>
          <p:cNvPicPr>
            <a:picLocks noChangeAspect="1" noChangeArrowheads="1"/>
          </p:cNvPicPr>
          <p:nvPr/>
        </p:nvPicPr>
        <p:blipFill rotWithShape="1">
          <a:blip r:embed="rId3">
            <a:extLst>
              <a:ext uri="{28A0092B-C50C-407E-A947-70E740481C1C}">
                <a14:useLocalDpi xmlns:a14="http://schemas.microsoft.com/office/drawing/2010/main" val="0"/>
              </a:ext>
            </a:extLst>
          </a:blip>
          <a:srcRect l="6345"/>
          <a:stretch/>
        </p:blipFill>
        <p:spPr bwMode="auto">
          <a:xfrm>
            <a:off x="2340868" y="1249649"/>
            <a:ext cx="7507929" cy="53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171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ytuł 1"/>
          <p:cNvSpPr>
            <a:spLocks noGrp="1"/>
          </p:cNvSpPr>
          <p:nvPr>
            <p:ph type="title"/>
          </p:nvPr>
        </p:nvSpPr>
        <p:spPr/>
        <p:txBody>
          <a:bodyPr/>
          <a:lstStyle/>
          <a:p>
            <a:r>
              <a:rPr lang="en-US" altLang="de-DE" dirty="0"/>
              <a:t>Instruments</a:t>
            </a:r>
            <a:br>
              <a:rPr lang="pl-PL" altLang="de-DE" dirty="0"/>
            </a:br>
            <a:br>
              <a:rPr lang="pl-PL" altLang="de-DE" dirty="0">
                <a:solidFill>
                  <a:srgbClr val="CDCDCD"/>
                </a:solidFill>
              </a:rPr>
            </a:br>
            <a:br>
              <a:rPr lang="en-US" altLang="de-DE" dirty="0">
                <a:solidFill>
                  <a:srgbClr val="CDCDCD"/>
                </a:solidFill>
              </a:rPr>
            </a:br>
            <a:endParaRPr lang="pl-PL" altLang="de-DE" dirty="0">
              <a:solidFill>
                <a:srgbClr val="CDCDCD"/>
              </a:solidFill>
            </a:endParaRPr>
          </a:p>
        </p:txBody>
      </p:sp>
      <p:pic>
        <p:nvPicPr>
          <p:cNvPr id="32769" name="Picture 1" descr="\\da01na01\Offline$\ivanrie\Documents\Business Documents\AOT\AOTORP PD\Proces\0.3.Review\Discussions to redo\3.1_Proximal_femoral_fracture_DHS\PORP_3_11_2_6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351" y="1253107"/>
            <a:ext cx="8027723" cy="53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83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ytuł 1"/>
          <p:cNvSpPr>
            <a:spLocks noGrp="1"/>
          </p:cNvSpPr>
          <p:nvPr>
            <p:ph type="title"/>
          </p:nvPr>
        </p:nvSpPr>
        <p:spPr/>
        <p:txBody>
          <a:bodyPr/>
          <a:lstStyle/>
          <a:p>
            <a:r>
              <a:rPr lang="en-US" altLang="de-DE" dirty="0"/>
              <a:t>Instruments</a:t>
            </a:r>
            <a:br>
              <a:rPr lang="pl-PL" altLang="de-DE" dirty="0"/>
            </a:br>
            <a:br>
              <a:rPr lang="pl-PL" altLang="de-DE" dirty="0">
                <a:solidFill>
                  <a:srgbClr val="CDCDCD"/>
                </a:solidFill>
              </a:rPr>
            </a:br>
            <a:br>
              <a:rPr lang="en-US" altLang="de-DE" dirty="0">
                <a:solidFill>
                  <a:srgbClr val="CDCDCD"/>
                </a:solidFill>
              </a:rPr>
            </a:br>
            <a:endParaRPr lang="pl-PL" altLang="de-DE" dirty="0">
              <a:solidFill>
                <a:srgbClr val="CDCDCD"/>
              </a:solidFill>
            </a:endParaRPr>
          </a:p>
        </p:txBody>
      </p:sp>
      <p:pic>
        <p:nvPicPr>
          <p:cNvPr id="31745" name="Picture 1" descr="\\da01na01\Offline$\ivanrie\Documents\Business Documents\AOT\AOTORP PD\Proces\0.3.Review\Discussions to redo\3.1_Proximal_femoral_fracture_DHS\PORP_3_11_2_6g.jpg"/>
          <p:cNvPicPr>
            <a:picLocks noChangeAspect="1" noChangeArrowheads="1"/>
          </p:cNvPicPr>
          <p:nvPr/>
        </p:nvPicPr>
        <p:blipFill rotWithShape="1">
          <a:blip r:embed="rId3">
            <a:extLst>
              <a:ext uri="{28A0092B-C50C-407E-A947-70E740481C1C}">
                <a14:useLocalDpi xmlns:a14="http://schemas.microsoft.com/office/drawing/2010/main" val="0"/>
              </a:ext>
            </a:extLst>
          </a:blip>
          <a:srcRect l="8373" r="6963"/>
          <a:stretch/>
        </p:blipFill>
        <p:spPr bwMode="auto">
          <a:xfrm>
            <a:off x="2697728" y="1249188"/>
            <a:ext cx="6796510" cy="53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848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de-CH" altLang="en-US" dirty="0" err="1"/>
              <a:t>Reduction</a:t>
            </a:r>
            <a:r>
              <a:rPr lang="de-CH" altLang="en-US" dirty="0"/>
              <a:t> (</a:t>
            </a:r>
            <a:r>
              <a:rPr lang="de-CH" altLang="en-US" dirty="0" err="1"/>
              <a:t>distraction</a:t>
            </a:r>
            <a:r>
              <a:rPr lang="de-CH" altLang="en-US" dirty="0"/>
              <a:t>) </a:t>
            </a:r>
            <a:r>
              <a:rPr lang="de-CH" altLang="en-US" dirty="0" err="1"/>
              <a:t>tools</a:t>
            </a:r>
            <a:endParaRPr lang="en-US" altLang="en-US" dirty="0"/>
          </a:p>
        </p:txBody>
      </p:sp>
      <p:pic>
        <p:nvPicPr>
          <p:cNvPr id="18435" name="Picture 3" descr="I:\aoi\Office ORP\z-van Rie\Educational assets_Drafts\2.1_CTM_1 Introduction\English\4_Reduction tools\Pictures\Picture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263" y="4436263"/>
            <a:ext cx="35798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descr="I:\aoi\Office ORP\z-van Rie\Educational assets_Drafts\2.1_CTM_1 Introduction\English\4_Reduction tools\Pictures\PFxM2_3_3_1_6a1_R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426488"/>
            <a:ext cx="2971800"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I:\aoi\Office ORP\z-van Rie\Educational assets_Drafts\2.1_CTM_1 Introduction\English\4_Reduction tools\Pictures\Pic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564" y="3929850"/>
            <a:ext cx="2840037"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I:\aoi\Office ORP\z-van Rie\Educational assets_Drafts\2.1_CTM_1 Introduction\English\4_Reduction tools\Pictures\Picture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113625"/>
            <a:ext cx="28194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4"/>
          <p:cNvGrpSpPr>
            <a:grpSpLocks/>
          </p:cNvGrpSpPr>
          <p:nvPr/>
        </p:nvGrpSpPr>
        <p:grpSpPr bwMode="auto">
          <a:xfrm>
            <a:off x="5715001" y="1275551"/>
            <a:ext cx="3267075" cy="3160713"/>
            <a:chOff x="4343400" y="1411521"/>
            <a:chExt cx="3267612" cy="3160479"/>
          </a:xfrm>
        </p:grpSpPr>
        <p:pic>
          <p:nvPicPr>
            <p:cNvPr id="18441" name="Picture 5" descr="I:\aoi\Office ORP\z-van Rie\Educational assets_Drafts\2.1_CTM_1 Introduction\English\4_Reduction tools\Pictures\PFXM2_3_1_3_1A_R0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1839" y="1411521"/>
              <a:ext cx="3049173" cy="280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3"/>
            <p:cNvSpPr>
              <a:spLocks noChangeArrowheads="1"/>
            </p:cNvSpPr>
            <p:nvPr/>
          </p:nvSpPr>
          <p:spPr bwMode="auto">
            <a:xfrm>
              <a:off x="4343400" y="2932854"/>
              <a:ext cx="1791872" cy="1639146"/>
            </a:xfrm>
            <a:prstGeom prst="rect">
              <a:avLst/>
            </a:prstGeom>
            <a:solidFill>
              <a:schemeClr val="bg1"/>
            </a:solidFill>
            <a:ln w="9525" algn="ctr">
              <a:solidFill>
                <a:schemeClr val="bg1"/>
              </a:solidFill>
              <a:round/>
              <a:headEnd/>
              <a:tailEnd/>
            </a:ln>
          </p:spPr>
          <p:txBody>
            <a:bodyPr/>
            <a:lstStyle>
              <a:lvl1pPr eaLnBrk="0" hangingPunct="0">
                <a:lnSpc>
                  <a:spcPct val="125000"/>
                </a:lnSpc>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en-US" altLang="en-US" sz="2000">
                <a:ea typeface="Osaka" charset="-128"/>
              </a:endParaRPr>
            </a:p>
          </p:txBody>
        </p:sp>
        <p:pic>
          <p:nvPicPr>
            <p:cNvPr id="18443" name="Picture 5" descr="I:\aoi\Office ORP\z-van Rie\Educational assets_Drafts\2.1_CTM_1 Introduction\English\4_Reduction tools\Pictures\PFXM2_3_1_3_1A_R05.jpg"/>
            <p:cNvPicPr>
              <a:picLocks noChangeAspect="1" noChangeArrowheads="1"/>
            </p:cNvPicPr>
            <p:nvPr/>
          </p:nvPicPr>
          <p:blipFill>
            <a:blip r:embed="rId7">
              <a:extLst>
                <a:ext uri="{28A0092B-C50C-407E-A947-70E740481C1C}">
                  <a14:useLocalDpi xmlns:a14="http://schemas.microsoft.com/office/drawing/2010/main" val="0"/>
                </a:ext>
              </a:extLst>
            </a:blip>
            <a:srcRect t="45506" r="50000"/>
            <a:stretch>
              <a:fillRect/>
            </a:stretch>
          </p:blipFill>
          <p:spPr bwMode="auto">
            <a:xfrm>
              <a:off x="4511333" y="1728458"/>
              <a:ext cx="1524586" cy="152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40" name="Picture 4" descr="I:\aoi\Office ORP\z-van Rie\Educational assets_Drafts\2.1_CTM_1 Introduction\English\4_Reduction tools\Pictures\Picture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9201" y="2110576"/>
            <a:ext cx="144462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62651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p:cNvSpPr>
            <a:spLocks noGrp="1"/>
          </p:cNvSpPr>
          <p:nvPr>
            <p:ph type="title"/>
          </p:nvPr>
        </p:nvSpPr>
        <p:spPr/>
        <p:txBody>
          <a:bodyPr/>
          <a:lstStyle/>
          <a:p>
            <a:r>
              <a:rPr lang="en-US" altLang="de-DE" dirty="0"/>
              <a:t>Implants</a:t>
            </a:r>
            <a:br>
              <a:rPr lang="pl-PL" altLang="de-DE" dirty="0"/>
            </a:br>
            <a:br>
              <a:rPr lang="pl-PL" altLang="de-DE" dirty="0">
                <a:solidFill>
                  <a:srgbClr val="CDCDCD"/>
                </a:solidFill>
              </a:rPr>
            </a:br>
            <a:br>
              <a:rPr lang="en-US" altLang="de-DE" dirty="0">
                <a:solidFill>
                  <a:srgbClr val="CDCDCD"/>
                </a:solidFill>
              </a:rPr>
            </a:br>
            <a:endParaRPr lang="pl-PL" altLang="de-DE" dirty="0">
              <a:solidFill>
                <a:srgbClr val="CDCDCD"/>
              </a:solidFill>
            </a:endParaRPr>
          </a:p>
        </p:txBody>
      </p:sp>
      <p:sp>
        <p:nvSpPr>
          <p:cNvPr id="19460" name="Rectangle 4"/>
          <p:cNvSpPr>
            <a:spLocks noChangeArrowheads="1"/>
          </p:cNvSpPr>
          <p:nvPr/>
        </p:nvSpPr>
        <p:spPr bwMode="auto">
          <a:xfrm>
            <a:off x="6477000" y="4572000"/>
            <a:ext cx="952500" cy="685800"/>
          </a:xfrm>
          <a:prstGeom prst="rect">
            <a:avLst/>
          </a:prstGeom>
          <a:solidFill>
            <a:schemeClr val="bg1"/>
          </a:solidFill>
          <a:ln w="9525" algn="ctr">
            <a:solidFill>
              <a:schemeClr val="bg1"/>
            </a:solidFill>
            <a:round/>
            <a:headEnd/>
            <a:tailEnd/>
          </a:ln>
        </p:spPr>
        <p:txBody>
          <a:bodyPr/>
          <a:lstStyle>
            <a:lvl1pPr eaLnBrk="0" hangingPunct="0">
              <a:lnSpc>
                <a:spcPct val="125000"/>
              </a:lnSpc>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en-US" altLang="en-US" sz="2000">
              <a:ea typeface="Osaka" charset="-128"/>
            </a:endParaRPr>
          </a:p>
        </p:txBody>
      </p:sp>
      <p:grpSp>
        <p:nvGrpSpPr>
          <p:cNvPr id="3" name="Group 2">
            <a:extLst>
              <a:ext uri="{FF2B5EF4-FFF2-40B4-BE49-F238E27FC236}">
                <a16:creationId xmlns:a16="http://schemas.microsoft.com/office/drawing/2014/main" id="{D6D88017-23AA-4660-8F79-6C9EF430D6FC}"/>
              </a:ext>
            </a:extLst>
          </p:cNvPr>
          <p:cNvGrpSpPr/>
          <p:nvPr/>
        </p:nvGrpSpPr>
        <p:grpSpPr>
          <a:xfrm>
            <a:off x="2304544" y="1239523"/>
            <a:ext cx="7583054" cy="5069201"/>
            <a:chOff x="2622179" y="1412776"/>
            <a:chExt cx="6786189" cy="4536504"/>
          </a:xfrm>
        </p:grpSpPr>
        <p:pic>
          <p:nvPicPr>
            <p:cNvPr id="28673" name="Picture 1" descr="\\da01na01\Offline$\ivanrie\Documents\Business Documents\AOT\AOTORP PD\Proces\0.3.Review\Discussions to redo\3.1_Proximal_femoral_fracture_DHS\PORP_3_11_2_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179" y="1412776"/>
              <a:ext cx="4623487" cy="4536504"/>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da01na01\Offline$\ivanrie\Documents\Business Documents\AOT\AOTORP PD\Proces\0.3.Review\Discussions to redo\3.1_Proximal_femoral_fracture_DHS\PORP_3_11_2_6b.jpg"/>
            <p:cNvPicPr>
              <a:picLocks noChangeAspect="1" noChangeArrowheads="1"/>
            </p:cNvPicPr>
            <p:nvPr/>
          </p:nvPicPr>
          <p:blipFill rotWithShape="1">
            <a:blip r:embed="rId4">
              <a:extLst>
                <a:ext uri="{28A0092B-C50C-407E-A947-70E740481C1C}">
                  <a14:useLocalDpi xmlns:a14="http://schemas.microsoft.com/office/drawing/2010/main" val="0"/>
                </a:ext>
              </a:extLst>
            </a:blip>
            <a:srcRect l="25609" r="25687"/>
            <a:stretch/>
          </p:blipFill>
          <p:spPr bwMode="auto">
            <a:xfrm>
              <a:off x="7439868" y="1412776"/>
              <a:ext cx="1968500" cy="45365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85071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p:cNvSpPr>
            <a:spLocks noGrp="1"/>
          </p:cNvSpPr>
          <p:nvPr>
            <p:ph type="title"/>
          </p:nvPr>
        </p:nvSpPr>
        <p:spPr/>
        <p:txBody>
          <a:bodyPr/>
          <a:lstStyle/>
          <a:p>
            <a:r>
              <a:rPr lang="en-US" altLang="de-DE" dirty="0"/>
              <a:t>How would you position the patient?</a:t>
            </a:r>
            <a:br>
              <a:rPr lang="pl-PL" altLang="de-DE" dirty="0"/>
            </a:br>
            <a:br>
              <a:rPr lang="pl-PL" altLang="de-DE" dirty="0"/>
            </a:br>
            <a:br>
              <a:rPr lang="en-US" altLang="de-DE" dirty="0"/>
            </a:br>
            <a:endParaRPr lang="pl-PL" altLang="de-DE" dirty="0"/>
          </a:p>
        </p:txBody>
      </p:sp>
      <p:pic>
        <p:nvPicPr>
          <p:cNvPr id="5" name="Picture 2" descr="C:\Business Files\ivanrie\Documents\1 Business Data\AOT\AOT ORP Program Development\Proces\Production of educational material\1.11_Proximal femur fractures\3_Discussion\DHS\Cases from Fribourg\480703 Bochud Micheline 120716-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149" t="25782" r="12068"/>
          <a:stretch/>
        </p:blipFill>
        <p:spPr bwMode="auto">
          <a:xfrm>
            <a:off x="2015230" y="1243013"/>
            <a:ext cx="4034708" cy="532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Business Files\ivanrie\Documents\1 Business Data\AOT\AOT ORP Program Development\Proces\Production of educational material\1.11_Proximal femur fractures\3_Discussion\DHS\Cases from Fribourg\480703 Bochud Micheline 120718-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323" t="11051" r="13133" b="11845"/>
          <a:stretch/>
        </p:blipFill>
        <p:spPr bwMode="auto">
          <a:xfrm>
            <a:off x="6161318" y="1243013"/>
            <a:ext cx="3968693" cy="53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10699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p:txBody>
          <a:bodyPr/>
          <a:lstStyle/>
          <a:p>
            <a:r>
              <a:rPr lang="en-US" altLang="de-DE" dirty="0">
                <a:solidFill>
                  <a:srgbClr val="042D98"/>
                </a:solidFill>
              </a:rPr>
              <a:t>How would you position the patient?</a:t>
            </a:r>
            <a:br>
              <a:rPr lang="pl-PL" altLang="de-DE" dirty="0">
                <a:solidFill>
                  <a:srgbClr val="CDCDCD"/>
                </a:solidFill>
              </a:rPr>
            </a:br>
            <a:br>
              <a:rPr lang="pl-PL" altLang="de-DE" dirty="0">
                <a:solidFill>
                  <a:srgbClr val="CDCDCD"/>
                </a:solidFill>
              </a:rPr>
            </a:br>
            <a:br>
              <a:rPr lang="en-US" altLang="de-DE" dirty="0">
                <a:solidFill>
                  <a:srgbClr val="CDCDCD"/>
                </a:solidFill>
              </a:rPr>
            </a:br>
            <a:endParaRPr lang="pl-PL" altLang="de-DE" dirty="0">
              <a:solidFill>
                <a:srgbClr val="CDCDCD"/>
              </a:solidFill>
            </a:endParaRPr>
          </a:p>
        </p:txBody>
      </p:sp>
      <p:grpSp>
        <p:nvGrpSpPr>
          <p:cNvPr id="5" name="Group 4">
            <a:extLst>
              <a:ext uri="{FF2B5EF4-FFF2-40B4-BE49-F238E27FC236}">
                <a16:creationId xmlns:a16="http://schemas.microsoft.com/office/drawing/2014/main" id="{4DA673DE-B51B-42EE-B195-1370B7AD2530}"/>
              </a:ext>
            </a:extLst>
          </p:cNvPr>
          <p:cNvGrpSpPr/>
          <p:nvPr/>
        </p:nvGrpSpPr>
        <p:grpSpPr>
          <a:xfrm>
            <a:off x="3071663" y="1983847"/>
            <a:ext cx="6242522" cy="4324878"/>
            <a:chOff x="3071663" y="1983847"/>
            <a:chExt cx="6242522" cy="4324878"/>
          </a:xfrm>
        </p:grpSpPr>
        <p:pic>
          <p:nvPicPr>
            <p:cNvPr id="4" name="Picture 2" descr="https://www2.aofoundation.org/AOFileServerSurgery/MyPortalFiles?FilePath=/Surgery/en/_img/surgery/03-Preparation/31/2009_ImgUpdate/31_fracture_table_540.gif"/>
            <p:cNvPicPr>
              <a:picLocks noChangeAspect="1" noChangeArrowheads="1"/>
            </p:cNvPicPr>
            <p:nvPr/>
          </p:nvPicPr>
          <p:blipFill rotWithShape="1">
            <a:blip r:embed="rId3">
              <a:extLst>
                <a:ext uri="{28A0092B-C50C-407E-A947-70E740481C1C}">
                  <a14:useLocalDpi xmlns:a14="http://schemas.microsoft.com/office/drawing/2010/main" val="0"/>
                </a:ext>
              </a:extLst>
            </a:blip>
            <a:srcRect t="6470"/>
            <a:stretch/>
          </p:blipFill>
          <p:spPr bwMode="auto">
            <a:xfrm>
              <a:off x="3071663" y="1983847"/>
              <a:ext cx="6242522" cy="43248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8127933" y="5258439"/>
              <a:ext cx="1080120" cy="8669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000">
                <a:latin typeface="Arial" charset="0"/>
                <a:ea typeface="Osaka" pitchFamily="-32" charset="-128"/>
              </a:endParaRPr>
            </a:p>
          </p:txBody>
        </p:sp>
      </p:grpSp>
    </p:spTree>
    <p:extLst>
      <p:ext uri="{BB962C8B-B14F-4D97-AF65-F5344CB8AC3E}">
        <p14:creationId xmlns:p14="http://schemas.microsoft.com/office/powerpoint/2010/main" val="18944925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itle 1"/>
          <p:cNvSpPr>
            <a:spLocks noGrp="1"/>
          </p:cNvSpPr>
          <p:nvPr>
            <p:ph type="title"/>
          </p:nvPr>
        </p:nvSpPr>
        <p:spPr/>
        <p:txBody>
          <a:bodyPr/>
          <a:lstStyle/>
          <a:p>
            <a:r>
              <a:rPr lang="de-CH" altLang="en-US" dirty="0" err="1"/>
              <a:t>What</a:t>
            </a:r>
            <a:r>
              <a:rPr lang="de-CH" altLang="en-US" dirty="0"/>
              <a:t> </a:t>
            </a:r>
            <a:r>
              <a:rPr lang="de-CH" altLang="en-US" dirty="0" err="1"/>
              <a:t>about</a:t>
            </a:r>
            <a:r>
              <a:rPr lang="de-CH" altLang="en-US" dirty="0"/>
              <a:t> </a:t>
            </a:r>
            <a:r>
              <a:rPr lang="de-CH" altLang="en-US" dirty="0" err="1"/>
              <a:t>these</a:t>
            </a:r>
            <a:r>
              <a:rPr lang="de-CH" altLang="en-US" dirty="0"/>
              <a:t> </a:t>
            </a:r>
            <a:r>
              <a:rPr lang="de-CH" altLang="en-US" dirty="0" err="1"/>
              <a:t>possibilities</a:t>
            </a:r>
            <a:r>
              <a:rPr lang="de-CH" altLang="en-US" dirty="0"/>
              <a:t>?</a:t>
            </a:r>
            <a:endParaRPr lang="en-US" altLang="en-US" dirty="0"/>
          </a:p>
        </p:txBody>
      </p:sp>
      <p:pic>
        <p:nvPicPr>
          <p:cNvPr id="2050" name="Picture 2" descr="https://www2.aofoundation.org/AOFileServerSurgery/MyPortalFiles?FilePath=/Surgery/en/_img/surgery/03-Preparation/31/2009_ImgUpdate/31_Pos-ConvOpTbl_540.gif"/>
          <p:cNvPicPr>
            <a:picLocks noChangeAspect="1" noChangeArrowheads="1"/>
          </p:cNvPicPr>
          <p:nvPr/>
        </p:nvPicPr>
        <p:blipFill rotWithShape="1">
          <a:blip r:embed="rId3">
            <a:extLst>
              <a:ext uri="{28A0092B-C50C-407E-A947-70E740481C1C}">
                <a14:useLocalDpi xmlns:a14="http://schemas.microsoft.com/office/drawing/2010/main" val="0"/>
              </a:ext>
            </a:extLst>
          </a:blip>
          <a:srcRect l="13379" r="14521"/>
          <a:stretch/>
        </p:blipFill>
        <p:spPr bwMode="auto">
          <a:xfrm>
            <a:off x="1847528" y="1844824"/>
            <a:ext cx="37084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drawing of a person&#10;&#10;Description automatically generated">
            <a:extLst>
              <a:ext uri="{FF2B5EF4-FFF2-40B4-BE49-F238E27FC236}">
                <a16:creationId xmlns:a16="http://schemas.microsoft.com/office/drawing/2014/main" id="{39B82AAF-B7FF-4767-B725-DD5110B22A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413" y="1844824"/>
            <a:ext cx="4686300" cy="3467100"/>
          </a:xfrm>
          <a:prstGeom prst="rect">
            <a:avLst/>
          </a:prstGeom>
        </p:spPr>
      </p:pic>
    </p:spTree>
    <p:extLst>
      <p:ext uri="{BB962C8B-B14F-4D97-AF65-F5344CB8AC3E}">
        <p14:creationId xmlns:p14="http://schemas.microsoft.com/office/powerpoint/2010/main" val="289303495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de-CH" altLang="en-US" dirty="0" err="1"/>
              <a:t>How</a:t>
            </a:r>
            <a:r>
              <a:rPr lang="de-CH" altLang="en-US" dirty="0"/>
              <a:t> </a:t>
            </a:r>
            <a:r>
              <a:rPr lang="de-CH" altLang="en-US" dirty="0" err="1"/>
              <a:t>would</a:t>
            </a:r>
            <a:r>
              <a:rPr lang="de-CH" altLang="en-US" dirty="0"/>
              <a:t> </a:t>
            </a:r>
            <a:r>
              <a:rPr lang="de-CH" altLang="en-US" dirty="0" err="1"/>
              <a:t>you</a:t>
            </a:r>
            <a:r>
              <a:rPr lang="de-CH" altLang="en-US" dirty="0"/>
              <a:t> </a:t>
            </a:r>
            <a:r>
              <a:rPr lang="de-CH" altLang="en-US" dirty="0" err="1"/>
              <a:t>drape</a:t>
            </a:r>
            <a:r>
              <a:rPr lang="de-CH" altLang="en-US" dirty="0"/>
              <a:t> </a:t>
            </a:r>
            <a:r>
              <a:rPr lang="de-CH" altLang="en-US" dirty="0" err="1"/>
              <a:t>for</a:t>
            </a:r>
            <a:r>
              <a:rPr lang="de-CH" altLang="en-US" dirty="0"/>
              <a:t> </a:t>
            </a:r>
            <a:r>
              <a:rPr lang="de-CH" altLang="en-US" dirty="0" err="1"/>
              <a:t>this</a:t>
            </a:r>
            <a:r>
              <a:rPr lang="de-CH" altLang="en-US" dirty="0"/>
              <a:t> </a:t>
            </a:r>
            <a:r>
              <a:rPr lang="de-CH" altLang="en-US" dirty="0" err="1"/>
              <a:t>case</a:t>
            </a:r>
            <a:r>
              <a:rPr lang="de-CH" altLang="en-US" dirty="0"/>
              <a:t>?</a:t>
            </a:r>
            <a:endParaRPr lang="en-US" altLang="en-US" dirty="0"/>
          </a:p>
        </p:txBody>
      </p:sp>
    </p:spTree>
    <p:extLst>
      <p:ext uri="{BB962C8B-B14F-4D97-AF65-F5344CB8AC3E}">
        <p14:creationId xmlns:p14="http://schemas.microsoft.com/office/powerpoint/2010/main" val="237337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ytuł 1"/>
          <p:cNvSpPr>
            <a:spLocks noGrp="1"/>
          </p:cNvSpPr>
          <p:nvPr>
            <p:ph type="title"/>
          </p:nvPr>
        </p:nvSpPr>
        <p:spPr/>
        <p:txBody>
          <a:bodyPr/>
          <a:lstStyle/>
          <a:p>
            <a:r>
              <a:rPr lang="de-CH" altLang="de-DE" dirty="0"/>
              <a:t>Nursing </a:t>
            </a:r>
            <a:r>
              <a:rPr lang="de-CH" altLang="de-DE" dirty="0" err="1"/>
              <a:t>preparations</a:t>
            </a:r>
            <a:br>
              <a:rPr lang="de-CH" altLang="de-DE" dirty="0"/>
            </a:br>
            <a:r>
              <a:rPr lang="de-CH" altLang="de-DE" sz="2400" dirty="0" err="1">
                <a:solidFill>
                  <a:schemeClr val="tx1"/>
                </a:solidFill>
              </a:rPr>
              <a:t>Pre</a:t>
            </a:r>
            <a:r>
              <a:rPr lang="de-CH" altLang="de-DE" sz="2400" dirty="0">
                <a:solidFill>
                  <a:schemeClr val="tx1"/>
                </a:solidFill>
              </a:rPr>
              <a:t>-, </a:t>
            </a:r>
            <a:r>
              <a:rPr lang="de-CH" altLang="de-DE" sz="2400" dirty="0" err="1">
                <a:solidFill>
                  <a:schemeClr val="tx1"/>
                </a:solidFill>
              </a:rPr>
              <a:t>intra</a:t>
            </a:r>
            <a:r>
              <a:rPr lang="de-CH" altLang="de-DE" sz="2400" dirty="0">
                <a:solidFill>
                  <a:schemeClr val="tx1"/>
                </a:solidFill>
              </a:rPr>
              <a:t> and </a:t>
            </a:r>
            <a:r>
              <a:rPr lang="de-CH" altLang="de-DE" sz="2400" dirty="0" err="1">
                <a:solidFill>
                  <a:schemeClr val="tx1"/>
                </a:solidFill>
              </a:rPr>
              <a:t>post</a:t>
            </a:r>
            <a:r>
              <a:rPr lang="de-CH" altLang="de-DE" sz="2400" dirty="0">
                <a:solidFill>
                  <a:schemeClr val="tx1"/>
                </a:solidFill>
              </a:rPr>
              <a:t> operative </a:t>
            </a:r>
            <a:r>
              <a:rPr lang="de-CH" altLang="de-DE" sz="2400" dirty="0" err="1">
                <a:solidFill>
                  <a:schemeClr val="tx1"/>
                </a:solidFill>
              </a:rPr>
              <a:t>process</a:t>
            </a:r>
            <a:r>
              <a:rPr lang="de-CH" altLang="de-DE" sz="2400" dirty="0">
                <a:solidFill>
                  <a:schemeClr val="tx1"/>
                </a:solidFill>
              </a:rPr>
              <a:t> </a:t>
            </a:r>
            <a:endParaRPr lang="pl-PL" altLang="de-DE" dirty="0">
              <a:solidFill>
                <a:schemeClr val="tx1"/>
              </a:solidFill>
            </a:endParaRPr>
          </a:p>
        </p:txBody>
      </p:sp>
      <p:sp>
        <p:nvSpPr>
          <p:cNvPr id="3" name="Symbol zastępczy zawartości 2"/>
          <p:cNvSpPr>
            <a:spLocks noGrp="1"/>
          </p:cNvSpPr>
          <p:nvPr>
            <p:ph type="body" sz="quarter" idx="13"/>
          </p:nvPr>
        </p:nvSpPr>
        <p:spPr/>
        <p:txBody>
          <a:bodyPr/>
          <a:lstStyle/>
          <a:p>
            <a:pPr marL="514350" indent="-514350">
              <a:buFont typeface="+mj-lt"/>
              <a:buAutoNum type="arabicPeriod"/>
              <a:defRPr/>
            </a:pPr>
            <a:r>
              <a:rPr lang="en-US" b="1" dirty="0">
                <a:solidFill>
                  <a:schemeClr val="bg1">
                    <a:lumMod val="65000"/>
                  </a:schemeClr>
                </a:solidFill>
                <a:ea typeface="ＭＳ Ｐゴシック" pitchFamily="34" charset="-128"/>
              </a:rPr>
              <a:t> </a:t>
            </a:r>
            <a:r>
              <a:rPr lang="en-US" b="1" u="sng" dirty="0">
                <a:solidFill>
                  <a:schemeClr val="bg1">
                    <a:lumMod val="65000"/>
                  </a:schemeClr>
                </a:solidFill>
                <a:ea typeface="ＭＳ Ｐゴシック" pitchFamily="34" charset="-128"/>
              </a:rPr>
              <a:t>P</a:t>
            </a:r>
            <a:r>
              <a:rPr lang="en-US" dirty="0">
                <a:solidFill>
                  <a:schemeClr val="bg1">
                    <a:lumMod val="65000"/>
                  </a:schemeClr>
                </a:solidFill>
                <a:ea typeface="ＭＳ Ｐゴシック" pitchFamily="34" charset="-128"/>
              </a:rPr>
              <a:t>lanning</a:t>
            </a:r>
          </a:p>
          <a:p>
            <a:pPr marL="914400" lvl="1" indent="-514350">
              <a:defRPr/>
            </a:pPr>
            <a:r>
              <a:rPr lang="de-CH" sz="2400" dirty="0" err="1">
                <a:solidFill>
                  <a:schemeClr val="bg1">
                    <a:lumMod val="65000"/>
                  </a:schemeClr>
                </a:solidFill>
                <a:ea typeface="ＭＳ Ｐゴシック" pitchFamily="34" charset="-128"/>
              </a:rPr>
              <a:t>Preparing</a:t>
            </a:r>
            <a:r>
              <a:rPr lang="de-CH" sz="2400" dirty="0">
                <a:solidFill>
                  <a:schemeClr val="bg1">
                    <a:lumMod val="65000"/>
                  </a:schemeClr>
                </a:solidFill>
                <a:ea typeface="ＭＳ Ｐゴシック" pitchFamily="34" charset="-128"/>
              </a:rPr>
              <a:t> (Equipment, </a:t>
            </a:r>
            <a:r>
              <a:rPr lang="de-CH" sz="2400" dirty="0" err="1">
                <a:solidFill>
                  <a:schemeClr val="bg1">
                    <a:lumMod val="65000"/>
                  </a:schemeClr>
                </a:solidFill>
                <a:ea typeface="ＭＳ Ｐゴシック" pitchFamily="34" charset="-128"/>
              </a:rPr>
              <a:t>instruments</a:t>
            </a:r>
            <a:r>
              <a:rPr lang="de-CH" sz="2400" dirty="0">
                <a:solidFill>
                  <a:schemeClr val="bg1">
                    <a:lumMod val="65000"/>
                  </a:schemeClr>
                </a:solidFill>
                <a:ea typeface="ＭＳ Ｐゴシック" pitchFamily="34" charset="-128"/>
              </a:rPr>
              <a:t> </a:t>
            </a:r>
            <a:r>
              <a:rPr lang="de-CH" sz="2400" dirty="0" err="1">
                <a:solidFill>
                  <a:schemeClr val="bg1">
                    <a:lumMod val="65000"/>
                  </a:schemeClr>
                </a:solidFill>
                <a:ea typeface="ＭＳ Ｐゴシック" pitchFamily="34" charset="-128"/>
              </a:rPr>
              <a:t>and</a:t>
            </a:r>
            <a:r>
              <a:rPr lang="de-CH" sz="2400" dirty="0">
                <a:solidFill>
                  <a:schemeClr val="bg1">
                    <a:lumMod val="65000"/>
                  </a:schemeClr>
                </a:solidFill>
                <a:ea typeface="ＭＳ Ｐゴシック" pitchFamily="34" charset="-128"/>
              </a:rPr>
              <a:t> </a:t>
            </a:r>
            <a:r>
              <a:rPr lang="de-CH" sz="2400" dirty="0" err="1">
                <a:solidFill>
                  <a:schemeClr val="bg1">
                    <a:lumMod val="65000"/>
                  </a:schemeClr>
                </a:solidFill>
                <a:ea typeface="ＭＳ Ｐゴシック" pitchFamily="34" charset="-128"/>
              </a:rPr>
              <a:t>implants</a:t>
            </a:r>
            <a:r>
              <a:rPr lang="de-CH" sz="2400" dirty="0">
                <a:solidFill>
                  <a:schemeClr val="bg1">
                    <a:lumMod val="65000"/>
                  </a:schemeClr>
                </a:solidFill>
                <a:ea typeface="ＭＳ Ｐゴシック" pitchFamily="34" charset="-128"/>
              </a:rPr>
              <a:t>)</a:t>
            </a:r>
          </a:p>
          <a:p>
            <a:pPr marL="914400" lvl="1" indent="-514350">
              <a:defRPr/>
            </a:pPr>
            <a:r>
              <a:rPr lang="de-CH" sz="2400" dirty="0" err="1">
                <a:solidFill>
                  <a:schemeClr val="bg1">
                    <a:lumMod val="65000"/>
                  </a:schemeClr>
                </a:solidFill>
                <a:ea typeface="ＭＳ Ｐゴシック" pitchFamily="34" charset="-128"/>
              </a:rPr>
              <a:t>Positioning</a:t>
            </a:r>
            <a:r>
              <a:rPr lang="de-CH" sz="2400" dirty="0">
                <a:solidFill>
                  <a:schemeClr val="bg1">
                    <a:lumMod val="65000"/>
                  </a:schemeClr>
                </a:solidFill>
                <a:ea typeface="ＭＳ Ｐゴシック" pitchFamily="34" charset="-128"/>
              </a:rPr>
              <a:t> </a:t>
            </a:r>
          </a:p>
          <a:p>
            <a:pPr marL="914400" lvl="1" indent="-514350">
              <a:defRPr/>
            </a:pPr>
            <a:r>
              <a:rPr lang="de-CH" sz="2400" dirty="0" err="1">
                <a:solidFill>
                  <a:schemeClr val="bg1">
                    <a:lumMod val="65000"/>
                  </a:schemeClr>
                </a:solidFill>
                <a:ea typeface="ＭＳ Ｐゴシック" pitchFamily="34" charset="-128"/>
              </a:rPr>
              <a:t>Draping</a:t>
            </a:r>
            <a:endParaRPr lang="de-CH" sz="2400" dirty="0">
              <a:solidFill>
                <a:schemeClr val="bg1">
                  <a:lumMod val="65000"/>
                </a:schemeClr>
              </a:solidFill>
              <a:ea typeface="ＭＳ Ｐゴシック" pitchFamily="34" charset="-128"/>
            </a:endParaRPr>
          </a:p>
          <a:p>
            <a:pPr marL="514350" indent="-514350">
              <a:buFont typeface="+mj-lt"/>
              <a:buAutoNum type="arabicPeriod"/>
              <a:defRPr/>
            </a:pPr>
            <a:r>
              <a:rPr lang="en-US" b="1" dirty="0">
                <a:ea typeface="ＭＳ Ｐゴシック" pitchFamily="34" charset="-128"/>
              </a:rPr>
              <a:t> </a:t>
            </a:r>
            <a:r>
              <a:rPr lang="en-US" b="1" u="sng" dirty="0">
                <a:solidFill>
                  <a:srgbClr val="042D98"/>
                </a:solidFill>
                <a:ea typeface="ＭＳ Ｐゴシック" pitchFamily="34" charset="-128"/>
              </a:rPr>
              <a:t>I</a:t>
            </a:r>
            <a:r>
              <a:rPr lang="en-US" dirty="0">
                <a:ea typeface="ＭＳ Ｐゴシック" pitchFamily="34" charset="-128"/>
              </a:rPr>
              <a:t>nstrument- and implant check</a:t>
            </a:r>
          </a:p>
          <a:p>
            <a:pPr marL="514350" indent="-514350">
              <a:buFont typeface="+mj-lt"/>
              <a:buAutoNum type="arabicPeriod"/>
              <a:defRPr/>
            </a:pPr>
            <a:r>
              <a:rPr lang="en-US" b="1" dirty="0">
                <a:solidFill>
                  <a:schemeClr val="bg1">
                    <a:lumMod val="65000"/>
                  </a:schemeClr>
                </a:solidFill>
                <a:ea typeface="ＭＳ Ｐゴシック" pitchFamily="34" charset="-128"/>
              </a:rPr>
              <a:t> </a:t>
            </a:r>
            <a:r>
              <a:rPr lang="en-US" b="1" u="sng" dirty="0">
                <a:solidFill>
                  <a:schemeClr val="bg1">
                    <a:lumMod val="65000"/>
                  </a:schemeClr>
                </a:solidFill>
                <a:ea typeface="ＭＳ Ｐゴシック" pitchFamily="34" charset="-128"/>
              </a:rPr>
              <a:t>P</a:t>
            </a:r>
            <a:r>
              <a:rPr lang="en-US" dirty="0">
                <a:solidFill>
                  <a:schemeClr val="bg1">
                    <a:lumMod val="65000"/>
                  </a:schemeClr>
                </a:solidFill>
                <a:ea typeface="ＭＳ Ｐゴシック" pitchFamily="34" charset="-128"/>
              </a:rPr>
              <a:t>rocedure</a:t>
            </a:r>
          </a:p>
          <a:p>
            <a:pPr>
              <a:buFont typeface="Wingdings" pitchFamily="2" charset="2"/>
              <a:buNone/>
              <a:defRPr/>
            </a:pPr>
            <a:endParaRPr lang="pl-PL" dirty="0">
              <a:ea typeface="ＭＳ Ｐゴシック" pitchFamily="34" charset="-128"/>
            </a:endParaRPr>
          </a:p>
        </p:txBody>
      </p:sp>
    </p:spTree>
    <p:extLst>
      <p:ext uri="{BB962C8B-B14F-4D97-AF65-F5344CB8AC3E}">
        <p14:creationId xmlns:p14="http://schemas.microsoft.com/office/powerpoint/2010/main" val="297334696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s-ES" altLang="en-US" dirty="0"/>
              <a:t>Reference list</a:t>
            </a:r>
            <a:br>
              <a:rPr lang="en-US" altLang="en-US" dirty="0"/>
            </a:br>
            <a:endParaRPr lang="es-ES" altLang="en-US" dirty="0"/>
          </a:p>
        </p:txBody>
      </p:sp>
      <p:sp>
        <p:nvSpPr>
          <p:cNvPr id="2" name="Text Placeholder 1">
            <a:extLst>
              <a:ext uri="{FF2B5EF4-FFF2-40B4-BE49-F238E27FC236}">
                <a16:creationId xmlns:a16="http://schemas.microsoft.com/office/drawing/2014/main" id="{5A01D1D6-60C2-4154-9969-874786AEE08A}"/>
              </a:ext>
            </a:extLst>
          </p:cNvPr>
          <p:cNvSpPr>
            <a:spLocks noGrp="1"/>
          </p:cNvSpPr>
          <p:nvPr>
            <p:ph type="body" sz="quarter" idx="13"/>
          </p:nvPr>
        </p:nvSpPr>
        <p:spPr/>
        <p:txBody>
          <a:bodyPr/>
          <a:lstStyle/>
          <a:p>
            <a:endParaRPr lang="de-CH"/>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373807563"/>
              </p:ext>
            </p:extLst>
          </p:nvPr>
        </p:nvGraphicFramePr>
        <p:xfrm>
          <a:off x="658800" y="1728788"/>
          <a:ext cx="9928989" cy="4869648"/>
        </p:xfrm>
        <a:graphic>
          <a:graphicData uri="http://schemas.openxmlformats.org/drawingml/2006/table">
            <a:tbl>
              <a:tblPr firstRow="1" bandRow="1">
                <a:tableStyleId>{2A488322-F2BA-4B5B-9748-0D474271808F}</a:tableStyleId>
              </a:tblPr>
              <a:tblGrid>
                <a:gridCol w="3861272">
                  <a:extLst>
                    <a:ext uri="{9D8B030D-6E8A-4147-A177-3AD203B41FA5}">
                      <a16:colId xmlns:a16="http://schemas.microsoft.com/office/drawing/2014/main" val="20000"/>
                    </a:ext>
                  </a:extLst>
                </a:gridCol>
                <a:gridCol w="6067717">
                  <a:extLst>
                    <a:ext uri="{9D8B030D-6E8A-4147-A177-3AD203B41FA5}">
                      <a16:colId xmlns:a16="http://schemas.microsoft.com/office/drawing/2014/main" val="20001"/>
                    </a:ext>
                  </a:extLst>
                </a:gridCol>
              </a:tblGrid>
              <a:tr h="408698">
                <a:tc>
                  <a:txBody>
                    <a:bodyPr/>
                    <a:lstStyle/>
                    <a:p>
                      <a:r>
                        <a:rPr lang="de-CH" sz="1800" noProof="0" dirty="0">
                          <a:solidFill>
                            <a:schemeClr val="lt1"/>
                          </a:solidFill>
                        </a:rPr>
                        <a:t>Topic</a:t>
                      </a:r>
                      <a:endParaRPr lang="en-US" sz="1800" noProof="0" dirty="0">
                        <a:solidFill>
                          <a:srgbClr val="0070C0"/>
                        </a:solidFill>
                      </a:endParaRPr>
                    </a:p>
                  </a:txBody>
                  <a:tcPr marT="45712" marB="45712">
                    <a:solidFill>
                      <a:srgbClr val="042D98"/>
                    </a:solidFill>
                  </a:tcPr>
                </a:tc>
                <a:tc>
                  <a:txBody>
                    <a:bodyPr/>
                    <a:lstStyle/>
                    <a:p>
                      <a:pPr marL="0" algn="l" defTabSz="914400" rtl="0" eaLnBrk="1" latinLnBrk="0" hangingPunct="1"/>
                      <a:r>
                        <a:rPr lang="en-US" sz="1800" b="1" kern="1200" noProof="0" dirty="0">
                          <a:solidFill>
                            <a:schemeClr val="lt1"/>
                          </a:solidFill>
                          <a:latin typeface="+mn-lt"/>
                          <a:ea typeface="+mn-ea"/>
                          <a:cs typeface="+mn-cs"/>
                        </a:rPr>
                        <a:t>Reference</a:t>
                      </a:r>
                    </a:p>
                  </a:txBody>
                  <a:tcPr marT="45712" marB="45712">
                    <a:solidFill>
                      <a:srgbClr val="042D98"/>
                    </a:solidFill>
                  </a:tcPr>
                </a:tc>
                <a:extLst>
                  <a:ext uri="{0D108BD9-81ED-4DB2-BD59-A6C34878D82A}">
                    <a16:rowId xmlns:a16="http://schemas.microsoft.com/office/drawing/2014/main" val="10000"/>
                  </a:ext>
                </a:extLst>
              </a:tr>
              <a:tr h="517155">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de-CH" sz="1000" noProof="0" dirty="0">
                          <a:ea typeface="Osaka" charset="-128"/>
                        </a:rPr>
                        <a:t>Patient </a:t>
                      </a:r>
                      <a:r>
                        <a:rPr lang="de-CH" sz="1000" noProof="0" dirty="0" err="1">
                          <a:ea typeface="Osaka" charset="-128"/>
                        </a:rPr>
                        <a:t>preparation</a:t>
                      </a:r>
                      <a:endParaRPr lang="en-US" sz="1000" noProof="0" dirty="0">
                        <a:ea typeface="Osaka" charset="-128"/>
                      </a:endParaRPr>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dk1"/>
                          </a:solidFill>
                          <a:latin typeface="+mn-lt"/>
                          <a:ea typeface="+mn-ea"/>
                          <a:cs typeface="+mn-cs"/>
                        </a:rPr>
                        <a:t>Orson J, </a:t>
                      </a:r>
                      <a:r>
                        <a:rPr lang="en-US" sz="1000" b="1" i="0" u="none" strike="noStrike" kern="1200" baseline="0" dirty="0" err="1">
                          <a:solidFill>
                            <a:schemeClr val="dk1"/>
                          </a:solidFill>
                          <a:latin typeface="+mn-lt"/>
                          <a:ea typeface="+mn-ea"/>
                          <a:cs typeface="+mn-cs"/>
                        </a:rPr>
                        <a:t>Rusell</a:t>
                      </a:r>
                      <a:r>
                        <a:rPr lang="en-US" sz="1000" b="1" i="0" u="none" strike="noStrike" kern="1200" baseline="0" dirty="0">
                          <a:solidFill>
                            <a:schemeClr val="dk1"/>
                          </a:solidFill>
                          <a:latin typeface="+mn-lt"/>
                          <a:ea typeface="+mn-ea"/>
                          <a:cs typeface="+mn-cs"/>
                        </a:rPr>
                        <a:t>-Larson D. </a:t>
                      </a:r>
                      <a:r>
                        <a:rPr lang="en-US" sz="1000" b="0" i="0" u="none" strike="noStrike" kern="1200" baseline="0" dirty="0">
                          <a:solidFill>
                            <a:schemeClr val="dk1"/>
                          </a:solidFill>
                          <a:latin typeface="+mn-lt"/>
                          <a:ea typeface="+mn-ea"/>
                          <a:cs typeface="+mn-cs"/>
                        </a:rPr>
                        <a:t>Patient. In: </a:t>
                      </a:r>
                      <a:r>
                        <a:rPr lang="en-US" sz="1000" b="0" i="0" u="none" strike="noStrike" kern="1200" baseline="0" dirty="0" err="1">
                          <a:solidFill>
                            <a:schemeClr val="dk1"/>
                          </a:solidFill>
                          <a:latin typeface="+mn-lt"/>
                          <a:ea typeface="+mn-ea"/>
                          <a:cs typeface="+mn-cs"/>
                        </a:rPr>
                        <a:t>Porteous</a:t>
                      </a:r>
                      <a:r>
                        <a:rPr lang="en-US" sz="1000" b="0" i="0" u="none" strike="noStrike" kern="1200" baseline="0" dirty="0">
                          <a:solidFill>
                            <a:schemeClr val="dk1"/>
                          </a:solidFill>
                          <a:latin typeface="+mn-lt"/>
                          <a:ea typeface="+mn-ea"/>
                          <a:cs typeface="+mn-cs"/>
                        </a:rPr>
                        <a:t> M, </a:t>
                      </a:r>
                      <a:r>
                        <a:rPr lang="en-US" sz="1000" b="0" i="0" u="none" strike="noStrike" kern="1200" baseline="0" dirty="0" err="1">
                          <a:solidFill>
                            <a:schemeClr val="dk1"/>
                          </a:solidFill>
                          <a:latin typeface="+mn-lt"/>
                          <a:ea typeface="+mn-ea"/>
                          <a:cs typeface="+mn-cs"/>
                        </a:rPr>
                        <a:t>Bäuerle</a:t>
                      </a:r>
                      <a:r>
                        <a:rPr lang="en-US" sz="1000" b="0" i="0" u="none" strike="noStrike" kern="1200" baseline="0" dirty="0">
                          <a:solidFill>
                            <a:schemeClr val="dk1"/>
                          </a:solidFill>
                          <a:latin typeface="+mn-lt"/>
                          <a:ea typeface="+mn-ea"/>
                          <a:cs typeface="+mn-cs"/>
                        </a:rPr>
                        <a:t> S, eds. </a:t>
                      </a:r>
                      <a:r>
                        <a:rPr lang="en-US" sz="1000" b="0" i="1" u="none" strike="noStrike" kern="1200" baseline="0" dirty="0">
                          <a:solidFill>
                            <a:schemeClr val="dk1"/>
                          </a:solidFill>
                          <a:latin typeface="+mn-lt"/>
                          <a:ea typeface="+mn-ea"/>
                          <a:cs typeface="+mn-cs"/>
                        </a:rPr>
                        <a:t>Techniques and Principles for the Operating Room. </a:t>
                      </a:r>
                      <a:r>
                        <a:rPr lang="en-US" sz="1000" b="0" i="0" u="none" strike="noStrike" kern="1200" baseline="0" dirty="0">
                          <a:solidFill>
                            <a:schemeClr val="dk1"/>
                          </a:solidFill>
                          <a:latin typeface="+mn-lt"/>
                          <a:ea typeface="+mn-ea"/>
                          <a:cs typeface="+mn-cs"/>
                        </a:rPr>
                        <a:t>Stuttgart New York: </a:t>
                      </a:r>
                      <a:r>
                        <a:rPr lang="en-US" sz="1000" b="0" i="0" u="none" strike="noStrike" kern="1200" baseline="0" dirty="0" err="1">
                          <a:solidFill>
                            <a:schemeClr val="dk1"/>
                          </a:solidFill>
                          <a:latin typeface="+mn-lt"/>
                          <a:ea typeface="+mn-ea"/>
                          <a:cs typeface="+mn-cs"/>
                        </a:rPr>
                        <a:t>Thieme</a:t>
                      </a:r>
                      <a:r>
                        <a:rPr lang="en-US" sz="1000" b="0" i="0" u="none" strike="noStrike" kern="1200" baseline="0" dirty="0">
                          <a:solidFill>
                            <a:schemeClr val="dk1"/>
                          </a:solidFill>
                          <a:latin typeface="+mn-lt"/>
                          <a:ea typeface="+mn-ea"/>
                          <a:cs typeface="+mn-cs"/>
                        </a:rPr>
                        <a:t>; 2010:17–31.</a:t>
                      </a:r>
                    </a:p>
                  </a:txBody>
                  <a:tcPr marT="45712" marB="45712"/>
                </a:tc>
                <a:extLst>
                  <a:ext uri="{0D108BD9-81ED-4DB2-BD59-A6C34878D82A}">
                    <a16:rowId xmlns:a16="http://schemas.microsoft.com/office/drawing/2014/main" val="10001"/>
                  </a:ext>
                </a:extLst>
              </a:tr>
              <a:tr h="517155">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de-CH" sz="1000" noProof="0" dirty="0" err="1">
                          <a:ea typeface="Osaka" charset="-128"/>
                        </a:rPr>
                        <a:t>Screw</a:t>
                      </a:r>
                      <a:r>
                        <a:rPr lang="de-CH" sz="1000" noProof="0" dirty="0">
                          <a:ea typeface="Osaka" charset="-128"/>
                        </a:rPr>
                        <a:t> </a:t>
                      </a:r>
                      <a:r>
                        <a:rPr lang="de-CH" sz="1000" noProof="0" dirty="0" err="1">
                          <a:ea typeface="Osaka" charset="-128"/>
                        </a:rPr>
                        <a:t>fixation</a:t>
                      </a:r>
                      <a:endParaRPr lang="en-US" sz="1000" noProof="0" dirty="0">
                        <a:ea typeface="Osaka" charset="-128"/>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000" noProof="0" dirty="0">
                        <a:ea typeface="Osaka" charset="-128"/>
                      </a:endParaRPr>
                    </a:p>
                  </a:txBody>
                  <a:tcPr marT="45712" marB="45712"/>
                </a:tc>
                <a:tc>
                  <a:txBody>
                    <a:bodyPr/>
                    <a:lstStyle/>
                    <a:p>
                      <a:r>
                        <a:rPr lang="en-US" sz="1000" b="1" i="0" u="none" strike="noStrike" kern="1200" baseline="0" dirty="0">
                          <a:solidFill>
                            <a:schemeClr val="dk1"/>
                          </a:solidFill>
                          <a:latin typeface="+mn-lt"/>
                          <a:ea typeface="+mn-ea"/>
                          <a:cs typeface="+mn-cs"/>
                        </a:rPr>
                        <a:t>Saris D. </a:t>
                      </a:r>
                      <a:r>
                        <a:rPr lang="en-US" sz="1000" b="0" i="0" u="none" strike="noStrike" kern="1200" baseline="0" dirty="0">
                          <a:solidFill>
                            <a:schemeClr val="dk1"/>
                          </a:solidFill>
                          <a:latin typeface="+mn-lt"/>
                          <a:ea typeface="+mn-ea"/>
                          <a:cs typeface="+mn-cs"/>
                        </a:rPr>
                        <a:t>Screw techniques. In: </a:t>
                      </a:r>
                      <a:r>
                        <a:rPr lang="en-US" sz="1000" b="0" i="0" u="none" strike="noStrike" kern="1200" baseline="0" dirty="0" err="1">
                          <a:solidFill>
                            <a:schemeClr val="dk1"/>
                          </a:solidFill>
                          <a:latin typeface="+mn-lt"/>
                          <a:ea typeface="+mn-ea"/>
                          <a:cs typeface="+mn-cs"/>
                        </a:rPr>
                        <a:t>Porteous</a:t>
                      </a:r>
                      <a:r>
                        <a:rPr lang="en-US" sz="1000" b="0" i="0" u="none" strike="noStrike" kern="1200" baseline="0" dirty="0">
                          <a:solidFill>
                            <a:schemeClr val="dk1"/>
                          </a:solidFill>
                          <a:latin typeface="+mn-lt"/>
                          <a:ea typeface="+mn-ea"/>
                          <a:cs typeface="+mn-cs"/>
                        </a:rPr>
                        <a:t> M, </a:t>
                      </a:r>
                      <a:r>
                        <a:rPr lang="en-US" sz="1000" b="0" i="0" u="none" strike="noStrike" kern="1200" baseline="0" dirty="0" err="1">
                          <a:solidFill>
                            <a:schemeClr val="dk1"/>
                          </a:solidFill>
                          <a:latin typeface="+mn-lt"/>
                          <a:ea typeface="+mn-ea"/>
                          <a:cs typeface="+mn-cs"/>
                        </a:rPr>
                        <a:t>Bäuerle</a:t>
                      </a:r>
                      <a:r>
                        <a:rPr lang="en-US" sz="1000" b="0" i="0" u="none" strike="noStrike" kern="1200" baseline="0" dirty="0">
                          <a:solidFill>
                            <a:schemeClr val="dk1"/>
                          </a:solidFill>
                          <a:latin typeface="+mn-lt"/>
                          <a:ea typeface="+mn-ea"/>
                          <a:cs typeface="+mn-cs"/>
                        </a:rPr>
                        <a:t> S, eds. </a:t>
                      </a:r>
                      <a:r>
                        <a:rPr lang="en-US" sz="1000" b="0" i="1" u="none" strike="noStrike" kern="1200" baseline="0" dirty="0">
                          <a:solidFill>
                            <a:schemeClr val="dk1"/>
                          </a:solidFill>
                          <a:latin typeface="+mn-lt"/>
                          <a:ea typeface="+mn-ea"/>
                          <a:cs typeface="+mn-cs"/>
                        </a:rPr>
                        <a:t>Techniques and Principles for the Operating Room. </a:t>
                      </a:r>
                      <a:r>
                        <a:rPr lang="en-US" sz="1000" b="0" i="0" u="none" strike="noStrike" kern="1200" baseline="0" dirty="0">
                          <a:solidFill>
                            <a:schemeClr val="dk1"/>
                          </a:solidFill>
                          <a:latin typeface="+mn-lt"/>
                          <a:ea typeface="+mn-ea"/>
                          <a:cs typeface="+mn-cs"/>
                        </a:rPr>
                        <a:t>Stuttgart New York: </a:t>
                      </a:r>
                      <a:r>
                        <a:rPr lang="en-US" sz="1000" b="0" i="0" u="none" strike="noStrike" kern="1200" baseline="0" dirty="0" err="1">
                          <a:solidFill>
                            <a:schemeClr val="dk1"/>
                          </a:solidFill>
                          <a:latin typeface="+mn-lt"/>
                          <a:ea typeface="+mn-ea"/>
                          <a:cs typeface="+mn-cs"/>
                        </a:rPr>
                        <a:t>Thieme</a:t>
                      </a:r>
                      <a:r>
                        <a:rPr lang="en-US" sz="1000" b="0" i="0" u="none" strike="noStrike" kern="1200" baseline="0" dirty="0">
                          <a:solidFill>
                            <a:schemeClr val="dk1"/>
                          </a:solidFill>
                          <a:latin typeface="+mn-lt"/>
                          <a:ea typeface="+mn-ea"/>
                          <a:cs typeface="+mn-cs"/>
                        </a:rPr>
                        <a:t>; 2010:138–144.</a:t>
                      </a:r>
                    </a:p>
                  </a:txBody>
                  <a:tcPr marT="45712" marB="45712"/>
                </a:tc>
                <a:extLst>
                  <a:ext uri="{0D108BD9-81ED-4DB2-BD59-A6C34878D82A}">
                    <a16:rowId xmlns:a16="http://schemas.microsoft.com/office/drawing/2014/main" val="10002"/>
                  </a:ext>
                </a:extLst>
              </a:tr>
              <a:tr h="481786">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000" noProof="0" dirty="0">
                          <a:ea typeface="Osaka" charset="-128"/>
                        </a:rPr>
                        <a:t>Plate</a:t>
                      </a:r>
                      <a:r>
                        <a:rPr lang="en-US" sz="1000" baseline="0" noProof="0" dirty="0">
                          <a:ea typeface="Osaka" charset="-128"/>
                        </a:rPr>
                        <a:t> </a:t>
                      </a:r>
                      <a:r>
                        <a:rPr lang="en-US" sz="1000" noProof="0" dirty="0">
                          <a:ea typeface="Osaka" charset="-128"/>
                        </a:rPr>
                        <a:t>functions </a:t>
                      </a:r>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err="1">
                          <a:solidFill>
                            <a:schemeClr val="dk1"/>
                          </a:solidFill>
                          <a:latin typeface="+mn-lt"/>
                          <a:ea typeface="+mn-ea"/>
                          <a:cs typeface="+mn-cs"/>
                        </a:rPr>
                        <a:t>Hak</a:t>
                      </a:r>
                      <a:r>
                        <a:rPr lang="en-US" sz="1000" b="1" i="0" u="none" strike="noStrike" kern="1200" baseline="0" dirty="0">
                          <a:solidFill>
                            <a:schemeClr val="dk1"/>
                          </a:solidFill>
                          <a:latin typeface="+mn-lt"/>
                          <a:ea typeface="+mn-ea"/>
                          <a:cs typeface="+mn-cs"/>
                        </a:rPr>
                        <a:t> D. </a:t>
                      </a:r>
                      <a:r>
                        <a:rPr lang="en-US" sz="1000" b="0" i="0" u="none" strike="noStrike" kern="1200" baseline="0" dirty="0">
                          <a:solidFill>
                            <a:schemeClr val="dk1"/>
                          </a:solidFill>
                          <a:latin typeface="+mn-lt"/>
                          <a:ea typeface="+mn-ea"/>
                          <a:cs typeface="+mn-cs"/>
                        </a:rPr>
                        <a:t>Plates and plate techniques. In: </a:t>
                      </a:r>
                      <a:r>
                        <a:rPr lang="en-US" sz="1000" b="0" i="0" u="none" strike="noStrike" kern="1200" baseline="0" dirty="0" err="1">
                          <a:solidFill>
                            <a:schemeClr val="dk1"/>
                          </a:solidFill>
                          <a:latin typeface="+mn-lt"/>
                          <a:ea typeface="+mn-ea"/>
                          <a:cs typeface="+mn-cs"/>
                        </a:rPr>
                        <a:t>Porteous</a:t>
                      </a:r>
                      <a:r>
                        <a:rPr lang="en-US" sz="1000" b="0" i="0" u="none" strike="noStrike" kern="1200" baseline="0" dirty="0">
                          <a:solidFill>
                            <a:schemeClr val="dk1"/>
                          </a:solidFill>
                          <a:latin typeface="+mn-lt"/>
                          <a:ea typeface="+mn-ea"/>
                          <a:cs typeface="+mn-cs"/>
                        </a:rPr>
                        <a:t> M, </a:t>
                      </a:r>
                      <a:r>
                        <a:rPr lang="en-US" sz="1000" b="0" i="0" u="none" strike="noStrike" kern="1200" baseline="0" dirty="0" err="1">
                          <a:solidFill>
                            <a:schemeClr val="dk1"/>
                          </a:solidFill>
                          <a:latin typeface="+mn-lt"/>
                          <a:ea typeface="+mn-ea"/>
                          <a:cs typeface="+mn-cs"/>
                        </a:rPr>
                        <a:t>Bäuerle</a:t>
                      </a:r>
                      <a:r>
                        <a:rPr lang="en-US" sz="1000" b="0" i="0" u="none" strike="noStrike" kern="1200" baseline="0" dirty="0">
                          <a:solidFill>
                            <a:schemeClr val="dk1"/>
                          </a:solidFill>
                          <a:latin typeface="+mn-lt"/>
                          <a:ea typeface="+mn-ea"/>
                          <a:cs typeface="+mn-cs"/>
                        </a:rPr>
                        <a:t> S, eds. </a:t>
                      </a:r>
                      <a:r>
                        <a:rPr lang="en-US" sz="1000" b="0" i="1" u="none" strike="noStrike" kern="1200" baseline="0" dirty="0">
                          <a:solidFill>
                            <a:schemeClr val="dk1"/>
                          </a:solidFill>
                          <a:latin typeface="+mn-lt"/>
                          <a:ea typeface="+mn-ea"/>
                          <a:cs typeface="+mn-cs"/>
                        </a:rPr>
                        <a:t>Techniques and Principles for the Operating Room. </a:t>
                      </a:r>
                      <a:r>
                        <a:rPr lang="en-US" sz="1000" b="0" i="0" u="none" strike="noStrike" kern="1200" baseline="0" dirty="0">
                          <a:solidFill>
                            <a:schemeClr val="dk1"/>
                          </a:solidFill>
                          <a:latin typeface="+mn-lt"/>
                          <a:ea typeface="+mn-ea"/>
                          <a:cs typeface="+mn-cs"/>
                        </a:rPr>
                        <a:t>Stuttgart New York: </a:t>
                      </a:r>
                      <a:r>
                        <a:rPr lang="en-US" sz="1000" b="0" i="0" u="none" strike="noStrike" kern="1200" baseline="0" dirty="0" err="1">
                          <a:solidFill>
                            <a:schemeClr val="dk1"/>
                          </a:solidFill>
                          <a:latin typeface="+mn-lt"/>
                          <a:ea typeface="+mn-ea"/>
                          <a:cs typeface="+mn-cs"/>
                        </a:rPr>
                        <a:t>Thieme</a:t>
                      </a:r>
                      <a:r>
                        <a:rPr lang="en-US" sz="1000" b="0" i="0" u="none" strike="noStrike" kern="1200" baseline="0" dirty="0">
                          <a:solidFill>
                            <a:schemeClr val="dk1"/>
                          </a:solidFill>
                          <a:latin typeface="+mn-lt"/>
                          <a:ea typeface="+mn-ea"/>
                          <a:cs typeface="+mn-cs"/>
                        </a:rPr>
                        <a:t>; 2010:145–152.</a:t>
                      </a:r>
                    </a:p>
                  </a:txBody>
                  <a:tcPr marT="45712" marB="45712"/>
                </a:tc>
                <a:extLst>
                  <a:ext uri="{0D108BD9-81ED-4DB2-BD59-A6C34878D82A}">
                    <a16:rowId xmlns:a16="http://schemas.microsoft.com/office/drawing/2014/main" val="10003"/>
                  </a:ext>
                </a:extLst>
              </a:tr>
              <a:tr h="481886">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de-CH" sz="1000" noProof="0" dirty="0">
                          <a:ea typeface="Osaka" charset="-128"/>
                        </a:rPr>
                        <a:t>Proximal </a:t>
                      </a:r>
                      <a:r>
                        <a:rPr lang="de-CH" sz="1000" noProof="0" dirty="0" err="1">
                          <a:ea typeface="Osaka" charset="-128"/>
                        </a:rPr>
                        <a:t>femoral</a:t>
                      </a:r>
                      <a:r>
                        <a:rPr lang="de-CH" sz="1000" noProof="0" dirty="0">
                          <a:ea typeface="Osaka" charset="-128"/>
                        </a:rPr>
                        <a:t> </a:t>
                      </a:r>
                      <a:r>
                        <a:rPr lang="de-CH" sz="1000" noProof="0" dirty="0" err="1">
                          <a:ea typeface="Osaka" charset="-128"/>
                        </a:rPr>
                        <a:t>fractures</a:t>
                      </a:r>
                      <a:endParaRPr lang="en-US" sz="1000" noProof="0" dirty="0">
                        <a:ea typeface="Osaka" charset="-128"/>
                      </a:endParaRPr>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dk1"/>
                          </a:solidFill>
                          <a:latin typeface="+mn-lt"/>
                          <a:ea typeface="+mn-ea"/>
                          <a:cs typeface="+mn-cs"/>
                        </a:rPr>
                        <a:t>Smith M, </a:t>
                      </a:r>
                      <a:r>
                        <a:rPr lang="en-US" sz="1000" b="1" i="0" u="none" strike="noStrike" kern="1200" baseline="0" dirty="0" err="1">
                          <a:solidFill>
                            <a:schemeClr val="dk1"/>
                          </a:solidFill>
                          <a:latin typeface="+mn-lt"/>
                          <a:ea typeface="+mn-ea"/>
                          <a:cs typeface="+mn-cs"/>
                        </a:rPr>
                        <a:t>Porteous</a:t>
                      </a:r>
                      <a:r>
                        <a:rPr lang="en-US" sz="1000" b="1" i="0" u="none" strike="noStrike" kern="1200" baseline="0" dirty="0">
                          <a:solidFill>
                            <a:schemeClr val="dk1"/>
                          </a:solidFill>
                          <a:latin typeface="+mn-lt"/>
                          <a:ea typeface="+mn-ea"/>
                          <a:cs typeface="+mn-cs"/>
                        </a:rPr>
                        <a:t> M . </a:t>
                      </a:r>
                      <a:r>
                        <a:rPr lang="en-US" sz="1000" b="0" i="0" u="none" strike="noStrike" kern="1200" baseline="0" dirty="0">
                          <a:solidFill>
                            <a:schemeClr val="dk1"/>
                          </a:solidFill>
                          <a:latin typeface="+mn-lt"/>
                          <a:ea typeface="+mn-ea"/>
                          <a:cs typeface="+mn-cs"/>
                        </a:rPr>
                        <a:t>Proximal femoral fractures. In: </a:t>
                      </a:r>
                      <a:r>
                        <a:rPr lang="en-US" sz="1000" b="0" i="0" u="none" strike="noStrike" kern="1200" baseline="0" dirty="0" err="1">
                          <a:solidFill>
                            <a:schemeClr val="dk1"/>
                          </a:solidFill>
                          <a:latin typeface="+mn-lt"/>
                          <a:ea typeface="+mn-ea"/>
                          <a:cs typeface="+mn-cs"/>
                        </a:rPr>
                        <a:t>Porteous</a:t>
                      </a:r>
                      <a:r>
                        <a:rPr lang="en-US" sz="1000" b="0" i="0" u="none" strike="noStrike" kern="1200" baseline="0" dirty="0">
                          <a:solidFill>
                            <a:schemeClr val="dk1"/>
                          </a:solidFill>
                          <a:latin typeface="+mn-lt"/>
                          <a:ea typeface="+mn-ea"/>
                          <a:cs typeface="+mn-cs"/>
                        </a:rPr>
                        <a:t> M, </a:t>
                      </a:r>
                      <a:r>
                        <a:rPr lang="en-US" sz="1000" b="0" i="0" u="none" strike="noStrike" kern="1200" baseline="0" dirty="0" err="1">
                          <a:solidFill>
                            <a:schemeClr val="dk1"/>
                          </a:solidFill>
                          <a:latin typeface="+mn-lt"/>
                          <a:ea typeface="+mn-ea"/>
                          <a:cs typeface="+mn-cs"/>
                        </a:rPr>
                        <a:t>Bäuerle</a:t>
                      </a:r>
                      <a:r>
                        <a:rPr lang="en-US" sz="1000" b="0" i="0" u="none" strike="noStrike" kern="1200" baseline="0" dirty="0">
                          <a:solidFill>
                            <a:schemeClr val="dk1"/>
                          </a:solidFill>
                          <a:latin typeface="+mn-lt"/>
                          <a:ea typeface="+mn-ea"/>
                          <a:cs typeface="+mn-cs"/>
                        </a:rPr>
                        <a:t> S, eds. </a:t>
                      </a:r>
                      <a:r>
                        <a:rPr lang="en-US" sz="1000" b="0" i="1" u="none" strike="noStrike" kern="1200" baseline="0" dirty="0">
                          <a:solidFill>
                            <a:schemeClr val="dk1"/>
                          </a:solidFill>
                          <a:latin typeface="+mn-lt"/>
                          <a:ea typeface="+mn-ea"/>
                          <a:cs typeface="+mn-cs"/>
                        </a:rPr>
                        <a:t>Techniques and Principles for the Operating Room. </a:t>
                      </a:r>
                      <a:r>
                        <a:rPr lang="en-US" sz="1000" b="0" i="0" u="none" strike="noStrike" kern="1200" baseline="0" dirty="0">
                          <a:solidFill>
                            <a:schemeClr val="dk1"/>
                          </a:solidFill>
                          <a:latin typeface="+mn-lt"/>
                          <a:ea typeface="+mn-ea"/>
                          <a:cs typeface="+mn-cs"/>
                        </a:rPr>
                        <a:t>Stuttgart New York: </a:t>
                      </a:r>
                      <a:r>
                        <a:rPr lang="en-US" sz="1000" b="0" i="0" u="none" strike="noStrike" kern="1200" baseline="0" dirty="0" err="1">
                          <a:solidFill>
                            <a:schemeClr val="dk1"/>
                          </a:solidFill>
                          <a:latin typeface="+mn-lt"/>
                          <a:ea typeface="+mn-ea"/>
                          <a:cs typeface="+mn-cs"/>
                        </a:rPr>
                        <a:t>Thieme</a:t>
                      </a:r>
                      <a:r>
                        <a:rPr lang="en-US" sz="1000" b="0" i="0" u="none" strike="noStrike" kern="1200" baseline="0" dirty="0">
                          <a:solidFill>
                            <a:schemeClr val="dk1"/>
                          </a:solidFill>
                          <a:latin typeface="+mn-lt"/>
                          <a:ea typeface="+mn-ea"/>
                          <a:cs typeface="+mn-cs"/>
                        </a:rPr>
                        <a:t>; 2010:440–497.</a:t>
                      </a:r>
                    </a:p>
                  </a:txBody>
                  <a:tcPr marT="45712" marB="45712"/>
                </a:tc>
                <a:extLst>
                  <a:ext uri="{0D108BD9-81ED-4DB2-BD59-A6C34878D82A}">
                    <a16:rowId xmlns:a16="http://schemas.microsoft.com/office/drawing/2014/main" val="10004"/>
                  </a:ext>
                </a:extLst>
              </a:tr>
              <a:tr h="481786">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de-CH" sz="1000" noProof="0" dirty="0" err="1">
                          <a:ea typeface="Osaka" charset="-128"/>
                        </a:rPr>
                        <a:t>Diagnostic</a:t>
                      </a:r>
                      <a:r>
                        <a:rPr lang="de-CH" sz="1000" noProof="0" dirty="0">
                          <a:ea typeface="Osaka" charset="-128"/>
                        </a:rPr>
                        <a:t> </a:t>
                      </a:r>
                      <a:r>
                        <a:rPr lang="de-CH" sz="1000" noProof="0" dirty="0" err="1">
                          <a:ea typeface="Osaka" charset="-128"/>
                        </a:rPr>
                        <a:t>methods</a:t>
                      </a:r>
                      <a:endParaRPr lang="en-US" sz="1000" noProof="0" dirty="0">
                        <a:ea typeface="Osaka" charset="-128"/>
                      </a:endParaRPr>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err="1">
                          <a:solidFill>
                            <a:schemeClr val="dk1"/>
                          </a:solidFill>
                          <a:latin typeface="+mn-lt"/>
                          <a:ea typeface="+mn-ea"/>
                          <a:cs typeface="+mn-cs"/>
                        </a:rPr>
                        <a:t>Guirguis</a:t>
                      </a:r>
                      <a:r>
                        <a:rPr lang="en-US" sz="1000" b="1" i="0" u="none" strike="noStrike" kern="1200" baseline="0" dirty="0">
                          <a:solidFill>
                            <a:schemeClr val="dk1"/>
                          </a:solidFill>
                          <a:latin typeface="+mn-lt"/>
                          <a:ea typeface="+mn-ea"/>
                          <a:cs typeface="+mn-cs"/>
                        </a:rPr>
                        <a:t> R. </a:t>
                      </a:r>
                      <a:r>
                        <a:rPr lang="en-US" sz="1000" b="0" i="0" u="none" strike="noStrike" kern="1200" baseline="0" dirty="0">
                          <a:solidFill>
                            <a:schemeClr val="dk1"/>
                          </a:solidFill>
                          <a:latin typeface="+mn-lt"/>
                          <a:ea typeface="+mn-ea"/>
                          <a:cs typeface="+mn-cs"/>
                        </a:rPr>
                        <a:t>Diagnostic methods. In: </a:t>
                      </a:r>
                      <a:r>
                        <a:rPr lang="en-US" sz="1000" b="0" i="0" u="none" strike="noStrike" kern="1200" baseline="0" dirty="0" err="1">
                          <a:solidFill>
                            <a:schemeClr val="dk1"/>
                          </a:solidFill>
                          <a:latin typeface="+mn-lt"/>
                          <a:ea typeface="+mn-ea"/>
                          <a:cs typeface="+mn-cs"/>
                        </a:rPr>
                        <a:t>Porteous</a:t>
                      </a:r>
                      <a:r>
                        <a:rPr lang="en-US" sz="1000" b="0" i="0" u="none" strike="noStrike" kern="1200" baseline="0" dirty="0">
                          <a:solidFill>
                            <a:schemeClr val="dk1"/>
                          </a:solidFill>
                          <a:latin typeface="+mn-lt"/>
                          <a:ea typeface="+mn-ea"/>
                          <a:cs typeface="+mn-cs"/>
                        </a:rPr>
                        <a:t> M, </a:t>
                      </a:r>
                      <a:r>
                        <a:rPr lang="en-US" sz="1000" b="0" i="0" u="none" strike="noStrike" kern="1200" baseline="0" dirty="0" err="1">
                          <a:solidFill>
                            <a:schemeClr val="dk1"/>
                          </a:solidFill>
                          <a:latin typeface="+mn-lt"/>
                          <a:ea typeface="+mn-ea"/>
                          <a:cs typeface="+mn-cs"/>
                        </a:rPr>
                        <a:t>Bäuerle</a:t>
                      </a:r>
                      <a:r>
                        <a:rPr lang="en-US" sz="1000" b="0" i="0" u="none" strike="noStrike" kern="1200" baseline="0" dirty="0">
                          <a:solidFill>
                            <a:schemeClr val="dk1"/>
                          </a:solidFill>
                          <a:latin typeface="+mn-lt"/>
                          <a:ea typeface="+mn-ea"/>
                          <a:cs typeface="+mn-cs"/>
                        </a:rPr>
                        <a:t> S, eds. </a:t>
                      </a:r>
                      <a:r>
                        <a:rPr lang="en-US" sz="1000" b="0" i="1" u="none" strike="noStrike" kern="1200" baseline="0" dirty="0">
                          <a:solidFill>
                            <a:schemeClr val="dk1"/>
                          </a:solidFill>
                          <a:latin typeface="+mn-lt"/>
                          <a:ea typeface="+mn-ea"/>
                          <a:cs typeface="+mn-cs"/>
                        </a:rPr>
                        <a:t>Techniques and Principles for the Operating Room. </a:t>
                      </a:r>
                      <a:r>
                        <a:rPr lang="en-US" sz="1000" b="0" i="0" u="none" strike="noStrike" kern="1200" baseline="0" dirty="0">
                          <a:solidFill>
                            <a:schemeClr val="dk1"/>
                          </a:solidFill>
                          <a:latin typeface="+mn-lt"/>
                          <a:ea typeface="+mn-ea"/>
                          <a:cs typeface="+mn-cs"/>
                        </a:rPr>
                        <a:t>Stuttgart New York: </a:t>
                      </a:r>
                      <a:r>
                        <a:rPr lang="en-US" sz="1000" b="0" i="0" u="none" strike="noStrike" kern="1200" baseline="0" dirty="0" err="1">
                          <a:solidFill>
                            <a:schemeClr val="dk1"/>
                          </a:solidFill>
                          <a:latin typeface="+mn-lt"/>
                          <a:ea typeface="+mn-ea"/>
                          <a:cs typeface="+mn-cs"/>
                        </a:rPr>
                        <a:t>Thieme</a:t>
                      </a:r>
                      <a:r>
                        <a:rPr lang="en-US" sz="1000" b="0" i="0" u="none" strike="noStrike" kern="1200" baseline="0" dirty="0">
                          <a:solidFill>
                            <a:schemeClr val="dk1"/>
                          </a:solidFill>
                          <a:latin typeface="+mn-lt"/>
                          <a:ea typeface="+mn-ea"/>
                          <a:cs typeface="+mn-cs"/>
                        </a:rPr>
                        <a:t>; 2010:184–189.</a:t>
                      </a:r>
                    </a:p>
                  </a:txBody>
                  <a:tcPr marT="45712" marB="45712"/>
                </a:tc>
                <a:extLst>
                  <a:ext uri="{0D108BD9-81ED-4DB2-BD59-A6C34878D82A}">
                    <a16:rowId xmlns:a16="http://schemas.microsoft.com/office/drawing/2014/main" val="10005"/>
                  </a:ext>
                </a:extLst>
              </a:tr>
              <a:tr h="578266">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de-CH" sz="1000" noProof="0" dirty="0" err="1">
                          <a:ea typeface="Osaka" charset="-128"/>
                        </a:rPr>
                        <a:t>Pre</a:t>
                      </a:r>
                      <a:r>
                        <a:rPr lang="de-CH" sz="1000" noProof="0" dirty="0">
                          <a:ea typeface="Osaka" charset="-128"/>
                        </a:rPr>
                        <a:t>-operative </a:t>
                      </a:r>
                      <a:r>
                        <a:rPr lang="de-CH" sz="1000" noProof="0" dirty="0" err="1">
                          <a:ea typeface="Osaka" charset="-128"/>
                        </a:rPr>
                        <a:t>planning</a:t>
                      </a:r>
                      <a:endParaRPr lang="en-US" sz="1000" noProof="0" dirty="0">
                        <a:ea typeface="Osaka" charset="-128"/>
                      </a:endParaRPr>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1" i="0" u="none" strike="noStrike" kern="1200" baseline="0" dirty="0" err="1">
                          <a:solidFill>
                            <a:schemeClr val="dk1"/>
                          </a:solidFill>
                          <a:latin typeface="+mn-lt"/>
                          <a:ea typeface="+mn-ea"/>
                          <a:cs typeface="+mn-cs"/>
                        </a:rPr>
                        <a:t>Schelkun</a:t>
                      </a:r>
                      <a:r>
                        <a:rPr lang="de-CH" sz="1000" b="1" i="0" u="none" strike="noStrike" kern="1200" baseline="0" dirty="0">
                          <a:solidFill>
                            <a:schemeClr val="dk1"/>
                          </a:solidFill>
                          <a:latin typeface="+mn-lt"/>
                          <a:ea typeface="+mn-ea"/>
                          <a:cs typeface="+mn-cs"/>
                        </a:rPr>
                        <a:t> S. </a:t>
                      </a:r>
                      <a:r>
                        <a:rPr lang="de-CH" sz="1000" b="0" i="0" u="none" strike="noStrike" kern="1200" baseline="0" dirty="0" err="1">
                          <a:solidFill>
                            <a:schemeClr val="dk1"/>
                          </a:solidFill>
                          <a:latin typeface="+mn-lt"/>
                          <a:ea typeface="+mn-ea"/>
                          <a:cs typeface="+mn-cs"/>
                        </a:rPr>
                        <a:t>Preoperative</a:t>
                      </a:r>
                      <a:r>
                        <a:rPr lang="de-CH" sz="1000" b="0" i="0" u="none" strike="noStrike" kern="1200" baseline="0" dirty="0">
                          <a:solidFill>
                            <a:schemeClr val="dk1"/>
                          </a:solidFill>
                          <a:latin typeface="+mn-lt"/>
                          <a:ea typeface="+mn-ea"/>
                          <a:cs typeface="+mn-cs"/>
                        </a:rPr>
                        <a:t> </a:t>
                      </a:r>
                      <a:r>
                        <a:rPr lang="de-CH" sz="1000" b="0" i="0" u="none" strike="noStrike" kern="1200" baseline="0" dirty="0" err="1">
                          <a:solidFill>
                            <a:schemeClr val="dk1"/>
                          </a:solidFill>
                          <a:latin typeface="+mn-lt"/>
                          <a:ea typeface="+mn-ea"/>
                          <a:cs typeface="+mn-cs"/>
                        </a:rPr>
                        <a:t>planning</a:t>
                      </a:r>
                      <a:r>
                        <a:rPr lang="de-CH" sz="1000" b="0" i="0" u="none" strike="noStrike" kern="1200" baseline="0" dirty="0">
                          <a:solidFill>
                            <a:schemeClr val="dk1"/>
                          </a:solidFill>
                          <a:latin typeface="+mn-lt"/>
                          <a:ea typeface="+mn-ea"/>
                          <a:cs typeface="+mn-cs"/>
                        </a:rPr>
                        <a:t> </a:t>
                      </a:r>
                      <a:r>
                        <a:rPr lang="de-CH" sz="1000" b="0" i="0" u="none" strike="noStrike" kern="1200" baseline="0" dirty="0" err="1">
                          <a:solidFill>
                            <a:schemeClr val="dk1"/>
                          </a:solidFill>
                          <a:latin typeface="+mn-lt"/>
                          <a:ea typeface="+mn-ea"/>
                          <a:cs typeface="+mn-cs"/>
                        </a:rPr>
                        <a:t>for</a:t>
                      </a:r>
                      <a:r>
                        <a:rPr lang="de-CH" sz="1000" b="0" i="0" u="none" strike="noStrike" kern="1200" baseline="0" dirty="0">
                          <a:solidFill>
                            <a:schemeClr val="dk1"/>
                          </a:solidFill>
                          <a:latin typeface="+mn-lt"/>
                          <a:ea typeface="+mn-ea"/>
                          <a:cs typeface="+mn-cs"/>
                        </a:rPr>
                        <a:t> ORP</a:t>
                      </a:r>
                      <a:r>
                        <a:rPr lang="de-CH" sz="1000" b="0" i="0" u="none" strike="noStrike" kern="1200" baseline="0" dirty="0">
                          <a:solidFill>
                            <a:schemeClr val="dk1"/>
                          </a:solidFill>
                          <a:latin typeface="Arial"/>
                          <a:ea typeface="+mn-ea"/>
                          <a:cs typeface="Arial"/>
                        </a:rPr>
                        <a:t>—</a:t>
                      </a:r>
                      <a:r>
                        <a:rPr lang="de-CH" sz="1000" b="0" i="0" u="none" strike="noStrike" kern="1200" baseline="0" dirty="0" err="1">
                          <a:solidFill>
                            <a:schemeClr val="dk1"/>
                          </a:solidFill>
                          <a:latin typeface="Arial"/>
                          <a:ea typeface="+mn-ea"/>
                          <a:cs typeface="Arial"/>
                        </a:rPr>
                        <a:t>the</a:t>
                      </a:r>
                      <a:r>
                        <a:rPr lang="de-CH" sz="1000" b="0" i="0" u="none" strike="noStrike" kern="1200" baseline="0" dirty="0">
                          <a:solidFill>
                            <a:schemeClr val="dk1"/>
                          </a:solidFill>
                          <a:latin typeface="Arial"/>
                          <a:ea typeface="+mn-ea"/>
                          <a:cs typeface="Arial"/>
                        </a:rPr>
                        <a:t> </a:t>
                      </a:r>
                      <a:r>
                        <a:rPr lang="de-CH" sz="1000" b="0" i="0" u="none" strike="noStrike" kern="1200" baseline="0" dirty="0" err="1">
                          <a:solidFill>
                            <a:schemeClr val="dk1"/>
                          </a:solidFill>
                          <a:latin typeface="Arial"/>
                          <a:ea typeface="+mn-ea"/>
                          <a:cs typeface="Arial"/>
                        </a:rPr>
                        <a:t>team</a:t>
                      </a:r>
                      <a:r>
                        <a:rPr lang="de-CH" sz="1000" b="0" i="0" u="none" strike="noStrike" kern="1200" baseline="0" dirty="0">
                          <a:solidFill>
                            <a:schemeClr val="dk1"/>
                          </a:solidFill>
                          <a:latin typeface="Arial"/>
                          <a:ea typeface="+mn-ea"/>
                          <a:cs typeface="Arial"/>
                        </a:rPr>
                        <a:t> </a:t>
                      </a:r>
                      <a:r>
                        <a:rPr lang="de-CH" sz="1000" b="0" i="0" u="none" strike="noStrike" kern="1200" baseline="0" dirty="0" err="1">
                          <a:solidFill>
                            <a:schemeClr val="dk1"/>
                          </a:solidFill>
                          <a:latin typeface="Arial"/>
                          <a:ea typeface="+mn-ea"/>
                          <a:cs typeface="Arial"/>
                        </a:rPr>
                        <a:t>approach</a:t>
                      </a:r>
                      <a:r>
                        <a:rPr lang="en-US" sz="1000" b="0" i="0" u="none" strike="noStrike" kern="1200" baseline="0" dirty="0">
                          <a:solidFill>
                            <a:schemeClr val="dk1"/>
                          </a:solidFill>
                          <a:latin typeface="+mn-lt"/>
                          <a:ea typeface="+mn-ea"/>
                          <a:cs typeface="+mn-cs"/>
                        </a:rPr>
                        <a:t>. In: </a:t>
                      </a:r>
                      <a:r>
                        <a:rPr lang="en-US" sz="1000" b="0" i="0" u="none" strike="noStrike" kern="1200" baseline="0" dirty="0" err="1">
                          <a:solidFill>
                            <a:schemeClr val="dk1"/>
                          </a:solidFill>
                          <a:latin typeface="+mn-lt"/>
                          <a:ea typeface="+mn-ea"/>
                          <a:cs typeface="+mn-cs"/>
                        </a:rPr>
                        <a:t>Porteous</a:t>
                      </a:r>
                      <a:r>
                        <a:rPr lang="en-US" sz="1000" b="0" i="0" u="none" strike="noStrike" kern="1200" baseline="0" dirty="0">
                          <a:solidFill>
                            <a:schemeClr val="dk1"/>
                          </a:solidFill>
                          <a:latin typeface="+mn-lt"/>
                          <a:ea typeface="+mn-ea"/>
                          <a:cs typeface="+mn-cs"/>
                        </a:rPr>
                        <a:t> M, </a:t>
                      </a:r>
                      <a:r>
                        <a:rPr lang="en-US" sz="1000" b="0" i="0" u="none" strike="noStrike" kern="1200" baseline="0" dirty="0" err="1">
                          <a:solidFill>
                            <a:schemeClr val="dk1"/>
                          </a:solidFill>
                          <a:latin typeface="+mn-lt"/>
                          <a:ea typeface="+mn-ea"/>
                          <a:cs typeface="+mn-cs"/>
                        </a:rPr>
                        <a:t>Bäuerle</a:t>
                      </a:r>
                      <a:r>
                        <a:rPr lang="en-US" sz="1000" b="0" i="0" u="none" strike="noStrike" kern="1200" baseline="0" dirty="0">
                          <a:solidFill>
                            <a:schemeClr val="dk1"/>
                          </a:solidFill>
                          <a:latin typeface="+mn-lt"/>
                          <a:ea typeface="+mn-ea"/>
                          <a:cs typeface="+mn-cs"/>
                        </a:rPr>
                        <a:t> S, eds. </a:t>
                      </a:r>
                      <a:r>
                        <a:rPr lang="en-US" sz="1000" b="0" i="1" u="none" strike="noStrike" kern="1200" baseline="0" dirty="0">
                          <a:solidFill>
                            <a:schemeClr val="dk1"/>
                          </a:solidFill>
                          <a:latin typeface="+mn-lt"/>
                          <a:ea typeface="+mn-ea"/>
                          <a:cs typeface="+mn-cs"/>
                        </a:rPr>
                        <a:t>Techniques and Principles for the Operating Room. </a:t>
                      </a:r>
                      <a:r>
                        <a:rPr lang="en-US" sz="1000" b="0" i="0" u="none" strike="noStrike" kern="1200" baseline="0" dirty="0">
                          <a:solidFill>
                            <a:schemeClr val="dk1"/>
                          </a:solidFill>
                          <a:latin typeface="+mn-lt"/>
                          <a:ea typeface="+mn-ea"/>
                          <a:cs typeface="+mn-cs"/>
                        </a:rPr>
                        <a:t>Stuttgart New York: </a:t>
                      </a:r>
                      <a:r>
                        <a:rPr lang="en-US" sz="1000" b="0" i="0" u="none" strike="noStrike" kern="1200" baseline="0" dirty="0" err="1">
                          <a:solidFill>
                            <a:schemeClr val="dk1"/>
                          </a:solidFill>
                          <a:latin typeface="+mn-lt"/>
                          <a:ea typeface="+mn-ea"/>
                          <a:cs typeface="+mn-cs"/>
                        </a:rPr>
                        <a:t>Thieme</a:t>
                      </a:r>
                      <a:r>
                        <a:rPr lang="en-US" sz="1000" b="0" i="0" u="none" strike="noStrike" kern="1200" baseline="0" dirty="0">
                          <a:solidFill>
                            <a:schemeClr val="dk1"/>
                          </a:solidFill>
                          <a:latin typeface="+mn-lt"/>
                          <a:ea typeface="+mn-ea"/>
                          <a:cs typeface="+mn-cs"/>
                        </a:rPr>
                        <a:t>; 2010:190–197.</a:t>
                      </a:r>
                    </a:p>
                  </a:txBody>
                  <a:tcPr marT="45712" marB="45712"/>
                </a:tc>
                <a:extLst>
                  <a:ext uri="{0D108BD9-81ED-4DB2-BD59-A6C34878D82A}">
                    <a16:rowId xmlns:a16="http://schemas.microsoft.com/office/drawing/2014/main" val="10006"/>
                  </a:ext>
                </a:extLst>
              </a:tr>
              <a:tr h="481786">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de-CH" sz="1000" noProof="0" dirty="0" err="1">
                          <a:ea typeface="Osaka" charset="-128"/>
                        </a:rPr>
                        <a:t>Reduction</a:t>
                      </a:r>
                      <a:r>
                        <a:rPr lang="de-CH" sz="1000" noProof="0" dirty="0">
                          <a:ea typeface="Osaka" charset="-128"/>
                        </a:rPr>
                        <a:t> </a:t>
                      </a:r>
                      <a:r>
                        <a:rPr lang="de-CH" sz="1000" noProof="0" dirty="0" err="1">
                          <a:ea typeface="Osaka" charset="-128"/>
                        </a:rPr>
                        <a:t>techniques</a:t>
                      </a:r>
                      <a:endParaRPr lang="en-US" sz="1000" noProof="0" dirty="0">
                        <a:ea typeface="Osaka" charset="-128"/>
                      </a:endParaRPr>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1" i="0" u="none" strike="noStrike" kern="1200" baseline="0" dirty="0" err="1">
                          <a:solidFill>
                            <a:schemeClr val="dk1"/>
                          </a:solidFill>
                          <a:latin typeface="+mn-lt"/>
                          <a:ea typeface="+mn-ea"/>
                          <a:cs typeface="+mn-cs"/>
                        </a:rPr>
                        <a:t>Szypryt</a:t>
                      </a:r>
                      <a:r>
                        <a:rPr lang="de-CH" sz="1000" b="1" i="0" u="none" strike="noStrike" kern="1200" baseline="0" dirty="0">
                          <a:solidFill>
                            <a:schemeClr val="dk1"/>
                          </a:solidFill>
                          <a:latin typeface="+mn-lt"/>
                          <a:ea typeface="+mn-ea"/>
                          <a:cs typeface="+mn-cs"/>
                        </a:rPr>
                        <a:t> P. </a:t>
                      </a:r>
                      <a:r>
                        <a:rPr lang="de-CH" sz="1000" b="0" i="0" u="none" strike="noStrike" kern="1200" baseline="0" dirty="0" err="1">
                          <a:solidFill>
                            <a:schemeClr val="dk1"/>
                          </a:solidFill>
                          <a:latin typeface="+mn-lt"/>
                          <a:ea typeface="+mn-ea"/>
                          <a:cs typeface="+mn-cs"/>
                        </a:rPr>
                        <a:t>Reduction</a:t>
                      </a:r>
                      <a:r>
                        <a:rPr lang="de-CH" sz="1000" b="0" i="0" u="none" strike="noStrike" kern="1200" baseline="0" dirty="0">
                          <a:solidFill>
                            <a:schemeClr val="dk1"/>
                          </a:solidFill>
                          <a:latin typeface="+mn-lt"/>
                          <a:ea typeface="+mn-ea"/>
                          <a:cs typeface="+mn-cs"/>
                        </a:rPr>
                        <a:t> </a:t>
                      </a:r>
                      <a:r>
                        <a:rPr lang="de-CH" sz="1000" b="0" i="0" u="none" strike="noStrike" kern="1200" baseline="0" dirty="0" err="1">
                          <a:solidFill>
                            <a:schemeClr val="dk1"/>
                          </a:solidFill>
                          <a:latin typeface="+mn-lt"/>
                          <a:ea typeface="+mn-ea"/>
                          <a:cs typeface="+mn-cs"/>
                        </a:rPr>
                        <a:t>techniques</a:t>
                      </a:r>
                      <a:r>
                        <a:rPr lang="en-US" sz="1000" b="0" i="0" u="none" strike="noStrike" kern="1200" baseline="0" dirty="0">
                          <a:solidFill>
                            <a:schemeClr val="dk1"/>
                          </a:solidFill>
                          <a:latin typeface="+mn-lt"/>
                          <a:ea typeface="+mn-ea"/>
                          <a:cs typeface="+mn-cs"/>
                        </a:rPr>
                        <a:t>I. In: </a:t>
                      </a:r>
                      <a:r>
                        <a:rPr lang="en-US" sz="1000" b="0" i="0" u="none" strike="noStrike" kern="1200" baseline="0" dirty="0" err="1">
                          <a:solidFill>
                            <a:schemeClr val="dk1"/>
                          </a:solidFill>
                          <a:latin typeface="+mn-lt"/>
                          <a:ea typeface="+mn-ea"/>
                          <a:cs typeface="+mn-cs"/>
                        </a:rPr>
                        <a:t>Porteous</a:t>
                      </a:r>
                      <a:r>
                        <a:rPr lang="en-US" sz="1000" b="0" i="0" u="none" strike="noStrike" kern="1200" baseline="0" dirty="0">
                          <a:solidFill>
                            <a:schemeClr val="dk1"/>
                          </a:solidFill>
                          <a:latin typeface="+mn-lt"/>
                          <a:ea typeface="+mn-ea"/>
                          <a:cs typeface="+mn-cs"/>
                        </a:rPr>
                        <a:t> M, </a:t>
                      </a:r>
                      <a:r>
                        <a:rPr lang="en-US" sz="1000" b="0" i="0" u="none" strike="noStrike" kern="1200" baseline="0" dirty="0" err="1">
                          <a:solidFill>
                            <a:schemeClr val="dk1"/>
                          </a:solidFill>
                          <a:latin typeface="+mn-lt"/>
                          <a:ea typeface="+mn-ea"/>
                          <a:cs typeface="+mn-cs"/>
                        </a:rPr>
                        <a:t>Bäuerle</a:t>
                      </a:r>
                      <a:r>
                        <a:rPr lang="en-US" sz="1000" b="0" i="0" u="none" strike="noStrike" kern="1200" baseline="0" dirty="0">
                          <a:solidFill>
                            <a:schemeClr val="dk1"/>
                          </a:solidFill>
                          <a:latin typeface="+mn-lt"/>
                          <a:ea typeface="+mn-ea"/>
                          <a:cs typeface="+mn-cs"/>
                        </a:rPr>
                        <a:t> S, eds. </a:t>
                      </a:r>
                      <a:r>
                        <a:rPr lang="en-US" sz="1000" b="0" i="1" u="none" strike="noStrike" kern="1200" baseline="0" dirty="0">
                          <a:solidFill>
                            <a:schemeClr val="dk1"/>
                          </a:solidFill>
                          <a:latin typeface="+mn-lt"/>
                          <a:ea typeface="+mn-ea"/>
                          <a:cs typeface="+mn-cs"/>
                        </a:rPr>
                        <a:t>Techniques and Principles for the Operating Room. </a:t>
                      </a:r>
                      <a:r>
                        <a:rPr lang="en-US" sz="1000" b="0" i="0" u="none" strike="noStrike" kern="1200" baseline="0" dirty="0">
                          <a:solidFill>
                            <a:schemeClr val="dk1"/>
                          </a:solidFill>
                          <a:latin typeface="+mn-lt"/>
                          <a:ea typeface="+mn-ea"/>
                          <a:cs typeface="+mn-cs"/>
                        </a:rPr>
                        <a:t>Stuttgart New York: </a:t>
                      </a:r>
                      <a:r>
                        <a:rPr lang="en-US" sz="1000" b="0" i="0" u="none" strike="noStrike" kern="1200" baseline="0" dirty="0" err="1">
                          <a:solidFill>
                            <a:schemeClr val="dk1"/>
                          </a:solidFill>
                          <a:latin typeface="+mn-lt"/>
                          <a:ea typeface="+mn-ea"/>
                          <a:cs typeface="+mn-cs"/>
                        </a:rPr>
                        <a:t>Thieme</a:t>
                      </a:r>
                      <a:r>
                        <a:rPr lang="en-US" sz="1000" b="0" i="0" u="none" strike="noStrike" kern="1200" baseline="0" dirty="0">
                          <a:solidFill>
                            <a:schemeClr val="dk1"/>
                          </a:solidFill>
                          <a:latin typeface="+mn-lt"/>
                          <a:ea typeface="+mn-ea"/>
                          <a:cs typeface="+mn-cs"/>
                        </a:rPr>
                        <a:t>; 2010:206–215.</a:t>
                      </a:r>
                    </a:p>
                  </a:txBody>
                  <a:tcPr marT="45712" marB="45712"/>
                </a:tc>
                <a:extLst>
                  <a:ext uri="{0D108BD9-81ED-4DB2-BD59-A6C34878D82A}">
                    <a16:rowId xmlns:a16="http://schemas.microsoft.com/office/drawing/2014/main" val="10007"/>
                  </a:ext>
                </a:extLst>
              </a:tr>
              <a:tr h="503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noProof="0" dirty="0" err="1">
                          <a:ea typeface="Osaka" charset="-128"/>
                        </a:rPr>
                        <a:t>Positioning</a:t>
                      </a:r>
                      <a:r>
                        <a:rPr lang="de-CH" sz="1000" noProof="0" dirty="0">
                          <a:ea typeface="Osaka" charset="-128"/>
                        </a:rPr>
                        <a:t>,</a:t>
                      </a:r>
                      <a:r>
                        <a:rPr lang="de-CH" sz="1000" baseline="0" noProof="0" dirty="0">
                          <a:ea typeface="Osaka" charset="-128"/>
                        </a:rPr>
                        <a:t> </a:t>
                      </a:r>
                      <a:r>
                        <a:rPr lang="de-CH" sz="1000" baseline="0" noProof="0" dirty="0" err="1">
                          <a:ea typeface="Osaka" charset="-128"/>
                        </a:rPr>
                        <a:t>approach</a:t>
                      </a:r>
                      <a:r>
                        <a:rPr lang="de-CH" sz="1000" baseline="0" noProof="0" dirty="0">
                          <a:ea typeface="Osaka" charset="-128"/>
                        </a:rPr>
                        <a:t>, </a:t>
                      </a:r>
                      <a:r>
                        <a:rPr lang="de-CH" sz="1000" noProof="0" dirty="0" err="1">
                          <a:ea typeface="Osaka" charset="-128"/>
                        </a:rPr>
                        <a:t>reduction</a:t>
                      </a:r>
                      <a:r>
                        <a:rPr lang="de-CH" sz="1000" noProof="0" dirty="0">
                          <a:ea typeface="Osaka" charset="-128"/>
                        </a:rPr>
                        <a:t> </a:t>
                      </a:r>
                      <a:r>
                        <a:rPr lang="de-CH" sz="1000" noProof="0" dirty="0" err="1">
                          <a:ea typeface="Osaka" charset="-128"/>
                        </a:rPr>
                        <a:t>and</a:t>
                      </a:r>
                      <a:r>
                        <a:rPr lang="de-CH" sz="1000" noProof="0" dirty="0">
                          <a:ea typeface="Osaka" charset="-128"/>
                        </a:rPr>
                        <a:t> </a:t>
                      </a:r>
                      <a:r>
                        <a:rPr lang="de-CH" sz="1000" noProof="0" dirty="0" err="1">
                          <a:ea typeface="Osaka" charset="-128"/>
                        </a:rPr>
                        <a:t>other</a:t>
                      </a:r>
                      <a:r>
                        <a:rPr lang="de-CH" sz="1000" noProof="0" dirty="0">
                          <a:ea typeface="Osaka" charset="-128"/>
                        </a:rPr>
                        <a:t> </a:t>
                      </a:r>
                      <a:r>
                        <a:rPr lang="de-CH" sz="1000" noProof="0" dirty="0" err="1">
                          <a:ea typeface="Osaka" charset="-128"/>
                        </a:rPr>
                        <a:t>techniques</a:t>
                      </a:r>
                      <a:r>
                        <a:rPr lang="de-CH" sz="1000" baseline="0" noProof="0" dirty="0">
                          <a:ea typeface="Osaka" charset="-128"/>
                        </a:rPr>
                        <a:t> </a:t>
                      </a:r>
                      <a:endParaRPr lang="en-US" sz="1000" noProof="0" dirty="0">
                        <a:ea typeface="Osaka" charset="-128"/>
                      </a:endParaRPr>
                    </a:p>
                  </a:txBody>
                  <a:tcPr marT="45712" marB="45712"/>
                </a:tc>
                <a:tc>
                  <a:txBody>
                    <a:bodyPr/>
                    <a:lstStyle/>
                    <a:p>
                      <a:r>
                        <a:rPr lang="de-CH" sz="1000" b="1" noProof="0" dirty="0" err="1"/>
                        <a:t>Wolinsky</a:t>
                      </a:r>
                      <a:r>
                        <a:rPr lang="de-CH" sz="1000" b="1" noProof="0" dirty="0"/>
                        <a:t> P,</a:t>
                      </a:r>
                      <a:r>
                        <a:rPr lang="de-CH" sz="1000" b="1" baseline="0" noProof="0" dirty="0"/>
                        <a:t> Stephen D. </a:t>
                      </a:r>
                      <a:r>
                        <a:rPr lang="de-CH" sz="1000" b="0" baseline="0" noProof="0" dirty="0"/>
                        <a:t>Femur, </a:t>
                      </a:r>
                      <a:r>
                        <a:rPr lang="de-CH" sz="1000" b="0" baseline="0" noProof="0" dirty="0" err="1"/>
                        <a:t>shaft</a:t>
                      </a:r>
                      <a:r>
                        <a:rPr lang="de-CH" sz="1000" b="0" baseline="0" noProof="0" dirty="0"/>
                        <a:t>. In: </a:t>
                      </a:r>
                      <a:r>
                        <a:rPr lang="de-CH" sz="1000" b="0" baseline="0" noProof="0" dirty="0" err="1"/>
                        <a:t>Rüedi</a:t>
                      </a:r>
                      <a:r>
                        <a:rPr lang="de-CH" sz="1000" b="0" baseline="0" noProof="0" dirty="0"/>
                        <a:t> T, Buckley R, Moran C, </a:t>
                      </a:r>
                      <a:r>
                        <a:rPr lang="de-CH" sz="1000" b="0" baseline="0" noProof="0" dirty="0" err="1"/>
                        <a:t>eds</a:t>
                      </a:r>
                      <a:r>
                        <a:rPr lang="de-CH" sz="1000" b="0" baseline="0" noProof="0" dirty="0"/>
                        <a:t>. </a:t>
                      </a:r>
                      <a:r>
                        <a:rPr lang="de-CH" sz="1000" b="0" i="1" baseline="0" noProof="0" dirty="0"/>
                        <a:t>AO </a:t>
                      </a:r>
                      <a:r>
                        <a:rPr lang="de-CH" sz="1000" b="0" i="1" baseline="0" noProof="0" dirty="0" err="1"/>
                        <a:t>Principles</a:t>
                      </a:r>
                      <a:r>
                        <a:rPr lang="de-CH" sz="1000" b="0" i="1" baseline="0" noProof="0" dirty="0"/>
                        <a:t> </a:t>
                      </a:r>
                      <a:r>
                        <a:rPr lang="de-CH" sz="1000" b="0" i="1" baseline="0" noProof="0" dirty="0" err="1"/>
                        <a:t>of</a:t>
                      </a:r>
                      <a:r>
                        <a:rPr lang="de-CH" sz="1000" b="0" i="1" baseline="0" noProof="0" dirty="0"/>
                        <a:t> </a:t>
                      </a:r>
                      <a:r>
                        <a:rPr lang="de-CH" sz="1000" b="0" i="1" baseline="0" noProof="0" dirty="0" err="1"/>
                        <a:t>Fracture</a:t>
                      </a:r>
                      <a:r>
                        <a:rPr lang="de-CH" sz="1000" b="0" i="1" baseline="0" noProof="0" dirty="0"/>
                        <a:t> Management</a:t>
                      </a:r>
                      <a:r>
                        <a:rPr lang="de-CH" sz="1000" b="0" baseline="0" noProof="0" dirty="0"/>
                        <a:t>, 2nd </a:t>
                      </a:r>
                      <a:r>
                        <a:rPr lang="de-CH" sz="1000" b="0" baseline="0" noProof="0" dirty="0" err="1"/>
                        <a:t>exp</a:t>
                      </a:r>
                      <a:r>
                        <a:rPr lang="de-CH" sz="1000" b="0" baseline="0" noProof="0" dirty="0"/>
                        <a:t>. Edition. </a:t>
                      </a:r>
                      <a:r>
                        <a:rPr lang="en-US" sz="1000" b="0" i="0" u="none" strike="noStrike" kern="1200" baseline="0" dirty="0">
                          <a:solidFill>
                            <a:schemeClr val="dk1"/>
                          </a:solidFill>
                          <a:latin typeface="+mn-lt"/>
                          <a:ea typeface="+mn-ea"/>
                          <a:cs typeface="+mn-cs"/>
                        </a:rPr>
                        <a:t>Stuttgart New York: </a:t>
                      </a:r>
                      <a:r>
                        <a:rPr lang="en-US" sz="1000" b="0" i="0" u="none" strike="noStrike" kern="1200" baseline="0" dirty="0" err="1">
                          <a:solidFill>
                            <a:schemeClr val="dk1"/>
                          </a:solidFill>
                          <a:latin typeface="+mn-lt"/>
                          <a:ea typeface="+mn-ea"/>
                          <a:cs typeface="+mn-cs"/>
                        </a:rPr>
                        <a:t>Thieme</a:t>
                      </a:r>
                      <a:r>
                        <a:rPr lang="en-US" sz="1000" b="0" i="0" u="none" strike="noStrike" kern="1200" baseline="0" dirty="0">
                          <a:solidFill>
                            <a:schemeClr val="dk1"/>
                          </a:solidFill>
                          <a:latin typeface="+mn-lt"/>
                          <a:ea typeface="+mn-ea"/>
                          <a:cs typeface="+mn-cs"/>
                        </a:rPr>
                        <a:t>; 2007:767–785</a:t>
                      </a:r>
                      <a:r>
                        <a:rPr lang="de-CH" sz="1000" b="0" baseline="0" noProof="0" dirty="0"/>
                        <a:t> </a:t>
                      </a:r>
                    </a:p>
                  </a:txBody>
                  <a:tcPr marT="45712" marB="45712"/>
                </a:tc>
                <a:extLst>
                  <a:ext uri="{0D108BD9-81ED-4DB2-BD59-A6C34878D82A}">
                    <a16:rowId xmlns:a16="http://schemas.microsoft.com/office/drawing/2014/main" val="10008"/>
                  </a:ext>
                </a:extLst>
              </a:tr>
              <a:tr h="417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kern="1200" dirty="0">
                          <a:solidFill>
                            <a:schemeClr val="dk1"/>
                          </a:solidFill>
                          <a:latin typeface="+mn-lt"/>
                          <a:ea typeface="Osaka" charset="-128"/>
                          <a:cs typeface="+mn-cs"/>
                        </a:rPr>
                        <a:t>Information WHO </a:t>
                      </a:r>
                      <a:r>
                        <a:rPr lang="de-CH" sz="1000" kern="1200" dirty="0" err="1">
                          <a:solidFill>
                            <a:schemeClr val="dk1"/>
                          </a:solidFill>
                          <a:latin typeface="+mn-lt"/>
                          <a:ea typeface="Osaka" charset="-128"/>
                          <a:cs typeface="+mn-cs"/>
                        </a:rPr>
                        <a:t>Surgical</a:t>
                      </a:r>
                      <a:r>
                        <a:rPr lang="de-CH" sz="1000" kern="1200" dirty="0">
                          <a:solidFill>
                            <a:schemeClr val="dk1"/>
                          </a:solidFill>
                          <a:latin typeface="+mn-lt"/>
                          <a:ea typeface="Osaka" charset="-128"/>
                          <a:cs typeface="+mn-cs"/>
                        </a:rPr>
                        <a:t> </a:t>
                      </a:r>
                      <a:r>
                        <a:rPr lang="de-CH" sz="1000" kern="1200" dirty="0" err="1">
                          <a:solidFill>
                            <a:schemeClr val="dk1"/>
                          </a:solidFill>
                          <a:latin typeface="+mn-lt"/>
                          <a:ea typeface="Osaka" charset="-128"/>
                          <a:cs typeface="+mn-cs"/>
                        </a:rPr>
                        <a:t>Safety</a:t>
                      </a:r>
                      <a:r>
                        <a:rPr lang="de-CH" sz="1000" kern="1200" dirty="0">
                          <a:solidFill>
                            <a:schemeClr val="dk1"/>
                          </a:solidFill>
                          <a:latin typeface="+mn-lt"/>
                          <a:ea typeface="Osaka" charset="-128"/>
                          <a:cs typeface="+mn-cs"/>
                        </a:rPr>
                        <a:t> Checklist on </a:t>
                      </a:r>
                      <a:endParaRPr lang="en-US" sz="1000" kern="1200" noProof="0" dirty="0">
                        <a:solidFill>
                          <a:schemeClr val="dk1"/>
                        </a:solidFill>
                        <a:latin typeface="+mn-lt"/>
                        <a:ea typeface="Osaka" charset="-128"/>
                        <a:cs typeface="+mn-cs"/>
                      </a:endParaRPr>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i="0" dirty="0">
                          <a:hlinkClick r:id="rId3"/>
                        </a:rPr>
                        <a:t>http://www.who.int/patientsafety/safesurgery/ss_checklist/en/</a:t>
                      </a:r>
                      <a:r>
                        <a:rPr lang="de-CH" sz="1000" i="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000" b="0" baseline="0" noProof="0" dirty="0"/>
                    </a:p>
                  </a:txBody>
                  <a:tcPr marT="45712" marB="45712"/>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2995262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de-CH" altLang="en-US"/>
              <a:t>WHO-checklist</a:t>
            </a:r>
            <a:endParaRPr lang="en-US" altLang="en-US"/>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089" y="993176"/>
            <a:ext cx="9026525" cy="580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820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069" y="47325"/>
            <a:ext cx="4687888"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578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ytuł 1"/>
          <p:cNvSpPr>
            <a:spLocks noGrp="1"/>
          </p:cNvSpPr>
          <p:nvPr>
            <p:ph type="title"/>
          </p:nvPr>
        </p:nvSpPr>
        <p:spPr/>
        <p:txBody>
          <a:bodyPr/>
          <a:lstStyle/>
          <a:p>
            <a:r>
              <a:rPr lang="de-CH" altLang="de-DE" dirty="0"/>
              <a:t>Nursing </a:t>
            </a:r>
            <a:r>
              <a:rPr lang="de-CH" altLang="de-DE" dirty="0" err="1"/>
              <a:t>preparations</a:t>
            </a:r>
            <a:br>
              <a:rPr lang="de-CH" altLang="de-DE" dirty="0"/>
            </a:br>
            <a:r>
              <a:rPr lang="de-CH" altLang="de-DE" sz="2400" dirty="0" err="1">
                <a:solidFill>
                  <a:schemeClr val="tx1"/>
                </a:solidFill>
              </a:rPr>
              <a:t>Pre</a:t>
            </a:r>
            <a:r>
              <a:rPr lang="de-CH" altLang="de-DE" sz="2400" dirty="0">
                <a:solidFill>
                  <a:schemeClr val="tx1"/>
                </a:solidFill>
              </a:rPr>
              <a:t>-, </a:t>
            </a:r>
            <a:r>
              <a:rPr lang="de-CH" altLang="de-DE" sz="2400" dirty="0" err="1">
                <a:solidFill>
                  <a:schemeClr val="tx1"/>
                </a:solidFill>
              </a:rPr>
              <a:t>intra</a:t>
            </a:r>
            <a:r>
              <a:rPr lang="de-CH" altLang="de-DE" sz="2400" dirty="0">
                <a:solidFill>
                  <a:schemeClr val="tx1"/>
                </a:solidFill>
              </a:rPr>
              <a:t> and </a:t>
            </a:r>
            <a:r>
              <a:rPr lang="de-CH" altLang="de-DE" sz="2400" dirty="0" err="1">
                <a:solidFill>
                  <a:schemeClr val="tx1"/>
                </a:solidFill>
              </a:rPr>
              <a:t>post</a:t>
            </a:r>
            <a:r>
              <a:rPr lang="de-CH" altLang="de-DE" sz="2400" dirty="0">
                <a:solidFill>
                  <a:schemeClr val="tx1"/>
                </a:solidFill>
              </a:rPr>
              <a:t> operative </a:t>
            </a:r>
            <a:r>
              <a:rPr lang="de-CH" altLang="de-DE" sz="2400" dirty="0" err="1">
                <a:solidFill>
                  <a:schemeClr val="tx1"/>
                </a:solidFill>
              </a:rPr>
              <a:t>process</a:t>
            </a:r>
            <a:r>
              <a:rPr lang="de-CH" altLang="de-DE" sz="2400" dirty="0">
                <a:solidFill>
                  <a:schemeClr val="tx1"/>
                </a:solidFill>
              </a:rPr>
              <a:t> </a:t>
            </a:r>
            <a:endParaRPr lang="pl-PL" altLang="de-DE" dirty="0">
              <a:solidFill>
                <a:schemeClr val="tx1"/>
              </a:solidFill>
            </a:endParaRPr>
          </a:p>
        </p:txBody>
      </p:sp>
      <p:sp>
        <p:nvSpPr>
          <p:cNvPr id="3" name="Symbol zastępczy zawartości 2"/>
          <p:cNvSpPr>
            <a:spLocks noGrp="1"/>
          </p:cNvSpPr>
          <p:nvPr>
            <p:ph type="body" sz="quarter" idx="13"/>
          </p:nvPr>
        </p:nvSpPr>
        <p:spPr/>
        <p:txBody>
          <a:bodyPr/>
          <a:lstStyle/>
          <a:p>
            <a:pPr marL="514350" indent="-514350">
              <a:buFont typeface="+mj-lt"/>
              <a:buAutoNum type="arabicPeriod"/>
              <a:defRPr/>
            </a:pPr>
            <a:r>
              <a:rPr lang="en-US" b="1" dirty="0">
                <a:solidFill>
                  <a:schemeClr val="bg1">
                    <a:lumMod val="65000"/>
                  </a:schemeClr>
                </a:solidFill>
                <a:ea typeface="ＭＳ Ｐゴシック" pitchFamily="34" charset="-128"/>
              </a:rPr>
              <a:t> </a:t>
            </a:r>
            <a:r>
              <a:rPr lang="en-US" b="1" u="sng" dirty="0">
                <a:solidFill>
                  <a:schemeClr val="bg1">
                    <a:lumMod val="65000"/>
                  </a:schemeClr>
                </a:solidFill>
                <a:ea typeface="ＭＳ Ｐゴシック" pitchFamily="34" charset="-128"/>
              </a:rPr>
              <a:t>P</a:t>
            </a:r>
            <a:r>
              <a:rPr lang="en-US" dirty="0">
                <a:solidFill>
                  <a:schemeClr val="bg1">
                    <a:lumMod val="65000"/>
                  </a:schemeClr>
                </a:solidFill>
                <a:ea typeface="ＭＳ Ｐゴシック" pitchFamily="34" charset="-128"/>
              </a:rPr>
              <a:t>lanning</a:t>
            </a:r>
          </a:p>
          <a:p>
            <a:pPr marL="914400" lvl="1" indent="-514350">
              <a:defRPr/>
            </a:pPr>
            <a:r>
              <a:rPr lang="de-CH" sz="2400" dirty="0" err="1">
                <a:solidFill>
                  <a:schemeClr val="bg1">
                    <a:lumMod val="65000"/>
                  </a:schemeClr>
                </a:solidFill>
                <a:ea typeface="ＭＳ Ｐゴシック" pitchFamily="34" charset="-128"/>
              </a:rPr>
              <a:t>Positioning</a:t>
            </a:r>
            <a:r>
              <a:rPr lang="de-CH" sz="2400" dirty="0">
                <a:solidFill>
                  <a:schemeClr val="bg1">
                    <a:lumMod val="65000"/>
                  </a:schemeClr>
                </a:solidFill>
                <a:ea typeface="ＭＳ Ｐゴシック" pitchFamily="34" charset="-128"/>
              </a:rPr>
              <a:t> </a:t>
            </a:r>
          </a:p>
          <a:p>
            <a:pPr marL="914400" lvl="1" indent="-514350">
              <a:defRPr/>
            </a:pPr>
            <a:r>
              <a:rPr lang="de-CH" sz="2400" dirty="0" err="1">
                <a:solidFill>
                  <a:schemeClr val="bg1">
                    <a:lumMod val="65000"/>
                  </a:schemeClr>
                </a:solidFill>
                <a:ea typeface="ＭＳ Ｐゴシック" pitchFamily="34" charset="-128"/>
              </a:rPr>
              <a:t>Preparing</a:t>
            </a:r>
            <a:r>
              <a:rPr lang="de-CH" sz="2400" dirty="0">
                <a:solidFill>
                  <a:schemeClr val="bg1">
                    <a:lumMod val="65000"/>
                  </a:schemeClr>
                </a:solidFill>
                <a:ea typeface="ＭＳ Ｐゴシック" pitchFamily="34" charset="-128"/>
              </a:rPr>
              <a:t> (Equipment, </a:t>
            </a:r>
            <a:r>
              <a:rPr lang="de-CH" sz="2400" dirty="0" err="1">
                <a:solidFill>
                  <a:schemeClr val="bg1">
                    <a:lumMod val="65000"/>
                  </a:schemeClr>
                </a:solidFill>
                <a:ea typeface="ＭＳ Ｐゴシック" pitchFamily="34" charset="-128"/>
              </a:rPr>
              <a:t>instruments</a:t>
            </a:r>
            <a:r>
              <a:rPr lang="de-CH" sz="2400" dirty="0">
                <a:solidFill>
                  <a:schemeClr val="bg1">
                    <a:lumMod val="65000"/>
                  </a:schemeClr>
                </a:solidFill>
                <a:ea typeface="ＭＳ Ｐゴシック" pitchFamily="34" charset="-128"/>
              </a:rPr>
              <a:t> </a:t>
            </a:r>
            <a:r>
              <a:rPr lang="de-CH" sz="2400" dirty="0" err="1">
                <a:solidFill>
                  <a:schemeClr val="bg1">
                    <a:lumMod val="65000"/>
                  </a:schemeClr>
                </a:solidFill>
                <a:ea typeface="ＭＳ Ｐゴシック" pitchFamily="34" charset="-128"/>
              </a:rPr>
              <a:t>and</a:t>
            </a:r>
            <a:r>
              <a:rPr lang="de-CH" sz="2400" dirty="0">
                <a:solidFill>
                  <a:schemeClr val="bg1">
                    <a:lumMod val="65000"/>
                  </a:schemeClr>
                </a:solidFill>
                <a:ea typeface="ＭＳ Ｐゴシック" pitchFamily="34" charset="-128"/>
              </a:rPr>
              <a:t> </a:t>
            </a:r>
            <a:r>
              <a:rPr lang="de-CH" sz="2400" dirty="0" err="1">
                <a:solidFill>
                  <a:schemeClr val="bg1">
                    <a:lumMod val="65000"/>
                  </a:schemeClr>
                </a:solidFill>
                <a:ea typeface="ＭＳ Ｐゴシック" pitchFamily="34" charset="-128"/>
              </a:rPr>
              <a:t>implants</a:t>
            </a:r>
            <a:r>
              <a:rPr lang="de-CH" sz="2400" dirty="0">
                <a:solidFill>
                  <a:schemeClr val="bg1">
                    <a:lumMod val="65000"/>
                  </a:schemeClr>
                </a:solidFill>
                <a:ea typeface="ＭＳ Ｐゴシック" pitchFamily="34" charset="-128"/>
              </a:rPr>
              <a:t>)</a:t>
            </a:r>
          </a:p>
          <a:p>
            <a:pPr marL="914400" lvl="1" indent="-514350">
              <a:defRPr/>
            </a:pPr>
            <a:r>
              <a:rPr lang="de-CH" sz="2400" dirty="0" err="1">
                <a:solidFill>
                  <a:schemeClr val="bg1">
                    <a:lumMod val="65000"/>
                  </a:schemeClr>
                </a:solidFill>
                <a:ea typeface="ＭＳ Ｐゴシック" pitchFamily="34" charset="-128"/>
              </a:rPr>
              <a:t>Draping</a:t>
            </a:r>
            <a:endParaRPr lang="de-CH" sz="2400" dirty="0">
              <a:solidFill>
                <a:schemeClr val="bg1">
                  <a:lumMod val="65000"/>
                </a:schemeClr>
              </a:solidFill>
              <a:ea typeface="ＭＳ Ｐゴシック" pitchFamily="34" charset="-128"/>
            </a:endParaRPr>
          </a:p>
          <a:p>
            <a:pPr marL="514350" indent="-514350">
              <a:buFont typeface="+mj-lt"/>
              <a:buAutoNum type="arabicPeriod"/>
              <a:defRPr/>
            </a:pPr>
            <a:r>
              <a:rPr lang="en-US" b="1" dirty="0">
                <a:solidFill>
                  <a:schemeClr val="bg1">
                    <a:lumMod val="65000"/>
                  </a:schemeClr>
                </a:solidFill>
                <a:ea typeface="ＭＳ Ｐゴシック" pitchFamily="34" charset="-128"/>
              </a:rPr>
              <a:t> </a:t>
            </a:r>
            <a:r>
              <a:rPr lang="en-US" b="1" u="sng" dirty="0">
                <a:solidFill>
                  <a:schemeClr val="bg1">
                    <a:lumMod val="65000"/>
                  </a:schemeClr>
                </a:solidFill>
                <a:ea typeface="ＭＳ Ｐゴシック" pitchFamily="34" charset="-128"/>
              </a:rPr>
              <a:t>I</a:t>
            </a:r>
            <a:r>
              <a:rPr lang="en-US" dirty="0">
                <a:solidFill>
                  <a:schemeClr val="bg1">
                    <a:lumMod val="65000"/>
                  </a:schemeClr>
                </a:solidFill>
                <a:ea typeface="ＭＳ Ｐゴシック" pitchFamily="34" charset="-128"/>
              </a:rPr>
              <a:t>nstrument- and implant check</a:t>
            </a:r>
          </a:p>
          <a:p>
            <a:pPr marL="914400" lvl="1" indent="-514350">
              <a:defRPr/>
            </a:pPr>
            <a:r>
              <a:rPr lang="en-US" sz="2400" dirty="0">
                <a:solidFill>
                  <a:schemeClr val="bg1">
                    <a:lumMod val="65000"/>
                  </a:schemeClr>
                </a:solidFill>
                <a:ea typeface="ＭＳ Ｐゴシック" pitchFamily="34" charset="-128"/>
              </a:rPr>
              <a:t>WHO-checklist/</a:t>
            </a:r>
            <a:r>
              <a:rPr lang="en-US" sz="2400" dirty="0" err="1">
                <a:solidFill>
                  <a:schemeClr val="bg1">
                    <a:lumMod val="65000"/>
                  </a:schemeClr>
                </a:solidFill>
                <a:ea typeface="ＭＳ Ｐゴシック" pitchFamily="34" charset="-128"/>
              </a:rPr>
              <a:t>AOTrauma</a:t>
            </a:r>
            <a:r>
              <a:rPr lang="en-US" sz="2400" dirty="0">
                <a:solidFill>
                  <a:schemeClr val="bg1">
                    <a:lumMod val="65000"/>
                  </a:schemeClr>
                </a:solidFill>
                <a:ea typeface="ＭＳ Ｐゴシック" pitchFamily="34" charset="-128"/>
              </a:rPr>
              <a:t>-checklist</a:t>
            </a:r>
          </a:p>
          <a:p>
            <a:pPr marL="514350" indent="-514350">
              <a:buFont typeface="+mj-lt"/>
              <a:buAutoNum type="arabicPeriod"/>
              <a:defRPr/>
            </a:pPr>
            <a:r>
              <a:rPr lang="en-US" b="1" dirty="0">
                <a:ea typeface="ＭＳ Ｐゴシック" pitchFamily="34" charset="-128"/>
              </a:rPr>
              <a:t> </a:t>
            </a:r>
            <a:r>
              <a:rPr lang="en-US" b="1" u="sng" dirty="0">
                <a:solidFill>
                  <a:srgbClr val="042D98"/>
                </a:solidFill>
                <a:ea typeface="ＭＳ Ｐゴシック" pitchFamily="34" charset="-128"/>
              </a:rPr>
              <a:t>P</a:t>
            </a:r>
            <a:r>
              <a:rPr lang="en-US" dirty="0">
                <a:ea typeface="ＭＳ Ｐゴシック" pitchFamily="34" charset="-128"/>
              </a:rPr>
              <a:t>rocedure</a:t>
            </a:r>
          </a:p>
          <a:p>
            <a:pPr marL="914400" lvl="1" indent="-514350">
              <a:defRPr/>
            </a:pPr>
            <a:r>
              <a:rPr lang="de-CH" sz="2400" dirty="0">
                <a:ea typeface="ＭＳ Ｐゴシック" pitchFamily="34" charset="-128"/>
              </a:rPr>
              <a:t>Approach</a:t>
            </a:r>
          </a:p>
          <a:p>
            <a:pPr marL="914400" lvl="1" indent="-514350">
              <a:defRPr/>
            </a:pPr>
            <a:r>
              <a:rPr lang="de-CH" sz="2400" dirty="0" err="1">
                <a:ea typeface="ＭＳ Ｐゴシック" pitchFamily="34" charset="-128"/>
              </a:rPr>
              <a:t>Technique</a:t>
            </a:r>
            <a:endParaRPr lang="en-US" sz="2400" dirty="0">
              <a:ea typeface="ＭＳ Ｐゴシック" pitchFamily="34" charset="-128"/>
            </a:endParaRPr>
          </a:p>
          <a:p>
            <a:pPr marL="514350" indent="-514350">
              <a:buFont typeface="+mj-lt"/>
              <a:buAutoNum type="arabicPeriod"/>
              <a:defRPr/>
            </a:pPr>
            <a:endParaRPr lang="en-US" dirty="0">
              <a:ea typeface="ＭＳ Ｐゴシック" pitchFamily="34" charset="-128"/>
            </a:endParaRPr>
          </a:p>
          <a:p>
            <a:pPr>
              <a:buFont typeface="Wingdings" pitchFamily="2" charset="2"/>
              <a:buNone/>
              <a:defRPr/>
            </a:pPr>
            <a:endParaRPr lang="pl-PL" dirty="0">
              <a:ea typeface="ＭＳ Ｐゴシック" pitchFamily="34" charset="-128"/>
            </a:endParaRPr>
          </a:p>
        </p:txBody>
      </p:sp>
    </p:spTree>
    <p:extLst>
      <p:ext uri="{BB962C8B-B14F-4D97-AF65-F5344CB8AC3E}">
        <p14:creationId xmlns:p14="http://schemas.microsoft.com/office/powerpoint/2010/main" val="64925303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629400" y="6275388"/>
            <a:ext cx="762000" cy="533400"/>
          </a:xfrm>
          <a:prstGeom prst="rect">
            <a:avLst/>
          </a:prstGeom>
          <a:solidFill>
            <a:schemeClr val="bg1"/>
          </a:solidFill>
          <a:ln w="9525" algn="ctr">
            <a:solidFill>
              <a:schemeClr val="bg1"/>
            </a:solidFill>
            <a:round/>
            <a:headEnd/>
            <a:tailEnd/>
          </a:ln>
        </p:spPr>
        <p:txBody>
          <a:bodyPr/>
          <a:lstStyle>
            <a:lvl1pPr eaLnBrk="0" hangingPunct="0">
              <a:lnSpc>
                <a:spcPct val="125000"/>
              </a:lnSpc>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de-CH" altLang="de-DE" sz="2000">
              <a:solidFill>
                <a:srgbClr val="000000"/>
              </a:solidFill>
              <a:ea typeface="Osaka" charset="-128"/>
            </a:endParaRPr>
          </a:p>
        </p:txBody>
      </p:sp>
      <p:sp>
        <p:nvSpPr>
          <p:cNvPr id="28675" name="Title 2"/>
          <p:cNvSpPr>
            <a:spLocks noGrp="1"/>
          </p:cNvSpPr>
          <p:nvPr>
            <p:ph type="title"/>
          </p:nvPr>
        </p:nvSpPr>
        <p:spPr/>
        <p:txBody>
          <a:bodyPr/>
          <a:lstStyle/>
          <a:p>
            <a:r>
              <a:rPr lang="en-US" altLang="de-DE" dirty="0"/>
              <a:t>What approach could be done?</a:t>
            </a:r>
          </a:p>
        </p:txBody>
      </p:sp>
      <p:pic>
        <p:nvPicPr>
          <p:cNvPr id="6" name="Picture 2" descr="C:\Business Files\ivanrie\Documents\1 Business Data\AOT\AOT ORP Program Development\Proces\Production of educational material\1.11_Proximal femur fractures\3_Discussion\DHS\Cases from Fribourg\480703 Bochud Micheline 120716-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149" t="25782" r="12068"/>
          <a:stretch/>
        </p:blipFill>
        <p:spPr bwMode="auto">
          <a:xfrm>
            <a:off x="2006349" y="1243013"/>
            <a:ext cx="4034708" cy="532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Business Files\ivanrie\Documents\1 Business Data\AOT\AOT ORP Program Development\Proces\Production of educational material\1.11_Proximal femur fractures\3_Discussion\DHS\Cases from Fribourg\480703 Bochud Micheline 120718-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323" t="11051" r="13133" b="11845"/>
          <a:stretch/>
        </p:blipFill>
        <p:spPr bwMode="auto">
          <a:xfrm>
            <a:off x="6154503" y="1243013"/>
            <a:ext cx="3968693" cy="53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97869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de-DE" dirty="0">
                <a:solidFill>
                  <a:srgbClr val="042D98"/>
                </a:solidFill>
              </a:rPr>
              <a:t>What approach could be done?</a:t>
            </a:r>
            <a:r>
              <a:rPr lang="de-CH" altLang="en-US" dirty="0">
                <a:solidFill>
                  <a:srgbClr val="042D98"/>
                </a:solidFill>
              </a:rPr>
              <a:t> </a:t>
            </a:r>
            <a:endParaRPr lang="en-US" altLang="en-US" dirty="0">
              <a:solidFill>
                <a:srgbClr val="042D98"/>
              </a:solidFill>
            </a:endParaRPr>
          </a:p>
        </p:txBody>
      </p:sp>
      <p:sp>
        <p:nvSpPr>
          <p:cNvPr id="2" name="Rectangle 1"/>
          <p:cNvSpPr/>
          <p:nvPr/>
        </p:nvSpPr>
        <p:spPr bwMode="auto">
          <a:xfrm>
            <a:off x="9454614" y="4462512"/>
            <a:ext cx="360040"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000">
              <a:latin typeface="Arial" charset="0"/>
              <a:ea typeface="Osaka" pitchFamily="-32" charset="-128"/>
            </a:endParaRPr>
          </a:p>
        </p:txBody>
      </p:sp>
      <p:pic>
        <p:nvPicPr>
          <p:cNvPr id="10242" name="Picture 2" descr="Skin inc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134" y="1916832"/>
            <a:ext cx="4471696" cy="33123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5375558" y="4606528"/>
            <a:ext cx="504056" cy="478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000">
              <a:latin typeface="Arial" charset="0"/>
              <a:ea typeface="Osaka" pitchFamily="-32" charset="-128"/>
            </a:endParaRPr>
          </a:p>
        </p:txBody>
      </p:sp>
      <p:pic>
        <p:nvPicPr>
          <p:cNvPr id="10244" name="Picture 4" descr="Use one or two small elevators to expose the femoral sha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6262" y="1916832"/>
            <a:ext cx="4277275" cy="31683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814654" y="4509120"/>
            <a:ext cx="504056" cy="478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000">
              <a:latin typeface="Arial" charset="0"/>
              <a:ea typeface="Osaka" pitchFamily="-32" charset="-128"/>
            </a:endParaRPr>
          </a:p>
        </p:txBody>
      </p:sp>
    </p:spTree>
    <p:extLst>
      <p:ext uri="{BB962C8B-B14F-4D97-AF65-F5344CB8AC3E}">
        <p14:creationId xmlns:p14="http://schemas.microsoft.com/office/powerpoint/2010/main" val="347893185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ytuł 1"/>
          <p:cNvSpPr>
            <a:spLocks noGrp="1"/>
          </p:cNvSpPr>
          <p:nvPr>
            <p:ph type="title"/>
          </p:nvPr>
        </p:nvSpPr>
        <p:spPr/>
        <p:txBody>
          <a:bodyPr/>
          <a:lstStyle/>
          <a:p>
            <a:r>
              <a:rPr lang="en-US" altLang="de-DE" dirty="0"/>
              <a:t>What are the steps of procedure?</a:t>
            </a:r>
            <a:br>
              <a:rPr lang="pl-PL" altLang="de-DE" dirty="0"/>
            </a:br>
            <a:br>
              <a:rPr lang="pl-PL" altLang="de-DE" dirty="0"/>
            </a:br>
            <a:br>
              <a:rPr lang="en-US" altLang="de-DE" dirty="0"/>
            </a:br>
            <a:endParaRPr lang="pl-PL" altLang="de-DE" dirty="0"/>
          </a:p>
        </p:txBody>
      </p:sp>
      <p:pic>
        <p:nvPicPr>
          <p:cNvPr id="5" name="Picture 2" descr="C:\Business Files\ivanrie\Documents\1 Business Data\AOT\AOT ORP Program Development\Proces\Production of educational material\1.11_Proximal femur fractures\3_Discussion\DHS\Cases from Fribourg\480703 Bochud Micheline 120716-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149" t="25782" r="12068"/>
          <a:stretch/>
        </p:blipFill>
        <p:spPr bwMode="auto">
          <a:xfrm>
            <a:off x="2025598" y="1243013"/>
            <a:ext cx="4034708" cy="532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Business Files\ivanrie\Documents\1 Business Data\AOT\AOT ORP Program Development\Proces\Production of educational material\1.11_Proximal femur fractures\3_Discussion\DHS\Cases from Fribourg\480703 Bochud Micheline 120718-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323" t="11051" r="13133" b="11845"/>
          <a:stretch/>
        </p:blipFill>
        <p:spPr bwMode="auto">
          <a:xfrm>
            <a:off x="6155014" y="1243013"/>
            <a:ext cx="3968693" cy="53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43706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ytuł 1"/>
          <p:cNvSpPr>
            <a:spLocks noGrp="1"/>
          </p:cNvSpPr>
          <p:nvPr>
            <p:ph type="title"/>
          </p:nvPr>
        </p:nvSpPr>
        <p:spPr/>
        <p:txBody>
          <a:bodyPr/>
          <a:lstStyle/>
          <a:p>
            <a:r>
              <a:rPr lang="en-US" altLang="de-DE" dirty="0">
                <a:solidFill>
                  <a:srgbClr val="042D98"/>
                </a:solidFill>
              </a:rPr>
              <a:t>What are the steps of procedure?</a:t>
            </a:r>
            <a:br>
              <a:rPr lang="pl-PL" altLang="de-DE" dirty="0"/>
            </a:br>
            <a:br>
              <a:rPr lang="pl-PL" altLang="de-DE" dirty="0"/>
            </a:br>
            <a:br>
              <a:rPr lang="en-US" altLang="de-DE" dirty="0"/>
            </a:br>
            <a:endParaRPr lang="pl-PL" altLang="de-DE" dirty="0"/>
          </a:p>
        </p:txBody>
      </p:sp>
      <p:sp>
        <p:nvSpPr>
          <p:cNvPr id="5" name="Symbol zastępczy zawartości 2"/>
          <p:cNvSpPr>
            <a:spLocks noGrp="1"/>
          </p:cNvSpPr>
          <p:nvPr>
            <p:ph type="body" sz="quarter" idx="13"/>
          </p:nvPr>
        </p:nvSpPr>
        <p:spPr/>
        <p:txBody>
          <a:bodyPr/>
          <a:lstStyle/>
          <a:p>
            <a:pPr marL="0" lvl="2" indent="-514350">
              <a:buFont typeface="+mj-lt"/>
              <a:buAutoNum type="arabicPeriod"/>
            </a:pPr>
            <a:r>
              <a:rPr lang="en-US" sz="2800" dirty="0"/>
              <a:t>Closed reduction</a:t>
            </a:r>
          </a:p>
          <a:p>
            <a:pPr marL="0" lvl="2" indent="-514350">
              <a:buFont typeface="+mj-lt"/>
              <a:buAutoNum type="arabicPeriod"/>
            </a:pPr>
            <a:r>
              <a:rPr lang="en-US" sz="2800" dirty="0"/>
              <a:t>Insertion of guide wire</a:t>
            </a:r>
          </a:p>
          <a:p>
            <a:pPr marL="0" lvl="2" indent="-514350">
              <a:buFont typeface="+mj-lt"/>
              <a:buAutoNum type="arabicPeriod"/>
            </a:pPr>
            <a:r>
              <a:rPr lang="en-US" sz="2800" dirty="0"/>
              <a:t>Reaming, tapping, and insertion of DHS</a:t>
            </a:r>
          </a:p>
          <a:p>
            <a:pPr marL="0" lvl="2" indent="-514350">
              <a:buFont typeface="+mj-lt"/>
              <a:buAutoNum type="arabicPeriod"/>
            </a:pPr>
            <a:r>
              <a:rPr lang="en-US" sz="2800" dirty="0"/>
              <a:t>Plate fixation</a:t>
            </a:r>
          </a:p>
          <a:p>
            <a:pPr indent="-514350">
              <a:buFont typeface="+mj-lt"/>
              <a:buAutoNum type="arabicPeriod"/>
            </a:pPr>
            <a:endParaRPr lang="pl-PL" altLang="de-DE" dirty="0"/>
          </a:p>
        </p:txBody>
      </p:sp>
    </p:spTree>
    <p:extLst>
      <p:ext uri="{BB962C8B-B14F-4D97-AF65-F5344CB8AC3E}">
        <p14:creationId xmlns:p14="http://schemas.microsoft.com/office/powerpoint/2010/main" val="421160642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629400" y="6275388"/>
            <a:ext cx="762000" cy="533400"/>
          </a:xfrm>
          <a:prstGeom prst="rect">
            <a:avLst/>
          </a:prstGeom>
          <a:solidFill>
            <a:schemeClr val="bg1"/>
          </a:solidFill>
          <a:ln w="9525" algn="ctr">
            <a:solidFill>
              <a:schemeClr val="bg1"/>
            </a:solidFill>
            <a:round/>
            <a:headEnd/>
            <a:tailEnd/>
          </a:ln>
        </p:spPr>
        <p:txBody>
          <a:bodyPr/>
          <a:lstStyle>
            <a:lvl1pPr eaLnBrk="0" hangingPunct="0">
              <a:lnSpc>
                <a:spcPct val="125000"/>
              </a:lnSpc>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Char char="•"/>
              <a:defRPr kumimoji="1" sz="2000">
                <a:solidFill>
                  <a:schemeClr val="tx1"/>
                </a:solidFill>
                <a:latin typeface="Arial" pitchFamily="34" charset="0"/>
                <a:ea typeface="MS PGothic" pitchFamily="34" charset="-128"/>
              </a:defRPr>
            </a:lvl3pPr>
            <a:lvl4pPr marL="1600200" indent="-228600" eaLnBrk="0" hangingPunct="0">
              <a:spcBef>
                <a:spcPct val="20000"/>
              </a:spcBef>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MS PGothic" pitchFamily="34" charset="-128"/>
              </a:defRPr>
            </a:lvl9pPr>
          </a:lstStyle>
          <a:p>
            <a:pPr eaLnBrk="1" hangingPunct="1">
              <a:lnSpc>
                <a:spcPct val="100000"/>
              </a:lnSpc>
              <a:spcBef>
                <a:spcPct val="0"/>
              </a:spcBef>
              <a:buFontTx/>
              <a:buNone/>
            </a:pPr>
            <a:endParaRPr lang="de-CH" altLang="de-DE" sz="2000">
              <a:solidFill>
                <a:srgbClr val="000000"/>
              </a:solidFill>
              <a:ea typeface="Osaka" charset="-128"/>
            </a:endParaRPr>
          </a:p>
        </p:txBody>
      </p:sp>
      <p:sp>
        <p:nvSpPr>
          <p:cNvPr id="32771" name="Title 1"/>
          <p:cNvSpPr>
            <a:spLocks noGrp="1"/>
          </p:cNvSpPr>
          <p:nvPr>
            <p:ph type="title"/>
          </p:nvPr>
        </p:nvSpPr>
        <p:spPr/>
        <p:txBody>
          <a:bodyPr/>
          <a:lstStyle/>
          <a:p>
            <a:r>
              <a:rPr lang="de-CH" altLang="en-US" dirty="0" err="1"/>
              <a:t>What</a:t>
            </a:r>
            <a:r>
              <a:rPr lang="de-CH" altLang="en-US" dirty="0"/>
              <a:t> </a:t>
            </a:r>
            <a:r>
              <a:rPr lang="de-CH" altLang="en-US" dirty="0" err="1"/>
              <a:t>kind</a:t>
            </a:r>
            <a:r>
              <a:rPr lang="de-CH" altLang="en-US" dirty="0"/>
              <a:t> </a:t>
            </a:r>
            <a:r>
              <a:rPr lang="de-CH" altLang="en-US" dirty="0" err="1"/>
              <a:t>of</a:t>
            </a:r>
            <a:r>
              <a:rPr lang="de-CH" altLang="en-US" dirty="0"/>
              <a:t> </a:t>
            </a:r>
            <a:r>
              <a:rPr lang="de-CH" altLang="en-US" dirty="0" err="1"/>
              <a:t>mobilization</a:t>
            </a:r>
            <a:r>
              <a:rPr lang="de-CH" altLang="en-US" dirty="0"/>
              <a:t> after </a:t>
            </a:r>
            <a:r>
              <a:rPr lang="de-CH" altLang="en-US" dirty="0" err="1"/>
              <a:t>surgery</a:t>
            </a:r>
            <a:r>
              <a:rPr lang="de-CH" altLang="en-US" dirty="0"/>
              <a:t> </a:t>
            </a:r>
            <a:r>
              <a:rPr lang="de-CH" altLang="en-US" dirty="0" err="1"/>
              <a:t>is</a:t>
            </a:r>
            <a:r>
              <a:rPr lang="de-CH" altLang="en-US" dirty="0"/>
              <a:t> </a:t>
            </a:r>
            <a:r>
              <a:rPr lang="de-CH" altLang="en-US" dirty="0" err="1"/>
              <a:t>aimed</a:t>
            </a:r>
            <a:r>
              <a:rPr lang="de-CH" altLang="en-US" dirty="0"/>
              <a:t> </a:t>
            </a:r>
            <a:r>
              <a:rPr lang="de-CH" altLang="en-US" dirty="0" err="1"/>
              <a:t>for</a:t>
            </a:r>
            <a:r>
              <a:rPr lang="de-CH" altLang="en-US" dirty="0"/>
              <a:t>?</a:t>
            </a:r>
            <a:endParaRPr lang="en-US" altLang="en-US" dirty="0"/>
          </a:p>
        </p:txBody>
      </p:sp>
    </p:spTree>
    <p:extLst>
      <p:ext uri="{BB962C8B-B14F-4D97-AF65-F5344CB8AC3E}">
        <p14:creationId xmlns:p14="http://schemas.microsoft.com/office/powerpoint/2010/main" val="3405791353"/>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3285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658800" y="518400"/>
            <a:ext cx="8775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chemeClr val="tx1"/>
                </a:solidFill>
                <a:latin typeface="Arial" charset="0"/>
                <a:ea typeface="Osaka" charset="-128"/>
              </a:defRPr>
            </a:lvl1pPr>
            <a:lvl2pPr marL="742950" indent="-285750" eaLnBrk="0" hangingPunct="0">
              <a:defRPr kumimoji="1" sz="2000">
                <a:solidFill>
                  <a:schemeClr val="tx1"/>
                </a:solidFill>
                <a:latin typeface="Arial" charset="0"/>
                <a:ea typeface="Osaka" charset="-128"/>
              </a:defRPr>
            </a:lvl2pPr>
            <a:lvl3pPr marL="1143000" indent="-228600" eaLnBrk="0" hangingPunct="0">
              <a:defRPr kumimoji="1" sz="2000">
                <a:solidFill>
                  <a:schemeClr val="tx1"/>
                </a:solidFill>
                <a:latin typeface="Arial" charset="0"/>
                <a:ea typeface="Osaka" charset="-128"/>
              </a:defRPr>
            </a:lvl3pPr>
            <a:lvl4pPr marL="1600200" indent="-228600" eaLnBrk="0" hangingPunct="0">
              <a:defRPr kumimoji="1" sz="2000">
                <a:solidFill>
                  <a:schemeClr val="tx1"/>
                </a:solidFill>
                <a:latin typeface="Arial" charset="0"/>
                <a:ea typeface="Osaka" charset="-128"/>
              </a:defRPr>
            </a:lvl4pPr>
            <a:lvl5pPr marL="2057400" indent="-228600" eaLnBrk="0" hangingPunct="0">
              <a:defRPr kumimoji="1" sz="2000">
                <a:solidFill>
                  <a:schemeClr val="tx1"/>
                </a:solidFill>
                <a:latin typeface="Arial" charset="0"/>
                <a:ea typeface="Osaka" charset="-128"/>
              </a:defRPr>
            </a:lvl5pPr>
            <a:lvl6pPr marL="2514600" indent="-228600" eaLnBrk="0" fontAlgn="base" hangingPunct="0">
              <a:spcBef>
                <a:spcPct val="0"/>
              </a:spcBef>
              <a:spcAft>
                <a:spcPct val="0"/>
              </a:spcAft>
              <a:defRPr kumimoji="1" sz="2000">
                <a:solidFill>
                  <a:schemeClr val="tx1"/>
                </a:solidFill>
                <a:latin typeface="Arial" charset="0"/>
                <a:ea typeface="Osaka" charset="-128"/>
              </a:defRPr>
            </a:lvl6pPr>
            <a:lvl7pPr marL="2971800" indent="-228600" eaLnBrk="0" fontAlgn="base" hangingPunct="0">
              <a:spcBef>
                <a:spcPct val="0"/>
              </a:spcBef>
              <a:spcAft>
                <a:spcPct val="0"/>
              </a:spcAft>
              <a:defRPr kumimoji="1" sz="2000">
                <a:solidFill>
                  <a:schemeClr val="tx1"/>
                </a:solidFill>
                <a:latin typeface="Arial" charset="0"/>
                <a:ea typeface="Osaka" charset="-128"/>
              </a:defRPr>
            </a:lvl7pPr>
            <a:lvl8pPr marL="3429000" indent="-228600" eaLnBrk="0" fontAlgn="base" hangingPunct="0">
              <a:spcBef>
                <a:spcPct val="0"/>
              </a:spcBef>
              <a:spcAft>
                <a:spcPct val="0"/>
              </a:spcAft>
              <a:defRPr kumimoji="1" sz="2000">
                <a:solidFill>
                  <a:schemeClr val="tx1"/>
                </a:solidFill>
                <a:latin typeface="Arial" charset="0"/>
                <a:ea typeface="Osaka" charset="-128"/>
              </a:defRPr>
            </a:lvl8pPr>
            <a:lvl9pPr marL="3886200" indent="-228600" eaLnBrk="0" fontAlgn="base" hangingPunct="0">
              <a:spcBef>
                <a:spcPct val="0"/>
              </a:spcBef>
              <a:spcAft>
                <a:spcPct val="0"/>
              </a:spcAft>
              <a:defRPr kumimoji="1" sz="2000">
                <a:solidFill>
                  <a:schemeClr val="tx1"/>
                </a:solidFill>
                <a:latin typeface="Arial" charset="0"/>
                <a:ea typeface="Osaka" charset="-128"/>
              </a:defRPr>
            </a:lvl9pPr>
          </a:lstStyle>
          <a:p>
            <a:pPr>
              <a:defRPr/>
            </a:pPr>
            <a:r>
              <a:rPr lang="en-US" altLang="ja-JP" sz="3200" b="1" dirty="0">
                <a:solidFill>
                  <a:schemeClr val="tx2"/>
                </a:solidFill>
              </a:rPr>
              <a:t>Summary</a:t>
            </a:r>
            <a:r>
              <a:rPr lang="en-US" altLang="ja-JP" sz="3200" b="1" dirty="0">
                <a:solidFill>
                  <a:schemeClr val="tx2"/>
                </a:solidFill>
                <a:latin typeface="Arial"/>
                <a:cs typeface="Arial"/>
              </a:rPr>
              <a:t>—</a:t>
            </a:r>
            <a:r>
              <a:rPr lang="en-US" altLang="ja-JP" sz="3200" b="1" dirty="0">
                <a:solidFill>
                  <a:schemeClr val="tx2"/>
                </a:solidFill>
              </a:rPr>
              <a:t>The 4 AO principles</a:t>
            </a:r>
            <a:br>
              <a:rPr lang="de-CH" sz="3200" b="1" kern="0" dirty="0">
                <a:solidFill>
                  <a:schemeClr val="tx2"/>
                </a:solidFill>
                <a:latin typeface="Arial"/>
                <a:ea typeface="ＭＳ Ｐゴシック" pitchFamily="34" charset="-128"/>
                <a:cs typeface="+mj-cs"/>
              </a:rPr>
            </a:br>
            <a:endParaRPr lang="de-CH" altLang="ja-JP" sz="3200" dirty="0">
              <a:solidFill>
                <a:schemeClr val="tx2"/>
              </a:solidFill>
            </a:endParaRPr>
          </a:p>
        </p:txBody>
      </p:sp>
    </p:spTree>
    <p:extLst>
      <p:ext uri="{BB962C8B-B14F-4D97-AF65-F5344CB8AC3E}">
        <p14:creationId xmlns:p14="http://schemas.microsoft.com/office/powerpoint/2010/main" val="230810040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ja-JP" dirty="0">
                <a:latin typeface="Arial" charset="0"/>
                <a:ea typeface="Osaka" charset="-128"/>
              </a:rPr>
              <a:t>Conclusion</a:t>
            </a:r>
          </a:p>
        </p:txBody>
      </p:sp>
      <p:sp>
        <p:nvSpPr>
          <p:cNvPr id="44034"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The 65-year-old woman with a proximal femoral fracture is treated with DHS.</a:t>
            </a:r>
          </a:p>
          <a:p>
            <a:pPr marL="457200" indent="-457200">
              <a:buFont typeface="Arial" panose="020B0604020202020204" pitchFamily="34" charset="0"/>
              <a:buChar char="•"/>
            </a:pPr>
            <a:r>
              <a:rPr lang="en-US" dirty="0"/>
              <a:t>Closed reduction is performed on a fracture table </a:t>
            </a:r>
          </a:p>
          <a:p>
            <a:pPr marL="457200" indent="-457200">
              <a:buFont typeface="Arial" panose="020B0604020202020204" pitchFamily="34" charset="0"/>
              <a:buChar char="•"/>
            </a:pPr>
            <a:r>
              <a:rPr lang="en-US" dirty="0"/>
              <a:t>Internal fixation will provide relative stability and secondary bone healing.</a:t>
            </a:r>
          </a:p>
          <a:p>
            <a:pPr marL="457200" indent="-457200">
              <a:buFont typeface="Arial" panose="020B0604020202020204" pitchFamily="34" charset="0"/>
              <a:buChar char="•"/>
            </a:pPr>
            <a:r>
              <a:rPr lang="de-CH" altLang="en-US" dirty="0"/>
              <a:t>The </a:t>
            </a:r>
            <a:r>
              <a:rPr lang="de-CH" altLang="en-US" dirty="0" err="1"/>
              <a:t>case</a:t>
            </a:r>
            <a:r>
              <a:rPr lang="de-CH" altLang="en-US" dirty="0"/>
              <a:t> </a:t>
            </a:r>
            <a:r>
              <a:rPr lang="de-CH" altLang="en-US" dirty="0" err="1"/>
              <a:t>is</a:t>
            </a:r>
            <a:r>
              <a:rPr lang="de-CH" altLang="en-US" dirty="0"/>
              <a:t> </a:t>
            </a:r>
            <a:r>
              <a:rPr lang="de-CH" altLang="en-US" dirty="0" err="1"/>
              <a:t>prepared</a:t>
            </a:r>
            <a:r>
              <a:rPr lang="de-CH" altLang="en-US" dirty="0"/>
              <a:t> </a:t>
            </a:r>
            <a:r>
              <a:rPr lang="de-CH" altLang="en-US" dirty="0" err="1"/>
              <a:t>following</a:t>
            </a:r>
            <a:r>
              <a:rPr lang="de-CH" altLang="en-US" dirty="0"/>
              <a:t> «P.I.P.».</a:t>
            </a:r>
            <a:endParaRPr lang="en-US" altLang="en-US" dirty="0"/>
          </a:p>
          <a:p>
            <a:pPr marL="457200" indent="-457200">
              <a:buFont typeface="Arial" panose="020B0604020202020204" pitchFamily="34" charset="0"/>
              <a:buChar char="•"/>
            </a:pPr>
            <a:endParaRPr lang="en-US" dirty="0"/>
          </a:p>
        </p:txBody>
      </p:sp>
      <p:sp>
        <p:nvSpPr>
          <p:cNvPr id="44035" name="Freeform 13"/>
          <p:cNvSpPr>
            <a:spLocks/>
          </p:cNvSpPr>
          <p:nvPr/>
        </p:nvSpPr>
        <p:spPr bwMode="auto">
          <a:xfrm>
            <a:off x="9191626" y="2466975"/>
            <a:ext cx="9525" cy="6350"/>
          </a:xfrm>
          <a:custGeom>
            <a:avLst/>
            <a:gdLst>
              <a:gd name="T0" fmla="*/ 16992601 w 5"/>
              <a:gd name="T1" fmla="*/ 11325223 h 4"/>
              <a:gd name="T2" fmla="*/ 0 w 5"/>
              <a:gd name="T3" fmla="*/ 0 h 4"/>
              <a:gd name="T4" fmla="*/ 16992601 w 5"/>
              <a:gd name="T5" fmla="*/ 0 h 4"/>
              <a:gd name="T6" fmla="*/ 16992601 w 5"/>
              <a:gd name="T7" fmla="*/ 1132522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0" y="0"/>
                </a:lnTo>
                <a:lnTo>
                  <a:pt x="5" y="0"/>
                </a:lnTo>
                <a:lnTo>
                  <a:pt x="5" y="4"/>
                </a:lnTo>
                <a:close/>
              </a:path>
            </a:pathLst>
          </a:custGeom>
          <a:solidFill>
            <a:srgbClr val="EAD6C1"/>
          </a:solidFill>
          <a:ln w="9525">
            <a:solidFill>
              <a:schemeClr val="accent1"/>
            </a:solidFill>
            <a:round/>
            <a:headEnd/>
            <a:tailEnd/>
          </a:ln>
        </p:spPr>
        <p:txBody>
          <a:bodyPr/>
          <a:lstStyle/>
          <a:p>
            <a:endParaRPr lang="de-CH"/>
          </a:p>
        </p:txBody>
      </p:sp>
    </p:spTree>
    <p:extLst>
      <p:ext uri="{BB962C8B-B14F-4D97-AF65-F5344CB8AC3E}">
        <p14:creationId xmlns:p14="http://schemas.microsoft.com/office/powerpoint/2010/main" val="374419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58800" y="518317"/>
            <a:ext cx="10874374" cy="966789"/>
          </a:xfrm>
        </p:spPr>
        <p:txBody>
          <a:bodyPr/>
          <a:lstStyle/>
          <a:p>
            <a:r>
              <a:rPr lang="de-CH" altLang="ja-JP" dirty="0">
                <a:latin typeface="Arial" charset="0"/>
                <a:ea typeface="Osaka" charset="-128"/>
              </a:rPr>
              <a:t>Learning </a:t>
            </a:r>
            <a:r>
              <a:rPr lang="de-CH" altLang="ja-JP" dirty="0" err="1">
                <a:latin typeface="Arial" charset="0"/>
                <a:ea typeface="Osaka" charset="-128"/>
              </a:rPr>
              <a:t>outcomes</a:t>
            </a:r>
            <a:endParaRPr lang="de-CH" altLang="ja-JP" dirty="0">
              <a:latin typeface="Arial" charset="0"/>
              <a:ea typeface="Osaka" charset="-128"/>
            </a:endParaRPr>
          </a:p>
        </p:txBody>
      </p:sp>
      <p:sp>
        <p:nvSpPr>
          <p:cNvPr id="33795" name="Rectangle 3"/>
          <p:cNvSpPr>
            <a:spLocks noGrp="1" noChangeArrowheads="1"/>
          </p:cNvSpPr>
          <p:nvPr>
            <p:ph type="body" sz="quarter" idx="13"/>
          </p:nvPr>
        </p:nvSpPr>
        <p:spPr>
          <a:xfrm>
            <a:off x="658813" y="1727200"/>
            <a:ext cx="10261600" cy="4129088"/>
          </a:xfrm>
        </p:spPr>
        <p:txBody>
          <a:bodyPr/>
          <a:lstStyle/>
          <a:p>
            <a:pPr>
              <a:defRPr/>
            </a:pPr>
            <a:r>
              <a:rPr lang="en-US" dirty="0"/>
              <a:t>At the end of the discussion the participants should be able to:</a:t>
            </a:r>
          </a:p>
          <a:p>
            <a:endParaRPr lang="en-US" sz="2000" dirty="0"/>
          </a:p>
          <a:p>
            <a:pPr marL="457200" indent="-457200" eaLnBrk="1" hangingPunct="1">
              <a:buFont typeface="Arial" panose="020B0604020202020204" pitchFamily="34" charset="0"/>
              <a:buChar char="•"/>
            </a:pPr>
            <a:r>
              <a:rPr lang="en-US" dirty="0"/>
              <a:t>Describe the fracture briefly</a:t>
            </a:r>
          </a:p>
          <a:p>
            <a:pPr marL="457200" indent="-457200" eaLnBrk="1" hangingPunct="1">
              <a:buFont typeface="Arial" panose="020B0604020202020204" pitchFamily="34" charset="0"/>
              <a:buChar char="•"/>
            </a:pPr>
            <a:r>
              <a:rPr lang="en-US" dirty="0"/>
              <a:t>Review the 4 AO principles of fracture fixation</a:t>
            </a:r>
          </a:p>
          <a:p>
            <a:pPr marL="457200" indent="-457200" eaLnBrk="1" hangingPunct="1">
              <a:buFont typeface="Arial" panose="020B0604020202020204" pitchFamily="34" charset="0"/>
              <a:buChar char="•"/>
              <a:defRPr/>
            </a:pPr>
            <a:r>
              <a:rPr lang="en-US" dirty="0">
                <a:solidFill>
                  <a:schemeClr val="tx2"/>
                </a:solidFill>
                <a:ea typeface="ＭＳ Ｐゴシック" pitchFamily="34" charset="-128"/>
              </a:rPr>
              <a:t>List nursing preparations for internal fixation of a proximal femoral fracture</a:t>
            </a:r>
          </a:p>
          <a:p>
            <a:pPr eaLnBrk="1" hangingPunct="1">
              <a:buFont typeface="Wingdings" pitchFamily="2" charset="2"/>
              <a:buNone/>
            </a:pPr>
            <a:endParaRPr lang="en-US" dirty="0"/>
          </a:p>
          <a:p>
            <a:pPr eaLnBrk="1" hangingPunct="1">
              <a:buFontTx/>
              <a:buNone/>
            </a:pPr>
            <a:endParaRPr lang="de-CH" dirty="0"/>
          </a:p>
          <a:p>
            <a:pPr lvl="1" eaLnBrk="1" hangingPunct="1">
              <a:buFontTx/>
              <a:buNone/>
            </a:pPr>
            <a:endParaRPr lang="de-CH"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ja-JP" dirty="0">
                <a:latin typeface="Arial" charset="0"/>
                <a:ea typeface="Osaka" charset="-128"/>
              </a:rPr>
              <a:t>Case presentation</a:t>
            </a:r>
          </a:p>
        </p:txBody>
      </p:sp>
      <p:sp>
        <p:nvSpPr>
          <p:cNvPr id="3" name="Content Placeholder 2"/>
          <p:cNvSpPr>
            <a:spLocks noGrp="1"/>
          </p:cNvSpPr>
          <p:nvPr>
            <p:ph type="body" sz="quarter" idx="13"/>
          </p:nvPr>
        </p:nvSpPr>
        <p:spPr/>
        <p:txBody>
          <a:bodyPr/>
          <a:lstStyle/>
          <a:p>
            <a:pPr marL="552450" indent="-428625">
              <a:buFontTx/>
              <a:buChar char="•"/>
            </a:pPr>
            <a:r>
              <a:rPr lang="en-US" dirty="0">
                <a:solidFill>
                  <a:srgbClr val="000000"/>
                </a:solidFill>
              </a:rPr>
              <a:t>65-year-old woman fell from ladder</a:t>
            </a:r>
          </a:p>
          <a:p>
            <a:pPr marL="552450" indent="-428625">
              <a:buFontTx/>
              <a:buChar char="•"/>
            </a:pPr>
            <a:r>
              <a:rPr lang="en-US" dirty="0">
                <a:solidFill>
                  <a:srgbClr val="000000"/>
                </a:solidFill>
              </a:rPr>
              <a:t>Left proximal femur fracture</a:t>
            </a:r>
          </a:p>
        </p:txBody>
      </p:sp>
      <p:pic>
        <p:nvPicPr>
          <p:cNvPr id="5" name="Picture 2" descr="C:\Business Files\ivanrie\Documents\1 Business Data\AOT\AOT ORP Program Development\Proces\Production of educational material\1.11_Proximal femur fractures\3_Discussion\DHS\Cases from Fribourg\480703 Bochud Micheline 120716-F.jpg"/>
          <p:cNvPicPr>
            <a:picLocks noChangeAspect="1" noChangeArrowheads="1"/>
          </p:cNvPicPr>
          <p:nvPr/>
        </p:nvPicPr>
        <p:blipFill rotWithShape="1">
          <a:blip r:embed="rId3">
            <a:extLst>
              <a:ext uri="{28A0092B-C50C-407E-A947-70E740481C1C}">
                <a14:useLocalDpi xmlns:a14="http://schemas.microsoft.com/office/drawing/2010/main" val="0"/>
              </a:ext>
            </a:extLst>
          </a:blip>
          <a:srcRect l="53149" t="25782" r="12068"/>
          <a:stretch/>
        </p:blipFill>
        <p:spPr bwMode="auto">
          <a:xfrm>
            <a:off x="7010392" y="1243013"/>
            <a:ext cx="3838584" cy="506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62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4 Principles of fracture fixation</a:t>
            </a:r>
            <a:r>
              <a:rPr lang="en-US" altLang="en-US" dirty="0">
                <a:cs typeface="Arial" pitchFamily="34" charset="0"/>
              </a:rPr>
              <a:t>—</a:t>
            </a:r>
            <a:r>
              <a:rPr lang="en-US" altLang="en-US" dirty="0"/>
              <a:t>Review</a:t>
            </a:r>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304" y="1495125"/>
            <a:ext cx="6781800"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40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ja-JP" dirty="0">
                <a:latin typeface="Arial" charset="0"/>
                <a:ea typeface="Osaka" charset="-128"/>
              </a:rPr>
              <a:t>Describe the fracture </a:t>
            </a:r>
          </a:p>
        </p:txBody>
      </p:sp>
      <p:sp>
        <p:nvSpPr>
          <p:cNvPr id="5" name="Content Placeholder 1"/>
          <p:cNvSpPr>
            <a:spLocks noGrp="1"/>
          </p:cNvSpPr>
          <p:nvPr>
            <p:ph type="body" sz="quarter" idx="13"/>
          </p:nvPr>
        </p:nvSpPr>
        <p:spPr>
          <a:xfrm>
            <a:off x="6840000" y="1260000"/>
            <a:ext cx="9505950" cy="4129088"/>
          </a:xfrm>
        </p:spPr>
        <p:txBody>
          <a:bodyPr/>
          <a:lstStyle/>
          <a:p>
            <a:r>
              <a:rPr lang="en-US" altLang="en-US" dirty="0"/>
              <a:t>Bone</a:t>
            </a:r>
          </a:p>
          <a:p>
            <a:r>
              <a:rPr lang="en-US" altLang="en-US" dirty="0"/>
              <a:t>Segment</a:t>
            </a:r>
          </a:p>
          <a:p>
            <a:r>
              <a:rPr lang="en-US" altLang="en-US" dirty="0"/>
              <a:t>Fracture type</a:t>
            </a:r>
          </a:p>
        </p:txBody>
      </p:sp>
      <p:pic>
        <p:nvPicPr>
          <p:cNvPr id="6" name="Picture 2" descr="C:\Business Files\ivanrie\Documents\1 Business Data\AOT\AOT ORP Program Development\Proces\Production of educational material\1.11_Proximal femur fractures\3_Discussion\DHS\Cases from Fribourg\480703 Bochud Micheline 120716-F.jpg"/>
          <p:cNvPicPr>
            <a:picLocks noChangeAspect="1" noChangeArrowheads="1"/>
          </p:cNvPicPr>
          <p:nvPr/>
        </p:nvPicPr>
        <p:blipFill rotWithShape="1">
          <a:blip r:embed="rId3">
            <a:extLst>
              <a:ext uri="{28A0092B-C50C-407E-A947-70E740481C1C}">
                <a14:useLocalDpi xmlns:a14="http://schemas.microsoft.com/office/drawing/2010/main" val="0"/>
              </a:ext>
            </a:extLst>
          </a:blip>
          <a:srcRect l="53149" t="25782" r="12068"/>
          <a:stretch/>
        </p:blipFill>
        <p:spPr bwMode="auto">
          <a:xfrm>
            <a:off x="2268000" y="1260000"/>
            <a:ext cx="3836085" cy="506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29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ja-JP" dirty="0">
                <a:latin typeface="Arial" charset="0"/>
                <a:ea typeface="Osaka" charset="-128"/>
              </a:rPr>
              <a:t>Describe the fracture </a:t>
            </a:r>
          </a:p>
        </p:txBody>
      </p:sp>
      <p:sp>
        <p:nvSpPr>
          <p:cNvPr id="5" name="Content Placeholder 1"/>
          <p:cNvSpPr>
            <a:spLocks noGrp="1"/>
          </p:cNvSpPr>
          <p:nvPr>
            <p:ph type="body" sz="quarter" idx="13"/>
          </p:nvPr>
        </p:nvSpPr>
        <p:spPr>
          <a:xfrm>
            <a:off x="6840000" y="1260000"/>
            <a:ext cx="9505950" cy="4129088"/>
          </a:xfrm>
        </p:spPr>
        <p:txBody>
          <a:bodyPr/>
          <a:lstStyle/>
          <a:p>
            <a:r>
              <a:rPr lang="en-US" altLang="en-US" dirty="0"/>
              <a:t>Bone</a:t>
            </a:r>
          </a:p>
          <a:p>
            <a:r>
              <a:rPr lang="en-US" altLang="en-US" dirty="0"/>
              <a:t>Segment</a:t>
            </a:r>
          </a:p>
          <a:p>
            <a:r>
              <a:rPr lang="en-US" altLang="en-US" dirty="0"/>
              <a:t>Fracture type</a:t>
            </a:r>
          </a:p>
        </p:txBody>
      </p:sp>
      <p:sp>
        <p:nvSpPr>
          <p:cNvPr id="7" name="Content Placeholder 2"/>
          <p:cNvSpPr>
            <a:spLocks noGrp="1"/>
          </p:cNvSpPr>
          <p:nvPr>
            <p:ph sz="half" idx="4294967295"/>
          </p:nvPr>
        </p:nvSpPr>
        <p:spPr>
          <a:xfrm>
            <a:off x="9540000" y="1244600"/>
            <a:ext cx="2420937" cy="4495800"/>
          </a:xfrm>
        </p:spPr>
        <p:txBody>
          <a:bodyPr/>
          <a:lstStyle/>
          <a:p>
            <a:r>
              <a:rPr altLang="en-US" dirty="0">
                <a:solidFill>
                  <a:schemeClr val="tx2"/>
                </a:solidFill>
                <a:ea typeface="MS PGothic" pitchFamily="34" charset="-128"/>
              </a:rPr>
              <a:t>Femur</a:t>
            </a:r>
          </a:p>
          <a:p>
            <a:r>
              <a:rPr lang="de-CH" altLang="en-US" dirty="0" err="1">
                <a:solidFill>
                  <a:schemeClr val="tx2"/>
                </a:solidFill>
                <a:ea typeface="MS PGothic" pitchFamily="34" charset="-128"/>
              </a:rPr>
              <a:t>Proxim</a:t>
            </a:r>
            <a:r>
              <a:rPr altLang="en-US" dirty="0">
                <a:solidFill>
                  <a:schemeClr val="tx2"/>
                </a:solidFill>
                <a:ea typeface="MS PGothic" pitchFamily="34" charset="-128"/>
              </a:rPr>
              <a:t>al</a:t>
            </a:r>
          </a:p>
          <a:p>
            <a:r>
              <a:rPr lang="de-CH" altLang="en-US" dirty="0" err="1">
                <a:solidFill>
                  <a:schemeClr val="tx2"/>
                </a:solidFill>
                <a:ea typeface="MS PGothic" pitchFamily="34" charset="-128"/>
              </a:rPr>
              <a:t>Trochanteric</a:t>
            </a:r>
            <a:endParaRPr altLang="en-US" dirty="0">
              <a:solidFill>
                <a:schemeClr val="tx2"/>
              </a:solidFill>
              <a:ea typeface="MS PGothic" pitchFamily="34" charset="-128"/>
            </a:endParaRPr>
          </a:p>
        </p:txBody>
      </p:sp>
      <p:pic>
        <p:nvPicPr>
          <p:cNvPr id="6" name="Picture 2" descr="C:\Business Files\ivanrie\Documents\1 Business Data\AOT\AOT ORP Program Development\Proces\Production of educational material\1.11_Proximal femur fractures\3_Discussion\DHS\Cases from Fribourg\480703 Bochud Micheline 120716-F.jpg"/>
          <p:cNvPicPr>
            <a:picLocks noChangeAspect="1" noChangeArrowheads="1"/>
          </p:cNvPicPr>
          <p:nvPr/>
        </p:nvPicPr>
        <p:blipFill rotWithShape="1">
          <a:blip r:embed="rId3">
            <a:extLst>
              <a:ext uri="{28A0092B-C50C-407E-A947-70E740481C1C}">
                <a14:useLocalDpi xmlns:a14="http://schemas.microsoft.com/office/drawing/2010/main" val="0"/>
              </a:ext>
            </a:extLst>
          </a:blip>
          <a:srcRect l="53149" t="25782" r="12068"/>
          <a:stretch/>
        </p:blipFill>
        <p:spPr bwMode="auto">
          <a:xfrm>
            <a:off x="2268000" y="1260000"/>
            <a:ext cx="3827616" cy="505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9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2417334" y="1486575"/>
            <a:ext cx="1662443" cy="954107"/>
          </a:xfrm>
          <a:prstGeom prst="rect">
            <a:avLst/>
          </a:prstGeom>
          <a:noFill/>
        </p:spPr>
        <p:txBody>
          <a:bodyPr wrap="none">
            <a:spAutoFit/>
          </a:bodyPr>
          <a:lstStyle/>
          <a:p>
            <a:pPr algn="ctr">
              <a:defRPr/>
            </a:pPr>
            <a:r>
              <a:rPr lang="de-CH" sz="3200" b="1" dirty="0">
                <a:solidFill>
                  <a:schemeClr val="tx2"/>
                </a:solidFill>
                <a:latin typeface="Arial" charset="0"/>
              </a:rPr>
              <a:t>A</a:t>
            </a:r>
            <a:r>
              <a:rPr lang="de-CH" sz="2800" b="1" dirty="0">
                <a:solidFill>
                  <a:schemeClr val="accent6"/>
                </a:solidFill>
                <a:latin typeface="Arial" charset="0"/>
              </a:rPr>
              <a:t> </a:t>
            </a:r>
          </a:p>
          <a:p>
            <a:pPr algn="ctr">
              <a:defRPr/>
            </a:pPr>
            <a:r>
              <a:rPr lang="de-CH" sz="2400" dirty="0">
                <a:latin typeface="Arial" charset="0"/>
              </a:rPr>
              <a:t>Trochanter</a:t>
            </a:r>
          </a:p>
        </p:txBody>
      </p:sp>
      <p:sp>
        <p:nvSpPr>
          <p:cNvPr id="143" name="TextBox 142"/>
          <p:cNvSpPr txBox="1"/>
          <p:nvPr/>
        </p:nvSpPr>
        <p:spPr>
          <a:xfrm>
            <a:off x="5179602" y="1486575"/>
            <a:ext cx="1348446" cy="954107"/>
          </a:xfrm>
          <a:prstGeom prst="rect">
            <a:avLst/>
          </a:prstGeom>
          <a:noFill/>
        </p:spPr>
        <p:txBody>
          <a:bodyPr wrap="none">
            <a:spAutoFit/>
          </a:bodyPr>
          <a:lstStyle/>
          <a:p>
            <a:pPr lvl="1" algn="ctr">
              <a:defRPr/>
            </a:pPr>
            <a:r>
              <a:rPr lang="de-CH" sz="3200" b="1" dirty="0">
                <a:solidFill>
                  <a:schemeClr val="tx2"/>
                </a:solidFill>
                <a:latin typeface="Arial" charset="0"/>
              </a:rPr>
              <a:t>B</a:t>
            </a:r>
          </a:p>
          <a:p>
            <a:pPr lvl="1" algn="ctr">
              <a:defRPr/>
            </a:pPr>
            <a:r>
              <a:rPr lang="de-CH" sz="2400" dirty="0"/>
              <a:t>Neck</a:t>
            </a:r>
          </a:p>
        </p:txBody>
      </p:sp>
      <p:sp>
        <p:nvSpPr>
          <p:cNvPr id="144" name="TextBox 143"/>
          <p:cNvSpPr txBox="1"/>
          <p:nvPr/>
        </p:nvSpPr>
        <p:spPr>
          <a:xfrm>
            <a:off x="8012921" y="1486575"/>
            <a:ext cx="1470996" cy="954107"/>
          </a:xfrm>
          <a:prstGeom prst="rect">
            <a:avLst/>
          </a:prstGeom>
          <a:noFill/>
        </p:spPr>
        <p:txBody>
          <a:bodyPr wrap="square">
            <a:spAutoFit/>
          </a:bodyPr>
          <a:lstStyle/>
          <a:p>
            <a:pPr lvl="1" algn="ctr">
              <a:defRPr/>
            </a:pPr>
            <a:r>
              <a:rPr lang="de-CH" sz="3200" b="1" dirty="0">
                <a:solidFill>
                  <a:schemeClr val="tx2"/>
                </a:solidFill>
                <a:latin typeface="Arial" charset="0"/>
              </a:rPr>
              <a:t>C</a:t>
            </a:r>
          </a:p>
          <a:p>
            <a:pPr lvl="1" algn="ctr">
              <a:defRPr/>
            </a:pPr>
            <a:r>
              <a:rPr lang="en-US" sz="2400" dirty="0">
                <a:latin typeface="Arial" charset="0"/>
              </a:rPr>
              <a:t>Head</a:t>
            </a:r>
          </a:p>
        </p:txBody>
      </p:sp>
      <p:sp>
        <p:nvSpPr>
          <p:cNvPr id="4" name="Freeform 3"/>
          <p:cNvSpPr/>
          <p:nvPr/>
        </p:nvSpPr>
        <p:spPr>
          <a:xfrm>
            <a:off x="1715069" y="1340768"/>
            <a:ext cx="1596892" cy="3848668"/>
          </a:xfrm>
          <a:custGeom>
            <a:avLst/>
            <a:gdLst>
              <a:gd name="connsiteX0" fmla="*/ 736979 w 1596892"/>
              <a:gd name="connsiteY0" fmla="*/ 3848668 h 3848668"/>
              <a:gd name="connsiteX1" fmla="*/ 736979 w 1596892"/>
              <a:gd name="connsiteY1" fmla="*/ 3234519 h 3848668"/>
              <a:gd name="connsiteX2" fmla="*/ 723331 w 1596892"/>
              <a:gd name="connsiteY2" fmla="*/ 3193576 h 3848668"/>
              <a:gd name="connsiteX3" fmla="*/ 709683 w 1596892"/>
              <a:gd name="connsiteY3" fmla="*/ 2988860 h 3848668"/>
              <a:gd name="connsiteX4" fmla="*/ 696035 w 1596892"/>
              <a:gd name="connsiteY4" fmla="*/ 2893325 h 3848668"/>
              <a:gd name="connsiteX5" fmla="*/ 668740 w 1596892"/>
              <a:gd name="connsiteY5" fmla="*/ 2634018 h 3848668"/>
              <a:gd name="connsiteX6" fmla="*/ 655092 w 1596892"/>
              <a:gd name="connsiteY6" fmla="*/ 2552131 h 3848668"/>
              <a:gd name="connsiteX7" fmla="*/ 627797 w 1596892"/>
              <a:gd name="connsiteY7" fmla="*/ 2388358 h 3848668"/>
              <a:gd name="connsiteX8" fmla="*/ 600501 w 1596892"/>
              <a:gd name="connsiteY8" fmla="*/ 2306471 h 3848668"/>
              <a:gd name="connsiteX9" fmla="*/ 573206 w 1596892"/>
              <a:gd name="connsiteY9" fmla="*/ 2265528 h 3848668"/>
              <a:gd name="connsiteX10" fmla="*/ 532262 w 1596892"/>
              <a:gd name="connsiteY10" fmla="*/ 2142698 h 3848668"/>
              <a:gd name="connsiteX11" fmla="*/ 518615 w 1596892"/>
              <a:gd name="connsiteY11" fmla="*/ 2101755 h 3848668"/>
              <a:gd name="connsiteX12" fmla="*/ 491319 w 1596892"/>
              <a:gd name="connsiteY12" fmla="*/ 2060812 h 3848668"/>
              <a:gd name="connsiteX13" fmla="*/ 464024 w 1596892"/>
              <a:gd name="connsiteY13" fmla="*/ 1978925 h 3848668"/>
              <a:gd name="connsiteX14" fmla="*/ 450376 w 1596892"/>
              <a:gd name="connsiteY14" fmla="*/ 1937982 h 3848668"/>
              <a:gd name="connsiteX15" fmla="*/ 423080 w 1596892"/>
              <a:gd name="connsiteY15" fmla="*/ 1897039 h 3848668"/>
              <a:gd name="connsiteX16" fmla="*/ 354841 w 1596892"/>
              <a:gd name="connsiteY16" fmla="*/ 1774209 h 3848668"/>
              <a:gd name="connsiteX17" fmla="*/ 327546 w 1596892"/>
              <a:gd name="connsiteY17" fmla="*/ 1733265 h 3848668"/>
              <a:gd name="connsiteX18" fmla="*/ 286603 w 1596892"/>
              <a:gd name="connsiteY18" fmla="*/ 1705970 h 3848668"/>
              <a:gd name="connsiteX19" fmla="*/ 232012 w 1596892"/>
              <a:gd name="connsiteY19" fmla="*/ 1542197 h 3848668"/>
              <a:gd name="connsiteX20" fmla="*/ 218364 w 1596892"/>
              <a:gd name="connsiteY20" fmla="*/ 1501254 h 3848668"/>
              <a:gd name="connsiteX21" fmla="*/ 163773 w 1596892"/>
              <a:gd name="connsiteY21" fmla="*/ 1419367 h 3848668"/>
              <a:gd name="connsiteX22" fmla="*/ 136477 w 1596892"/>
              <a:gd name="connsiteY22" fmla="*/ 1378424 h 3848668"/>
              <a:gd name="connsiteX23" fmla="*/ 95534 w 1596892"/>
              <a:gd name="connsiteY23" fmla="*/ 1337480 h 3848668"/>
              <a:gd name="connsiteX24" fmla="*/ 68238 w 1596892"/>
              <a:gd name="connsiteY24" fmla="*/ 1282889 h 3848668"/>
              <a:gd name="connsiteX25" fmla="*/ 27295 w 1596892"/>
              <a:gd name="connsiteY25" fmla="*/ 1201003 h 3848668"/>
              <a:gd name="connsiteX26" fmla="*/ 13647 w 1596892"/>
              <a:gd name="connsiteY26" fmla="*/ 1119116 h 3848668"/>
              <a:gd name="connsiteX27" fmla="*/ 0 w 1596892"/>
              <a:gd name="connsiteY27" fmla="*/ 1078173 h 3848668"/>
              <a:gd name="connsiteX28" fmla="*/ 27295 w 1596892"/>
              <a:gd name="connsiteY28" fmla="*/ 818865 h 3848668"/>
              <a:gd name="connsiteX29" fmla="*/ 54591 w 1596892"/>
              <a:gd name="connsiteY29" fmla="*/ 614149 h 3848668"/>
              <a:gd name="connsiteX30" fmla="*/ 81886 w 1596892"/>
              <a:gd name="connsiteY30" fmla="*/ 573206 h 3848668"/>
              <a:gd name="connsiteX31" fmla="*/ 122830 w 1596892"/>
              <a:gd name="connsiteY31" fmla="*/ 532262 h 3848668"/>
              <a:gd name="connsiteX32" fmla="*/ 177421 w 1596892"/>
              <a:gd name="connsiteY32" fmla="*/ 450376 h 3848668"/>
              <a:gd name="connsiteX33" fmla="*/ 245659 w 1596892"/>
              <a:gd name="connsiteY33" fmla="*/ 354842 h 3848668"/>
              <a:gd name="connsiteX34" fmla="*/ 272955 w 1596892"/>
              <a:gd name="connsiteY34" fmla="*/ 313898 h 3848668"/>
              <a:gd name="connsiteX35" fmla="*/ 313898 w 1596892"/>
              <a:gd name="connsiteY35" fmla="*/ 300251 h 3848668"/>
              <a:gd name="connsiteX36" fmla="*/ 354841 w 1596892"/>
              <a:gd name="connsiteY36" fmla="*/ 272955 h 3848668"/>
              <a:gd name="connsiteX37" fmla="*/ 409432 w 1596892"/>
              <a:gd name="connsiteY37" fmla="*/ 218364 h 3848668"/>
              <a:gd name="connsiteX38" fmla="*/ 436728 w 1596892"/>
              <a:gd name="connsiteY38" fmla="*/ 177421 h 3848668"/>
              <a:gd name="connsiteX39" fmla="*/ 477671 w 1596892"/>
              <a:gd name="connsiteY39" fmla="*/ 163773 h 3848668"/>
              <a:gd name="connsiteX40" fmla="*/ 559558 w 1596892"/>
              <a:gd name="connsiteY40" fmla="*/ 122830 h 3848668"/>
              <a:gd name="connsiteX41" fmla="*/ 600501 w 1596892"/>
              <a:gd name="connsiteY41" fmla="*/ 95534 h 3848668"/>
              <a:gd name="connsiteX42" fmla="*/ 682388 w 1596892"/>
              <a:gd name="connsiteY42" fmla="*/ 68239 h 3848668"/>
              <a:gd name="connsiteX43" fmla="*/ 723331 w 1596892"/>
              <a:gd name="connsiteY43" fmla="*/ 54591 h 3848668"/>
              <a:gd name="connsiteX44" fmla="*/ 764274 w 1596892"/>
              <a:gd name="connsiteY44" fmla="*/ 40943 h 3848668"/>
              <a:gd name="connsiteX45" fmla="*/ 818865 w 1596892"/>
              <a:gd name="connsiteY45" fmla="*/ 27295 h 3848668"/>
              <a:gd name="connsiteX46" fmla="*/ 982638 w 1596892"/>
              <a:gd name="connsiteY46" fmla="*/ 40943 h 3848668"/>
              <a:gd name="connsiteX47" fmla="*/ 1064525 w 1596892"/>
              <a:gd name="connsiteY47" fmla="*/ 95534 h 3848668"/>
              <a:gd name="connsiteX48" fmla="*/ 1119116 w 1596892"/>
              <a:gd name="connsiteY48" fmla="*/ 218364 h 3848668"/>
              <a:gd name="connsiteX49" fmla="*/ 1132764 w 1596892"/>
              <a:gd name="connsiteY49" fmla="*/ 259307 h 3848668"/>
              <a:gd name="connsiteX50" fmla="*/ 1146412 w 1596892"/>
              <a:gd name="connsiteY50" fmla="*/ 341194 h 3848668"/>
              <a:gd name="connsiteX51" fmla="*/ 1201003 w 1596892"/>
              <a:gd name="connsiteY51" fmla="*/ 368489 h 3848668"/>
              <a:gd name="connsiteX52" fmla="*/ 1392071 w 1596892"/>
              <a:gd name="connsiteY52" fmla="*/ 354842 h 3848668"/>
              <a:gd name="connsiteX53" fmla="*/ 1433015 w 1596892"/>
              <a:gd name="connsiteY53" fmla="*/ 272955 h 3848668"/>
              <a:gd name="connsiteX54" fmla="*/ 1473958 w 1596892"/>
              <a:gd name="connsiteY54" fmla="*/ 245660 h 3848668"/>
              <a:gd name="connsiteX55" fmla="*/ 1555844 w 1596892"/>
              <a:gd name="connsiteY55" fmla="*/ 122830 h 3848668"/>
              <a:gd name="connsiteX56" fmla="*/ 1583140 w 1596892"/>
              <a:gd name="connsiteY56" fmla="*/ 81886 h 3848668"/>
              <a:gd name="connsiteX57" fmla="*/ 1596788 w 1596892"/>
              <a:gd name="connsiteY57" fmla="*/ 0 h 384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96892" h="3848668">
                <a:moveTo>
                  <a:pt x="736979" y="3848668"/>
                </a:moveTo>
                <a:cubicBezTo>
                  <a:pt x="778313" y="3600672"/>
                  <a:pt x="760908" y="3737017"/>
                  <a:pt x="736979" y="3234519"/>
                </a:cubicBezTo>
                <a:cubicBezTo>
                  <a:pt x="736295" y="3220149"/>
                  <a:pt x="727880" y="3207224"/>
                  <a:pt x="723331" y="3193576"/>
                </a:cubicBezTo>
                <a:cubicBezTo>
                  <a:pt x="718782" y="3125337"/>
                  <a:pt x="715875" y="3056969"/>
                  <a:pt x="709683" y="2988860"/>
                </a:cubicBezTo>
                <a:cubicBezTo>
                  <a:pt x="706771" y="2956824"/>
                  <a:pt x="698822" y="2925372"/>
                  <a:pt x="696035" y="2893325"/>
                </a:cubicBezTo>
                <a:cubicBezTo>
                  <a:pt x="673790" y="2637501"/>
                  <a:pt x="706970" y="2748705"/>
                  <a:pt x="668740" y="2634018"/>
                </a:cubicBezTo>
                <a:cubicBezTo>
                  <a:pt x="664191" y="2606722"/>
                  <a:pt x="659300" y="2579481"/>
                  <a:pt x="655092" y="2552131"/>
                </a:cubicBezTo>
                <a:cubicBezTo>
                  <a:pt x="648202" y="2507345"/>
                  <a:pt x="640514" y="2434986"/>
                  <a:pt x="627797" y="2388358"/>
                </a:cubicBezTo>
                <a:cubicBezTo>
                  <a:pt x="620227" y="2360600"/>
                  <a:pt x="616461" y="2330411"/>
                  <a:pt x="600501" y="2306471"/>
                </a:cubicBezTo>
                <a:cubicBezTo>
                  <a:pt x="591403" y="2292823"/>
                  <a:pt x="579868" y="2280517"/>
                  <a:pt x="573206" y="2265528"/>
                </a:cubicBezTo>
                <a:cubicBezTo>
                  <a:pt x="573204" y="2265524"/>
                  <a:pt x="539086" y="2163171"/>
                  <a:pt x="532262" y="2142698"/>
                </a:cubicBezTo>
                <a:cubicBezTo>
                  <a:pt x="527713" y="2129050"/>
                  <a:pt x="526595" y="2113725"/>
                  <a:pt x="518615" y="2101755"/>
                </a:cubicBezTo>
                <a:lnTo>
                  <a:pt x="491319" y="2060812"/>
                </a:lnTo>
                <a:lnTo>
                  <a:pt x="464024" y="1978925"/>
                </a:lnTo>
                <a:cubicBezTo>
                  <a:pt x="459475" y="1965277"/>
                  <a:pt x="458356" y="1949952"/>
                  <a:pt x="450376" y="1937982"/>
                </a:cubicBezTo>
                <a:lnTo>
                  <a:pt x="423080" y="1897039"/>
                </a:lnTo>
                <a:cubicBezTo>
                  <a:pt x="399058" y="1824972"/>
                  <a:pt x="417413" y="1868068"/>
                  <a:pt x="354841" y="1774209"/>
                </a:cubicBezTo>
                <a:cubicBezTo>
                  <a:pt x="345742" y="1760561"/>
                  <a:pt x="341194" y="1742363"/>
                  <a:pt x="327546" y="1733265"/>
                </a:cubicBezTo>
                <a:lnTo>
                  <a:pt x="286603" y="1705970"/>
                </a:lnTo>
                <a:lnTo>
                  <a:pt x="232012" y="1542197"/>
                </a:lnTo>
                <a:cubicBezTo>
                  <a:pt x="227463" y="1528549"/>
                  <a:pt x="226344" y="1513224"/>
                  <a:pt x="218364" y="1501254"/>
                </a:cubicBezTo>
                <a:lnTo>
                  <a:pt x="163773" y="1419367"/>
                </a:lnTo>
                <a:cubicBezTo>
                  <a:pt x="154674" y="1405719"/>
                  <a:pt x="148075" y="1390023"/>
                  <a:pt x="136477" y="1378424"/>
                </a:cubicBezTo>
                <a:cubicBezTo>
                  <a:pt x="122829" y="1364776"/>
                  <a:pt x="106752" y="1353186"/>
                  <a:pt x="95534" y="1337480"/>
                </a:cubicBezTo>
                <a:cubicBezTo>
                  <a:pt x="83709" y="1320925"/>
                  <a:pt x="78332" y="1300553"/>
                  <a:pt x="68238" y="1282889"/>
                </a:cubicBezTo>
                <a:cubicBezTo>
                  <a:pt x="25908" y="1208813"/>
                  <a:pt x="52317" y="1276068"/>
                  <a:pt x="27295" y="1201003"/>
                </a:cubicBezTo>
                <a:cubicBezTo>
                  <a:pt x="22746" y="1173707"/>
                  <a:pt x="19650" y="1146129"/>
                  <a:pt x="13647" y="1119116"/>
                </a:cubicBezTo>
                <a:cubicBezTo>
                  <a:pt x="10526" y="1105073"/>
                  <a:pt x="0" y="1092559"/>
                  <a:pt x="0" y="1078173"/>
                </a:cubicBezTo>
                <a:cubicBezTo>
                  <a:pt x="0" y="940463"/>
                  <a:pt x="6683" y="921925"/>
                  <a:pt x="27295" y="818865"/>
                </a:cubicBezTo>
                <a:cubicBezTo>
                  <a:pt x="30345" y="782269"/>
                  <a:pt x="26717" y="669898"/>
                  <a:pt x="54591" y="614149"/>
                </a:cubicBezTo>
                <a:cubicBezTo>
                  <a:pt x="61926" y="599478"/>
                  <a:pt x="71385" y="585807"/>
                  <a:pt x="81886" y="573206"/>
                </a:cubicBezTo>
                <a:cubicBezTo>
                  <a:pt x="94242" y="558378"/>
                  <a:pt x="109182" y="545910"/>
                  <a:pt x="122830" y="532262"/>
                </a:cubicBezTo>
                <a:cubicBezTo>
                  <a:pt x="167977" y="396814"/>
                  <a:pt x="92230" y="603719"/>
                  <a:pt x="177421" y="450376"/>
                </a:cubicBezTo>
                <a:cubicBezTo>
                  <a:pt x="235321" y="346157"/>
                  <a:pt x="164393" y="381929"/>
                  <a:pt x="245659" y="354842"/>
                </a:cubicBezTo>
                <a:cubicBezTo>
                  <a:pt x="254758" y="341194"/>
                  <a:pt x="260147" y="324145"/>
                  <a:pt x="272955" y="313898"/>
                </a:cubicBezTo>
                <a:cubicBezTo>
                  <a:pt x="284188" y="304911"/>
                  <a:pt x="301031" y="306685"/>
                  <a:pt x="313898" y="300251"/>
                </a:cubicBezTo>
                <a:cubicBezTo>
                  <a:pt x="328569" y="292916"/>
                  <a:pt x="341193" y="282054"/>
                  <a:pt x="354841" y="272955"/>
                </a:cubicBezTo>
                <a:cubicBezTo>
                  <a:pt x="384618" y="183625"/>
                  <a:pt x="343261" y="271300"/>
                  <a:pt x="409432" y="218364"/>
                </a:cubicBezTo>
                <a:cubicBezTo>
                  <a:pt x="422240" y="208117"/>
                  <a:pt x="423920" y="187668"/>
                  <a:pt x="436728" y="177421"/>
                </a:cubicBezTo>
                <a:cubicBezTo>
                  <a:pt x="447962" y="168434"/>
                  <a:pt x="464804" y="170207"/>
                  <a:pt x="477671" y="163773"/>
                </a:cubicBezTo>
                <a:cubicBezTo>
                  <a:pt x="583489" y="110863"/>
                  <a:pt x="456655" y="157129"/>
                  <a:pt x="559558" y="122830"/>
                </a:cubicBezTo>
                <a:cubicBezTo>
                  <a:pt x="573206" y="113731"/>
                  <a:pt x="585512" y="102196"/>
                  <a:pt x="600501" y="95534"/>
                </a:cubicBezTo>
                <a:cubicBezTo>
                  <a:pt x="626793" y="83849"/>
                  <a:pt x="655092" y="77337"/>
                  <a:pt x="682388" y="68239"/>
                </a:cubicBezTo>
                <a:lnTo>
                  <a:pt x="723331" y="54591"/>
                </a:lnTo>
                <a:cubicBezTo>
                  <a:pt x="736979" y="50042"/>
                  <a:pt x="750318" y="44432"/>
                  <a:pt x="764274" y="40943"/>
                </a:cubicBezTo>
                <a:lnTo>
                  <a:pt x="818865" y="27295"/>
                </a:lnTo>
                <a:cubicBezTo>
                  <a:pt x="873456" y="31844"/>
                  <a:pt x="929856" y="26281"/>
                  <a:pt x="982638" y="40943"/>
                </a:cubicBezTo>
                <a:cubicBezTo>
                  <a:pt x="1014246" y="49723"/>
                  <a:pt x="1064525" y="95534"/>
                  <a:pt x="1064525" y="95534"/>
                </a:cubicBezTo>
                <a:cubicBezTo>
                  <a:pt x="1107782" y="160418"/>
                  <a:pt x="1086633" y="120915"/>
                  <a:pt x="1119116" y="218364"/>
                </a:cubicBezTo>
                <a:lnTo>
                  <a:pt x="1132764" y="259307"/>
                </a:lnTo>
                <a:cubicBezTo>
                  <a:pt x="1137313" y="286603"/>
                  <a:pt x="1131746" y="317728"/>
                  <a:pt x="1146412" y="341194"/>
                </a:cubicBezTo>
                <a:cubicBezTo>
                  <a:pt x="1157195" y="358446"/>
                  <a:pt x="1180690" y="367360"/>
                  <a:pt x="1201003" y="368489"/>
                </a:cubicBezTo>
                <a:cubicBezTo>
                  <a:pt x="1264756" y="372031"/>
                  <a:pt x="1328382" y="359391"/>
                  <a:pt x="1392071" y="354842"/>
                </a:cubicBezTo>
                <a:cubicBezTo>
                  <a:pt x="1403171" y="321541"/>
                  <a:pt x="1406557" y="299412"/>
                  <a:pt x="1433015" y="272955"/>
                </a:cubicBezTo>
                <a:cubicBezTo>
                  <a:pt x="1444613" y="261357"/>
                  <a:pt x="1460310" y="254758"/>
                  <a:pt x="1473958" y="245660"/>
                </a:cubicBezTo>
                <a:lnTo>
                  <a:pt x="1555844" y="122830"/>
                </a:lnTo>
                <a:lnTo>
                  <a:pt x="1583140" y="81886"/>
                </a:lnTo>
                <a:cubicBezTo>
                  <a:pt x="1598995" y="18468"/>
                  <a:pt x="1596788" y="46052"/>
                  <a:pt x="1596788" y="0"/>
                </a:cubicBezTo>
              </a:path>
            </a:pathLst>
          </a:custGeom>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de-CH" sz="2000">
              <a:latin typeface="Arial" charset="0"/>
              <a:ea typeface="Osaka" pitchFamily="-32" charset="-128"/>
            </a:endParaRPr>
          </a:p>
        </p:txBody>
      </p:sp>
      <p:sp>
        <p:nvSpPr>
          <p:cNvPr id="65" name="TextBox 64"/>
          <p:cNvSpPr txBox="1"/>
          <p:nvPr/>
        </p:nvSpPr>
        <p:spPr>
          <a:xfrm>
            <a:off x="2156560" y="4528913"/>
            <a:ext cx="2067233" cy="1261884"/>
          </a:xfrm>
          <a:prstGeom prst="rect">
            <a:avLst/>
          </a:prstGeom>
          <a:noFill/>
        </p:spPr>
        <p:txBody>
          <a:bodyPr wrap="none">
            <a:spAutoFit/>
          </a:bodyPr>
          <a:lstStyle/>
          <a:p>
            <a:pPr>
              <a:defRPr/>
            </a:pPr>
            <a:endParaRPr lang="de-CH" sz="2800" b="1" dirty="0">
              <a:latin typeface="Arial" charset="0"/>
            </a:endParaRPr>
          </a:p>
          <a:p>
            <a:pPr algn="ctr">
              <a:defRPr/>
            </a:pPr>
            <a:r>
              <a:rPr lang="de-CH" sz="2400" dirty="0" err="1">
                <a:latin typeface="Arial" charset="0"/>
              </a:rPr>
              <a:t>Extraarticular</a:t>
            </a:r>
            <a:r>
              <a:rPr lang="de-CH" sz="2400" dirty="0">
                <a:latin typeface="Arial" charset="0"/>
              </a:rPr>
              <a:t>,</a:t>
            </a:r>
          </a:p>
          <a:p>
            <a:pPr algn="ctr">
              <a:defRPr/>
            </a:pPr>
            <a:r>
              <a:rPr lang="de-CH" sz="2400" dirty="0" err="1"/>
              <a:t>trochanteric</a:t>
            </a:r>
            <a:endParaRPr lang="de-CH" sz="2400" dirty="0"/>
          </a:p>
        </p:txBody>
      </p:sp>
      <p:sp>
        <p:nvSpPr>
          <p:cNvPr id="66" name="TextBox 65"/>
          <p:cNvSpPr txBox="1"/>
          <p:nvPr/>
        </p:nvSpPr>
        <p:spPr>
          <a:xfrm>
            <a:off x="5054296" y="4528913"/>
            <a:ext cx="2067233" cy="1261884"/>
          </a:xfrm>
          <a:prstGeom prst="rect">
            <a:avLst/>
          </a:prstGeom>
          <a:noFill/>
        </p:spPr>
        <p:txBody>
          <a:bodyPr wrap="none">
            <a:spAutoFit/>
          </a:bodyPr>
          <a:lstStyle/>
          <a:p>
            <a:pPr algn="ctr">
              <a:defRPr/>
            </a:pPr>
            <a:endParaRPr lang="de-CH" sz="2800" b="1" dirty="0">
              <a:latin typeface="Arial" charset="0"/>
            </a:endParaRPr>
          </a:p>
          <a:p>
            <a:pPr algn="ctr">
              <a:defRPr/>
            </a:pPr>
            <a:r>
              <a:rPr lang="de-CH" sz="2400" dirty="0" err="1"/>
              <a:t>Extraarticular</a:t>
            </a:r>
            <a:r>
              <a:rPr lang="de-CH" sz="2400" dirty="0">
                <a:latin typeface="Arial" charset="0"/>
              </a:rPr>
              <a:t>,</a:t>
            </a:r>
          </a:p>
          <a:p>
            <a:pPr algn="ctr">
              <a:defRPr/>
            </a:pPr>
            <a:r>
              <a:rPr lang="de-CH" sz="2400" dirty="0"/>
              <a:t>neck</a:t>
            </a:r>
          </a:p>
        </p:txBody>
      </p:sp>
      <p:sp>
        <p:nvSpPr>
          <p:cNvPr id="67" name="TextBox 66"/>
          <p:cNvSpPr txBox="1"/>
          <p:nvPr/>
        </p:nvSpPr>
        <p:spPr>
          <a:xfrm>
            <a:off x="8163808" y="4528913"/>
            <a:ext cx="1964640" cy="1261884"/>
          </a:xfrm>
          <a:prstGeom prst="rect">
            <a:avLst/>
          </a:prstGeom>
          <a:noFill/>
        </p:spPr>
        <p:txBody>
          <a:bodyPr wrap="none">
            <a:spAutoFit/>
          </a:bodyPr>
          <a:lstStyle/>
          <a:p>
            <a:pPr algn="ctr">
              <a:defRPr/>
            </a:pPr>
            <a:endParaRPr lang="de-CH" sz="2800" b="1" dirty="0">
              <a:latin typeface="Arial" charset="0"/>
            </a:endParaRPr>
          </a:p>
          <a:p>
            <a:pPr algn="ctr">
              <a:defRPr/>
            </a:pPr>
            <a:r>
              <a:rPr lang="de-CH" sz="2400" dirty="0" err="1">
                <a:latin typeface="Arial" charset="0"/>
              </a:rPr>
              <a:t>Intraarticular</a:t>
            </a:r>
            <a:r>
              <a:rPr lang="de-CH" sz="2400" dirty="0">
                <a:latin typeface="Arial" charset="0"/>
              </a:rPr>
              <a:t>,</a:t>
            </a:r>
          </a:p>
          <a:p>
            <a:pPr algn="ctr">
              <a:defRPr/>
            </a:pPr>
            <a:r>
              <a:rPr lang="de-CH" sz="2400" dirty="0" err="1"/>
              <a:t>head</a:t>
            </a:r>
            <a:endParaRPr lang="de-CH" sz="2400" dirty="0"/>
          </a:p>
        </p:txBody>
      </p:sp>
      <p:grpSp>
        <p:nvGrpSpPr>
          <p:cNvPr id="15" name="Group 14"/>
          <p:cNvGrpSpPr/>
          <p:nvPr/>
        </p:nvGrpSpPr>
        <p:grpSpPr>
          <a:xfrm>
            <a:off x="7818244" y="2470786"/>
            <a:ext cx="2310204" cy="2407345"/>
            <a:chOff x="4224127" y="-64876"/>
            <a:chExt cx="1846432" cy="1930061"/>
          </a:xfrm>
        </p:grpSpPr>
        <p:pic>
          <p:nvPicPr>
            <p:cNvPr id="16" name="Picture 15" descr="31-"/>
            <p:cNvPicPr>
              <a:picLocks noChangeAspect="1" noChangeArrowheads="1"/>
            </p:cNvPicPr>
            <p:nvPr/>
          </p:nvPicPr>
          <p:blipFill>
            <a:blip r:embed="rId3">
              <a:extLst>
                <a:ext uri="{28A0092B-C50C-407E-A947-70E740481C1C}">
                  <a14:useLocalDpi xmlns:a14="http://schemas.microsoft.com/office/drawing/2010/main" val="0"/>
                </a:ext>
              </a:extLst>
            </a:blip>
            <a:srcRect l="13274" t="10620" r="9735" b="5766"/>
            <a:stretch>
              <a:fillRect/>
            </a:stretch>
          </p:blipFill>
          <p:spPr bwMode="auto">
            <a:xfrm>
              <a:off x="4224127" y="-64876"/>
              <a:ext cx="1846432" cy="193006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Freeform 16"/>
            <p:cNvSpPr>
              <a:spLocks/>
            </p:cNvSpPr>
            <p:nvPr/>
          </p:nvSpPr>
          <p:spPr bwMode="auto">
            <a:xfrm>
              <a:off x="5174639" y="-51228"/>
              <a:ext cx="844589" cy="734533"/>
            </a:xfrm>
            <a:custGeom>
              <a:avLst/>
              <a:gdLst>
                <a:gd name="T0" fmla="*/ 0 w 402"/>
                <a:gd name="T1" fmla="*/ 129 h 363"/>
                <a:gd name="T2" fmla="*/ 354 w 402"/>
                <a:gd name="T3" fmla="*/ 363 h 363"/>
                <a:gd name="T4" fmla="*/ 381 w 402"/>
                <a:gd name="T5" fmla="*/ 321 h 363"/>
                <a:gd name="T6" fmla="*/ 402 w 402"/>
                <a:gd name="T7" fmla="*/ 258 h 363"/>
                <a:gd name="T8" fmla="*/ 402 w 402"/>
                <a:gd name="T9" fmla="*/ 192 h 363"/>
                <a:gd name="T10" fmla="*/ 396 w 402"/>
                <a:gd name="T11" fmla="*/ 156 h 363"/>
                <a:gd name="T12" fmla="*/ 360 w 402"/>
                <a:gd name="T13" fmla="*/ 108 h 363"/>
                <a:gd name="T14" fmla="*/ 330 w 402"/>
                <a:gd name="T15" fmla="*/ 54 h 363"/>
                <a:gd name="T16" fmla="*/ 285 w 402"/>
                <a:gd name="T17" fmla="*/ 18 h 363"/>
                <a:gd name="T18" fmla="*/ 210 w 402"/>
                <a:gd name="T19" fmla="*/ 0 h 363"/>
                <a:gd name="T20" fmla="*/ 117 w 402"/>
                <a:gd name="T21" fmla="*/ 6 h 363"/>
                <a:gd name="T22" fmla="*/ 45 w 402"/>
                <a:gd name="T23" fmla="*/ 51 h 363"/>
                <a:gd name="T24" fmla="*/ 6 w 402"/>
                <a:gd name="T25" fmla="*/ 96 h 363"/>
                <a:gd name="T26" fmla="*/ 0 w 402"/>
                <a:gd name="T27" fmla="*/ 12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363">
                  <a:moveTo>
                    <a:pt x="0" y="129"/>
                  </a:moveTo>
                  <a:lnTo>
                    <a:pt x="354" y="363"/>
                  </a:lnTo>
                  <a:lnTo>
                    <a:pt x="381" y="321"/>
                  </a:lnTo>
                  <a:lnTo>
                    <a:pt x="402" y="258"/>
                  </a:lnTo>
                  <a:lnTo>
                    <a:pt x="402" y="192"/>
                  </a:lnTo>
                  <a:lnTo>
                    <a:pt x="396" y="156"/>
                  </a:lnTo>
                  <a:lnTo>
                    <a:pt x="360" y="108"/>
                  </a:lnTo>
                  <a:lnTo>
                    <a:pt x="330" y="54"/>
                  </a:lnTo>
                  <a:lnTo>
                    <a:pt x="285" y="18"/>
                  </a:lnTo>
                  <a:lnTo>
                    <a:pt x="210" y="0"/>
                  </a:lnTo>
                  <a:lnTo>
                    <a:pt x="117" y="6"/>
                  </a:lnTo>
                  <a:lnTo>
                    <a:pt x="45" y="51"/>
                  </a:lnTo>
                  <a:lnTo>
                    <a:pt x="6" y="96"/>
                  </a:lnTo>
                  <a:lnTo>
                    <a:pt x="0" y="129"/>
                  </a:lnTo>
                  <a:close/>
                </a:path>
              </a:pathLst>
            </a:custGeom>
            <a:solidFill>
              <a:srgbClr val="FF3300">
                <a:alpha val="50000"/>
              </a:srgbClr>
            </a:solidFill>
            <a:ln w="19050"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de-CH"/>
            </a:p>
          </p:txBody>
        </p:sp>
      </p:grpSp>
      <p:grpSp>
        <p:nvGrpSpPr>
          <p:cNvPr id="18" name="Group 17"/>
          <p:cNvGrpSpPr/>
          <p:nvPr/>
        </p:nvGrpSpPr>
        <p:grpSpPr>
          <a:xfrm>
            <a:off x="2026960" y="2470785"/>
            <a:ext cx="2268841" cy="2359414"/>
            <a:chOff x="6230836" y="1763714"/>
            <a:chExt cx="1041502" cy="1004349"/>
          </a:xfrm>
        </p:grpSpPr>
        <p:pic>
          <p:nvPicPr>
            <p:cNvPr id="19" name="Picture 18" descr="31-"/>
            <p:cNvPicPr>
              <a:picLocks noChangeAspect="1" noChangeArrowheads="1"/>
            </p:cNvPicPr>
            <p:nvPr/>
          </p:nvPicPr>
          <p:blipFill>
            <a:blip r:embed="rId3">
              <a:extLst>
                <a:ext uri="{28A0092B-C50C-407E-A947-70E740481C1C}">
                  <a14:useLocalDpi xmlns:a14="http://schemas.microsoft.com/office/drawing/2010/main" val="0"/>
                </a:ext>
              </a:extLst>
            </a:blip>
            <a:srcRect l="13274" t="10620" r="9735" b="5766"/>
            <a:stretch>
              <a:fillRect/>
            </a:stretch>
          </p:blipFill>
          <p:spPr bwMode="auto">
            <a:xfrm>
              <a:off x="6230836" y="1763714"/>
              <a:ext cx="1041502" cy="100434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Freeform 19"/>
            <p:cNvSpPr>
              <a:spLocks/>
            </p:cNvSpPr>
            <p:nvPr/>
          </p:nvSpPr>
          <p:spPr bwMode="auto">
            <a:xfrm>
              <a:off x="6266681" y="1956820"/>
              <a:ext cx="550622" cy="665916"/>
            </a:xfrm>
            <a:custGeom>
              <a:avLst/>
              <a:gdLst>
                <a:gd name="T0" fmla="*/ 225 w 465"/>
                <a:gd name="T1" fmla="*/ 57 h 633"/>
                <a:gd name="T2" fmla="*/ 465 w 465"/>
                <a:gd name="T3" fmla="*/ 393 h 633"/>
                <a:gd name="T4" fmla="*/ 450 w 465"/>
                <a:gd name="T5" fmla="*/ 483 h 633"/>
                <a:gd name="T6" fmla="*/ 432 w 465"/>
                <a:gd name="T7" fmla="*/ 588 h 633"/>
                <a:gd name="T8" fmla="*/ 423 w 465"/>
                <a:gd name="T9" fmla="*/ 630 h 633"/>
                <a:gd name="T10" fmla="*/ 117 w 465"/>
                <a:gd name="T11" fmla="*/ 633 h 633"/>
                <a:gd name="T12" fmla="*/ 96 w 465"/>
                <a:gd name="T13" fmla="*/ 504 h 633"/>
                <a:gd name="T14" fmla="*/ 75 w 465"/>
                <a:gd name="T15" fmla="*/ 435 h 633"/>
                <a:gd name="T16" fmla="*/ 30 w 465"/>
                <a:gd name="T17" fmla="*/ 387 h 633"/>
                <a:gd name="T18" fmla="*/ 9 w 465"/>
                <a:gd name="T19" fmla="*/ 366 h 633"/>
                <a:gd name="T20" fmla="*/ 0 w 465"/>
                <a:gd name="T21" fmla="*/ 282 h 633"/>
                <a:gd name="T22" fmla="*/ 0 w 465"/>
                <a:gd name="T23" fmla="*/ 213 h 633"/>
                <a:gd name="T24" fmla="*/ 15 w 465"/>
                <a:gd name="T25" fmla="*/ 162 h 633"/>
                <a:gd name="T26" fmla="*/ 45 w 465"/>
                <a:gd name="T27" fmla="*/ 99 h 633"/>
                <a:gd name="T28" fmla="*/ 72 w 465"/>
                <a:gd name="T29" fmla="*/ 48 h 633"/>
                <a:gd name="T30" fmla="*/ 96 w 465"/>
                <a:gd name="T31" fmla="*/ 12 h 633"/>
                <a:gd name="T32" fmla="*/ 138 w 465"/>
                <a:gd name="T33" fmla="*/ 0 h 633"/>
                <a:gd name="T34" fmla="*/ 180 w 465"/>
                <a:gd name="T35" fmla="*/ 3 h 633"/>
                <a:gd name="T36" fmla="*/ 222 w 465"/>
                <a:gd name="T37" fmla="*/ 21 h 633"/>
                <a:gd name="T38" fmla="*/ 225 w 465"/>
                <a:gd name="T39" fmla="*/ 57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5" h="633">
                  <a:moveTo>
                    <a:pt x="225" y="57"/>
                  </a:moveTo>
                  <a:lnTo>
                    <a:pt x="465" y="393"/>
                  </a:lnTo>
                  <a:lnTo>
                    <a:pt x="450" y="483"/>
                  </a:lnTo>
                  <a:lnTo>
                    <a:pt x="432" y="588"/>
                  </a:lnTo>
                  <a:lnTo>
                    <a:pt x="423" y="630"/>
                  </a:lnTo>
                  <a:lnTo>
                    <a:pt x="117" y="633"/>
                  </a:lnTo>
                  <a:lnTo>
                    <a:pt x="96" y="504"/>
                  </a:lnTo>
                  <a:lnTo>
                    <a:pt x="75" y="435"/>
                  </a:lnTo>
                  <a:lnTo>
                    <a:pt x="30" y="387"/>
                  </a:lnTo>
                  <a:lnTo>
                    <a:pt x="9" y="366"/>
                  </a:lnTo>
                  <a:lnTo>
                    <a:pt x="0" y="282"/>
                  </a:lnTo>
                  <a:lnTo>
                    <a:pt x="0" y="213"/>
                  </a:lnTo>
                  <a:lnTo>
                    <a:pt x="15" y="162"/>
                  </a:lnTo>
                  <a:lnTo>
                    <a:pt x="45" y="99"/>
                  </a:lnTo>
                  <a:lnTo>
                    <a:pt x="72" y="48"/>
                  </a:lnTo>
                  <a:lnTo>
                    <a:pt x="96" y="12"/>
                  </a:lnTo>
                  <a:lnTo>
                    <a:pt x="138" y="0"/>
                  </a:lnTo>
                  <a:lnTo>
                    <a:pt x="180" y="3"/>
                  </a:lnTo>
                  <a:lnTo>
                    <a:pt x="222" y="21"/>
                  </a:lnTo>
                  <a:lnTo>
                    <a:pt x="225" y="57"/>
                  </a:lnTo>
                  <a:close/>
                </a:path>
              </a:pathLst>
            </a:custGeom>
            <a:solidFill>
              <a:srgbClr val="33CC33">
                <a:alpha val="50000"/>
              </a:srgbClr>
            </a:solidFill>
            <a:ln w="19050" cmpd="sng">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de-CH"/>
            </a:p>
          </p:txBody>
        </p:sp>
      </p:grpSp>
      <p:grpSp>
        <p:nvGrpSpPr>
          <p:cNvPr id="5" name="Group 4"/>
          <p:cNvGrpSpPr/>
          <p:nvPr/>
        </p:nvGrpSpPr>
        <p:grpSpPr>
          <a:xfrm>
            <a:off x="4951516" y="2470785"/>
            <a:ext cx="2224604" cy="2372796"/>
            <a:chOff x="3427516" y="3027056"/>
            <a:chExt cx="2224604" cy="2372796"/>
          </a:xfrm>
        </p:grpSpPr>
        <p:pic>
          <p:nvPicPr>
            <p:cNvPr id="22" name="Picture 21" descr="31-"/>
            <p:cNvPicPr>
              <a:picLocks noChangeAspect="1" noChangeArrowheads="1"/>
            </p:cNvPicPr>
            <p:nvPr/>
          </p:nvPicPr>
          <p:blipFill>
            <a:blip r:embed="rId3">
              <a:extLst>
                <a:ext uri="{28A0092B-C50C-407E-A947-70E740481C1C}">
                  <a14:useLocalDpi xmlns:a14="http://schemas.microsoft.com/office/drawing/2010/main" val="0"/>
                </a:ext>
              </a:extLst>
            </a:blip>
            <a:srcRect l="13274" t="10620" r="9735" b="5766"/>
            <a:stretch>
              <a:fillRect/>
            </a:stretch>
          </p:blipFill>
          <p:spPr bwMode="auto">
            <a:xfrm>
              <a:off x="3427516" y="3027056"/>
              <a:ext cx="2224604" cy="237279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 name="Freeform 22"/>
            <p:cNvSpPr>
              <a:spLocks/>
            </p:cNvSpPr>
            <p:nvPr/>
          </p:nvSpPr>
          <p:spPr bwMode="auto">
            <a:xfrm>
              <a:off x="4082280" y="3558099"/>
              <a:ext cx="966480" cy="937373"/>
            </a:xfrm>
            <a:custGeom>
              <a:avLst/>
              <a:gdLst>
                <a:gd name="T0" fmla="*/ 0 w 381"/>
                <a:gd name="T1" fmla="*/ 30 h 378"/>
                <a:gd name="T2" fmla="*/ 240 w 381"/>
                <a:gd name="T3" fmla="*/ 378 h 378"/>
                <a:gd name="T4" fmla="*/ 276 w 381"/>
                <a:gd name="T5" fmla="*/ 300 h 378"/>
                <a:gd name="T6" fmla="*/ 321 w 381"/>
                <a:gd name="T7" fmla="*/ 237 h 378"/>
                <a:gd name="T8" fmla="*/ 381 w 381"/>
                <a:gd name="T9" fmla="*/ 198 h 378"/>
                <a:gd name="T10" fmla="*/ 177 w 381"/>
                <a:gd name="T11" fmla="*/ 0 h 378"/>
                <a:gd name="T12" fmla="*/ 138 w 381"/>
                <a:gd name="T13" fmla="*/ 30 h 378"/>
                <a:gd name="T14" fmla="*/ 96 w 381"/>
                <a:gd name="T15" fmla="*/ 48 h 378"/>
                <a:gd name="T16" fmla="*/ 42 w 381"/>
                <a:gd name="T17" fmla="*/ 45 h 378"/>
                <a:gd name="T18" fmla="*/ 0 w 381"/>
                <a:gd name="T19" fmla="*/ 3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378">
                  <a:moveTo>
                    <a:pt x="0" y="30"/>
                  </a:moveTo>
                  <a:lnTo>
                    <a:pt x="240" y="378"/>
                  </a:lnTo>
                  <a:lnTo>
                    <a:pt x="276" y="300"/>
                  </a:lnTo>
                  <a:lnTo>
                    <a:pt x="321" y="237"/>
                  </a:lnTo>
                  <a:lnTo>
                    <a:pt x="381" y="198"/>
                  </a:lnTo>
                  <a:lnTo>
                    <a:pt x="177" y="0"/>
                  </a:lnTo>
                  <a:lnTo>
                    <a:pt x="138" y="30"/>
                  </a:lnTo>
                  <a:lnTo>
                    <a:pt x="96" y="48"/>
                  </a:lnTo>
                  <a:lnTo>
                    <a:pt x="42" y="45"/>
                  </a:lnTo>
                  <a:lnTo>
                    <a:pt x="0" y="30"/>
                  </a:lnTo>
                  <a:close/>
                </a:path>
              </a:pathLst>
            </a:custGeom>
            <a:solidFill>
              <a:srgbClr val="33529B">
                <a:alpha val="50000"/>
              </a:srgbClr>
            </a:solidFill>
            <a:ln w="19050" cmpd="sng">
              <a:solidFill>
                <a:srgbClr val="0070C0"/>
              </a:solidFill>
              <a:round/>
              <a:headEnd/>
              <a:tailEnd/>
            </a:ln>
            <a:effectLst/>
          </p:spPr>
          <p:txBody>
            <a:bodyPr/>
            <a:lstStyle>
              <a:defPPr>
                <a:defRPr lang="de-CH"/>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de-CH"/>
            </a:p>
          </p:txBody>
        </p:sp>
      </p:grpSp>
      <p:sp>
        <p:nvSpPr>
          <p:cNvPr id="24" name="Title 1"/>
          <p:cNvSpPr>
            <a:spLocks noGrp="1"/>
          </p:cNvSpPr>
          <p:nvPr>
            <p:ph type="title"/>
          </p:nvPr>
        </p:nvSpPr>
        <p:spPr/>
        <p:txBody>
          <a:bodyPr/>
          <a:lstStyle/>
          <a:p>
            <a:r>
              <a:rPr lang="en-US" altLang="ja-JP" dirty="0">
                <a:latin typeface="Arial" charset="0"/>
                <a:ea typeface="Osaka" charset="-128"/>
              </a:rPr>
              <a:t>Describe type of proximal femoral fracture </a:t>
            </a:r>
          </a:p>
        </p:txBody>
      </p:sp>
    </p:spTree>
    <p:extLst>
      <p:ext uri="{BB962C8B-B14F-4D97-AF65-F5344CB8AC3E}">
        <p14:creationId xmlns:p14="http://schemas.microsoft.com/office/powerpoint/2010/main" val="1529596944"/>
      </p:ext>
    </p:extLst>
  </p:cSld>
  <p:clrMapOvr>
    <a:masterClrMapping/>
  </p:clrMapOvr>
</p:sld>
</file>

<file path=ppt/theme/theme1.xml><?xml version="1.0" encoding="utf-8"?>
<a:theme xmlns:a="http://schemas.openxmlformats.org/drawingml/2006/main" name="Office">
  <a:themeElements>
    <a:clrScheme name="AO">
      <a:dk1>
        <a:srgbClr val="000000"/>
      </a:dk1>
      <a:lt1>
        <a:srgbClr val="FFFFFF"/>
      </a:lt1>
      <a:dk2>
        <a:srgbClr val="042D98"/>
      </a:dk2>
      <a:lt2>
        <a:srgbClr val="F6F4F2"/>
      </a:lt2>
      <a:accent1>
        <a:srgbClr val="001B62"/>
      </a:accent1>
      <a:accent2>
        <a:srgbClr val="3B7FF6"/>
      </a:accent2>
      <a:accent3>
        <a:srgbClr val="04F1FE"/>
      </a:accent3>
      <a:accent4>
        <a:srgbClr val="00293A"/>
      </a:accent4>
      <a:accent5>
        <a:srgbClr val="00765C"/>
      </a:accent5>
      <a:accent6>
        <a:srgbClr val="00EB9B"/>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O blue">
      <a:srgbClr val="042D98"/>
    </a:custClr>
    <a:custClr name="AO light grey">
      <a:srgbClr val="DCD4CB"/>
    </a:custClr>
    <a:custClr name="AO dark blue">
      <a:srgbClr val="001B62"/>
    </a:custClr>
    <a:custClr name="Dark purple">
      <a:srgbClr val="3F0343"/>
    </a:custClr>
    <a:custClr name="Dark green">
      <a:srgbClr val="00293A"/>
    </a:custClr>
    <a:custClr name="White">
      <a:srgbClr val="FFFFFF"/>
    </a:custClr>
    <a:custClr name="White">
      <a:srgbClr val="FFFFFF"/>
    </a:custClr>
    <a:custClr name="White">
      <a:srgbClr val="FFFFFF"/>
    </a:custClr>
    <a:custClr name="White">
      <a:srgbClr val="FFFFFF"/>
    </a:custClr>
    <a:custClr name="White">
      <a:srgbClr val="FFFFFF"/>
    </a:custClr>
    <a:custClr name="AO yellow">
      <a:srgbClr val="FFF500"/>
    </a:custClr>
    <a:custClr name="AO light grey 75%">
      <a:srgbClr val="E5DFD8"/>
    </a:custClr>
    <a:custClr name="Blue">
      <a:srgbClr val="1E4DAC"/>
    </a:custClr>
    <a:custClr name="Purple">
      <a:srgbClr val="5D0255"/>
    </a:custClr>
    <a:custClr name="Green">
      <a:srgbClr val="00504B"/>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O light grey 50%">
      <a:srgbClr val="EEEAE5"/>
    </a:custClr>
    <a:custClr name="AO active blue">
      <a:srgbClr val="3B7FF6"/>
    </a:custClr>
    <a:custClr name="Purple">
      <a:srgbClr val="7B0067"/>
    </a:custClr>
    <a:custClr name="Green">
      <a:srgbClr val="00765C"/>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O light grey 25%">
      <a:srgbClr val="F6F4F2"/>
    </a:custClr>
    <a:custClr name="Blue">
      <a:srgbClr val="20B8FA"/>
    </a:custClr>
    <a:custClr name="Red">
      <a:srgbClr val="BA125E"/>
    </a:custClr>
    <a:custClr name="Green">
      <a:srgbClr val="00B17B"/>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Bright blue">
      <a:srgbClr val="04F1FE"/>
    </a:custClr>
    <a:custClr name="Bright red">
      <a:srgbClr val="F92355"/>
    </a:custClr>
    <a:custClr name="Bright green">
      <a:srgbClr val="00EB9B"/>
    </a:custClr>
    <a:custClr name="White">
      <a:srgbClr val="FFFFFF"/>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ao_davoscourses_16_9.potx" id="{27C62C7E-5F84-4BD5-87EB-D5974C46EFFF}" vid="{9EE5B033-753F-4135-BEB1-C62427851B4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82383CBCAF3A545BC7144B0E12C7B2C" ma:contentTypeVersion="10" ma:contentTypeDescription="Ein neues Dokument erstellen." ma:contentTypeScope="" ma:versionID="bfb1e4006bd1060b64c46c09a0f28817">
  <xsd:schema xmlns:xsd="http://www.w3.org/2001/XMLSchema" xmlns:xs="http://www.w3.org/2001/XMLSchema" xmlns:p="http://schemas.microsoft.com/office/2006/metadata/properties" xmlns:ns2="73995102-056c-4a51-bfb1-c663c0490c54" xmlns:ns3="2e5162b4-c70b-477c-8fa3-c9cdb63e7b34" targetNamespace="http://schemas.microsoft.com/office/2006/metadata/properties" ma:root="true" ma:fieldsID="41115af916c2dc5809368bc6b92ebc14" ns2:_="" ns3:_="">
    <xsd:import namespace="73995102-056c-4a51-bfb1-c663c0490c54"/>
    <xsd:import namespace="2e5162b4-c70b-477c-8fa3-c9cdb63e7b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95102-056c-4a51-bfb1-c663c0490c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5162b4-c70b-477c-8fa3-c9cdb63e7b34"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CCB51A-46FF-4884-A131-E47DD6D7490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0A9DA8D-F4F5-46BE-A98D-729C691E8482}">
  <ds:schemaRefs>
    <ds:schemaRef ds:uri="http://schemas.microsoft.com/sharepoint/v3/contenttype/forms"/>
  </ds:schemaRefs>
</ds:datastoreItem>
</file>

<file path=customXml/itemProps3.xml><?xml version="1.0" encoding="utf-8"?>
<ds:datastoreItem xmlns:ds="http://schemas.openxmlformats.org/officeDocument/2006/customXml" ds:itemID="{E5A194C0-8BC8-4B71-A459-6886C985A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95102-056c-4a51-bfb1-c663c0490c54"/>
    <ds:schemaRef ds:uri="2e5162b4-c70b-477c-8fa3-c9cdb63e7b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ao_trauma_16_9</Template>
  <TotalTime>0</TotalTime>
  <Words>2559</Words>
  <Application>Microsoft Office PowerPoint</Application>
  <PresentationFormat>Widescreen</PresentationFormat>
  <Paragraphs>324</Paragraphs>
  <Slides>39</Slides>
  <Notes>39</Notes>
  <HiddenSlides>12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Franklin Gothic Book</vt:lpstr>
      <vt:lpstr>Osaka</vt:lpstr>
      <vt:lpstr>Symbol</vt:lpstr>
      <vt:lpstr>Wingdings</vt:lpstr>
      <vt:lpstr>Office</vt:lpstr>
      <vt:lpstr>PowerPoint Presentation</vt:lpstr>
      <vt:lpstr>How to use this discussion?</vt:lpstr>
      <vt:lpstr>Reference list </vt:lpstr>
      <vt:lpstr>Learning outcomes</vt:lpstr>
      <vt:lpstr>Case presentation</vt:lpstr>
      <vt:lpstr>4 Principles of fracture fixation—Review</vt:lpstr>
      <vt:lpstr>Describe the fracture </vt:lpstr>
      <vt:lpstr>Describe the fracture </vt:lpstr>
      <vt:lpstr>Describe type of proximal femoral fracture </vt:lpstr>
      <vt:lpstr>How would you reduce the fracture?  How would you stabilize the fracture? </vt:lpstr>
      <vt:lpstr>For this proximal femoral fracture…</vt:lpstr>
      <vt:lpstr>Stable or unstable fracture (1/3)</vt:lpstr>
      <vt:lpstr>Stable or unstable fracture (2/3)</vt:lpstr>
      <vt:lpstr>Stable or unstable fracture (3/3)</vt:lpstr>
      <vt:lpstr>Nursing preparations Pre-, intra and post operative process </vt:lpstr>
      <vt:lpstr>Nursing preparations Pre-, intra and post operative process </vt:lpstr>
      <vt:lpstr>What do you need to prepare?  </vt:lpstr>
      <vt:lpstr>Instruments   </vt:lpstr>
      <vt:lpstr>Instruments   </vt:lpstr>
      <vt:lpstr>Instruments   </vt:lpstr>
      <vt:lpstr>Instruments   </vt:lpstr>
      <vt:lpstr>Instruments   </vt:lpstr>
      <vt:lpstr>Reduction (distraction) tools</vt:lpstr>
      <vt:lpstr>Implants   </vt:lpstr>
      <vt:lpstr>How would you position the patient?   </vt:lpstr>
      <vt:lpstr>How would you position the patient?   </vt:lpstr>
      <vt:lpstr>What about these possibilities?</vt:lpstr>
      <vt:lpstr>How would you drape for this case?</vt:lpstr>
      <vt:lpstr>Nursing preparations Pre-, intra and post operative process </vt:lpstr>
      <vt:lpstr>WHO-checklist</vt:lpstr>
      <vt:lpstr>PowerPoint Presentation</vt:lpstr>
      <vt:lpstr>Nursing preparations Pre-, intra and post operative process </vt:lpstr>
      <vt:lpstr>What approach could be done?</vt:lpstr>
      <vt:lpstr>What approach could be done? </vt:lpstr>
      <vt:lpstr>What are the steps of procedure?   </vt:lpstr>
      <vt:lpstr>What are the steps of procedure?   </vt:lpstr>
      <vt:lpstr>What kind of mobilization after surgery is aimed for?</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 Kellenberger</dc:creator>
  <cp:lastModifiedBy>Isabel Van Rie Richards</cp:lastModifiedBy>
  <cp:revision>36</cp:revision>
  <dcterms:created xsi:type="dcterms:W3CDTF">2020-03-16T13:44:13Z</dcterms:created>
  <dcterms:modified xsi:type="dcterms:W3CDTF">2020-04-05T18:44:51Z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bel">
    <vt:i4>0</vt:i4>
  </property>
  <property fmtid="{D5CDD505-2E9C-101B-9397-08002B2CF9AE}" pid="3" name="ContentTypeId">
    <vt:lpwstr>0x010100482383CBCAF3A545BC7144B0E12C7B2C</vt:lpwstr>
  </property>
</Properties>
</file>