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1" r:id="rId5"/>
    <p:sldId id="300" r:id="rId6"/>
    <p:sldId id="306" r:id="rId7"/>
    <p:sldId id="343" r:id="rId8"/>
    <p:sldId id="344" r:id="rId9"/>
    <p:sldId id="345" r:id="rId10"/>
    <p:sldId id="292" r:id="rId11"/>
    <p:sldId id="34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5"/>
  </p:normalViewPr>
  <p:slideViewPr>
    <p:cSldViewPr snapToGrid="0" showGuides="1">
      <p:cViewPr varScale="1">
        <p:scale>
          <a:sx n="67" d="100"/>
          <a:sy n="67" d="100"/>
        </p:scale>
        <p:origin x="644" y="4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9" d="100"/>
          <a:sy n="119" d="100"/>
        </p:scale>
        <p:origin x="30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C53A6C1-6705-CD44-9A49-2641DAF20B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48D91B-1B61-B149-814D-3B695DF5F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9A33-71D9-824F-ACCD-10987FEE9C21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F079F5-F931-144F-AFDB-7871D60FF9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5481EE-B24B-D841-BAEA-FF17514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C47C6-1700-C74A-A11E-4FF6CB368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22/04/2020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9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/>
              <a:t>Declaration options (choose 1, 2 or 3):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have no financial relationships with commercial entities that produce healthcare related products.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commercial entities with which I have a financial relationship do not produce healthcare related products or services relevant to the content of my presentation.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disclose the following financial relationships with commercial entities that produce healthcare related products or services: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Consultant for: </a:t>
            </a:r>
          </a:p>
          <a:p>
            <a:pPr>
              <a:spcBef>
                <a:spcPts val="0"/>
              </a:spcBef>
            </a:pPr>
            <a:r>
              <a:rPr lang="en-US" dirty="0"/>
              <a:t>Advisory Board for:</a:t>
            </a:r>
          </a:p>
          <a:p>
            <a:pPr>
              <a:spcBef>
                <a:spcPts val="0"/>
              </a:spcBef>
            </a:pPr>
            <a:r>
              <a:rPr lang="en-US" dirty="0"/>
              <a:t>Board member of:</a:t>
            </a:r>
          </a:p>
          <a:p>
            <a:pPr>
              <a:spcBef>
                <a:spcPts val="0"/>
              </a:spcBef>
            </a:pPr>
            <a:r>
              <a:rPr lang="en-US" dirty="0"/>
              <a:t>Employee of:</a:t>
            </a:r>
          </a:p>
          <a:p>
            <a:pPr>
              <a:spcBef>
                <a:spcPts val="0"/>
              </a:spcBef>
            </a:pPr>
            <a:r>
              <a:rPr lang="en-US" dirty="0"/>
              <a:t>Grant/Research support from:</a:t>
            </a:r>
          </a:p>
          <a:p>
            <a:pPr>
              <a:spcBef>
                <a:spcPts val="0"/>
              </a:spcBef>
            </a:pPr>
            <a:r>
              <a:rPr lang="en-US" dirty="0"/>
              <a:t>Honoraria from:</a:t>
            </a:r>
          </a:p>
          <a:p>
            <a:pPr>
              <a:spcBef>
                <a:spcPts val="0"/>
              </a:spcBef>
            </a:pPr>
            <a:r>
              <a:rPr lang="en-US" dirty="0"/>
              <a:t>Stockholder in:</a:t>
            </a:r>
          </a:p>
          <a:p>
            <a:pPr>
              <a:spcBef>
                <a:spcPts val="0"/>
              </a:spcBef>
            </a:pPr>
            <a:r>
              <a:rPr lang="en-US" dirty="0"/>
              <a:t>Speaker/teacher for:</a:t>
            </a:r>
          </a:p>
          <a:p>
            <a:pPr>
              <a:spcBef>
                <a:spcPts val="0"/>
              </a:spcBef>
            </a:pPr>
            <a:r>
              <a:rPr lang="en-US" dirty="0"/>
              <a:t>Royalties from:</a:t>
            </a:r>
          </a:p>
          <a:p>
            <a:pPr>
              <a:spcBef>
                <a:spcPts val="0"/>
              </a:spcBef>
            </a:pPr>
            <a:r>
              <a:rPr lang="en-US" dirty="0"/>
              <a:t>Intellectual property rights for: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706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35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009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take-home messages should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Match with your learning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Summarize three to maximum five important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your last slide (this is what your learners will remember and that will stay until the next speaker is up)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Your take-home message 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 a powerful graphic or picture that is related to the topic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 be something that has nothing to do with the topic (</a:t>
            </a:r>
            <a:r>
              <a:rPr lang="en-US" dirty="0" err="1"/>
              <a:t>eg</a:t>
            </a:r>
            <a:r>
              <a:rPr lang="en-US" dirty="0"/>
              <a:t>, a picture of your hospital or family or a “thank you” slide)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Example: Preoperative planning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Formulate a preoperative plan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Identify and assess benefits of preoperative planning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Develop a surgical tactic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Arial" pitchFamily="34" charset="0"/>
              </a:rPr>
              <a:t>Describe steps involved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58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6D991-40E1-4F75-A931-87F401740DF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5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Recon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4F144F64-9D68-8B47-A6D5-E06A114E7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661CED1D-4281-934C-A6E2-E58C3001A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DEA1137-9828-8D43-A808-5FCDA877D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3ABF561D-CD8E-8342-95D1-C4FE5E38A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59D87E6-4134-6D43-87DA-0DB5F80A7F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60350"/>
            <a:ext cx="75285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44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0"/>
            <a:ext cx="1969028" cy="145563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4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9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69C8EB-36ED-E242-92A1-94C66701C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EEBCC77-44D2-0D41-ADFE-E245C9816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59D77EC-C659-4D5E-ABC5-A25855CEE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48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C606-B062-AF4B-A36F-0FF44EFCF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28478F-FDF2-114B-A695-BBFBD55C6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24B52-802C-A045-81B4-CDB932F87E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1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8809566" cy="4127399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400"/>
            </a:lvl3pPr>
            <a:lvl4pPr>
              <a:spcBef>
                <a:spcPts val="1200"/>
              </a:spcBef>
              <a:defRPr sz="2400"/>
            </a:lvl4pPr>
            <a:lvl5pPr>
              <a:spcBef>
                <a:spcPts val="1200"/>
              </a:spcBef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B575ACED-1ED6-F74A-BD98-0A0812E6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4" y="757238"/>
            <a:ext cx="10850033" cy="727076"/>
          </a:xfrm>
        </p:spPr>
        <p:txBody>
          <a:bodyPr/>
          <a:lstStyle>
            <a:lvl1pPr>
              <a:lnSpc>
                <a:spcPts val="2200"/>
              </a:lnSpc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35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Recon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3ADFED4-E5B7-4041-A450-3F837A90A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1ECB604-EBAF-4CB8-940B-8B9436AFCE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6D88C27E-BC7C-4779-9A2E-1947FFA9A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BEB31F60-B2F1-41E4-9386-587225E46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E63898D-359D-8240-A9EC-5815EC9FD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284" y="260350"/>
            <a:ext cx="75285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03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419996D4-CCC5-8244-802D-A4A36F590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BBFF2-3A88-4CB0-8DFC-61D09F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4B3BF-7CA8-4585-831C-F5DF968FBE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9505950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FE20CF-5CAB-B145-B705-F0221B76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05C5EDF6-0E1D-4133-992A-6B7CEA2C5F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02616FAD-06D4-4469-AD4C-320B8432E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25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4" y="1727199"/>
            <a:ext cx="5388504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FF76DA-AD1B-F94D-AD0E-8307FED98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F46209C-2AF4-49BF-BAA1-7259963618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517525"/>
            <a:ext cx="10862204" cy="966787"/>
          </a:xfrm>
        </p:spPr>
        <p:txBody>
          <a:bodyPr anchor="t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727199"/>
            <a:ext cx="4716462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7"/>
            <a:ext cx="4704288" cy="969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AEC5B9-D2EF-0F4E-9314-0EBF7C51B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7A8648F-6F94-4BD6-9057-657CE0AD70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8CDFF0-E7E9-AA43-9B34-0D91FBA3F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517525"/>
            <a:ext cx="10874374" cy="966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 (32pt)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3" y="1727201"/>
            <a:ext cx="10874375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650" r:id="rId3"/>
    <p:sldLayoutId id="2147483692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718" r:id="rId11"/>
    <p:sldLayoutId id="2147483720" r:id="rId12"/>
    <p:sldLayoutId id="2147483655" r:id="rId13"/>
    <p:sldLayoutId id="2147483716" r:id="rId14"/>
    <p:sldLayoutId id="2147483717" r:id="rId15"/>
    <p:sldLayoutId id="2147483722" r:id="rId1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200" indent="-457200" algn="l" defTabSz="914400" rtl="0" eaLnBrk="1" latinLnBrk="0" hangingPunct="1">
        <a:lnSpc>
          <a:spcPct val="100000"/>
        </a:lnSpc>
        <a:spcBef>
          <a:spcPts val="6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8366F84-FF72-964B-921C-FC297EF13B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DFB1F0-3FA9-ED42-BA1E-14168E0AB1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5A6348-46DA-534E-9BC7-8269A42AB5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76" y="5861053"/>
            <a:ext cx="6283324" cy="241299"/>
          </a:xfrm>
        </p:spPr>
        <p:txBody>
          <a:bodyPr/>
          <a:lstStyle/>
          <a:p>
            <a:r>
              <a:rPr lang="en-US" dirty="0"/>
              <a:t>AO Recon Course—Principles of Total Hip and Knee Arthroplasty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2D6CED-5020-4B46-B92B-FDE9E0BCC9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E735E0A-7958-BF4A-906F-FBE1ADF131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Intraoperative challenges and complications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BA59B1B-F33B-5B4D-8F4A-35EF5302C7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3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AA242-400E-48F5-98CA-79E865EFE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noProof="0" dirty="0"/>
              <a:t>(If necessary, </a:t>
            </a:r>
            <a:r>
              <a:rPr lang="en-US" sz="2800" i="1" dirty="0"/>
              <a:t>c</a:t>
            </a:r>
            <a:r>
              <a:rPr lang="en-US" sz="2800" i="1" noProof="0" dirty="0" err="1"/>
              <a:t>hoose</a:t>
            </a:r>
            <a:r>
              <a:rPr lang="en-US" sz="2800" i="1" noProof="0" dirty="0"/>
              <a:t> from the possible declarations in the Notes field of this slide, and then insert here.)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C8903-5A6C-437D-ADAE-11CF21A3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Declaration conflicts of interest</a:t>
            </a:r>
          </a:p>
        </p:txBody>
      </p:sp>
    </p:spTree>
    <p:extLst>
      <p:ext uri="{BB962C8B-B14F-4D97-AF65-F5344CB8AC3E}">
        <p14:creationId xmlns:p14="http://schemas.microsoft.com/office/powerpoint/2010/main" val="180617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FC0312-6640-4BC7-B248-B47E8B23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727201"/>
            <a:ext cx="10850032" cy="4127399"/>
          </a:xfrm>
        </p:spPr>
        <p:txBody>
          <a:bodyPr/>
          <a:lstStyle/>
          <a:p>
            <a:endParaRPr lang="en-GB" dirty="0"/>
          </a:p>
          <a:p>
            <a:r>
              <a:rPr lang="en-GB" sz="2800" dirty="0"/>
              <a:t>Prevention of nerve injury </a:t>
            </a:r>
          </a:p>
          <a:p>
            <a:r>
              <a:rPr lang="en-GB" sz="2800" dirty="0"/>
              <a:t>Prevention of vascular injury </a:t>
            </a:r>
          </a:p>
          <a:p>
            <a:r>
              <a:rPr lang="en-GB" sz="2800" dirty="0"/>
              <a:t>Dealing with intraoperative fractures </a:t>
            </a:r>
          </a:p>
          <a:p>
            <a:r>
              <a:rPr lang="en-GB" sz="2800" dirty="0"/>
              <a:t>How to extend the exposure in case of complication </a:t>
            </a:r>
          </a:p>
          <a:p>
            <a:pPr marL="0" indent="0">
              <a:buNone/>
            </a:pPr>
            <a:r>
              <a:rPr lang="en-GB" sz="2800" dirty="0"/>
              <a:t>  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8C44A2-2033-4793-9DC2-588A499B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5659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0FA99F0-4940-4DF9-9296-F9DC60A4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93ADF97-36E8-4449-8C3E-EF3518F4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5283666-E349-DD48-AB01-A232EFF1AAA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Top level (28pt)</a:t>
            </a:r>
          </a:p>
          <a:p>
            <a:pPr lvl="1"/>
            <a:r>
              <a:rPr lang="en-US" dirty="0"/>
              <a:t>Second level (28pt)</a:t>
            </a:r>
          </a:p>
          <a:p>
            <a:pPr lvl="2"/>
            <a:r>
              <a:rPr lang="en-US" dirty="0"/>
              <a:t>Third level (24pt)</a:t>
            </a:r>
          </a:p>
          <a:p>
            <a:pPr lvl="3"/>
            <a:r>
              <a:rPr lang="en-US" dirty="0"/>
              <a:t>Fourth level (20pt)</a:t>
            </a:r>
          </a:p>
          <a:p>
            <a:pPr lvl="4"/>
            <a:r>
              <a:rPr lang="en-US" dirty="0"/>
              <a:t>Fifth level (20pt)</a:t>
            </a:r>
          </a:p>
        </p:txBody>
      </p:sp>
    </p:spTree>
    <p:extLst>
      <p:ext uri="{BB962C8B-B14F-4D97-AF65-F5344CB8AC3E}">
        <p14:creationId xmlns:p14="http://schemas.microsoft.com/office/powerpoint/2010/main" val="278185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F2FE728-738C-4246-A8CF-E59F68B4D9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35A312-1CE7-C640-8292-B6A7F2444C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429F0ED-1AC3-4052-804D-5F89B8B8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FD2FF0A-1ED5-8C4C-A873-42D9A17B0DCF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Top level (28pt)</a:t>
            </a:r>
          </a:p>
          <a:p>
            <a:pPr lvl="1"/>
            <a:r>
              <a:rPr lang="en-US" dirty="0"/>
              <a:t>Second level (28pt)</a:t>
            </a:r>
          </a:p>
          <a:p>
            <a:pPr lvl="2"/>
            <a:r>
              <a:rPr lang="en-US" dirty="0"/>
              <a:t>Third level (24pt)</a:t>
            </a:r>
          </a:p>
          <a:p>
            <a:pPr lvl="3"/>
            <a:r>
              <a:rPr lang="en-US" dirty="0"/>
              <a:t>Fourth level (20pt)</a:t>
            </a:r>
          </a:p>
          <a:p>
            <a:pPr lvl="4"/>
            <a:r>
              <a:rPr lang="en-US" dirty="0"/>
              <a:t>Fifth level (20pt)</a:t>
            </a:r>
          </a:p>
        </p:txBody>
      </p:sp>
    </p:spTree>
    <p:extLst>
      <p:ext uri="{BB962C8B-B14F-4D97-AF65-F5344CB8AC3E}">
        <p14:creationId xmlns:p14="http://schemas.microsoft.com/office/powerpoint/2010/main" val="419535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A45F2CA7-D5EE-4C3C-AF67-C83D720C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027FB9-CC9E-D14F-B11E-F7916921F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(28pt)</a:t>
            </a:r>
          </a:p>
          <a:p>
            <a:endParaRPr lang="en-US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0285774-BC37-4793-91BA-D7C103FC04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46C4575-C42B-3944-933A-ACDA49BA604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Text (28pt)</a:t>
            </a:r>
          </a:p>
          <a:p>
            <a:endParaRPr lang="en-US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3CBFF044-1CFB-4AD0-A1E8-3C975993306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AF7DE2-183B-6A4D-AE7B-B1099B279A8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7632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CC4CC-7EF9-4C7D-9DDB-3AA2E881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noProof="0" dirty="0"/>
              <a:t>Take-home message #1</a:t>
            </a:r>
          </a:p>
          <a:p>
            <a:r>
              <a:rPr lang="en-US" sz="2800" dirty="0"/>
              <a:t>Take-home message #2</a:t>
            </a:r>
          </a:p>
          <a:p>
            <a:r>
              <a:rPr lang="en-US" sz="2800" dirty="0"/>
              <a:t>Take-home message #3</a:t>
            </a:r>
            <a:endParaRPr lang="en-US" sz="28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5EDB4-1E09-402B-8CAB-E2875491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Take-home messages</a:t>
            </a:r>
          </a:p>
        </p:txBody>
      </p:sp>
    </p:spTree>
    <p:extLst>
      <p:ext uri="{BB962C8B-B14F-4D97-AF65-F5344CB8AC3E}">
        <p14:creationId xmlns:p14="http://schemas.microsoft.com/office/powerpoint/2010/main" val="11510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7B7C97B-912B-5A4A-97D4-2C13D8DF4C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Intraoperative challenges and complications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1E9B42-6593-264C-9DE8-692AC1EA65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9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Blue">
      <a:srgbClr val="1E4DAC"/>
    </a:custClr>
    <a:custClr name="Purple">
      <a:srgbClr val="5D0255"/>
    </a:custClr>
    <a:custClr name="Green">
      <a:srgbClr val="00504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Blue">
      <a:srgbClr val="20B8FA"/>
    </a:custClr>
    <a:custClr name="Red">
      <a:srgbClr val="BA125E"/>
    </a:custClr>
    <a:custClr name="Green">
      <a:srgbClr val="00B17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vet_16_9.potx" id="{1AD2EA33-3349-419A-B09D-DE7454FDD3D2}" vid="{776AAC99-015E-48CB-A9DA-429D311895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2383CBCAF3A545BC7144B0E12C7B2C" ma:contentTypeVersion="10" ma:contentTypeDescription="Ein neues Dokument erstellen." ma:contentTypeScope="" ma:versionID="bfb1e4006bd1060b64c46c09a0f28817">
  <xsd:schema xmlns:xsd="http://www.w3.org/2001/XMLSchema" xmlns:xs="http://www.w3.org/2001/XMLSchema" xmlns:p="http://schemas.microsoft.com/office/2006/metadata/properties" xmlns:ns2="73995102-056c-4a51-bfb1-c663c0490c54" xmlns:ns3="2e5162b4-c70b-477c-8fa3-c9cdb63e7b34" targetNamespace="http://schemas.microsoft.com/office/2006/metadata/properties" ma:root="true" ma:fieldsID="41115af916c2dc5809368bc6b92ebc14" ns2:_="" ns3:_="">
    <xsd:import namespace="73995102-056c-4a51-bfb1-c663c0490c54"/>
    <xsd:import namespace="2e5162b4-c70b-477c-8fa3-c9cdb63e7b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5102-056c-4a51-bfb1-c663c0490c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162b4-c70b-477c-8fa3-c9cdb63e7b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CCB51A-46FF-4884-A131-E47DD6D749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A194C0-8BC8-4B71-A459-6886C985A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5102-056c-4a51-bfb1-c663c0490c54"/>
    <ds:schemaRef ds:uri="2e5162b4-c70b-477c-8fa3-c9cdb63e7b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A9DA8D-F4F5-46BE-A98D-729C691E84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ao_recon_16_9</Template>
  <TotalTime>0</TotalTime>
  <Words>363</Words>
  <Application>Microsoft Office PowerPoint</Application>
  <PresentationFormat>Widescreen</PresentationFormat>
  <Paragraphs>67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</vt:lpstr>
      <vt:lpstr>PowerPoint Presentation</vt:lpstr>
      <vt:lpstr>Declaration conflicts of interest</vt:lpstr>
      <vt:lpstr>Learning objectives</vt:lpstr>
      <vt:lpstr>PowerPoint Presentation</vt:lpstr>
      <vt:lpstr>PowerPoint Presentation</vt:lpstr>
      <vt:lpstr>PowerPoint Presentation</vt:lpstr>
      <vt:lpstr>Take-home messages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(32pt)</dc:title>
  <dc:creator>Elisabet Amanatidou</dc:creator>
  <cp:lastModifiedBy>Elisabet Amanatidou</cp:lastModifiedBy>
  <cp:revision>2</cp:revision>
  <dcterms:created xsi:type="dcterms:W3CDTF">2020-04-22T13:16:12Z</dcterms:created>
  <dcterms:modified xsi:type="dcterms:W3CDTF">2020-04-22T13:19:31Z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0x010100482383CBCAF3A545BC7144B0E12C7B2C</vt:lpwstr>
  </property>
</Properties>
</file>