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2" r:id="rId5"/>
    <p:sldId id="300" r:id="rId6"/>
    <p:sldId id="306" r:id="rId7"/>
    <p:sldId id="344" r:id="rId8"/>
    <p:sldId id="345" r:id="rId9"/>
    <p:sldId id="346" r:id="rId10"/>
    <p:sldId id="292" r:id="rId11"/>
    <p:sldId id="341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95"/>
  </p:normalViewPr>
  <p:slideViewPr>
    <p:cSldViewPr snapToGrid="0" showGuides="1">
      <p:cViewPr varScale="1">
        <p:scale>
          <a:sx n="67" d="100"/>
          <a:sy n="67" d="100"/>
        </p:scale>
        <p:origin x="644" y="4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9" d="100"/>
          <a:sy n="119" d="100"/>
        </p:scale>
        <p:origin x="30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C53A6C1-6705-CD44-9A49-2641DAF20B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48D91B-1B61-B149-814D-3B695DF5F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69A33-71D9-824F-ACCD-10987FEE9C21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F079F5-F931-144F-AFDB-7871D60FF9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5481EE-B24B-D841-BAEA-FF175140F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C47C6-1700-C74A-A11E-4FF6CB3684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7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7656-0B12-4DEA-96CF-82550DBD498E}" type="datetimeFigureOut">
              <a:rPr lang="en-GB" smtClean="0"/>
              <a:t>22/04/2020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D991-40E1-4F75-A931-87F401740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56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85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/>
              <a:t>Declaration options (choose 1, 2 or 3):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have no financial relationships with commercial entities that produce healthcare related products.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commercial entities with which I have a financial relationship do not produce healthcare related products or services relevant to the content of my presentation.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disclose the following financial relationships with commercial entities that produce healthcare related products or services: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Consultant for: </a:t>
            </a:r>
          </a:p>
          <a:p>
            <a:pPr>
              <a:spcBef>
                <a:spcPts val="0"/>
              </a:spcBef>
            </a:pPr>
            <a:r>
              <a:rPr lang="en-US" dirty="0"/>
              <a:t>Advisory Board for:</a:t>
            </a:r>
          </a:p>
          <a:p>
            <a:pPr>
              <a:spcBef>
                <a:spcPts val="0"/>
              </a:spcBef>
            </a:pPr>
            <a:r>
              <a:rPr lang="en-US" dirty="0"/>
              <a:t>Board member of:</a:t>
            </a:r>
          </a:p>
          <a:p>
            <a:pPr>
              <a:spcBef>
                <a:spcPts val="0"/>
              </a:spcBef>
            </a:pPr>
            <a:r>
              <a:rPr lang="en-US" dirty="0"/>
              <a:t>Employee of:</a:t>
            </a:r>
          </a:p>
          <a:p>
            <a:pPr>
              <a:spcBef>
                <a:spcPts val="0"/>
              </a:spcBef>
            </a:pPr>
            <a:r>
              <a:rPr lang="en-US" dirty="0"/>
              <a:t>Grant/Research support from:</a:t>
            </a:r>
          </a:p>
          <a:p>
            <a:pPr>
              <a:spcBef>
                <a:spcPts val="0"/>
              </a:spcBef>
            </a:pPr>
            <a:r>
              <a:rPr lang="en-US" dirty="0"/>
              <a:t>Honoraria from:</a:t>
            </a:r>
          </a:p>
          <a:p>
            <a:pPr>
              <a:spcBef>
                <a:spcPts val="0"/>
              </a:spcBef>
            </a:pPr>
            <a:r>
              <a:rPr lang="en-US" dirty="0"/>
              <a:t>Stockholder in:</a:t>
            </a:r>
          </a:p>
          <a:p>
            <a:pPr>
              <a:spcBef>
                <a:spcPts val="0"/>
              </a:spcBef>
            </a:pPr>
            <a:r>
              <a:rPr lang="en-US" dirty="0"/>
              <a:t>Speaker/teacher for:</a:t>
            </a:r>
          </a:p>
          <a:p>
            <a:pPr>
              <a:spcBef>
                <a:spcPts val="0"/>
              </a:spcBef>
            </a:pPr>
            <a:r>
              <a:rPr lang="en-US" dirty="0"/>
              <a:t>Royalties from:</a:t>
            </a:r>
          </a:p>
          <a:p>
            <a:pPr>
              <a:spcBef>
                <a:spcPts val="0"/>
              </a:spcBef>
            </a:pPr>
            <a:r>
              <a:rPr lang="en-US" dirty="0"/>
              <a:t>Intellectual property rights for: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7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548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568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34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take-home messages should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Match with your learning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Summarize three to maximum five important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 your last slide (this is what your learners will remember and that will stay until the next speaker is up)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Your take-home message 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 a powerful graphic or picture that is related to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 be something that has nothing to do with the topic (</a:t>
            </a:r>
            <a:r>
              <a:rPr lang="en-US" dirty="0" err="1"/>
              <a:t>eg</a:t>
            </a:r>
            <a:r>
              <a:rPr lang="en-US" dirty="0"/>
              <a:t>, a picture of your hospital or family or a “thank you” slide)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Example: Preoperative planning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Formulate a preoperative plan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Identify and assess benefits of preoperative planning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Develop a surgical tactic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Describe steps involved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58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14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Recon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4F144F64-9D68-8B47-A6D5-E06A114E75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661CED1D-4281-934C-A6E2-E58C3001A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0DEA1137-9828-8D43-A808-5FCDA877DF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3ABF561D-CD8E-8342-95D1-C4FE5E38AF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59D87E6-4134-6D43-87DA-0DB5F80A7F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3" y="260350"/>
            <a:ext cx="752856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447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200"/>
            <a:ext cx="1969028" cy="145563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43097" y="3435454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7" y="1731964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947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199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CD2B21FD-E62A-4E4C-B0CE-D79864A7ECC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169C8EB-36ED-E242-92A1-94C66701C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395907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7F3F7-EB49-4EF3-9F56-DAEBCB9C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EEBCC77-44D2-0D41-ADFE-E245C9816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59D77EC-C659-4D5E-ABC5-A25855CEE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48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2C606-B062-AF4B-A36F-0FF44EFCF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28478F-FDF2-114B-A695-BBFBD55C6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6CC588-B218-4249-97A2-31A5674F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77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79F31A-E238-6F45-9F6D-B7A74855A5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31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FD24B52-802C-A045-81B4-CDB932F87E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21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8809566" cy="4127399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1200"/>
              </a:spcBef>
              <a:defRPr sz="2400"/>
            </a:lvl2pPr>
            <a:lvl3pPr>
              <a:spcBef>
                <a:spcPts val="1200"/>
              </a:spcBef>
              <a:defRPr sz="2400"/>
            </a:lvl3pPr>
            <a:lvl4pPr>
              <a:spcBef>
                <a:spcPts val="1200"/>
              </a:spcBef>
              <a:defRPr sz="2400"/>
            </a:lvl4pPr>
            <a:lvl5pPr>
              <a:spcBef>
                <a:spcPts val="1200"/>
              </a:spcBef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B575ACED-1ED6-F74A-BD98-0A0812E6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09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O Recon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73ADFED4-E5B7-4041-A450-3F837A90AB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01ECB604-EBAF-4CB8-940B-8B9436AFCE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6D88C27E-BC7C-4779-9A2E-1947FFA9A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BEB31F60-B2F1-41E4-9386-587225E46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E63898D-359D-8240-A9EC-5815EC9FDE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58284" y="260350"/>
            <a:ext cx="752856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03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419996D4-CCC5-8244-802D-A4A36F590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6BBFF2-3A88-4CB0-8DFC-61D09FA8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B4B3BF-7CA8-4585-831C-F5DF968FBE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9505950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E008A41-AE8F-4A4F-B3C6-BB4BFEB16C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FE20CF-5CAB-B145-B705-F0221B76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05C5EDF6-0E1D-4133-992A-6B7CEA2C5F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02616FAD-06D4-4469-AD4C-320B8432E2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325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87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4" y="1727199"/>
            <a:ext cx="5388504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0DD2CDD-8E40-4FA1-BCE2-A0663B10DC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3FF76DA-AD1B-F94D-AD0E-8307FED98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F46209C-2AF4-49BF-BAA1-7259963618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82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4" y="517525"/>
            <a:ext cx="10862204" cy="966787"/>
          </a:xfrm>
        </p:spPr>
        <p:txBody>
          <a:bodyPr anchor="t" anchorCtr="0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727199"/>
            <a:ext cx="4716462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5" y="4884737"/>
            <a:ext cx="4704288" cy="969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5951C6-963E-4674-91CC-8E8F1F645A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860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513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3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418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8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ED650EED-FA23-43C6-8098-A702770AE5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5AEC5B9-D2EF-0F4E-9314-0EBF7C51B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26243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091CBB9-0ED2-447E-B3AA-D8BD16CC1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43BAFF3-7966-B045-AF0E-E679C72FAB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F7A8648F-6F94-4BD6-9057-657CE0AD70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39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5A7C55E-8985-4FE6-B0DD-6F886D99BB7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8CDFF0-E7E9-AA43-9B34-0D91FBA3F1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12447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517525"/>
            <a:ext cx="10874374" cy="9667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Headline (32pt)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3" y="1727201"/>
            <a:ext cx="10874375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43887A6-C844-4D94-8093-8E7AB89B6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8375" y="6492873"/>
            <a:ext cx="30861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31DC6C07-C500-4D67-9BA5-BA0F2E32E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19E1EF3-8D79-42F7-9C5D-947436740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650" r:id="rId3"/>
    <p:sldLayoutId id="2147483692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718" r:id="rId11"/>
    <p:sldLayoutId id="2147483720" r:id="rId12"/>
    <p:sldLayoutId id="2147483655" r:id="rId13"/>
    <p:sldLayoutId id="2147483716" r:id="rId14"/>
    <p:sldLayoutId id="2147483717" r:id="rId15"/>
    <p:sldLayoutId id="2147483722" r:id="rId1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99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200" indent="-457200" algn="l" defTabSz="914400" rtl="0" eaLnBrk="1" latinLnBrk="0" hangingPunct="1">
        <a:lnSpc>
          <a:spcPct val="100000"/>
        </a:lnSpc>
        <a:spcBef>
          <a:spcPts val="6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32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pos="801" userDrawn="1">
          <p15:clr>
            <a:srgbClr val="F26B43"/>
          </p15:clr>
        </p15:guide>
        <p15:guide id="8" pos="846" userDrawn="1">
          <p15:clr>
            <a:srgbClr val="F26B43"/>
          </p15:clr>
        </p15:guide>
        <p15:guide id="9" pos="2094" userDrawn="1">
          <p15:clr>
            <a:srgbClr val="F26B43"/>
          </p15:clr>
        </p15:guide>
        <p15:guide id="10" pos="2139" userDrawn="1">
          <p15:clr>
            <a:srgbClr val="F26B43"/>
          </p15:clr>
        </p15:guide>
        <p15:guide id="11" pos="2525" userDrawn="1">
          <p15:clr>
            <a:srgbClr val="F26B43"/>
          </p15:clr>
        </p15:guide>
        <p15:guide id="12" pos="2570" userDrawn="1">
          <p15:clr>
            <a:srgbClr val="F26B43"/>
          </p15:clr>
        </p15:guide>
        <p15:guide id="13" pos="2955" userDrawn="1">
          <p15:clr>
            <a:srgbClr val="F26B43"/>
          </p15:clr>
        </p15:guide>
        <p15:guide id="14" pos="3001" userDrawn="1">
          <p15:clr>
            <a:srgbClr val="F26B43"/>
          </p15:clr>
        </p15:guide>
        <p15:guide id="15" pos="3386" userDrawn="1">
          <p15:clr>
            <a:srgbClr val="F26B43"/>
          </p15:clr>
        </p15:guide>
        <p15:guide id="16" pos="3432" userDrawn="1">
          <p15:clr>
            <a:srgbClr val="F26B43"/>
          </p15:clr>
        </p15:guide>
        <p15:guide id="17" pos="3817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248" userDrawn="1">
          <p15:clr>
            <a:srgbClr val="F26B43"/>
          </p15:clr>
        </p15:guide>
        <p15:guide id="20" pos="4294" userDrawn="1">
          <p15:clr>
            <a:srgbClr val="F26B43"/>
          </p15:clr>
        </p15:guide>
        <p15:guide id="21" pos="4679" userDrawn="1">
          <p15:clr>
            <a:srgbClr val="F26B43"/>
          </p15:clr>
        </p15:guide>
        <p15:guide id="22" pos="4725" userDrawn="1">
          <p15:clr>
            <a:srgbClr val="F26B43"/>
          </p15:clr>
        </p15:guide>
        <p15:guide id="23" pos="5110" userDrawn="1">
          <p15:clr>
            <a:srgbClr val="F26B43"/>
          </p15:clr>
        </p15:guide>
        <p15:guide id="24" pos="5155" userDrawn="1">
          <p15:clr>
            <a:srgbClr val="F26B43"/>
          </p15:clr>
        </p15:guide>
        <p15:guide id="25" pos="6403" userDrawn="1">
          <p15:clr>
            <a:srgbClr val="F26B43"/>
          </p15:clr>
        </p15:guide>
        <p15:guide id="26" pos="6017" userDrawn="1">
          <p15:clr>
            <a:srgbClr val="F26B43"/>
          </p15:clr>
        </p15:guide>
        <p15:guide id="27" pos="6834" userDrawn="1">
          <p15:clr>
            <a:srgbClr val="F26B43"/>
          </p15:clr>
        </p15:guide>
        <p15:guide id="28" pos="6879" userDrawn="1">
          <p15:clr>
            <a:srgbClr val="F26B43"/>
          </p15:clr>
        </p15:guide>
        <p15:guide id="29" orient="horz" pos="477" userDrawn="1">
          <p15:clr>
            <a:srgbClr val="F26B43"/>
          </p15:clr>
        </p15:guide>
        <p15:guide id="30" orient="horz" pos="630" userDrawn="1">
          <p15:clr>
            <a:srgbClr val="F26B43"/>
          </p15:clr>
        </p15:guide>
        <p15:guide id="31" orient="horz" pos="783" userDrawn="1">
          <p15:clr>
            <a:srgbClr val="F26B43"/>
          </p15:clr>
        </p15:guide>
        <p15:guide id="32" orient="horz" pos="935" userDrawn="1">
          <p15:clr>
            <a:srgbClr val="F26B43"/>
          </p15:clr>
        </p15:guide>
        <p15:guide id="33" orient="horz" pos="1241" userDrawn="1">
          <p15:clr>
            <a:srgbClr val="F26B43"/>
          </p15:clr>
        </p15:guide>
        <p15:guide id="34" orient="horz" pos="1395" userDrawn="1">
          <p15:clr>
            <a:srgbClr val="F26B43"/>
          </p15:clr>
        </p15:guide>
        <p15:guide id="35" orient="horz" pos="1548" userDrawn="1">
          <p15:clr>
            <a:srgbClr val="F26B43"/>
          </p15:clr>
        </p15:guide>
        <p15:guide id="36" orient="horz" pos="1701" userDrawn="1">
          <p15:clr>
            <a:srgbClr val="F26B43"/>
          </p15:clr>
        </p15:guide>
        <p15:guide id="37" orient="horz" pos="1854" userDrawn="1">
          <p15:clr>
            <a:srgbClr val="F26B43"/>
          </p15:clr>
        </p15:guide>
        <p15:guide id="38" orient="horz" pos="2007" userDrawn="1">
          <p15:clr>
            <a:srgbClr val="F26B43"/>
          </p15:clr>
        </p15:guide>
        <p15:guide id="39" orient="horz" pos="2160" userDrawn="1">
          <p15:clr>
            <a:srgbClr val="F26B43"/>
          </p15:clr>
        </p15:guide>
        <p15:guide id="40" orient="horz" pos="2312" userDrawn="1">
          <p15:clr>
            <a:srgbClr val="F26B43"/>
          </p15:clr>
        </p15:guide>
        <p15:guide id="41" orient="horz" pos="2465" userDrawn="1">
          <p15:clr>
            <a:srgbClr val="F26B43"/>
          </p15:clr>
        </p15:guide>
        <p15:guide id="42" orient="horz" pos="2618" userDrawn="1">
          <p15:clr>
            <a:srgbClr val="F26B43"/>
          </p15:clr>
        </p15:guide>
        <p15:guide id="43" orient="horz" pos="2771" userDrawn="1">
          <p15:clr>
            <a:srgbClr val="F26B43"/>
          </p15:clr>
        </p15:guide>
        <p15:guide id="44" orient="horz" pos="2925" userDrawn="1">
          <p15:clr>
            <a:srgbClr val="F26B43"/>
          </p15:clr>
        </p15:guide>
        <p15:guide id="45" orient="horz" pos="3077" userDrawn="1">
          <p15:clr>
            <a:srgbClr val="F26B43"/>
          </p15:clr>
        </p15:guide>
        <p15:guide id="46" orient="horz" pos="3230" userDrawn="1">
          <p15:clr>
            <a:srgbClr val="F26B43"/>
          </p15:clr>
        </p15:guide>
        <p15:guide id="47" orient="horz" pos="3383" userDrawn="1">
          <p15:clr>
            <a:srgbClr val="F26B43"/>
          </p15:clr>
        </p15:guide>
        <p15:guide id="48" orient="horz" pos="3536" userDrawn="1">
          <p15:clr>
            <a:srgbClr val="F26B43"/>
          </p15:clr>
        </p15:guide>
        <p15:guide id="49" orient="horz" pos="3689" userDrawn="1">
          <p15:clr>
            <a:srgbClr val="F26B43"/>
          </p15:clr>
        </p15:guide>
        <p15:guide id="50" orient="horz" pos="1088" userDrawn="1">
          <p15:clr>
            <a:srgbClr val="F26B43"/>
          </p15:clr>
        </p15:guide>
        <p15:guide id="51" pos="1708" userDrawn="1">
          <p15:clr>
            <a:srgbClr val="F26B43"/>
          </p15:clr>
        </p15:guide>
        <p15:guide id="52" pos="1663" userDrawn="1">
          <p15:clr>
            <a:srgbClr val="F26B43"/>
          </p15:clr>
        </p15:guide>
        <p15:guide id="53" pos="1277" userDrawn="1">
          <p15:clr>
            <a:srgbClr val="F26B43"/>
          </p15:clr>
        </p15:guide>
        <p15:guide id="54" pos="1232" userDrawn="1">
          <p15:clr>
            <a:srgbClr val="F26B43"/>
          </p15:clr>
        </p15:guide>
        <p15:guide id="55" pos="5541" userDrawn="1">
          <p15:clr>
            <a:srgbClr val="F26B43"/>
          </p15:clr>
        </p15:guide>
        <p15:guide id="56" pos="5586" userDrawn="1">
          <p15:clr>
            <a:srgbClr val="F26B43"/>
          </p15:clr>
        </p15:guide>
        <p15:guide id="57" pos="5972" userDrawn="1">
          <p15:clr>
            <a:srgbClr val="F26B43"/>
          </p15:clr>
        </p15:guide>
        <p15:guide id="58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8366F84-FF72-964B-921C-FC297EF13B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DFB1F0-3FA9-ED42-BA1E-14168E0AB1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5A6348-46DA-534E-9BC7-8269A42AB5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76" y="5861053"/>
            <a:ext cx="6084887" cy="241299"/>
          </a:xfrm>
        </p:spPr>
        <p:txBody>
          <a:bodyPr/>
          <a:lstStyle/>
          <a:p>
            <a:r>
              <a:rPr lang="en-US" dirty="0"/>
              <a:t>AO Recon Course—Principles of Total Hip and Knee Arthroplasty </a:t>
            </a:r>
          </a:p>
          <a:p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2D6CED-5020-4B46-B92B-FDE9E0BCC9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E735E0A-7958-BF4A-906F-FBE1ADF131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Optimizing the patient journey </a:t>
            </a:r>
            <a:r>
              <a:rPr lang="en-GB" b="0" dirty="0"/>
              <a:t>	</a:t>
            </a:r>
            <a:endParaRPr lang="en-US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BA59B1B-F33B-5B4D-8F4A-35EF5302C7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9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AA242-400E-48F5-98CA-79E865EFE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noProof="0" dirty="0"/>
              <a:t>(If necessary, </a:t>
            </a:r>
            <a:r>
              <a:rPr lang="en-US" sz="2800" i="1" dirty="0"/>
              <a:t>c</a:t>
            </a:r>
            <a:r>
              <a:rPr lang="en-US" sz="2800" i="1" noProof="0" dirty="0" err="1"/>
              <a:t>hoose</a:t>
            </a:r>
            <a:r>
              <a:rPr lang="en-US" sz="2800" i="1" noProof="0" dirty="0"/>
              <a:t> from the possible declarations in the Notes field of this slide, and then insert here.)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C8903-5A6C-437D-ADAE-11CF21A3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Declaration conflicts of interest</a:t>
            </a:r>
          </a:p>
        </p:txBody>
      </p:sp>
    </p:spTree>
    <p:extLst>
      <p:ext uri="{BB962C8B-B14F-4D97-AF65-F5344CB8AC3E}">
        <p14:creationId xmlns:p14="http://schemas.microsoft.com/office/powerpoint/2010/main" val="180617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FC0312-6640-4BC7-B248-B47E8B23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10850032" cy="4127399"/>
          </a:xfrm>
        </p:spPr>
        <p:txBody>
          <a:bodyPr/>
          <a:lstStyle/>
          <a:p>
            <a:endParaRPr lang="en-GB" sz="2800" dirty="0"/>
          </a:p>
          <a:p>
            <a:r>
              <a:rPr lang="en-GB" sz="2800" dirty="0"/>
              <a:t>Patient preoperative education and physiotherapy </a:t>
            </a:r>
          </a:p>
          <a:p>
            <a:r>
              <a:rPr lang="en-GB" sz="2800" dirty="0"/>
              <a:t>Pain </a:t>
            </a:r>
          </a:p>
          <a:p>
            <a:r>
              <a:rPr lang="en-GB" sz="2800" dirty="0"/>
              <a:t>Patient discharge planning and home optimization </a:t>
            </a:r>
          </a:p>
          <a:p>
            <a:r>
              <a:rPr lang="en-GB" sz="2800" dirty="0"/>
              <a:t>Patient expectations </a:t>
            </a:r>
          </a:p>
          <a:p>
            <a:endParaRPr lang="en-GB" dirty="0"/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8C44A2-2033-4793-9DC2-588A499B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56595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0FA99F0-4940-4DF9-9296-F9DC60A4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93ADF97-36E8-4449-8C3E-EF3518F4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5283666-E349-DD48-AB01-A232EFF1AAA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Top level (28pt)</a:t>
            </a:r>
          </a:p>
          <a:p>
            <a:pPr lvl="1"/>
            <a:r>
              <a:rPr lang="en-US" dirty="0"/>
              <a:t>Second level (28pt)</a:t>
            </a:r>
          </a:p>
          <a:p>
            <a:pPr lvl="2"/>
            <a:r>
              <a:rPr lang="en-US" dirty="0"/>
              <a:t>Third level (24pt)</a:t>
            </a:r>
          </a:p>
          <a:p>
            <a:pPr lvl="3"/>
            <a:r>
              <a:rPr lang="en-US" dirty="0"/>
              <a:t>Fourth level (20pt)</a:t>
            </a:r>
          </a:p>
          <a:p>
            <a:pPr lvl="4"/>
            <a:r>
              <a:rPr lang="en-US" dirty="0"/>
              <a:t>Fifth level (20pt)</a:t>
            </a:r>
          </a:p>
        </p:txBody>
      </p:sp>
    </p:spTree>
    <p:extLst>
      <p:ext uri="{BB962C8B-B14F-4D97-AF65-F5344CB8AC3E}">
        <p14:creationId xmlns:p14="http://schemas.microsoft.com/office/powerpoint/2010/main" val="206201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F2FE728-738C-4246-A8CF-E59F68B4D9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35A312-1CE7-C640-8292-B6A7F2444C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429F0ED-1AC3-4052-804D-5F89B8B8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FD2FF0A-1ED5-8C4C-A873-42D9A17B0DCF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/>
              <a:t>Top level (28pt)</a:t>
            </a:r>
          </a:p>
          <a:p>
            <a:pPr lvl="1"/>
            <a:r>
              <a:rPr lang="en-US" dirty="0"/>
              <a:t>Second level (28pt)</a:t>
            </a:r>
          </a:p>
          <a:p>
            <a:pPr lvl="2"/>
            <a:r>
              <a:rPr lang="en-US" dirty="0"/>
              <a:t>Third level (24pt)</a:t>
            </a:r>
          </a:p>
          <a:p>
            <a:pPr lvl="3"/>
            <a:r>
              <a:rPr lang="en-US" dirty="0"/>
              <a:t>Fourth level (20pt)</a:t>
            </a:r>
          </a:p>
          <a:p>
            <a:pPr lvl="4"/>
            <a:r>
              <a:rPr lang="en-US" dirty="0"/>
              <a:t>Fifth level (20pt)</a:t>
            </a:r>
          </a:p>
        </p:txBody>
      </p:sp>
    </p:spTree>
    <p:extLst>
      <p:ext uri="{BB962C8B-B14F-4D97-AF65-F5344CB8AC3E}">
        <p14:creationId xmlns:p14="http://schemas.microsoft.com/office/powerpoint/2010/main" val="46389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A45F2CA7-D5EE-4C3C-AF67-C83D720C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027FB9-CC9E-D14F-B11E-F7916921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(28pt)</a:t>
            </a:r>
          </a:p>
          <a:p>
            <a:endParaRPr lang="en-US" dirty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C0285774-BC37-4793-91BA-D7C103FC04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46C4575-C42B-3944-933A-ACDA49BA604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Text (28pt)</a:t>
            </a:r>
          </a:p>
          <a:p>
            <a:endParaRPr lang="en-US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3CBFF044-1CFB-4AD0-A1E8-3C97599330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AF7DE2-183B-6A4D-AE7B-B1099B279A8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249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CC4CC-7EF9-4C7D-9DDB-3AA2E881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/>
              <a:t>Take-home message #1</a:t>
            </a:r>
          </a:p>
          <a:p>
            <a:r>
              <a:rPr lang="en-US" sz="2800" dirty="0"/>
              <a:t>Take-home message #2</a:t>
            </a:r>
          </a:p>
          <a:p>
            <a:r>
              <a:rPr lang="en-US" sz="2800" dirty="0"/>
              <a:t>Take-home message #3</a:t>
            </a:r>
            <a:endParaRPr lang="en-US" sz="2800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B5EDB4-1E09-402B-8CAB-E2875491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Take-home messages</a:t>
            </a:r>
          </a:p>
        </p:txBody>
      </p:sp>
    </p:spTree>
    <p:extLst>
      <p:ext uri="{BB962C8B-B14F-4D97-AF65-F5344CB8AC3E}">
        <p14:creationId xmlns:p14="http://schemas.microsoft.com/office/powerpoint/2010/main" val="11510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7B7C97B-912B-5A4A-97D4-2C13D8DF4C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Optimizing the patient journey </a:t>
            </a:r>
            <a:r>
              <a:rPr lang="en-GB" b="0" dirty="0"/>
              <a:t>	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1E9B42-6593-264C-9DE8-692AC1EA65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Blue">
      <a:srgbClr val="1E4DAC"/>
    </a:custClr>
    <a:custClr name="Purple">
      <a:srgbClr val="5D0255"/>
    </a:custClr>
    <a:custClr name="Green">
      <a:srgbClr val="00504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Blue">
      <a:srgbClr val="20B8FA"/>
    </a:custClr>
    <a:custClr name="Red">
      <a:srgbClr val="BA125E"/>
    </a:custClr>
    <a:custClr name="Green">
      <a:srgbClr val="00B17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vet_16_9.potx" id="{1AD2EA33-3349-419A-B09D-DE7454FDD3D2}" vid="{776AAC99-015E-48CB-A9DA-429D311895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2383CBCAF3A545BC7144B0E12C7B2C" ma:contentTypeVersion="10" ma:contentTypeDescription="Ein neues Dokument erstellen." ma:contentTypeScope="" ma:versionID="bfb1e4006bd1060b64c46c09a0f28817">
  <xsd:schema xmlns:xsd="http://www.w3.org/2001/XMLSchema" xmlns:xs="http://www.w3.org/2001/XMLSchema" xmlns:p="http://schemas.microsoft.com/office/2006/metadata/properties" xmlns:ns2="73995102-056c-4a51-bfb1-c663c0490c54" xmlns:ns3="2e5162b4-c70b-477c-8fa3-c9cdb63e7b34" targetNamespace="http://schemas.microsoft.com/office/2006/metadata/properties" ma:root="true" ma:fieldsID="41115af916c2dc5809368bc6b92ebc14" ns2:_="" ns3:_="">
    <xsd:import namespace="73995102-056c-4a51-bfb1-c663c0490c54"/>
    <xsd:import namespace="2e5162b4-c70b-477c-8fa3-c9cdb63e7b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5102-056c-4a51-bfb1-c663c0490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162b4-c70b-477c-8fa3-c9cdb63e7b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A194C0-8BC8-4B71-A459-6886C985A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5102-056c-4a51-bfb1-c663c0490c54"/>
    <ds:schemaRef ds:uri="2e5162b4-c70b-477c-8fa3-c9cdb63e7b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A9DA8D-F4F5-46BE-A98D-729C691E84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CB51A-46FF-4884-A131-E47DD6D7490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ao_recon_16_9</Template>
  <TotalTime>0</TotalTime>
  <Words>355</Words>
  <Application>Microsoft Office PowerPoint</Application>
  <PresentationFormat>Widescreen</PresentationFormat>
  <Paragraphs>66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</vt:lpstr>
      <vt:lpstr>PowerPoint Presentation</vt:lpstr>
      <vt:lpstr>Declaration conflicts of interest</vt:lpstr>
      <vt:lpstr>Learning objectives</vt:lpstr>
      <vt:lpstr>PowerPoint Presentation</vt:lpstr>
      <vt:lpstr>PowerPoint Presentation</vt:lpstr>
      <vt:lpstr>PowerPoint Presentation</vt:lpstr>
      <vt:lpstr>Take-home messages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(32pt)</dc:title>
  <dc:creator>Elisabet Amanatidou</dc:creator>
  <cp:lastModifiedBy>Elisabet Amanatidou</cp:lastModifiedBy>
  <cp:revision>3</cp:revision>
  <dcterms:created xsi:type="dcterms:W3CDTF">2020-04-22T14:51:57Z</dcterms:created>
  <dcterms:modified xsi:type="dcterms:W3CDTF">2020-04-22T14:55:31Z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0x010100482383CBCAF3A545BC7144B0E12C7B2C</vt:lpwstr>
  </property>
</Properties>
</file>