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41"/>
  </p:notesMasterIdLst>
  <p:sldIdLst>
    <p:sldId id="262" r:id="rId2"/>
    <p:sldId id="300" r:id="rId3"/>
    <p:sldId id="264" r:id="rId4"/>
    <p:sldId id="265" r:id="rId5"/>
    <p:sldId id="266" r:id="rId6"/>
    <p:sldId id="267" r:id="rId7"/>
    <p:sldId id="268" r:id="rId8"/>
    <p:sldId id="270" r:id="rId9"/>
    <p:sldId id="2388" r:id="rId10"/>
    <p:sldId id="2390" r:id="rId11"/>
    <p:sldId id="271" r:id="rId12"/>
    <p:sldId id="2394" r:id="rId13"/>
    <p:sldId id="348" r:id="rId14"/>
    <p:sldId id="347" r:id="rId15"/>
    <p:sldId id="2389" r:id="rId16"/>
    <p:sldId id="277" r:id="rId17"/>
    <p:sldId id="278" r:id="rId18"/>
    <p:sldId id="279" r:id="rId19"/>
    <p:sldId id="280" r:id="rId20"/>
    <p:sldId id="283" r:id="rId21"/>
    <p:sldId id="284" r:id="rId22"/>
    <p:sldId id="2391" r:id="rId23"/>
    <p:sldId id="542" r:id="rId24"/>
    <p:sldId id="464" r:id="rId25"/>
    <p:sldId id="2386" r:id="rId26"/>
    <p:sldId id="338" r:id="rId27"/>
    <p:sldId id="342" r:id="rId28"/>
    <p:sldId id="289" r:id="rId29"/>
    <p:sldId id="290" r:id="rId30"/>
    <p:sldId id="292" r:id="rId31"/>
    <p:sldId id="293" r:id="rId32"/>
    <p:sldId id="2393" r:id="rId33"/>
    <p:sldId id="303" r:id="rId34"/>
    <p:sldId id="304" r:id="rId35"/>
    <p:sldId id="307" r:id="rId36"/>
    <p:sldId id="308" r:id="rId37"/>
    <p:sldId id="311" r:id="rId38"/>
    <p:sldId id="313" r:id="rId39"/>
    <p:sldId id="299" r:id="rId40"/>
  </p:sldIdLst>
  <p:sldSz cx="12192000" cy="6858000"/>
  <p:notesSz cx="6735763" cy="9866313"/>
  <p:defaultTextStyle>
    <a:defPPr>
      <a:defRPr lang="de-CH"/>
    </a:defPPr>
    <a:lvl1pPr algn="ctr" rtl="0" fontAlgn="base">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sz="1400" kern="1200">
        <a:solidFill>
          <a:schemeClr val="tx1"/>
        </a:solidFill>
        <a:latin typeface="Arial" charset="0"/>
        <a:ea typeface="+mn-ea"/>
        <a:cs typeface="+mn-cs"/>
      </a:defRPr>
    </a:lvl2pPr>
    <a:lvl3pPr marL="914400" algn="ctr" rtl="0" fontAlgn="base">
      <a:spcBef>
        <a:spcPct val="0"/>
      </a:spcBef>
      <a:spcAft>
        <a:spcPct val="0"/>
      </a:spcAft>
      <a:defRPr sz="1400" kern="1200">
        <a:solidFill>
          <a:schemeClr val="tx1"/>
        </a:solidFill>
        <a:latin typeface="Arial" charset="0"/>
        <a:ea typeface="+mn-ea"/>
        <a:cs typeface="+mn-cs"/>
      </a:defRPr>
    </a:lvl3pPr>
    <a:lvl4pPr marL="1371600" algn="ctr" rtl="0" fontAlgn="base">
      <a:spcBef>
        <a:spcPct val="0"/>
      </a:spcBef>
      <a:spcAft>
        <a:spcPct val="0"/>
      </a:spcAft>
      <a:defRPr sz="1400" kern="1200">
        <a:solidFill>
          <a:schemeClr val="tx1"/>
        </a:solidFill>
        <a:latin typeface="Arial" charset="0"/>
        <a:ea typeface="+mn-ea"/>
        <a:cs typeface="+mn-cs"/>
      </a:defRPr>
    </a:lvl4pPr>
    <a:lvl5pPr marL="1828800" algn="ctr"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960"/>
    <a:srgbClr val="4D4D4D"/>
    <a:srgbClr val="042D98"/>
    <a:srgbClr val="29529B"/>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45" autoAdjust="0"/>
    <p:restoredTop sz="88707" autoAdjust="0"/>
  </p:normalViewPr>
  <p:slideViewPr>
    <p:cSldViewPr>
      <p:cViewPr>
        <p:scale>
          <a:sx n="15" d="100"/>
          <a:sy n="15" d="100"/>
        </p:scale>
        <p:origin x="2288" y="928"/>
      </p:cViewPr>
      <p:guideLst>
        <p:guide orient="horz" pos="2160"/>
        <p:guide pos="3840"/>
      </p:guideLst>
    </p:cSldViewPr>
  </p:slideViewPr>
  <p:notesTextViewPr>
    <p:cViewPr>
      <p:scale>
        <a:sx n="1" d="1"/>
        <a:sy n="1" d="1"/>
      </p:scale>
      <p:origin x="0" y="0"/>
    </p:cViewPr>
  </p:notesTextViewPr>
  <p:notesViewPr>
    <p:cSldViewPr>
      <p:cViewPr varScale="1">
        <p:scale>
          <a:sx n="80" d="100"/>
          <a:sy n="80" d="100"/>
        </p:scale>
        <p:origin x="-3834" y="-90"/>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0"/>
            <a:ext cx="2919031" cy="492780"/>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lvl1pPr algn="l" defTabSz="948698">
              <a:defRPr sz="1200"/>
            </a:lvl1pPr>
          </a:lstStyle>
          <a:p>
            <a:pPr>
              <a:defRPr/>
            </a:pPr>
            <a:endParaRPr lang="de-CH"/>
          </a:p>
        </p:txBody>
      </p:sp>
      <p:sp>
        <p:nvSpPr>
          <p:cNvPr id="27651" name="Rectangle 3"/>
          <p:cNvSpPr>
            <a:spLocks noGrp="1" noChangeArrowheads="1"/>
          </p:cNvSpPr>
          <p:nvPr>
            <p:ph type="dt" idx="1"/>
          </p:nvPr>
        </p:nvSpPr>
        <p:spPr bwMode="auto">
          <a:xfrm>
            <a:off x="3815227" y="0"/>
            <a:ext cx="2919031" cy="492780"/>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lvl1pPr algn="r" defTabSz="948698">
              <a:defRPr sz="1200"/>
            </a:lvl1pPr>
          </a:lstStyle>
          <a:p>
            <a:pPr>
              <a:defRPr/>
            </a:pPr>
            <a:endParaRPr lang="de-CH"/>
          </a:p>
        </p:txBody>
      </p:sp>
      <p:sp>
        <p:nvSpPr>
          <p:cNvPr id="5124" name="Rectangle 4"/>
          <p:cNvSpPr>
            <a:spLocks noGrp="1" noRot="1" noChangeAspect="1" noChangeArrowheads="1" noTextEdit="1"/>
          </p:cNvSpPr>
          <p:nvPr>
            <p:ph type="sldImg" idx="2"/>
          </p:nvPr>
        </p:nvSpPr>
        <p:spPr bwMode="auto">
          <a:xfrm>
            <a:off x="80963" y="741363"/>
            <a:ext cx="6573837"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73276" y="4686001"/>
            <a:ext cx="5389213" cy="4439612"/>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27654" name="Rectangle 6"/>
          <p:cNvSpPr>
            <a:spLocks noGrp="1" noChangeArrowheads="1"/>
          </p:cNvSpPr>
          <p:nvPr>
            <p:ph type="ftr" sz="quarter" idx="4"/>
          </p:nvPr>
        </p:nvSpPr>
        <p:spPr bwMode="auto">
          <a:xfrm>
            <a:off x="1" y="9372003"/>
            <a:ext cx="2919031" cy="492780"/>
          </a:xfrm>
          <a:prstGeom prst="rect">
            <a:avLst/>
          </a:prstGeom>
          <a:noFill/>
          <a:ln w="9525">
            <a:noFill/>
            <a:miter lim="800000"/>
            <a:headEnd/>
            <a:tailEnd/>
          </a:ln>
          <a:effectLst/>
        </p:spPr>
        <p:txBody>
          <a:bodyPr vert="horz" wrap="square" lIns="94858" tIns="47429" rIns="94858" bIns="47429" numCol="1" anchor="b" anchorCtr="0" compatLnSpc="1">
            <a:prstTxWarp prst="textNoShape">
              <a:avLst/>
            </a:prstTxWarp>
          </a:bodyPr>
          <a:lstStyle>
            <a:lvl1pPr algn="l" defTabSz="948698">
              <a:defRPr sz="1200"/>
            </a:lvl1pPr>
          </a:lstStyle>
          <a:p>
            <a:pPr>
              <a:defRPr/>
            </a:pPr>
            <a:endParaRPr lang="de-CH"/>
          </a:p>
        </p:txBody>
      </p:sp>
      <p:sp>
        <p:nvSpPr>
          <p:cNvPr id="27655" name="Rectangle 7"/>
          <p:cNvSpPr>
            <a:spLocks noGrp="1" noChangeArrowheads="1"/>
          </p:cNvSpPr>
          <p:nvPr>
            <p:ph type="sldNum" sz="quarter" idx="5"/>
          </p:nvPr>
        </p:nvSpPr>
        <p:spPr bwMode="auto">
          <a:xfrm>
            <a:off x="3815227" y="9372003"/>
            <a:ext cx="2919031" cy="492780"/>
          </a:xfrm>
          <a:prstGeom prst="rect">
            <a:avLst/>
          </a:prstGeom>
          <a:noFill/>
          <a:ln w="9525">
            <a:noFill/>
            <a:miter lim="800000"/>
            <a:headEnd/>
            <a:tailEnd/>
          </a:ln>
          <a:effectLst/>
        </p:spPr>
        <p:txBody>
          <a:bodyPr vert="horz" wrap="square" lIns="94858" tIns="47429" rIns="94858" bIns="47429" numCol="1" anchor="b" anchorCtr="0" compatLnSpc="1">
            <a:prstTxWarp prst="textNoShape">
              <a:avLst/>
            </a:prstTxWarp>
          </a:bodyPr>
          <a:lstStyle>
            <a:lvl1pPr algn="r" defTabSz="948698">
              <a:defRPr sz="1200"/>
            </a:lvl1pPr>
          </a:lstStyle>
          <a:p>
            <a:pPr>
              <a:defRPr/>
            </a:pPr>
            <a:fld id="{4936784D-337E-4C9C-925A-CBB0A1FCB704}" type="slidenum">
              <a:rPr lang="de-CH"/>
              <a:pPr>
                <a:defRPr/>
              </a:pPr>
              <a:t>‹#›</a:t>
            </a:fld>
            <a:endParaRPr lang="de-CH"/>
          </a:p>
        </p:txBody>
      </p:sp>
    </p:spTree>
    <p:extLst>
      <p:ext uri="{BB962C8B-B14F-4D97-AF65-F5344CB8AC3E}">
        <p14:creationId xmlns:p14="http://schemas.microsoft.com/office/powerpoint/2010/main" val="42533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charset="0"/>
                <a:cs typeface="Arial" charset="0"/>
              </a:rPr>
              <a:t>Published:</a:t>
            </a:r>
            <a:r>
              <a:rPr lang="en-US" baseline="0" dirty="0">
                <a:latin typeface="Arial" charset="0"/>
                <a:cs typeface="Arial" charset="0"/>
              </a:rPr>
              <a:t> August 2013</a:t>
            </a:r>
            <a:endParaRPr lang="en-US" dirty="0">
              <a:latin typeface="Arial" charset="0"/>
              <a:cs typeface="Arial" charset="0"/>
            </a:endParaRPr>
          </a:p>
          <a:p>
            <a:r>
              <a:rPr lang="en-US" dirty="0"/>
              <a:t>Author: Stephen Kates</a:t>
            </a:r>
          </a:p>
          <a:p>
            <a:r>
              <a:rPr lang="en-US" dirty="0"/>
              <a:t>Reviewed</a:t>
            </a:r>
            <a:r>
              <a:rPr lang="de-CH" dirty="0"/>
              <a:t>: Emilio Fantin, 2020</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a:t>
            </a:fld>
            <a:endParaRPr lang="de-CH"/>
          </a:p>
        </p:txBody>
      </p:sp>
    </p:spTree>
    <p:extLst>
      <p:ext uri="{BB962C8B-B14F-4D97-AF65-F5344CB8AC3E}">
        <p14:creationId xmlns:p14="http://schemas.microsoft.com/office/powerpoint/2010/main" val="1032467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9D27662-E2FD-480C-A9DC-73DBB6628F14}" type="slidenum">
              <a:rPr lang="en-US" altLang="en-US" sz="1200">
                <a:latin typeface="Calibri" panose="020F0502020204030204" pitchFamily="34" charset="0"/>
              </a:rPr>
              <a:pPr eaLnBrk="1" hangingPunct="1"/>
              <a:t>10</a:t>
            </a:fld>
            <a:endParaRPr lang="en-US" altLang="en-US" sz="1200">
              <a:latin typeface="Calibri" panose="020F0502020204030204" pitchFamily="34" charset="0"/>
            </a:endParaRPr>
          </a:p>
        </p:txBody>
      </p:sp>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13B194C-BC3F-4198-B313-806921AAA773}" type="slidenum">
              <a:rPr lang="en-US" altLang="en-US" sz="1200">
                <a:latin typeface="Calibri" panose="020F0502020204030204" pitchFamily="34" charset="0"/>
              </a:rPr>
              <a:pPr algn="r" eaLnBrk="1" hangingPunct="1"/>
              <a:t>10</a:t>
            </a:fld>
            <a:endParaRPr lang="en-US" altLang="en-US" sz="1200">
              <a:latin typeface="Calibri" panose="020F0502020204030204" pitchFamily="34" charset="0"/>
            </a:endParaRPr>
          </a:p>
        </p:txBody>
      </p:sp>
      <p:sp>
        <p:nvSpPr>
          <p:cNvPr id="81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8" tIns="42204" rIns="84408" bIns="42204" anchor="b"/>
          <a:lstStyle>
            <a:lvl1pPr defTabSz="844550"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844550"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844550"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844550"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84455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8445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8445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8445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8445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72FFA21-0264-4977-9135-197B078DB724}" type="slidenum">
              <a:rPr lang="en-US" altLang="en-US" sz="1100">
                <a:latin typeface="Calibri" panose="020F0502020204030204" pitchFamily="34" charset="0"/>
                <a:cs typeface="Arial" panose="020B0604020202020204" pitchFamily="34" charset="0"/>
              </a:rPr>
              <a:pPr algn="r" eaLnBrk="1" hangingPunct="1"/>
              <a:t>10</a:t>
            </a:fld>
            <a:endParaRPr lang="en-US" altLang="en-US" sz="1100">
              <a:latin typeface="Calibri" panose="020F0502020204030204" pitchFamily="34" charset="0"/>
              <a:cs typeface="Arial" panose="020B0604020202020204" pitchFamily="34" charset="0"/>
            </a:endParaRPr>
          </a:p>
        </p:txBody>
      </p:sp>
      <p:sp>
        <p:nvSpPr>
          <p:cNvPr id="819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xfrm>
            <a:off x="915988" y="4343400"/>
            <a:ext cx="502602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4400" tIns="42200" rIns="84400" bIns="42200" numCol="1" anchor="t" anchorCtr="0" compatLnSpc="1">
            <a:prstTxWarp prst="textNoShape">
              <a:avLst/>
            </a:prstTxWarp>
          </a:bodyPr>
          <a:lstStyle/>
          <a:p>
            <a:pPr eaLnBrk="1" hangingPunct="1">
              <a:spcBef>
                <a:spcPct val="0"/>
              </a:spcBef>
            </a:pPr>
            <a:r>
              <a:rPr lang="de-DE" altLang="en-US" dirty="0" err="1"/>
              <a:t>Five</a:t>
            </a:r>
            <a:r>
              <a:rPr lang="de-DE" altLang="en-US" dirty="0"/>
              <a:t> </a:t>
            </a:r>
            <a:r>
              <a:rPr lang="de-DE" altLang="en-US" dirty="0" err="1"/>
              <a:t>days</a:t>
            </a:r>
            <a:r>
              <a:rPr lang="de-DE" altLang="en-US" dirty="0"/>
              <a:t> </a:t>
            </a:r>
            <a:r>
              <a:rPr lang="de-DE" altLang="en-US" dirty="0" err="1"/>
              <a:t>later</a:t>
            </a:r>
            <a:r>
              <a:rPr lang="de-DE" altLang="en-US" dirty="0"/>
              <a:t>, </a:t>
            </a:r>
            <a:r>
              <a:rPr lang="de-DE" altLang="en-US" dirty="0" err="1"/>
              <a:t>the</a:t>
            </a:r>
            <a:r>
              <a:rPr lang="de-DE" altLang="en-US" dirty="0"/>
              <a:t> </a:t>
            </a:r>
            <a:r>
              <a:rPr lang="de-DE" altLang="en-US" dirty="0" err="1"/>
              <a:t>plate</a:t>
            </a:r>
            <a:r>
              <a:rPr lang="de-DE" altLang="en-US" dirty="0"/>
              <a:t> </a:t>
            </a:r>
            <a:r>
              <a:rPr lang="de-DE" altLang="en-US" dirty="0" err="1"/>
              <a:t>has</a:t>
            </a:r>
            <a:r>
              <a:rPr lang="de-DE" altLang="en-US" dirty="0"/>
              <a:t> </a:t>
            </a:r>
            <a:r>
              <a:rPr lang="de-DE" altLang="en-US" dirty="0" err="1"/>
              <a:t>pulled</a:t>
            </a:r>
            <a:r>
              <a:rPr lang="de-DE" altLang="en-US" dirty="0"/>
              <a:t> off </a:t>
            </a:r>
            <a:r>
              <a:rPr lang="de-DE" altLang="en-US" dirty="0" err="1"/>
              <a:t>the</a:t>
            </a:r>
            <a:r>
              <a:rPr lang="de-DE" altLang="en-US" dirty="0"/>
              <a:t> </a:t>
            </a:r>
            <a:r>
              <a:rPr lang="de-DE" altLang="en-US" dirty="0" err="1"/>
              <a:t>femoral</a:t>
            </a:r>
            <a:r>
              <a:rPr lang="de-DE" altLang="en-US" dirty="0"/>
              <a:t> </a:t>
            </a:r>
            <a:r>
              <a:rPr lang="de-DE" altLang="en-US" dirty="0" err="1"/>
              <a:t>shaft</a:t>
            </a:r>
            <a:r>
              <a:rPr lang="de-DE" altLang="en-US" dirty="0"/>
              <a:t> in a </a:t>
            </a:r>
            <a:r>
              <a:rPr lang="de-DE" altLang="en-US" dirty="0" err="1"/>
              <a:t>catastrophic</a:t>
            </a:r>
            <a:r>
              <a:rPr lang="de-DE" altLang="en-US" dirty="0"/>
              <a:t> </a:t>
            </a:r>
            <a:r>
              <a:rPr lang="de-DE" altLang="en-US" dirty="0" err="1"/>
              <a:t>failure</a:t>
            </a:r>
            <a:r>
              <a:rPr lang="de-DE" altLang="en-US" dirty="0"/>
              <a:t> </a:t>
            </a:r>
            <a:r>
              <a:rPr lang="de-DE" altLang="en-US" dirty="0" err="1"/>
              <a:t>mode</a:t>
            </a:r>
            <a:r>
              <a:rPr lang="de-DE" altLang="en-US" dirty="0"/>
              <a:t>. </a:t>
            </a:r>
          </a:p>
          <a:p>
            <a:pPr eaLnBrk="1" hangingPunct="1">
              <a:spcBef>
                <a:spcPct val="0"/>
              </a:spcBef>
            </a:pPr>
            <a:r>
              <a:rPr lang="de-DE" altLang="en-US" dirty="0"/>
              <a:t>The limited </a:t>
            </a:r>
            <a:r>
              <a:rPr lang="de-DE" altLang="en-US" dirty="0" err="1"/>
              <a:t>cortical</a:t>
            </a:r>
            <a:r>
              <a:rPr lang="de-DE" altLang="en-US" dirty="0"/>
              <a:t> </a:t>
            </a:r>
            <a:r>
              <a:rPr lang="de-DE" altLang="en-US" dirty="0" err="1"/>
              <a:t>engagement</a:t>
            </a:r>
            <a:r>
              <a:rPr lang="de-DE" altLang="en-US" dirty="0"/>
              <a:t> </a:t>
            </a:r>
            <a:r>
              <a:rPr lang="de-DE" altLang="en-US" dirty="0" err="1"/>
              <a:t>of</a:t>
            </a:r>
            <a:r>
              <a:rPr lang="de-DE" altLang="en-US" dirty="0"/>
              <a:t> </a:t>
            </a:r>
            <a:r>
              <a:rPr lang="de-DE" altLang="en-US" dirty="0" err="1"/>
              <a:t>the</a:t>
            </a:r>
            <a:r>
              <a:rPr lang="de-DE" altLang="en-US" dirty="0"/>
              <a:t> </a:t>
            </a:r>
            <a:r>
              <a:rPr lang="de-DE" altLang="en-US" dirty="0" err="1"/>
              <a:t>five</a:t>
            </a:r>
            <a:r>
              <a:rPr lang="de-DE" altLang="en-US" dirty="0"/>
              <a:t> </a:t>
            </a:r>
            <a:r>
              <a:rPr lang="de-DE" altLang="en-US" dirty="0" err="1"/>
              <a:t>unicortical</a:t>
            </a:r>
            <a:r>
              <a:rPr lang="de-DE" altLang="en-US" dirty="0"/>
              <a:t> </a:t>
            </a:r>
            <a:r>
              <a:rPr lang="de-DE" altLang="en-US" dirty="0" err="1"/>
              <a:t>screws</a:t>
            </a:r>
            <a:r>
              <a:rPr lang="de-DE" altLang="en-US" dirty="0"/>
              <a:t> </a:t>
            </a:r>
            <a:r>
              <a:rPr lang="de-DE" altLang="en-US" dirty="0" err="1"/>
              <a:t>is</a:t>
            </a:r>
            <a:r>
              <a:rPr lang="de-DE" altLang="en-US" dirty="0"/>
              <a:t> </a:t>
            </a:r>
            <a:r>
              <a:rPr lang="de-DE" altLang="en-US" dirty="0" err="1"/>
              <a:t>the</a:t>
            </a:r>
            <a:r>
              <a:rPr lang="de-DE" altLang="en-US" dirty="0"/>
              <a:t> </a:t>
            </a:r>
            <a:r>
              <a:rPr lang="de-DE" altLang="en-US" dirty="0" err="1"/>
              <a:t>cause</a:t>
            </a:r>
            <a:r>
              <a:rPr lang="de-DE" altLang="en-US" dirty="0"/>
              <a:t> </a:t>
            </a:r>
            <a:r>
              <a:rPr lang="de-DE" altLang="en-US" dirty="0" err="1"/>
              <a:t>of</a:t>
            </a:r>
            <a:r>
              <a:rPr lang="de-DE" altLang="en-US" dirty="0"/>
              <a:t> </a:t>
            </a:r>
            <a:r>
              <a:rPr lang="de-DE" altLang="en-US" dirty="0" err="1"/>
              <a:t>this</a:t>
            </a:r>
            <a:r>
              <a:rPr lang="de-DE" altLang="en-US" dirty="0"/>
              <a:t> </a:t>
            </a:r>
            <a:r>
              <a:rPr lang="de-DE" altLang="en-US" dirty="0" err="1"/>
              <a:t>problem</a:t>
            </a:r>
            <a:r>
              <a:rPr lang="de-DE" altLang="en-US" dirty="0"/>
              <a:t>.  </a:t>
            </a:r>
          </a:p>
          <a:p>
            <a:pPr eaLnBrk="1" hangingPunct="1">
              <a:spcBef>
                <a:spcPct val="0"/>
              </a:spcBef>
            </a:pPr>
            <a:r>
              <a:rPr lang="de-DE" altLang="en-US" dirty="0"/>
              <a:t>A </a:t>
            </a:r>
            <a:r>
              <a:rPr lang="de-DE" altLang="en-US" dirty="0" err="1"/>
              <a:t>longer</a:t>
            </a:r>
            <a:r>
              <a:rPr lang="de-DE" altLang="en-US" dirty="0"/>
              <a:t> </a:t>
            </a:r>
            <a:r>
              <a:rPr lang="de-DE" altLang="en-US" dirty="0" err="1"/>
              <a:t>plate</a:t>
            </a:r>
            <a:r>
              <a:rPr lang="de-DE" altLang="en-US" dirty="0"/>
              <a:t> </a:t>
            </a:r>
            <a:r>
              <a:rPr lang="de-DE" altLang="en-US" dirty="0" err="1"/>
              <a:t>and</a:t>
            </a:r>
            <a:r>
              <a:rPr lang="de-DE" altLang="en-US" dirty="0"/>
              <a:t> </a:t>
            </a:r>
            <a:r>
              <a:rPr lang="de-DE" altLang="en-US" dirty="0" err="1"/>
              <a:t>bicortical</a:t>
            </a:r>
            <a:r>
              <a:rPr lang="de-DE" altLang="en-US" dirty="0"/>
              <a:t> </a:t>
            </a:r>
            <a:r>
              <a:rPr lang="de-DE" altLang="en-US" dirty="0" err="1"/>
              <a:t>screws</a:t>
            </a:r>
            <a:r>
              <a:rPr lang="de-DE" altLang="en-US" dirty="0"/>
              <a:t> </a:t>
            </a:r>
            <a:r>
              <a:rPr lang="de-DE" altLang="en-US" dirty="0" err="1"/>
              <a:t>can</a:t>
            </a:r>
            <a:r>
              <a:rPr lang="de-DE" altLang="en-US" dirty="0"/>
              <a:t> </a:t>
            </a:r>
            <a:r>
              <a:rPr lang="de-DE" altLang="en-US" dirty="0" err="1"/>
              <a:t>be</a:t>
            </a:r>
            <a:r>
              <a:rPr lang="de-DE" altLang="en-US" dirty="0"/>
              <a:t> </a:t>
            </a:r>
            <a:r>
              <a:rPr lang="de-DE" altLang="en-US" dirty="0" err="1"/>
              <a:t>used</a:t>
            </a:r>
            <a:r>
              <a:rPr lang="de-DE" altLang="en-US" dirty="0"/>
              <a:t> </a:t>
            </a:r>
            <a:r>
              <a:rPr lang="de-DE" altLang="en-US" dirty="0" err="1"/>
              <a:t>to</a:t>
            </a:r>
            <a:r>
              <a:rPr lang="de-DE" altLang="en-US" dirty="0"/>
              <a:t> </a:t>
            </a:r>
            <a:r>
              <a:rPr lang="de-DE" altLang="en-US" dirty="0" err="1"/>
              <a:t>avoid</a:t>
            </a:r>
            <a:r>
              <a:rPr lang="de-DE" altLang="en-US" dirty="0"/>
              <a:t> </a:t>
            </a:r>
            <a:r>
              <a:rPr lang="de-DE" altLang="en-US" dirty="0" err="1"/>
              <a:t>this</a:t>
            </a:r>
            <a:r>
              <a:rPr lang="de-DE" altLang="en-US" dirty="0"/>
              <a:t> type </a:t>
            </a:r>
            <a:r>
              <a:rPr lang="de-DE" altLang="en-US" dirty="0" err="1"/>
              <a:t>of</a:t>
            </a:r>
            <a:r>
              <a:rPr lang="de-DE" altLang="en-US" dirty="0"/>
              <a:t> </a:t>
            </a:r>
            <a:r>
              <a:rPr lang="de-DE" altLang="en-US" dirty="0" err="1"/>
              <a:t>failure</a:t>
            </a:r>
            <a:r>
              <a:rPr lang="de-DE" altLang="en-US" dirty="0"/>
              <a:t>.</a:t>
            </a:r>
          </a:p>
        </p:txBody>
      </p:sp>
    </p:spTree>
    <p:extLst>
      <p:ext uri="{BB962C8B-B14F-4D97-AF65-F5344CB8AC3E}">
        <p14:creationId xmlns:p14="http://schemas.microsoft.com/office/powerpoint/2010/main" val="467414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80963" y="741363"/>
            <a:ext cx="6573837" cy="3698875"/>
          </a:xfrm>
          <a:ln/>
        </p:spPr>
      </p:sp>
      <p:sp>
        <p:nvSpPr>
          <p:cNvPr id="52227" name="Rectangle 3"/>
          <p:cNvSpPr>
            <a:spLocks noGrp="1" noChangeArrowheads="1"/>
          </p:cNvSpPr>
          <p:nvPr>
            <p:ph type="body" idx="1"/>
          </p:nvPr>
        </p:nvSpPr>
        <p:spPr>
          <a:noFill/>
        </p:spPr>
        <p:txBody>
          <a:bodyPr/>
          <a:lstStyle/>
          <a:p>
            <a:pPr eaLnBrk="1" hangingPunct="1"/>
            <a:r>
              <a:rPr lang="en-US" dirty="0"/>
              <a:t>Only 5 days later and without any violation, the screws have popped out and the plate has pulled off the femoral shaft in a catastrophic failure mode. </a:t>
            </a:r>
          </a:p>
          <a:p>
            <a:pPr eaLnBrk="1" hangingPunct="1"/>
            <a:endParaRPr lang="en-US" dirty="0"/>
          </a:p>
          <a:p>
            <a:pPr eaLnBrk="1" hangingPunct="1"/>
            <a:r>
              <a:rPr lang="en-US" dirty="0"/>
              <a:t>The limited cortical engagement of the five only </a:t>
            </a:r>
            <a:r>
              <a:rPr lang="en-US" dirty="0" err="1"/>
              <a:t>monocortically</a:t>
            </a:r>
            <a:r>
              <a:rPr lang="en-US" dirty="0"/>
              <a:t> inserted screws is the cause of this problem. </a:t>
            </a:r>
          </a:p>
          <a:p>
            <a:pPr eaLnBrk="1" hangingPunct="1"/>
            <a:endParaRPr lang="en-US" dirty="0"/>
          </a:p>
          <a:p>
            <a:pPr eaLnBrk="1" hangingPunct="1"/>
            <a:r>
              <a:rPr lang="en-US" dirty="0"/>
              <a:t>The problem is resolved by revision surgery applying </a:t>
            </a:r>
            <a:r>
              <a:rPr lang="en-US" dirty="0" err="1"/>
              <a:t>bicortical</a:t>
            </a:r>
            <a:r>
              <a:rPr lang="en-US" dirty="0"/>
              <a:t> screws proximally. The plate has not been changed. A longer plate is a consideration here as well.</a:t>
            </a:r>
          </a:p>
          <a:p>
            <a:pPr eaLnBrk="1" hangingPunct="1"/>
            <a:r>
              <a:rPr lang="en-US" dirty="0"/>
              <a:t>More than double the holding force on the plate is now obtained by changing to </a:t>
            </a:r>
            <a:r>
              <a:rPr lang="en-US" dirty="0" err="1"/>
              <a:t>bicortical</a:t>
            </a:r>
            <a:r>
              <a:rPr lang="en-US" dirty="0"/>
              <a:t> screws and 10 cortices are engaged. Uneventful healing of the fracture is demonstrated with an x-ray at 10 months after injury.</a:t>
            </a:r>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Arial" charset="0"/>
                <a:cs typeface="Arial" charset="0"/>
              </a:rPr>
              <a:t>The cancellous bone of</a:t>
            </a:r>
            <a:r>
              <a:rPr lang="en-US" baseline="0" dirty="0">
                <a:ea typeface="Arial" charset="0"/>
                <a:cs typeface="Arial" charset="0"/>
              </a:rPr>
              <a:t> the </a:t>
            </a:r>
            <a:r>
              <a:rPr lang="en-US" baseline="0" dirty="0" err="1">
                <a:ea typeface="Arial" charset="0"/>
                <a:cs typeface="Arial" charset="0"/>
              </a:rPr>
              <a:t>metaphyses</a:t>
            </a:r>
            <a:r>
              <a:rPr lang="en-US" baseline="0" dirty="0">
                <a:ea typeface="Arial" charset="0"/>
                <a:cs typeface="Arial" charset="0"/>
              </a:rPr>
              <a:t> are greatly effected.</a:t>
            </a:r>
            <a:endParaRPr lang="en-US" dirty="0">
              <a:ea typeface="Arial"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Arial"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Arial" charset="0"/>
                <a:cs typeface="Arial" charset="0"/>
              </a:rPr>
              <a:t>Normal Bone: Has robust trabeculae with multiple strong interconnections. This helps to account for normal bone’s mechanical properties and resiliency. </a:t>
            </a:r>
          </a:p>
          <a:p>
            <a:endParaRPr lang="en-US" dirty="0"/>
          </a:p>
          <a:p>
            <a:r>
              <a:rPr lang="en-US" dirty="0"/>
              <a:t>Alterations in bone metabolism result in thinner cross-link</a:t>
            </a:r>
            <a:r>
              <a:rPr lang="en-US" baseline="0" dirty="0"/>
              <a:t> connections in the trabecular bone framework. </a:t>
            </a:r>
            <a:r>
              <a:rPr lang="en-US" dirty="0">
                <a:ea typeface="Arial" charset="0"/>
                <a:cs typeface="Arial" charset="0"/>
              </a:rPr>
              <a:t>Many of the interconnections may have become broken with time. The mechanical properties of this bone are considerably weaker as a result.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4936784D-337E-4C9C-925A-CBB0A1FCB704}" type="slidenum">
              <a:rPr lang="de-CH" smtClean="0"/>
              <a:pPr>
                <a:defRPr/>
              </a:pPr>
              <a:t>12</a:t>
            </a:fld>
            <a:endParaRPr lang="de-CH"/>
          </a:p>
        </p:txBody>
      </p:sp>
    </p:spTree>
    <p:extLst>
      <p:ext uri="{BB962C8B-B14F-4D97-AF65-F5344CB8AC3E}">
        <p14:creationId xmlns:p14="http://schemas.microsoft.com/office/powerpoint/2010/main" val="256285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D9D9D9"/>
                </a:solidFill>
                <a:latin typeface="Arial Narrow"/>
                <a:cs typeface="Arial Narrow"/>
              </a:rPr>
              <a:t>Direct</a:t>
            </a:r>
            <a:r>
              <a:rPr lang="en-US" sz="1200" baseline="0" dirty="0">
                <a:solidFill>
                  <a:srgbClr val="D9D9D9"/>
                </a:solidFill>
                <a:latin typeface="Arial Narrow"/>
                <a:cs typeface="Arial Narrow"/>
              </a:rPr>
              <a:t> ramifications on fracture patterns.  The thinned, flared </a:t>
            </a:r>
            <a:r>
              <a:rPr lang="en-US" sz="1200" baseline="0" dirty="0" err="1">
                <a:solidFill>
                  <a:srgbClr val="D9D9D9"/>
                </a:solidFill>
                <a:latin typeface="Arial Narrow"/>
                <a:cs typeface="Arial Narrow"/>
              </a:rPr>
              <a:t>metaphysis</a:t>
            </a:r>
            <a:r>
              <a:rPr lang="en-US" sz="1200" baseline="0" dirty="0">
                <a:solidFill>
                  <a:srgbClr val="D9D9D9"/>
                </a:solidFill>
                <a:latin typeface="Arial Narrow"/>
                <a:cs typeface="Arial Narrow"/>
              </a:rPr>
              <a:t> is completely destroyed and most osteoporotic fractures demonstrate complex fracture patterns with structural compromise through the entire </a:t>
            </a:r>
            <a:r>
              <a:rPr lang="en-US" sz="1200" baseline="0" dirty="0" err="1">
                <a:solidFill>
                  <a:srgbClr val="D9D9D9"/>
                </a:solidFill>
                <a:latin typeface="Arial Narrow"/>
                <a:cs typeface="Arial Narrow"/>
              </a:rPr>
              <a:t>metaphyseal</a:t>
            </a:r>
            <a:r>
              <a:rPr lang="en-US" sz="1200" baseline="0" dirty="0">
                <a:solidFill>
                  <a:srgbClr val="D9D9D9"/>
                </a:solidFill>
                <a:latin typeface="Arial Narrow"/>
                <a:cs typeface="Arial Narrow"/>
              </a:rPr>
              <a:t> region.  The comminution extends distally leaving small epiphyseal segments.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rgbClr val="D9D9D9"/>
              </a:solidFill>
              <a:latin typeface="Arial Narrow"/>
              <a:cs typeface="Arial Narrow"/>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if we look at the most commonly reported on osteoporotic </a:t>
            </a:r>
            <a:r>
              <a:rPr lang="en-US" baseline="0" dirty="0" err="1"/>
              <a:t>fractrures</a:t>
            </a:r>
            <a:r>
              <a:rPr lang="en-US" baseline="0" dirty="0"/>
              <a:t> we’ll see that they commonly are located at the meta-</a:t>
            </a:r>
            <a:r>
              <a:rPr lang="en-US" baseline="0" dirty="0" err="1"/>
              <a:t>diaphyseal</a:t>
            </a:r>
            <a:r>
              <a:rPr lang="en-US" baseline="0" dirty="0"/>
              <a:t> </a:t>
            </a:r>
            <a:r>
              <a:rPr lang="en-US" baseline="0" dirty="0" err="1"/>
              <a:t>juntion</a:t>
            </a:r>
            <a:r>
              <a:rPr lang="en-US" baseline="0" dirty="0"/>
              <a:t>…..the distal femur,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rgbClr val="D9D9D9"/>
              </a:solidFill>
              <a:latin typeface="Arial Narrow"/>
              <a:cs typeface="Arial Narrow"/>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D9D9D9"/>
              </a:solidFill>
              <a:latin typeface="Arial Narrow"/>
              <a:cs typeface="Arial Narrow"/>
            </a:endParaRPr>
          </a:p>
          <a:p>
            <a:endParaRPr lang="en-US" dirty="0"/>
          </a:p>
          <a:p>
            <a:r>
              <a:rPr lang="en-US" baseline="0" dirty="0"/>
              <a:t>Complex, </a:t>
            </a:r>
            <a:r>
              <a:rPr lang="en-US" baseline="0" dirty="0" err="1"/>
              <a:t>metaphyseal</a:t>
            </a:r>
            <a:r>
              <a:rPr lang="en-US" baseline="0" dirty="0"/>
              <a:t> fractures are the overwhelming norm in osteoporotic bone</a:t>
            </a:r>
          </a:p>
          <a:p>
            <a:endParaRPr lang="en-US" baseline="0" dirty="0"/>
          </a:p>
          <a:p>
            <a:r>
              <a:rPr lang="en-US" baseline="0" dirty="0"/>
              <a:t>most commonly occurs in the </a:t>
            </a:r>
            <a:r>
              <a:rPr lang="en-US" baseline="0" dirty="0" err="1"/>
              <a:t>metaphyseal</a:t>
            </a:r>
            <a:r>
              <a:rPr lang="en-US" baseline="0" dirty="0"/>
              <a:t> region, with </a:t>
            </a:r>
            <a:r>
              <a:rPr lang="en-US" baseline="0" dirty="0" err="1"/>
              <a:t>epiphseal</a:t>
            </a:r>
            <a:r>
              <a:rPr lang="en-US" baseline="0" dirty="0"/>
              <a:t> </a:t>
            </a:r>
            <a:r>
              <a:rPr lang="en-US" baseline="0" dirty="0" err="1"/>
              <a:t>extention</a:t>
            </a:r>
            <a:r>
              <a:rPr lang="en-US" baseline="0" dirty="0"/>
              <a:t> for sure, but unique in that the </a:t>
            </a:r>
            <a:r>
              <a:rPr lang="en-US" baseline="0" dirty="0" err="1"/>
              <a:t>metaphyseal</a:t>
            </a:r>
            <a:r>
              <a:rPr lang="en-US" baseline="0" dirty="0"/>
              <a:t> injury is most commonly extremely comminuted, comp</a:t>
            </a:r>
            <a:endParaRPr lang="en-US" dirty="0"/>
          </a:p>
        </p:txBody>
      </p:sp>
      <p:sp>
        <p:nvSpPr>
          <p:cNvPr id="4" name="Slide Number Placeholder 3"/>
          <p:cNvSpPr>
            <a:spLocks noGrp="1"/>
          </p:cNvSpPr>
          <p:nvPr>
            <p:ph type="sldNum" sz="quarter" idx="10"/>
          </p:nvPr>
        </p:nvSpPr>
        <p:spPr/>
        <p:txBody>
          <a:bodyPr/>
          <a:lstStyle/>
          <a:p>
            <a:fld id="{271A97E6-4247-FF4D-83EA-E8E32BE6D629}" type="slidenum">
              <a:rPr lang="en-US" smtClean="0"/>
              <a:pPr/>
              <a:t>13</a:t>
            </a:fld>
            <a:endParaRPr lang="en-US"/>
          </a:p>
        </p:txBody>
      </p:sp>
    </p:spTree>
    <p:extLst>
      <p:ext uri="{BB962C8B-B14F-4D97-AF65-F5344CB8AC3E}">
        <p14:creationId xmlns:p14="http://schemas.microsoft.com/office/powerpoint/2010/main" val="269771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D9D9D9"/>
                </a:solidFill>
                <a:latin typeface="Arial Narrow"/>
                <a:cs typeface="Arial Narrow"/>
              </a:rPr>
              <a:t>The radiographs of this 77 YO M, ESRD, CVA  fell out of wheel chair</a:t>
            </a:r>
            <a:r>
              <a:rPr lang="en-US" sz="1200" baseline="0" dirty="0">
                <a:solidFill>
                  <a:srgbClr val="D9D9D9"/>
                </a:solidFill>
                <a:latin typeface="Arial Narrow"/>
                <a:cs typeface="Arial Narrow"/>
              </a:rPr>
              <a:t> demonstrates well these properties</a:t>
            </a:r>
            <a:endParaRPr lang="en-US" sz="1200" dirty="0">
              <a:solidFill>
                <a:srgbClr val="D9D9D9"/>
              </a:solidFill>
              <a:latin typeface="Arial Narrow"/>
              <a:cs typeface="Arial Narrow"/>
            </a:endParaRPr>
          </a:p>
          <a:p>
            <a:endParaRPr lang="en-US" dirty="0"/>
          </a:p>
          <a:p>
            <a:endParaRPr lang="en-US" dirty="0"/>
          </a:p>
          <a:p>
            <a:r>
              <a:rPr lang="en-US" baseline="0" dirty="0"/>
              <a:t>the bone is flared and </a:t>
            </a:r>
            <a:r>
              <a:rPr lang="en-US" baseline="0" dirty="0" err="1"/>
              <a:t>metaphyseal</a:t>
            </a:r>
            <a:r>
              <a:rPr lang="en-US" baseline="0" dirty="0"/>
              <a:t> a greater distance of the extremity….these characteristic have direct ramifications on the way the bone fractures.  Complex, </a:t>
            </a:r>
            <a:r>
              <a:rPr lang="en-US" baseline="0" dirty="0" err="1"/>
              <a:t>metaphyseal</a:t>
            </a:r>
            <a:r>
              <a:rPr lang="en-US" baseline="0" dirty="0"/>
              <a:t> fractures are the overwhelming norm in osteoporotic bone</a:t>
            </a:r>
          </a:p>
          <a:p>
            <a:endParaRPr lang="en-US" baseline="0" dirty="0"/>
          </a:p>
          <a:p>
            <a:r>
              <a:rPr lang="en-US" baseline="0" dirty="0"/>
              <a:t>most commonly occurs in the </a:t>
            </a:r>
            <a:r>
              <a:rPr lang="en-US" baseline="0" dirty="0" err="1"/>
              <a:t>metaphyseal</a:t>
            </a:r>
            <a:r>
              <a:rPr lang="en-US" baseline="0" dirty="0"/>
              <a:t> region, with </a:t>
            </a:r>
            <a:r>
              <a:rPr lang="en-US" baseline="0" dirty="0" err="1"/>
              <a:t>epiphseal</a:t>
            </a:r>
            <a:r>
              <a:rPr lang="en-US" baseline="0" dirty="0"/>
              <a:t> </a:t>
            </a:r>
            <a:r>
              <a:rPr lang="en-US" baseline="0" dirty="0" err="1"/>
              <a:t>extention</a:t>
            </a:r>
            <a:r>
              <a:rPr lang="en-US" baseline="0" dirty="0"/>
              <a:t> for sure, but unique in that the </a:t>
            </a:r>
            <a:r>
              <a:rPr lang="en-US" baseline="0" dirty="0" err="1"/>
              <a:t>metaphyseal</a:t>
            </a:r>
            <a:r>
              <a:rPr lang="en-US" baseline="0" dirty="0"/>
              <a:t> injury is most commonly extremely comminuted, comp</a:t>
            </a:r>
            <a:endParaRPr lang="en-US" dirty="0"/>
          </a:p>
        </p:txBody>
      </p:sp>
      <p:sp>
        <p:nvSpPr>
          <p:cNvPr id="4" name="Slide Number Placeholder 3"/>
          <p:cNvSpPr>
            <a:spLocks noGrp="1"/>
          </p:cNvSpPr>
          <p:nvPr>
            <p:ph type="sldNum" sz="quarter" idx="10"/>
          </p:nvPr>
        </p:nvSpPr>
        <p:spPr/>
        <p:txBody>
          <a:bodyPr/>
          <a:lstStyle/>
          <a:p>
            <a:fld id="{271A97E6-4247-FF4D-83EA-E8E32BE6D629}" type="slidenum">
              <a:rPr lang="en-US" smtClean="0"/>
              <a:pPr/>
              <a:t>14</a:t>
            </a:fld>
            <a:endParaRPr lang="en-US"/>
          </a:p>
        </p:txBody>
      </p:sp>
    </p:spTree>
    <p:extLst>
      <p:ext uri="{BB962C8B-B14F-4D97-AF65-F5344CB8AC3E}">
        <p14:creationId xmlns:p14="http://schemas.microsoft.com/office/powerpoint/2010/main" val="1735487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proximal femur, the proximal </a:t>
            </a:r>
            <a:r>
              <a:rPr lang="en-US" baseline="0" dirty="0" err="1"/>
              <a:t>humerus</a:t>
            </a:r>
            <a:r>
              <a:rPr lang="en-US" baseline="0" dirty="0"/>
              <a:t>, the distal radius…at the flared thinned metaphysis.  The </a:t>
            </a:r>
            <a:r>
              <a:rPr lang="en-US" baseline="0" dirty="0" err="1"/>
              <a:t>comminution</a:t>
            </a:r>
            <a:r>
              <a:rPr lang="en-US" baseline="0" dirty="0"/>
              <a:t> is often so extensive as to result in mechanical compromise of both columns not unlike the bone loss cases we saw yesterday with dr. lees 6cm medium defects…..and there is often a complete loss of structural support of load.</a:t>
            </a:r>
          </a:p>
          <a:p>
            <a:endParaRPr lang="en-US" baseline="0" dirty="0"/>
          </a:p>
          <a:p>
            <a:r>
              <a:rPr lang="en-US" baseline="0" dirty="0"/>
              <a:t>So answer 1a towards the question…why do they fail, well, the fracture patterns themselves are challenging and lead to predictable failures.</a:t>
            </a:r>
          </a:p>
          <a:p>
            <a:endParaRPr lang="en-US" baseline="0" dirty="0"/>
          </a:p>
          <a:p>
            <a:endParaRPr lang="en-US" baseline="0" dirty="0"/>
          </a:p>
          <a:p>
            <a:endParaRPr lang="en-US" baseline="0" dirty="0"/>
          </a:p>
          <a:p>
            <a:endParaRPr lang="en-US" baseline="0" dirty="0"/>
          </a:p>
          <a:p>
            <a:r>
              <a:rPr lang="en-US" baseline="0" dirty="0"/>
              <a:t>Yes, </a:t>
            </a:r>
            <a:r>
              <a:rPr lang="en-US" baseline="0" dirty="0" err="1"/>
              <a:t>epiphyseal</a:t>
            </a:r>
            <a:r>
              <a:rPr lang="en-US" baseline="0" dirty="0"/>
              <a:t> </a:t>
            </a:r>
            <a:r>
              <a:rPr lang="en-US" baseline="0" dirty="0" err="1"/>
              <a:t>extention</a:t>
            </a:r>
            <a:r>
              <a:rPr lang="en-US" baseline="0" dirty="0"/>
              <a:t> is common but not distinctly different than the younger patients.  But the </a:t>
            </a:r>
            <a:r>
              <a:rPr lang="en-US" baseline="0" dirty="0" err="1"/>
              <a:t>methaphyseal</a:t>
            </a:r>
            <a:r>
              <a:rPr lang="en-US" baseline="0" dirty="0"/>
              <a:t> involvement tends to be complete, </a:t>
            </a:r>
            <a:r>
              <a:rPr lang="en-US" baseline="0" dirty="0" err="1"/>
              <a:t>anhilating</a:t>
            </a:r>
            <a:r>
              <a:rPr lang="en-US" baseline="0" dirty="0"/>
              <a:t> the entire </a:t>
            </a:r>
            <a:r>
              <a:rPr lang="en-US" baseline="0" dirty="0" err="1"/>
              <a:t>metaphseal</a:t>
            </a:r>
            <a:r>
              <a:rPr lang="en-US" baseline="0" dirty="0"/>
              <a:t> region and leaving very small </a:t>
            </a:r>
            <a:r>
              <a:rPr lang="en-US" baseline="0" dirty="0" err="1"/>
              <a:t>ephiphseal</a:t>
            </a:r>
            <a:r>
              <a:rPr lang="en-US" baseline="0" dirty="0"/>
              <a:t> fragments.  Simple fractures and </a:t>
            </a:r>
            <a:r>
              <a:rPr lang="en-US" baseline="0" dirty="0" err="1"/>
              <a:t>diaphyseal</a:t>
            </a:r>
            <a:r>
              <a:rPr lang="en-US" baseline="0" dirty="0"/>
              <a:t> fractures are </a:t>
            </a:r>
            <a:r>
              <a:rPr lang="en-US" baseline="0" dirty="0" err="1"/>
              <a:t>remakedly</a:t>
            </a:r>
            <a:r>
              <a:rPr lang="en-US" baseline="0" dirty="0"/>
              <a:t> uncommon.  So towards answering the question why are these injuries technically challenging?  We the characteristics of osteoporotic bone lead to very difficult fracture patterns to reduce and to stabilize…bringing us to the second problem associated with the weak character of osteoporotic bone</a:t>
            </a:r>
            <a:endParaRPr lang="en-US" dirty="0"/>
          </a:p>
        </p:txBody>
      </p:sp>
      <p:sp>
        <p:nvSpPr>
          <p:cNvPr id="4" name="Slide Number Placeholder 3"/>
          <p:cNvSpPr>
            <a:spLocks noGrp="1"/>
          </p:cNvSpPr>
          <p:nvPr>
            <p:ph type="sldNum" sz="quarter" idx="10"/>
          </p:nvPr>
        </p:nvSpPr>
        <p:spPr/>
        <p:txBody>
          <a:bodyPr/>
          <a:lstStyle/>
          <a:p>
            <a:fld id="{271A97E6-4247-FF4D-83EA-E8E32BE6D629}" type="slidenum">
              <a:rPr lang="en-US" smtClean="0"/>
              <a:pPr/>
              <a:t>15</a:t>
            </a:fld>
            <a:endParaRPr lang="en-US"/>
          </a:p>
        </p:txBody>
      </p:sp>
    </p:spTree>
    <p:extLst>
      <p:ext uri="{BB962C8B-B14F-4D97-AF65-F5344CB8AC3E}">
        <p14:creationId xmlns:p14="http://schemas.microsoft.com/office/powerpoint/2010/main" val="1824276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80963" y="741363"/>
            <a:ext cx="6573837" cy="3698875"/>
          </a:xfrm>
          <a:ln/>
        </p:spPr>
      </p:sp>
      <p:sp>
        <p:nvSpPr>
          <p:cNvPr id="58371" name="Rectangle 3"/>
          <p:cNvSpPr>
            <a:spLocks noGrp="1" noChangeArrowheads="1"/>
          </p:cNvSpPr>
          <p:nvPr>
            <p:ph type="body" idx="1"/>
          </p:nvPr>
        </p:nvSpPr>
        <p:spPr>
          <a:noFill/>
        </p:spPr>
        <p:txBody>
          <a:bodyPr/>
          <a:lstStyle/>
          <a:p>
            <a:pPr eaLnBrk="1" hangingPunct="1"/>
            <a:r>
              <a:rPr lang="en-US" dirty="0"/>
              <a:t>Not being able to measure local bone quality directly, other signs of poor bone quality may be considered/looked at. For example, poor dentition is a very accurate indicator for bad bone quality, because teeth are formed similar to bone. </a:t>
            </a:r>
          </a:p>
          <a:p>
            <a:pPr eaLnBrk="1" hangingPunct="1"/>
            <a:endParaRPr lang="en-US" dirty="0"/>
          </a:p>
          <a:p>
            <a:pPr eaLnBrk="1" hangingPunct="1"/>
            <a:r>
              <a:rPr lang="en-US" dirty="0"/>
              <a:t>A complete history and physical examination can yield important clues that your patient may have extremely poor bone quality. This may alter the surgical plans you make for the fixation in osteoporotic bone. If there is a history of prior fixation failures, consider a completely different tactic to avoid falling into the same trap your colleague encountered before.</a:t>
            </a:r>
          </a:p>
          <a:p>
            <a:pPr eaLnBrk="1" hangingPunct="1"/>
            <a:endParaRPr lang="en-US" dirty="0"/>
          </a:p>
          <a:p>
            <a:pPr eaLnBrk="1" hangingPunct="1"/>
            <a:endParaRPr lang="en-US" dirty="0"/>
          </a:p>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80963" y="741363"/>
            <a:ext cx="6573837" cy="3698875"/>
          </a:xfrm>
          <a:ln/>
        </p:spPr>
      </p:sp>
      <p:sp>
        <p:nvSpPr>
          <p:cNvPr id="59395" name="Rectangle 3"/>
          <p:cNvSpPr>
            <a:spLocks noGrp="1" noChangeArrowheads="1"/>
          </p:cNvSpPr>
          <p:nvPr>
            <p:ph type="body" idx="1"/>
          </p:nvPr>
        </p:nvSpPr>
        <p:spPr>
          <a:noFill/>
        </p:spPr>
        <p:txBody>
          <a:bodyPr/>
          <a:lstStyle/>
          <a:p>
            <a:pPr eaLnBrk="1" hangingPunct="1">
              <a:spcBef>
                <a:spcPct val="20000"/>
              </a:spcBef>
            </a:pPr>
            <a:r>
              <a:rPr lang="en-US" dirty="0"/>
              <a:t>It is difficult to produce secure fixation of the implant to the bone. Bone mineral density correlates linearly with the holding power of screws.</a:t>
            </a:r>
          </a:p>
          <a:p>
            <a:pPr eaLnBrk="1" hangingPunct="1">
              <a:spcBef>
                <a:spcPct val="20000"/>
              </a:spcBef>
            </a:pPr>
            <a:endParaRPr lang="en-US" dirty="0"/>
          </a:p>
          <a:p>
            <a:pPr eaLnBrk="1" hangingPunct="1">
              <a:spcBef>
                <a:spcPct val="20000"/>
              </a:spcBef>
            </a:pPr>
            <a:r>
              <a:rPr lang="en-US" dirty="0"/>
              <a:t>Failure is not uncommon. This may be very frustrating to the surgeon who has tried his best to apply the implants correctly. Often a different approach to this type of bone is required for a successful outcome.</a:t>
            </a:r>
          </a:p>
          <a:p>
            <a:pPr eaLnBrk="1" hangingPunct="1">
              <a:spcBef>
                <a:spcPct val="20000"/>
              </a:spcBef>
            </a:pPr>
            <a:r>
              <a:rPr lang="en-US" dirty="0"/>
              <a:t>If the load transmitted at the bone-implant interface exceeds the strain tolerance of osteoporotic bone, </a:t>
            </a:r>
            <a:r>
              <a:rPr lang="en-US" dirty="0" err="1"/>
              <a:t>microfracture</a:t>
            </a:r>
            <a:r>
              <a:rPr lang="en-US" dirty="0"/>
              <a:t>, and </a:t>
            </a:r>
            <a:r>
              <a:rPr lang="en-US" dirty="0" err="1"/>
              <a:t>resorption</a:t>
            </a:r>
            <a:r>
              <a:rPr lang="en-US" dirty="0"/>
              <a:t> of bone with loosening of the implant and secondary failure of fixation will occur.</a:t>
            </a:r>
          </a:p>
          <a:p>
            <a:pPr eaLnBrk="1" hangingPunct="1">
              <a:spcBef>
                <a:spcPct val="20000"/>
              </a:spcBef>
            </a:pPr>
            <a:r>
              <a:rPr lang="en-US" dirty="0"/>
              <a:t>The common mode of failure of internal fixation in osteoporotic bone is bone failure rather than implant breakage. Furthermore, the healing process may be prolonged, because of decreased healing capacity in osteoporosis.</a:t>
            </a:r>
          </a:p>
          <a:p>
            <a:pPr eaLnBrk="1" hangingPunct="1">
              <a:spcBef>
                <a:spcPct val="20000"/>
              </a:spcBef>
            </a:pPr>
            <a:r>
              <a:rPr lang="en-US" dirty="0"/>
              <a:t>The standard screw uses the tensile forces generated by the screw’s thread to compress the plate to the bone. The plate is stable as long as friction exists between the bone and the implant. When the screw loosens or pulls away from the bone due to poor fixation, this frictional fit with the bone is lost and the construct will rapidly go on to fail.</a:t>
            </a:r>
          </a:p>
          <a:p>
            <a:pPr eaLnBrk="1" hangingPunct="1">
              <a:spcBef>
                <a:spcPct val="20000"/>
              </a:spcBef>
            </a:pPr>
            <a:endParaRPr lang="en-US" dirty="0"/>
          </a:p>
          <a:p>
            <a:pPr eaLnBrk="1" hangingPunct="1"/>
            <a:r>
              <a:rPr lang="en-US" dirty="0"/>
              <a:t>In the following part of this lecture specific implant characteristics are discussed with the focus on problems/challenges with fixation in osteoporotic bone.</a:t>
            </a:r>
            <a:endParaRPr lang="de-DE" dirty="0"/>
          </a:p>
          <a:p>
            <a:pPr eaLnBrk="1" hangingPunct="1">
              <a:spcBef>
                <a:spcPct val="20000"/>
              </a:spcBef>
            </a:pPr>
            <a:endParaRPr lang="en-US" dirty="0"/>
          </a:p>
          <a:p>
            <a:pPr eaLnBrk="1" hangingPunct="1"/>
            <a:endParaRPr lang="en-US" dirty="0"/>
          </a:p>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80963" y="741363"/>
            <a:ext cx="6573837" cy="3698875"/>
          </a:xfrm>
          <a:ln/>
        </p:spPr>
      </p:sp>
      <p:sp>
        <p:nvSpPr>
          <p:cNvPr id="60419" name="Rectangle 3"/>
          <p:cNvSpPr>
            <a:spLocks noGrp="1" noChangeArrowheads="1"/>
          </p:cNvSpPr>
          <p:nvPr>
            <p:ph type="body" idx="1"/>
          </p:nvPr>
        </p:nvSpPr>
        <p:spPr>
          <a:xfrm>
            <a:off x="673101" y="4684714"/>
            <a:ext cx="5389563" cy="4676775"/>
          </a:xfrm>
          <a:noFill/>
        </p:spPr>
        <p:txBody>
          <a:bodyPr/>
          <a:lstStyle/>
          <a:p>
            <a:pPr eaLnBrk="1" hangingPunct="1">
              <a:spcBef>
                <a:spcPct val="20000"/>
              </a:spcBef>
            </a:pPr>
            <a:r>
              <a:rPr lang="en-US" dirty="0"/>
              <a:t>The second specific implant feature for osteoporotic bone is </a:t>
            </a:r>
            <a:r>
              <a:rPr lang="en-US" b="1" dirty="0"/>
              <a:t>angular stability. </a:t>
            </a:r>
            <a:r>
              <a:rPr lang="en-US" dirty="0"/>
              <a:t>Angular stability can now be achieved with plates and nails.</a:t>
            </a:r>
          </a:p>
          <a:p>
            <a:pPr eaLnBrk="1" hangingPunct="1">
              <a:spcBef>
                <a:spcPct val="20000"/>
              </a:spcBef>
            </a:pPr>
            <a:endParaRPr lang="en-US" b="1" dirty="0"/>
          </a:p>
          <a:p>
            <a:pPr eaLnBrk="1" hangingPunct="1">
              <a:spcBef>
                <a:spcPct val="20000"/>
              </a:spcBef>
            </a:pPr>
            <a:r>
              <a:rPr lang="en-US" b="1" dirty="0"/>
              <a:t>Locking compression plate (LCP)</a:t>
            </a:r>
          </a:p>
          <a:p>
            <a:pPr eaLnBrk="1" hangingPunct="1">
              <a:spcBef>
                <a:spcPct val="20000"/>
              </a:spcBef>
            </a:pPr>
            <a:r>
              <a:rPr lang="en-US" dirty="0"/>
              <a:t>The LCP screw/plate system is a combination of a locked noncontact plate/locked internal fixator and a conventional compression plate. This system allows a fracture specific </a:t>
            </a:r>
            <a:r>
              <a:rPr lang="en-US" dirty="0" err="1"/>
              <a:t>osteosynthesis</a:t>
            </a:r>
            <a:r>
              <a:rPr lang="en-US" dirty="0">
                <a:ea typeface="Arial Unicode MS" pitchFamily="34" charset="-128"/>
                <a:cs typeface="Arial Unicode MS" pitchFamily="34" charset="-128"/>
              </a:rPr>
              <a:t>—fracture stabilization with different fixation principles and methods.</a:t>
            </a:r>
          </a:p>
          <a:p>
            <a:pPr eaLnBrk="1" hangingPunct="1">
              <a:spcBef>
                <a:spcPct val="20000"/>
              </a:spcBef>
            </a:pPr>
            <a:endParaRPr lang="en-US" dirty="0">
              <a:ea typeface="Arial Unicode MS" pitchFamily="34" charset="-128"/>
              <a:cs typeface="Arial Unicode MS" pitchFamily="34" charset="-128"/>
            </a:endParaRPr>
          </a:p>
          <a:p>
            <a:pPr eaLnBrk="1" hangingPunct="1">
              <a:spcBef>
                <a:spcPct val="20000"/>
              </a:spcBef>
            </a:pPr>
            <a:r>
              <a:rPr lang="en-US" b="1" dirty="0"/>
              <a:t>LCP with combination hole</a:t>
            </a:r>
            <a:endParaRPr lang="en-US" dirty="0"/>
          </a:p>
          <a:p>
            <a:pPr eaLnBrk="1" hangingPunct="1">
              <a:spcBef>
                <a:spcPct val="20000"/>
              </a:spcBef>
            </a:pPr>
            <a:r>
              <a:rPr lang="en-US" dirty="0"/>
              <a:t>The LCP combination hole consists of two proven elements:</a:t>
            </a:r>
          </a:p>
          <a:p>
            <a:pPr marL="119044" lvl="1" indent="119044" eaLnBrk="1" hangingPunct="1">
              <a:buFontTx/>
              <a:buChar char="•"/>
            </a:pPr>
            <a:r>
              <a:rPr lang="en-US" dirty="0"/>
              <a:t>One half of the hole has the design of the DCP/LC-DCP (dynamic compression unit (DCU) for conventional screws).</a:t>
            </a:r>
          </a:p>
          <a:p>
            <a:pPr marL="119044" lvl="1" indent="119044" eaLnBrk="1" hangingPunct="1">
              <a:spcAft>
                <a:spcPct val="20000"/>
              </a:spcAft>
              <a:buFontTx/>
              <a:buChar char="•"/>
            </a:pPr>
            <a:r>
              <a:rPr lang="en-US" dirty="0"/>
              <a:t>One half is conical and threaded to accept the matching thread of the locking head screw providing angular and axial stability. The fixed angle created between the plate and screw is not disturbed by poor bone quality.</a:t>
            </a:r>
          </a:p>
          <a:p>
            <a:pPr eaLnBrk="1" hangingPunct="1">
              <a:spcBef>
                <a:spcPct val="20000"/>
              </a:spcBef>
            </a:pPr>
            <a:endParaRPr lang="en-US" dirty="0"/>
          </a:p>
          <a:p>
            <a:pPr eaLnBrk="1" hangingPunct="1">
              <a:spcBef>
                <a:spcPct val="20000"/>
              </a:spcBef>
            </a:pPr>
            <a:r>
              <a:rPr lang="en-US" dirty="0"/>
              <a:t>The LCP combination hole allows internal fixation to be achieved by inserting either conventional screws (into the unthreaded part of the hole) or locking head screws with angular stability (into the threaded part of the figure-of-eight hole). The locking head screw (LHS) is inserted at a right angle to the plate. </a:t>
            </a:r>
          </a:p>
          <a:p>
            <a:pPr eaLnBrk="1" hangingPunct="1">
              <a:spcBef>
                <a:spcPct val="20000"/>
              </a:spcBef>
            </a:pPr>
            <a:endParaRPr lang="en-US" dirty="0"/>
          </a:p>
          <a:p>
            <a:pPr eaLnBrk="1" hangingPunct="1">
              <a:spcBef>
                <a:spcPct val="20000"/>
              </a:spcBef>
            </a:pPr>
            <a:r>
              <a:rPr lang="en-US" dirty="0"/>
              <a:t>Locking head screws (LHS) provide angular stability and their core diameter is larger; both advantages that provide higher pullout strength and overall strength. This is especially helpful in </a:t>
            </a:r>
            <a:r>
              <a:rPr lang="en-US" dirty="0" err="1"/>
              <a:t>metaphyseal</a:t>
            </a:r>
            <a:r>
              <a:rPr lang="en-US" dirty="0"/>
              <a:t> bone.</a:t>
            </a:r>
          </a:p>
          <a:p>
            <a:pPr eaLnBrk="1" hangingPunct="1">
              <a:spcBef>
                <a:spcPct val="20000"/>
              </a:spcBef>
            </a:pPr>
            <a:r>
              <a:rPr lang="en-US" dirty="0"/>
              <a:t>Locked screws do not toggle, there is no friction on the bone. The strength is distributed evenly.</a:t>
            </a:r>
          </a:p>
          <a:p>
            <a:pPr eaLnBrk="1" hangingPunct="1">
              <a:spcBef>
                <a:spcPct val="20000"/>
              </a:spcBef>
            </a:pPr>
            <a:endParaRPr lang="en-US" dirty="0"/>
          </a:p>
          <a:p>
            <a:pPr eaLnBrk="1" hangingPunct="1">
              <a:spcBef>
                <a:spcPct val="20000"/>
              </a:spcBef>
            </a:pPr>
            <a:r>
              <a:rPr lang="en-US" dirty="0"/>
              <a:t>LCP can be inserted with minimal exposure of the fracture site.</a:t>
            </a:r>
          </a:p>
          <a:p>
            <a:pPr eaLnBrk="1" hangingPunct="1">
              <a:spcBef>
                <a:spcPct val="20000"/>
              </a:spcBef>
            </a:pPr>
            <a:endParaRPr lang="en-US" dirty="0"/>
          </a:p>
          <a:p>
            <a:pPr eaLnBrk="1" hangingPunct="1"/>
            <a:r>
              <a:rPr lang="en-US" b="1" dirty="0"/>
              <a:t>Angular Stable Locking System (ASLS)</a:t>
            </a:r>
          </a:p>
          <a:p>
            <a:pPr eaLnBrk="1" hangingPunct="1"/>
            <a:r>
              <a:rPr lang="en-US" dirty="0"/>
              <a:t>This new system allows for the first time angular stable interlocking of intramedullary nails. Toggling of the screws/bolts is no longer an issue.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80963" y="741363"/>
            <a:ext cx="6573837" cy="3698875"/>
          </a:xfrm>
          <a:ln/>
        </p:spPr>
      </p:sp>
      <p:sp>
        <p:nvSpPr>
          <p:cNvPr id="61443" name="Rectangle 3"/>
          <p:cNvSpPr>
            <a:spLocks noGrp="1" noChangeArrowheads="1"/>
          </p:cNvSpPr>
          <p:nvPr>
            <p:ph type="body" idx="1"/>
          </p:nvPr>
        </p:nvSpPr>
        <p:spPr>
          <a:noFill/>
        </p:spPr>
        <p:txBody>
          <a:bodyPr/>
          <a:lstStyle/>
          <a:p>
            <a:pPr eaLnBrk="1" hangingPunct="1">
              <a:spcBef>
                <a:spcPct val="10000"/>
              </a:spcBef>
            </a:pPr>
            <a:r>
              <a:rPr lang="en-US" dirty="0"/>
              <a:t>There are fundamental differences between the loading of conventional screws and locking head screws (LHS). </a:t>
            </a:r>
          </a:p>
          <a:p>
            <a:pPr eaLnBrk="1" hangingPunct="1">
              <a:spcBef>
                <a:spcPct val="10000"/>
              </a:spcBef>
            </a:pPr>
            <a:endParaRPr lang="en-US" dirty="0"/>
          </a:p>
          <a:p>
            <a:pPr eaLnBrk="1" hangingPunct="1">
              <a:spcBef>
                <a:spcPct val="10000"/>
              </a:spcBef>
            </a:pPr>
            <a:r>
              <a:rPr lang="en-US" dirty="0"/>
              <a:t>The mechanical principles of fixation required in the decision-making process:</a:t>
            </a:r>
          </a:p>
          <a:p>
            <a:pPr marL="119044" lvl="1" indent="119044" eaLnBrk="1" hangingPunct="1">
              <a:buFontTx/>
              <a:buChar char="•"/>
            </a:pPr>
            <a:r>
              <a:rPr lang="en-US" dirty="0"/>
              <a:t>Plate fixation on the bone with conventional screws (compression, friction) or with LHS (noncontact plate).</a:t>
            </a:r>
          </a:p>
          <a:p>
            <a:pPr marL="119044" lvl="1" indent="119044" eaLnBrk="1" hangingPunct="1">
              <a:buFontTx/>
              <a:buChar char="•"/>
            </a:pPr>
            <a:r>
              <a:rPr lang="en-US" dirty="0" err="1"/>
              <a:t>Interfragmentary</a:t>
            </a:r>
            <a:r>
              <a:rPr lang="en-US" dirty="0"/>
              <a:t> compression method to achieve the principle of absolute stability versus locked splinting method to achieve the principle of relative stability.</a:t>
            </a: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80963" y="741363"/>
            <a:ext cx="6573837" cy="3698875"/>
          </a:xfrm>
          <a:ln/>
        </p:spPr>
      </p:sp>
      <p:sp>
        <p:nvSpPr>
          <p:cNvPr id="44035" name="Rectangle 3"/>
          <p:cNvSpPr>
            <a:spLocks noGrp="1" noChangeArrowheads="1"/>
          </p:cNvSpPr>
          <p:nvPr>
            <p:ph type="body" idx="1"/>
          </p:nvPr>
        </p:nvSpPr>
        <p:spPr>
          <a:noFill/>
        </p:spPr>
        <p:txBody>
          <a:bodyPr/>
          <a:lstStyle/>
          <a:p>
            <a:pPr eaLnBrk="1" hangingPunct="1"/>
            <a:r>
              <a:rPr lang="en-US" sz="1100" dirty="0">
                <a:sym typeface="Wingdings"/>
              </a:rPr>
              <a:t></a:t>
            </a:r>
            <a:r>
              <a:rPr lang="en-US" sz="1100" dirty="0"/>
              <a:t> Teaching points: Focus on general principles of </a:t>
            </a:r>
            <a:r>
              <a:rPr lang="en-US" sz="1100" dirty="0" err="1"/>
              <a:t>orthogeriatric</a:t>
            </a:r>
            <a:r>
              <a:rPr lang="en-US" sz="1100" dirty="0"/>
              <a:t> management and the principles of fixing osteoporotic fractures.</a:t>
            </a:r>
            <a:r>
              <a:rPr lang="en-US" dirty="0"/>
              <a:t> With an increasing number of elderly people, it is anticipated that osteoporosis will become an increasing epidemic in the years to come. Bone mineral density (BMD) declines naturally with age in men and women.</a:t>
            </a:r>
          </a:p>
          <a:p>
            <a:pPr eaLnBrk="1" hangingPunct="1"/>
            <a:endParaRPr lang="en-US" dirty="0"/>
          </a:p>
          <a:p>
            <a:pPr eaLnBrk="1" hangingPunct="1"/>
            <a:r>
              <a:rPr lang="en-US" dirty="0"/>
              <a:t>The surgical management of fractures in patients with osteoporosis is difficult due to poor bone quality. In particular, fixation of fractures affecting the </a:t>
            </a:r>
            <a:r>
              <a:rPr lang="en-US" dirty="0" err="1"/>
              <a:t>metaphyseal</a:t>
            </a:r>
            <a:r>
              <a:rPr lang="en-US" dirty="0"/>
              <a:t> region of long bones can be associated with an increased rate of complications. For example, there can be implant subsidence or cut-out, failure of fixation, collapse, nonunion, </a:t>
            </a:r>
            <a:r>
              <a:rPr lang="en-US" dirty="0" err="1"/>
              <a:t>malunion</a:t>
            </a:r>
            <a:r>
              <a:rPr lang="en-US" dirty="0"/>
              <a:t>, and the need for reoperations.</a:t>
            </a:r>
          </a:p>
          <a:p>
            <a:pPr eaLnBrk="1" hangingPunct="1"/>
            <a:endParaRPr lang="en-US" dirty="0"/>
          </a:p>
          <a:p>
            <a:pPr eaLnBrk="1" hangingPunct="1"/>
            <a:r>
              <a:rPr lang="en-US" dirty="0"/>
              <a:t>After this lecture participants should be able to:</a:t>
            </a:r>
          </a:p>
          <a:p>
            <a:pPr eaLnBrk="1" hangingPunct="1">
              <a:buFontTx/>
              <a:buChar char="•"/>
            </a:pPr>
            <a:r>
              <a:rPr lang="en-US" dirty="0"/>
              <a:t> Describe typical structural changes of osteoporotic cortical and </a:t>
            </a:r>
            <a:r>
              <a:rPr lang="en-US" dirty="0" err="1"/>
              <a:t>cancellous</a:t>
            </a:r>
            <a:r>
              <a:rPr lang="en-US" dirty="0"/>
              <a:t> bone</a:t>
            </a:r>
          </a:p>
          <a:p>
            <a:pPr eaLnBrk="1" hangingPunct="1">
              <a:buFontTx/>
              <a:buChar char="•"/>
            </a:pPr>
            <a:r>
              <a:rPr lang="en-US" dirty="0"/>
              <a:t> Identify implant characteristics and apply the appropriate implant in response to the bone properties</a:t>
            </a:r>
          </a:p>
          <a:p>
            <a:pPr eaLnBrk="1" hangingPunct="1">
              <a:buFontTx/>
              <a:buChar char="•"/>
            </a:pPr>
            <a:r>
              <a:rPr lang="en-US" dirty="0"/>
              <a:t> Apply adapted fixation principles to osteoporotic bone</a:t>
            </a:r>
          </a:p>
          <a:p>
            <a:endParaRPr lang="en-US" sz="11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80963" y="741363"/>
            <a:ext cx="6573837" cy="3698875"/>
          </a:xfrm>
          <a:ln/>
        </p:spPr>
      </p:sp>
      <p:sp>
        <p:nvSpPr>
          <p:cNvPr id="64515" name="Rectangle 3"/>
          <p:cNvSpPr>
            <a:spLocks noGrp="1" noChangeArrowheads="1"/>
          </p:cNvSpPr>
          <p:nvPr>
            <p:ph type="body" idx="1"/>
          </p:nvPr>
        </p:nvSpPr>
        <p:spPr>
          <a:noFill/>
        </p:spPr>
        <p:txBody>
          <a:bodyPr/>
          <a:lstStyle/>
          <a:p>
            <a:pPr eaLnBrk="1" hangingPunct="1"/>
            <a:r>
              <a:rPr lang="en-US" dirty="0"/>
              <a:t>How can the very limited bone-implant contact area, as shown in the previous slide be increased?</a:t>
            </a:r>
          </a:p>
          <a:p>
            <a:pPr eaLnBrk="1" hangingPunct="1"/>
            <a:endParaRPr lang="en-US" dirty="0"/>
          </a:p>
          <a:p>
            <a:pPr eaLnBrk="1" hangingPunct="1"/>
            <a:r>
              <a:rPr lang="en-US" dirty="0"/>
              <a:t>The design of the LHS with dull edges and low thread depth increases the anchorage of the implant in the bone and offers superior subsidence resistance compared to conventional </a:t>
            </a:r>
            <a:r>
              <a:rPr lang="en-US" dirty="0" err="1"/>
              <a:t>cancellous</a:t>
            </a:r>
            <a:r>
              <a:rPr lang="en-US" dirty="0"/>
              <a:t> bone screws. </a:t>
            </a:r>
          </a:p>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80963" y="741363"/>
            <a:ext cx="6573837" cy="3698875"/>
          </a:xfrm>
          <a:ln/>
        </p:spPr>
      </p:sp>
      <p:sp>
        <p:nvSpPr>
          <p:cNvPr id="65539" name="Rectangle 3"/>
          <p:cNvSpPr>
            <a:spLocks noGrp="1" noChangeArrowheads="1"/>
          </p:cNvSpPr>
          <p:nvPr>
            <p:ph type="body" idx="1"/>
          </p:nvPr>
        </p:nvSpPr>
        <p:spPr>
          <a:noFill/>
        </p:spPr>
        <p:txBody>
          <a:bodyPr/>
          <a:lstStyle/>
          <a:p>
            <a:pPr eaLnBrk="1" hangingPunct="1"/>
            <a:r>
              <a:rPr lang="en-US" dirty="0"/>
              <a:t>Blades instead of bolts (in nailing) increase the contact area between the bone and hardware.</a:t>
            </a:r>
            <a:endParaRPr lang="de-DE" dirty="0"/>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Blades instead of bolts (in nailing) increase the contact area between the bone and hardware.</a:t>
            </a:r>
            <a:endParaRPr lang="de-DE" dirty="0"/>
          </a:p>
          <a:p>
            <a:endParaRPr lang="es-AR" dirty="0"/>
          </a:p>
        </p:txBody>
      </p:sp>
      <p:sp>
        <p:nvSpPr>
          <p:cNvPr id="4" name="Marcador de número de diapositiva 3"/>
          <p:cNvSpPr>
            <a:spLocks noGrp="1"/>
          </p:cNvSpPr>
          <p:nvPr>
            <p:ph type="sldNum" sz="quarter" idx="5"/>
          </p:nvPr>
        </p:nvSpPr>
        <p:spPr/>
        <p:txBody>
          <a:bodyPr/>
          <a:lstStyle/>
          <a:p>
            <a:pPr>
              <a:defRPr/>
            </a:pPr>
            <a:fld id="{4936784D-337E-4C9C-925A-CBB0A1FCB704}" type="slidenum">
              <a:rPr lang="de-CH" smtClean="0"/>
              <a:pPr>
                <a:defRPr/>
              </a:pPr>
              <a:t>22</a:t>
            </a:fld>
            <a:endParaRPr lang="de-CH"/>
          </a:p>
        </p:txBody>
      </p:sp>
    </p:spTree>
    <p:extLst>
      <p:ext uri="{BB962C8B-B14F-4D97-AF65-F5344CB8AC3E}">
        <p14:creationId xmlns:p14="http://schemas.microsoft.com/office/powerpoint/2010/main" val="1687242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lvl1pPr defTabSz="457200"/>
          </a:lstStyle>
          <a:p>
            <a:r>
              <a:rPr dirty="0"/>
              <a:t>Experimentally, it can be shown that augmentation of dynamic hip screws with only small amounts of cement yielded a significantly better failure mode that screws without augmentation.</a:t>
            </a:r>
          </a:p>
        </p:txBody>
      </p:sp>
    </p:spTree>
    <p:extLst>
      <p:ext uri="{BB962C8B-B14F-4D97-AF65-F5344CB8AC3E}">
        <p14:creationId xmlns:p14="http://schemas.microsoft.com/office/powerpoint/2010/main" val="1035637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implant-bone interface may also be enlarged by insertion of augmentation material. This technique is probably most often applied in spine surgery not only for vertebroplasty, but also for improving anchorage of transpedicular screws in the bone.</a:t>
            </a:r>
          </a:p>
          <a:p>
            <a:endParaRPr lang="es-AR" dirty="0"/>
          </a:p>
        </p:txBody>
      </p:sp>
      <p:sp>
        <p:nvSpPr>
          <p:cNvPr id="4" name="Marcador de número de diapositiva 3"/>
          <p:cNvSpPr>
            <a:spLocks noGrp="1"/>
          </p:cNvSpPr>
          <p:nvPr>
            <p:ph type="sldNum" sz="quarter" idx="5"/>
          </p:nvPr>
        </p:nvSpPr>
        <p:spPr/>
        <p:txBody>
          <a:bodyPr/>
          <a:lstStyle/>
          <a:p>
            <a:pPr>
              <a:defRPr/>
            </a:pPr>
            <a:fld id="{4936784D-337E-4C9C-925A-CBB0A1FCB704}" type="slidenum">
              <a:rPr lang="de-CH" smtClean="0"/>
              <a:pPr>
                <a:defRPr/>
              </a:pPr>
              <a:t>26</a:t>
            </a:fld>
            <a:endParaRPr lang="de-CH"/>
          </a:p>
        </p:txBody>
      </p:sp>
    </p:spTree>
    <p:extLst>
      <p:ext uri="{BB962C8B-B14F-4D97-AF65-F5344CB8AC3E}">
        <p14:creationId xmlns:p14="http://schemas.microsoft.com/office/powerpoint/2010/main" val="615932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80963" y="741363"/>
            <a:ext cx="6573837" cy="3698875"/>
          </a:xfrm>
          <a:ln/>
        </p:spPr>
      </p:sp>
      <p:sp>
        <p:nvSpPr>
          <p:cNvPr id="70659" name="Rectangle 3"/>
          <p:cNvSpPr>
            <a:spLocks noGrp="1" noChangeArrowheads="1"/>
          </p:cNvSpPr>
          <p:nvPr>
            <p:ph type="body" idx="1"/>
          </p:nvPr>
        </p:nvSpPr>
        <p:spPr>
          <a:noFill/>
        </p:spPr>
        <p:txBody>
          <a:bodyPr/>
          <a:lstStyle/>
          <a:p>
            <a:pPr eaLnBrk="1" hangingPunct="1"/>
            <a:r>
              <a:rPr lang="en-US" dirty="0"/>
              <a:t>This part of the lecture will address the most important fixation principles applied to clinical examples.</a:t>
            </a:r>
          </a:p>
          <a:p>
            <a:pPr eaLnBrk="1" hangingPunct="1"/>
            <a:endParaRPr lang="en-US" dirty="0"/>
          </a:p>
          <a:p>
            <a:pPr eaLnBrk="1" hangingPunct="1"/>
            <a:r>
              <a:rPr lang="en-US" dirty="0"/>
              <a:t>Defined here are the most important rules of fracture fixation in osteoporotic bone: relative rather than absolute stability is usually</a:t>
            </a:r>
            <a:r>
              <a:rPr lang="en-US" baseline="0" dirty="0"/>
              <a:t> better in osteoporotic bones</a:t>
            </a:r>
            <a:r>
              <a:rPr lang="en-US" dirty="0"/>
              <a:t>.</a:t>
            </a:r>
          </a:p>
          <a:p>
            <a:pPr eaLnBrk="1" hangingPunct="1"/>
            <a:endParaRPr lang="en-US" dirty="0"/>
          </a:p>
          <a:p>
            <a:pPr eaLnBrk="1" hangingPunct="1"/>
            <a:r>
              <a:rPr lang="en-US" dirty="0"/>
              <a:t>That implies a couple of consequences that are listed here and demonstrated in the following slides.</a:t>
            </a:r>
          </a:p>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80963" y="741363"/>
            <a:ext cx="6573837" cy="3698875"/>
          </a:xfrm>
          <a:ln/>
        </p:spPr>
      </p:sp>
      <p:sp>
        <p:nvSpPr>
          <p:cNvPr id="71683" name="Rectangle 3"/>
          <p:cNvSpPr>
            <a:spLocks noGrp="1" noChangeArrowheads="1"/>
          </p:cNvSpPr>
          <p:nvPr>
            <p:ph type="body" idx="1"/>
          </p:nvPr>
        </p:nvSpPr>
        <p:spPr>
          <a:noFill/>
        </p:spPr>
        <p:txBody>
          <a:bodyPr/>
          <a:lstStyle/>
          <a:p>
            <a:pPr eaLnBrk="1" hangingPunct="1"/>
            <a:r>
              <a:rPr lang="en-US" dirty="0" err="1"/>
              <a:t>Periprosthetic</a:t>
            </a:r>
            <a:r>
              <a:rPr lang="en-US" dirty="0"/>
              <a:t> distal femoral fracture in a 70-year-old female after a fall at home. Uneventful bone healing after a functional reduction (axes, rotation, length) and locked splinting with a long LISS plate.</a:t>
            </a:r>
          </a:p>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80963" y="741363"/>
            <a:ext cx="6573837" cy="3698875"/>
          </a:xfrm>
          <a:ln/>
        </p:spPr>
      </p:sp>
      <p:sp>
        <p:nvSpPr>
          <p:cNvPr id="73731" name="Rectangle 3"/>
          <p:cNvSpPr>
            <a:spLocks noGrp="1" noChangeArrowheads="1"/>
          </p:cNvSpPr>
          <p:nvPr>
            <p:ph type="body" idx="1"/>
          </p:nvPr>
        </p:nvSpPr>
        <p:spPr>
          <a:noFill/>
        </p:spPr>
        <p:txBody>
          <a:bodyPr/>
          <a:lstStyle/>
          <a:p>
            <a:pPr eaLnBrk="1" hangingPunct="1"/>
            <a:r>
              <a:rPr lang="en-US" dirty="0"/>
              <a:t>Mix of principles: absolute stability (lag screw, </a:t>
            </a:r>
            <a:r>
              <a:rPr lang="en-US" dirty="0" err="1"/>
              <a:t>cerclage</a:t>
            </a:r>
            <a:r>
              <a:rPr lang="en-US" dirty="0"/>
              <a:t> wires, too many screws in the plate) instead of relative stability.</a:t>
            </a:r>
          </a:p>
          <a:p>
            <a:pPr eaLnBrk="1" hangingPunct="1"/>
            <a:endParaRPr lang="en-US" dirty="0"/>
          </a:p>
          <a:p>
            <a:pPr eaLnBrk="1" hangingPunct="1"/>
            <a:r>
              <a:rPr lang="en-US" dirty="0"/>
              <a:t>This fracture of the femoral shaft below a PFN was treated by the surgeon achieving anatomical reduction. </a:t>
            </a:r>
          </a:p>
          <a:p>
            <a:pPr eaLnBrk="1" hangingPunct="1"/>
            <a:endParaRPr lang="en-US" dirty="0"/>
          </a:p>
          <a:p>
            <a:pPr eaLnBrk="1" hangingPunct="1"/>
            <a:r>
              <a:rPr lang="en-US" dirty="0"/>
              <a:t>The fracture of the distal femur occurred 2 years after nailing of a proximal femoral fracture (proximal femoral fracture has completely healed).</a:t>
            </a:r>
          </a:p>
          <a:p>
            <a:pPr eaLnBrk="1" hangingPunct="1"/>
            <a:endParaRPr lang="en-US" dirty="0"/>
          </a:p>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80963" y="741363"/>
            <a:ext cx="6573837" cy="3698875"/>
          </a:xfrm>
          <a:ln/>
        </p:spPr>
      </p:sp>
      <p:sp>
        <p:nvSpPr>
          <p:cNvPr id="74755" name="Rectangle 3"/>
          <p:cNvSpPr>
            <a:spLocks noGrp="1" noChangeArrowheads="1"/>
          </p:cNvSpPr>
          <p:nvPr>
            <p:ph type="body" idx="1"/>
          </p:nvPr>
        </p:nvSpPr>
        <p:spPr>
          <a:noFill/>
        </p:spPr>
        <p:txBody>
          <a:bodyPr/>
          <a:lstStyle/>
          <a:p>
            <a:pPr eaLnBrk="1" hangingPunct="1"/>
            <a:r>
              <a:rPr lang="en-US" dirty="0"/>
              <a:t>Fracture of the plate 5 weeks later. </a:t>
            </a:r>
          </a:p>
          <a:p>
            <a:pPr eaLnBrk="1" hangingPunct="1"/>
            <a:endParaRPr lang="en-US" dirty="0"/>
          </a:p>
          <a:p>
            <a:pPr eaLnBrk="1" hangingPunct="1"/>
            <a:r>
              <a:rPr lang="en-US" dirty="0"/>
              <a:t>The problem was resolved with the removal of the “old” proximal nail and insertion of an AFN.  Massive callus formation.</a:t>
            </a:r>
          </a:p>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pPr>
              <a:defRPr/>
            </a:pPr>
            <a:fld id="{4936784D-337E-4C9C-925A-CBB0A1FCB704}" type="slidenum">
              <a:rPr lang="de-CH" smtClean="0"/>
              <a:pPr>
                <a:defRPr/>
              </a:pPr>
              <a:t>32</a:t>
            </a:fld>
            <a:endParaRPr lang="de-CH"/>
          </a:p>
        </p:txBody>
      </p:sp>
    </p:spTree>
    <p:extLst>
      <p:ext uri="{BB962C8B-B14F-4D97-AF65-F5344CB8AC3E}">
        <p14:creationId xmlns:p14="http://schemas.microsoft.com/office/powerpoint/2010/main" val="1884827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80963" y="741363"/>
            <a:ext cx="6573837" cy="3698875"/>
          </a:xfrm>
          <a:ln/>
        </p:spPr>
      </p:sp>
      <p:sp>
        <p:nvSpPr>
          <p:cNvPr id="45059" name="Rectangle 3"/>
          <p:cNvSpPr>
            <a:spLocks noGrp="1" noChangeArrowheads="1"/>
          </p:cNvSpPr>
          <p:nvPr>
            <p:ph type="body" idx="1"/>
          </p:nvPr>
        </p:nvSpPr>
        <p:spPr>
          <a:noFill/>
        </p:spPr>
        <p:txBody>
          <a:bodyPr/>
          <a:lstStyle/>
          <a:p>
            <a:pPr eaLnBrk="1" hangingPunct="1"/>
            <a:r>
              <a:rPr lang="en-US" dirty="0"/>
              <a:t>This lecture mainly addresses the typical </a:t>
            </a:r>
            <a:r>
              <a:rPr lang="en-US" b="1" dirty="0"/>
              <a:t>structural changes </a:t>
            </a:r>
            <a:r>
              <a:rPr lang="en-US" dirty="0"/>
              <a:t>in bone and the resulting challenges from a surgeons perspective.</a:t>
            </a:r>
          </a:p>
          <a:p>
            <a:pPr eaLnBrk="1" hangingPunct="1"/>
            <a:endParaRPr lang="en-US" dirty="0"/>
          </a:p>
          <a:p>
            <a:pPr eaLnBrk="1" hangingPunct="1"/>
            <a:r>
              <a:rPr lang="en-US" dirty="0"/>
              <a:t>Current implants have not been specifically designed for use in osteoporotic bone although many work well with fragility fractures. In the second part of this lecture we would like to highlight specific </a:t>
            </a:r>
            <a:r>
              <a:rPr lang="en-US" b="1" dirty="0"/>
              <a:t>characteristics of implants </a:t>
            </a:r>
            <a:r>
              <a:rPr lang="en-US" dirty="0"/>
              <a:t>that may be chosen for reduced bone quality to enhance the surgical outcome.</a:t>
            </a:r>
          </a:p>
          <a:p>
            <a:pPr eaLnBrk="1" hangingPunct="1"/>
            <a:endParaRPr lang="en-US" dirty="0"/>
          </a:p>
          <a:p>
            <a:pPr eaLnBrk="1" hangingPunct="1"/>
            <a:r>
              <a:rPr lang="en-US" dirty="0"/>
              <a:t>Finally, we would like to show, how these implants should be applied properly in order to achieve constant results. The topic of implant augmentation for improved anchorage is also addressed.</a:t>
            </a:r>
            <a:endParaRPr lang="de-AT" dirty="0">
              <a:solidFill>
                <a:srgbClr val="FF3300"/>
              </a:solidFill>
            </a:endParaRPr>
          </a:p>
          <a:p>
            <a:pPr eaLnBrk="1" hangingPunct="1"/>
            <a:endParaRPr lang="en-US" b="1" dirty="0"/>
          </a:p>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pPr>
              <a:defRPr/>
            </a:pPr>
            <a:fld id="{4936784D-337E-4C9C-925A-CBB0A1FCB704}" type="slidenum">
              <a:rPr lang="de-CH" smtClean="0"/>
              <a:pPr>
                <a:defRPr/>
              </a:pPr>
              <a:t>34</a:t>
            </a:fld>
            <a:endParaRPr lang="de-CH"/>
          </a:p>
        </p:txBody>
      </p:sp>
    </p:spTree>
    <p:extLst>
      <p:ext uri="{BB962C8B-B14F-4D97-AF65-F5344CB8AC3E}">
        <p14:creationId xmlns:p14="http://schemas.microsoft.com/office/powerpoint/2010/main" val="1201883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pPr>
              <a:defRPr/>
            </a:pPr>
            <a:fld id="{4936784D-337E-4C9C-925A-CBB0A1FCB704}" type="slidenum">
              <a:rPr lang="de-CH" smtClean="0"/>
              <a:pPr>
                <a:defRPr/>
              </a:pPr>
              <a:t>37</a:t>
            </a:fld>
            <a:endParaRPr lang="de-CH"/>
          </a:p>
        </p:txBody>
      </p:sp>
    </p:spTree>
    <p:extLst>
      <p:ext uri="{BB962C8B-B14F-4D97-AF65-F5344CB8AC3E}">
        <p14:creationId xmlns:p14="http://schemas.microsoft.com/office/powerpoint/2010/main" val="2585651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80963" y="741363"/>
            <a:ext cx="6573837" cy="3698875"/>
          </a:xfrm>
          <a:ln/>
        </p:spPr>
      </p:sp>
      <p:sp>
        <p:nvSpPr>
          <p:cNvPr id="80899" name="Rectangle 3"/>
          <p:cNvSpPr>
            <a:spLocks noGrp="1" noChangeArrowheads="1"/>
          </p:cNvSpPr>
          <p:nvPr>
            <p:ph type="body" idx="1"/>
          </p:nvPr>
        </p:nvSpPr>
        <p:spPr>
          <a:noFill/>
        </p:spPr>
        <p:txBody>
          <a:bodyPr/>
          <a:lstStyle/>
          <a:p>
            <a:pPr eaLnBrk="1" hangingPunct="1"/>
            <a:r>
              <a:rPr lang="en-US" dirty="0"/>
              <a:t>These points represent the essence of this talk.</a:t>
            </a:r>
          </a:p>
          <a:p>
            <a:pPr eaLnBrk="1" hangingPunct="1"/>
            <a:endParaRPr lang="en-US" dirty="0"/>
          </a:p>
          <a:p>
            <a:pPr eaLnBrk="1" hangingPunct="1"/>
            <a:r>
              <a:rPr lang="en-US" dirty="0"/>
              <a:t>Cortical bone becomes thinner with a larger diameter. This increases the likelihood of screw pull-out.</a:t>
            </a:r>
            <a:r>
              <a:rPr lang="en-US" baseline="0" dirty="0"/>
              <a:t> </a:t>
            </a:r>
            <a:r>
              <a:rPr lang="en-US" dirty="0" err="1"/>
              <a:t>Cancellous</a:t>
            </a:r>
            <a:r>
              <a:rPr lang="en-US" dirty="0"/>
              <a:t> bone </a:t>
            </a:r>
            <a:r>
              <a:rPr lang="en-US" dirty="0" err="1"/>
              <a:t>trabeculae</a:t>
            </a:r>
            <a:r>
              <a:rPr lang="en-US" dirty="0"/>
              <a:t> become thinner, less interconnected and fewer in quantity.</a:t>
            </a:r>
          </a:p>
          <a:p>
            <a:pPr eaLnBrk="1" hangingPunct="1"/>
            <a:endParaRPr lang="en-US" dirty="0"/>
          </a:p>
          <a:p>
            <a:pPr eaLnBrk="1" hangingPunct="1"/>
            <a:r>
              <a:rPr lang="en-US" dirty="0"/>
              <a:t>It is usually impossible to achieve traditional compression </a:t>
            </a:r>
            <a:r>
              <a:rPr lang="en-US" dirty="0" err="1"/>
              <a:t>osteosynthesis</a:t>
            </a:r>
            <a:r>
              <a:rPr lang="en-US" dirty="0"/>
              <a:t> in osteoporotic bone.</a:t>
            </a:r>
          </a:p>
          <a:p>
            <a:pPr eaLnBrk="1" hangingPunct="1"/>
            <a:endParaRPr lang="en-US" dirty="0"/>
          </a:p>
          <a:p>
            <a:pPr eaLnBrk="1" hangingPunct="1"/>
            <a:r>
              <a:rPr lang="en-US" dirty="0"/>
              <a:t>The surgeon must use all options afforded by new implants with the time honored technique of fracture reduction to achieve success.</a:t>
            </a:r>
          </a:p>
          <a:p>
            <a:pPr eaLnBrk="1" hangingPunct="1"/>
            <a:endParaRPr lang="en-US" dirty="0"/>
          </a:p>
          <a:p>
            <a:pPr eaLnBrk="1" hangingPunct="1"/>
            <a:r>
              <a:rPr lang="en-US" dirty="0"/>
              <a:t>Augmentation is another technique that can be used for very poor quality of bone and will certainly be a solution in the future.</a:t>
            </a:r>
          </a:p>
          <a:p>
            <a:pPr eaLnBrk="1" hangingPunct="1"/>
            <a:endParaRPr lang="en-US" dirty="0"/>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80963" y="741363"/>
            <a:ext cx="6573837" cy="3698875"/>
          </a:xfrm>
          <a:ln/>
        </p:spPr>
      </p:sp>
      <p:sp>
        <p:nvSpPr>
          <p:cNvPr id="46083" name="Rectangle 3"/>
          <p:cNvSpPr>
            <a:spLocks noGrp="1" noChangeArrowheads="1"/>
          </p:cNvSpPr>
          <p:nvPr>
            <p:ph type="body" idx="1"/>
          </p:nvPr>
        </p:nvSpPr>
        <p:spPr>
          <a:noFill/>
        </p:spPr>
        <p:txBody>
          <a:bodyPr/>
          <a:lstStyle/>
          <a:p>
            <a:pPr eaLnBrk="1" hangingPunct="1"/>
            <a:r>
              <a:rPr lang="en-US" dirty="0"/>
              <a:t>The World Health Organization (WHO) defines osteoporosis according to measurements of bone mineral density (BMD) using dual-energy x-ray absorptiometry (DEXA).</a:t>
            </a:r>
          </a:p>
          <a:p>
            <a:pPr eaLnBrk="1" hangingPunct="1"/>
            <a:endParaRPr lang="en-US" dirty="0"/>
          </a:p>
          <a:p>
            <a:pPr eaLnBrk="1" hangingPunct="1"/>
            <a:r>
              <a:rPr lang="en-US" dirty="0"/>
              <a:t>There are three key elements to be considered when defining osteoporosis:</a:t>
            </a:r>
          </a:p>
          <a:p>
            <a:pPr eaLnBrk="1" hangingPunct="1">
              <a:buFontTx/>
              <a:buChar char="-"/>
            </a:pPr>
            <a:r>
              <a:rPr lang="en-US" dirty="0"/>
              <a:t>  Bone mass (how much is still left)</a:t>
            </a:r>
          </a:p>
          <a:p>
            <a:pPr eaLnBrk="1" hangingPunct="1">
              <a:buFontTx/>
              <a:buChar char="-"/>
            </a:pPr>
            <a:r>
              <a:rPr lang="en-US" dirty="0"/>
              <a:t>  Loss of bone mass (how much is lost)</a:t>
            </a:r>
          </a:p>
          <a:p>
            <a:pPr eaLnBrk="1" hangingPunct="1">
              <a:buFontTx/>
              <a:buChar char="-"/>
            </a:pPr>
            <a:r>
              <a:rPr lang="en-US" dirty="0"/>
              <a:t>  Microstructural changes (how is the bone structured)</a:t>
            </a:r>
          </a:p>
          <a:p>
            <a:pPr eaLnBrk="1" hangingPunct="1"/>
            <a:endParaRPr lang="en-US" dirty="0"/>
          </a:p>
          <a:p>
            <a:pPr eaLnBrk="1" hangingPunct="1"/>
            <a:r>
              <a:rPr lang="en-US" dirty="0"/>
              <a:t>The mechanical competence of bone may not be expressed only as a BMD value.</a:t>
            </a:r>
          </a:p>
          <a:p>
            <a:pPr eaLnBrk="1" hangingPunct="1"/>
            <a:endParaRPr lang="en-US"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80963" y="741363"/>
            <a:ext cx="6573837" cy="3698875"/>
          </a:xfrm>
          <a:ln/>
        </p:spPr>
      </p:sp>
      <p:sp>
        <p:nvSpPr>
          <p:cNvPr id="47107" name="Rectangle 3"/>
          <p:cNvSpPr>
            <a:spLocks noGrp="1" noChangeArrowheads="1"/>
          </p:cNvSpPr>
          <p:nvPr>
            <p:ph type="body" idx="1"/>
          </p:nvPr>
        </p:nvSpPr>
        <p:spPr>
          <a:noFill/>
        </p:spPr>
        <p:txBody>
          <a:bodyPr/>
          <a:lstStyle/>
          <a:p>
            <a:pPr eaLnBrk="1" hangingPunct="1"/>
            <a:r>
              <a:rPr lang="en-US" dirty="0"/>
              <a:t>It is well known and proven that aging humans lose a substantial amount of bone mass compared to the amount present at 25 years of age.  It is also well documented that after the age of 40, females lose more bone and at a faster rate than males.</a:t>
            </a:r>
          </a:p>
          <a:p>
            <a:pPr eaLnBrk="1" hangingPunct="1"/>
            <a:endParaRPr lang="en-US" dirty="0"/>
          </a:p>
          <a:p>
            <a:pPr eaLnBrk="1" hangingPunct="1"/>
            <a:r>
              <a:rPr lang="en-US" dirty="0"/>
              <a:t>The pattern of age-related cortical bone loss involves thinning long-bone cortices or loss of cortical thickness with concomitant increase in medullary diameter.</a:t>
            </a:r>
          </a:p>
          <a:p>
            <a:pPr eaLnBrk="1" hangingPunct="1"/>
            <a:r>
              <a:rPr lang="en-US" dirty="0"/>
              <a:t>  </a:t>
            </a:r>
          </a:p>
          <a:p>
            <a:pPr eaLnBrk="1" hangingPunct="1"/>
            <a:r>
              <a:rPr lang="en-US" dirty="0"/>
              <a:t>Females showed significant (</a:t>
            </a:r>
            <a:r>
              <a:rPr lang="en-US" i="1" dirty="0"/>
              <a:t>p </a:t>
            </a:r>
            <a:r>
              <a:rPr lang="en-US" dirty="0"/>
              <a:t>&lt; .05) </a:t>
            </a:r>
            <a:r>
              <a:rPr lang="en-US" b="1" dirty="0"/>
              <a:t>decreases in cortical thickness</a:t>
            </a:r>
            <a:r>
              <a:rPr lang="en-US" dirty="0"/>
              <a:t>, </a:t>
            </a:r>
            <a:r>
              <a:rPr lang="en-US" b="1" dirty="0"/>
              <a:t>bone mineral content, and cortical bone density</a:t>
            </a:r>
            <a:r>
              <a:rPr lang="en-US" dirty="0"/>
              <a:t> when plotted against age. Males exhibited slight </a:t>
            </a:r>
            <a:r>
              <a:rPr lang="en-US" dirty="0" err="1"/>
              <a:t>nonsignificant</a:t>
            </a:r>
            <a:r>
              <a:rPr lang="en-US" dirty="0"/>
              <a:t> declines for cortical thickness, bone mineral content, and cortical bone density. Both males and females exhibited significant (</a:t>
            </a:r>
            <a:r>
              <a:rPr lang="en-US" i="1" dirty="0"/>
              <a:t>p </a:t>
            </a:r>
            <a:r>
              <a:rPr lang="en-US" dirty="0"/>
              <a:t>&lt; .05) age-related increases in summed </a:t>
            </a:r>
            <a:r>
              <a:rPr lang="en-US" dirty="0" err="1"/>
              <a:t>haversian</a:t>
            </a:r>
            <a:r>
              <a:rPr lang="en-US" dirty="0"/>
              <a:t> canal area values and </a:t>
            </a:r>
            <a:r>
              <a:rPr lang="en-US" dirty="0" err="1"/>
              <a:t>haversian</a:t>
            </a:r>
            <a:r>
              <a:rPr lang="en-US" dirty="0"/>
              <a:t> canal number. Females as a group were found to exhibit significantly (</a:t>
            </a:r>
            <a:r>
              <a:rPr lang="en-US" i="1" dirty="0"/>
              <a:t>p </a:t>
            </a:r>
            <a:r>
              <a:rPr lang="en-US" dirty="0"/>
              <a:t>&lt; .05) larger mean </a:t>
            </a:r>
            <a:r>
              <a:rPr lang="en-US" dirty="0" err="1"/>
              <a:t>haversian</a:t>
            </a:r>
            <a:r>
              <a:rPr lang="en-US" dirty="0"/>
              <a:t> canal area values compared with males, but the male group exhibited more </a:t>
            </a:r>
            <a:r>
              <a:rPr lang="en-US" dirty="0" err="1"/>
              <a:t>haversian</a:t>
            </a:r>
            <a:r>
              <a:rPr lang="en-US" dirty="0"/>
              <a:t> canals per unit area of cortical bone compared with females. </a:t>
            </a:r>
          </a:p>
          <a:p>
            <a:pPr eaLnBrk="1" hangingPunct="1"/>
            <a:endParaRPr lang="en-US" dirty="0"/>
          </a:p>
          <a:p>
            <a:pPr eaLnBrk="1" hangingPunct="1"/>
            <a:r>
              <a:rPr lang="en-US" dirty="0"/>
              <a:t>[</a:t>
            </a:r>
            <a:r>
              <a:rPr lang="en-US" b="1" dirty="0"/>
              <a:t>Thompson DD </a:t>
            </a:r>
            <a:r>
              <a:rPr lang="en-US" dirty="0"/>
              <a:t>(1980) Age changes in bone mineralization, cortical thickness, and </a:t>
            </a:r>
            <a:r>
              <a:rPr lang="en-US" dirty="0" err="1"/>
              <a:t>haversian</a:t>
            </a:r>
            <a:r>
              <a:rPr lang="en-US" dirty="0"/>
              <a:t> canal area. </a:t>
            </a:r>
            <a:r>
              <a:rPr lang="en-US" i="1" dirty="0" err="1"/>
              <a:t>Calcif</a:t>
            </a:r>
            <a:r>
              <a:rPr lang="en-US" i="1" dirty="0"/>
              <a:t> Tissue </a:t>
            </a:r>
            <a:r>
              <a:rPr lang="en-US" i="1" dirty="0" err="1"/>
              <a:t>Int</a:t>
            </a:r>
            <a:r>
              <a:rPr lang="en-US" i="1" dirty="0"/>
              <a:t>;</a:t>
            </a:r>
            <a:r>
              <a:rPr lang="en-US" dirty="0"/>
              <a:t> 31(1):5</a:t>
            </a:r>
            <a:r>
              <a:rPr lang="en-US" dirty="0">
                <a:ea typeface="Arial Unicode MS" pitchFamily="34" charset="-128"/>
                <a:cs typeface="Arial Unicode MS" pitchFamily="34" charset="-128"/>
              </a:rPr>
              <a:t>–11.</a:t>
            </a:r>
            <a:r>
              <a:rPr lang="en-US" dirty="0"/>
              <a:t>]</a:t>
            </a:r>
          </a:p>
          <a:p>
            <a:pPr eaLnBrk="1" hangingPunct="1"/>
            <a:endParaRPr lang="en-US" dirty="0"/>
          </a:p>
          <a:p>
            <a:pPr eaLnBrk="1" hangingPunct="1"/>
            <a:r>
              <a:rPr lang="en-US" dirty="0"/>
              <a:t>Osteoporosis presents itself with a highly significant loss of cortical thickness throughout the whole spine. This decrease of cortical thickness was more marked in the dorsal shell (</a:t>
            </a:r>
            <a:r>
              <a:rPr lang="en-US" i="1" dirty="0"/>
              <a:t>p</a:t>
            </a:r>
            <a:r>
              <a:rPr lang="en-US" dirty="0"/>
              <a:t> &lt; .05) than in the ventral shell (ventral from C3 to T6 [</a:t>
            </a:r>
            <a:r>
              <a:rPr lang="en-US" i="1" dirty="0"/>
              <a:t>p</a:t>
            </a:r>
            <a:r>
              <a:rPr lang="en-US" dirty="0"/>
              <a:t> &lt; .05] below T6 [</a:t>
            </a:r>
            <a:r>
              <a:rPr lang="en-US" i="1" dirty="0"/>
              <a:t>p</a:t>
            </a:r>
            <a:r>
              <a:rPr lang="en-US" dirty="0"/>
              <a:t> = NS]). We therefore conclude that in osteoporosis the loss of spinal bone mass is not only a loss of trabecular structure but also a loss of cortical thickness. </a:t>
            </a:r>
          </a:p>
          <a:p>
            <a:pPr eaLnBrk="1" hangingPunct="1"/>
            <a:endParaRPr lang="en-US" dirty="0"/>
          </a:p>
          <a:p>
            <a:pPr eaLnBrk="1" hangingPunct="1"/>
            <a:r>
              <a:rPr lang="en-US" dirty="0"/>
              <a:t>[</a:t>
            </a:r>
            <a:r>
              <a:rPr lang="en-US" b="1" dirty="0" err="1"/>
              <a:t>Ritzel</a:t>
            </a:r>
            <a:r>
              <a:rPr lang="en-US" b="1" dirty="0"/>
              <a:t> H, </a:t>
            </a:r>
            <a:r>
              <a:rPr lang="en-US" b="1" dirty="0" err="1"/>
              <a:t>Amling</a:t>
            </a:r>
            <a:r>
              <a:rPr lang="en-US" b="1" dirty="0"/>
              <a:t> M, </a:t>
            </a:r>
            <a:r>
              <a:rPr lang="en-US" b="1" dirty="0" err="1"/>
              <a:t>Pösl</a:t>
            </a:r>
            <a:r>
              <a:rPr lang="en-US" b="1" dirty="0"/>
              <a:t> M </a:t>
            </a:r>
            <a:r>
              <a:rPr lang="en-US" dirty="0"/>
              <a:t>(1997) The thickness of human vertebral cortical bone and its changes in aging and osteoporosis: a </a:t>
            </a:r>
            <a:r>
              <a:rPr lang="en-US" dirty="0" err="1"/>
              <a:t>histomorphometric</a:t>
            </a:r>
            <a:r>
              <a:rPr lang="en-US" dirty="0"/>
              <a:t> analysis of the complete spinal column from thirty-seven autopsy specimens. </a:t>
            </a:r>
            <a:r>
              <a:rPr lang="en-US" i="1" dirty="0"/>
              <a:t>J Bone Miner Res</a:t>
            </a:r>
            <a:r>
              <a:rPr lang="en-US" dirty="0"/>
              <a:t>; 12(1):89-95.]</a:t>
            </a:r>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80963" y="741363"/>
            <a:ext cx="6573837" cy="3698875"/>
          </a:xfrm>
          <a:ln/>
        </p:spPr>
      </p:sp>
      <p:sp>
        <p:nvSpPr>
          <p:cNvPr id="48131" name="Rectangle 3"/>
          <p:cNvSpPr>
            <a:spLocks noGrp="1" noChangeArrowheads="1"/>
          </p:cNvSpPr>
          <p:nvPr>
            <p:ph type="body" idx="1"/>
          </p:nvPr>
        </p:nvSpPr>
        <p:spPr>
          <a:noFill/>
        </p:spPr>
        <p:txBody>
          <a:bodyPr/>
          <a:lstStyle/>
          <a:p>
            <a:pPr eaLnBrk="1" hangingPunct="1"/>
            <a:r>
              <a:rPr lang="en-US" dirty="0"/>
              <a:t>This diagram of the osteoporotic bone shows a lower bone mass and </a:t>
            </a:r>
            <a:r>
              <a:rPr lang="en-US" dirty="0" err="1"/>
              <a:t>microarchitectural</a:t>
            </a:r>
            <a:r>
              <a:rPr lang="en-US" dirty="0"/>
              <a:t> deterioration of bone tissue; both lead to an increase in bone fragility.</a:t>
            </a:r>
          </a:p>
          <a:p>
            <a:pPr eaLnBrk="1" hangingPunct="1"/>
            <a:endParaRPr lang="en-US" dirty="0"/>
          </a:p>
          <a:p>
            <a:pPr eaLnBrk="1" hangingPunct="1"/>
            <a:r>
              <a:rPr lang="en-US" b="1" dirty="0"/>
              <a:t>Cortical bone</a:t>
            </a:r>
            <a:r>
              <a:rPr lang="en-US" dirty="0"/>
              <a:t>: The thinned cortex has also less quality because of lacunae (</a:t>
            </a:r>
            <a:r>
              <a:rPr lang="en-US" dirty="0" err="1"/>
              <a:t>haversian</a:t>
            </a:r>
            <a:r>
              <a:rPr lang="en-US" dirty="0"/>
              <a:t> canal areas). The more these minute cavities are present, the more porous the bone becomes.</a:t>
            </a:r>
          </a:p>
          <a:p>
            <a:pPr eaLnBrk="1" hangingPunct="1"/>
            <a:r>
              <a:rPr lang="en-US" dirty="0"/>
              <a:t>The normal </a:t>
            </a:r>
            <a:r>
              <a:rPr lang="en-US" dirty="0" err="1"/>
              <a:t>haversian</a:t>
            </a:r>
            <a:r>
              <a:rPr lang="en-US" dirty="0"/>
              <a:t> system of bone is dense and compact and is very well organized into a lamellar structure. Normal bone is anisotropic with different properties depending on the direction of load applied in relation to this </a:t>
            </a:r>
            <a:r>
              <a:rPr lang="en-US" dirty="0" err="1"/>
              <a:t>haversian</a:t>
            </a:r>
            <a:r>
              <a:rPr lang="en-US" dirty="0"/>
              <a:t> system’s orientation.</a:t>
            </a:r>
          </a:p>
          <a:p>
            <a:pPr eaLnBrk="1" hangingPunct="1"/>
            <a:endParaRPr lang="en-US" dirty="0"/>
          </a:p>
          <a:p>
            <a:pPr eaLnBrk="1" hangingPunct="1"/>
            <a:r>
              <a:rPr lang="en-US" dirty="0" err="1"/>
              <a:t>Cancellous</a:t>
            </a:r>
            <a:r>
              <a:rPr lang="en-US" dirty="0"/>
              <a:t> bone: The change in bone structure is due to decreasing trabecular thickness, interruption of the trabecular network, reduction of trabecular number, and reduction of trabecular connectivity.</a:t>
            </a:r>
          </a:p>
          <a:p>
            <a:pPr eaLnBrk="1" hangingPunct="1"/>
            <a:endParaRPr lang="en-US" dirty="0"/>
          </a:p>
          <a:p>
            <a:pPr eaLnBrk="1" hangingPunct="1"/>
            <a:r>
              <a:rPr lang="en-US" dirty="0"/>
              <a:t>The overall ratio of </a:t>
            </a:r>
            <a:r>
              <a:rPr lang="en-US" dirty="0" err="1"/>
              <a:t>cancellous</a:t>
            </a:r>
            <a:r>
              <a:rPr lang="en-US" dirty="0"/>
              <a:t> bone to cortical bone is increased. The thinner layer of cortex is weaker and is predisposed to low-energy or fragility fractures.</a:t>
            </a:r>
          </a:p>
          <a:p>
            <a:pPr eaLnBrk="1" hangingPunct="1"/>
            <a:endParaRPr lang="en-US" dirty="0"/>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80963" y="741363"/>
            <a:ext cx="6573837" cy="3698875"/>
          </a:xfrm>
          <a:ln/>
        </p:spPr>
      </p:sp>
      <p:sp>
        <p:nvSpPr>
          <p:cNvPr id="49155" name="Rectangle 3"/>
          <p:cNvSpPr>
            <a:spLocks noGrp="1" noChangeArrowheads="1"/>
          </p:cNvSpPr>
          <p:nvPr>
            <p:ph type="body" idx="1"/>
          </p:nvPr>
        </p:nvSpPr>
        <p:spPr>
          <a:noFill/>
        </p:spPr>
        <p:txBody>
          <a:bodyPr/>
          <a:lstStyle/>
          <a:p>
            <a:pPr eaLnBrk="1" hangingPunct="1"/>
            <a:r>
              <a:rPr lang="en-US" dirty="0"/>
              <a:t>Decreased cortical thickness greatly affects the holding capacity of screws. Osteoporotic cortex could be compared to an egg shell.  </a:t>
            </a:r>
          </a:p>
          <a:p>
            <a:pPr eaLnBrk="1" hangingPunct="1"/>
            <a:endParaRPr lang="en-US" sz="1600" dirty="0">
              <a:solidFill>
                <a:srgbClr val="FF3300"/>
              </a:solidFill>
            </a:endParaRPr>
          </a:p>
          <a:p>
            <a:pPr eaLnBrk="1" hangingPunct="1"/>
            <a:r>
              <a:rPr lang="en-US" dirty="0"/>
              <a:t>The diagrams show the decrease in the so-called working length of the implant (</a:t>
            </a:r>
            <a:r>
              <a:rPr lang="en-US" dirty="0" err="1"/>
              <a:t>ie</a:t>
            </a:r>
            <a:r>
              <a:rPr lang="en-US" dirty="0"/>
              <a:t>, screw) in the osteoporotic bone (decreased thickness of the cortex).</a:t>
            </a:r>
            <a:endParaRPr lang="de-AT" dirty="0"/>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80963" y="741363"/>
            <a:ext cx="6573837" cy="3698875"/>
          </a:xfrm>
          <a:ln/>
        </p:spPr>
      </p:sp>
      <p:sp>
        <p:nvSpPr>
          <p:cNvPr id="51203" name="Rectangle 3"/>
          <p:cNvSpPr>
            <a:spLocks noGrp="1" noChangeArrowheads="1"/>
          </p:cNvSpPr>
          <p:nvPr>
            <p:ph type="body" idx="1"/>
          </p:nvPr>
        </p:nvSpPr>
        <p:spPr>
          <a:noFill/>
        </p:spPr>
        <p:txBody>
          <a:bodyPr/>
          <a:lstStyle/>
          <a:p>
            <a:pPr eaLnBrk="1" hangingPunct="1"/>
            <a:r>
              <a:rPr lang="en-US" dirty="0"/>
              <a:t>This is a distal femoral fracture in a 96-year-old female with very thin cortices. Initially, she was treated with a minimally invasive procedure and indirect reduction with a locked plate. For the proximal fixation of the plate only </a:t>
            </a:r>
            <a:r>
              <a:rPr lang="en-US" dirty="0" err="1"/>
              <a:t>monocortical</a:t>
            </a:r>
            <a:r>
              <a:rPr lang="en-US" dirty="0"/>
              <a:t> screws were inserted. </a:t>
            </a:r>
          </a:p>
          <a:p>
            <a:pPr eaLnBrk="1" hangingPunct="1">
              <a:spcBef>
                <a:spcPct val="0"/>
              </a:spcBef>
            </a:pPr>
            <a:r>
              <a:rPr lang="de-AT" altLang="en-US" dirty="0"/>
              <a:t>Vancouver type C </a:t>
            </a:r>
            <a:r>
              <a:rPr lang="de-AT" altLang="en-US" dirty="0" err="1"/>
              <a:t>periprosthetic</a:t>
            </a:r>
            <a:r>
              <a:rPr lang="de-AT" altLang="en-US" dirty="0"/>
              <a:t> </a:t>
            </a:r>
            <a:r>
              <a:rPr lang="de-AT" altLang="en-US" dirty="0" err="1"/>
              <a:t>fracture</a:t>
            </a:r>
            <a:r>
              <a:rPr lang="de-AT" altLang="en-US" dirty="0"/>
              <a:t> in </a:t>
            </a:r>
            <a:r>
              <a:rPr lang="de-AT" altLang="en-US" dirty="0" err="1"/>
              <a:t>very</a:t>
            </a:r>
            <a:r>
              <a:rPr lang="de-AT" altLang="en-US" dirty="0"/>
              <a:t> </a:t>
            </a:r>
            <a:r>
              <a:rPr lang="de-AT" altLang="en-US" dirty="0" err="1"/>
              <a:t>osteoporotic</a:t>
            </a:r>
            <a:r>
              <a:rPr lang="de-AT" altLang="en-US" dirty="0"/>
              <a:t> </a:t>
            </a:r>
            <a:r>
              <a:rPr lang="de-AT" altLang="en-US" dirty="0" err="1"/>
              <a:t>patient</a:t>
            </a:r>
            <a:r>
              <a:rPr lang="de-AT" altLang="en-US" dirty="0"/>
              <a:t> </a:t>
            </a:r>
            <a:r>
              <a:rPr lang="de-AT" altLang="en-US" dirty="0" err="1"/>
              <a:t>is</a:t>
            </a:r>
            <a:r>
              <a:rPr lang="de-AT" altLang="en-US" dirty="0"/>
              <a:t> </a:t>
            </a:r>
            <a:r>
              <a:rPr lang="de-AT" altLang="en-US" dirty="0" err="1"/>
              <a:t>seen</a:t>
            </a:r>
            <a:r>
              <a:rPr lang="de-AT" altLang="en-US" dirty="0"/>
              <a:t> </a:t>
            </a:r>
            <a:r>
              <a:rPr lang="de-AT" altLang="en-US" dirty="0" err="1"/>
              <a:t>here</a:t>
            </a:r>
            <a:r>
              <a:rPr lang="de-AT" altLang="en-US" dirty="0"/>
              <a:t>. </a:t>
            </a:r>
          </a:p>
          <a:p>
            <a:pPr eaLnBrk="1" hangingPunct="1">
              <a:spcBef>
                <a:spcPct val="0"/>
              </a:spcBef>
            </a:pPr>
            <a:r>
              <a:rPr lang="de-AT" altLang="en-US" dirty="0"/>
              <a:t>This </a:t>
            </a:r>
            <a:r>
              <a:rPr lang="de-AT" altLang="en-US" dirty="0" err="1"/>
              <a:t>is</a:t>
            </a:r>
            <a:r>
              <a:rPr lang="de-AT" altLang="en-US" dirty="0"/>
              <a:t> a </a:t>
            </a:r>
            <a:r>
              <a:rPr lang="de-AT" altLang="en-US" dirty="0" err="1"/>
              <a:t>typical</a:t>
            </a:r>
            <a:r>
              <a:rPr lang="de-AT" altLang="en-US" dirty="0"/>
              <a:t> </a:t>
            </a:r>
            <a:r>
              <a:rPr lang="de-AT" altLang="en-US" dirty="0" err="1"/>
              <a:t>fracture</a:t>
            </a:r>
            <a:r>
              <a:rPr lang="de-AT" altLang="en-US" dirty="0"/>
              <a:t> </a:t>
            </a:r>
            <a:r>
              <a:rPr lang="de-AT" altLang="en-US" dirty="0" err="1"/>
              <a:t>pattern</a:t>
            </a:r>
            <a:r>
              <a:rPr lang="de-AT" altLang="en-US" dirty="0"/>
              <a:t> </a:t>
            </a:r>
            <a:r>
              <a:rPr lang="de-AT" altLang="en-US" dirty="0" err="1"/>
              <a:t>seen</a:t>
            </a:r>
            <a:r>
              <a:rPr lang="de-AT" altLang="en-US" dirty="0"/>
              <a:t>. </a:t>
            </a:r>
            <a:r>
              <a:rPr lang="de-AT" altLang="en-US" dirty="0" err="1"/>
              <a:t>It</a:t>
            </a:r>
            <a:r>
              <a:rPr lang="de-AT" altLang="en-US" dirty="0"/>
              <a:t> </a:t>
            </a:r>
            <a:r>
              <a:rPr lang="de-AT" altLang="en-US" dirty="0" err="1"/>
              <a:t>is</a:t>
            </a:r>
            <a:r>
              <a:rPr lang="de-AT" altLang="en-US" dirty="0"/>
              <a:t> </a:t>
            </a:r>
            <a:r>
              <a:rPr lang="de-AT" altLang="en-US" dirty="0" err="1"/>
              <a:t>fixed</a:t>
            </a:r>
            <a:r>
              <a:rPr lang="de-AT" altLang="en-US" dirty="0"/>
              <a:t> </a:t>
            </a:r>
            <a:r>
              <a:rPr lang="de-AT" altLang="en-US" dirty="0" err="1"/>
              <a:t>with</a:t>
            </a:r>
            <a:r>
              <a:rPr lang="de-AT" altLang="en-US" dirty="0"/>
              <a:t> a LISS </a:t>
            </a:r>
            <a:r>
              <a:rPr lang="de-AT" altLang="en-US" dirty="0" err="1"/>
              <a:t>plate</a:t>
            </a:r>
            <a:r>
              <a:rPr lang="de-AT" altLang="en-US" dirty="0"/>
              <a:t> </a:t>
            </a:r>
            <a:r>
              <a:rPr lang="de-AT" altLang="en-US" dirty="0" err="1"/>
              <a:t>using</a:t>
            </a:r>
            <a:r>
              <a:rPr lang="de-AT" altLang="en-US" dirty="0"/>
              <a:t> all uni-</a:t>
            </a:r>
            <a:r>
              <a:rPr lang="de-AT" altLang="en-US" dirty="0" err="1"/>
              <a:t>cortical</a:t>
            </a:r>
            <a:r>
              <a:rPr lang="de-AT" altLang="en-US" dirty="0"/>
              <a:t> </a:t>
            </a:r>
            <a:r>
              <a:rPr lang="de-AT" altLang="en-US" dirty="0" err="1"/>
              <a:t>screws</a:t>
            </a:r>
            <a:r>
              <a:rPr lang="de-AT" altLang="en-US" dirty="0"/>
              <a:t>. </a:t>
            </a:r>
          </a:p>
          <a:p>
            <a:pPr eaLnBrk="1" hangingPunct="1">
              <a:spcBef>
                <a:spcPct val="0"/>
              </a:spcBef>
            </a:pPr>
            <a:r>
              <a:rPr lang="de-AT" altLang="en-US" dirty="0"/>
              <a:t>The </a:t>
            </a:r>
            <a:r>
              <a:rPr lang="de-AT" altLang="en-US" dirty="0" err="1"/>
              <a:t>fracture</a:t>
            </a:r>
            <a:r>
              <a:rPr lang="de-AT" altLang="en-US" dirty="0"/>
              <a:t> </a:t>
            </a:r>
            <a:r>
              <a:rPr lang="de-AT" altLang="en-US" dirty="0" err="1"/>
              <a:t>has</a:t>
            </a:r>
            <a:r>
              <a:rPr lang="de-AT" altLang="en-US" dirty="0"/>
              <a:t> </a:t>
            </a:r>
            <a:r>
              <a:rPr lang="de-AT" altLang="en-US" dirty="0" err="1"/>
              <a:t>been</a:t>
            </a:r>
            <a:r>
              <a:rPr lang="de-AT" altLang="en-US" dirty="0"/>
              <a:t> </a:t>
            </a:r>
            <a:r>
              <a:rPr lang="de-AT" altLang="en-US" dirty="0" err="1"/>
              <a:t>nicely</a:t>
            </a:r>
            <a:r>
              <a:rPr lang="de-AT" altLang="en-US" dirty="0"/>
              <a:t> </a:t>
            </a:r>
            <a:r>
              <a:rPr lang="de-AT" altLang="en-US" dirty="0" err="1"/>
              <a:t>reduced</a:t>
            </a:r>
            <a:r>
              <a:rPr lang="de-AT" altLang="en-US" dirty="0"/>
              <a:t> but </a:t>
            </a:r>
            <a:r>
              <a:rPr lang="de-AT" altLang="en-US" dirty="0" err="1"/>
              <a:t>only</a:t>
            </a:r>
            <a:r>
              <a:rPr lang="de-AT" altLang="en-US" dirty="0"/>
              <a:t> </a:t>
            </a:r>
            <a:r>
              <a:rPr lang="de-AT" altLang="en-US" dirty="0" err="1"/>
              <a:t>five</a:t>
            </a:r>
            <a:r>
              <a:rPr lang="de-AT" altLang="en-US" dirty="0"/>
              <a:t> </a:t>
            </a:r>
            <a:r>
              <a:rPr lang="de-AT" altLang="en-US" dirty="0" err="1"/>
              <a:t>cortices</a:t>
            </a:r>
            <a:r>
              <a:rPr lang="de-AT" altLang="en-US" dirty="0"/>
              <a:t> </a:t>
            </a:r>
            <a:r>
              <a:rPr lang="de-AT" altLang="en-US" dirty="0" err="1"/>
              <a:t>are</a:t>
            </a:r>
            <a:r>
              <a:rPr lang="de-AT" altLang="en-US" dirty="0"/>
              <a:t> </a:t>
            </a:r>
            <a:r>
              <a:rPr lang="de-AT" altLang="en-US" dirty="0" err="1"/>
              <a:t>engaged</a:t>
            </a:r>
            <a:r>
              <a:rPr lang="de-AT" altLang="en-US" dirty="0"/>
              <a:t> </a:t>
            </a:r>
            <a:r>
              <a:rPr lang="de-AT" altLang="en-US" dirty="0" err="1"/>
              <a:t>proximally</a:t>
            </a:r>
            <a:r>
              <a:rPr lang="de-AT" altLang="en-US" dirty="0"/>
              <a:t> in </a:t>
            </a:r>
            <a:r>
              <a:rPr lang="de-AT" altLang="en-US" dirty="0" err="1"/>
              <a:t>this</a:t>
            </a:r>
            <a:r>
              <a:rPr lang="de-AT" altLang="en-US" dirty="0"/>
              <a:t> </a:t>
            </a:r>
            <a:r>
              <a:rPr lang="de-AT" altLang="en-US" dirty="0" err="1"/>
              <a:t>poor</a:t>
            </a:r>
            <a:r>
              <a:rPr lang="de-AT" altLang="en-US" dirty="0"/>
              <a:t> </a:t>
            </a:r>
            <a:r>
              <a:rPr lang="de-AT" altLang="en-US" dirty="0" err="1"/>
              <a:t>quality</a:t>
            </a:r>
            <a:r>
              <a:rPr lang="de-AT" altLang="en-US" dirty="0"/>
              <a:t> </a:t>
            </a:r>
            <a:r>
              <a:rPr lang="de-AT" altLang="en-US" dirty="0" err="1"/>
              <a:t>bone</a:t>
            </a:r>
            <a:r>
              <a:rPr lang="de-AT" altLang="en-US" dirty="0"/>
              <a:t>. </a:t>
            </a:r>
          </a:p>
          <a:p>
            <a:pPr eaLnBrk="1" hangingPunct="1">
              <a:spcBef>
                <a:spcPct val="0"/>
              </a:spcBef>
            </a:pPr>
            <a:r>
              <a:rPr lang="de-AT" altLang="en-US" dirty="0"/>
              <a:t>A </a:t>
            </a:r>
            <a:r>
              <a:rPr lang="de-AT" altLang="en-US" dirty="0" err="1"/>
              <a:t>longer</a:t>
            </a:r>
            <a:r>
              <a:rPr lang="de-AT" altLang="en-US" dirty="0"/>
              <a:t> </a:t>
            </a:r>
            <a:r>
              <a:rPr lang="de-AT" altLang="en-US" dirty="0" err="1"/>
              <a:t>implant</a:t>
            </a:r>
            <a:r>
              <a:rPr lang="de-AT" altLang="en-US" dirty="0"/>
              <a:t> </a:t>
            </a:r>
            <a:r>
              <a:rPr lang="de-AT" altLang="en-US" dirty="0" err="1"/>
              <a:t>could</a:t>
            </a:r>
            <a:r>
              <a:rPr lang="de-AT" altLang="en-US" dirty="0"/>
              <a:t> </a:t>
            </a:r>
            <a:r>
              <a:rPr lang="de-AT" altLang="en-US" dirty="0" err="1"/>
              <a:t>have</a:t>
            </a:r>
            <a:r>
              <a:rPr lang="de-AT" altLang="en-US" dirty="0"/>
              <a:t> </a:t>
            </a:r>
            <a:r>
              <a:rPr lang="de-AT" altLang="en-US" dirty="0" err="1"/>
              <a:t>been</a:t>
            </a:r>
            <a:r>
              <a:rPr lang="de-AT" altLang="en-US" dirty="0"/>
              <a:t> </a:t>
            </a:r>
            <a:r>
              <a:rPr lang="de-AT" altLang="en-US" dirty="0" err="1"/>
              <a:t>used</a:t>
            </a:r>
            <a:r>
              <a:rPr lang="de-AT" altLang="en-US" dirty="0"/>
              <a:t> </a:t>
            </a:r>
            <a:r>
              <a:rPr lang="de-AT" altLang="en-US" dirty="0" err="1"/>
              <a:t>as</a:t>
            </a:r>
            <a:r>
              <a:rPr lang="de-AT" altLang="en-US" dirty="0"/>
              <a:t> </a:t>
            </a:r>
            <a:r>
              <a:rPr lang="de-AT" altLang="en-US" dirty="0" err="1"/>
              <a:t>well</a:t>
            </a:r>
            <a:r>
              <a:rPr lang="de-AT" altLang="en-US" dirty="0"/>
              <a:t> </a:t>
            </a:r>
            <a:r>
              <a:rPr lang="de-AT" altLang="en-US" dirty="0" err="1"/>
              <a:t>to</a:t>
            </a:r>
            <a:r>
              <a:rPr lang="de-AT" altLang="en-US" dirty="0"/>
              <a:t> </a:t>
            </a:r>
            <a:r>
              <a:rPr lang="de-AT" altLang="en-US" dirty="0" err="1"/>
              <a:t>overlap</a:t>
            </a:r>
            <a:r>
              <a:rPr lang="de-AT" altLang="en-US" dirty="0"/>
              <a:t> </a:t>
            </a:r>
            <a:r>
              <a:rPr lang="de-AT" altLang="en-US" dirty="0" err="1"/>
              <a:t>the</a:t>
            </a:r>
            <a:r>
              <a:rPr lang="de-AT" altLang="en-US" dirty="0"/>
              <a:t> </a:t>
            </a:r>
            <a:r>
              <a:rPr lang="de-AT" altLang="en-US" dirty="0" err="1"/>
              <a:t>femoral</a:t>
            </a:r>
            <a:r>
              <a:rPr lang="de-AT" altLang="en-US" dirty="0"/>
              <a:t> </a:t>
            </a:r>
            <a:r>
              <a:rPr lang="de-AT" altLang="en-US" dirty="0" err="1"/>
              <a:t>prosthesis</a:t>
            </a:r>
            <a:r>
              <a:rPr lang="de-AT" altLang="en-US" dirty="0"/>
              <a:t> </a:t>
            </a:r>
            <a:r>
              <a:rPr lang="de-AT" altLang="en-US" dirty="0" err="1"/>
              <a:t>above</a:t>
            </a:r>
            <a:r>
              <a:rPr lang="de-AT" altLang="en-US" dirty="0"/>
              <a:t>.</a:t>
            </a:r>
          </a:p>
          <a:p>
            <a:pPr eaLnBrk="1" hangingPunct="1"/>
            <a:endParaRPr lang="en-US" dirty="0"/>
          </a:p>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9D27662-E2FD-480C-A9DC-73DBB6628F14}" type="slidenum">
              <a:rPr lang="en-US" altLang="en-US" sz="1200">
                <a:latin typeface="Calibri" panose="020F0502020204030204" pitchFamily="34" charset="0"/>
              </a:rPr>
              <a:pPr eaLnBrk="1" hangingPunct="1"/>
              <a:t>9</a:t>
            </a:fld>
            <a:endParaRPr lang="en-US" altLang="en-US" sz="1200">
              <a:latin typeface="Calibri" panose="020F0502020204030204" pitchFamily="34" charset="0"/>
            </a:endParaRPr>
          </a:p>
        </p:txBody>
      </p:sp>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13B194C-BC3F-4198-B313-806921AAA773}" type="slidenum">
              <a:rPr lang="en-US" altLang="en-US" sz="1200">
                <a:latin typeface="Calibri" panose="020F0502020204030204" pitchFamily="34" charset="0"/>
              </a:rPr>
              <a:pPr algn="r" eaLnBrk="1" hangingPunct="1"/>
              <a:t>9</a:t>
            </a:fld>
            <a:endParaRPr lang="en-US" altLang="en-US" sz="1200">
              <a:latin typeface="Calibri" panose="020F0502020204030204" pitchFamily="34" charset="0"/>
            </a:endParaRPr>
          </a:p>
        </p:txBody>
      </p:sp>
      <p:sp>
        <p:nvSpPr>
          <p:cNvPr id="81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8" tIns="42204" rIns="84408" bIns="42204" anchor="b"/>
          <a:lstStyle>
            <a:lvl1pPr defTabSz="844550"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844550"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844550"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844550"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84455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8445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8445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8445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8445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72FFA21-0264-4977-9135-197B078DB724}" type="slidenum">
              <a:rPr lang="en-US" altLang="en-US" sz="1100">
                <a:latin typeface="Calibri" panose="020F0502020204030204" pitchFamily="34" charset="0"/>
                <a:cs typeface="Arial" panose="020B0604020202020204" pitchFamily="34" charset="0"/>
              </a:rPr>
              <a:pPr algn="r" eaLnBrk="1" hangingPunct="1"/>
              <a:t>9</a:t>
            </a:fld>
            <a:endParaRPr lang="en-US" altLang="en-US" sz="1100">
              <a:latin typeface="Calibri" panose="020F0502020204030204" pitchFamily="34" charset="0"/>
              <a:cs typeface="Arial" panose="020B0604020202020204" pitchFamily="34" charset="0"/>
            </a:endParaRPr>
          </a:p>
        </p:txBody>
      </p:sp>
      <p:sp>
        <p:nvSpPr>
          <p:cNvPr id="819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xfrm>
            <a:off x="915988" y="4343400"/>
            <a:ext cx="502602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4400" tIns="42200" rIns="84400" bIns="42200" numCol="1" anchor="t" anchorCtr="0" compatLnSpc="1">
            <a:prstTxWarp prst="textNoShape">
              <a:avLst/>
            </a:prstTxWarp>
          </a:bodyPr>
          <a:lstStyle/>
          <a:p>
            <a:pPr eaLnBrk="1" hangingPunct="1">
              <a:spcBef>
                <a:spcPct val="0"/>
              </a:spcBef>
            </a:pPr>
            <a:r>
              <a:rPr lang="de-DE" altLang="en-US" dirty="0" err="1"/>
              <a:t>Five</a:t>
            </a:r>
            <a:r>
              <a:rPr lang="de-DE" altLang="en-US" dirty="0"/>
              <a:t> </a:t>
            </a:r>
            <a:r>
              <a:rPr lang="de-DE" altLang="en-US" dirty="0" err="1"/>
              <a:t>days</a:t>
            </a:r>
            <a:r>
              <a:rPr lang="de-DE" altLang="en-US" dirty="0"/>
              <a:t> </a:t>
            </a:r>
            <a:r>
              <a:rPr lang="de-DE" altLang="en-US" dirty="0" err="1"/>
              <a:t>later</a:t>
            </a:r>
            <a:r>
              <a:rPr lang="de-DE" altLang="en-US" dirty="0"/>
              <a:t>, </a:t>
            </a:r>
            <a:r>
              <a:rPr lang="de-DE" altLang="en-US" dirty="0" err="1"/>
              <a:t>the</a:t>
            </a:r>
            <a:r>
              <a:rPr lang="de-DE" altLang="en-US" dirty="0"/>
              <a:t> </a:t>
            </a:r>
            <a:r>
              <a:rPr lang="de-DE" altLang="en-US" dirty="0" err="1"/>
              <a:t>plate</a:t>
            </a:r>
            <a:r>
              <a:rPr lang="de-DE" altLang="en-US" dirty="0"/>
              <a:t> </a:t>
            </a:r>
            <a:r>
              <a:rPr lang="de-DE" altLang="en-US" dirty="0" err="1"/>
              <a:t>has</a:t>
            </a:r>
            <a:r>
              <a:rPr lang="de-DE" altLang="en-US" dirty="0"/>
              <a:t> </a:t>
            </a:r>
            <a:r>
              <a:rPr lang="de-DE" altLang="en-US" dirty="0" err="1"/>
              <a:t>pulled</a:t>
            </a:r>
            <a:r>
              <a:rPr lang="de-DE" altLang="en-US" dirty="0"/>
              <a:t> off </a:t>
            </a:r>
            <a:r>
              <a:rPr lang="de-DE" altLang="en-US" dirty="0" err="1"/>
              <a:t>the</a:t>
            </a:r>
            <a:r>
              <a:rPr lang="de-DE" altLang="en-US" dirty="0"/>
              <a:t> </a:t>
            </a:r>
            <a:r>
              <a:rPr lang="de-DE" altLang="en-US" dirty="0" err="1"/>
              <a:t>femoral</a:t>
            </a:r>
            <a:r>
              <a:rPr lang="de-DE" altLang="en-US" dirty="0"/>
              <a:t> </a:t>
            </a:r>
            <a:r>
              <a:rPr lang="de-DE" altLang="en-US" dirty="0" err="1"/>
              <a:t>shaft</a:t>
            </a:r>
            <a:r>
              <a:rPr lang="de-DE" altLang="en-US" dirty="0"/>
              <a:t> in a </a:t>
            </a:r>
            <a:r>
              <a:rPr lang="de-DE" altLang="en-US" dirty="0" err="1"/>
              <a:t>catastrophic</a:t>
            </a:r>
            <a:r>
              <a:rPr lang="de-DE" altLang="en-US" dirty="0"/>
              <a:t> </a:t>
            </a:r>
            <a:r>
              <a:rPr lang="de-DE" altLang="en-US" dirty="0" err="1"/>
              <a:t>failure</a:t>
            </a:r>
            <a:r>
              <a:rPr lang="de-DE" altLang="en-US" dirty="0"/>
              <a:t> </a:t>
            </a:r>
            <a:r>
              <a:rPr lang="de-DE" altLang="en-US" dirty="0" err="1"/>
              <a:t>mode</a:t>
            </a:r>
            <a:r>
              <a:rPr lang="de-DE" altLang="en-US" dirty="0"/>
              <a:t>. </a:t>
            </a:r>
          </a:p>
          <a:p>
            <a:pPr eaLnBrk="1" hangingPunct="1">
              <a:spcBef>
                <a:spcPct val="0"/>
              </a:spcBef>
            </a:pPr>
            <a:r>
              <a:rPr lang="de-DE" altLang="en-US" dirty="0"/>
              <a:t>The limited </a:t>
            </a:r>
            <a:r>
              <a:rPr lang="de-DE" altLang="en-US" dirty="0" err="1"/>
              <a:t>cortical</a:t>
            </a:r>
            <a:r>
              <a:rPr lang="de-DE" altLang="en-US" dirty="0"/>
              <a:t> </a:t>
            </a:r>
            <a:r>
              <a:rPr lang="de-DE" altLang="en-US" dirty="0" err="1"/>
              <a:t>engagement</a:t>
            </a:r>
            <a:r>
              <a:rPr lang="de-DE" altLang="en-US" dirty="0"/>
              <a:t> </a:t>
            </a:r>
            <a:r>
              <a:rPr lang="de-DE" altLang="en-US" dirty="0" err="1"/>
              <a:t>of</a:t>
            </a:r>
            <a:r>
              <a:rPr lang="de-DE" altLang="en-US" dirty="0"/>
              <a:t> </a:t>
            </a:r>
            <a:r>
              <a:rPr lang="de-DE" altLang="en-US" dirty="0" err="1"/>
              <a:t>the</a:t>
            </a:r>
            <a:r>
              <a:rPr lang="de-DE" altLang="en-US" dirty="0"/>
              <a:t> </a:t>
            </a:r>
            <a:r>
              <a:rPr lang="de-DE" altLang="en-US" dirty="0" err="1"/>
              <a:t>five</a:t>
            </a:r>
            <a:r>
              <a:rPr lang="de-DE" altLang="en-US" dirty="0"/>
              <a:t> </a:t>
            </a:r>
            <a:r>
              <a:rPr lang="de-DE" altLang="en-US" dirty="0" err="1"/>
              <a:t>unicortical</a:t>
            </a:r>
            <a:r>
              <a:rPr lang="de-DE" altLang="en-US" dirty="0"/>
              <a:t> </a:t>
            </a:r>
            <a:r>
              <a:rPr lang="de-DE" altLang="en-US" dirty="0" err="1"/>
              <a:t>screws</a:t>
            </a:r>
            <a:r>
              <a:rPr lang="de-DE" altLang="en-US" dirty="0"/>
              <a:t> </a:t>
            </a:r>
            <a:r>
              <a:rPr lang="de-DE" altLang="en-US" dirty="0" err="1"/>
              <a:t>is</a:t>
            </a:r>
            <a:r>
              <a:rPr lang="de-DE" altLang="en-US" dirty="0"/>
              <a:t> </a:t>
            </a:r>
            <a:r>
              <a:rPr lang="de-DE" altLang="en-US" dirty="0" err="1"/>
              <a:t>the</a:t>
            </a:r>
            <a:r>
              <a:rPr lang="de-DE" altLang="en-US" dirty="0"/>
              <a:t> </a:t>
            </a:r>
            <a:r>
              <a:rPr lang="de-DE" altLang="en-US" dirty="0" err="1"/>
              <a:t>cause</a:t>
            </a:r>
            <a:r>
              <a:rPr lang="de-DE" altLang="en-US" dirty="0"/>
              <a:t> </a:t>
            </a:r>
            <a:r>
              <a:rPr lang="de-DE" altLang="en-US" dirty="0" err="1"/>
              <a:t>of</a:t>
            </a:r>
            <a:r>
              <a:rPr lang="de-DE" altLang="en-US" dirty="0"/>
              <a:t> </a:t>
            </a:r>
            <a:r>
              <a:rPr lang="de-DE" altLang="en-US" dirty="0" err="1"/>
              <a:t>this</a:t>
            </a:r>
            <a:r>
              <a:rPr lang="de-DE" altLang="en-US" dirty="0"/>
              <a:t> </a:t>
            </a:r>
            <a:r>
              <a:rPr lang="de-DE" altLang="en-US" dirty="0" err="1"/>
              <a:t>problem</a:t>
            </a:r>
            <a:r>
              <a:rPr lang="de-DE" altLang="en-US" dirty="0"/>
              <a:t>.  </a:t>
            </a:r>
          </a:p>
          <a:p>
            <a:pPr eaLnBrk="1" hangingPunct="1">
              <a:spcBef>
                <a:spcPct val="0"/>
              </a:spcBef>
            </a:pPr>
            <a:r>
              <a:rPr lang="de-DE" altLang="en-US" dirty="0"/>
              <a:t>A </a:t>
            </a:r>
            <a:r>
              <a:rPr lang="de-DE" altLang="en-US" dirty="0" err="1"/>
              <a:t>longer</a:t>
            </a:r>
            <a:r>
              <a:rPr lang="de-DE" altLang="en-US" dirty="0"/>
              <a:t> </a:t>
            </a:r>
            <a:r>
              <a:rPr lang="de-DE" altLang="en-US" dirty="0" err="1"/>
              <a:t>plate</a:t>
            </a:r>
            <a:r>
              <a:rPr lang="de-DE" altLang="en-US" dirty="0"/>
              <a:t> </a:t>
            </a:r>
            <a:r>
              <a:rPr lang="de-DE" altLang="en-US" dirty="0" err="1"/>
              <a:t>and</a:t>
            </a:r>
            <a:r>
              <a:rPr lang="de-DE" altLang="en-US" dirty="0"/>
              <a:t> </a:t>
            </a:r>
            <a:r>
              <a:rPr lang="de-DE" altLang="en-US" dirty="0" err="1"/>
              <a:t>bicortical</a:t>
            </a:r>
            <a:r>
              <a:rPr lang="de-DE" altLang="en-US" dirty="0"/>
              <a:t> </a:t>
            </a:r>
            <a:r>
              <a:rPr lang="de-DE" altLang="en-US" dirty="0" err="1"/>
              <a:t>screws</a:t>
            </a:r>
            <a:r>
              <a:rPr lang="de-DE" altLang="en-US" dirty="0"/>
              <a:t> </a:t>
            </a:r>
            <a:r>
              <a:rPr lang="de-DE" altLang="en-US" dirty="0" err="1"/>
              <a:t>can</a:t>
            </a:r>
            <a:r>
              <a:rPr lang="de-DE" altLang="en-US" dirty="0"/>
              <a:t> </a:t>
            </a:r>
            <a:r>
              <a:rPr lang="de-DE" altLang="en-US" dirty="0" err="1"/>
              <a:t>be</a:t>
            </a:r>
            <a:r>
              <a:rPr lang="de-DE" altLang="en-US" dirty="0"/>
              <a:t> </a:t>
            </a:r>
            <a:r>
              <a:rPr lang="de-DE" altLang="en-US" dirty="0" err="1"/>
              <a:t>used</a:t>
            </a:r>
            <a:r>
              <a:rPr lang="de-DE" altLang="en-US" dirty="0"/>
              <a:t> </a:t>
            </a:r>
            <a:r>
              <a:rPr lang="de-DE" altLang="en-US" dirty="0" err="1"/>
              <a:t>to</a:t>
            </a:r>
            <a:r>
              <a:rPr lang="de-DE" altLang="en-US" dirty="0"/>
              <a:t> </a:t>
            </a:r>
            <a:r>
              <a:rPr lang="de-DE" altLang="en-US" dirty="0" err="1"/>
              <a:t>avoid</a:t>
            </a:r>
            <a:r>
              <a:rPr lang="de-DE" altLang="en-US" dirty="0"/>
              <a:t> </a:t>
            </a:r>
            <a:r>
              <a:rPr lang="de-DE" altLang="en-US" dirty="0" err="1"/>
              <a:t>this</a:t>
            </a:r>
            <a:r>
              <a:rPr lang="de-DE" altLang="en-US" dirty="0"/>
              <a:t> type </a:t>
            </a:r>
            <a:r>
              <a:rPr lang="de-DE" altLang="en-US" dirty="0" err="1"/>
              <a:t>of</a:t>
            </a:r>
            <a:r>
              <a:rPr lang="de-DE" altLang="en-US" dirty="0"/>
              <a:t> </a:t>
            </a:r>
            <a:r>
              <a:rPr lang="de-DE" altLang="en-US" dirty="0" err="1"/>
              <a:t>failure</a:t>
            </a:r>
            <a:r>
              <a:rPr lang="de-DE" altLang="en-US" dirty="0"/>
              <a:t>.</a:t>
            </a:r>
          </a:p>
        </p:txBody>
      </p:sp>
    </p:spTree>
    <p:extLst>
      <p:ext uri="{BB962C8B-B14F-4D97-AF65-F5344CB8AC3E}">
        <p14:creationId xmlns:p14="http://schemas.microsoft.com/office/powerpoint/2010/main" val="1223786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Grafik 13">
            <a:extLst>
              <a:ext uri="{FF2B5EF4-FFF2-40B4-BE49-F238E27FC236}">
                <a16:creationId xmlns:a16="http://schemas.microsoft.com/office/drawing/2014/main" id="{93F8382B-97F8-4B75-A32D-41B054CA0D7A}"/>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el 1">
            <a:extLst>
              <a:ext uri="{FF2B5EF4-FFF2-40B4-BE49-F238E27FC236}">
                <a16:creationId xmlns:a16="http://schemas.microsoft.com/office/drawing/2014/main" id="{7A966632-ADF1-4F3A-9C3D-665898E236A8}"/>
              </a:ext>
            </a:extLst>
          </p:cNvPr>
          <p:cNvSpPr>
            <a:spLocks noGrp="1"/>
          </p:cNvSpPr>
          <p:nvPr>
            <p:ph type="title"/>
          </p:nvPr>
        </p:nvSpPr>
        <p:spPr>
          <a:xfrm>
            <a:off x="670985" y="2214564"/>
            <a:ext cx="6756928" cy="2428875"/>
          </a:xfrm>
        </p:spPr>
        <p:txBody>
          <a:bodyPr/>
          <a:lstStyle>
            <a:lvl1pPr>
              <a:lnSpc>
                <a:spcPts val="3400"/>
              </a:lnSpc>
              <a:defRPr lang="de-DE" sz="3200" b="1" kern="1200" dirty="0">
                <a:solidFill>
                  <a:srgbClr val="042D98"/>
                </a:solidFill>
                <a:latin typeface="+mj-lt"/>
                <a:ea typeface="+mj-ea"/>
                <a:cs typeface="+mj-cs"/>
              </a:defRPr>
            </a:lvl1pPr>
          </a:lstStyle>
          <a:p>
            <a:r>
              <a:rPr lang="de-DE" dirty="0"/>
              <a:t>Mastertitelformat bearbeiten</a:t>
            </a:r>
            <a:endParaRPr lang="en-GB" dirty="0"/>
          </a:p>
        </p:txBody>
      </p:sp>
      <p:pic>
        <p:nvPicPr>
          <p:cNvPr id="9" name="Grafik 15">
            <a:extLst>
              <a:ext uri="{FF2B5EF4-FFF2-40B4-BE49-F238E27FC236}">
                <a16:creationId xmlns:a16="http://schemas.microsoft.com/office/drawing/2014/main" id="{EB268646-0B1F-4D88-9C98-45FB612D6CC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658813" y="260350"/>
            <a:ext cx="913384" cy="574548"/>
          </a:xfrm>
          <a:prstGeom prst="rect">
            <a:avLst/>
          </a:prstGeom>
        </p:spPr>
      </p:pic>
      <p:sp>
        <p:nvSpPr>
          <p:cNvPr id="10" name="Textplatzhalter 8">
            <a:extLst>
              <a:ext uri="{FF2B5EF4-FFF2-40B4-BE49-F238E27FC236}">
                <a16:creationId xmlns:a16="http://schemas.microsoft.com/office/drawing/2014/main" id="{56CB462F-CCCA-4B48-94A6-00B68FFC692B}"/>
              </a:ext>
            </a:extLst>
          </p:cNvPr>
          <p:cNvSpPr>
            <a:spLocks noGrp="1"/>
          </p:cNvSpPr>
          <p:nvPr>
            <p:ph type="body" sz="quarter" idx="10" hasCustomPrompt="1"/>
          </p:nvPr>
        </p:nvSpPr>
        <p:spPr>
          <a:xfrm>
            <a:off x="658813" y="5856290"/>
            <a:ext cx="3348037" cy="246062"/>
          </a:xfrm>
        </p:spPr>
        <p:txBody>
          <a:bodyPr anchor="ctr"/>
          <a:lstStyle>
            <a:lvl1pPr marL="0" indent="0">
              <a:buNone/>
              <a:defRPr sz="1500" b="1">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Presenter’s name</a:t>
            </a:r>
          </a:p>
        </p:txBody>
      </p:sp>
      <p:sp>
        <p:nvSpPr>
          <p:cNvPr id="11" name="Textplatzhalter 8">
            <a:extLst>
              <a:ext uri="{FF2B5EF4-FFF2-40B4-BE49-F238E27FC236}">
                <a16:creationId xmlns:a16="http://schemas.microsoft.com/office/drawing/2014/main" id="{947508EB-FDBA-45B8-8294-552DE018DF87}"/>
              </a:ext>
            </a:extLst>
          </p:cNvPr>
          <p:cNvSpPr>
            <a:spLocks noGrp="1"/>
          </p:cNvSpPr>
          <p:nvPr>
            <p:ph type="body" sz="quarter" idx="11" hasCustomPrompt="1"/>
          </p:nvPr>
        </p:nvSpPr>
        <p:spPr>
          <a:xfrm>
            <a:off x="658812" y="6102352"/>
            <a:ext cx="3348037" cy="206376"/>
          </a:xfrm>
        </p:spPr>
        <p:txBody>
          <a:bodyPr anchor="ctr" anchorCtr="0"/>
          <a:lstStyle>
            <a:lvl1pPr marL="0" indent="0">
              <a:buNone/>
              <a:defRPr sz="1500" b="0">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Presenter’s title </a:t>
            </a:r>
          </a:p>
        </p:txBody>
      </p:sp>
      <p:sp>
        <p:nvSpPr>
          <p:cNvPr id="12" name="Textplatzhalter 8">
            <a:extLst>
              <a:ext uri="{FF2B5EF4-FFF2-40B4-BE49-F238E27FC236}">
                <a16:creationId xmlns:a16="http://schemas.microsoft.com/office/drawing/2014/main" id="{42B0AC97-DCE0-4E62-8986-CF317E517567}"/>
              </a:ext>
            </a:extLst>
          </p:cNvPr>
          <p:cNvSpPr>
            <a:spLocks noGrp="1"/>
          </p:cNvSpPr>
          <p:nvPr>
            <p:ph type="body" sz="quarter" idx="12" hasCustomPrompt="1"/>
          </p:nvPr>
        </p:nvSpPr>
        <p:spPr>
          <a:xfrm>
            <a:off x="4079876" y="5861053"/>
            <a:ext cx="3348037" cy="246062"/>
          </a:xfrm>
        </p:spPr>
        <p:txBody>
          <a:bodyPr anchor="ctr"/>
          <a:lstStyle>
            <a:lvl1pPr marL="0" indent="0">
              <a:buNone/>
              <a:defRPr sz="1500" b="1">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Meeting</a:t>
            </a:r>
          </a:p>
        </p:txBody>
      </p:sp>
      <p:sp>
        <p:nvSpPr>
          <p:cNvPr id="13" name="Textplatzhalter 8">
            <a:extLst>
              <a:ext uri="{FF2B5EF4-FFF2-40B4-BE49-F238E27FC236}">
                <a16:creationId xmlns:a16="http://schemas.microsoft.com/office/drawing/2014/main" id="{5C556C91-DE66-4CA8-AE91-D7DF547931D8}"/>
              </a:ext>
            </a:extLst>
          </p:cNvPr>
          <p:cNvSpPr>
            <a:spLocks noGrp="1"/>
          </p:cNvSpPr>
          <p:nvPr>
            <p:ph type="body" sz="quarter" idx="13" hasCustomPrompt="1"/>
          </p:nvPr>
        </p:nvSpPr>
        <p:spPr>
          <a:xfrm>
            <a:off x="4079875" y="6107115"/>
            <a:ext cx="3348037" cy="206376"/>
          </a:xfrm>
        </p:spPr>
        <p:txBody>
          <a:bodyPr anchor="ctr" anchorCtr="0"/>
          <a:lstStyle>
            <a:lvl1pPr marL="0" indent="0">
              <a:buNone/>
              <a:defRPr sz="1500" b="0">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City, month day, year</a:t>
            </a:r>
            <a:endParaRPr lang="en-GB" dirty="0"/>
          </a:p>
        </p:txBody>
      </p:sp>
    </p:spTree>
    <p:extLst>
      <p:ext uri="{BB962C8B-B14F-4D97-AF65-F5344CB8AC3E}">
        <p14:creationId xmlns:p14="http://schemas.microsoft.com/office/powerpoint/2010/main" val="1238086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CE3F3A6-42C2-4121-AFDC-61550D567047}" type="slidenum">
              <a:rPr lang="de-CH"/>
              <a:pPr>
                <a:defRPr/>
              </a:pPr>
              <a:t>‹#›</a:t>
            </a:fld>
            <a:endParaRPr lang="de-CH"/>
          </a:p>
        </p:txBody>
      </p:sp>
    </p:spTree>
    <p:extLst>
      <p:ext uri="{BB962C8B-B14F-4D97-AF65-F5344CB8AC3E}">
        <p14:creationId xmlns:p14="http://schemas.microsoft.com/office/powerpoint/2010/main" val="196936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EDF82C-9C4E-4BE8-A238-9D168423415B}" type="slidenum">
              <a:rPr lang="de-CH"/>
              <a:pPr>
                <a:defRPr/>
              </a:pPr>
              <a:t>‹#›</a:t>
            </a:fld>
            <a:endParaRPr lang="de-CH"/>
          </a:p>
        </p:txBody>
      </p:sp>
    </p:spTree>
    <p:extLst>
      <p:ext uri="{BB962C8B-B14F-4D97-AF65-F5344CB8AC3E}">
        <p14:creationId xmlns:p14="http://schemas.microsoft.com/office/powerpoint/2010/main" val="246950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1" y="531813"/>
            <a:ext cx="11036300" cy="685800"/>
          </a:xfrm>
        </p:spPr>
        <p:txBody>
          <a:bodyPr/>
          <a:lstStyle/>
          <a:p>
            <a:r>
              <a:rPr lang="en-US"/>
              <a:t>Click to edit Master title style</a:t>
            </a:r>
          </a:p>
        </p:txBody>
      </p:sp>
      <p:sp>
        <p:nvSpPr>
          <p:cNvPr id="3" name="Text Placeholder 2"/>
          <p:cNvSpPr>
            <a:spLocks noGrp="1"/>
          </p:cNvSpPr>
          <p:nvPr>
            <p:ph type="body" sz="half" idx="1"/>
          </p:nvPr>
        </p:nvSpPr>
        <p:spPr>
          <a:xfrm>
            <a:off x="508001" y="1517650"/>
            <a:ext cx="5416551"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17650"/>
            <a:ext cx="5416549"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42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5892800" y="6033703"/>
            <a:ext cx="2844800" cy="276995"/>
          </a:xfrm>
          <a:ln/>
        </p:spPr>
        <p:txBody>
          <a:bodyPr/>
          <a:lstStyle>
            <a:lvl1pPr>
              <a:defRPr/>
            </a:lvl1pPr>
          </a:lstStyle>
          <a:p>
            <a:pPr>
              <a:defRPr/>
            </a:pPr>
            <a:fld id="{1D47D858-5E69-45DE-90BD-1042851CDDE9}" type="slidenum">
              <a:rPr lang="de-DE"/>
              <a:pPr>
                <a:defRPr/>
              </a:pPr>
              <a:t>‹#›</a:t>
            </a:fld>
            <a:endParaRPr lang="de-DE"/>
          </a:p>
        </p:txBody>
      </p:sp>
    </p:spTree>
    <p:extLst>
      <p:ext uri="{BB962C8B-B14F-4D97-AF65-F5344CB8AC3E}">
        <p14:creationId xmlns:p14="http://schemas.microsoft.com/office/powerpoint/2010/main" val="414579728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 Columns">
    <p:spTree>
      <p:nvGrpSpPr>
        <p:cNvPr id="1" name=""/>
        <p:cNvGrpSpPr/>
        <p:nvPr/>
      </p:nvGrpSpPr>
      <p:grpSpPr>
        <a:xfrm>
          <a:off x="0" y="0"/>
          <a:ext cx="0" cy="0"/>
          <a:chOff x="0" y="0"/>
          <a:chExt cx="0" cy="0"/>
        </a:xfrm>
      </p:grpSpPr>
      <p:pic>
        <p:nvPicPr>
          <p:cNvPr id="36" name="image1.png" descr="image1.png"/>
          <p:cNvPicPr>
            <a:picLocks noChangeAspect="1"/>
          </p:cNvPicPr>
          <p:nvPr/>
        </p:nvPicPr>
        <p:blipFill>
          <a:blip r:embed="rId2"/>
          <a:stretch>
            <a:fillRect/>
          </a:stretch>
        </p:blipFill>
        <p:spPr>
          <a:xfrm>
            <a:off x="10979976" y="6311998"/>
            <a:ext cx="553214" cy="290578"/>
          </a:xfrm>
          <a:prstGeom prst="rect">
            <a:avLst/>
          </a:prstGeom>
          <a:ln w="12700">
            <a:miter lim="400000"/>
          </a:ln>
        </p:spPr>
      </p:pic>
      <p:sp>
        <p:nvSpPr>
          <p:cNvPr id="37" name="Texto del título"/>
          <p:cNvSpPr txBox="1">
            <a:spLocks noGrp="1"/>
          </p:cNvSpPr>
          <p:nvPr>
            <p:ph type="title"/>
          </p:nvPr>
        </p:nvSpPr>
        <p:spPr>
          <a:xfrm>
            <a:off x="467782" y="393697"/>
            <a:ext cx="10850035" cy="727079"/>
          </a:xfrm>
          <a:prstGeom prst="rect">
            <a:avLst/>
          </a:prstGeom>
        </p:spPr>
        <p:txBody>
          <a:bodyPr/>
          <a:lstStyle/>
          <a:p>
            <a:r>
              <a:t>Texto del título</a:t>
            </a:r>
          </a:p>
        </p:txBody>
      </p:sp>
      <p:sp>
        <p:nvSpPr>
          <p:cNvPr id="38" name="Nivel de texto 1…"/>
          <p:cNvSpPr txBox="1">
            <a:spLocks noGrp="1"/>
          </p:cNvSpPr>
          <p:nvPr>
            <p:ph type="body" sz="half" idx="1"/>
          </p:nvPr>
        </p:nvSpPr>
        <p:spPr>
          <a:xfrm>
            <a:off x="670982" y="1727200"/>
            <a:ext cx="5376336" cy="4127401"/>
          </a:xfrm>
          <a:prstGeom prst="rect">
            <a:avLst/>
          </a:prstGeom>
        </p:spPr>
        <p:txBody>
          <a:bodyPr>
            <a:normAutofit/>
          </a:bodyPr>
          <a:lstStyle>
            <a:lvl1pPr>
              <a:spcBef>
                <a:spcPts val="1200"/>
              </a:spcBef>
            </a:lvl1pPr>
            <a:lvl2pPr>
              <a:spcBef>
                <a:spcPts val="1200"/>
              </a:spcBef>
            </a:lvl2pPr>
            <a:lvl3pPr>
              <a:spcBef>
                <a:spcPts val="1200"/>
              </a:spcBef>
            </a:lvl3pPr>
            <a:lvl4pPr>
              <a:spcBef>
                <a:spcPts val="1200"/>
              </a:spcBef>
            </a:lvl4pPr>
            <a:lvl5pPr>
              <a:spcBef>
                <a:spcPts val="1200"/>
              </a:spcBef>
            </a:lvl5pPr>
          </a:lstStyle>
          <a:p>
            <a:r>
              <a:t>Nivel de texto 1</a:t>
            </a:r>
          </a:p>
          <a:p>
            <a:pPr lvl="1"/>
            <a:r>
              <a:t>Nivel de texto 2</a:t>
            </a:r>
          </a:p>
          <a:p>
            <a:pPr lvl="2"/>
            <a:r>
              <a:t>Nivel de texto 3</a:t>
            </a:r>
          </a:p>
          <a:p>
            <a:pPr lvl="3"/>
            <a:r>
              <a:t>Nivel de texto 4</a:t>
            </a:r>
          </a:p>
          <a:p>
            <a:pPr lvl="4"/>
            <a:r>
              <a:t>Nivel de texto 5</a:t>
            </a:r>
          </a:p>
        </p:txBody>
      </p:sp>
      <p:sp>
        <p:nvSpPr>
          <p:cNvPr id="39" name="Número de diapositiva"/>
          <p:cNvSpPr txBox="1">
            <a:spLocks noGrp="1"/>
          </p:cNvSpPr>
          <p:nvPr>
            <p:ph type="sldNum" sz="quarter" idx="2"/>
          </p:nvPr>
        </p:nvSpPr>
        <p:spPr>
          <a:xfrm>
            <a:off x="8463946" y="6224224"/>
            <a:ext cx="273654" cy="264253"/>
          </a:xfrm>
          <a:prstGeom prst="rect">
            <a:avLst/>
          </a:prstGeom>
        </p:spPr>
        <p:txBody>
          <a:bodyPr wrap="none"/>
          <a:lstStyle/>
          <a:p>
            <a:pPr>
              <a:defRPr>
                <a:effectLst/>
              </a:defRPr>
            </a:pPr>
            <a:fld id="{86CB4B4D-7CA3-9044-876B-883B54F8677D}" type="slidenum">
              <a:t>‹#›</a:t>
            </a:fld>
            <a:endParaRPr/>
          </a:p>
        </p:txBody>
      </p:sp>
    </p:spTree>
    <p:extLst>
      <p:ext uri="{BB962C8B-B14F-4D97-AF65-F5344CB8AC3E}">
        <p14:creationId xmlns:p14="http://schemas.microsoft.com/office/powerpoint/2010/main" val="299522960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rge image black">
    <p:bg>
      <p:bgPr>
        <a:solidFill>
          <a:schemeClr val="tx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6DFA43D-7EFC-4422-899F-A44536AFB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4" name="Titel 3">
            <a:extLst>
              <a:ext uri="{FF2B5EF4-FFF2-40B4-BE49-F238E27FC236}">
                <a16:creationId xmlns:a16="http://schemas.microsoft.com/office/drawing/2014/main" id="{E43BAFF3-7966-B045-AF0E-E679C72FAB5E}"/>
              </a:ext>
            </a:extLst>
          </p:cNvPr>
          <p:cNvSpPr>
            <a:spLocks noGrp="1"/>
          </p:cNvSpPr>
          <p:nvPr>
            <p:ph type="title" hasCustomPrompt="1"/>
          </p:nvPr>
        </p:nvSpPr>
        <p:spPr/>
        <p:txBody>
          <a:bodyPr/>
          <a:lstStyle>
            <a:lvl1pPr>
              <a:lnSpc>
                <a:spcPct val="100000"/>
              </a:lnSpc>
              <a:defRPr sz="3200">
                <a:solidFill>
                  <a:srgbClr val="FFFFFF"/>
                </a:solidFill>
              </a:defRPr>
            </a:lvl1pPr>
          </a:lstStyle>
          <a:p>
            <a:r>
              <a:rPr lang="en-US" dirty="0"/>
              <a:t>Headline (32pt)</a:t>
            </a:r>
          </a:p>
        </p:txBody>
      </p:sp>
    </p:spTree>
    <p:extLst>
      <p:ext uri="{BB962C8B-B14F-4D97-AF65-F5344CB8AC3E}">
        <p14:creationId xmlns:p14="http://schemas.microsoft.com/office/powerpoint/2010/main" val="2037205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oid">
    <p:spTree>
      <p:nvGrpSpPr>
        <p:cNvPr id="1" name=""/>
        <p:cNvGrpSpPr/>
        <p:nvPr/>
      </p:nvGrpSpPr>
      <p:grpSpPr>
        <a:xfrm>
          <a:off x="0" y="0"/>
          <a:ext cx="0" cy="0"/>
          <a:chOff x="0" y="0"/>
          <a:chExt cx="0" cy="0"/>
        </a:xfrm>
      </p:grpSpPr>
      <p:sp>
        <p:nvSpPr>
          <p:cNvPr id="127"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35073173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42D98"/>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BAB0EED-89E3-418D-A96E-1B436E8E7897}" type="slidenum">
              <a:rPr lang="de-CH"/>
              <a:pPr>
                <a:defRPr/>
              </a:pPr>
              <a:t>‹#›</a:t>
            </a:fld>
            <a:endParaRPr lang="de-CH"/>
          </a:p>
        </p:txBody>
      </p:sp>
    </p:spTree>
    <p:extLst>
      <p:ext uri="{BB962C8B-B14F-4D97-AF65-F5344CB8AC3E}">
        <p14:creationId xmlns:p14="http://schemas.microsoft.com/office/powerpoint/2010/main" val="45731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A117CB3-BCD5-4D20-94CC-55E82BD0FACF}" type="slidenum">
              <a:rPr lang="de-CH"/>
              <a:pPr>
                <a:defRPr/>
              </a:pPr>
              <a:t>‹#›</a:t>
            </a:fld>
            <a:endParaRPr lang="de-CH"/>
          </a:p>
        </p:txBody>
      </p:sp>
    </p:spTree>
    <p:extLst>
      <p:ext uri="{BB962C8B-B14F-4D97-AF65-F5344CB8AC3E}">
        <p14:creationId xmlns:p14="http://schemas.microsoft.com/office/powerpoint/2010/main" val="367260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2B95105-7AA0-4530-88B4-EE9302295AE0}" type="slidenum">
              <a:rPr lang="de-CH"/>
              <a:pPr>
                <a:defRPr/>
              </a:pPr>
              <a:t>‹#›</a:t>
            </a:fld>
            <a:endParaRPr lang="de-CH"/>
          </a:p>
        </p:txBody>
      </p:sp>
    </p:spTree>
    <p:extLst>
      <p:ext uri="{BB962C8B-B14F-4D97-AF65-F5344CB8AC3E}">
        <p14:creationId xmlns:p14="http://schemas.microsoft.com/office/powerpoint/2010/main" val="274207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E500BDB6-B9EF-4BE7-90BB-9378A72A3124}" type="slidenum">
              <a:rPr lang="de-CH"/>
              <a:pPr>
                <a:defRPr/>
              </a:pPr>
              <a:t>‹#›</a:t>
            </a:fld>
            <a:endParaRPr lang="de-CH"/>
          </a:p>
        </p:txBody>
      </p:sp>
    </p:spTree>
    <p:extLst>
      <p:ext uri="{BB962C8B-B14F-4D97-AF65-F5344CB8AC3E}">
        <p14:creationId xmlns:p14="http://schemas.microsoft.com/office/powerpoint/2010/main" val="89770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677FDFD0-8843-4AD6-9AD8-403C70641076}" type="slidenum">
              <a:rPr lang="de-CH"/>
              <a:pPr>
                <a:defRPr/>
              </a:pPr>
              <a:t>‹#›</a:t>
            </a:fld>
            <a:endParaRPr lang="de-CH"/>
          </a:p>
        </p:txBody>
      </p:sp>
    </p:spTree>
    <p:extLst>
      <p:ext uri="{BB962C8B-B14F-4D97-AF65-F5344CB8AC3E}">
        <p14:creationId xmlns:p14="http://schemas.microsoft.com/office/powerpoint/2010/main" val="426507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66F02B3-60F3-4609-9D0F-9DB0350DEE7E}" type="slidenum">
              <a:rPr lang="de-CH"/>
              <a:pPr>
                <a:defRPr/>
              </a:pPr>
              <a:t>‹#›</a:t>
            </a:fld>
            <a:endParaRPr lang="de-CH"/>
          </a:p>
        </p:txBody>
      </p:sp>
    </p:spTree>
    <p:extLst>
      <p:ext uri="{BB962C8B-B14F-4D97-AF65-F5344CB8AC3E}">
        <p14:creationId xmlns:p14="http://schemas.microsoft.com/office/powerpoint/2010/main" val="373680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84BB3F1-BECD-4CE9-8B64-EAC084F0AEDC}" type="slidenum">
              <a:rPr lang="de-CH"/>
              <a:pPr>
                <a:defRPr/>
              </a:pPr>
              <a:t>‹#›</a:t>
            </a:fld>
            <a:endParaRPr lang="de-CH"/>
          </a:p>
        </p:txBody>
      </p:sp>
    </p:spTree>
    <p:extLst>
      <p:ext uri="{BB962C8B-B14F-4D97-AF65-F5344CB8AC3E}">
        <p14:creationId xmlns:p14="http://schemas.microsoft.com/office/powerpoint/2010/main" val="477279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27F9CDD-61D9-4948-971D-74ED080EE545}" type="slidenum">
              <a:rPr lang="de-CH"/>
              <a:pPr>
                <a:defRPr/>
              </a:pPr>
              <a:t>‹#›</a:t>
            </a:fld>
            <a:endParaRPr lang="de-CH"/>
          </a:p>
        </p:txBody>
      </p:sp>
    </p:spTree>
    <p:extLst>
      <p:ext uri="{BB962C8B-B14F-4D97-AF65-F5344CB8AC3E}">
        <p14:creationId xmlns:p14="http://schemas.microsoft.com/office/powerpoint/2010/main" val="245219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endParaRPr lang="de-CH" dirty="0"/>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vl1pPr>
          </a:lstStyle>
          <a:p>
            <a:pPr>
              <a:defRPr/>
            </a:pPr>
            <a:fld id="{24DF7D77-57CA-4064-A5D9-D77872708E38}" type="slidenum">
              <a:rPr lang="de-CH"/>
              <a:pPr>
                <a:defRPr/>
              </a:pPr>
              <a:t>‹#›</a:t>
            </a:fld>
            <a:endParaRPr lang="de-CH"/>
          </a:p>
        </p:txBody>
      </p:sp>
      <p:sp>
        <p:nvSpPr>
          <p:cNvPr id="1028" name="Rectangle 13"/>
          <p:cNvSpPr>
            <a:spLocks noGrp="1" noChangeArrowheads="1"/>
          </p:cNvSpPr>
          <p:nvPr>
            <p:ph type="body" idx="1"/>
          </p:nvPr>
        </p:nvSpPr>
        <p:spPr bwMode="auto">
          <a:xfrm>
            <a:off x="508001" y="1520826"/>
            <a:ext cx="110363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2nd level</a:t>
            </a:r>
          </a:p>
          <a:p>
            <a:pPr lvl="2"/>
            <a:r>
              <a:rPr lang="en-US"/>
              <a:t>3rd level</a:t>
            </a:r>
          </a:p>
          <a:p>
            <a:pPr lvl="3"/>
            <a:r>
              <a:rPr lang="en-US"/>
              <a:t>4th level</a:t>
            </a:r>
          </a:p>
          <a:p>
            <a:pPr lvl="4"/>
            <a:r>
              <a:rPr lang="en-US"/>
              <a:t>5th level</a:t>
            </a:r>
          </a:p>
        </p:txBody>
      </p:sp>
      <p:pic>
        <p:nvPicPr>
          <p:cNvPr id="6" name="Grafik 13">
            <a:extLst>
              <a:ext uri="{FF2B5EF4-FFF2-40B4-BE49-F238E27FC236}">
                <a16:creationId xmlns:a16="http://schemas.microsoft.com/office/drawing/2014/main" id="{A98AB559-8543-461C-95DB-AC807907D41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979976" y="6312000"/>
            <a:ext cx="553212" cy="290576"/>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4" r:id="rId12"/>
    <p:sldLayoutId id="2147483717" r:id="rId13"/>
    <p:sldLayoutId id="2147483718" r:id="rId14"/>
    <p:sldLayoutId id="2147483720" r:id="rId15"/>
    <p:sldLayoutId id="2147483719" r:id="rId16"/>
  </p:sldLayoutIdLst>
  <p:hf hdr="0" ftr="0" dt="0"/>
  <p:txStyles>
    <p:titleStyle>
      <a:lvl1pPr algn="l" rtl="0" eaLnBrk="1" fontAlgn="base" hangingPunct="1">
        <a:lnSpc>
          <a:spcPct val="90000"/>
        </a:lnSpc>
        <a:spcBef>
          <a:spcPct val="0"/>
        </a:spcBef>
        <a:spcAft>
          <a:spcPct val="0"/>
        </a:spcAft>
        <a:defRPr sz="3200" b="1">
          <a:solidFill>
            <a:srgbClr val="042D98"/>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3.tiff"/><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6248400" y="6096000"/>
            <a:ext cx="38862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1" hangingPunct="1">
              <a:lnSpc>
                <a:spcPts val="1800"/>
              </a:lnSpc>
            </a:pPr>
            <a:endParaRPr lang="en-US" sz="1800" dirty="0">
              <a:solidFill>
                <a:srgbClr val="29529B"/>
              </a:solidFill>
            </a:endParaRPr>
          </a:p>
        </p:txBody>
      </p:sp>
      <p:sp>
        <p:nvSpPr>
          <p:cNvPr id="3077" name="Rectangle 16"/>
          <p:cNvSpPr>
            <a:spLocks noGrp="1" noChangeArrowheads="1"/>
          </p:cNvSpPr>
          <p:nvPr>
            <p:ph type="ctrTitle"/>
          </p:nvPr>
        </p:nvSpPr>
        <p:spPr>
          <a:xfrm>
            <a:off x="670984" y="2214564"/>
            <a:ext cx="8449352" cy="2428875"/>
          </a:xfrm>
        </p:spPr>
        <p:txBody>
          <a:bodyPr/>
          <a:lstStyle/>
          <a:p>
            <a:r>
              <a:rPr lang="en-US" dirty="0"/>
              <a:t>Fixation principles in osteoporotic bone―</a:t>
            </a:r>
            <a:br>
              <a:rPr lang="en-US" dirty="0"/>
            </a:br>
            <a:r>
              <a:rPr lang="en-US" dirty="0"/>
              <a:t>the geriatric patient</a:t>
            </a:r>
          </a:p>
        </p:txBody>
      </p:sp>
      <p:sp>
        <p:nvSpPr>
          <p:cNvPr id="3" name="Text Placeholder 2">
            <a:extLst>
              <a:ext uri="{FF2B5EF4-FFF2-40B4-BE49-F238E27FC236}">
                <a16:creationId xmlns:a16="http://schemas.microsoft.com/office/drawing/2014/main" id="{B2815B00-E8ED-42BE-BD5F-7A581176ADD7}"/>
              </a:ext>
            </a:extLst>
          </p:cNvPr>
          <p:cNvSpPr>
            <a:spLocks noGrp="1"/>
          </p:cNvSpPr>
          <p:nvPr>
            <p:ph type="body" sz="quarter" idx="10"/>
          </p:nvPr>
        </p:nvSpPr>
        <p:spPr/>
        <p:txBody>
          <a:bodyPr/>
          <a:lstStyle/>
          <a:p>
            <a:r>
              <a:rPr lang="de-CH" dirty="0"/>
              <a:t>Emilio </a:t>
            </a:r>
            <a:r>
              <a:rPr lang="de-CH" dirty="0" err="1"/>
              <a:t>Fantin</a:t>
            </a:r>
            <a:r>
              <a:rPr lang="de-CH" dirty="0"/>
              <a:t> MD</a:t>
            </a:r>
          </a:p>
        </p:txBody>
      </p:sp>
      <p:sp>
        <p:nvSpPr>
          <p:cNvPr id="4" name="Text Placeholder 3">
            <a:extLst>
              <a:ext uri="{FF2B5EF4-FFF2-40B4-BE49-F238E27FC236}">
                <a16:creationId xmlns:a16="http://schemas.microsoft.com/office/drawing/2014/main" id="{893FC88F-085F-4EB1-AF32-D595FD1E115C}"/>
              </a:ext>
            </a:extLst>
          </p:cNvPr>
          <p:cNvSpPr>
            <a:spLocks noGrp="1"/>
          </p:cNvSpPr>
          <p:nvPr>
            <p:ph type="body" sz="quarter" idx="11"/>
          </p:nvPr>
        </p:nvSpPr>
        <p:spPr/>
        <p:txBody>
          <a:bodyPr/>
          <a:lstStyle/>
          <a:p>
            <a:endParaRPr lang="de-CH" dirty="0"/>
          </a:p>
        </p:txBody>
      </p:sp>
      <p:sp>
        <p:nvSpPr>
          <p:cNvPr id="5" name="Text Placeholder 4">
            <a:extLst>
              <a:ext uri="{FF2B5EF4-FFF2-40B4-BE49-F238E27FC236}">
                <a16:creationId xmlns:a16="http://schemas.microsoft.com/office/drawing/2014/main" id="{DEB978E9-FC92-4F8A-8A05-6A800870A3C8}"/>
              </a:ext>
            </a:extLst>
          </p:cNvPr>
          <p:cNvSpPr>
            <a:spLocks noGrp="1"/>
          </p:cNvSpPr>
          <p:nvPr>
            <p:ph type="body" sz="quarter" idx="12"/>
          </p:nvPr>
        </p:nvSpPr>
        <p:spPr>
          <a:xfrm>
            <a:off x="4079876" y="5861053"/>
            <a:ext cx="4032348" cy="2460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dirty="0"/>
              <a:t>AO Trauma Basic Principles Course</a:t>
            </a:r>
            <a:endParaRPr lang="de-CH" dirty="0"/>
          </a:p>
        </p:txBody>
      </p:sp>
      <p:sp>
        <p:nvSpPr>
          <p:cNvPr id="6" name="Text Placeholder 5">
            <a:extLst>
              <a:ext uri="{FF2B5EF4-FFF2-40B4-BE49-F238E27FC236}">
                <a16:creationId xmlns:a16="http://schemas.microsoft.com/office/drawing/2014/main" id="{5FCACCA1-1FA0-4BC8-BE93-5FA9A0224EB7}"/>
              </a:ext>
            </a:extLst>
          </p:cNvPr>
          <p:cNvSpPr>
            <a:spLocks noGrp="1"/>
          </p:cNvSpPr>
          <p:nvPr>
            <p:ph type="body" sz="quarter" idx="13"/>
          </p:nvPr>
        </p:nvSpPr>
        <p:spPr/>
        <p:txBody>
          <a:bodyPr/>
          <a:lstStyle/>
          <a:p>
            <a:r>
              <a:rPr lang="de-CH" dirty="0"/>
              <a:t>Davos, 2020</a:t>
            </a:r>
          </a:p>
        </p:txBody>
      </p:sp>
    </p:spTree>
    <p:extLst>
      <p:ext uri="{BB962C8B-B14F-4D97-AF65-F5344CB8AC3E}">
        <p14:creationId xmlns:p14="http://schemas.microsoft.com/office/powerpoint/2010/main" val="4092354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5F746F1-50E2-4299-A0BE-237F8C40A889}"/>
              </a:ext>
            </a:extLst>
          </p:cNvPr>
          <p:cNvPicPr>
            <a:picLocks noChangeAspect="1"/>
          </p:cNvPicPr>
          <p:nvPr/>
        </p:nvPicPr>
        <p:blipFill rotWithShape="1">
          <a:blip r:embed="rId3">
            <a:extLst>
              <a:ext uri="{28A0092B-C50C-407E-A947-70E740481C1C}">
                <a14:useLocalDpi xmlns:a14="http://schemas.microsoft.com/office/drawing/2010/main" val="0"/>
              </a:ext>
            </a:extLst>
          </a:blip>
          <a:srcRect t="21164" b="19983"/>
          <a:stretch/>
        </p:blipFill>
        <p:spPr>
          <a:xfrm>
            <a:off x="4371857" y="3131122"/>
            <a:ext cx="7503207" cy="2556726"/>
          </a:xfrm>
          <a:prstGeom prst="rect">
            <a:avLst/>
          </a:prstGeom>
        </p:spPr>
      </p:pic>
      <p:sp>
        <p:nvSpPr>
          <p:cNvPr id="112645" name="Text Box 5"/>
          <p:cNvSpPr txBox="1">
            <a:spLocks noChangeArrowheads="1"/>
          </p:cNvSpPr>
          <p:nvPr/>
        </p:nvSpPr>
        <p:spPr bwMode="auto">
          <a:xfrm>
            <a:off x="4079876" y="284568"/>
            <a:ext cx="6226175" cy="2556727"/>
          </a:xfrm>
          <a:prstGeom prst="rect">
            <a:avLst/>
          </a:prstGeom>
          <a:noFill/>
          <a:ln w="38100">
            <a:noFill/>
            <a:miter lim="800000"/>
            <a:headEnd/>
            <a:tailEnd/>
          </a:ln>
        </p:spPr>
        <p:txBody>
          <a:bodyPr lIns="90000" tIns="46800" rIns="90000" bIns="46800">
            <a:spAutoFit/>
          </a:bodyPr>
          <a:lstStyle/>
          <a:p>
            <a:pPr marL="457200" indent="-457200" algn="l">
              <a:buFont typeface="Arial" panose="020B0604020202020204" pitchFamily="34" charset="0"/>
              <a:buChar char="•"/>
              <a:defRPr/>
            </a:pPr>
            <a:r>
              <a:rPr lang="es-AR" sz="3200" dirty="0"/>
              <a:t>Uni-cortical screws in weak bones are at increased risk of cut out</a:t>
            </a:r>
          </a:p>
          <a:p>
            <a:pPr marL="457200" indent="-457200" algn="l">
              <a:buFont typeface="Arial" panose="020B0604020202020204" pitchFamily="34" charset="0"/>
              <a:buChar char="•"/>
              <a:defRPr/>
            </a:pPr>
            <a:r>
              <a:rPr lang="es-AR" sz="3200" dirty="0"/>
              <a:t>Better bi-cortical fixation </a:t>
            </a:r>
          </a:p>
          <a:p>
            <a:pPr marL="457200" indent="-457200" algn="l">
              <a:buFont typeface="Arial" panose="020B0604020202020204" pitchFamily="34" charset="0"/>
              <a:buChar char="•"/>
              <a:defRPr/>
            </a:pPr>
            <a:r>
              <a:rPr lang="es-AR" sz="3200" dirty="0"/>
              <a:t>Long WL</a:t>
            </a:r>
            <a:endParaRPr lang="es-ES_tradnl" sz="3200" dirty="0">
              <a:ea typeface="Arial" pitchFamily="-112" charset="0"/>
              <a:cs typeface="Arial" pitchFamily="-112" charset="0"/>
            </a:endParaRPr>
          </a:p>
        </p:txBody>
      </p:sp>
      <p:sp>
        <p:nvSpPr>
          <p:cNvPr id="80902" name="Rectangle 7"/>
          <p:cNvSpPr>
            <a:spLocks noChangeArrowheads="1"/>
          </p:cNvSpPr>
          <p:nvPr/>
        </p:nvSpPr>
        <p:spPr bwMode="auto">
          <a:xfrm>
            <a:off x="292993" y="6408738"/>
            <a:ext cx="59887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dirty="0" err="1">
                <a:solidFill>
                  <a:schemeClr val="bg2"/>
                </a:solidFill>
              </a:rPr>
              <a:t>Gautier,E</a:t>
            </a:r>
            <a:r>
              <a:rPr lang="en-US" altLang="en-US" sz="1800" dirty="0">
                <a:solidFill>
                  <a:schemeClr val="bg2"/>
                </a:solidFill>
              </a:rPr>
              <a:t> and Sommer, Ch. Injury Supp #2, Vol 34, 2003 </a:t>
            </a:r>
          </a:p>
        </p:txBody>
      </p:sp>
      <p:sp>
        <p:nvSpPr>
          <p:cNvPr id="8" name="Text Box 8">
            <a:extLst>
              <a:ext uri="{FF2B5EF4-FFF2-40B4-BE49-F238E27FC236}">
                <a16:creationId xmlns:a16="http://schemas.microsoft.com/office/drawing/2014/main" id="{53085B4C-9ACB-D74F-A68F-67F0033CB6B6}"/>
              </a:ext>
            </a:extLst>
          </p:cNvPr>
          <p:cNvSpPr txBox="1">
            <a:spLocks noChangeArrowheads="1"/>
          </p:cNvSpPr>
          <p:nvPr/>
        </p:nvSpPr>
        <p:spPr bwMode="auto">
          <a:xfrm>
            <a:off x="857250" y="5877272"/>
            <a:ext cx="3743325"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de-DE" altLang="en-US" sz="2800" dirty="0">
                <a:latin typeface="+mj-lt"/>
                <a:cs typeface="Arial" panose="020B0604020202020204" pitchFamily="34" charset="0"/>
              </a:rPr>
              <a:t>5 </a:t>
            </a:r>
            <a:r>
              <a:rPr lang="de-DE" altLang="en-US" sz="2800" dirty="0" err="1">
                <a:latin typeface="+mj-lt"/>
                <a:cs typeface="Arial" panose="020B0604020202020204" pitchFamily="34" charset="0"/>
              </a:rPr>
              <a:t>days</a:t>
            </a:r>
            <a:r>
              <a:rPr lang="de-DE" altLang="en-US" sz="2800" dirty="0">
                <a:latin typeface="+mj-lt"/>
                <a:cs typeface="Arial" panose="020B0604020202020204" pitchFamily="34" charset="0"/>
              </a:rPr>
              <a:t> </a:t>
            </a:r>
            <a:r>
              <a:rPr lang="de-DE" altLang="en-US" sz="2800" dirty="0" err="1">
                <a:latin typeface="+mj-lt"/>
                <a:cs typeface="Arial" panose="020B0604020202020204" pitchFamily="34" charset="0"/>
              </a:rPr>
              <a:t>later</a:t>
            </a:r>
            <a:r>
              <a:rPr lang="de-DE" altLang="en-US" sz="2800" dirty="0">
                <a:latin typeface="+mj-lt"/>
                <a:cs typeface="Arial" panose="020B0604020202020204" pitchFamily="34" charset="0"/>
              </a:rPr>
              <a:t> </a:t>
            </a:r>
          </a:p>
        </p:txBody>
      </p:sp>
      <p:pic>
        <p:nvPicPr>
          <p:cNvPr id="9" name="Picture 9">
            <a:extLst>
              <a:ext uri="{FF2B5EF4-FFF2-40B4-BE49-F238E27FC236}">
                <a16:creationId xmlns:a16="http://schemas.microsoft.com/office/drawing/2014/main" id="{11A45E9A-99E2-1F42-B2C5-64AD17EEF6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1951" y="404813"/>
            <a:ext cx="219392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8315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874713" y="5913438"/>
            <a:ext cx="3708400"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eaLnBrk="1" hangingPunct="1">
              <a:spcBef>
                <a:spcPct val="50000"/>
              </a:spcBef>
            </a:pPr>
            <a:r>
              <a:rPr lang="en-US" sz="2400" dirty="0"/>
              <a:t>5 days later</a:t>
            </a:r>
          </a:p>
        </p:txBody>
      </p:sp>
      <p:pic>
        <p:nvPicPr>
          <p:cNvPr id="12292"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1951" y="404813"/>
            <a:ext cx="219392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4301" y="404814"/>
            <a:ext cx="2047875"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7EE0A3C4-C240-7E44-9EBE-952134D750C6}"/>
              </a:ext>
            </a:extLst>
          </p:cNvPr>
          <p:cNvGrpSpPr/>
          <p:nvPr/>
        </p:nvGrpSpPr>
        <p:grpSpPr>
          <a:xfrm>
            <a:off x="6096001" y="368300"/>
            <a:ext cx="4429125" cy="6008984"/>
            <a:chOff x="6096001" y="368300"/>
            <a:chExt cx="4429125" cy="6008984"/>
          </a:xfrm>
        </p:grpSpPr>
        <p:sp>
          <p:nvSpPr>
            <p:cNvPr id="12291" name="Text Box 5"/>
            <p:cNvSpPr txBox="1">
              <a:spLocks noChangeArrowheads="1"/>
            </p:cNvSpPr>
            <p:nvPr/>
          </p:nvSpPr>
          <p:spPr bwMode="auto">
            <a:xfrm>
              <a:off x="6096001" y="5913438"/>
              <a:ext cx="378301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eaLnBrk="1" hangingPunct="1">
                <a:spcBef>
                  <a:spcPct val="50000"/>
                </a:spcBef>
              </a:pPr>
              <a:r>
                <a:rPr lang="en-US" sz="2400" dirty="0"/>
                <a:t>10 months postop</a:t>
              </a:r>
            </a:p>
          </p:txBody>
        </p:sp>
        <p:pic>
          <p:nvPicPr>
            <p:cNvPr id="807944"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37589" y="368300"/>
              <a:ext cx="1887537"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7945"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11889" y="381000"/>
              <a:ext cx="233362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5">
            <a:extLst>
              <a:ext uri="{FF2B5EF4-FFF2-40B4-BE49-F238E27FC236}">
                <a16:creationId xmlns:a16="http://schemas.microsoft.com/office/drawing/2014/main" id="{B4401FF0-B4C1-734A-AF46-224DC156944A}"/>
              </a:ext>
            </a:extLst>
          </p:cNvPr>
          <p:cNvSpPr txBox="1">
            <a:spLocks noChangeArrowheads="1"/>
          </p:cNvSpPr>
          <p:nvPr/>
        </p:nvSpPr>
        <p:spPr bwMode="auto">
          <a:xfrm>
            <a:off x="3014663" y="5889688"/>
            <a:ext cx="378301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eaLnBrk="1" hangingPunct="1">
              <a:spcBef>
                <a:spcPct val="50000"/>
              </a:spcBef>
            </a:pPr>
            <a:r>
              <a:rPr lang="en-US" sz="2400" dirty="0"/>
              <a:t>postop</a:t>
            </a:r>
          </a:p>
        </p:txBody>
      </p:sp>
    </p:spTree>
    <p:extLst>
      <p:ext uri="{BB962C8B-B14F-4D97-AF65-F5344CB8AC3E}">
        <p14:creationId xmlns:p14="http://schemas.microsoft.com/office/powerpoint/2010/main" val="83901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B2B9-8AD5-41B4-A693-DD2AF71A183C}"/>
              </a:ext>
            </a:extLst>
          </p:cNvPr>
          <p:cNvSpPr>
            <a:spLocks noGrp="1"/>
          </p:cNvSpPr>
          <p:nvPr>
            <p:ph type="title"/>
          </p:nvPr>
        </p:nvSpPr>
        <p:spPr>
          <a:xfrm>
            <a:off x="508001" y="354495"/>
            <a:ext cx="11036300" cy="914400"/>
          </a:xfrm>
        </p:spPr>
        <p:txBody>
          <a:bodyPr/>
          <a:lstStyle/>
          <a:p>
            <a:r>
              <a:rPr lang="en-US" dirty="0">
                <a:cs typeface="Arial Narrow"/>
              </a:rPr>
              <a:t>Osteoporotic cancellous bone</a:t>
            </a:r>
            <a:endParaRPr lang="en-US" dirty="0"/>
          </a:p>
        </p:txBody>
      </p:sp>
      <p:sp>
        <p:nvSpPr>
          <p:cNvPr id="4" name="Slide Number Placeholder 3">
            <a:extLst>
              <a:ext uri="{FF2B5EF4-FFF2-40B4-BE49-F238E27FC236}">
                <a16:creationId xmlns:a16="http://schemas.microsoft.com/office/drawing/2014/main" id="{5A1ECB4D-193F-4DE1-BCC8-B4772C6B54BE}"/>
              </a:ext>
            </a:extLst>
          </p:cNvPr>
          <p:cNvSpPr>
            <a:spLocks noGrp="1"/>
          </p:cNvSpPr>
          <p:nvPr>
            <p:ph type="sldNum" sz="quarter" idx="10"/>
          </p:nvPr>
        </p:nvSpPr>
        <p:spPr/>
        <p:txBody>
          <a:bodyPr/>
          <a:lstStyle/>
          <a:p>
            <a:pPr>
              <a:defRPr/>
            </a:pPr>
            <a:fld id="{ABAB0EED-89E3-418D-A96E-1B436E8E7897}" type="slidenum">
              <a:rPr lang="de-CH" smtClean="0"/>
              <a:pPr>
                <a:defRPr/>
              </a:pPr>
              <a:t>12</a:t>
            </a:fld>
            <a:endParaRPr lang="de-CH"/>
          </a:p>
        </p:txBody>
      </p:sp>
      <p:pic>
        <p:nvPicPr>
          <p:cNvPr id="5" name="Picture 3" descr="7c - SRS">
            <a:extLst>
              <a:ext uri="{FF2B5EF4-FFF2-40B4-BE49-F238E27FC236}">
                <a16:creationId xmlns:a16="http://schemas.microsoft.com/office/drawing/2014/main" id="{9FB1F439-1716-46B6-9BCD-2246C3A7CC86}"/>
              </a:ext>
            </a:extLst>
          </p:cNvPr>
          <p:cNvPicPr>
            <a:picLocks noChangeAspect="1" noChangeArrowheads="1"/>
          </p:cNvPicPr>
          <p:nvPr/>
        </p:nvPicPr>
        <p:blipFill>
          <a:blip r:embed="rId3"/>
          <a:srcRect/>
          <a:stretch>
            <a:fillRect/>
          </a:stretch>
        </p:blipFill>
        <p:spPr bwMode="auto">
          <a:xfrm>
            <a:off x="1487488" y="1963442"/>
            <a:ext cx="4238054" cy="389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7b - SRS">
            <a:extLst>
              <a:ext uri="{FF2B5EF4-FFF2-40B4-BE49-F238E27FC236}">
                <a16:creationId xmlns:a16="http://schemas.microsoft.com/office/drawing/2014/main" id="{25FB01A2-79DA-4DEE-82F5-9731F5020960}"/>
              </a:ext>
            </a:extLst>
          </p:cNvPr>
          <p:cNvPicPr>
            <a:picLocks noChangeAspect="1" noChangeArrowheads="1"/>
          </p:cNvPicPr>
          <p:nvPr/>
        </p:nvPicPr>
        <p:blipFill>
          <a:blip r:embed="rId4"/>
          <a:srcRect/>
          <a:stretch>
            <a:fillRect/>
          </a:stretch>
        </p:blipFill>
        <p:spPr bwMode="auto">
          <a:xfrm>
            <a:off x="5989021" y="1963443"/>
            <a:ext cx="4889316" cy="391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6BA1BB9-64B6-4B40-A6D0-3024A96C7411}"/>
              </a:ext>
            </a:extLst>
          </p:cNvPr>
          <p:cNvGrpSpPr/>
          <p:nvPr/>
        </p:nvGrpSpPr>
        <p:grpSpPr>
          <a:xfrm>
            <a:off x="7376807" y="2015052"/>
            <a:ext cx="2797480" cy="2576566"/>
            <a:chOff x="5889320" y="2176645"/>
            <a:chExt cx="2797480" cy="2576566"/>
          </a:xfrm>
        </p:grpSpPr>
        <p:cxnSp>
          <p:nvCxnSpPr>
            <p:cNvPr id="8" name="Straight Arrow Connector 7">
              <a:extLst>
                <a:ext uri="{FF2B5EF4-FFF2-40B4-BE49-F238E27FC236}">
                  <a16:creationId xmlns:a16="http://schemas.microsoft.com/office/drawing/2014/main" id="{F47447A1-C4A5-419F-99E7-11788FF8EE89}"/>
                </a:ext>
              </a:extLst>
            </p:cNvPr>
            <p:cNvCxnSpPr/>
            <p:nvPr/>
          </p:nvCxnSpPr>
          <p:spPr>
            <a:xfrm rot="5400000">
              <a:off x="5437039" y="3225224"/>
              <a:ext cx="2403559" cy="652416"/>
            </a:xfrm>
            <a:prstGeom prst="straightConnector1">
              <a:avLst/>
            </a:prstGeom>
            <a:ln w="57150"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C1193A1-BA89-4D40-9EE5-08EFE00D559C}"/>
                </a:ext>
              </a:extLst>
            </p:cNvPr>
            <p:cNvCxnSpPr/>
            <p:nvPr/>
          </p:nvCxnSpPr>
          <p:spPr>
            <a:xfrm>
              <a:off x="6965026" y="2349652"/>
              <a:ext cx="1721774" cy="1306668"/>
            </a:xfrm>
            <a:prstGeom prst="straightConnector1">
              <a:avLst/>
            </a:prstGeom>
            <a:ln w="57150"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F63D486-0704-4702-91CB-469A51B71C88}"/>
                </a:ext>
              </a:extLst>
            </p:cNvPr>
            <p:cNvSpPr txBox="1"/>
            <p:nvPr/>
          </p:nvSpPr>
          <p:spPr>
            <a:xfrm>
              <a:off x="5889320" y="2176645"/>
              <a:ext cx="2374191" cy="461665"/>
            </a:xfrm>
            <a:prstGeom prst="rect">
              <a:avLst/>
            </a:prstGeom>
            <a:solidFill>
              <a:srgbClr val="FFFFFF"/>
            </a:solidFill>
            <a:ln>
              <a:solidFill>
                <a:srgbClr val="000000"/>
              </a:solidFill>
            </a:ln>
          </p:spPr>
          <p:txBody>
            <a:bodyPr wrap="square" rtlCol="0">
              <a:spAutoFit/>
            </a:bodyPr>
            <a:lstStyle/>
            <a:p>
              <a:pPr algn="ctr"/>
              <a:r>
                <a:rPr lang="en-US" sz="2400" dirty="0">
                  <a:solidFill>
                    <a:srgbClr val="000000"/>
                  </a:solidFill>
                  <a:latin typeface="Arial Narrow"/>
                  <a:cs typeface="Arial Narrow"/>
                </a:rPr>
                <a:t>Broken cross links</a:t>
              </a:r>
            </a:p>
          </p:txBody>
        </p:sp>
      </p:grpSp>
      <p:sp>
        <p:nvSpPr>
          <p:cNvPr id="11" name="TextBox 10">
            <a:extLst>
              <a:ext uri="{FF2B5EF4-FFF2-40B4-BE49-F238E27FC236}">
                <a16:creationId xmlns:a16="http://schemas.microsoft.com/office/drawing/2014/main" id="{6B28BAA0-BD10-4D8C-8C71-FFBE4A4292B1}"/>
              </a:ext>
            </a:extLst>
          </p:cNvPr>
          <p:cNvSpPr txBox="1"/>
          <p:nvPr/>
        </p:nvSpPr>
        <p:spPr>
          <a:xfrm>
            <a:off x="6065986" y="5338812"/>
            <a:ext cx="2386529" cy="461665"/>
          </a:xfrm>
          <a:prstGeom prst="rect">
            <a:avLst/>
          </a:prstGeom>
          <a:solidFill>
            <a:srgbClr val="FFFFFF"/>
          </a:solidFill>
          <a:ln>
            <a:solidFill>
              <a:schemeClr val="tx1"/>
            </a:solidFill>
          </a:ln>
        </p:spPr>
        <p:txBody>
          <a:bodyPr wrap="square" rtlCol="0">
            <a:spAutoFit/>
          </a:bodyPr>
          <a:lstStyle/>
          <a:p>
            <a:pPr algn="ctr"/>
            <a:r>
              <a:rPr lang="en-US" sz="2400" dirty="0" err="1">
                <a:latin typeface="Arial Narrow"/>
                <a:cs typeface="Arial Narrow"/>
              </a:rPr>
              <a:t>Trabecular</a:t>
            </a:r>
            <a:r>
              <a:rPr lang="en-US" sz="2400" dirty="0">
                <a:latin typeface="Arial Narrow"/>
                <a:cs typeface="Arial Narrow"/>
              </a:rPr>
              <a:t> thinning</a:t>
            </a:r>
          </a:p>
        </p:txBody>
      </p:sp>
      <p:sp>
        <p:nvSpPr>
          <p:cNvPr id="12" name="TextBox 11">
            <a:extLst>
              <a:ext uri="{FF2B5EF4-FFF2-40B4-BE49-F238E27FC236}">
                <a16:creationId xmlns:a16="http://schemas.microsoft.com/office/drawing/2014/main" id="{8FE84AB2-95B5-43BC-8E95-4D05BF3C52E2}"/>
              </a:ext>
            </a:extLst>
          </p:cNvPr>
          <p:cNvSpPr txBox="1"/>
          <p:nvPr/>
        </p:nvSpPr>
        <p:spPr>
          <a:xfrm>
            <a:off x="6668602" y="1363428"/>
            <a:ext cx="3790600" cy="523220"/>
          </a:xfrm>
          <a:prstGeom prst="rect">
            <a:avLst/>
          </a:prstGeom>
          <a:noFill/>
          <a:ln>
            <a:solidFill>
              <a:srgbClr val="1F497D"/>
            </a:solidFill>
          </a:ln>
        </p:spPr>
        <p:txBody>
          <a:bodyPr wrap="square" rtlCol="0">
            <a:spAutoFit/>
          </a:bodyPr>
          <a:lstStyle/>
          <a:p>
            <a:pPr algn="ctr"/>
            <a:r>
              <a:rPr lang="en-US" sz="2800" dirty="0">
                <a:latin typeface="+mn-lt"/>
                <a:cs typeface="Arial Narrow"/>
              </a:rPr>
              <a:t>Osteoporotic</a:t>
            </a:r>
          </a:p>
        </p:txBody>
      </p:sp>
      <p:sp>
        <p:nvSpPr>
          <p:cNvPr id="13" name="TextBox 12">
            <a:extLst>
              <a:ext uri="{FF2B5EF4-FFF2-40B4-BE49-F238E27FC236}">
                <a16:creationId xmlns:a16="http://schemas.microsoft.com/office/drawing/2014/main" id="{A4225EF7-94B3-4AF2-ADE7-0EF7CF7F5AD4}"/>
              </a:ext>
            </a:extLst>
          </p:cNvPr>
          <p:cNvSpPr txBox="1"/>
          <p:nvPr/>
        </p:nvSpPr>
        <p:spPr>
          <a:xfrm>
            <a:off x="2014939" y="1402731"/>
            <a:ext cx="3042528" cy="523220"/>
          </a:xfrm>
          <a:prstGeom prst="rect">
            <a:avLst/>
          </a:prstGeom>
          <a:noFill/>
          <a:ln>
            <a:solidFill>
              <a:schemeClr val="tx2"/>
            </a:solidFill>
          </a:ln>
        </p:spPr>
        <p:txBody>
          <a:bodyPr wrap="square" rtlCol="0">
            <a:spAutoFit/>
          </a:bodyPr>
          <a:lstStyle/>
          <a:p>
            <a:pPr algn="ctr"/>
            <a:r>
              <a:rPr lang="en-US" sz="2800" dirty="0">
                <a:latin typeface="+mn-lt"/>
                <a:cs typeface="Arial Narrow"/>
              </a:rPr>
              <a:t>Normal </a:t>
            </a:r>
          </a:p>
        </p:txBody>
      </p:sp>
    </p:spTree>
    <p:extLst>
      <p:ext uri="{BB962C8B-B14F-4D97-AF65-F5344CB8AC3E}">
        <p14:creationId xmlns:p14="http://schemas.microsoft.com/office/powerpoint/2010/main" val="1847839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2-12-05 at 8.25.22 PM.png"/>
          <p:cNvPicPr>
            <a:picLocks noChangeAspect="1"/>
          </p:cNvPicPr>
          <p:nvPr/>
        </p:nvPicPr>
        <p:blipFill rotWithShape="1">
          <a:blip r:embed="rId3" cstate="hqprint">
            <a:grayscl/>
            <a:alphaModFix/>
            <a:extLst>
              <a:ext uri="{28A0092B-C50C-407E-A947-70E740481C1C}">
                <a14:useLocalDpi xmlns:a14="http://schemas.microsoft.com/office/drawing/2010/main"/>
              </a:ext>
            </a:extLst>
          </a:blip>
          <a:srcRect t="2612" r="-587" b="14935"/>
          <a:stretch/>
        </p:blipFill>
        <p:spPr>
          <a:xfrm>
            <a:off x="1308720" y="1"/>
            <a:ext cx="7082700" cy="6858000"/>
          </a:xfrm>
          <a:prstGeom prst="rect">
            <a:avLst/>
          </a:prstGeom>
        </p:spPr>
      </p:pic>
      <p:pic>
        <p:nvPicPr>
          <p:cNvPr id="5" name="Picture 4" descr="Screen Shot 2012-12-05 at 8.25.03 PM.png"/>
          <p:cNvPicPr>
            <a:picLocks noChangeAspect="1"/>
          </p:cNvPicPr>
          <p:nvPr/>
        </p:nvPicPr>
        <p:blipFill rotWithShape="1">
          <a:blip r:embed="rId4" cstate="hqprint">
            <a:alphaModFix amt="81000"/>
            <a:extLst>
              <a:ext uri="{28A0092B-C50C-407E-A947-70E740481C1C}">
                <a14:useLocalDpi xmlns:a14="http://schemas.microsoft.com/office/drawing/2010/main"/>
              </a:ext>
            </a:extLst>
          </a:blip>
          <a:srcRect t="23429" b="8183"/>
          <a:stretch/>
        </p:blipFill>
        <p:spPr>
          <a:xfrm>
            <a:off x="7271966" y="0"/>
            <a:ext cx="3525203" cy="6858000"/>
          </a:xfrm>
          <a:prstGeom prst="rect">
            <a:avLst/>
          </a:prstGeom>
          <a:effectLst>
            <a:softEdge rad="152400"/>
          </a:effectLst>
        </p:spPr>
      </p:pic>
      <p:sp>
        <p:nvSpPr>
          <p:cNvPr id="6" name="TextBox 11">
            <a:extLst>
              <a:ext uri="{FF2B5EF4-FFF2-40B4-BE49-F238E27FC236}">
                <a16:creationId xmlns:a16="http://schemas.microsoft.com/office/drawing/2014/main" id="{2F91DA60-5078-D64E-A5AD-286BE7841122}"/>
              </a:ext>
            </a:extLst>
          </p:cNvPr>
          <p:cNvSpPr txBox="1"/>
          <p:nvPr/>
        </p:nvSpPr>
        <p:spPr>
          <a:xfrm>
            <a:off x="441932" y="5805264"/>
            <a:ext cx="11179599" cy="523220"/>
          </a:xfrm>
          <a:prstGeom prst="rect">
            <a:avLst/>
          </a:prstGeom>
          <a:noFill/>
        </p:spPr>
        <p:txBody>
          <a:bodyPr wrap="none" rtlCol="0">
            <a:spAutoFit/>
          </a:bodyPr>
          <a:lstStyle/>
          <a:p>
            <a:r>
              <a:rPr lang="en-US" sz="2800" dirty="0">
                <a:solidFill>
                  <a:schemeClr val="bg1"/>
                </a:solidFill>
                <a:latin typeface="+mn-lt"/>
                <a:cs typeface="Arial Narrow"/>
              </a:rPr>
              <a:t>Global demineralization effecting both cortical and </a:t>
            </a:r>
            <a:r>
              <a:rPr lang="en-US" sz="2800" dirty="0" err="1">
                <a:solidFill>
                  <a:schemeClr val="bg1"/>
                </a:solidFill>
                <a:latin typeface="+mn-lt"/>
                <a:cs typeface="Arial Narrow"/>
              </a:rPr>
              <a:t>metaphyseal</a:t>
            </a:r>
            <a:r>
              <a:rPr lang="en-US" sz="2800" dirty="0">
                <a:solidFill>
                  <a:schemeClr val="bg1"/>
                </a:solidFill>
                <a:latin typeface="+mn-lt"/>
                <a:cs typeface="Arial Narrow"/>
              </a:rPr>
              <a:t> bone</a:t>
            </a:r>
          </a:p>
        </p:txBody>
      </p:sp>
    </p:spTree>
    <p:extLst>
      <p:ext uri="{BB962C8B-B14F-4D97-AF65-F5344CB8AC3E}">
        <p14:creationId xmlns:p14="http://schemas.microsoft.com/office/powerpoint/2010/main" val="403682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2-12-05 at 8.25.22 PM.png"/>
          <p:cNvPicPr>
            <a:picLocks noChangeAspect="1"/>
          </p:cNvPicPr>
          <p:nvPr/>
        </p:nvPicPr>
        <p:blipFill rotWithShape="1">
          <a:blip r:embed="rId3" cstate="hqprint">
            <a:grayscl/>
            <a:alphaModFix/>
            <a:extLst>
              <a:ext uri="{28A0092B-C50C-407E-A947-70E740481C1C}">
                <a14:useLocalDpi xmlns:a14="http://schemas.microsoft.com/office/drawing/2010/main"/>
              </a:ext>
            </a:extLst>
          </a:blip>
          <a:srcRect t="2611" r="-587" b="14935"/>
          <a:stretch/>
        </p:blipFill>
        <p:spPr>
          <a:xfrm>
            <a:off x="1308720" y="-1"/>
            <a:ext cx="7082700" cy="6858001"/>
          </a:xfrm>
          <a:prstGeom prst="rect">
            <a:avLst/>
          </a:prstGeom>
        </p:spPr>
      </p:pic>
      <p:pic>
        <p:nvPicPr>
          <p:cNvPr id="5" name="Picture 4" descr="Screen Shot 2012-12-05 at 8.25.03 PM.png"/>
          <p:cNvPicPr>
            <a:picLocks noChangeAspect="1"/>
          </p:cNvPicPr>
          <p:nvPr/>
        </p:nvPicPr>
        <p:blipFill rotWithShape="1">
          <a:blip r:embed="rId4" cstate="hqprint">
            <a:alphaModFix amt="81000"/>
            <a:extLst>
              <a:ext uri="{28A0092B-C50C-407E-A947-70E740481C1C}">
                <a14:useLocalDpi xmlns:a14="http://schemas.microsoft.com/office/drawing/2010/main"/>
              </a:ext>
            </a:extLst>
          </a:blip>
          <a:srcRect t="23429" b="8183"/>
          <a:stretch/>
        </p:blipFill>
        <p:spPr>
          <a:xfrm>
            <a:off x="7271966" y="-1"/>
            <a:ext cx="3525203" cy="6858001"/>
          </a:xfrm>
          <a:prstGeom prst="rect">
            <a:avLst/>
          </a:prstGeom>
          <a:effectLst>
            <a:softEdge rad="152400"/>
          </a:effectLst>
        </p:spPr>
      </p:pic>
      <p:grpSp>
        <p:nvGrpSpPr>
          <p:cNvPr id="2" name="Group 13"/>
          <p:cNvGrpSpPr/>
          <p:nvPr/>
        </p:nvGrpSpPr>
        <p:grpSpPr>
          <a:xfrm>
            <a:off x="6180179" y="253114"/>
            <a:ext cx="3048086" cy="912364"/>
            <a:chOff x="4656178" y="253114"/>
            <a:chExt cx="3048086" cy="912364"/>
          </a:xfrm>
        </p:grpSpPr>
        <p:cxnSp>
          <p:nvCxnSpPr>
            <p:cNvPr id="9" name="Straight Arrow Connector 8"/>
            <p:cNvCxnSpPr/>
            <p:nvPr/>
          </p:nvCxnSpPr>
          <p:spPr>
            <a:xfrm rot="10800000" flipV="1">
              <a:off x="4656178" y="694560"/>
              <a:ext cx="1264013" cy="47091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H="1">
              <a:off x="6395811" y="692564"/>
              <a:ext cx="534185" cy="40903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884261" y="253114"/>
              <a:ext cx="2820003" cy="461665"/>
            </a:xfrm>
            <a:prstGeom prst="rect">
              <a:avLst/>
            </a:prstGeom>
            <a:solidFill>
              <a:schemeClr val="tx1"/>
            </a:solidFill>
            <a:ln>
              <a:solidFill>
                <a:schemeClr val="bg1"/>
              </a:solidFill>
            </a:ln>
          </p:spPr>
          <p:txBody>
            <a:bodyPr wrap="none" rtlCol="0">
              <a:spAutoFit/>
            </a:bodyPr>
            <a:lstStyle/>
            <a:p>
              <a:r>
                <a:rPr lang="en-US" sz="2400" dirty="0">
                  <a:solidFill>
                    <a:srgbClr val="D9D9D9"/>
                  </a:solidFill>
                  <a:latin typeface="+mn-lt"/>
                  <a:cs typeface="Arial Narrow"/>
                </a:rPr>
                <a:t>Thin, weak cortices</a:t>
              </a:r>
            </a:p>
          </p:txBody>
        </p:sp>
      </p:grpSp>
      <p:sp>
        <p:nvSpPr>
          <p:cNvPr id="15" name="TextBox 14"/>
          <p:cNvSpPr txBox="1"/>
          <p:nvPr/>
        </p:nvSpPr>
        <p:spPr>
          <a:xfrm>
            <a:off x="4674513" y="3803053"/>
            <a:ext cx="2769679" cy="1200329"/>
          </a:xfrm>
          <a:prstGeom prst="rect">
            <a:avLst/>
          </a:prstGeom>
          <a:solidFill>
            <a:schemeClr val="tx1"/>
          </a:solidFill>
          <a:ln>
            <a:solidFill>
              <a:schemeClr val="bg1"/>
            </a:solidFill>
          </a:ln>
        </p:spPr>
        <p:txBody>
          <a:bodyPr wrap="square" rtlCol="0">
            <a:spAutoFit/>
          </a:bodyPr>
          <a:lstStyle/>
          <a:p>
            <a:pPr algn="ctr"/>
            <a:r>
              <a:rPr lang="en-US" sz="2400" dirty="0" err="1">
                <a:solidFill>
                  <a:srgbClr val="D9D9D9"/>
                </a:solidFill>
                <a:latin typeface="+mn-lt"/>
                <a:cs typeface="Arial Narrow"/>
              </a:rPr>
              <a:t>Metaphyseal</a:t>
            </a:r>
            <a:r>
              <a:rPr lang="en-US" sz="2400" dirty="0">
                <a:solidFill>
                  <a:srgbClr val="D9D9D9"/>
                </a:solidFill>
                <a:latin typeface="+mn-lt"/>
                <a:cs typeface="Arial Narrow"/>
              </a:rPr>
              <a:t> flaring and loss of </a:t>
            </a:r>
            <a:r>
              <a:rPr lang="en-US" sz="2400" dirty="0" err="1">
                <a:solidFill>
                  <a:srgbClr val="D9D9D9"/>
                </a:solidFill>
                <a:latin typeface="+mn-lt"/>
                <a:cs typeface="Arial Narrow"/>
              </a:rPr>
              <a:t>trabeculae</a:t>
            </a:r>
            <a:endParaRPr lang="en-US" sz="2400" dirty="0">
              <a:solidFill>
                <a:srgbClr val="D9D9D9"/>
              </a:solidFill>
              <a:latin typeface="+mn-lt"/>
              <a:cs typeface="Arial Narrow"/>
            </a:endParaRPr>
          </a:p>
        </p:txBody>
      </p:sp>
      <p:sp>
        <p:nvSpPr>
          <p:cNvPr id="13" name="TextBox 12"/>
          <p:cNvSpPr txBox="1"/>
          <p:nvPr/>
        </p:nvSpPr>
        <p:spPr>
          <a:xfrm>
            <a:off x="2009835" y="334482"/>
            <a:ext cx="2303492" cy="1200329"/>
          </a:xfrm>
          <a:prstGeom prst="rect">
            <a:avLst/>
          </a:prstGeom>
          <a:solidFill>
            <a:schemeClr val="tx1"/>
          </a:solidFill>
          <a:ln>
            <a:solidFill>
              <a:schemeClr val="bg1"/>
            </a:solidFill>
          </a:ln>
        </p:spPr>
        <p:txBody>
          <a:bodyPr wrap="square" rtlCol="0">
            <a:spAutoFit/>
          </a:bodyPr>
          <a:lstStyle/>
          <a:p>
            <a:pPr algn="ctr"/>
            <a:r>
              <a:rPr lang="en-US" sz="2400" dirty="0">
                <a:solidFill>
                  <a:srgbClr val="D9D9D9"/>
                </a:solidFill>
                <a:latin typeface="+mn-lt"/>
                <a:cs typeface="Arial Narrow"/>
              </a:rPr>
              <a:t>Increased outer and inner diameter</a:t>
            </a:r>
          </a:p>
        </p:txBody>
      </p:sp>
      <p:sp>
        <p:nvSpPr>
          <p:cNvPr id="3" name="CuadroTexto 2">
            <a:extLst>
              <a:ext uri="{FF2B5EF4-FFF2-40B4-BE49-F238E27FC236}">
                <a16:creationId xmlns:a16="http://schemas.microsoft.com/office/drawing/2014/main" id="{528D4433-25A2-4145-B3EA-12C2A7F79A16}"/>
              </a:ext>
            </a:extLst>
          </p:cNvPr>
          <p:cNvSpPr txBox="1"/>
          <p:nvPr/>
        </p:nvSpPr>
        <p:spPr>
          <a:xfrm>
            <a:off x="1627839" y="5963563"/>
            <a:ext cx="763992" cy="307777"/>
          </a:xfrm>
          <a:prstGeom prst="rect">
            <a:avLst/>
          </a:prstGeom>
          <a:noFill/>
        </p:spPr>
        <p:txBody>
          <a:bodyPr wrap="none" rtlCol="0">
            <a:spAutoFit/>
          </a:bodyPr>
          <a:lstStyle/>
          <a:p>
            <a:r>
              <a:rPr lang="en-US" dirty="0">
                <a:solidFill>
                  <a:srgbClr val="D9D9D9"/>
                </a:solidFill>
                <a:latin typeface="Arial Narrow"/>
                <a:cs typeface="Arial Narrow"/>
              </a:rPr>
              <a:t>77 YO M</a:t>
            </a:r>
            <a:endParaRPr lang="es-AR" dirty="0"/>
          </a:p>
        </p:txBody>
      </p:sp>
    </p:spTree>
    <p:extLst>
      <p:ext uri="{BB962C8B-B14F-4D97-AF65-F5344CB8AC3E}">
        <p14:creationId xmlns:p14="http://schemas.microsoft.com/office/powerpoint/2010/main" val="511712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lum bright="-11000"/>
          </a:blip>
          <a:stretch>
            <a:fillRect/>
          </a:stretch>
        </p:blipFill>
        <p:spPr bwMode="auto">
          <a:xfrm>
            <a:off x="5511071" y="2228162"/>
            <a:ext cx="3465249" cy="3702082"/>
          </a:xfrm>
          <a:prstGeom prst="rect">
            <a:avLst/>
          </a:prstGeom>
          <a:ln>
            <a:noFill/>
          </a:ln>
          <a:effectLst>
            <a:softEdge rad="112500"/>
          </a:effectLst>
        </p:spPr>
      </p:pic>
      <p:pic>
        <p:nvPicPr>
          <p:cNvPr id="12" name="Picture 4" descr="C:\WINDOWS\Desktop\Montetemp\4-7R.jpg"/>
          <p:cNvPicPr>
            <a:picLocks noChangeAspect="1" noChangeArrowheads="1"/>
          </p:cNvPicPr>
          <p:nvPr/>
        </p:nvPicPr>
        <p:blipFill>
          <a:blip r:embed="rId4" cstate="hqprint">
            <a:grayscl/>
            <a:alphaModFix amt="82000"/>
            <a:extLst>
              <a:ext uri="{28A0092B-C50C-407E-A947-70E740481C1C}">
                <a14:useLocalDpi xmlns:a14="http://schemas.microsoft.com/office/drawing/2010/main"/>
              </a:ext>
            </a:extLst>
          </a:blip>
          <a:srcRect/>
          <a:stretch>
            <a:fillRect/>
          </a:stretch>
        </p:blipFill>
        <p:spPr bwMode="auto">
          <a:xfrm flipH="1">
            <a:off x="9035682" y="-99392"/>
            <a:ext cx="3036982" cy="6414062"/>
          </a:xfrm>
          <a:prstGeom prst="rect">
            <a:avLst/>
          </a:prstGeom>
          <a:noFill/>
          <a:effectLst>
            <a:softEdge rad="127000"/>
          </a:effectLst>
        </p:spPr>
      </p:pic>
      <p:pic>
        <p:nvPicPr>
          <p:cNvPr id="8" name="Picture 7" descr="Screen Shot 2012-12-05 at 8.06.14 PM.png"/>
          <p:cNvPicPr>
            <a:picLocks noChangeAspect="1"/>
          </p:cNvPicPr>
          <p:nvPr/>
        </p:nvPicPr>
        <p:blipFill>
          <a:blip r:embed="rId5" cstate="hqprint">
            <a:alphaModFix amt="81000"/>
            <a:extLst>
              <a:ext uri="{28A0092B-C50C-407E-A947-70E740481C1C}">
                <a14:useLocalDpi xmlns:a14="http://schemas.microsoft.com/office/drawing/2010/main"/>
              </a:ext>
            </a:extLst>
          </a:blip>
          <a:srcRect/>
          <a:stretch>
            <a:fillRect/>
          </a:stretch>
        </p:blipFill>
        <p:spPr>
          <a:xfrm>
            <a:off x="3029813" y="2473321"/>
            <a:ext cx="2259248" cy="3429000"/>
          </a:xfrm>
          <a:prstGeom prst="rect">
            <a:avLst/>
          </a:prstGeom>
          <a:effectLst>
            <a:softEdge rad="127000"/>
          </a:effectLst>
        </p:spPr>
      </p:pic>
      <p:pic>
        <p:nvPicPr>
          <p:cNvPr id="5" name="Picture 4" descr="Picture 8.png"/>
          <p:cNvPicPr>
            <a:picLocks noChangeAspect="1"/>
          </p:cNvPicPr>
          <p:nvPr/>
        </p:nvPicPr>
        <p:blipFill>
          <a:blip r:embed="rId6" cstate="hqprint">
            <a:lum contrast="23000"/>
            <a:alphaModFix amt="72000"/>
            <a:extLst>
              <a:ext uri="{28A0092B-C50C-407E-A947-70E740481C1C}">
                <a14:useLocalDpi xmlns:a14="http://schemas.microsoft.com/office/drawing/2010/main"/>
              </a:ext>
            </a:extLst>
          </a:blip>
          <a:srcRect/>
          <a:stretch>
            <a:fillRect/>
          </a:stretch>
        </p:blipFill>
        <p:spPr>
          <a:xfrm>
            <a:off x="335360" y="0"/>
            <a:ext cx="2695792" cy="6552577"/>
          </a:xfrm>
          <a:prstGeom prst="rect">
            <a:avLst/>
          </a:prstGeom>
          <a:effectLst>
            <a:softEdge rad="127000"/>
          </a:effectLst>
        </p:spPr>
      </p:pic>
      <p:sp>
        <p:nvSpPr>
          <p:cNvPr id="20" name="Title 1"/>
          <p:cNvSpPr txBox="1">
            <a:spLocks/>
          </p:cNvSpPr>
          <p:nvPr/>
        </p:nvSpPr>
        <p:spPr>
          <a:xfrm>
            <a:off x="1145704" y="248122"/>
            <a:ext cx="9900592" cy="1471426"/>
          </a:xfrm>
          <a:prstGeom prst="rect">
            <a:avLst/>
          </a:prstGeom>
        </p:spPr>
        <p:txBody>
          <a:bodyPr vert="horz" lIns="91440" tIns="45720" rIns="91440" bIns="45720" rtlCol="0" anchor="ctr">
            <a:noAutofit/>
          </a:bodyPr>
          <a:lstStyle/>
          <a:p>
            <a:pPr defTabSz="457200" fontAlgn="auto">
              <a:spcAft>
                <a:spcPts val="0"/>
              </a:spcAft>
              <a:defRPr/>
            </a:pPr>
            <a:r>
              <a:rPr lang="en-US" sz="2800" dirty="0">
                <a:solidFill>
                  <a:schemeClr val="bg1"/>
                </a:solidFill>
                <a:latin typeface="+mn-lt"/>
                <a:ea typeface="+mj-ea"/>
                <a:cs typeface="Arial Narrow"/>
              </a:rPr>
              <a:t>Extensive metaphyseal comminution </a:t>
            </a:r>
          </a:p>
          <a:p>
            <a:pPr defTabSz="457200" fontAlgn="auto">
              <a:spcAft>
                <a:spcPts val="0"/>
              </a:spcAft>
              <a:defRPr/>
            </a:pPr>
            <a:r>
              <a:rPr lang="en-US" sz="2800" dirty="0">
                <a:solidFill>
                  <a:schemeClr val="bg1"/>
                </a:solidFill>
                <a:latin typeface="+mn-lt"/>
                <a:ea typeface="+mj-ea"/>
                <a:cs typeface="Arial Narrow"/>
              </a:rPr>
              <a:t>Complex small/short articular segments </a:t>
            </a:r>
          </a:p>
        </p:txBody>
      </p:sp>
    </p:spTree>
    <p:extLst>
      <p:ext uri="{BB962C8B-B14F-4D97-AF65-F5344CB8AC3E}">
        <p14:creationId xmlns:p14="http://schemas.microsoft.com/office/powerpoint/2010/main" val="3359791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Signs of poor bone quality</a:t>
            </a:r>
          </a:p>
        </p:txBody>
      </p:sp>
      <p:sp>
        <p:nvSpPr>
          <p:cNvPr id="18435" name="Rectangle 3"/>
          <p:cNvSpPr>
            <a:spLocks noGrp="1" noChangeArrowheads="1"/>
          </p:cNvSpPr>
          <p:nvPr>
            <p:ph type="body" idx="1"/>
          </p:nvPr>
        </p:nvSpPr>
        <p:spPr>
          <a:xfrm>
            <a:off x="508001" y="1289697"/>
            <a:ext cx="8277225" cy="2339182"/>
          </a:xfrm>
        </p:spPr>
        <p:txBody>
          <a:bodyPr/>
          <a:lstStyle/>
          <a:p>
            <a:pPr eaLnBrk="1" hangingPunct="1"/>
            <a:r>
              <a:rPr lang="en-US" dirty="0"/>
              <a:t>Multiple vertebral compression fractures</a:t>
            </a:r>
          </a:p>
          <a:p>
            <a:pPr eaLnBrk="1" hangingPunct="1"/>
            <a:r>
              <a:rPr lang="en-US" dirty="0"/>
              <a:t>Previous hip, radial, or shoulder fractures</a:t>
            </a:r>
          </a:p>
          <a:p>
            <a:pPr eaLnBrk="1" hangingPunct="1"/>
            <a:r>
              <a:rPr lang="en-US" dirty="0"/>
              <a:t>End-stage renal disease</a:t>
            </a:r>
          </a:p>
          <a:p>
            <a:pPr eaLnBrk="1" hangingPunct="1"/>
            <a:r>
              <a:rPr lang="en-US" dirty="0"/>
              <a:t>Steroid or anticonvulsant therapy</a:t>
            </a:r>
          </a:p>
          <a:p>
            <a:pPr eaLnBrk="1" hangingPunct="1"/>
            <a:endParaRPr lang="en-US" dirty="0"/>
          </a:p>
        </p:txBody>
      </p:sp>
      <p:pic>
        <p:nvPicPr>
          <p:cNvPr id="9" name="Picture 4" descr="sp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81413"/>
            <a:ext cx="213518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BG11_020610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63975" y="3681413"/>
            <a:ext cx="178593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IMG_0456.JPG"/>
          <p:cNvPicPr>
            <a:picLocks noChangeAspect="1"/>
          </p:cNvPicPr>
          <p:nvPr/>
        </p:nvPicPr>
        <p:blipFill>
          <a:blip r:embed="rId5">
            <a:grayscl/>
            <a:extLst>
              <a:ext uri="{28A0092B-C50C-407E-A947-70E740481C1C}">
                <a14:useLocalDpi xmlns:a14="http://schemas.microsoft.com/office/drawing/2010/main"/>
              </a:ext>
            </a:extLst>
          </a:blip>
          <a:srcRect/>
          <a:stretch>
            <a:fillRect/>
          </a:stretch>
        </p:blipFill>
        <p:spPr bwMode="auto">
          <a:xfrm>
            <a:off x="5705475" y="3681413"/>
            <a:ext cx="153035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24900" y="3671888"/>
            <a:ext cx="184785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88213" y="3681413"/>
            <a:ext cx="13843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734DF537-3E75-BA45-BB60-BF9B186AC6A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6568" y="1338409"/>
            <a:ext cx="3769499" cy="1926633"/>
          </a:xfrm>
          <a:prstGeom prst="rect">
            <a:avLst/>
          </a:prstGeom>
        </p:spPr>
      </p:pic>
    </p:spTree>
    <p:extLst>
      <p:ext uri="{BB962C8B-B14F-4D97-AF65-F5344CB8AC3E}">
        <p14:creationId xmlns:p14="http://schemas.microsoft.com/office/powerpoint/2010/main" val="449237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t>Consequences</a:t>
            </a:r>
          </a:p>
        </p:txBody>
      </p:sp>
      <p:sp>
        <p:nvSpPr>
          <p:cNvPr id="19459" name="Rectangle 3"/>
          <p:cNvSpPr>
            <a:spLocks noGrp="1" noChangeArrowheads="1"/>
          </p:cNvSpPr>
          <p:nvPr>
            <p:ph type="body" idx="1"/>
          </p:nvPr>
        </p:nvSpPr>
        <p:spPr>
          <a:xfrm>
            <a:off x="525088" y="1269529"/>
            <a:ext cx="4887913" cy="4678363"/>
          </a:xfrm>
        </p:spPr>
        <p:txBody>
          <a:bodyPr/>
          <a:lstStyle/>
          <a:p>
            <a:pPr>
              <a:spcAft>
                <a:spcPts val="600"/>
              </a:spcAft>
            </a:pPr>
            <a:r>
              <a:rPr lang="en-US" dirty="0"/>
              <a:t>More fractures</a:t>
            </a:r>
          </a:p>
          <a:p>
            <a:pPr>
              <a:spcAft>
                <a:spcPts val="600"/>
              </a:spcAft>
            </a:pPr>
            <a:r>
              <a:rPr lang="en-US" dirty="0"/>
              <a:t>Operative complications</a:t>
            </a:r>
          </a:p>
          <a:p>
            <a:pPr>
              <a:spcAft>
                <a:spcPts val="600"/>
              </a:spcAft>
            </a:pPr>
            <a:r>
              <a:rPr lang="en-US" dirty="0"/>
              <a:t>Failure of fixation </a:t>
            </a:r>
          </a:p>
          <a:p>
            <a:pPr>
              <a:spcAft>
                <a:spcPts val="600"/>
              </a:spcAft>
            </a:pPr>
            <a:r>
              <a:rPr lang="en-US" dirty="0"/>
              <a:t>Secondary loss of reduction</a:t>
            </a:r>
          </a:p>
          <a:p>
            <a:pPr>
              <a:spcAft>
                <a:spcPts val="600"/>
              </a:spcAft>
            </a:pPr>
            <a:r>
              <a:rPr lang="en-US" dirty="0" err="1"/>
              <a:t>Latrogenic</a:t>
            </a:r>
            <a:r>
              <a:rPr lang="en-US" dirty="0"/>
              <a:t> fractures</a:t>
            </a:r>
          </a:p>
          <a:p>
            <a:pPr>
              <a:spcAft>
                <a:spcPts val="600"/>
              </a:spcAft>
            </a:pPr>
            <a:r>
              <a:rPr lang="en-US" dirty="0"/>
              <a:t>Spontaneous peri-implant </a:t>
            </a:r>
            <a:br>
              <a:rPr lang="en-US" dirty="0"/>
            </a:br>
            <a:r>
              <a:rPr lang="en-US" dirty="0"/>
              <a:t>fractures</a:t>
            </a:r>
          </a:p>
          <a:p>
            <a:pPr>
              <a:spcAft>
                <a:spcPts val="600"/>
              </a:spcAft>
            </a:pPr>
            <a:endParaRPr lang="en-US" dirty="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92914" y="764705"/>
            <a:ext cx="3290887"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112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27A4AA0E-92A0-449A-A4F8-065A4C36FDE7}"/>
              </a:ext>
            </a:extLst>
          </p:cNvPr>
          <p:cNvPicPr>
            <a:picLocks noChangeAspect="1"/>
          </p:cNvPicPr>
          <p:nvPr/>
        </p:nvPicPr>
        <p:blipFill rotWithShape="1">
          <a:blip r:embed="rId3">
            <a:extLst>
              <a:ext uri="{28A0092B-C50C-407E-A947-70E740481C1C}">
                <a14:useLocalDpi xmlns:a14="http://schemas.microsoft.com/office/drawing/2010/main" val="0"/>
              </a:ext>
            </a:extLst>
          </a:blip>
          <a:srcRect l="9429" r="36450" b="2772"/>
          <a:stretch/>
        </p:blipFill>
        <p:spPr>
          <a:xfrm>
            <a:off x="6923147" y="911507"/>
            <a:ext cx="4069397" cy="5420973"/>
          </a:xfrm>
          <a:prstGeom prst="rect">
            <a:avLst/>
          </a:prstGeom>
        </p:spPr>
      </p:pic>
      <p:sp>
        <p:nvSpPr>
          <p:cNvPr id="20483" name="Rectangle 2"/>
          <p:cNvSpPr>
            <a:spLocks noGrp="1" noChangeArrowheads="1"/>
          </p:cNvSpPr>
          <p:nvPr>
            <p:ph type="title"/>
          </p:nvPr>
        </p:nvSpPr>
        <p:spPr/>
        <p:txBody>
          <a:bodyPr/>
          <a:lstStyle/>
          <a:p>
            <a:pPr eaLnBrk="1" hangingPunct="1"/>
            <a:r>
              <a:rPr lang="en-US" dirty="0"/>
              <a:t>Implant characteristics</a:t>
            </a:r>
            <a:r>
              <a:rPr lang="en-US" dirty="0">
                <a:latin typeface="Times" pitchFamily="-32" charset="0"/>
                <a:ea typeface="Arial Unicode MS" pitchFamily="34" charset="-128"/>
                <a:cs typeface="Arial Unicode MS" pitchFamily="34" charset="-128"/>
              </a:rPr>
              <a:t>—</a:t>
            </a:r>
            <a:r>
              <a:rPr lang="en-US" dirty="0">
                <a:ea typeface="Arial Unicode MS" pitchFamily="34" charset="-128"/>
                <a:cs typeface="Arial Unicode MS" pitchFamily="34" charset="-128"/>
              </a:rPr>
              <a:t>angular stability</a:t>
            </a:r>
          </a:p>
        </p:txBody>
      </p:sp>
      <p:sp>
        <p:nvSpPr>
          <p:cNvPr id="20484" name="Rectangle 3"/>
          <p:cNvSpPr>
            <a:spLocks noGrp="1" noChangeArrowheads="1"/>
          </p:cNvSpPr>
          <p:nvPr>
            <p:ph type="body" idx="1"/>
          </p:nvPr>
        </p:nvSpPr>
        <p:spPr>
          <a:xfrm>
            <a:off x="508001" y="1052736"/>
            <a:ext cx="8277225" cy="1368152"/>
          </a:xfrm>
        </p:spPr>
        <p:txBody>
          <a:bodyPr/>
          <a:lstStyle/>
          <a:p>
            <a:pPr eaLnBrk="1" hangingPunct="1"/>
            <a:r>
              <a:rPr lang="en-US" dirty="0"/>
              <a:t>Locking plates (internal fixator principle)</a:t>
            </a:r>
          </a:p>
          <a:p>
            <a:pPr eaLnBrk="1" hangingPunct="1"/>
            <a:r>
              <a:rPr lang="en-US" dirty="0"/>
              <a:t>Angular stable locking screws for nails</a:t>
            </a:r>
          </a:p>
          <a:p>
            <a:r>
              <a:rPr lang="es-AR" dirty="0"/>
              <a:t>Lock Variable Angle Screws </a:t>
            </a:r>
          </a:p>
          <a:p>
            <a:pPr eaLnBrk="1" hangingPunct="1"/>
            <a:endParaRPr lang="en-US" dirty="0"/>
          </a:p>
          <a:p>
            <a:pPr eaLnBrk="1" hangingPunct="1"/>
            <a:endParaRPr lang="en-US" dirty="0"/>
          </a:p>
        </p:txBody>
      </p:sp>
      <p:pic>
        <p:nvPicPr>
          <p:cNvPr id="6" name="Picture 5" descr="Slide_17a.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001" y="2564904"/>
            <a:ext cx="3744416" cy="1870767"/>
          </a:xfrm>
          <a:prstGeom prst="rect">
            <a:avLst/>
          </a:prstGeom>
        </p:spPr>
      </p:pic>
      <p:pic>
        <p:nvPicPr>
          <p:cNvPr id="3" name="Picture 2" descr="Slide_17b.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907" y="4560084"/>
            <a:ext cx="2952328" cy="1772396"/>
          </a:xfrm>
          <a:prstGeom prst="rect">
            <a:avLst/>
          </a:prstGeom>
        </p:spPr>
      </p:pic>
      <p:pic>
        <p:nvPicPr>
          <p:cNvPr id="10" name="Picture 9" descr="Slide_17c.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45892" y="2564904"/>
            <a:ext cx="3962276" cy="3757538"/>
          </a:xfrm>
          <a:prstGeom prst="rect">
            <a:avLst/>
          </a:prstGeom>
        </p:spPr>
      </p:pic>
    </p:spTree>
    <p:extLst>
      <p:ext uri="{BB962C8B-B14F-4D97-AF65-F5344CB8AC3E}">
        <p14:creationId xmlns:p14="http://schemas.microsoft.com/office/powerpoint/2010/main" val="409284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t>Implant characteristics</a:t>
            </a:r>
            <a:r>
              <a:rPr lang="en-US">
                <a:latin typeface="Times" pitchFamily="-32" charset="0"/>
                <a:ea typeface="Arial Unicode MS" pitchFamily="34" charset="-128"/>
                <a:cs typeface="Arial Unicode MS" pitchFamily="34" charset="-128"/>
              </a:rPr>
              <a:t>—</a:t>
            </a:r>
            <a:r>
              <a:rPr lang="en-US">
                <a:ea typeface="Arial Unicode MS" pitchFamily="34" charset="-128"/>
                <a:cs typeface="Arial Unicode MS" pitchFamily="34" charset="-128"/>
              </a:rPr>
              <a:t>biomechanics</a:t>
            </a:r>
          </a:p>
        </p:txBody>
      </p:sp>
      <p:sp>
        <p:nvSpPr>
          <p:cNvPr id="21507" name="Rectangle 4"/>
          <p:cNvSpPr>
            <a:spLocks noGrp="1" noChangeArrowheads="1"/>
          </p:cNvSpPr>
          <p:nvPr>
            <p:ph type="body" idx="1"/>
          </p:nvPr>
        </p:nvSpPr>
        <p:spPr>
          <a:xfrm>
            <a:off x="5686425" y="1484313"/>
            <a:ext cx="4838700" cy="1763712"/>
          </a:xfrm>
          <a:noFill/>
        </p:spPr>
        <p:txBody>
          <a:bodyPr/>
          <a:lstStyle/>
          <a:p>
            <a:pPr marL="284163" indent="-284163"/>
            <a:r>
              <a:rPr lang="en-US" sz="2400" b="1" dirty="0"/>
              <a:t>Conventional screws</a:t>
            </a:r>
          </a:p>
          <a:p>
            <a:pPr marL="284163" indent="-284163"/>
            <a:r>
              <a:rPr lang="en-US" sz="2400" dirty="0"/>
              <a:t>Screws loaded in tension</a:t>
            </a:r>
          </a:p>
          <a:p>
            <a:pPr marL="284163" indent="-284163"/>
            <a:r>
              <a:rPr lang="en-US" sz="2400" dirty="0"/>
              <a:t>Plate-bone friction</a:t>
            </a:r>
          </a:p>
          <a:p>
            <a:pPr marL="284163" indent="-284163"/>
            <a:r>
              <a:rPr lang="en-US" sz="2400" dirty="0"/>
              <a:t>Compression at fracture site</a:t>
            </a:r>
          </a:p>
        </p:txBody>
      </p:sp>
      <p:sp>
        <p:nvSpPr>
          <p:cNvPr id="817157" name="Rectangle 5"/>
          <p:cNvSpPr>
            <a:spLocks noChangeArrowheads="1"/>
          </p:cNvSpPr>
          <p:nvPr/>
        </p:nvSpPr>
        <p:spPr bwMode="auto">
          <a:xfrm>
            <a:off x="2265363" y="4133850"/>
            <a:ext cx="487521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284163" indent="-284163" algn="l">
              <a:spcBef>
                <a:spcPct val="10000"/>
              </a:spcBef>
            </a:pPr>
            <a:r>
              <a:rPr kumimoji="1" lang="en-US" sz="2400" b="1" dirty="0"/>
              <a:t>Locking head screws (LHS)</a:t>
            </a:r>
          </a:p>
          <a:p>
            <a:pPr marL="284163" indent="-284163" algn="l">
              <a:spcBef>
                <a:spcPct val="10000"/>
              </a:spcBef>
              <a:buFontTx/>
              <a:buChar char="•"/>
            </a:pPr>
            <a:r>
              <a:rPr kumimoji="1" lang="en-US" sz="2400" dirty="0"/>
              <a:t>Screws loaded in shear</a:t>
            </a:r>
          </a:p>
          <a:p>
            <a:pPr marL="284163" indent="-284163" algn="l">
              <a:spcBef>
                <a:spcPct val="10000"/>
              </a:spcBef>
              <a:buFontTx/>
              <a:buChar char="•"/>
            </a:pPr>
            <a:r>
              <a:rPr kumimoji="1" lang="en-US" sz="2400" dirty="0"/>
              <a:t>No compression of fracture</a:t>
            </a:r>
          </a:p>
        </p:txBody>
      </p:sp>
      <p:pic>
        <p:nvPicPr>
          <p:cNvPr id="2" name="Picture 1" descr="Slide_18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7529" y="1412776"/>
            <a:ext cx="3620167" cy="2304756"/>
          </a:xfrm>
          <a:prstGeom prst="rect">
            <a:avLst/>
          </a:prstGeom>
        </p:spPr>
      </p:pic>
      <p:pic>
        <p:nvPicPr>
          <p:cNvPr id="9" name="Picture 8" descr="Slide_18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0056" y="3789040"/>
            <a:ext cx="3393956" cy="2160740"/>
          </a:xfrm>
          <a:prstGeom prst="rect">
            <a:avLst/>
          </a:prstGeom>
        </p:spPr>
      </p:pic>
    </p:spTree>
    <p:extLst>
      <p:ext uri="{BB962C8B-B14F-4D97-AF65-F5344CB8AC3E}">
        <p14:creationId xmlns:p14="http://schemas.microsoft.com/office/powerpoint/2010/main" val="3490359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7157"/>
                                        </p:tgtEl>
                                        <p:attrNameLst>
                                          <p:attrName>style.visibility</p:attrName>
                                        </p:attrNameLst>
                                      </p:cBhvr>
                                      <p:to>
                                        <p:strVal val="visible"/>
                                      </p:to>
                                    </p:set>
                                    <p:animEffect transition="in" filter="fade">
                                      <p:cBhvr>
                                        <p:cTn id="7" dur="1000"/>
                                        <p:tgtEl>
                                          <p:spTgt spid="817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36C86233-D998-4A18-B9E7-AD699768E019}"/>
              </a:ext>
            </a:extLst>
          </p:cNvPr>
          <p:cNvSpPr>
            <a:spLocks noGrp="1"/>
          </p:cNvSpPr>
          <p:nvPr>
            <p:ph idx="1"/>
          </p:nvPr>
        </p:nvSpPr>
        <p:spPr/>
        <p:txBody>
          <a:bodyPr/>
          <a:lstStyle/>
          <a:p>
            <a:pPr lvl="0"/>
            <a:r>
              <a:rPr lang="en-US" dirty="0"/>
              <a:t>Differentiate the structure of osteoporotic bone compared to normal bone architecture</a:t>
            </a:r>
          </a:p>
          <a:p>
            <a:pPr lvl="0"/>
            <a:endParaRPr lang="en-US" dirty="0"/>
          </a:p>
          <a:p>
            <a:pPr lvl="0"/>
            <a:r>
              <a:rPr lang="en-US" dirty="0"/>
              <a:t>Explain why the treatment of patients with fragility fractures goes beyond fracture fixation</a:t>
            </a:r>
          </a:p>
          <a:p>
            <a:pPr marL="0" indent="0">
              <a:buNone/>
            </a:pPr>
            <a:endParaRPr lang="en-US" dirty="0"/>
          </a:p>
          <a:p>
            <a:pPr lvl="0"/>
            <a:r>
              <a:rPr lang="en-US" dirty="0"/>
              <a:t>Discuss diagnostic and treatment algorithms</a:t>
            </a:r>
          </a:p>
          <a:p>
            <a:pPr lvl="0"/>
            <a:endParaRPr lang="en-US" dirty="0"/>
          </a:p>
          <a:p>
            <a:pPr lvl="0"/>
            <a:r>
              <a:rPr lang="en-US" dirty="0"/>
              <a:t>List the different options of implants available for fixation</a:t>
            </a:r>
          </a:p>
          <a:p>
            <a:endParaRPr lang="de-CH" dirty="0"/>
          </a:p>
        </p:txBody>
      </p:sp>
      <p:sp>
        <p:nvSpPr>
          <p:cNvPr id="5" name="Rectangle 3"/>
          <p:cNvSpPr txBox="1">
            <a:spLocks noChangeArrowheads="1"/>
          </p:cNvSpPr>
          <p:nvPr/>
        </p:nvSpPr>
        <p:spPr bwMode="auto">
          <a:xfrm>
            <a:off x="1911872" y="1268761"/>
            <a:ext cx="8223447"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0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lvl="0"/>
            <a:endParaRPr lang="en-US" sz="2800" dirty="0"/>
          </a:p>
        </p:txBody>
      </p:sp>
    </p:spTree>
    <p:extLst>
      <p:ext uri="{BB962C8B-B14F-4D97-AF65-F5344CB8AC3E}">
        <p14:creationId xmlns:p14="http://schemas.microsoft.com/office/powerpoint/2010/main" val="3300794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re, screw&#10;&#10;Description automatically generated">
            <a:extLst>
              <a:ext uri="{FF2B5EF4-FFF2-40B4-BE49-F238E27FC236}">
                <a16:creationId xmlns:a16="http://schemas.microsoft.com/office/drawing/2014/main" id="{E6B969E6-9E8A-4D34-9742-A96447A09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5" y="2446810"/>
            <a:ext cx="5985630" cy="4438522"/>
          </a:xfrm>
          <a:prstGeom prst="rect">
            <a:avLst/>
          </a:prstGeom>
        </p:spPr>
      </p:pic>
      <p:sp>
        <p:nvSpPr>
          <p:cNvPr id="24578" name="Rectangle 2"/>
          <p:cNvSpPr>
            <a:spLocks noGrp="1" noChangeArrowheads="1"/>
          </p:cNvSpPr>
          <p:nvPr>
            <p:ph type="title"/>
          </p:nvPr>
        </p:nvSpPr>
        <p:spPr>
          <a:xfrm>
            <a:off x="508001" y="570384"/>
            <a:ext cx="11036300" cy="914400"/>
          </a:xfrm>
        </p:spPr>
        <p:txBody>
          <a:bodyPr/>
          <a:lstStyle/>
          <a:p>
            <a:r>
              <a:rPr lang="en-US"/>
              <a:t>Specific implant characteristics—screw design</a:t>
            </a:r>
          </a:p>
        </p:txBody>
      </p:sp>
      <p:sp>
        <p:nvSpPr>
          <p:cNvPr id="24579" name="Rectangle 3"/>
          <p:cNvSpPr>
            <a:spLocks noGrp="1" noChangeArrowheads="1"/>
          </p:cNvSpPr>
          <p:nvPr>
            <p:ph type="body" idx="1"/>
          </p:nvPr>
        </p:nvSpPr>
        <p:spPr/>
        <p:txBody>
          <a:bodyPr/>
          <a:lstStyle/>
          <a:p>
            <a:r>
              <a:rPr lang="en-US" dirty="0"/>
              <a:t>Increased bone-implant interface by improved screw designs</a:t>
            </a:r>
          </a:p>
          <a:p>
            <a:r>
              <a:rPr lang="en-US" dirty="0"/>
              <a:t>Subsidence strongly depends on load-bearing area</a:t>
            </a:r>
          </a:p>
          <a:p>
            <a:endParaRPr lang="en-US" dirty="0"/>
          </a:p>
        </p:txBody>
      </p:sp>
      <p:pic>
        <p:nvPicPr>
          <p:cNvPr id="2" name="Picture 1" descr="Slide_21b.png"/>
          <p:cNvPicPr>
            <a:picLocks noChangeAspect="1"/>
          </p:cNvPicPr>
          <p:nvPr/>
        </p:nvPicPr>
        <p:blipFill rotWithShape="1">
          <a:blip r:embed="rId4" cstate="print">
            <a:extLst>
              <a:ext uri="{28A0092B-C50C-407E-A947-70E740481C1C}">
                <a14:useLocalDpi xmlns:a14="http://schemas.microsoft.com/office/drawing/2010/main"/>
              </a:ext>
            </a:extLst>
          </a:blip>
          <a:srcRect t="30135"/>
          <a:stretch/>
        </p:blipFill>
        <p:spPr>
          <a:xfrm>
            <a:off x="6240017" y="3843236"/>
            <a:ext cx="3860315" cy="1962028"/>
          </a:xfrm>
          <a:prstGeom prst="rect">
            <a:avLst/>
          </a:prstGeom>
        </p:spPr>
      </p:pic>
    </p:spTree>
    <p:extLst>
      <p:ext uri="{BB962C8B-B14F-4D97-AF65-F5344CB8AC3E}">
        <p14:creationId xmlns:p14="http://schemas.microsoft.com/office/powerpoint/2010/main" val="433113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a:t>Specific implant characteristics</a:t>
            </a:r>
            <a:r>
              <a:rPr lang="en-US" dirty="0">
                <a:latin typeface="Times" pitchFamily="-32" charset="0"/>
                <a:ea typeface="Arial Unicode MS" pitchFamily="34" charset="-128"/>
                <a:cs typeface="Arial Unicode MS" pitchFamily="34" charset="-128"/>
              </a:rPr>
              <a:t>—</a:t>
            </a:r>
            <a:r>
              <a:rPr lang="en-US" dirty="0">
                <a:ea typeface="Arial Unicode MS" pitchFamily="34" charset="-128"/>
                <a:cs typeface="Arial Unicode MS" pitchFamily="34" charset="-128"/>
              </a:rPr>
              <a:t>blades</a:t>
            </a:r>
          </a:p>
        </p:txBody>
      </p:sp>
      <p:sp>
        <p:nvSpPr>
          <p:cNvPr id="25603" name="Rectangle 3"/>
          <p:cNvSpPr>
            <a:spLocks noGrp="1" noChangeArrowheads="1"/>
          </p:cNvSpPr>
          <p:nvPr>
            <p:ph type="body" sz="half" idx="1"/>
          </p:nvPr>
        </p:nvSpPr>
        <p:spPr>
          <a:xfrm>
            <a:off x="529975" y="1340768"/>
            <a:ext cx="8277225" cy="1224136"/>
          </a:xfrm>
        </p:spPr>
        <p:txBody>
          <a:bodyPr/>
          <a:lstStyle/>
          <a:p>
            <a:pPr eaLnBrk="1" hangingPunct="1">
              <a:buFontTx/>
              <a:buNone/>
            </a:pPr>
            <a:r>
              <a:rPr lang="en-US" dirty="0"/>
              <a:t>Increased bone-implant interface by blades instead</a:t>
            </a:r>
          </a:p>
          <a:p>
            <a:pPr eaLnBrk="1" hangingPunct="1">
              <a:buFontTx/>
              <a:buNone/>
            </a:pPr>
            <a:r>
              <a:rPr lang="en-US" dirty="0"/>
              <a:t>of screws</a:t>
            </a:r>
            <a:r>
              <a:rPr lang="en-US" dirty="0">
                <a:latin typeface="Times" pitchFamily="-32" charset="0"/>
                <a:ea typeface="Arial Unicode MS" pitchFamily="34" charset="-128"/>
                <a:cs typeface="Arial Unicode MS" pitchFamily="34" charset="-128"/>
              </a:rPr>
              <a:t>—</a:t>
            </a:r>
            <a:r>
              <a:rPr lang="en-US" dirty="0"/>
              <a:t>contact area of +53%</a:t>
            </a:r>
          </a:p>
          <a:p>
            <a:pPr eaLnBrk="1" hangingPunct="1"/>
            <a:endParaRPr lang="en-US" dirty="0"/>
          </a:p>
        </p:txBody>
      </p:sp>
      <p:pic>
        <p:nvPicPr>
          <p:cNvPr id="25604"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2746376"/>
            <a:ext cx="8099425" cy="3446463"/>
          </a:xfrm>
          <a:prstGeom prst="rect">
            <a:avLst/>
          </a:prstGeom>
          <a:noFill/>
          <a:ln>
            <a:noFill/>
          </a:ln>
          <a:effectLst/>
          <a:extLst>
            <a:ext uri="{909E8E84-426E-40DD-AFC4-6F175D3DCCD1}">
              <a14:hiddenFill xmlns:a14="http://schemas.microsoft.com/office/drawing/2010/main">
                <a:solidFill>
                  <a:srgbClr val="151554"/>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574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Object 2"/>
          <p:cNvPicPr>
            <a:picLocks noChangeAspect="1" noChangeArrowheads="1"/>
          </p:cNvPicPr>
          <p:nvPr/>
        </p:nvPicPr>
        <p:blipFill>
          <a:blip r:embed="rId3" cstate="print"/>
          <a:srcRect/>
          <a:stretch>
            <a:fillRect/>
          </a:stretch>
        </p:blipFill>
        <p:spPr bwMode="auto">
          <a:xfrm>
            <a:off x="1213157" y="1436687"/>
            <a:ext cx="4267200" cy="4733925"/>
          </a:xfrm>
          <a:prstGeom prst="rect">
            <a:avLst/>
          </a:prstGeom>
          <a:noFill/>
          <a:ln w="9525">
            <a:noFill/>
            <a:miter lim="800000"/>
            <a:headEnd/>
            <a:tailEnd/>
          </a:ln>
          <a:effectLst/>
        </p:spPr>
      </p:pic>
      <p:sp>
        <p:nvSpPr>
          <p:cNvPr id="2052" name="Text Box 3"/>
          <p:cNvSpPr txBox="1">
            <a:spLocks noChangeArrowheads="1"/>
          </p:cNvSpPr>
          <p:nvPr/>
        </p:nvSpPr>
        <p:spPr bwMode="auto">
          <a:xfrm>
            <a:off x="1235198" y="1414239"/>
            <a:ext cx="1420453" cy="360612"/>
          </a:xfrm>
          <a:prstGeom prst="rect">
            <a:avLst/>
          </a:prstGeom>
          <a:noFill/>
          <a:ln w="9525">
            <a:noFill/>
            <a:miter lim="800000"/>
            <a:headEnd/>
            <a:tailEnd/>
          </a:ln>
        </p:spPr>
        <p:txBody>
          <a:bodyPr wrap="none">
            <a:spAutoFit/>
          </a:bodyPr>
          <a:lstStyle/>
          <a:p>
            <a:pPr>
              <a:lnSpc>
                <a:spcPct val="120000"/>
              </a:lnSpc>
            </a:pPr>
            <a:r>
              <a:rPr lang="de-DE" sz="1600" dirty="0">
                <a:solidFill>
                  <a:schemeClr val="bg2"/>
                </a:solidFill>
              </a:rPr>
              <a:t>A = 81.3 mm</a:t>
            </a:r>
            <a:r>
              <a:rPr lang="de-DE" sz="1600" baseline="30000" dirty="0">
                <a:solidFill>
                  <a:schemeClr val="bg2"/>
                </a:solidFill>
              </a:rPr>
              <a:t>2</a:t>
            </a:r>
            <a:endParaRPr lang="de-DE" sz="1600" dirty="0">
              <a:solidFill>
                <a:schemeClr val="bg2"/>
              </a:solidFill>
            </a:endParaRPr>
          </a:p>
        </p:txBody>
      </p:sp>
      <p:grpSp>
        <p:nvGrpSpPr>
          <p:cNvPr id="3" name="Group 7"/>
          <p:cNvGrpSpPr>
            <a:grpSpLocks/>
          </p:cNvGrpSpPr>
          <p:nvPr/>
        </p:nvGrpSpPr>
        <p:grpSpPr bwMode="auto">
          <a:xfrm>
            <a:off x="6381447" y="1363109"/>
            <a:ext cx="4191000" cy="4788323"/>
            <a:chOff x="3366" y="720"/>
            <a:chExt cx="2970" cy="3016"/>
          </a:xfrm>
        </p:grpSpPr>
        <p:grpSp>
          <p:nvGrpSpPr>
            <p:cNvPr id="4" name="Group 8"/>
            <p:cNvGrpSpPr>
              <a:grpSpLocks/>
            </p:cNvGrpSpPr>
            <p:nvPr/>
          </p:nvGrpSpPr>
          <p:grpSpPr bwMode="auto">
            <a:xfrm>
              <a:off x="3366" y="760"/>
              <a:ext cx="2970" cy="2976"/>
              <a:chOff x="3324" y="336"/>
              <a:chExt cx="2970" cy="2976"/>
            </a:xfrm>
          </p:grpSpPr>
          <p:pic>
            <p:nvPicPr>
              <p:cNvPr id="2051" name="Object 3"/>
              <p:cNvPicPr>
                <a:picLocks noChangeAspect="1" noChangeArrowheads="1"/>
              </p:cNvPicPr>
              <p:nvPr/>
            </p:nvPicPr>
            <p:blipFill>
              <a:blip r:embed="rId4" cstate="print"/>
              <a:srcRect/>
              <a:stretch>
                <a:fillRect/>
              </a:stretch>
            </p:blipFill>
            <p:spPr bwMode="auto">
              <a:xfrm>
                <a:off x="3324" y="336"/>
                <a:ext cx="2970" cy="2976"/>
              </a:xfrm>
              <a:prstGeom prst="rect">
                <a:avLst/>
              </a:prstGeom>
              <a:noFill/>
              <a:ln w="9525">
                <a:noFill/>
                <a:miter lim="800000"/>
                <a:headEnd/>
                <a:tailEnd/>
              </a:ln>
              <a:effectLst/>
            </p:spPr>
          </p:pic>
          <p:sp>
            <p:nvSpPr>
              <p:cNvPr id="2060" name="Freeform 10"/>
              <p:cNvSpPr>
                <a:spLocks/>
              </p:cNvSpPr>
              <p:nvPr/>
            </p:nvSpPr>
            <p:spPr bwMode="auto">
              <a:xfrm>
                <a:off x="4200" y="1384"/>
                <a:ext cx="864" cy="791"/>
              </a:xfrm>
              <a:custGeom>
                <a:avLst/>
                <a:gdLst>
                  <a:gd name="T0" fmla="*/ 192 w 864"/>
                  <a:gd name="T1" fmla="*/ 520 h 791"/>
                  <a:gd name="T2" fmla="*/ 80 w 864"/>
                  <a:gd name="T3" fmla="*/ 472 h 791"/>
                  <a:gd name="T4" fmla="*/ 32 w 864"/>
                  <a:gd name="T5" fmla="*/ 456 h 791"/>
                  <a:gd name="T6" fmla="*/ 16 w 864"/>
                  <a:gd name="T7" fmla="*/ 432 h 791"/>
                  <a:gd name="T8" fmla="*/ 0 w 864"/>
                  <a:gd name="T9" fmla="*/ 368 h 791"/>
                  <a:gd name="T10" fmla="*/ 56 w 864"/>
                  <a:gd name="T11" fmla="*/ 320 h 791"/>
                  <a:gd name="T12" fmla="*/ 72 w 864"/>
                  <a:gd name="T13" fmla="*/ 296 h 791"/>
                  <a:gd name="T14" fmla="*/ 160 w 864"/>
                  <a:gd name="T15" fmla="*/ 208 h 791"/>
                  <a:gd name="T16" fmla="*/ 192 w 864"/>
                  <a:gd name="T17" fmla="*/ 16 h 791"/>
                  <a:gd name="T18" fmla="*/ 256 w 864"/>
                  <a:gd name="T19" fmla="*/ 0 h 791"/>
                  <a:gd name="T20" fmla="*/ 520 w 864"/>
                  <a:gd name="T21" fmla="*/ 144 h 791"/>
                  <a:gd name="T22" fmla="*/ 640 w 864"/>
                  <a:gd name="T23" fmla="*/ 104 h 791"/>
                  <a:gd name="T24" fmla="*/ 744 w 864"/>
                  <a:gd name="T25" fmla="*/ 128 h 791"/>
                  <a:gd name="T26" fmla="*/ 864 w 864"/>
                  <a:gd name="T27" fmla="*/ 208 h 791"/>
                  <a:gd name="T28" fmla="*/ 864 w 864"/>
                  <a:gd name="T29" fmla="*/ 256 h 791"/>
                  <a:gd name="T30" fmla="*/ 824 w 864"/>
                  <a:gd name="T31" fmla="*/ 424 h 791"/>
                  <a:gd name="T32" fmla="*/ 792 w 864"/>
                  <a:gd name="T33" fmla="*/ 544 h 791"/>
                  <a:gd name="T34" fmla="*/ 720 w 864"/>
                  <a:gd name="T35" fmla="*/ 584 h 791"/>
                  <a:gd name="T36" fmla="*/ 576 w 864"/>
                  <a:gd name="T37" fmla="*/ 776 h 791"/>
                  <a:gd name="T38" fmla="*/ 480 w 864"/>
                  <a:gd name="T39" fmla="*/ 784 h 791"/>
                  <a:gd name="T40" fmla="*/ 296 w 864"/>
                  <a:gd name="T41" fmla="*/ 776 h 791"/>
                  <a:gd name="T42" fmla="*/ 232 w 864"/>
                  <a:gd name="T43" fmla="*/ 704 h 791"/>
                  <a:gd name="T44" fmla="*/ 192 w 864"/>
                  <a:gd name="T45" fmla="*/ 520 h 7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4"/>
                  <a:gd name="T70" fmla="*/ 0 h 791"/>
                  <a:gd name="T71" fmla="*/ 864 w 864"/>
                  <a:gd name="T72" fmla="*/ 791 h 7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4" h="791">
                    <a:moveTo>
                      <a:pt x="192" y="520"/>
                    </a:moveTo>
                    <a:cubicBezTo>
                      <a:pt x="165" y="479"/>
                      <a:pt x="125" y="484"/>
                      <a:pt x="80" y="472"/>
                    </a:cubicBezTo>
                    <a:cubicBezTo>
                      <a:pt x="64" y="468"/>
                      <a:pt x="32" y="456"/>
                      <a:pt x="32" y="456"/>
                    </a:cubicBezTo>
                    <a:cubicBezTo>
                      <a:pt x="27" y="448"/>
                      <a:pt x="19" y="441"/>
                      <a:pt x="16" y="432"/>
                    </a:cubicBezTo>
                    <a:cubicBezTo>
                      <a:pt x="8" y="411"/>
                      <a:pt x="0" y="368"/>
                      <a:pt x="0" y="368"/>
                    </a:cubicBezTo>
                    <a:cubicBezTo>
                      <a:pt x="17" y="351"/>
                      <a:pt x="39" y="337"/>
                      <a:pt x="56" y="320"/>
                    </a:cubicBezTo>
                    <a:cubicBezTo>
                      <a:pt x="63" y="313"/>
                      <a:pt x="65" y="302"/>
                      <a:pt x="72" y="296"/>
                    </a:cubicBezTo>
                    <a:cubicBezTo>
                      <a:pt x="115" y="259"/>
                      <a:pt x="134" y="260"/>
                      <a:pt x="160" y="208"/>
                    </a:cubicBezTo>
                    <a:cubicBezTo>
                      <a:pt x="169" y="156"/>
                      <a:pt x="154" y="35"/>
                      <a:pt x="192" y="16"/>
                    </a:cubicBezTo>
                    <a:cubicBezTo>
                      <a:pt x="212" y="6"/>
                      <a:pt x="235" y="5"/>
                      <a:pt x="256" y="0"/>
                    </a:cubicBezTo>
                    <a:cubicBezTo>
                      <a:pt x="341" y="64"/>
                      <a:pt x="412" y="126"/>
                      <a:pt x="520" y="144"/>
                    </a:cubicBezTo>
                    <a:cubicBezTo>
                      <a:pt x="574" y="135"/>
                      <a:pt x="592" y="120"/>
                      <a:pt x="640" y="104"/>
                    </a:cubicBezTo>
                    <a:cubicBezTo>
                      <a:pt x="713" y="114"/>
                      <a:pt x="678" y="106"/>
                      <a:pt x="744" y="128"/>
                    </a:cubicBezTo>
                    <a:cubicBezTo>
                      <a:pt x="792" y="144"/>
                      <a:pt x="815" y="192"/>
                      <a:pt x="864" y="208"/>
                    </a:cubicBezTo>
                    <a:cubicBezTo>
                      <a:pt x="843" y="272"/>
                      <a:pt x="864" y="192"/>
                      <a:pt x="864" y="256"/>
                    </a:cubicBezTo>
                    <a:cubicBezTo>
                      <a:pt x="864" y="310"/>
                      <a:pt x="834" y="371"/>
                      <a:pt x="824" y="424"/>
                    </a:cubicBezTo>
                    <a:cubicBezTo>
                      <a:pt x="814" y="479"/>
                      <a:pt x="824" y="496"/>
                      <a:pt x="792" y="544"/>
                    </a:cubicBezTo>
                    <a:cubicBezTo>
                      <a:pt x="780" y="562"/>
                      <a:pt x="738" y="572"/>
                      <a:pt x="720" y="584"/>
                    </a:cubicBezTo>
                    <a:cubicBezTo>
                      <a:pt x="680" y="643"/>
                      <a:pt x="664" y="764"/>
                      <a:pt x="576" y="776"/>
                    </a:cubicBezTo>
                    <a:cubicBezTo>
                      <a:pt x="544" y="780"/>
                      <a:pt x="512" y="781"/>
                      <a:pt x="480" y="784"/>
                    </a:cubicBezTo>
                    <a:cubicBezTo>
                      <a:pt x="418" y="772"/>
                      <a:pt x="358" y="791"/>
                      <a:pt x="296" y="776"/>
                    </a:cubicBezTo>
                    <a:cubicBezTo>
                      <a:pt x="241" y="721"/>
                      <a:pt x="261" y="747"/>
                      <a:pt x="232" y="704"/>
                    </a:cubicBezTo>
                    <a:cubicBezTo>
                      <a:pt x="226" y="633"/>
                      <a:pt x="218" y="584"/>
                      <a:pt x="192" y="520"/>
                    </a:cubicBezTo>
                    <a:close/>
                  </a:path>
                </a:pathLst>
              </a:custGeom>
              <a:noFill/>
              <a:ln w="50800" cap="flat" cmpd="sng">
                <a:solidFill>
                  <a:schemeClr val="bg2">
                    <a:lumMod val="75000"/>
                  </a:schemeClr>
                </a:solidFill>
                <a:prstDash val="sysDot"/>
                <a:round/>
                <a:headEnd/>
                <a:tailEnd/>
              </a:ln>
            </p:spPr>
            <p:txBody>
              <a:bodyPr wrap="none" anchor="ctr"/>
              <a:lstStyle/>
              <a:p>
                <a:endParaRPr lang="en-US"/>
              </a:p>
            </p:txBody>
          </p:sp>
        </p:grpSp>
        <p:sp>
          <p:nvSpPr>
            <p:cNvPr id="2058" name="Text Box 11"/>
            <p:cNvSpPr txBox="1">
              <a:spLocks noChangeArrowheads="1"/>
            </p:cNvSpPr>
            <p:nvPr/>
          </p:nvSpPr>
          <p:spPr bwMode="auto">
            <a:xfrm>
              <a:off x="3448" y="720"/>
              <a:ext cx="2115" cy="438"/>
            </a:xfrm>
            <a:prstGeom prst="rect">
              <a:avLst/>
            </a:prstGeom>
            <a:noFill/>
            <a:ln w="9525">
              <a:noFill/>
              <a:miter lim="800000"/>
              <a:headEnd/>
              <a:tailEnd/>
            </a:ln>
          </p:spPr>
          <p:txBody>
            <a:bodyPr wrap="none">
              <a:spAutoFit/>
            </a:bodyPr>
            <a:lstStyle/>
            <a:p>
              <a:pPr>
                <a:lnSpc>
                  <a:spcPct val="120000"/>
                </a:lnSpc>
              </a:pPr>
              <a:r>
                <a:rPr lang="de-DE">
                  <a:solidFill>
                    <a:schemeClr val="bg2"/>
                  </a:solidFill>
                </a:rPr>
                <a:t>A = 26.7 mm</a:t>
              </a:r>
              <a:r>
                <a:rPr lang="de-DE" baseline="30000">
                  <a:solidFill>
                    <a:schemeClr val="bg2"/>
                  </a:solidFill>
                </a:rPr>
                <a:t>2</a:t>
              </a:r>
              <a:endParaRPr lang="de-DE">
                <a:solidFill>
                  <a:schemeClr val="bg2"/>
                </a:solidFill>
              </a:endParaRPr>
            </a:p>
          </p:txBody>
        </p:sp>
        <p:sp>
          <p:nvSpPr>
            <p:cNvPr id="533516" name="AutoShape 12"/>
            <p:cNvSpPr>
              <a:spLocks noChangeArrowheads="1"/>
            </p:cNvSpPr>
            <p:nvPr/>
          </p:nvSpPr>
          <p:spPr bwMode="auto">
            <a:xfrm>
              <a:off x="3642" y="2008"/>
              <a:ext cx="544" cy="336"/>
            </a:xfrm>
            <a:prstGeom prst="rightArrow">
              <a:avLst>
                <a:gd name="adj1" fmla="val 50000"/>
                <a:gd name="adj2" fmla="val 40476"/>
              </a:avLst>
            </a:prstGeom>
            <a:gradFill rotWithShape="0">
              <a:gsLst>
                <a:gs pos="0">
                  <a:schemeClr val="folHlink"/>
                </a:gs>
                <a:gs pos="100000">
                  <a:schemeClr val="folHlink">
                    <a:gamma/>
                    <a:shade val="5882"/>
                    <a:invGamma/>
                  </a:schemeClr>
                </a:gs>
              </a:gsLst>
              <a:lin ang="0" scaled="1"/>
            </a:gradFill>
            <a:ln w="9525">
              <a:solidFill>
                <a:schemeClr val="bg2"/>
              </a:solidFill>
              <a:miter lim="800000"/>
              <a:headEnd/>
              <a:tailEnd/>
            </a:ln>
            <a:effectLst/>
          </p:spPr>
          <p:txBody>
            <a:bodyPr wrap="none" anchor="ctr"/>
            <a:lstStyle/>
            <a:p>
              <a:pPr>
                <a:defRPr/>
              </a:pPr>
              <a:endParaRPr lang="en-US"/>
            </a:p>
          </p:txBody>
        </p:sp>
      </p:grpSp>
      <p:sp>
        <p:nvSpPr>
          <p:cNvPr id="13" name="Text Box 3">
            <a:extLst>
              <a:ext uri="{FF2B5EF4-FFF2-40B4-BE49-F238E27FC236}">
                <a16:creationId xmlns:a16="http://schemas.microsoft.com/office/drawing/2014/main" id="{997EE094-E5CB-1642-ABE9-3958F922FF30}"/>
              </a:ext>
            </a:extLst>
          </p:cNvPr>
          <p:cNvSpPr txBox="1">
            <a:spLocks noChangeArrowheads="1"/>
          </p:cNvSpPr>
          <p:nvPr/>
        </p:nvSpPr>
        <p:spPr bwMode="auto">
          <a:xfrm>
            <a:off x="1801204" y="869956"/>
            <a:ext cx="2033570" cy="494751"/>
          </a:xfrm>
          <a:prstGeom prst="rect">
            <a:avLst/>
          </a:prstGeom>
          <a:noFill/>
          <a:ln w="9525">
            <a:noFill/>
            <a:miter lim="800000"/>
            <a:headEnd/>
            <a:tailEnd/>
          </a:ln>
        </p:spPr>
        <p:txBody>
          <a:bodyPr wrap="none">
            <a:spAutoFit/>
          </a:bodyPr>
          <a:lstStyle/>
          <a:p>
            <a:pPr>
              <a:lnSpc>
                <a:spcPct val="120000"/>
              </a:lnSpc>
            </a:pPr>
            <a:r>
              <a:rPr lang="de-DE" sz="2400" dirty="0">
                <a:solidFill>
                  <a:schemeClr val="bg1"/>
                </a:solidFill>
              </a:rPr>
              <a:t>A = 81.3 mm</a:t>
            </a:r>
            <a:r>
              <a:rPr lang="de-DE" sz="2400" baseline="30000" dirty="0">
                <a:solidFill>
                  <a:schemeClr val="bg1"/>
                </a:solidFill>
              </a:rPr>
              <a:t>2</a:t>
            </a:r>
            <a:endParaRPr lang="de-DE" sz="2400" dirty="0">
              <a:solidFill>
                <a:schemeClr val="bg1"/>
              </a:solidFill>
            </a:endParaRPr>
          </a:p>
        </p:txBody>
      </p:sp>
      <p:sp>
        <p:nvSpPr>
          <p:cNvPr id="14" name="Text Box 11">
            <a:extLst>
              <a:ext uri="{FF2B5EF4-FFF2-40B4-BE49-F238E27FC236}">
                <a16:creationId xmlns:a16="http://schemas.microsoft.com/office/drawing/2014/main" id="{3C347070-73DE-1242-8353-249BD77A7547}"/>
              </a:ext>
            </a:extLst>
          </p:cNvPr>
          <p:cNvSpPr txBox="1">
            <a:spLocks noChangeArrowheads="1"/>
          </p:cNvSpPr>
          <p:nvPr/>
        </p:nvSpPr>
        <p:spPr bwMode="auto">
          <a:xfrm>
            <a:off x="6688005" y="1510374"/>
            <a:ext cx="1420453" cy="360612"/>
          </a:xfrm>
          <a:prstGeom prst="rect">
            <a:avLst/>
          </a:prstGeom>
          <a:noFill/>
          <a:ln w="9525">
            <a:noFill/>
            <a:miter lim="800000"/>
            <a:headEnd/>
            <a:tailEnd/>
          </a:ln>
        </p:spPr>
        <p:txBody>
          <a:bodyPr wrap="none">
            <a:spAutoFit/>
          </a:bodyPr>
          <a:lstStyle/>
          <a:p>
            <a:pPr>
              <a:lnSpc>
                <a:spcPct val="120000"/>
              </a:lnSpc>
            </a:pPr>
            <a:r>
              <a:rPr lang="de-DE" sz="1600" dirty="0">
                <a:solidFill>
                  <a:schemeClr val="bg2"/>
                </a:solidFill>
              </a:rPr>
              <a:t>A = 26.7 mm</a:t>
            </a:r>
            <a:r>
              <a:rPr lang="de-DE" sz="1600" baseline="30000" dirty="0">
                <a:solidFill>
                  <a:schemeClr val="bg2"/>
                </a:solidFill>
              </a:rPr>
              <a:t>2</a:t>
            </a:r>
            <a:endParaRPr lang="de-DE" sz="1600" dirty="0">
              <a:solidFill>
                <a:schemeClr val="bg2"/>
              </a:solidFill>
            </a:endParaRPr>
          </a:p>
        </p:txBody>
      </p:sp>
      <p:sp>
        <p:nvSpPr>
          <p:cNvPr id="16" name="Rectangle 2">
            <a:extLst>
              <a:ext uri="{FF2B5EF4-FFF2-40B4-BE49-F238E27FC236}">
                <a16:creationId xmlns:a16="http://schemas.microsoft.com/office/drawing/2014/main" id="{2C5B028B-E569-7142-B338-2E51C9544ED7}"/>
              </a:ext>
            </a:extLst>
          </p:cNvPr>
          <p:cNvSpPr>
            <a:spLocks noGrp="1" noChangeArrowheads="1"/>
          </p:cNvSpPr>
          <p:nvPr>
            <p:ph type="title"/>
          </p:nvPr>
        </p:nvSpPr>
        <p:spPr>
          <a:xfrm>
            <a:off x="508001" y="531813"/>
            <a:ext cx="11036300" cy="685800"/>
          </a:xfrm>
        </p:spPr>
        <p:txBody>
          <a:bodyPr/>
          <a:lstStyle/>
          <a:p>
            <a:pPr eaLnBrk="1" hangingPunct="1"/>
            <a:r>
              <a:rPr lang="en-US" dirty="0"/>
              <a:t>Specific implant characteristics</a:t>
            </a:r>
            <a:r>
              <a:rPr lang="en-US" dirty="0">
                <a:latin typeface="Times" pitchFamily="-32" charset="0"/>
                <a:ea typeface="Arial Unicode MS" pitchFamily="34" charset="-128"/>
                <a:cs typeface="Arial Unicode MS" pitchFamily="34" charset="-128"/>
              </a:rPr>
              <a:t>—</a:t>
            </a:r>
            <a:r>
              <a:rPr lang="en-US" dirty="0">
                <a:ea typeface="Arial Unicode MS" pitchFamily="34" charset="-128"/>
                <a:cs typeface="Arial Unicode MS" pitchFamily="34" charset="-128"/>
              </a:rPr>
              <a:t>Helical blades</a:t>
            </a:r>
          </a:p>
        </p:txBody>
      </p:sp>
      <p:pic>
        <p:nvPicPr>
          <p:cNvPr id="5" name="Picture 4" descr="A picture containing text, map&#10;&#10;Description automatically generated">
            <a:extLst>
              <a:ext uri="{FF2B5EF4-FFF2-40B4-BE49-F238E27FC236}">
                <a16:creationId xmlns:a16="http://schemas.microsoft.com/office/drawing/2014/main" id="{880CE5EE-8D9F-4B77-B878-DA13156DC5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356" r="53293"/>
          <a:stretch/>
        </p:blipFill>
        <p:spPr>
          <a:xfrm>
            <a:off x="588393" y="4206821"/>
            <a:ext cx="1766416" cy="2149403"/>
          </a:xfrm>
          <a:prstGeom prst="rect">
            <a:avLst/>
          </a:prstGeom>
        </p:spPr>
      </p:pic>
      <p:pic>
        <p:nvPicPr>
          <p:cNvPr id="17" name="Picture 16" descr="A picture containing text, map&#10;&#10;Description automatically generated">
            <a:extLst>
              <a:ext uri="{FF2B5EF4-FFF2-40B4-BE49-F238E27FC236}">
                <a16:creationId xmlns:a16="http://schemas.microsoft.com/office/drawing/2014/main" id="{E9292870-46CF-4DE7-9FFE-60BBA9773D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57" t="23356" r="4536"/>
          <a:stretch/>
        </p:blipFill>
        <p:spPr>
          <a:xfrm>
            <a:off x="5781338" y="4206821"/>
            <a:ext cx="1766416" cy="2149403"/>
          </a:xfrm>
          <a:prstGeom prst="rect">
            <a:avLst/>
          </a:prstGeom>
        </p:spPr>
      </p:pic>
    </p:spTree>
    <p:extLst>
      <p:ext uri="{BB962C8B-B14F-4D97-AF65-F5344CB8AC3E}">
        <p14:creationId xmlns:p14="http://schemas.microsoft.com/office/powerpoint/2010/main" val="1887446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6CDB06FC-51B6-48D7-8D5E-95FF4A51C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73085"/>
            <a:ext cx="8352928" cy="6193943"/>
          </a:xfrm>
          <a:prstGeom prst="rect">
            <a:avLst/>
          </a:prstGeom>
        </p:spPr>
      </p:pic>
      <p:sp>
        <p:nvSpPr>
          <p:cNvPr id="2" name="Title 1"/>
          <p:cNvSpPr>
            <a:spLocks noGrp="1"/>
          </p:cNvSpPr>
          <p:nvPr>
            <p:ph type="title"/>
          </p:nvPr>
        </p:nvSpPr>
        <p:spPr/>
        <p:txBody>
          <a:bodyPr/>
          <a:lstStyle/>
          <a:p>
            <a:r>
              <a:rPr lang="es-AR" dirty="0"/>
              <a:t>Augmentation</a:t>
            </a:r>
            <a:endParaRPr lang="en-US" dirty="0"/>
          </a:p>
        </p:txBody>
      </p:sp>
    </p:spTree>
    <p:extLst>
      <p:ext uri="{BB962C8B-B14F-4D97-AF65-F5344CB8AC3E}">
        <p14:creationId xmlns:p14="http://schemas.microsoft.com/office/powerpoint/2010/main" val="240871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survival_load" descr="survival_load"/>
          <p:cNvPicPr>
            <a:picLocks noChangeAspect="1"/>
          </p:cNvPicPr>
          <p:nvPr/>
        </p:nvPicPr>
        <p:blipFill>
          <a:blip r:embed="rId3"/>
          <a:stretch>
            <a:fillRect/>
          </a:stretch>
        </p:blipFill>
        <p:spPr>
          <a:xfrm>
            <a:off x="1812925" y="525462"/>
            <a:ext cx="8027988" cy="5819776"/>
          </a:xfrm>
          <a:prstGeom prst="rect">
            <a:avLst/>
          </a:prstGeom>
          <a:ln w="12700">
            <a:miter lim="400000"/>
          </a:ln>
        </p:spPr>
      </p:pic>
      <p:pic>
        <p:nvPicPr>
          <p:cNvPr id="465" name="prox_fem_f04-865r_vor_augm" descr="prox_fem_f04-865r_vor_augm"/>
          <p:cNvPicPr>
            <a:picLocks noChangeAspect="1"/>
          </p:cNvPicPr>
          <p:nvPr/>
        </p:nvPicPr>
        <p:blipFill>
          <a:blip r:embed="rId4"/>
          <a:stretch>
            <a:fillRect/>
          </a:stretch>
        </p:blipFill>
        <p:spPr>
          <a:xfrm>
            <a:off x="8435975" y="1579562"/>
            <a:ext cx="1962150" cy="2254251"/>
          </a:xfrm>
          <a:prstGeom prst="rect">
            <a:avLst/>
          </a:prstGeom>
          <a:ln w="12700">
            <a:miter lim="400000"/>
          </a:ln>
        </p:spPr>
      </p:pic>
      <p:pic>
        <p:nvPicPr>
          <p:cNvPr id="466" name="prox_fem_f04-865r_nach_augm" descr="prox_fem_f04-865r_nach_augm"/>
          <p:cNvPicPr>
            <a:picLocks noChangeAspect="1"/>
          </p:cNvPicPr>
          <p:nvPr/>
        </p:nvPicPr>
        <p:blipFill>
          <a:blip r:embed="rId5"/>
          <a:stretch>
            <a:fillRect/>
          </a:stretch>
        </p:blipFill>
        <p:spPr>
          <a:xfrm>
            <a:off x="8437562" y="3924300"/>
            <a:ext cx="1960563" cy="2276475"/>
          </a:xfrm>
          <a:prstGeom prst="rect">
            <a:avLst/>
          </a:prstGeom>
          <a:ln w="12700">
            <a:miter lim="400000"/>
          </a:ln>
        </p:spPr>
      </p:pic>
      <p:pic>
        <p:nvPicPr>
          <p:cNvPr id="467" name="image.png" descr="image.png"/>
          <p:cNvPicPr>
            <a:picLocks noChangeAspect="1"/>
          </p:cNvPicPr>
          <p:nvPr/>
        </p:nvPicPr>
        <p:blipFill>
          <a:blip r:embed="rId6"/>
          <a:stretch>
            <a:fillRect/>
          </a:stretch>
        </p:blipFill>
        <p:spPr>
          <a:xfrm>
            <a:off x="2674937" y="3113087"/>
            <a:ext cx="2628901" cy="1971676"/>
          </a:xfrm>
          <a:prstGeom prst="rect">
            <a:avLst/>
          </a:prstGeom>
          <a:ln w="12700">
            <a:miter lim="400000"/>
          </a:ln>
        </p:spPr>
      </p:pic>
      <p:sp>
        <p:nvSpPr>
          <p:cNvPr id="2" name="Rectangle 1">
            <a:extLst>
              <a:ext uri="{FF2B5EF4-FFF2-40B4-BE49-F238E27FC236}">
                <a16:creationId xmlns:a16="http://schemas.microsoft.com/office/drawing/2014/main" id="{DA0F2D55-7DB3-41C4-A3A5-728B9ED93103}"/>
              </a:ext>
            </a:extLst>
          </p:cNvPr>
          <p:cNvSpPr/>
          <p:nvPr/>
        </p:nvSpPr>
        <p:spPr>
          <a:xfrm>
            <a:off x="27216" y="6345238"/>
            <a:ext cx="8604671" cy="430887"/>
          </a:xfrm>
          <a:prstGeom prst="rect">
            <a:avLst/>
          </a:prstGeom>
        </p:spPr>
        <p:txBody>
          <a:bodyPr wrap="square">
            <a:spAutoFit/>
          </a:bodyPr>
          <a:lstStyle/>
          <a:p>
            <a:pPr marL="346075" indent="9525" algn="l">
              <a:spcBef>
                <a:spcPts val="480"/>
              </a:spcBef>
              <a:spcAft>
                <a:spcPts val="0"/>
              </a:spcAft>
            </a:pPr>
            <a:r>
              <a:rPr lang="en-US" sz="1100" dirty="0">
                <a:latin typeface="+mj-lt"/>
                <a:ea typeface="Arial" panose="020B0604020202020204" pitchFamily="34" charset="0"/>
              </a:rPr>
              <a:t>Von der Linden P, </a:t>
            </a:r>
            <a:r>
              <a:rPr lang="en-US" sz="1100" dirty="0" err="1">
                <a:latin typeface="+mj-lt"/>
                <a:ea typeface="Arial" panose="020B0604020202020204" pitchFamily="34" charset="0"/>
              </a:rPr>
              <a:t>Gisep</a:t>
            </a:r>
            <a:r>
              <a:rPr lang="en-US" sz="1100" dirty="0">
                <a:latin typeface="+mj-lt"/>
                <a:ea typeface="Arial" panose="020B0604020202020204" pitchFamily="34" charset="0"/>
              </a:rPr>
              <a:t> A, Boner V, </a:t>
            </a:r>
            <a:r>
              <a:rPr lang="en-US" sz="1100" dirty="0" err="1">
                <a:latin typeface="+mj-lt"/>
                <a:ea typeface="Arial" panose="020B0604020202020204" pitchFamily="34" charset="0"/>
              </a:rPr>
              <a:t>Windolf</a:t>
            </a:r>
            <a:r>
              <a:rPr lang="en-US" sz="1100" dirty="0">
                <a:latin typeface="+mj-lt"/>
                <a:ea typeface="Arial" panose="020B0604020202020204" pitchFamily="34" charset="0"/>
              </a:rPr>
              <a:t> M, </a:t>
            </a:r>
            <a:r>
              <a:rPr lang="en-US" sz="1100" dirty="0" err="1">
                <a:latin typeface="+mj-lt"/>
                <a:ea typeface="Arial" panose="020B0604020202020204" pitchFamily="34" charset="0"/>
              </a:rPr>
              <a:t>Appelt</a:t>
            </a:r>
            <a:r>
              <a:rPr lang="en-US" sz="1100" dirty="0">
                <a:latin typeface="+mj-lt"/>
                <a:ea typeface="Arial" panose="020B0604020202020204" pitchFamily="34" charset="0"/>
              </a:rPr>
              <a:t> A, </a:t>
            </a:r>
            <a:r>
              <a:rPr lang="en-US" sz="1100" dirty="0" err="1">
                <a:latin typeface="+mj-lt"/>
                <a:ea typeface="Arial" panose="020B0604020202020204" pitchFamily="34" charset="0"/>
              </a:rPr>
              <a:t>Suhm</a:t>
            </a:r>
            <a:r>
              <a:rPr lang="en-US" sz="1100" dirty="0">
                <a:latin typeface="+mj-lt"/>
                <a:ea typeface="Arial" panose="020B0604020202020204" pitchFamily="34" charset="0"/>
              </a:rPr>
              <a:t> N. </a:t>
            </a:r>
            <a:r>
              <a:rPr lang="en-US" sz="1100" dirty="0"/>
              <a:t>Biomechanical Evaluation of a New Augmentation Method for Enhanced Screw Fixation in Osteoporotic Proximal Femoral Fractures.</a:t>
            </a:r>
            <a:r>
              <a:rPr lang="en-US" sz="1100" dirty="0">
                <a:latin typeface="+mj-lt"/>
                <a:ea typeface="Arial" panose="020B0604020202020204" pitchFamily="34" charset="0"/>
              </a:rPr>
              <a:t> J </a:t>
            </a:r>
            <a:r>
              <a:rPr lang="en-US" sz="1100" dirty="0" err="1">
                <a:latin typeface="+mj-lt"/>
                <a:ea typeface="Arial" panose="020B0604020202020204" pitchFamily="34" charset="0"/>
              </a:rPr>
              <a:t>Orthop</a:t>
            </a:r>
            <a:r>
              <a:rPr lang="en-US" sz="1100" dirty="0">
                <a:latin typeface="+mj-lt"/>
                <a:ea typeface="Arial" panose="020B0604020202020204" pitchFamily="34" charset="0"/>
              </a:rPr>
              <a:t> Res. 2006 Dec;24(12):2230-7.    </a:t>
            </a:r>
            <a:endParaRPr lang="de-CH" sz="1100" dirty="0">
              <a:latin typeface="+mj-lt"/>
              <a:ea typeface="Arial" panose="020B0604020202020204" pitchFamily="34" charset="0"/>
            </a:endParaRPr>
          </a:p>
        </p:txBody>
      </p:sp>
    </p:spTree>
    <p:extLst>
      <p:ext uri="{BB962C8B-B14F-4D97-AF65-F5344CB8AC3E}">
        <p14:creationId xmlns:p14="http://schemas.microsoft.com/office/powerpoint/2010/main" val="366850824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20151106_134358.jpg" descr="20151106_134358.jpg">
            <a:extLst>
              <a:ext uri="{FF2B5EF4-FFF2-40B4-BE49-F238E27FC236}">
                <a16:creationId xmlns:a16="http://schemas.microsoft.com/office/drawing/2014/main" id="{1ACC7FDC-2A39-CE45-9570-07E21DEFEEF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265"/>
                    </a14:imgEffect>
                    <a14:imgEffect>
                      <a14:saturation sat="0"/>
                    </a14:imgEffect>
                  </a14:imgLayer>
                </a14:imgProps>
              </a:ext>
              <a:ext uri="{28A0092B-C50C-407E-A947-70E740481C1C}">
                <a14:useLocalDpi xmlns:a14="http://schemas.microsoft.com/office/drawing/2010/main"/>
              </a:ext>
            </a:extLst>
          </a:blip>
          <a:srcRect l="25029"/>
          <a:stretch/>
        </p:blipFill>
        <p:spPr>
          <a:xfrm rot="5400000">
            <a:off x="2359748" y="855931"/>
            <a:ext cx="6855363" cy="5143500"/>
          </a:xfrm>
          <a:prstGeom prst="rect">
            <a:avLst/>
          </a:prstGeom>
          <a:ln w="12700">
            <a:miter lim="400000"/>
          </a:ln>
        </p:spPr>
      </p:pic>
      <p:sp>
        <p:nvSpPr>
          <p:cNvPr id="3" name="Inhaltsplatzhalter 2">
            <a:extLst>
              <a:ext uri="{FF2B5EF4-FFF2-40B4-BE49-F238E27FC236}">
                <a16:creationId xmlns:a16="http://schemas.microsoft.com/office/drawing/2014/main" id="{D52CFEAA-805C-1445-A7D0-E1FD19F6DD92}"/>
              </a:ext>
            </a:extLst>
          </p:cNvPr>
          <p:cNvSpPr txBox="1">
            <a:spLocks/>
          </p:cNvSpPr>
          <p:nvPr/>
        </p:nvSpPr>
        <p:spPr>
          <a:xfrm>
            <a:off x="335360" y="764704"/>
            <a:ext cx="3678833" cy="2206223"/>
          </a:xfrm>
          <a:prstGeom prst="rect">
            <a:avLst/>
          </a:prstGeom>
        </p:spPr>
        <p:txBody>
          <a:bodyPr>
            <a:normAutofit/>
          </a:bodyPr>
          <a:lst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a:lnSpc>
                <a:spcPct val="150000"/>
              </a:lnSpc>
              <a:buFontTx/>
              <a:buNone/>
              <a:defRPr sz="5000" b="1">
                <a:solidFill>
                  <a:srgbClr val="FFFFFF"/>
                </a:solidFill>
              </a:defRPr>
            </a:pPr>
            <a:r>
              <a:rPr lang="es-AR" sz="2400" b="1" kern="0" dirty="0">
                <a:solidFill>
                  <a:srgbClr val="FFFFFF"/>
                </a:solidFill>
              </a:rPr>
              <a:t>83 YO, F</a:t>
            </a:r>
          </a:p>
          <a:p>
            <a:pPr marL="0" indent="0">
              <a:lnSpc>
                <a:spcPct val="150000"/>
              </a:lnSpc>
              <a:buFontTx/>
              <a:buNone/>
              <a:defRPr sz="5000" b="1">
                <a:solidFill>
                  <a:srgbClr val="FFFFFF"/>
                </a:solidFill>
              </a:defRPr>
            </a:pPr>
            <a:r>
              <a:rPr lang="es-AR" sz="2400" b="1" kern="0" dirty="0">
                <a:solidFill>
                  <a:srgbClr val="FFFFFF"/>
                </a:solidFill>
              </a:rPr>
              <a:t>Fell at home </a:t>
            </a:r>
          </a:p>
        </p:txBody>
      </p:sp>
    </p:spTree>
    <p:extLst>
      <p:ext uri="{BB962C8B-B14F-4D97-AF65-F5344CB8AC3E}">
        <p14:creationId xmlns:p14="http://schemas.microsoft.com/office/powerpoint/2010/main" val="2943788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5" name="20151106_094504.jpg" descr="20151106_09450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3559" y="1988468"/>
            <a:ext cx="3541713" cy="3816796"/>
          </a:xfrm>
          <a:prstGeom prst="rect">
            <a:avLst/>
          </a:prstGeom>
          <a:ln w="12700">
            <a:miter lim="400000"/>
          </a:ln>
        </p:spPr>
      </p:pic>
      <p:pic>
        <p:nvPicPr>
          <p:cNvPr id="486" name="20151106_094511.jpg" descr="20151106_09451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175" y="2090765"/>
            <a:ext cx="3603625" cy="3225546"/>
          </a:xfrm>
          <a:prstGeom prst="rect">
            <a:avLst/>
          </a:prstGeom>
          <a:ln w="12700">
            <a:miter lim="400000"/>
          </a:ln>
        </p:spPr>
      </p:pic>
      <p:pic>
        <p:nvPicPr>
          <p:cNvPr id="487" name="20151106_094522.jpg" descr="20151106_09452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6815" y="2114549"/>
            <a:ext cx="3541713" cy="3368675"/>
          </a:xfrm>
          <a:prstGeom prst="rect">
            <a:avLst/>
          </a:prstGeom>
          <a:ln w="12700">
            <a:miter lim="400000"/>
          </a:ln>
        </p:spPr>
      </p:pic>
      <p:pic>
        <p:nvPicPr>
          <p:cNvPr id="488" name="20151106_094528.jpg" descr="20151106_09452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9547" y="6350"/>
            <a:ext cx="3608388" cy="3368675"/>
          </a:xfrm>
          <a:prstGeom prst="rect">
            <a:avLst/>
          </a:prstGeom>
          <a:ln w="12700">
            <a:miter lim="400000"/>
          </a:ln>
        </p:spPr>
      </p:pic>
      <p:pic>
        <p:nvPicPr>
          <p:cNvPr id="489" name="20151106_094533.jpg" descr="20151106_09453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67584" y="-18116"/>
            <a:ext cx="3462338" cy="3588545"/>
          </a:xfrm>
          <a:prstGeom prst="rect">
            <a:avLst/>
          </a:prstGeom>
          <a:ln w="12700">
            <a:miter lim="400000"/>
          </a:ln>
        </p:spPr>
      </p:pic>
      <p:pic>
        <p:nvPicPr>
          <p:cNvPr id="490" name="20151106_094536.jpg" descr="20151106_094536.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0957" y="60325"/>
            <a:ext cx="3524250" cy="3368675"/>
          </a:xfrm>
          <a:prstGeom prst="rect">
            <a:avLst/>
          </a:prstGeom>
          <a:ln w="12700">
            <a:miter lim="400000"/>
          </a:ln>
        </p:spPr>
      </p:pic>
      <p:pic>
        <p:nvPicPr>
          <p:cNvPr id="491" name="20151106_094452.jpg" descr="20151106_094452.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8823" y="4204237"/>
            <a:ext cx="3517900" cy="3816796"/>
          </a:xfrm>
          <a:prstGeom prst="rect">
            <a:avLst/>
          </a:prstGeom>
          <a:ln w="12700">
            <a:miter lim="400000"/>
          </a:ln>
        </p:spPr>
      </p:pic>
      <p:pic>
        <p:nvPicPr>
          <p:cNvPr id="492" name="20151106_094429.jpg" descr="20151106_094429.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19565" y="4150262"/>
            <a:ext cx="3565526" cy="3816795"/>
          </a:xfrm>
          <a:prstGeom prst="rect">
            <a:avLst/>
          </a:prstGeom>
          <a:ln w="12700">
            <a:miter lim="400000"/>
          </a:ln>
        </p:spPr>
      </p:pic>
      <p:pic>
        <p:nvPicPr>
          <p:cNvPr id="10" name="20151106_094422.jpg" descr="20151106_094422.jpg">
            <a:extLst>
              <a:ext uri="{FF2B5EF4-FFF2-40B4-BE49-F238E27FC236}">
                <a16:creationId xmlns:a16="http://schemas.microsoft.com/office/drawing/2014/main" id="{BCEE4692-2B04-414C-87CB-F4B8F47EA9E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23559" y="4414710"/>
            <a:ext cx="3856211" cy="2924944"/>
          </a:xfrm>
          <a:prstGeom prst="rect">
            <a:avLst/>
          </a:prstGeom>
          <a:ln w="12700">
            <a:miter lim="400000"/>
          </a:ln>
        </p:spPr>
      </p:pic>
    </p:spTree>
    <p:extLst>
      <p:ext uri="{BB962C8B-B14F-4D97-AF65-F5344CB8AC3E}">
        <p14:creationId xmlns:p14="http://schemas.microsoft.com/office/powerpoint/2010/main" val="69954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3" name="IMG-20151106-WA0008.jpeg" descr="IMG-20151106-WA0008.jpeg"/>
          <p:cNvPicPr>
            <a:picLocks noChangeAspect="1"/>
          </p:cNvPicPr>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524000" y="857250"/>
            <a:ext cx="9144000" cy="5143500"/>
          </a:xfrm>
          <a:prstGeom prst="rect">
            <a:avLst/>
          </a:prstGeom>
          <a:ln w="12700">
            <a:miter lim="400000"/>
          </a:ln>
        </p:spPr>
      </p:pic>
      <p:sp>
        <p:nvSpPr>
          <p:cNvPr id="3" name="CuadroTexto 2">
            <a:extLst>
              <a:ext uri="{FF2B5EF4-FFF2-40B4-BE49-F238E27FC236}">
                <a16:creationId xmlns:a16="http://schemas.microsoft.com/office/drawing/2014/main" id="{4A742D0E-6483-5F4A-8930-AD2AF3D2E729}"/>
              </a:ext>
            </a:extLst>
          </p:cNvPr>
          <p:cNvSpPr txBox="1"/>
          <p:nvPr/>
        </p:nvSpPr>
        <p:spPr>
          <a:xfrm>
            <a:off x="-179614" y="-533479"/>
            <a:ext cx="124232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AR" sz="2800" b="0" i="0" u="none" strike="noStrike" cap="none" spc="0" normalizeH="0" baseline="0" dirty="0">
                <a:ln>
                  <a:noFill/>
                </a:ln>
                <a:solidFill>
                  <a:schemeClr val="bg1"/>
                </a:solidFill>
                <a:effectLst>
                  <a:outerShdw blurRad="38100" dist="38100" dir="2700000" rotWithShape="0">
                    <a:srgbClr val="DDDDDD"/>
                  </a:outerShdw>
                </a:effectLst>
                <a:uFillTx/>
                <a:latin typeface="Arial"/>
                <a:ea typeface="Arial"/>
                <a:cs typeface="Arial"/>
                <a:sym typeface="Arial"/>
              </a:rPr>
              <a:t>Caso 2</a:t>
            </a:r>
          </a:p>
        </p:txBody>
      </p:sp>
    </p:spTree>
    <p:extLst>
      <p:ext uri="{BB962C8B-B14F-4D97-AF65-F5344CB8AC3E}">
        <p14:creationId xmlns:p14="http://schemas.microsoft.com/office/powerpoint/2010/main" val="3946952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Applied fixation principles in osteoporotic bone</a:t>
            </a:r>
          </a:p>
        </p:txBody>
      </p:sp>
      <p:sp>
        <p:nvSpPr>
          <p:cNvPr id="30723" name="Rectangle 3"/>
          <p:cNvSpPr>
            <a:spLocks noGrp="1" noChangeArrowheads="1"/>
          </p:cNvSpPr>
          <p:nvPr>
            <p:ph type="body" idx="1"/>
          </p:nvPr>
        </p:nvSpPr>
        <p:spPr/>
        <p:txBody>
          <a:bodyPr/>
          <a:lstStyle/>
          <a:p>
            <a:r>
              <a:rPr lang="en-US" dirty="0"/>
              <a:t>Indirect, functional, not anatomical reduction</a:t>
            </a:r>
          </a:p>
          <a:p>
            <a:r>
              <a:rPr lang="en-US" dirty="0"/>
              <a:t>Relative instead of absolute stability </a:t>
            </a:r>
          </a:p>
          <a:p>
            <a:r>
              <a:rPr lang="en-US" dirty="0"/>
              <a:t>Locked splinting with long plates or nails</a:t>
            </a:r>
          </a:p>
          <a:p>
            <a:r>
              <a:rPr lang="en-US" dirty="0"/>
              <a:t>Load distribution, no peak stresses</a:t>
            </a:r>
          </a:p>
          <a:p>
            <a:r>
              <a:rPr lang="en-US" dirty="0"/>
              <a:t>No </a:t>
            </a:r>
            <a:r>
              <a:rPr lang="en-US" dirty="0" err="1"/>
              <a:t>interfragmentary</a:t>
            </a:r>
            <a:r>
              <a:rPr lang="en-US" dirty="0"/>
              <a:t> compression</a:t>
            </a:r>
          </a:p>
          <a:p>
            <a:r>
              <a:rPr lang="en-US" dirty="0"/>
              <a:t>Secondary bone healing with callus formation</a:t>
            </a:r>
          </a:p>
          <a:p>
            <a:r>
              <a:rPr lang="en-US" dirty="0"/>
              <a:t>No mixture of principles and methods</a:t>
            </a:r>
          </a:p>
          <a:p>
            <a:endParaRPr lang="en-US" dirty="0"/>
          </a:p>
        </p:txBody>
      </p:sp>
    </p:spTree>
    <p:extLst>
      <p:ext uri="{BB962C8B-B14F-4D97-AF65-F5344CB8AC3E}">
        <p14:creationId xmlns:p14="http://schemas.microsoft.com/office/powerpoint/2010/main" val="3004869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a:t>Functional reduction</a:t>
            </a:r>
          </a:p>
        </p:txBody>
      </p:sp>
      <p:sp>
        <p:nvSpPr>
          <p:cNvPr id="827396" name="Text Box 4"/>
          <p:cNvSpPr txBox="1">
            <a:spLocks noChangeArrowheads="1"/>
          </p:cNvSpPr>
          <p:nvPr/>
        </p:nvSpPr>
        <p:spPr bwMode="auto">
          <a:xfrm>
            <a:off x="1774825" y="6178551"/>
            <a:ext cx="3529012" cy="520655"/>
          </a:xfrm>
          <a:prstGeom prst="rect">
            <a:avLst/>
          </a:prstGeom>
          <a:noFill/>
          <a:ln>
            <a:noFill/>
          </a:ln>
          <a:effectLst/>
          <a:extLst>
            <a:ext uri="{909E8E84-426E-40DD-AFC4-6F175D3DCCD1}">
              <a14:hiddenFill xmlns:a14="http://schemas.microsoft.com/office/drawing/2010/main">
                <a:solidFill>
                  <a:srgbClr val="151554"/>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a:spcBef>
                <a:spcPct val="50000"/>
              </a:spcBef>
            </a:pPr>
            <a:r>
              <a:rPr lang="de-DE" sz="2800" dirty="0">
                <a:latin typeface="+mn-lt"/>
              </a:rPr>
              <a:t>70-year-old </a:t>
            </a:r>
            <a:r>
              <a:rPr lang="de-DE" sz="2800" dirty="0" err="1">
                <a:latin typeface="+mn-lt"/>
              </a:rPr>
              <a:t>woman</a:t>
            </a:r>
            <a:endParaRPr lang="de-DE" sz="2800" dirty="0">
              <a:latin typeface="+mn-lt"/>
            </a:endParaRPr>
          </a:p>
        </p:txBody>
      </p:sp>
      <p:pic>
        <p:nvPicPr>
          <p:cNvPr id="3174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38839" y="1087439"/>
            <a:ext cx="1239837"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9288" y="1087439"/>
            <a:ext cx="13144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92476" y="1087439"/>
            <a:ext cx="1376363"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34239" y="1087439"/>
            <a:ext cx="1258887"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561388" y="1087439"/>
            <a:ext cx="120650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27576" y="1087439"/>
            <a:ext cx="1152525"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038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Content</a:t>
            </a:r>
          </a:p>
        </p:txBody>
      </p:sp>
      <p:sp>
        <p:nvSpPr>
          <p:cNvPr id="5123" name="Rectangle 3"/>
          <p:cNvSpPr>
            <a:spLocks noGrp="1" noChangeArrowheads="1"/>
          </p:cNvSpPr>
          <p:nvPr>
            <p:ph type="body" idx="1"/>
          </p:nvPr>
        </p:nvSpPr>
        <p:spPr/>
        <p:txBody>
          <a:bodyPr/>
          <a:lstStyle/>
          <a:p>
            <a:r>
              <a:rPr lang="en-US" dirty="0"/>
              <a:t>Changes of cortical and </a:t>
            </a:r>
            <a:r>
              <a:rPr lang="en-US" dirty="0" err="1"/>
              <a:t>cancellous</a:t>
            </a:r>
            <a:r>
              <a:rPr lang="en-US" dirty="0"/>
              <a:t> bone and resulting challenges</a:t>
            </a:r>
          </a:p>
          <a:p>
            <a:r>
              <a:rPr lang="en-US" dirty="0"/>
              <a:t>Implant characteristics in response to reduced bone quality</a:t>
            </a:r>
          </a:p>
          <a:p>
            <a:r>
              <a:rPr lang="en-US" dirty="0"/>
              <a:t>Applied fixation principles in osteoporotic bone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3541023"/>
            <a:ext cx="7610382" cy="305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051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Relative instead of absolute stability</a:t>
            </a:r>
            <a:br>
              <a:rPr lang="en-US" dirty="0"/>
            </a:br>
            <a:endParaRPr lang="en-US" dirty="0"/>
          </a:p>
        </p:txBody>
      </p:sp>
      <p:sp>
        <p:nvSpPr>
          <p:cNvPr id="830470" name="Text Box 6"/>
          <p:cNvSpPr txBox="1">
            <a:spLocks noChangeArrowheads="1"/>
          </p:cNvSpPr>
          <p:nvPr/>
        </p:nvSpPr>
        <p:spPr bwMode="auto">
          <a:xfrm>
            <a:off x="1882776" y="6215064"/>
            <a:ext cx="3925193" cy="520655"/>
          </a:xfrm>
          <a:prstGeom prst="rect">
            <a:avLst/>
          </a:prstGeom>
          <a:noFill/>
          <a:ln>
            <a:noFill/>
          </a:ln>
          <a:effectLst/>
          <a:extLst>
            <a:ext uri="{909E8E84-426E-40DD-AFC4-6F175D3DCCD1}">
              <a14:hiddenFill xmlns:a14="http://schemas.microsoft.com/office/drawing/2010/main">
                <a:solidFill>
                  <a:srgbClr val="151554"/>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algn="l">
              <a:spcBef>
                <a:spcPct val="50000"/>
              </a:spcBef>
            </a:pPr>
            <a:r>
              <a:rPr lang="en-US" sz="2800" dirty="0"/>
              <a:t>79-year-old woman</a:t>
            </a:r>
          </a:p>
        </p:txBody>
      </p:sp>
      <p:pic>
        <p:nvPicPr>
          <p:cNvPr id="33796" name="Picture 9" descr="Pictur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64538" y="1006476"/>
            <a:ext cx="15049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0" descr="Picture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82776" y="1006476"/>
            <a:ext cx="166687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1" descr="Picture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27463" y="1006476"/>
            <a:ext cx="18288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2" descr="Picture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11901" y="1023939"/>
            <a:ext cx="155257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59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595438" y="6200775"/>
            <a:ext cx="5508674"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algn="l" eaLnBrk="1" hangingPunct="1">
              <a:spcBef>
                <a:spcPct val="50000"/>
              </a:spcBef>
            </a:pPr>
            <a:r>
              <a:rPr lang="en-US" sz="2800" dirty="0">
                <a:latin typeface="+mn-lt"/>
              </a:rPr>
              <a:t>5 weeks postoperatively   </a:t>
            </a:r>
          </a:p>
        </p:txBody>
      </p:sp>
      <p:pic>
        <p:nvPicPr>
          <p:cNvPr id="34819" name="Picture 9" descr="Picture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80439" y="352426"/>
            <a:ext cx="153352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0" descr="Picture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4976" y="350839"/>
            <a:ext cx="1789113" cy="584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1" descr="Picture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30638" y="352425"/>
            <a:ext cx="1731962"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2" descr="Picture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51539" y="352426"/>
            <a:ext cx="214312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214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4" name="Imagen" descr="Imagen"/>
          <p:cNvPicPr>
            <a:picLocks noChangeAspect="1"/>
          </p:cNvPicPr>
          <p:nvPr/>
        </p:nvPicPr>
        <p:blipFill>
          <a:blip r:embed="rId3"/>
          <a:srcRect/>
          <a:stretch>
            <a:fillRect/>
          </a:stretch>
        </p:blipFill>
        <p:spPr>
          <a:xfrm rot="2550905">
            <a:off x="2762233" y="578131"/>
            <a:ext cx="5420108" cy="5701738"/>
          </a:xfrm>
          <a:custGeom>
            <a:avLst/>
            <a:gdLst/>
            <a:ahLst/>
            <a:cxnLst>
              <a:cxn ang="0">
                <a:pos x="wd2" y="hd2"/>
              </a:cxn>
              <a:cxn ang="5400000">
                <a:pos x="wd2" y="hd2"/>
              </a:cxn>
              <a:cxn ang="10800000">
                <a:pos x="wd2" y="hd2"/>
              </a:cxn>
              <a:cxn ang="16200000">
                <a:pos x="wd2" y="hd2"/>
              </a:cxn>
            </a:cxnLst>
            <a:rect l="0" t="0" r="r" b="b"/>
            <a:pathLst>
              <a:path w="21600" h="21600" extrusionOk="0">
                <a:moveTo>
                  <a:pt x="0" y="5560"/>
                </a:moveTo>
                <a:lnTo>
                  <a:pt x="0" y="11032"/>
                </a:lnTo>
                <a:lnTo>
                  <a:pt x="10192" y="21600"/>
                </a:lnTo>
                <a:lnTo>
                  <a:pt x="21600" y="21600"/>
                </a:lnTo>
                <a:lnTo>
                  <a:pt x="21600" y="11334"/>
                </a:lnTo>
                <a:lnTo>
                  <a:pt x="10669" y="0"/>
                </a:lnTo>
                <a:lnTo>
                  <a:pt x="6380" y="0"/>
                </a:lnTo>
                <a:lnTo>
                  <a:pt x="0" y="5560"/>
                </a:lnTo>
                <a:close/>
              </a:path>
            </a:pathLst>
          </a:custGeom>
          <a:ln w="12700">
            <a:miter lim="400000"/>
          </a:ln>
        </p:spPr>
      </p:pic>
      <p:pic>
        <p:nvPicPr>
          <p:cNvPr id="595" name="Imagen" descr="Imagen"/>
          <p:cNvPicPr>
            <a:picLocks noChangeAspect="1"/>
          </p:cNvPicPr>
          <p:nvPr/>
        </p:nvPicPr>
        <p:blipFill>
          <a:blip r:embed="rId4"/>
          <a:srcRect/>
          <a:stretch>
            <a:fillRect/>
          </a:stretch>
        </p:blipFill>
        <p:spPr>
          <a:xfrm rot="2409749">
            <a:off x="5302068" y="1484968"/>
            <a:ext cx="5026031" cy="5457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7159"/>
                </a:lnTo>
                <a:lnTo>
                  <a:pt x="12923" y="21600"/>
                </a:lnTo>
                <a:lnTo>
                  <a:pt x="17381" y="21600"/>
                </a:lnTo>
                <a:lnTo>
                  <a:pt x="21600" y="18398"/>
                </a:lnTo>
                <a:lnTo>
                  <a:pt x="21600" y="9042"/>
                </a:lnTo>
                <a:lnTo>
                  <a:pt x="13509" y="0"/>
                </a:lnTo>
                <a:lnTo>
                  <a:pt x="0" y="0"/>
                </a:lnTo>
                <a:close/>
              </a:path>
            </a:pathLst>
          </a:custGeom>
          <a:ln w="12700">
            <a:miter lim="400000"/>
          </a:ln>
        </p:spPr>
      </p:pic>
      <p:pic>
        <p:nvPicPr>
          <p:cNvPr id="597" name="Imagen" descr="Imagen"/>
          <p:cNvPicPr>
            <a:picLocks noChangeAspect="1"/>
          </p:cNvPicPr>
          <p:nvPr/>
        </p:nvPicPr>
        <p:blipFill>
          <a:blip r:embed="rId5"/>
          <a:stretch>
            <a:fillRect/>
          </a:stretch>
        </p:blipFill>
        <p:spPr>
          <a:xfrm rot="5400000">
            <a:off x="7234004" y="2330121"/>
            <a:ext cx="6783587" cy="3109144"/>
          </a:xfrm>
          <a:prstGeom prst="rect">
            <a:avLst/>
          </a:prstGeom>
          <a:ln w="12700">
            <a:miter lim="400000"/>
          </a:ln>
        </p:spPr>
      </p:pic>
      <p:sp>
        <p:nvSpPr>
          <p:cNvPr id="2" name="CuadroTexto 1">
            <a:extLst>
              <a:ext uri="{FF2B5EF4-FFF2-40B4-BE49-F238E27FC236}">
                <a16:creationId xmlns:a16="http://schemas.microsoft.com/office/drawing/2014/main" id="{D6597E8F-681F-0D4E-B4C5-654BCE057065}"/>
              </a:ext>
            </a:extLst>
          </p:cNvPr>
          <p:cNvSpPr txBox="1"/>
          <p:nvPr/>
        </p:nvSpPr>
        <p:spPr>
          <a:xfrm>
            <a:off x="393916" y="2180186"/>
            <a:ext cx="2981907" cy="1384995"/>
          </a:xfrm>
          <a:prstGeom prst="rect">
            <a:avLst/>
          </a:prstGeom>
          <a:noFill/>
        </p:spPr>
        <p:txBody>
          <a:bodyPr wrap="none" rtlCol="0">
            <a:spAutoFit/>
          </a:bodyPr>
          <a:lstStyle/>
          <a:p>
            <a:pPr algn="l"/>
            <a:r>
              <a:rPr lang="es-AR" sz="2800" dirty="0">
                <a:solidFill>
                  <a:schemeClr val="bg1"/>
                </a:solidFill>
              </a:rPr>
              <a:t>67 YO F</a:t>
            </a:r>
          </a:p>
          <a:p>
            <a:pPr algn="l"/>
            <a:r>
              <a:rPr lang="es-AR" sz="2800" dirty="0">
                <a:solidFill>
                  <a:schemeClr val="bg1"/>
                </a:solidFill>
              </a:rPr>
              <a:t>THA 6 y before</a:t>
            </a:r>
          </a:p>
          <a:p>
            <a:pPr algn="l"/>
            <a:r>
              <a:rPr lang="es-AR" sz="2800" dirty="0">
                <a:solidFill>
                  <a:schemeClr val="bg1"/>
                </a:solidFill>
              </a:rPr>
              <a:t>PPF 9 month ago</a:t>
            </a:r>
          </a:p>
        </p:txBody>
      </p:sp>
      <p:sp>
        <p:nvSpPr>
          <p:cNvPr id="4" name="Title 3">
            <a:extLst>
              <a:ext uri="{FF2B5EF4-FFF2-40B4-BE49-F238E27FC236}">
                <a16:creationId xmlns:a16="http://schemas.microsoft.com/office/drawing/2014/main" id="{49985C29-9957-4233-9225-E15AD3626EFD}"/>
              </a:ext>
            </a:extLst>
          </p:cNvPr>
          <p:cNvSpPr>
            <a:spLocks noGrp="1"/>
          </p:cNvSpPr>
          <p:nvPr>
            <p:ph type="title"/>
          </p:nvPr>
        </p:nvSpPr>
        <p:spPr>
          <a:xfrm>
            <a:off x="508001" y="381000"/>
            <a:ext cx="3355751" cy="914400"/>
          </a:xfrm>
        </p:spPr>
        <p:txBody>
          <a:bodyPr/>
          <a:lstStyle/>
          <a:p>
            <a:r>
              <a:rPr lang="en-US" dirty="0">
                <a:solidFill>
                  <a:schemeClr val="bg1"/>
                </a:solidFill>
              </a:rPr>
              <a:t>Locked splinting with long plates or nails</a:t>
            </a:r>
            <a:br>
              <a:rPr lang="en-US" dirty="0">
                <a:solidFill>
                  <a:schemeClr val="bg1"/>
                </a:solidFill>
              </a:rPr>
            </a:br>
            <a:endParaRPr lang="de-CH" dirty="0"/>
          </a:p>
        </p:txBody>
      </p:sp>
    </p:spTree>
    <p:extLst>
      <p:ext uri="{BB962C8B-B14F-4D97-AF65-F5344CB8AC3E}">
        <p14:creationId xmlns:p14="http://schemas.microsoft.com/office/powerpoint/2010/main" val="3764501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sitting, black, table&#10;&#10;Description automatically generated">
            <a:extLst>
              <a:ext uri="{FF2B5EF4-FFF2-40B4-BE49-F238E27FC236}">
                <a16:creationId xmlns:a16="http://schemas.microsoft.com/office/drawing/2014/main" id="{0A96C255-7823-4A18-9910-48798BD72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199" y="5991"/>
            <a:ext cx="3038899" cy="3534268"/>
          </a:xfrm>
          <a:prstGeom prst="rect">
            <a:avLst/>
          </a:prstGeom>
        </p:spPr>
      </p:pic>
      <p:pic>
        <p:nvPicPr>
          <p:cNvPr id="4" name="Picture 3" descr="A picture containing indoor, sitting, black, helmet&#10;&#10;Description automatically generated">
            <a:extLst>
              <a:ext uri="{FF2B5EF4-FFF2-40B4-BE49-F238E27FC236}">
                <a16:creationId xmlns:a16="http://schemas.microsoft.com/office/drawing/2014/main" id="{2692DC76-B6C0-44EC-A233-05F8B00F3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52" y="59092"/>
            <a:ext cx="3381847" cy="3534268"/>
          </a:xfrm>
          <a:prstGeom prst="rect">
            <a:avLst/>
          </a:prstGeom>
        </p:spPr>
      </p:pic>
      <p:pic>
        <p:nvPicPr>
          <p:cNvPr id="8" name="Picture 7" descr="A picture containing man, white&#10;&#10;Description automatically generated">
            <a:extLst>
              <a:ext uri="{FF2B5EF4-FFF2-40B4-BE49-F238E27FC236}">
                <a16:creationId xmlns:a16="http://schemas.microsoft.com/office/drawing/2014/main" id="{5CC91B49-76F1-4FC4-A637-C94C25E47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109" y="0"/>
            <a:ext cx="3134162" cy="3667637"/>
          </a:xfrm>
          <a:prstGeom prst="rect">
            <a:avLst/>
          </a:prstGeom>
        </p:spPr>
      </p:pic>
      <p:pic>
        <p:nvPicPr>
          <p:cNvPr id="10" name="Picture 9" descr="A picture containing indoor, monitor, black, white&#10;&#10;Description automatically generated">
            <a:extLst>
              <a:ext uri="{FF2B5EF4-FFF2-40B4-BE49-F238E27FC236}">
                <a16:creationId xmlns:a16="http://schemas.microsoft.com/office/drawing/2014/main" id="{385E1496-1FFC-4C02-9B63-F5CA5C1E4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733" y="117667"/>
            <a:ext cx="2810267" cy="3286584"/>
          </a:xfrm>
          <a:prstGeom prst="rect">
            <a:avLst/>
          </a:prstGeom>
        </p:spPr>
      </p:pic>
      <p:pic>
        <p:nvPicPr>
          <p:cNvPr id="12" name="Picture 11">
            <a:extLst>
              <a:ext uri="{FF2B5EF4-FFF2-40B4-BE49-F238E27FC236}">
                <a16:creationId xmlns:a16="http://schemas.microsoft.com/office/drawing/2014/main" id="{00147FFE-046D-48DB-84FC-A4744459B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3892" y="3680119"/>
            <a:ext cx="2553056" cy="2829320"/>
          </a:xfrm>
          <a:prstGeom prst="rect">
            <a:avLst/>
          </a:prstGeom>
        </p:spPr>
      </p:pic>
      <p:pic>
        <p:nvPicPr>
          <p:cNvPr id="14" name="Picture 13" descr="A picture containing indoor, black, sitting, table&#10;&#10;Description automatically generated">
            <a:extLst>
              <a:ext uri="{FF2B5EF4-FFF2-40B4-BE49-F238E27FC236}">
                <a16:creationId xmlns:a16="http://schemas.microsoft.com/office/drawing/2014/main" id="{B4C43253-6A1A-4F2B-BFC6-5970D20266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2919" y="3578642"/>
            <a:ext cx="2372056" cy="3162741"/>
          </a:xfrm>
          <a:prstGeom prst="rect">
            <a:avLst/>
          </a:prstGeom>
        </p:spPr>
      </p:pic>
    </p:spTree>
    <p:extLst>
      <p:ext uri="{BB962C8B-B14F-4D97-AF65-F5344CB8AC3E}">
        <p14:creationId xmlns:p14="http://schemas.microsoft.com/office/powerpoint/2010/main" val="828067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film, indoor, object, white&#10;&#10;Description automatically generated">
            <a:extLst>
              <a:ext uri="{FF2B5EF4-FFF2-40B4-BE49-F238E27FC236}">
                <a16:creationId xmlns:a16="http://schemas.microsoft.com/office/drawing/2014/main" id="{4174E9E2-FA79-40C9-B883-8BF9016C8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90" y="9770"/>
            <a:ext cx="2282842" cy="6858000"/>
          </a:xfrm>
          <a:prstGeom prst="rect">
            <a:avLst/>
          </a:prstGeom>
        </p:spPr>
      </p:pic>
      <p:pic>
        <p:nvPicPr>
          <p:cNvPr id="8" name="Picture 7" descr="A picture containing white, mirror, black, man&#10;&#10;Description automatically generated">
            <a:extLst>
              <a:ext uri="{FF2B5EF4-FFF2-40B4-BE49-F238E27FC236}">
                <a16:creationId xmlns:a16="http://schemas.microsoft.com/office/drawing/2014/main" id="{08F60B2F-1CD7-4E12-82CB-DD372E80A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22" y="0"/>
            <a:ext cx="2428875" cy="6858000"/>
          </a:xfrm>
          <a:prstGeom prst="rect">
            <a:avLst/>
          </a:prstGeom>
        </p:spPr>
      </p:pic>
      <p:pic>
        <p:nvPicPr>
          <p:cNvPr id="10" name="Picture 9" descr="A picture containing indoor, film, sitting, white&#10;&#10;Description automatically generated">
            <a:extLst>
              <a:ext uri="{FF2B5EF4-FFF2-40B4-BE49-F238E27FC236}">
                <a16:creationId xmlns:a16="http://schemas.microsoft.com/office/drawing/2014/main" id="{70CE2584-FA80-4B69-B9D6-FA7D6DE2D8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1735" y="19186"/>
            <a:ext cx="2047875" cy="6858000"/>
          </a:xfrm>
          <a:prstGeom prst="rect">
            <a:avLst/>
          </a:prstGeom>
        </p:spPr>
      </p:pic>
      <p:sp>
        <p:nvSpPr>
          <p:cNvPr id="6" name="Text Box 5">
            <a:extLst>
              <a:ext uri="{FF2B5EF4-FFF2-40B4-BE49-F238E27FC236}">
                <a16:creationId xmlns:a16="http://schemas.microsoft.com/office/drawing/2014/main" id="{7FC5E876-6053-D74E-A61A-1A4DA3BBFC1F}"/>
              </a:ext>
            </a:extLst>
          </p:cNvPr>
          <p:cNvSpPr txBox="1">
            <a:spLocks noChangeArrowheads="1"/>
          </p:cNvSpPr>
          <p:nvPr/>
        </p:nvSpPr>
        <p:spPr bwMode="auto">
          <a:xfrm>
            <a:off x="8426256" y="1196752"/>
            <a:ext cx="2808287" cy="3046988"/>
          </a:xfrm>
          <a:prstGeom prst="rect">
            <a:avLst/>
          </a:prstGeom>
          <a:noFill/>
          <a:ln w="2540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marL="342900" indent="-342900" algn="l">
              <a:spcBef>
                <a:spcPct val="50000"/>
              </a:spcBef>
              <a:buFont typeface="Arial" pitchFamily="34" charset="0"/>
              <a:buChar char="•"/>
            </a:pPr>
            <a:r>
              <a:rPr lang="en-US" sz="2400" dirty="0">
                <a:latin typeface="+mn-lt"/>
              </a:rPr>
              <a:t>Splinting</a:t>
            </a:r>
            <a:r>
              <a:rPr lang="en-US" sz="2400" dirty="0"/>
              <a:t> with a long plate</a:t>
            </a:r>
          </a:p>
          <a:p>
            <a:pPr marL="342900" indent="-342900" algn="l">
              <a:spcBef>
                <a:spcPct val="50000"/>
              </a:spcBef>
              <a:buFont typeface="Arial" pitchFamily="34" charset="0"/>
              <a:buChar char="•"/>
            </a:pPr>
            <a:r>
              <a:rPr lang="en-US" sz="2400" dirty="0"/>
              <a:t>Bending forces equally distributed </a:t>
            </a:r>
          </a:p>
          <a:p>
            <a:pPr marL="342900" indent="-342900" algn="l">
              <a:spcBef>
                <a:spcPct val="50000"/>
              </a:spcBef>
              <a:buFont typeface="Arial" pitchFamily="34" charset="0"/>
              <a:buChar char="•"/>
            </a:pPr>
            <a:r>
              <a:rPr lang="en-US" sz="2400" dirty="0"/>
              <a:t>No peak stresses</a:t>
            </a:r>
          </a:p>
        </p:txBody>
      </p:sp>
      <p:cxnSp>
        <p:nvCxnSpPr>
          <p:cNvPr id="7" name="Straight Arrow Connector 10">
            <a:extLst>
              <a:ext uri="{FF2B5EF4-FFF2-40B4-BE49-F238E27FC236}">
                <a16:creationId xmlns:a16="http://schemas.microsoft.com/office/drawing/2014/main" id="{A3BACFDA-5A9A-8E48-9C4C-7CC4EB91F251}"/>
              </a:ext>
            </a:extLst>
          </p:cNvPr>
          <p:cNvCxnSpPr>
            <a:cxnSpLocks/>
          </p:cNvCxnSpPr>
          <p:nvPr/>
        </p:nvCxnSpPr>
        <p:spPr bwMode="auto">
          <a:xfrm flipV="1">
            <a:off x="7320136" y="2720246"/>
            <a:ext cx="1065822" cy="708754"/>
          </a:xfrm>
          <a:prstGeom prst="straightConnector1">
            <a:avLst/>
          </a:prstGeom>
          <a:ln>
            <a:solidFill>
              <a:schemeClr val="bg1"/>
            </a:solidFill>
            <a:headEnd type="none" w="med" len="med"/>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447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7" name="Imagen" descr="Imagen"/>
          <p:cNvPicPr>
            <a:picLocks noChangeAspect="1"/>
          </p:cNvPicPr>
          <p:nvPr/>
        </p:nvPicPr>
        <p:blipFill>
          <a:blip r:embed="rId2"/>
          <a:stretch>
            <a:fillRect/>
          </a:stretch>
        </p:blipFill>
        <p:spPr>
          <a:xfrm>
            <a:off x="2423592" y="0"/>
            <a:ext cx="8412891" cy="6893719"/>
          </a:xfrm>
          <a:prstGeom prst="rect">
            <a:avLst/>
          </a:prstGeom>
          <a:ln w="12700">
            <a:miter lim="400000"/>
          </a:ln>
        </p:spPr>
      </p:pic>
      <p:sp>
        <p:nvSpPr>
          <p:cNvPr id="628" name="Caso R. Pesantez"/>
          <p:cNvSpPr txBox="1"/>
          <p:nvPr/>
        </p:nvSpPr>
        <p:spPr>
          <a:xfrm>
            <a:off x="6096000" y="6525344"/>
            <a:ext cx="823945"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defRPr>
            </a:lvl1pPr>
          </a:lstStyle>
          <a:p>
            <a:r>
              <a:rPr sz="700" dirty="0"/>
              <a:t>Caso R. </a:t>
            </a:r>
            <a:r>
              <a:rPr sz="700" dirty="0" err="1"/>
              <a:t>Pesantez</a:t>
            </a:r>
            <a:r>
              <a:rPr sz="700" dirty="0"/>
              <a:t> </a:t>
            </a:r>
          </a:p>
        </p:txBody>
      </p:sp>
      <p:sp>
        <p:nvSpPr>
          <p:cNvPr id="4" name="Inhaltsplatzhalter 2">
            <a:extLst>
              <a:ext uri="{FF2B5EF4-FFF2-40B4-BE49-F238E27FC236}">
                <a16:creationId xmlns:a16="http://schemas.microsoft.com/office/drawing/2014/main" id="{720048DC-A916-BE47-9E39-8D7CC79B2E9E}"/>
              </a:ext>
            </a:extLst>
          </p:cNvPr>
          <p:cNvSpPr txBox="1">
            <a:spLocks/>
          </p:cNvSpPr>
          <p:nvPr/>
        </p:nvSpPr>
        <p:spPr>
          <a:xfrm>
            <a:off x="191344" y="260648"/>
            <a:ext cx="3678833" cy="2206223"/>
          </a:xfrm>
          <a:prstGeom prst="rect">
            <a:avLst/>
          </a:prstGeom>
        </p:spPr>
        <p:txBody>
          <a:bodyPr>
            <a:normAutofit/>
          </a:bodyPr>
          <a:lst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a:lnSpc>
                <a:spcPct val="150000"/>
              </a:lnSpc>
              <a:buFontTx/>
              <a:buNone/>
              <a:defRPr sz="5000" b="1">
                <a:solidFill>
                  <a:srgbClr val="FFFFFF"/>
                </a:solidFill>
              </a:defRPr>
            </a:pPr>
            <a:r>
              <a:rPr lang="es-AR" sz="2400" b="1" kern="0" dirty="0">
                <a:solidFill>
                  <a:srgbClr val="FFFFFF"/>
                </a:solidFill>
              </a:rPr>
              <a:t>85 YO, F</a:t>
            </a:r>
          </a:p>
          <a:p>
            <a:pPr marL="0" indent="0">
              <a:lnSpc>
                <a:spcPct val="150000"/>
              </a:lnSpc>
              <a:buFontTx/>
              <a:buNone/>
              <a:defRPr sz="5000" b="1">
                <a:solidFill>
                  <a:srgbClr val="FFFFFF"/>
                </a:solidFill>
              </a:defRPr>
            </a:pPr>
            <a:r>
              <a:rPr lang="es-AR" sz="2400" b="1" kern="0" dirty="0">
                <a:solidFill>
                  <a:srgbClr val="FFFFFF"/>
                </a:solidFill>
              </a:rPr>
              <a:t>Femoral neck fr 2 y  ago</a:t>
            </a:r>
          </a:p>
          <a:p>
            <a:pPr marL="0" indent="0">
              <a:lnSpc>
                <a:spcPct val="150000"/>
              </a:lnSpc>
              <a:buFontTx/>
              <a:buNone/>
              <a:defRPr sz="5000" b="1">
                <a:solidFill>
                  <a:srgbClr val="FFFFFF"/>
                </a:solidFill>
              </a:defRPr>
            </a:pPr>
            <a:r>
              <a:rPr lang="es-AR" sz="2400" b="1" kern="0" dirty="0">
                <a:solidFill>
                  <a:srgbClr val="FFFFFF"/>
                </a:solidFill>
              </a:rPr>
              <a:t>Fell at home </a:t>
            </a:r>
          </a:p>
        </p:txBody>
      </p:sp>
    </p:spTree>
    <p:extLst>
      <p:ext uri="{BB962C8B-B14F-4D97-AF65-F5344CB8AC3E}">
        <p14:creationId xmlns:p14="http://schemas.microsoft.com/office/powerpoint/2010/main" val="3108686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0" name="Imagen" descr="Imagen"/>
          <p:cNvPicPr>
            <a:picLocks noChangeAspect="1"/>
          </p:cNvPicPr>
          <p:nvPr/>
        </p:nvPicPr>
        <p:blipFill>
          <a:blip r:embed="rId2"/>
          <a:stretch>
            <a:fillRect/>
          </a:stretch>
        </p:blipFill>
        <p:spPr>
          <a:xfrm>
            <a:off x="3071664" y="764704"/>
            <a:ext cx="3298536" cy="6093296"/>
          </a:xfrm>
          <a:prstGeom prst="rect">
            <a:avLst/>
          </a:prstGeom>
          <a:ln w="12700">
            <a:miter lim="400000"/>
          </a:ln>
        </p:spPr>
      </p:pic>
      <p:sp>
        <p:nvSpPr>
          <p:cNvPr id="3" name="Title 2">
            <a:extLst>
              <a:ext uri="{FF2B5EF4-FFF2-40B4-BE49-F238E27FC236}">
                <a16:creationId xmlns:a16="http://schemas.microsoft.com/office/drawing/2014/main" id="{52D30C07-8564-48E1-A50B-F7D66DB9536F}"/>
              </a:ext>
            </a:extLst>
          </p:cNvPr>
          <p:cNvSpPr>
            <a:spLocks noGrp="1"/>
          </p:cNvSpPr>
          <p:nvPr>
            <p:ph type="title"/>
          </p:nvPr>
        </p:nvSpPr>
        <p:spPr>
          <a:xfrm>
            <a:off x="508001" y="260648"/>
            <a:ext cx="11036300" cy="914400"/>
          </a:xfrm>
        </p:spPr>
        <p:txBody>
          <a:bodyPr/>
          <a:lstStyle/>
          <a:p>
            <a:r>
              <a:rPr lang="en-US" dirty="0">
                <a:solidFill>
                  <a:schemeClr val="bg1"/>
                </a:solidFill>
              </a:rPr>
              <a:t>Load distribution, no peak stresses</a:t>
            </a:r>
            <a:br>
              <a:rPr lang="en-US" dirty="0">
                <a:solidFill>
                  <a:schemeClr val="bg1"/>
                </a:solidFill>
              </a:rPr>
            </a:br>
            <a:endParaRPr lang="de-CH" dirty="0"/>
          </a:p>
        </p:txBody>
      </p:sp>
      <p:pic>
        <p:nvPicPr>
          <p:cNvPr id="631" name="Imagen" descr="Imagen"/>
          <p:cNvPicPr>
            <a:picLocks noChangeAspect="1"/>
          </p:cNvPicPr>
          <p:nvPr/>
        </p:nvPicPr>
        <p:blipFill>
          <a:blip r:embed="rId3"/>
          <a:stretch>
            <a:fillRect/>
          </a:stretch>
        </p:blipFill>
        <p:spPr>
          <a:xfrm>
            <a:off x="7334541" y="759024"/>
            <a:ext cx="2718731" cy="6093296"/>
          </a:xfrm>
          <a:prstGeom prst="rect">
            <a:avLst/>
          </a:prstGeom>
          <a:ln w="12700">
            <a:miter lim="400000"/>
          </a:ln>
        </p:spPr>
      </p:pic>
    </p:spTree>
    <p:extLst>
      <p:ext uri="{BB962C8B-B14F-4D97-AF65-F5344CB8AC3E}">
        <p14:creationId xmlns:p14="http://schemas.microsoft.com/office/powerpoint/2010/main" val="322151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black, sitting, table, light&#10;&#10;Description automatically generated">
            <a:extLst>
              <a:ext uri="{FF2B5EF4-FFF2-40B4-BE49-F238E27FC236}">
                <a16:creationId xmlns:a16="http://schemas.microsoft.com/office/drawing/2014/main" id="{00090064-72B3-4BD2-9A1D-D108F54B2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443" y="3516122"/>
            <a:ext cx="3505689" cy="3286584"/>
          </a:xfrm>
          <a:prstGeom prst="rect">
            <a:avLst/>
          </a:prstGeom>
        </p:spPr>
      </p:pic>
      <p:pic>
        <p:nvPicPr>
          <p:cNvPr id="8" name="Picture 7" descr="A picture containing indoor, black, photo, white&#10;&#10;Description automatically generated">
            <a:extLst>
              <a:ext uri="{FF2B5EF4-FFF2-40B4-BE49-F238E27FC236}">
                <a16:creationId xmlns:a16="http://schemas.microsoft.com/office/drawing/2014/main" id="{D91DB9C4-BBF5-4BBD-AA7A-4C4A07B47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996" y="3584811"/>
            <a:ext cx="3391373" cy="3286584"/>
          </a:xfrm>
          <a:prstGeom prst="rect">
            <a:avLst/>
          </a:prstGeom>
        </p:spPr>
      </p:pic>
      <p:pic>
        <p:nvPicPr>
          <p:cNvPr id="6" name="Picture 5" descr="A picture containing photo, black, clock, light&#10;&#10;Description automatically generated">
            <a:extLst>
              <a:ext uri="{FF2B5EF4-FFF2-40B4-BE49-F238E27FC236}">
                <a16:creationId xmlns:a16="http://schemas.microsoft.com/office/drawing/2014/main" id="{7AD07F27-CF10-46D0-9DEA-766AE22E3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5548" y="-11390"/>
            <a:ext cx="3648584" cy="3353268"/>
          </a:xfrm>
          <a:prstGeom prst="rect">
            <a:avLst/>
          </a:prstGeom>
        </p:spPr>
      </p:pic>
      <p:pic>
        <p:nvPicPr>
          <p:cNvPr id="4" name="Picture 3" descr="A picture containing black, white, sitting, table&#10;&#10;Description automatically generated">
            <a:extLst>
              <a:ext uri="{FF2B5EF4-FFF2-40B4-BE49-F238E27FC236}">
                <a16:creationId xmlns:a16="http://schemas.microsoft.com/office/drawing/2014/main" id="{A966BFD0-7941-43BE-9EE5-BB0C28CFF5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070" y="33159"/>
            <a:ext cx="3648584" cy="3553321"/>
          </a:xfrm>
          <a:prstGeom prst="rect">
            <a:avLst/>
          </a:prstGeom>
        </p:spPr>
      </p:pic>
    </p:spTree>
    <p:extLst>
      <p:ext uri="{BB962C8B-B14F-4D97-AF65-F5344CB8AC3E}">
        <p14:creationId xmlns:p14="http://schemas.microsoft.com/office/powerpoint/2010/main" val="3983401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7" name="Imagen" descr="Imagen"/>
          <p:cNvPicPr>
            <a:picLocks noChangeAspect="1"/>
          </p:cNvPicPr>
          <p:nvPr/>
        </p:nvPicPr>
        <p:blipFill>
          <a:blip r:embed="rId2"/>
          <a:srcRect l="30504" r="29175"/>
          <a:stretch>
            <a:fillRect/>
          </a:stretch>
        </p:blipFill>
        <p:spPr>
          <a:xfrm rot="21600000">
            <a:off x="6513944" y="1281499"/>
            <a:ext cx="2071723" cy="5725092"/>
          </a:xfrm>
          <a:custGeom>
            <a:avLst/>
            <a:gdLst/>
            <a:ahLst/>
            <a:cxnLst>
              <a:cxn ang="0">
                <a:pos x="wd2" y="hd2"/>
              </a:cxn>
              <a:cxn ang="5400000">
                <a:pos x="wd2" y="hd2"/>
              </a:cxn>
              <a:cxn ang="10800000">
                <a:pos x="wd2" y="hd2"/>
              </a:cxn>
              <a:cxn ang="16200000">
                <a:pos x="wd2" y="hd2"/>
              </a:cxn>
            </a:cxnLst>
            <a:rect l="0" t="0" r="r" b="b"/>
            <a:pathLst>
              <a:path w="21600" h="21600" extrusionOk="0">
                <a:moveTo>
                  <a:pt x="0" y="35"/>
                </a:moveTo>
                <a:lnTo>
                  <a:pt x="566" y="21600"/>
                </a:lnTo>
                <a:lnTo>
                  <a:pt x="10444" y="21600"/>
                </a:lnTo>
                <a:lnTo>
                  <a:pt x="21600" y="21561"/>
                </a:lnTo>
                <a:lnTo>
                  <a:pt x="21034" y="0"/>
                </a:lnTo>
                <a:lnTo>
                  <a:pt x="10260" y="0"/>
                </a:lnTo>
                <a:lnTo>
                  <a:pt x="0" y="35"/>
                </a:lnTo>
                <a:close/>
              </a:path>
            </a:pathLst>
          </a:custGeom>
          <a:ln w="12700">
            <a:miter lim="400000"/>
          </a:ln>
        </p:spPr>
      </p:pic>
      <p:pic>
        <p:nvPicPr>
          <p:cNvPr id="648" name="Imagen" descr="Imagen"/>
          <p:cNvPicPr>
            <a:picLocks noChangeAspect="1"/>
          </p:cNvPicPr>
          <p:nvPr/>
        </p:nvPicPr>
        <p:blipFill>
          <a:blip r:embed="rId3"/>
          <a:stretch>
            <a:fillRect/>
          </a:stretch>
        </p:blipFill>
        <p:spPr>
          <a:xfrm>
            <a:off x="8883295" y="1472687"/>
            <a:ext cx="1780982" cy="5392075"/>
          </a:xfrm>
          <a:prstGeom prst="rect">
            <a:avLst/>
          </a:prstGeom>
          <a:ln w="12700">
            <a:miter lim="400000"/>
          </a:ln>
        </p:spPr>
      </p:pic>
      <p:sp>
        <p:nvSpPr>
          <p:cNvPr id="2" name="CuadroTexto 1">
            <a:extLst>
              <a:ext uri="{FF2B5EF4-FFF2-40B4-BE49-F238E27FC236}">
                <a16:creationId xmlns:a16="http://schemas.microsoft.com/office/drawing/2014/main" id="{684D31CA-42EE-384A-92A4-9C21B39A1C09}"/>
              </a:ext>
            </a:extLst>
          </p:cNvPr>
          <p:cNvSpPr txBox="1"/>
          <p:nvPr/>
        </p:nvSpPr>
        <p:spPr>
          <a:xfrm>
            <a:off x="454384" y="404664"/>
            <a:ext cx="8428911" cy="1077218"/>
          </a:xfrm>
          <a:prstGeom prst="rect">
            <a:avLst/>
          </a:prstGeom>
          <a:noFill/>
        </p:spPr>
        <p:txBody>
          <a:bodyPr wrap="none" rtlCol="0">
            <a:spAutoFit/>
          </a:bodyPr>
          <a:lstStyle/>
          <a:p>
            <a:pPr algn="l"/>
            <a:r>
              <a:rPr lang="en-US" sz="3200" dirty="0">
                <a:solidFill>
                  <a:schemeClr val="bg1"/>
                </a:solidFill>
                <a:latin typeface="+mj-lt"/>
              </a:rPr>
              <a:t>No interfragmentary compression</a:t>
            </a:r>
          </a:p>
          <a:p>
            <a:pPr algn="l"/>
            <a:r>
              <a:rPr lang="en-US" sz="3200" dirty="0">
                <a:solidFill>
                  <a:schemeClr val="bg1"/>
                </a:solidFill>
                <a:latin typeface="+mj-lt"/>
              </a:rPr>
              <a:t>Secondary bone healing with callus formation</a:t>
            </a:r>
          </a:p>
        </p:txBody>
      </p:sp>
      <p:pic>
        <p:nvPicPr>
          <p:cNvPr id="5" name="Imagen" descr="Imagen">
            <a:extLst>
              <a:ext uri="{FF2B5EF4-FFF2-40B4-BE49-F238E27FC236}">
                <a16:creationId xmlns:a16="http://schemas.microsoft.com/office/drawing/2014/main" id="{67C4A3CD-3431-F94C-8AC3-B1FADCD1D57E}"/>
              </a:ext>
            </a:extLst>
          </p:cNvPr>
          <p:cNvPicPr>
            <a:picLocks noChangeAspect="1"/>
          </p:cNvPicPr>
          <p:nvPr/>
        </p:nvPicPr>
        <p:blipFill>
          <a:blip r:embed="rId4"/>
          <a:stretch>
            <a:fillRect/>
          </a:stretch>
        </p:blipFill>
        <p:spPr>
          <a:xfrm>
            <a:off x="454384" y="1579853"/>
            <a:ext cx="5223674" cy="4005064"/>
          </a:xfrm>
          <a:prstGeom prst="rect">
            <a:avLst/>
          </a:prstGeom>
          <a:ln w="12700">
            <a:miter lim="400000"/>
          </a:ln>
        </p:spPr>
      </p:pic>
    </p:spTree>
    <p:extLst>
      <p:ext uri="{BB962C8B-B14F-4D97-AF65-F5344CB8AC3E}">
        <p14:creationId xmlns:p14="http://schemas.microsoft.com/office/powerpoint/2010/main" val="2837939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Take-home messages</a:t>
            </a:r>
          </a:p>
        </p:txBody>
      </p:sp>
      <p:sp>
        <p:nvSpPr>
          <p:cNvPr id="40963" name="Rectangle 3"/>
          <p:cNvSpPr>
            <a:spLocks noGrp="1" noChangeArrowheads="1"/>
          </p:cNvSpPr>
          <p:nvPr>
            <p:ph type="body" idx="1"/>
          </p:nvPr>
        </p:nvSpPr>
        <p:spPr>
          <a:xfrm>
            <a:off x="335360" y="1089818"/>
            <a:ext cx="11036300" cy="4678363"/>
          </a:xfrm>
        </p:spPr>
        <p:txBody>
          <a:bodyPr/>
          <a:lstStyle/>
          <a:p>
            <a:r>
              <a:rPr lang="en-US" dirty="0"/>
              <a:t>Age and osteoporosis affect cortical and trabecular bone in different ways </a:t>
            </a:r>
          </a:p>
          <a:p>
            <a:r>
              <a:rPr lang="en-US" dirty="0"/>
              <a:t>Surface contact area between implant and bone most important for implant anchorage</a:t>
            </a:r>
          </a:p>
          <a:p>
            <a:r>
              <a:rPr lang="en-US" dirty="0" err="1"/>
              <a:t>Diaphyseal</a:t>
            </a:r>
            <a:r>
              <a:rPr lang="en-US" dirty="0"/>
              <a:t> fractures:</a:t>
            </a:r>
          </a:p>
          <a:p>
            <a:pPr lvl="1"/>
            <a:r>
              <a:rPr lang="en-US" dirty="0"/>
              <a:t>Relative stability reduces stress concentration</a:t>
            </a:r>
          </a:p>
          <a:p>
            <a:pPr lvl="1"/>
            <a:r>
              <a:rPr lang="en-US" dirty="0"/>
              <a:t>Fracture splinting with long locking plates</a:t>
            </a:r>
          </a:p>
          <a:p>
            <a:r>
              <a:rPr lang="en-US" dirty="0"/>
              <a:t>Metaphyseal fractures:</a:t>
            </a:r>
          </a:p>
          <a:p>
            <a:pPr lvl="1"/>
            <a:r>
              <a:rPr lang="en-US" dirty="0"/>
              <a:t>Locked plates </a:t>
            </a:r>
          </a:p>
          <a:p>
            <a:pPr lvl="1"/>
            <a:r>
              <a:rPr lang="en-US" dirty="0"/>
              <a:t>Impaction</a:t>
            </a:r>
          </a:p>
          <a:p>
            <a:pPr lvl="1"/>
            <a:r>
              <a:rPr lang="en-US" dirty="0"/>
              <a:t>Blades or other higher surface contact area implants are preferred</a:t>
            </a:r>
          </a:p>
        </p:txBody>
      </p:sp>
    </p:spTree>
    <p:extLst>
      <p:ext uri="{BB962C8B-B14F-4D97-AF65-F5344CB8AC3E}">
        <p14:creationId xmlns:p14="http://schemas.microsoft.com/office/powerpoint/2010/main" val="1299551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47DF3B-F059-4D15-955E-5B4DB1C506EF}"/>
              </a:ext>
            </a:extLst>
          </p:cNvPr>
          <p:cNvSpPr>
            <a:spLocks noGrp="1"/>
          </p:cNvSpPr>
          <p:nvPr>
            <p:ph type="title"/>
          </p:nvPr>
        </p:nvSpPr>
        <p:spPr/>
        <p:txBody>
          <a:bodyPr/>
          <a:lstStyle/>
          <a:p>
            <a:r>
              <a:rPr lang="en-US" dirty="0"/>
              <a:t>Osteoporosis is…</a:t>
            </a:r>
            <a:br>
              <a:rPr lang="en-US" dirty="0"/>
            </a:br>
            <a:endParaRPr lang="de-CH" dirty="0"/>
          </a:p>
        </p:txBody>
      </p:sp>
      <p:sp>
        <p:nvSpPr>
          <p:cNvPr id="6146" name="Rectangle 3"/>
          <p:cNvSpPr>
            <a:spLocks noGrp="1" noChangeArrowheads="1"/>
          </p:cNvSpPr>
          <p:nvPr>
            <p:ph idx="1"/>
          </p:nvPr>
        </p:nvSpPr>
        <p:spPr>
          <a:noFill/>
        </p:spPr>
        <p:txBody>
          <a:bodyPr/>
          <a:lstStyle/>
          <a:p>
            <a:pPr eaLnBrk="1" hangingPunct="1">
              <a:buFontTx/>
              <a:buNone/>
            </a:pPr>
            <a:endParaRPr lang="en-US" b="1" dirty="0">
              <a:solidFill>
                <a:srgbClr val="003366"/>
              </a:solidFill>
            </a:endParaRPr>
          </a:p>
          <a:p>
            <a:pPr eaLnBrk="1" hangingPunct="1">
              <a:lnSpc>
                <a:spcPct val="110000"/>
              </a:lnSpc>
              <a:buFontTx/>
              <a:buNone/>
            </a:pPr>
            <a:r>
              <a:rPr lang="en-US" dirty="0"/>
              <a:t>	</a:t>
            </a:r>
            <a:r>
              <a:rPr lang="en-US" dirty="0">
                <a:latin typeface="Times" pitchFamily="-32" charset="0"/>
              </a:rPr>
              <a:t>“</a:t>
            </a:r>
            <a:r>
              <a:rPr lang="en-US" dirty="0"/>
              <a:t>...a systemic skeletal disease characterized by </a:t>
            </a:r>
            <a:r>
              <a:rPr lang="en-US" b="1" dirty="0"/>
              <a:t>low bone mass</a:t>
            </a:r>
            <a:r>
              <a:rPr lang="en-US" dirty="0"/>
              <a:t> and </a:t>
            </a:r>
            <a:r>
              <a:rPr lang="en-US" b="1" dirty="0" err="1"/>
              <a:t>microarchitectural</a:t>
            </a:r>
            <a:r>
              <a:rPr lang="en-US" b="1" dirty="0"/>
              <a:t> deterioration</a:t>
            </a:r>
            <a:r>
              <a:rPr lang="en-US" dirty="0"/>
              <a:t> with a consequent increase in bone fragility with susceptibility to fracture...</a:t>
            </a:r>
            <a:r>
              <a:rPr lang="en-US" dirty="0">
                <a:latin typeface="Times" pitchFamily="-32" charset="0"/>
              </a:rPr>
              <a:t>”</a:t>
            </a:r>
            <a:endParaRPr lang="en-US" dirty="0"/>
          </a:p>
          <a:p>
            <a:pPr eaLnBrk="1" hangingPunct="1">
              <a:lnSpc>
                <a:spcPct val="110000"/>
              </a:lnSpc>
              <a:buFontTx/>
              <a:buNone/>
            </a:pPr>
            <a:endParaRPr lang="en-US" dirty="0"/>
          </a:p>
          <a:p>
            <a:pPr algn="r" eaLnBrk="1" hangingPunct="1">
              <a:lnSpc>
                <a:spcPct val="110000"/>
              </a:lnSpc>
              <a:buFontTx/>
              <a:buNone/>
            </a:pPr>
            <a:r>
              <a:rPr lang="en-US" dirty="0"/>
              <a:t>							- Definition from WHO</a:t>
            </a:r>
          </a:p>
          <a:p>
            <a:pPr eaLnBrk="1" hangingPunct="1">
              <a:spcBef>
                <a:spcPct val="10000"/>
              </a:spcBef>
            </a:pPr>
            <a:endParaRPr lang="de-DE" dirty="0"/>
          </a:p>
        </p:txBody>
      </p:sp>
    </p:spTree>
    <p:extLst>
      <p:ext uri="{BB962C8B-B14F-4D97-AF65-F5344CB8AC3E}">
        <p14:creationId xmlns:p14="http://schemas.microsoft.com/office/powerpoint/2010/main" val="2227277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Changes in cortical bone</a:t>
            </a:r>
          </a:p>
        </p:txBody>
      </p:sp>
      <p:sp>
        <p:nvSpPr>
          <p:cNvPr id="7171" name="Rectangle 3"/>
          <p:cNvSpPr>
            <a:spLocks noGrp="1" noChangeArrowheads="1"/>
          </p:cNvSpPr>
          <p:nvPr>
            <p:ph type="body" idx="1"/>
          </p:nvPr>
        </p:nvSpPr>
        <p:spPr>
          <a:xfrm>
            <a:off x="508001" y="1295400"/>
            <a:ext cx="8277225" cy="1440160"/>
          </a:xfrm>
        </p:spPr>
        <p:txBody>
          <a:bodyPr/>
          <a:lstStyle/>
          <a:p>
            <a:pPr eaLnBrk="1" hangingPunct="1">
              <a:buFontTx/>
              <a:buNone/>
            </a:pPr>
            <a:r>
              <a:rPr lang="en-US" dirty="0"/>
              <a:t>Decreased thickness</a:t>
            </a:r>
          </a:p>
          <a:p>
            <a:pPr lvl="1" eaLnBrk="1" hangingPunct="1">
              <a:buSzPct val="75000"/>
              <a:buFontTx/>
              <a:buChar char="•"/>
            </a:pPr>
            <a:r>
              <a:rPr lang="en-US" sz="2800" dirty="0"/>
              <a:t>Increase of bone diameter to maintain bending stiffness</a:t>
            </a:r>
          </a:p>
          <a:p>
            <a:pPr eaLnBrk="1" hangingPunct="1"/>
            <a:endParaRPr lang="en-US" dirty="0"/>
          </a:p>
        </p:txBody>
      </p:sp>
      <p:pic>
        <p:nvPicPr>
          <p:cNvPr id="2050"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775521" y="3196461"/>
            <a:ext cx="2061795" cy="20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lide_5a.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8288" y="3284984"/>
            <a:ext cx="1872208" cy="1872208"/>
          </a:xfrm>
          <a:prstGeom prst="rect">
            <a:avLst/>
          </a:prstGeom>
        </p:spPr>
      </p:pic>
      <p:pic>
        <p:nvPicPr>
          <p:cNvPr id="7" name="Picture 2"/>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254882" y="3219948"/>
            <a:ext cx="2087903" cy="215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Slide_5b.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86800" y="3284984"/>
            <a:ext cx="1800200" cy="1800200"/>
          </a:xfrm>
          <a:prstGeom prst="rect">
            <a:avLst/>
          </a:prstGeom>
        </p:spPr>
      </p:pic>
      <p:sp>
        <p:nvSpPr>
          <p:cNvPr id="4" name="TextBox 3"/>
          <p:cNvSpPr txBox="1"/>
          <p:nvPr/>
        </p:nvSpPr>
        <p:spPr>
          <a:xfrm>
            <a:off x="1919536" y="5301208"/>
            <a:ext cx="5040560" cy="523220"/>
          </a:xfrm>
          <a:prstGeom prst="rect">
            <a:avLst/>
          </a:prstGeom>
          <a:noFill/>
        </p:spPr>
        <p:txBody>
          <a:bodyPr wrap="square" rtlCol="0">
            <a:spAutoFit/>
          </a:bodyPr>
          <a:lstStyle/>
          <a:p>
            <a:r>
              <a:rPr lang="en-US" sz="2800" dirty="0"/>
              <a:t>CT cross sections of the femur</a:t>
            </a:r>
          </a:p>
        </p:txBody>
      </p:sp>
    </p:spTree>
    <p:extLst>
      <p:ext uri="{BB962C8B-B14F-4D97-AF65-F5344CB8AC3E}">
        <p14:creationId xmlns:p14="http://schemas.microsoft.com/office/powerpoint/2010/main" val="411177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Changes in cortical bone</a:t>
            </a:r>
          </a:p>
        </p:txBody>
      </p:sp>
      <p:sp>
        <p:nvSpPr>
          <p:cNvPr id="8195" name="Rectangle 3"/>
          <p:cNvSpPr>
            <a:spLocks noGrp="1" noChangeArrowheads="1"/>
          </p:cNvSpPr>
          <p:nvPr>
            <p:ph type="body" idx="1"/>
          </p:nvPr>
        </p:nvSpPr>
        <p:spPr>
          <a:xfrm>
            <a:off x="503849" y="1307954"/>
            <a:ext cx="8277225" cy="1584176"/>
          </a:xfrm>
        </p:spPr>
        <p:txBody>
          <a:bodyPr/>
          <a:lstStyle/>
          <a:p>
            <a:pPr marL="0" indent="0">
              <a:buNone/>
            </a:pPr>
            <a:r>
              <a:rPr lang="en-US" dirty="0"/>
              <a:t>Increased </a:t>
            </a:r>
            <a:r>
              <a:rPr lang="en-US" dirty="0" err="1"/>
              <a:t>Haversian</a:t>
            </a:r>
            <a:r>
              <a:rPr lang="en-US" dirty="0"/>
              <a:t> canal areas (lacunae formation)</a:t>
            </a:r>
          </a:p>
          <a:p>
            <a:pPr lvl="1" eaLnBrk="1" hangingPunct="1">
              <a:buSzPct val="75000"/>
              <a:buFontTx/>
              <a:buChar char="•"/>
            </a:pPr>
            <a:r>
              <a:rPr lang="en-US" sz="2800" dirty="0"/>
              <a:t>  Increased weakness and predisposition to </a:t>
            </a:r>
            <a:br>
              <a:rPr lang="en-US" sz="2800" dirty="0"/>
            </a:br>
            <a:r>
              <a:rPr lang="en-US" sz="2800" dirty="0"/>
              <a:t>  low-energy fractures</a:t>
            </a:r>
          </a:p>
          <a:p>
            <a:pPr eaLnBrk="1" hangingPunct="1"/>
            <a:endParaRPr lang="en-US" dirty="0"/>
          </a:p>
        </p:txBody>
      </p:sp>
      <p:sp>
        <p:nvSpPr>
          <p:cNvPr id="803846" name="AutoShape 6"/>
          <p:cNvSpPr>
            <a:spLocks noChangeArrowheads="1"/>
          </p:cNvSpPr>
          <p:nvPr/>
        </p:nvSpPr>
        <p:spPr bwMode="auto">
          <a:xfrm>
            <a:off x="7093334" y="6002081"/>
            <a:ext cx="361183" cy="351925"/>
          </a:xfrm>
          <a:prstGeom prst="upArrow">
            <a:avLst>
              <a:gd name="adj1" fmla="val 50000"/>
              <a:gd name="adj2" fmla="val 2500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defRPr/>
            </a:pPr>
            <a:endParaRPr lang="en-US"/>
          </a:p>
        </p:txBody>
      </p:sp>
      <p:sp>
        <p:nvSpPr>
          <p:cNvPr id="803847" name="AutoShape 7"/>
          <p:cNvSpPr>
            <a:spLocks noChangeArrowheads="1"/>
          </p:cNvSpPr>
          <p:nvPr/>
        </p:nvSpPr>
        <p:spPr bwMode="auto">
          <a:xfrm>
            <a:off x="3061084" y="6002081"/>
            <a:ext cx="361183" cy="351925"/>
          </a:xfrm>
          <a:prstGeom prst="upArrow">
            <a:avLst>
              <a:gd name="adj1" fmla="val 50000"/>
              <a:gd name="adj2" fmla="val 2500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defRPr/>
            </a:pPr>
            <a:endParaRPr lang="en-US"/>
          </a:p>
        </p:txBody>
      </p:sp>
      <p:pic>
        <p:nvPicPr>
          <p:cNvPr id="12" name="Picture 11" descr="Slide_6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1490" y="3441391"/>
            <a:ext cx="4104456" cy="2050780"/>
          </a:xfrm>
          <a:prstGeom prst="rect">
            <a:avLst/>
          </a:prstGeom>
        </p:spPr>
      </p:pic>
      <p:pic>
        <p:nvPicPr>
          <p:cNvPr id="13" name="Picture 12" descr="Slide_6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21970" y="3369383"/>
            <a:ext cx="4104456" cy="2050780"/>
          </a:xfrm>
          <a:prstGeom prst="rect">
            <a:avLst/>
          </a:prstGeom>
        </p:spPr>
      </p:pic>
    </p:spTree>
    <p:extLst>
      <p:ext uri="{BB962C8B-B14F-4D97-AF65-F5344CB8AC3E}">
        <p14:creationId xmlns:p14="http://schemas.microsoft.com/office/powerpoint/2010/main" val="2667829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Changes in cortical bone</a:t>
            </a:r>
          </a:p>
        </p:txBody>
      </p:sp>
      <p:sp>
        <p:nvSpPr>
          <p:cNvPr id="9219" name="Rectangle 3"/>
          <p:cNvSpPr>
            <a:spLocks noGrp="1" noChangeArrowheads="1"/>
          </p:cNvSpPr>
          <p:nvPr>
            <p:ph type="body" idx="1"/>
          </p:nvPr>
        </p:nvSpPr>
        <p:spPr>
          <a:xfrm>
            <a:off x="508001" y="1295400"/>
            <a:ext cx="8277225" cy="1588433"/>
          </a:xfrm>
        </p:spPr>
        <p:txBody>
          <a:bodyPr/>
          <a:lstStyle/>
          <a:p>
            <a:pPr eaLnBrk="1" hangingPunct="1">
              <a:buFontTx/>
              <a:buNone/>
            </a:pPr>
            <a:r>
              <a:rPr lang="en-US" dirty="0"/>
              <a:t>Decreased thickness</a:t>
            </a:r>
          </a:p>
          <a:p>
            <a:pPr lvl="1" eaLnBrk="1" hangingPunct="1">
              <a:buSzPct val="75000"/>
              <a:buFontTx/>
              <a:buChar char="•"/>
            </a:pPr>
            <a:r>
              <a:rPr lang="en-US" sz="2800" dirty="0"/>
              <a:t>  Less </a:t>
            </a:r>
            <a:r>
              <a:rPr lang="en-US" sz="2800" dirty="0">
                <a:latin typeface="Times" pitchFamily="-32" charset="0"/>
              </a:rPr>
              <a:t>“</a:t>
            </a:r>
            <a:r>
              <a:rPr lang="en-US" sz="2800" dirty="0"/>
              <a:t>working length</a:t>
            </a:r>
            <a:r>
              <a:rPr lang="en-US" sz="2800" dirty="0">
                <a:latin typeface="Times" pitchFamily="-32" charset="0"/>
              </a:rPr>
              <a:t>”</a:t>
            </a:r>
            <a:r>
              <a:rPr lang="en-US" sz="2800" dirty="0"/>
              <a:t> of implants</a:t>
            </a:r>
          </a:p>
          <a:p>
            <a:pPr eaLnBrk="1" hangingPunct="1"/>
            <a:endParaRPr lang="en-US" dirty="0"/>
          </a:p>
        </p:txBody>
      </p:sp>
      <p:sp>
        <p:nvSpPr>
          <p:cNvPr id="9223" name="Text Box 7"/>
          <p:cNvSpPr txBox="1">
            <a:spLocks noChangeAspect="1" noChangeArrowheads="1"/>
          </p:cNvSpPr>
          <p:nvPr/>
        </p:nvSpPr>
        <p:spPr bwMode="ltGray">
          <a:xfrm>
            <a:off x="2495550" y="5345114"/>
            <a:ext cx="334803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algn="r" eaLnBrk="1" hangingPunct="1"/>
            <a:r>
              <a:rPr lang="en-US" sz="1000"/>
              <a:t>Courtesy of Stephan Perren</a:t>
            </a:r>
          </a:p>
        </p:txBody>
      </p:sp>
      <p:pic>
        <p:nvPicPr>
          <p:cNvPr id="8" name="Picture 6" descr="Eierschale3"/>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2495550" y="3068638"/>
            <a:ext cx="3348038"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lide_7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8088" y="2564905"/>
            <a:ext cx="2808312" cy="3743535"/>
          </a:xfrm>
          <a:prstGeom prst="rect">
            <a:avLst/>
          </a:prstGeom>
        </p:spPr>
      </p:pic>
    </p:spTree>
    <p:extLst>
      <p:ext uri="{BB962C8B-B14F-4D97-AF65-F5344CB8AC3E}">
        <p14:creationId xmlns:p14="http://schemas.microsoft.com/office/powerpoint/2010/main" val="3844311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7189" y="549275"/>
            <a:ext cx="242252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1950" y="549275"/>
            <a:ext cx="24638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3238" y="542925"/>
            <a:ext cx="18351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67764" y="542925"/>
            <a:ext cx="18319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8"/>
          <p:cNvSpPr txBox="1">
            <a:spLocks noChangeArrowheads="1"/>
          </p:cNvSpPr>
          <p:nvPr/>
        </p:nvSpPr>
        <p:spPr bwMode="auto">
          <a:xfrm>
            <a:off x="1524000" y="5913438"/>
            <a:ext cx="3708400"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eaLnBrk="1" hangingPunct="1">
              <a:spcBef>
                <a:spcPct val="50000"/>
              </a:spcBef>
            </a:pPr>
            <a:r>
              <a:rPr lang="en-US" sz="2400" dirty="0">
                <a:solidFill>
                  <a:schemeClr val="tx1"/>
                </a:solidFill>
              </a:rPr>
              <a:t>96-year-old woman</a:t>
            </a:r>
          </a:p>
        </p:txBody>
      </p:sp>
      <p:sp>
        <p:nvSpPr>
          <p:cNvPr id="11271" name="Text Box 9"/>
          <p:cNvSpPr txBox="1">
            <a:spLocks noChangeArrowheads="1"/>
          </p:cNvSpPr>
          <p:nvPr/>
        </p:nvSpPr>
        <p:spPr bwMode="auto">
          <a:xfrm>
            <a:off x="6780214" y="5913438"/>
            <a:ext cx="3290887"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1600">
                <a:solidFill>
                  <a:schemeClr val="bg1"/>
                </a:solidFill>
                <a:latin typeface="Arial Unicode MS" pitchFamily="34" charset="-128"/>
                <a:ea typeface="MS PGothic" charset="-128"/>
              </a:defRPr>
            </a:lvl1pPr>
            <a:lvl2pPr marL="742950" indent="-285750">
              <a:defRPr sz="1600">
                <a:solidFill>
                  <a:schemeClr val="bg1"/>
                </a:solidFill>
                <a:latin typeface="Arial Unicode MS" pitchFamily="34" charset="-128"/>
                <a:ea typeface="MS PGothic" charset="-128"/>
              </a:defRPr>
            </a:lvl2pPr>
            <a:lvl3pPr marL="1143000" indent="-228600">
              <a:defRPr sz="1600">
                <a:solidFill>
                  <a:schemeClr val="bg1"/>
                </a:solidFill>
                <a:latin typeface="Arial Unicode MS" pitchFamily="34" charset="-128"/>
                <a:ea typeface="MS PGothic" charset="-128"/>
              </a:defRPr>
            </a:lvl3pPr>
            <a:lvl4pPr marL="1600200" indent="-228600">
              <a:defRPr sz="1600">
                <a:solidFill>
                  <a:schemeClr val="bg1"/>
                </a:solidFill>
                <a:latin typeface="Arial Unicode MS" pitchFamily="34" charset="-128"/>
                <a:ea typeface="MS PGothic" charset="-128"/>
              </a:defRPr>
            </a:lvl4pPr>
            <a:lvl5pPr marL="2057400" indent="-228600">
              <a:defRPr sz="1600">
                <a:solidFill>
                  <a:schemeClr val="bg1"/>
                </a:solidFill>
                <a:latin typeface="Arial Unicode MS" pitchFamily="34" charset="-128"/>
                <a:ea typeface="MS PGothic" charset="-128"/>
              </a:defRPr>
            </a:lvl5pPr>
            <a:lvl6pPr marL="2514600" indent="-228600" eaLnBrk="0" fontAlgn="base" hangingPunct="0">
              <a:spcBef>
                <a:spcPct val="0"/>
              </a:spcBef>
              <a:spcAft>
                <a:spcPct val="0"/>
              </a:spcAft>
              <a:defRPr sz="1600">
                <a:solidFill>
                  <a:schemeClr val="bg1"/>
                </a:solidFill>
                <a:latin typeface="Arial Unicode MS" pitchFamily="34" charset="-128"/>
                <a:ea typeface="MS PGothic" charset="-128"/>
              </a:defRPr>
            </a:lvl6pPr>
            <a:lvl7pPr marL="2971800" indent="-228600" eaLnBrk="0" fontAlgn="base" hangingPunct="0">
              <a:spcBef>
                <a:spcPct val="0"/>
              </a:spcBef>
              <a:spcAft>
                <a:spcPct val="0"/>
              </a:spcAft>
              <a:defRPr sz="1600">
                <a:solidFill>
                  <a:schemeClr val="bg1"/>
                </a:solidFill>
                <a:latin typeface="Arial Unicode MS" pitchFamily="34" charset="-128"/>
                <a:ea typeface="MS PGothic" charset="-128"/>
              </a:defRPr>
            </a:lvl7pPr>
            <a:lvl8pPr marL="3429000" indent="-228600" eaLnBrk="0" fontAlgn="base" hangingPunct="0">
              <a:spcBef>
                <a:spcPct val="0"/>
              </a:spcBef>
              <a:spcAft>
                <a:spcPct val="0"/>
              </a:spcAft>
              <a:defRPr sz="1600">
                <a:solidFill>
                  <a:schemeClr val="bg1"/>
                </a:solidFill>
                <a:latin typeface="Arial Unicode MS" pitchFamily="34" charset="-128"/>
                <a:ea typeface="MS PGothic" charset="-128"/>
              </a:defRPr>
            </a:lvl8pPr>
            <a:lvl9pPr marL="3886200" indent="-228600" eaLnBrk="0" fontAlgn="base" hangingPunct="0">
              <a:spcBef>
                <a:spcPct val="0"/>
              </a:spcBef>
              <a:spcAft>
                <a:spcPct val="0"/>
              </a:spcAft>
              <a:defRPr sz="1600">
                <a:solidFill>
                  <a:schemeClr val="bg1"/>
                </a:solidFill>
                <a:latin typeface="Arial Unicode MS" pitchFamily="34" charset="-128"/>
                <a:ea typeface="MS PGothic" charset="-128"/>
              </a:defRPr>
            </a:lvl9pPr>
          </a:lstStyle>
          <a:p>
            <a:pPr eaLnBrk="1" hangingPunct="1">
              <a:spcBef>
                <a:spcPct val="50000"/>
              </a:spcBef>
            </a:pPr>
            <a:r>
              <a:rPr lang="en-US" sz="2400" dirty="0">
                <a:solidFill>
                  <a:schemeClr val="tx1"/>
                </a:solidFill>
              </a:rPr>
              <a:t>Postoperative</a:t>
            </a:r>
          </a:p>
        </p:txBody>
      </p:sp>
    </p:spTree>
    <p:extLst>
      <p:ext uri="{BB962C8B-B14F-4D97-AF65-F5344CB8AC3E}">
        <p14:creationId xmlns:p14="http://schemas.microsoft.com/office/powerpoint/2010/main" val="2434549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8">
            <a:extLst>
              <a:ext uri="{FF2B5EF4-FFF2-40B4-BE49-F238E27FC236}">
                <a16:creationId xmlns:a16="http://schemas.microsoft.com/office/drawing/2014/main" id="{53085B4C-9ACB-D74F-A68F-67F0033CB6B6}"/>
              </a:ext>
            </a:extLst>
          </p:cNvPr>
          <p:cNvSpPr txBox="1">
            <a:spLocks noChangeArrowheads="1"/>
          </p:cNvSpPr>
          <p:nvPr/>
        </p:nvSpPr>
        <p:spPr bwMode="auto">
          <a:xfrm>
            <a:off x="857250" y="5974230"/>
            <a:ext cx="3743325"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de-DE" altLang="en-US" sz="2800" dirty="0">
                <a:latin typeface="+mj-lt"/>
                <a:cs typeface="Arial" panose="020B0604020202020204" pitchFamily="34" charset="0"/>
              </a:rPr>
              <a:t>5 </a:t>
            </a:r>
            <a:r>
              <a:rPr lang="de-DE" altLang="en-US" sz="2800" dirty="0" err="1">
                <a:latin typeface="+mj-lt"/>
                <a:cs typeface="Arial" panose="020B0604020202020204" pitchFamily="34" charset="0"/>
              </a:rPr>
              <a:t>days</a:t>
            </a:r>
            <a:r>
              <a:rPr lang="de-DE" altLang="en-US" sz="2800" dirty="0">
                <a:latin typeface="+mj-lt"/>
                <a:cs typeface="Arial" panose="020B0604020202020204" pitchFamily="34" charset="0"/>
              </a:rPr>
              <a:t> </a:t>
            </a:r>
            <a:r>
              <a:rPr lang="de-DE" altLang="en-US" sz="2800" dirty="0" err="1">
                <a:latin typeface="+mj-lt"/>
                <a:cs typeface="Arial" panose="020B0604020202020204" pitchFamily="34" charset="0"/>
              </a:rPr>
              <a:t>later</a:t>
            </a:r>
            <a:r>
              <a:rPr lang="de-DE" altLang="en-US" sz="2800" dirty="0">
                <a:latin typeface="+mj-lt"/>
                <a:cs typeface="Arial" panose="020B0604020202020204" pitchFamily="34" charset="0"/>
              </a:rPr>
              <a:t> </a:t>
            </a:r>
          </a:p>
        </p:txBody>
      </p:sp>
      <p:pic>
        <p:nvPicPr>
          <p:cNvPr id="9" name="Picture 9">
            <a:extLst>
              <a:ext uri="{FF2B5EF4-FFF2-40B4-BE49-F238E27FC236}">
                <a16:creationId xmlns:a16="http://schemas.microsoft.com/office/drawing/2014/main" id="{11A45E9A-99E2-1F42-B2C5-64AD17EEF6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1951" y="404813"/>
            <a:ext cx="219392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454915"/>
      </p:ext>
    </p:extLst>
  </p:cSld>
  <p:clrMapOvr>
    <a:masterClrMapping/>
  </p:clrMapOvr>
  <p:transition>
    <p:fade/>
  </p:transition>
</p:sld>
</file>

<file path=ppt/theme/theme1.xml><?xml version="1.0" encoding="utf-8"?>
<a:theme xmlns:a="http://schemas.openxmlformats.org/drawingml/2006/main" name="Presentation_AOTRAUMA_w">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Presentation_AOTRAUMA_w</Template>
  <TotalTime>0</TotalTime>
  <Words>3558</Words>
  <Application>Microsoft Office PowerPoint</Application>
  <PresentationFormat>Widescreen</PresentationFormat>
  <Paragraphs>307</Paragraphs>
  <Slides>39</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 Narrow</vt:lpstr>
      <vt:lpstr>Arial Unicode MS</vt:lpstr>
      <vt:lpstr>Calibri</vt:lpstr>
      <vt:lpstr>Times</vt:lpstr>
      <vt:lpstr>Presentation_AOTRAUMA_w</vt:lpstr>
      <vt:lpstr>Fixation principles in osteoporotic bone― the geriatric patient</vt:lpstr>
      <vt:lpstr>Learning objectives</vt:lpstr>
      <vt:lpstr>Content</vt:lpstr>
      <vt:lpstr>Osteoporosis is… </vt:lpstr>
      <vt:lpstr>Changes in cortical bone</vt:lpstr>
      <vt:lpstr>Changes in cortical bone</vt:lpstr>
      <vt:lpstr>Changes in cortical bone</vt:lpstr>
      <vt:lpstr>PowerPoint Presentation</vt:lpstr>
      <vt:lpstr>PowerPoint Presentation</vt:lpstr>
      <vt:lpstr>PowerPoint Presentation</vt:lpstr>
      <vt:lpstr>PowerPoint Presentation</vt:lpstr>
      <vt:lpstr>Osteoporotic cancellous bone</vt:lpstr>
      <vt:lpstr>PowerPoint Presentation</vt:lpstr>
      <vt:lpstr>PowerPoint Presentation</vt:lpstr>
      <vt:lpstr>PowerPoint Presentation</vt:lpstr>
      <vt:lpstr>Signs of poor bone quality</vt:lpstr>
      <vt:lpstr>Consequences</vt:lpstr>
      <vt:lpstr>Implant characteristics—angular stability</vt:lpstr>
      <vt:lpstr>Implant characteristics—biomechanics</vt:lpstr>
      <vt:lpstr>Specific implant characteristics—screw design</vt:lpstr>
      <vt:lpstr>Specific implant characteristics—blades</vt:lpstr>
      <vt:lpstr>Specific implant characteristics—Helical blades</vt:lpstr>
      <vt:lpstr>Augmentation</vt:lpstr>
      <vt:lpstr>PowerPoint Presentation</vt:lpstr>
      <vt:lpstr>PowerPoint Presentation</vt:lpstr>
      <vt:lpstr>PowerPoint Presentation</vt:lpstr>
      <vt:lpstr>PowerPoint Presentation</vt:lpstr>
      <vt:lpstr>Applied fixation principles in osteoporotic bone</vt:lpstr>
      <vt:lpstr>Functional reduction</vt:lpstr>
      <vt:lpstr>Relative instead of absolute stability </vt:lpstr>
      <vt:lpstr>PowerPoint Presentation</vt:lpstr>
      <vt:lpstr>Locked splinting with long plates or nails </vt:lpstr>
      <vt:lpstr>PowerPoint Presentation</vt:lpstr>
      <vt:lpstr>PowerPoint Presentation</vt:lpstr>
      <vt:lpstr>PowerPoint Presentation</vt:lpstr>
      <vt:lpstr>Load distribution, no peak stresses </vt:lpstr>
      <vt:lpstr>PowerPoint Presentation</vt:lpstr>
      <vt:lpstr>PowerPoint Presentation</vt:lpstr>
      <vt:lpstr>Take-home messages</vt:lpstr>
    </vt:vector>
  </TitlesOfParts>
  <Manager/>
  <Company>AO Foundation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Tissue vitality and injury effect</dc:title>
  <dc:subject/>
  <dc:creator>kluessi</dc:creator>
  <cp:keywords/>
  <dc:description/>
  <cp:lastModifiedBy>Claire Thorndyke</cp:lastModifiedBy>
  <cp:revision>92</cp:revision>
  <cp:lastPrinted>2013-08-13T08:59:59Z</cp:lastPrinted>
  <dcterms:created xsi:type="dcterms:W3CDTF">2013-06-14T09:26:32Z</dcterms:created>
  <dcterms:modified xsi:type="dcterms:W3CDTF">2020-06-25T12:39:47Z</dcterms:modified>
  <cp:category>Template</cp:category>
</cp:coreProperties>
</file>