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0" r:id="rId2"/>
  </p:sldMasterIdLst>
  <p:notesMasterIdLst>
    <p:notesMasterId r:id="rId38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6" r:id="rId20"/>
    <p:sldId id="278" r:id="rId21"/>
    <p:sldId id="279" r:id="rId22"/>
    <p:sldId id="280" r:id="rId23"/>
    <p:sldId id="281" r:id="rId24"/>
    <p:sldId id="282" r:id="rId25"/>
    <p:sldId id="283" r:id="rId26"/>
    <p:sldId id="296" r:id="rId27"/>
    <p:sldId id="287" r:id="rId28"/>
    <p:sldId id="285" r:id="rId29"/>
    <p:sldId id="288" r:id="rId30"/>
    <p:sldId id="289" r:id="rId31"/>
    <p:sldId id="292" r:id="rId32"/>
    <p:sldId id="290" r:id="rId33"/>
    <p:sldId id="291" r:id="rId34"/>
    <p:sldId id="293" r:id="rId35"/>
    <p:sldId id="295" r:id="rId36"/>
    <p:sldId id="27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lin Fekete" initials="KF" lastIdx="38" clrIdx="0">
    <p:extLst>
      <p:ext uri="{19B8F6BF-5375-455C-9EA6-DF929625EA0E}">
        <p15:presenceInfo xmlns:p15="http://schemas.microsoft.com/office/powerpoint/2012/main" userId="Katalin Feke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3" autoAdjust="0"/>
    <p:restoredTop sz="90865" autoAdjust="0"/>
  </p:normalViewPr>
  <p:slideViewPr>
    <p:cSldViewPr>
      <p:cViewPr varScale="1">
        <p:scale>
          <a:sx n="83" d="100"/>
          <a:sy n="83" d="100"/>
        </p:scale>
        <p:origin x="232" y="1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247EE-5BE9-4E46-8FB1-9397AC3C2495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EFCF-0AAD-3C48-B18E-AA243E70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1800"/>
              </a:lnSpc>
            </a:pPr>
            <a:r>
              <a:rPr lang="en-US" b="0" noProof="0" dirty="0"/>
              <a:t>Author: </a:t>
            </a:r>
            <a:r>
              <a:rPr lang="en-US" altLang="en-US" sz="1200" b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 Masri, MD, FRCSC</a:t>
            </a:r>
          </a:p>
          <a:p>
            <a:pPr eaLnBrk="1" hangingPunct="1">
              <a:lnSpc>
                <a:spcPts val="1800"/>
              </a:lnSpc>
            </a:pPr>
            <a:r>
              <a:rPr lang="en-US" altLang="en-US" sz="1200" b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Approved by AO Trauma and AO Recon Periprosthetic Fractures Curriculum Taskforce and AO Recon Hip and Knee Curriculum Taskforce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1EFCF-0AAD-3C48-B18E-AA243E707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Duncan CP,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Masri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Fractures of the femur after hip replacement.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Course Lect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1995;44:293–304.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1EFCF-0AAD-3C48-B18E-AA243E707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what is mean by “Not for hip nor for knee”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1EFCF-0AAD-3C48-B18E-AA243E7074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B8DD3CB-EDD5-F241-B525-0C4C294D3572}" type="slidenum">
              <a:rPr lang="en-US" altLang="en-US" smtClean="0">
                <a:latin typeface="Times New Roman" charset="0"/>
                <a:ea typeface="MS PGothic" charset="-128"/>
              </a:rPr>
              <a:pPr algn="r" eaLnBrk="1" hangingPunct="1">
                <a:spcBef>
                  <a:spcPct val="0"/>
                </a:spcBef>
                <a:defRPr/>
              </a:pPr>
              <a:t>27</a:t>
            </a:fld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8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1EFCF-0AAD-3C48-B18E-AA243E7074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0">
            <a:extLst>
              <a:ext uri="{FF2B5EF4-FFF2-40B4-BE49-F238E27FC236}">
                <a16:creationId xmlns:a16="http://schemas.microsoft.com/office/drawing/2014/main" id="{0AFF6662-0E43-4451-8769-3BD81177A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8284" y="260350"/>
            <a:ext cx="752856" cy="5745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2" name="Grafik 10">
            <a:extLst>
              <a:ext uri="{FF2B5EF4-FFF2-40B4-BE49-F238E27FC236}">
                <a16:creationId xmlns:a16="http://schemas.microsoft.com/office/drawing/2014/main" id="{EA54C1D0-A83C-42D4-909E-B1A6427F2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955800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97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44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61171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32384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29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81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9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I:\tk_office\AORecon\02 CI\visual mark\AOR_Shine_blue_gradi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0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6" name="Picture 2" descr="\\da01na01\Offline$\cstampfl\Documents\_docs\01 Projects\08 AORecon\Communication\AOR_LOGO_int_L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6" y="236538"/>
            <a:ext cx="2228221" cy="259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/>
          <a:lstStyle>
            <a:lvl1pPr marL="0" indent="0" algn="l" rtl="0" eaLnBrk="1" fontAlgn="base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altLang="en-US" sz="3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/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/>
          <a:p>
            <a:pPr eaLnBrk="1" hangingPunct="1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6097588"/>
            <a:ext cx="5588000" cy="76200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None/>
              <a:defRPr lang="en-US" sz="16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 marL="0" lvl="0" defTabSz="914400" latinLnBrk="0">
              <a:lnSpc>
                <a:spcPts val="1800"/>
              </a:lnSpc>
            </a:pPr>
            <a:r>
              <a:rPr lang="en-US" dirty="0"/>
              <a:t>&lt;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&gt;</a:t>
            </a:r>
          </a:p>
          <a:p>
            <a:pPr marL="0" lvl="0" defTabSz="914400" latinLnBrk="0">
              <a:lnSpc>
                <a:spcPts val="1800"/>
              </a:lnSpc>
            </a:pPr>
            <a:r>
              <a:rPr lang="en-US" dirty="0"/>
              <a:t>&lt;Function&gt;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097588"/>
            <a:ext cx="5384800" cy="76200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r">
              <a:buNone/>
              <a:defRPr lang="en-US" sz="16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 marL="0" lvl="0" defTabSz="914400" latinLnBrk="0">
              <a:lnSpc>
                <a:spcPts val="1800"/>
              </a:lnSpc>
            </a:pPr>
            <a:r>
              <a:rPr lang="en-US" dirty="0"/>
              <a:t>&lt;Event Date&gt;</a:t>
            </a:r>
          </a:p>
        </p:txBody>
      </p:sp>
    </p:spTree>
    <p:extLst>
      <p:ext uri="{BB962C8B-B14F-4D97-AF65-F5344CB8AC3E}">
        <p14:creationId xmlns:p14="http://schemas.microsoft.com/office/powerpoint/2010/main" val="244427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tk_office\AORecon\02 CI\visual mark\AOR_Shine_blue_gradient2.jpg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:\tk_office\AORecon\02 CI\visual mark\AOR_Shine_blue_gradient.jpg"/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10" rIns="91418" bIns="4571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6" name="Picture 2" descr="\\da01na01\Offline$\cstampfl\Documents\_docs\01 Projects\08 AORecon\Communication\AOR_LOGO_int_L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6" y="236538"/>
            <a:ext cx="2228221" cy="259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/>
          <a:lstStyle>
            <a:lvl1pPr marL="0" indent="0" algn="l" rtl="0" eaLnBrk="1" fontAlgn="base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lang="en-US" altLang="en-US" sz="3200" dirty="0" smtClean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hangingPunct="1"/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/>
          <a:p>
            <a:pPr eaLnBrk="1" hangingPunct="1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6097588"/>
            <a:ext cx="5588000" cy="76200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>
              <a:buNone/>
              <a:defRPr lang="en-US" sz="16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 marL="0" lvl="0" defTabSz="914400" latinLnBrk="0">
              <a:lnSpc>
                <a:spcPts val="1800"/>
              </a:lnSpc>
            </a:pPr>
            <a:r>
              <a:rPr lang="en-US" dirty="0"/>
              <a:t>&lt;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&gt;</a:t>
            </a:r>
          </a:p>
          <a:p>
            <a:pPr marL="0" lvl="0" defTabSz="914400" latinLnBrk="0">
              <a:lnSpc>
                <a:spcPts val="1800"/>
              </a:lnSpc>
            </a:pPr>
            <a:r>
              <a:rPr lang="en-US" dirty="0"/>
              <a:t>&lt;Function&gt;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097588"/>
            <a:ext cx="5384800" cy="762000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0" indent="0" algn="r">
              <a:buNone/>
              <a:defRPr lang="en-US" sz="16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defRPr>
            </a:lvl1pPr>
          </a:lstStyle>
          <a:p>
            <a:pPr marL="0" lvl="0" defTabSz="914400" latinLnBrk="0">
              <a:lnSpc>
                <a:spcPts val="1800"/>
              </a:lnSpc>
            </a:pPr>
            <a:r>
              <a:rPr lang="en-US" dirty="0"/>
              <a:t>&lt;Event Date&gt;</a:t>
            </a:r>
          </a:p>
        </p:txBody>
      </p:sp>
    </p:spTree>
    <p:extLst>
      <p:ext uri="{BB962C8B-B14F-4D97-AF65-F5344CB8AC3E}">
        <p14:creationId xmlns:p14="http://schemas.microsoft.com/office/powerpoint/2010/main" val="1572166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7B43-7782-4891-B3FB-EC16544A5AEF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29464"/>
            <a:ext cx="12192000" cy="402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7B43-7782-4891-B3FB-EC16544A5AEF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7" name="Picture 2" descr="\\da01na01\Offline$\cstampfl\Documents\_docs\01 Projects\08 AORecon\Communication\AOR_LOGO_int_L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7173" y="6477001"/>
            <a:ext cx="1598177" cy="186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3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427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FA07-8A01-4D9E-AC28-263F3D5333E9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2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1520827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7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3049-A8E4-449D-AA9E-156F209BFE99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36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E7E7-BA45-47DA-8D8C-836C51FB0B35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26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94CD-F8C9-4F65-994C-2F2BDD1E6699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0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A5B5-F970-422A-99E1-EBCE08C8D7BF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2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51CB8-48C6-482A-BB05-DB993038FD48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7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6F47-E875-4AD9-9CF4-26D25FC9E16F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48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D93C-3CDD-4D49-AA9E-963E062A966D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14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237E-E29C-4CB5-B8AB-82E5B116E4C4}" type="slidenum">
              <a:rPr lang="de-CH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22974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82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82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76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6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5603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610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2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de-CH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29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4D470-5BA5-475C-BB98-1396F997E8E0}" type="slidenum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520827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176213" lvl="0" indent="-176213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n-US" altLang="en-US" dirty="0" err="1"/>
              <a:t>Textmasterformate</a:t>
            </a:r>
            <a:r>
              <a:rPr lang="en-US" altLang="en-US" dirty="0"/>
              <a:t> </a:t>
            </a:r>
            <a:r>
              <a:rPr lang="en-US" altLang="en-US" dirty="0" err="1"/>
              <a:t>durch</a:t>
            </a:r>
            <a:r>
              <a:rPr lang="en-US" altLang="en-US" dirty="0"/>
              <a:t> </a:t>
            </a:r>
            <a:r>
              <a:rPr lang="en-US" altLang="en-US" dirty="0" err="1"/>
              <a:t>Klicken</a:t>
            </a:r>
            <a:r>
              <a:rPr lang="en-US" altLang="en-US" dirty="0"/>
              <a:t> </a:t>
            </a:r>
            <a:r>
              <a:rPr lang="en-US" altLang="en-US" dirty="0" err="1"/>
              <a:t>bearbeiten</a:t>
            </a:r>
            <a:endParaRPr lang="en-US" altLang="en-US" dirty="0"/>
          </a:p>
          <a:p>
            <a:pPr lvl="1"/>
            <a:r>
              <a:rPr lang="en-US" altLang="en-US" dirty="0"/>
              <a:t>2nd level</a:t>
            </a:r>
          </a:p>
          <a:p>
            <a:pPr lvl="2"/>
            <a:r>
              <a:rPr lang="en-US" altLang="en-US" dirty="0"/>
              <a:t>3rd level</a:t>
            </a:r>
          </a:p>
          <a:p>
            <a:pPr lvl="3"/>
            <a:r>
              <a:rPr lang="en-US" altLang="en-US" dirty="0"/>
              <a:t>4th level</a:t>
            </a:r>
          </a:p>
          <a:p>
            <a:pPr lvl="4"/>
            <a:r>
              <a:rPr lang="en-US" altLang="en-US" dirty="0"/>
              <a:t>5th level</a:t>
            </a:r>
          </a:p>
        </p:txBody>
      </p:sp>
      <p:pic>
        <p:nvPicPr>
          <p:cNvPr id="8" name="Picture 2" descr="\\da01na01\Offline$\cstampfl\Documents\_docs\01 Projects\08 AORecon\Communication\AOR_LOGO_int_L_rgb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7173" y="6477001"/>
            <a:ext cx="1598177" cy="186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0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14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2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43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58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266668" indent="-26666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lang="en-US" alt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3994" indent="-259639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lang="en-US" alt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8350" indent="-25850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lang="en-US" alt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13840" indent="-259639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lang="en-US" alt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89125" indent="-25056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lang="en-US" alt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66680" indent="-38095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3825" indent="-38095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0970" indent="-38095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115" indent="-38095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F12701-12A7-4DDC-8A09-1E97AB145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2502E-D79D-4F89-B793-4F56B4C53D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Prepared by Bas Masri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1BF4A-36DF-4978-BD52-BAFE3A8A3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45A3F-F6CD-4377-922C-17C2C6484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B45AD-42F9-47F3-B4AF-5054798758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Classification of periprosthetic fractures</a:t>
            </a:r>
          </a:p>
        </p:txBody>
      </p:sp>
    </p:spTree>
    <p:extLst>
      <p:ext uri="{BB962C8B-B14F-4D97-AF65-F5344CB8AC3E}">
        <p14:creationId xmlns:p14="http://schemas.microsoft.com/office/powerpoint/2010/main" val="299806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B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56896" y="1284239"/>
            <a:ext cx="110051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  <a:defRPr/>
            </a:pPr>
            <a:r>
              <a:rPr lang="en-US" altLang="en-US" sz="2800" dirty="0">
                <a:latin typeface="Arial Unicode MS" charset="0"/>
              </a:rPr>
              <a:t>Fracture involving the </a:t>
            </a:r>
            <a:r>
              <a:rPr lang="en-US" altLang="en-US" sz="4400" b="1" dirty="0">
                <a:latin typeface="Arial Unicode MS" charset="0"/>
              </a:rPr>
              <a:t>B</a:t>
            </a:r>
            <a:r>
              <a:rPr lang="en-US" altLang="en-US" sz="2800" dirty="0">
                <a:latin typeface="Arial Unicode MS" charset="0"/>
              </a:rPr>
              <a:t>ed supporting the implant</a:t>
            </a:r>
          </a:p>
        </p:txBody>
      </p:sp>
      <p:pic>
        <p:nvPicPr>
          <p:cNvPr id="23559" name="Picture 7" descr="B3 ulna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2577480"/>
            <a:ext cx="44100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B3 TER la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2348880"/>
            <a:ext cx="32702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00350" y="5549280"/>
            <a:ext cx="6096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264525" y="3110880"/>
            <a:ext cx="6096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B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2300" y="2334419"/>
            <a:ext cx="9505950" cy="4129088"/>
          </a:xfrm>
        </p:spPr>
        <p:txBody>
          <a:bodyPr/>
          <a:lstStyle/>
          <a:p>
            <a:pPr eaLnBrk="1" hangingPunct="1"/>
            <a:r>
              <a:rPr lang="en-CA" altLang="en-US" i="1" dirty="0">
                <a:solidFill>
                  <a:srgbClr val="042D98"/>
                </a:solidFill>
              </a:rPr>
              <a:t>B1</a:t>
            </a:r>
            <a:r>
              <a:rPr lang="en-CA" altLang="en-US" dirty="0">
                <a:solidFill>
                  <a:srgbClr val="042D98"/>
                </a:solidFill>
              </a:rPr>
              <a:t>:  </a:t>
            </a:r>
            <a:r>
              <a:rPr lang="en-CA" altLang="en-US" dirty="0"/>
              <a:t>Implant well-fixed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i="1" dirty="0">
                <a:solidFill>
                  <a:srgbClr val="042D98"/>
                </a:solidFill>
              </a:rPr>
              <a:t>B2</a:t>
            </a:r>
            <a:r>
              <a:rPr lang="en-CA" altLang="en-US" dirty="0">
                <a:solidFill>
                  <a:srgbClr val="042D98"/>
                </a:solidFill>
              </a:rPr>
              <a:t>:  </a:t>
            </a:r>
            <a:r>
              <a:rPr lang="en-CA" altLang="en-US" dirty="0"/>
              <a:t>Implant loose 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i="1" dirty="0">
                <a:solidFill>
                  <a:srgbClr val="042D98"/>
                </a:solidFill>
              </a:rPr>
              <a:t>B3</a:t>
            </a:r>
            <a:r>
              <a:rPr lang="en-CA" altLang="en-US" dirty="0">
                <a:solidFill>
                  <a:srgbClr val="042D98"/>
                </a:solidFill>
              </a:rPr>
              <a:t>:  </a:t>
            </a:r>
            <a:r>
              <a:rPr lang="en-CA" altLang="en-US" dirty="0"/>
              <a:t>Loose and poor bone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551384" y="1406525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2800" i="1" dirty="0">
                <a:solidFill>
                  <a:srgbClr val="042D98"/>
                </a:solidFill>
                <a:latin typeface="Arial Unicode MS" charset="0"/>
              </a:rPr>
              <a:t>Needs to be </a:t>
            </a:r>
            <a:r>
              <a:rPr lang="en-CA" altLang="en-US" sz="2800" i="1" dirty="0" err="1">
                <a:solidFill>
                  <a:srgbClr val="042D98"/>
                </a:solidFill>
                <a:latin typeface="Arial Unicode MS" charset="0"/>
              </a:rPr>
              <a:t>subclassified</a:t>
            </a:r>
            <a:endParaRPr lang="en-CA" altLang="en-US" sz="2800" i="1" dirty="0">
              <a:solidFill>
                <a:srgbClr val="042D98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ile0006">
            <a:extLst>
              <a:ext uri="{FF2B5EF4-FFF2-40B4-BE49-F238E27FC236}">
                <a16:creationId xmlns:a16="http://schemas.microsoft.com/office/drawing/2014/main" id="{BD9C9B3D-F607-4B99-A2EF-F0B43B39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0" y="304801"/>
            <a:ext cx="29591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" descr="Figure 38">
            <a:extLst>
              <a:ext uri="{FF2B5EF4-FFF2-40B4-BE49-F238E27FC236}">
                <a16:creationId xmlns:a16="http://schemas.microsoft.com/office/drawing/2014/main" id="{BB889C54-8971-4B3B-9B3E-5E82F1FF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314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Figure 39 (1)">
            <a:extLst>
              <a:ext uri="{FF2B5EF4-FFF2-40B4-BE49-F238E27FC236}">
                <a16:creationId xmlns:a16="http://schemas.microsoft.com/office/drawing/2014/main" id="{27AF5DD1-4370-4F72-A2B3-CA701744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4" y="838201"/>
            <a:ext cx="3836987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307F250E-FD25-4C30-8C69-6E139089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624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b="1">
                <a:latin typeface="Century Gothic" charset="0"/>
              </a:rPr>
              <a:t>B1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4F20015-2509-4E1A-AC6D-3AEC5C88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b="1">
                <a:latin typeface="Century Gothic" charset="0"/>
              </a:rPr>
              <a:t>B2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35B172EA-A2BF-460C-B2BD-5BC91988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2286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b="1">
                <a:latin typeface="Century Gothic" charset="0"/>
              </a:rPr>
              <a:t>B3</a:t>
            </a:r>
          </a:p>
        </p:txBody>
      </p:sp>
      <p:pic>
        <p:nvPicPr>
          <p:cNvPr id="21" name="Picture 11" descr="B3 TKR fracture 1">
            <a:extLst>
              <a:ext uri="{FF2B5EF4-FFF2-40B4-BE49-F238E27FC236}">
                <a16:creationId xmlns:a16="http://schemas.microsoft.com/office/drawing/2014/main" id="{BC10D84E-EC42-49B4-AC3C-F926D13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23339">
            <a:off x="4468814" y="1147763"/>
            <a:ext cx="3330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3">
            <a:extLst>
              <a:ext uri="{FF2B5EF4-FFF2-40B4-BE49-F238E27FC236}">
                <a16:creationId xmlns:a16="http://schemas.microsoft.com/office/drawing/2014/main" id="{08FEE4D4-B8DF-4591-9AA9-E332DB5C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28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b="1"/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9452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C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69701" y="2771080"/>
            <a:ext cx="68224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defRPr/>
            </a:pPr>
            <a:r>
              <a:rPr lang="en-US" altLang="en-US" sz="2800" dirty="0">
                <a:latin typeface="+mj-lt"/>
              </a:rPr>
              <a:t>Distant enough that the implant can be  ignored and the fracture treated independently</a:t>
            </a:r>
          </a:p>
        </p:txBody>
      </p:sp>
      <p:pic>
        <p:nvPicPr>
          <p:cNvPr id="258055" name="Picture 7" descr="Fig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1" y="1447800"/>
            <a:ext cx="1884363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7772400" y="3962400"/>
            <a:ext cx="990600" cy="3048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7" descr="Figure 36"/>
          <p:cNvPicPr>
            <a:picLocks noChangeAspect="1" noChangeArrowheads="1"/>
          </p:cNvPicPr>
          <p:nvPr/>
        </p:nvPicPr>
        <p:blipFill>
          <a:blip r:embed="rId3" cstate="hq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1371600"/>
            <a:ext cx="291147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554038" y="1484314"/>
            <a:ext cx="5505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</a:pPr>
            <a:r>
              <a:rPr lang="en-CA" altLang="en-US" sz="2800" dirty="0"/>
              <a:t>Well </a:t>
            </a:r>
            <a:r>
              <a:rPr lang="en-CA" altLang="en-US" sz="4400" b="1" dirty="0"/>
              <a:t>C</a:t>
            </a:r>
            <a:r>
              <a:rPr lang="en-CA" altLang="en-US" sz="2800" dirty="0"/>
              <a:t>lear of the implant</a:t>
            </a:r>
          </a:p>
        </p:txBody>
      </p:sp>
    </p:spTree>
    <p:extLst>
      <p:ext uri="{BB962C8B-B14F-4D97-AF65-F5344CB8AC3E}">
        <p14:creationId xmlns:p14="http://schemas.microsoft.com/office/powerpoint/2010/main" val="3986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CA" altLang="en-US" dirty="0"/>
          </a:p>
          <a:p>
            <a:pPr eaLnBrk="1" hangingPunct="1"/>
            <a:endParaRPr lang="en-CA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Femur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Tibia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dirty="0" err="1"/>
              <a:t>Humerus</a:t>
            </a:r>
            <a:endParaRPr lang="en-CA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Radius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87388" y="1585367"/>
            <a:ext cx="110172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Arial Unicode MS" pitchFamily="34" charset="-128"/>
              </a:rPr>
              <a:t>Fracture </a:t>
            </a:r>
            <a:r>
              <a:rPr lang="en-US" sz="4400" b="1" dirty="0">
                <a:latin typeface="Arial Unicode MS" pitchFamily="34" charset="-128"/>
              </a:rPr>
              <a:t>D</a:t>
            </a:r>
            <a:r>
              <a:rPr lang="en-US" sz="2800" dirty="0">
                <a:latin typeface="Arial Unicode MS" pitchFamily="34" charset="-128"/>
              </a:rPr>
              <a:t>ividing </a:t>
            </a:r>
            <a:r>
              <a:rPr lang="en-US" sz="2800" i="1" dirty="0">
                <a:latin typeface="Arial Unicode MS" pitchFamily="34" charset="-128"/>
              </a:rPr>
              <a:t>one</a:t>
            </a:r>
            <a:r>
              <a:rPr lang="en-US" sz="2800" dirty="0">
                <a:latin typeface="Arial Unicode MS" pitchFamily="34" charset="-128"/>
              </a:rPr>
              <a:t> bone supporting </a:t>
            </a:r>
            <a:r>
              <a:rPr lang="en-US" sz="2800" i="1" dirty="0">
                <a:latin typeface="+mj-lt"/>
              </a:rPr>
              <a:t>two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latin typeface="Arial Unicode MS" pitchFamily="34" charset="-128"/>
              </a:rPr>
              <a:t>replaced joints:</a:t>
            </a:r>
          </a:p>
        </p:txBody>
      </p:sp>
    </p:spTree>
    <p:extLst>
      <p:ext uri="{BB962C8B-B14F-4D97-AF65-F5344CB8AC3E}">
        <p14:creationId xmlns:p14="http://schemas.microsoft.com/office/powerpoint/2010/main" val="17468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Figure 4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0559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6248400" y="2060848"/>
            <a:ext cx="50321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defRPr/>
            </a:pPr>
            <a:r>
              <a:rPr lang="en-US" altLang="en-US" sz="2800" dirty="0">
                <a:latin typeface="Arial Unicode MS" charset="0"/>
              </a:rPr>
              <a:t>Fracture between THR and TKR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3285911"/>
            <a:ext cx="50321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defRPr/>
            </a:pPr>
            <a:r>
              <a:rPr lang="en-US" altLang="en-US" sz="2800" dirty="0">
                <a:latin typeface="Arial Unicode MS" charset="0"/>
              </a:rPr>
              <a:t>For management, best to think of it as a hip B3 and ignore knee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0A0661-B887-4D6F-97F2-9911F49B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Unicode MS" charset="0"/>
              </a:rPr>
              <a:t>Type D</a:t>
            </a:r>
            <a:br>
              <a:rPr lang="en-US" altLang="en-US" dirty="0">
                <a:latin typeface="Arial Unicode MS" charset="0"/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09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5410200"/>
            <a:ext cx="6310064" cy="1135289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Type </a:t>
            </a:r>
            <a:r>
              <a:rPr lang="en-US" altLang="en-US" sz="2800" b="1" dirty="0">
                <a:solidFill>
                  <a:srgbClr val="FFF500"/>
                </a:solidFill>
              </a:rPr>
              <a:t>C</a:t>
            </a:r>
            <a:r>
              <a:rPr lang="en-US" altLang="en-US" sz="2800" dirty="0">
                <a:solidFill>
                  <a:schemeClr val="bg1"/>
                </a:solidFill>
              </a:rPr>
              <a:t> for the hip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Type </a:t>
            </a:r>
            <a:r>
              <a:rPr lang="en-US" altLang="en-US" sz="2800" b="1" dirty="0">
                <a:solidFill>
                  <a:srgbClr val="FFF500"/>
                </a:solidFill>
              </a:rPr>
              <a:t>C</a:t>
            </a:r>
            <a:r>
              <a:rPr lang="en-US" altLang="en-US" sz="2800" dirty="0">
                <a:solidFill>
                  <a:schemeClr val="bg1"/>
                </a:solidFill>
              </a:rPr>
              <a:t> for the knee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93C5CD0E-3AB8-405F-AC40-EE12B6E9DD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8912" y="312511"/>
            <a:ext cx="2262188" cy="4887913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AF93810B-065B-4545-AEFD-8BE09EEB4C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0312" y="312511"/>
            <a:ext cx="2336800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45E9247A-2FA9-4F1D-B093-CEE96C8AF6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4225" y="800926"/>
            <a:ext cx="2514600" cy="4829175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84069118-8C1D-4C2F-B4F8-FA24069156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4138" y="1000125"/>
            <a:ext cx="21336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981803" cy="4129088"/>
          </a:xfrm>
        </p:spPr>
        <p:txBody>
          <a:bodyPr/>
          <a:lstStyle/>
          <a:p>
            <a:pPr lvl="1"/>
            <a:r>
              <a:rPr lang="en-US" dirty="0"/>
              <a:t>Management, need to operate on FEMUR:</a:t>
            </a:r>
          </a:p>
          <a:p>
            <a:pPr lvl="2"/>
            <a:r>
              <a:rPr lang="en-US" dirty="0"/>
              <a:t>Not for hip nor for knee</a:t>
            </a:r>
          </a:p>
          <a:p>
            <a:pPr lvl="1"/>
            <a:r>
              <a:rPr lang="en-US" dirty="0"/>
              <a:t>Type of surgery will involve the most affected joint:</a:t>
            </a:r>
          </a:p>
          <a:p>
            <a:pPr lvl="2"/>
            <a:r>
              <a:rPr lang="en-US" dirty="0"/>
              <a:t>In this case, the hip because the stem will interfere with the plate</a:t>
            </a:r>
          </a:p>
          <a:p>
            <a:pPr lvl="2"/>
            <a:r>
              <a:rPr lang="en-US" dirty="0"/>
              <a:t>Best to think of type D in terms of most affected joint</a:t>
            </a:r>
          </a:p>
          <a:p>
            <a:pPr lvl="1"/>
            <a:r>
              <a:rPr lang="en-US" dirty="0"/>
              <a:t>In this case, I would prefer a B1 hip: </a:t>
            </a:r>
          </a:p>
          <a:p>
            <a:pPr lvl="2"/>
            <a:r>
              <a:rPr lang="en-US" dirty="0"/>
              <a:t>This will dictate treatment</a:t>
            </a:r>
          </a:p>
          <a:p>
            <a:pPr lvl="2"/>
            <a:r>
              <a:rPr lang="en-US" dirty="0"/>
              <a:t>Improve communication</a:t>
            </a:r>
          </a:p>
          <a:p>
            <a:pPr lvl="2"/>
            <a:r>
              <a:rPr lang="en-US" dirty="0"/>
              <a:t>Improve reporting of results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625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/>
              <a:t>Type E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sz="half" idx="4294967295"/>
          </p:nvPr>
        </p:nvSpPr>
        <p:spPr>
          <a:xfrm>
            <a:off x="6495030" y="1650206"/>
            <a:ext cx="5038158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CA" altLang="en-US" b="1" dirty="0">
                <a:solidFill>
                  <a:srgbClr val="FFF500"/>
                </a:solidFill>
              </a:rPr>
              <a:t>E</a:t>
            </a:r>
            <a:r>
              <a:rPr lang="en-CA" altLang="en-US" dirty="0">
                <a:solidFill>
                  <a:schemeClr val="bg1"/>
                </a:solidFill>
              </a:rPr>
              <a:t>ach of </a:t>
            </a:r>
            <a:r>
              <a:rPr lang="en-CA" altLang="en-US" i="1" dirty="0">
                <a:solidFill>
                  <a:schemeClr val="bg1"/>
                </a:solidFill>
              </a:rPr>
              <a:t>two</a:t>
            </a:r>
            <a:r>
              <a:rPr lang="en-CA" altLang="en-US" dirty="0">
                <a:solidFill>
                  <a:schemeClr val="bg1"/>
                </a:solidFill>
              </a:rPr>
              <a:t> bones supporting </a:t>
            </a:r>
            <a:r>
              <a:rPr lang="en-CA" altLang="en-US" i="1" dirty="0">
                <a:solidFill>
                  <a:schemeClr val="bg1"/>
                </a:solidFill>
              </a:rPr>
              <a:t>one</a:t>
            </a:r>
            <a:r>
              <a:rPr lang="en-CA" altLang="en-US" dirty="0">
                <a:solidFill>
                  <a:schemeClr val="bg1"/>
                </a:solidFill>
              </a:rPr>
              <a:t> arthroplasty </a:t>
            </a:r>
          </a:p>
        </p:txBody>
      </p:sp>
      <p:pic>
        <p:nvPicPr>
          <p:cNvPr id="37894" name="Picture 2" descr="C:\Users\user\Desktop\Figure 7b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800" y="1485900"/>
            <a:ext cx="30607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33"/>
          <p:cNvPicPr>
            <a:picLocks noChangeAspect="1" noChangeArrowheads="1"/>
          </p:cNvPicPr>
          <p:nvPr/>
        </p:nvPicPr>
        <p:blipFill>
          <a:blip r:embed="rId3" cstate="hq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756" y="2013745"/>
            <a:ext cx="45720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Apply the Unified Classification System (UCS)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Appreciate the value of a classification system</a:t>
            </a:r>
          </a:p>
        </p:txBody>
      </p:sp>
      <p:pic>
        <p:nvPicPr>
          <p:cNvPr id="7" name="Content Placeholder 7" descr="Excellent B2">
            <a:extLst>
              <a:ext uri="{FF2B5EF4-FFF2-40B4-BE49-F238E27FC236}">
                <a16:creationId xmlns:a16="http://schemas.microsoft.com/office/drawing/2014/main" id="{5AB62A15-B066-4F4D-9A45-12E846AC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66114">
            <a:off x="4656922" y="3142049"/>
            <a:ext cx="2511786" cy="25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6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Management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58813" y="1689100"/>
            <a:ext cx="95059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 Unicode MS" charset="0"/>
              </a:rPr>
              <a:t>Individualized for each bone containing an implant and managed accordingly</a:t>
            </a: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654425" y="3271838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3600" dirty="0">
                <a:solidFill>
                  <a:srgbClr val="042D98"/>
                </a:solidFill>
              </a:rPr>
              <a:t>“Block out analysis”</a:t>
            </a:r>
          </a:p>
        </p:txBody>
      </p:sp>
    </p:spTree>
    <p:extLst>
      <p:ext uri="{BB962C8B-B14F-4D97-AF65-F5344CB8AC3E}">
        <p14:creationId xmlns:p14="http://schemas.microsoft.com/office/powerpoint/2010/main" val="12506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/>
              <a:t>Type E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6934200" y="2743201"/>
            <a:ext cx="3352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b="1" dirty="0">
                <a:solidFill>
                  <a:srgbClr val="FFF500"/>
                </a:solidFill>
              </a:rPr>
              <a:t>E</a:t>
            </a:r>
            <a:r>
              <a:rPr lang="en-US" altLang="en-US" dirty="0"/>
              <a:t>ach side of the joint is involved</a:t>
            </a:r>
          </a:p>
        </p:txBody>
      </p:sp>
      <p:pic>
        <p:nvPicPr>
          <p:cNvPr id="5" name="Picture 7" descr="b33">
            <a:extLst>
              <a:ext uri="{FF2B5EF4-FFF2-40B4-BE49-F238E27FC236}">
                <a16:creationId xmlns:a16="http://schemas.microsoft.com/office/drawing/2014/main" id="{F7D61532-9743-4FBB-9EF7-8F216888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752601"/>
            <a:ext cx="4572000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/>
              <a:t>Type E</a:t>
            </a:r>
          </a:p>
        </p:txBody>
      </p:sp>
      <p:pic>
        <p:nvPicPr>
          <p:cNvPr id="8" name="Picture 7" descr="b33">
            <a:extLst>
              <a:ext uri="{FF2B5EF4-FFF2-40B4-BE49-F238E27FC236}">
                <a16:creationId xmlns:a16="http://schemas.microsoft.com/office/drawing/2014/main" id="{D2A31D94-1AF0-4E52-BEEB-6EB34669A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55"/>
          <a:stretch/>
        </p:blipFill>
        <p:spPr>
          <a:xfrm>
            <a:off x="4764088" y="1727200"/>
            <a:ext cx="4318000" cy="41005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052B35-9673-47D0-8078-D63D87D805B0}"/>
              </a:ext>
            </a:extLst>
          </p:cNvPr>
          <p:cNvCxnSpPr/>
          <p:nvPr/>
        </p:nvCxnSpPr>
        <p:spPr>
          <a:xfrm flipH="1" flipV="1">
            <a:off x="8497888" y="3860799"/>
            <a:ext cx="584200" cy="304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>
            <a:extLst>
              <a:ext uri="{FF2B5EF4-FFF2-40B4-BE49-F238E27FC236}">
                <a16:creationId xmlns:a16="http://schemas.microsoft.com/office/drawing/2014/main" id="{338E8AA9-FDF7-4CB9-A29F-3E6DCD429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1727199"/>
            <a:ext cx="2590800" cy="838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9F3B60D-6379-4FC6-BCD5-3ABAC37C2BEE}"/>
              </a:ext>
            </a:extLst>
          </p:cNvPr>
          <p:cNvSpPr txBox="1">
            <a:spLocks/>
          </p:cNvSpPr>
          <p:nvPr/>
        </p:nvSpPr>
        <p:spPr>
          <a:xfrm>
            <a:off x="725488" y="1700808"/>
            <a:ext cx="4038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9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1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3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>
                <a:solidFill>
                  <a:schemeClr val="bg1"/>
                </a:solidFill>
              </a:rPr>
              <a:t>Type B3 femur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alt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2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33">
            <a:extLst>
              <a:ext uri="{FF2B5EF4-FFF2-40B4-BE49-F238E27FC236}">
                <a16:creationId xmlns:a16="http://schemas.microsoft.com/office/drawing/2014/main" id="{02A7B170-B945-41AD-9D5F-8CBC683F6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55"/>
          <a:stretch/>
        </p:blipFill>
        <p:spPr>
          <a:xfrm>
            <a:off x="4764088" y="1727200"/>
            <a:ext cx="4318000" cy="4100513"/>
          </a:xfrm>
          <a:prstGeom prst="rect">
            <a:avLst/>
          </a:prstGeom>
        </p:spPr>
      </p:pic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/>
              <a:t>Type E</a:t>
            </a:r>
          </a:p>
        </p:txBody>
      </p:sp>
      <p:sp>
        <p:nvSpPr>
          <p:cNvPr id="217092" name="Content Placeholder 1"/>
          <p:cNvSpPr>
            <a:spLocks noGrp="1"/>
          </p:cNvSpPr>
          <p:nvPr>
            <p:ph sz="half" idx="4294967295"/>
          </p:nvPr>
        </p:nvSpPr>
        <p:spPr>
          <a:xfrm>
            <a:off x="725488" y="1700808"/>
            <a:ext cx="4038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chemeClr val="bg1">
                    <a:lumMod val="75000"/>
                  </a:schemeClr>
                </a:solidFill>
              </a:rPr>
              <a:t>Type B3 femur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alt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chemeClr val="bg1"/>
                </a:solidFill>
              </a:rPr>
              <a:t>Type B3 pelvis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alt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alt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FE559F-065B-4091-8B99-501FB088EF60}"/>
              </a:ext>
            </a:extLst>
          </p:cNvPr>
          <p:cNvCxnSpPr/>
          <p:nvPr/>
        </p:nvCxnSpPr>
        <p:spPr>
          <a:xfrm flipV="1">
            <a:off x="6801407" y="2412999"/>
            <a:ext cx="762000" cy="304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654812-6ABC-4165-BA9D-1E3B7530CBEB}"/>
              </a:ext>
            </a:extLst>
          </p:cNvPr>
          <p:cNvCxnSpPr/>
          <p:nvPr/>
        </p:nvCxnSpPr>
        <p:spPr>
          <a:xfrm flipH="1" flipV="1">
            <a:off x="8477807" y="3860799"/>
            <a:ext cx="584200" cy="3048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>
            <a:extLst>
              <a:ext uri="{FF2B5EF4-FFF2-40B4-BE49-F238E27FC236}">
                <a16:creationId xmlns:a16="http://schemas.microsoft.com/office/drawing/2014/main" id="{0AF26E57-402D-4C69-AB39-18C9222877A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0576" y="3860799"/>
            <a:ext cx="25908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>
              <a:solidFill>
                <a:schemeClr val="tx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6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white, mirror&#10;&#10;Description automatically generated">
            <a:extLst>
              <a:ext uri="{FF2B5EF4-FFF2-40B4-BE49-F238E27FC236}">
                <a16:creationId xmlns:a16="http://schemas.microsoft.com/office/drawing/2014/main" id="{5EBB8E6B-70D3-493F-94B1-E616E0FF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31" y="737065"/>
            <a:ext cx="4267200" cy="5894832"/>
          </a:xfrm>
          <a:prstGeom prst="rect">
            <a:avLst/>
          </a:prstGeom>
        </p:spPr>
      </p:pic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>
                <a:solidFill>
                  <a:schemeClr val="bg1"/>
                </a:solidFill>
              </a:rPr>
              <a:t>Type E</a:t>
            </a:r>
          </a:p>
        </p:txBody>
      </p:sp>
      <p:sp>
        <p:nvSpPr>
          <p:cNvPr id="45059" name="Text Placeholder 5"/>
          <p:cNvSpPr>
            <a:spLocks noGrp="1"/>
          </p:cNvSpPr>
          <p:nvPr>
            <p:ph idx="4294967295"/>
          </p:nvPr>
        </p:nvSpPr>
        <p:spPr>
          <a:xfrm>
            <a:off x="692957" y="1727200"/>
            <a:ext cx="4682318" cy="43545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altLang="en-US" dirty="0">
                <a:solidFill>
                  <a:schemeClr val="bg1"/>
                </a:solidFill>
              </a:rPr>
              <a:t>Fracture involving two bones supporting one arthroplasty</a:t>
            </a: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555848" y="4409257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2800" i="1" dirty="0"/>
              <a:t>Type B3 for the cup</a:t>
            </a:r>
          </a:p>
        </p:txBody>
      </p:sp>
      <p:sp>
        <p:nvSpPr>
          <p:cNvPr id="2" name="Rectangle 1"/>
          <p:cNvSpPr/>
          <p:nvPr/>
        </p:nvSpPr>
        <p:spPr>
          <a:xfrm>
            <a:off x="7023062" y="4163334"/>
            <a:ext cx="3505200" cy="24685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sitting, white, mirror&#10;&#10;Description automatically generated">
            <a:extLst>
              <a:ext uri="{FF2B5EF4-FFF2-40B4-BE49-F238E27FC236}">
                <a16:creationId xmlns:a16="http://schemas.microsoft.com/office/drawing/2014/main" id="{5EBB8E6B-70D3-493F-94B1-E616E0FF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31" y="737065"/>
            <a:ext cx="4267200" cy="5894832"/>
          </a:xfrm>
          <a:prstGeom prst="rect">
            <a:avLst/>
          </a:prstGeom>
        </p:spPr>
      </p:pic>
      <p:sp>
        <p:nvSpPr>
          <p:cNvPr id="450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>
                <a:solidFill>
                  <a:schemeClr val="bg1"/>
                </a:solidFill>
              </a:rPr>
              <a:t>Type E</a:t>
            </a:r>
          </a:p>
        </p:txBody>
      </p:sp>
      <p:sp>
        <p:nvSpPr>
          <p:cNvPr id="45059" name="Text Placeholder 5"/>
          <p:cNvSpPr>
            <a:spLocks noGrp="1"/>
          </p:cNvSpPr>
          <p:nvPr>
            <p:ph idx="4294967295"/>
          </p:nvPr>
        </p:nvSpPr>
        <p:spPr>
          <a:xfrm>
            <a:off x="692956" y="1738783"/>
            <a:ext cx="4682318" cy="43545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altLang="en-US" dirty="0">
                <a:solidFill>
                  <a:schemeClr val="bg1"/>
                </a:solidFill>
              </a:rPr>
              <a:t>Fracture involving two bones supporting one arthroplasty</a:t>
            </a: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555848" y="4409257"/>
            <a:ext cx="381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CA" altLang="en-US" sz="2800" i="1" dirty="0"/>
              <a:t>Type B2 for the stem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2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13234-038D-4CD6-B2D5-B5CAFB99DD73}"/>
              </a:ext>
            </a:extLst>
          </p:cNvPr>
          <p:cNvSpPr/>
          <p:nvPr/>
        </p:nvSpPr>
        <p:spPr>
          <a:xfrm>
            <a:off x="6320631" y="722312"/>
            <a:ext cx="4267200" cy="29479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10261600" cy="4129088"/>
          </a:xfrm>
        </p:spPr>
        <p:txBody>
          <a:bodyPr/>
          <a:lstStyle/>
          <a:p>
            <a:pPr lvl="1"/>
            <a:r>
              <a:rPr lang="en-US" dirty="0"/>
              <a:t>Need to book surgery for EACH part of the joint:</a:t>
            </a:r>
          </a:p>
          <a:p>
            <a:pPr lvl="2"/>
            <a:r>
              <a:rPr lang="en-US" dirty="0"/>
              <a:t>Femur and acetabulum in this case</a:t>
            </a:r>
          </a:p>
          <a:p>
            <a:pPr lvl="1"/>
            <a:r>
              <a:rPr lang="en-US" dirty="0"/>
              <a:t>Designating the fracture as type E will not allow one to determine treatment </a:t>
            </a:r>
          </a:p>
          <a:p>
            <a:pPr lvl="1"/>
            <a:r>
              <a:rPr lang="en-US" dirty="0"/>
              <a:t>Designating this as B3 pelvis and B2 femur:</a:t>
            </a:r>
          </a:p>
          <a:p>
            <a:pPr lvl="2"/>
            <a:r>
              <a:rPr lang="en-US" dirty="0"/>
              <a:t>Will allow easier communication</a:t>
            </a:r>
          </a:p>
          <a:p>
            <a:pPr lvl="2"/>
            <a:r>
              <a:rPr lang="en-US" dirty="0"/>
              <a:t>Will determine treatment</a:t>
            </a:r>
          </a:p>
          <a:p>
            <a:pPr lvl="2"/>
            <a:r>
              <a:rPr lang="en-US" dirty="0"/>
              <a:t>Will allow reporting of results</a:t>
            </a:r>
          </a:p>
        </p:txBody>
      </p:sp>
    </p:spTree>
    <p:extLst>
      <p:ext uri="{BB962C8B-B14F-4D97-AF65-F5344CB8AC3E}">
        <p14:creationId xmlns:p14="http://schemas.microsoft.com/office/powerpoint/2010/main" val="1893661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83DEE-FE2C-41A7-8A2F-E5111CB74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8953" y="1311593"/>
            <a:ext cx="3892117" cy="4878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14E79-2294-488A-88AE-488171AD6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113" y="1320994"/>
            <a:ext cx="4059936" cy="5017008"/>
          </a:xfrm>
          <a:prstGeom prst="rect">
            <a:avLst/>
          </a:prstGeom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Type E—treated as B3 pelvis and B2 femur</a:t>
            </a:r>
          </a:p>
        </p:txBody>
      </p:sp>
    </p:spTree>
    <p:extLst>
      <p:ext uri="{BB962C8B-B14F-4D97-AF65-F5344CB8AC3E}">
        <p14:creationId xmlns:p14="http://schemas.microsoft.com/office/powerpoint/2010/main" val="1269379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>
                <a:solidFill>
                  <a:srgbClr val="042D98"/>
                </a:solidFill>
              </a:rPr>
              <a:t>Unified Classification System—mnemonic</a:t>
            </a:r>
            <a:endParaRPr lang="en-CA" altLang="en-US" i="1" dirty="0">
              <a:solidFill>
                <a:srgbClr val="042D98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3600" dirty="0"/>
              <a:t>Type A		</a:t>
            </a:r>
            <a:r>
              <a:rPr lang="en-CA" altLang="en-US" sz="3600" i="1" dirty="0">
                <a:solidFill>
                  <a:srgbClr val="042D98"/>
                </a:solidFill>
              </a:rPr>
              <a:t>A</a:t>
            </a:r>
            <a:r>
              <a:rPr lang="en-CA" altLang="en-US" sz="3600" i="1" dirty="0">
                <a:solidFill>
                  <a:srgbClr val="00FFFF"/>
                </a:solidFill>
              </a:rPr>
              <a:t> </a:t>
            </a:r>
            <a:r>
              <a:rPr lang="en-CA" altLang="en-US" sz="3600" dirty="0" err="1"/>
              <a:t>pophyseal</a:t>
            </a:r>
            <a:endParaRPr lang="en-CA" altLang="en-US" sz="3600" dirty="0"/>
          </a:p>
          <a:p>
            <a:pPr eaLnBrk="1" hangingPunct="1">
              <a:defRPr/>
            </a:pPr>
            <a:r>
              <a:rPr lang="en-CA" altLang="en-US" sz="3600" dirty="0"/>
              <a:t>Type B		</a:t>
            </a:r>
            <a:r>
              <a:rPr lang="en-CA" altLang="en-US" sz="3600" i="1" dirty="0">
                <a:solidFill>
                  <a:srgbClr val="042D98"/>
                </a:solidFill>
              </a:rPr>
              <a:t>B</a:t>
            </a:r>
            <a:r>
              <a:rPr lang="en-CA" altLang="en-US" sz="3600" i="1" dirty="0">
                <a:solidFill>
                  <a:srgbClr val="00FFFF"/>
                </a:solidFill>
              </a:rPr>
              <a:t> </a:t>
            </a:r>
            <a:r>
              <a:rPr lang="en-CA" altLang="en-US" sz="3600" dirty="0"/>
              <a:t>ed of implant</a:t>
            </a:r>
          </a:p>
          <a:p>
            <a:pPr eaLnBrk="1" hangingPunct="1">
              <a:defRPr/>
            </a:pPr>
            <a:r>
              <a:rPr lang="en-CA" altLang="en-US" sz="3600" dirty="0"/>
              <a:t>Type C		</a:t>
            </a:r>
            <a:r>
              <a:rPr lang="en-CA" altLang="en-US" sz="3600" i="1" dirty="0">
                <a:solidFill>
                  <a:srgbClr val="042D98"/>
                </a:solidFill>
              </a:rPr>
              <a:t>C</a:t>
            </a:r>
            <a:r>
              <a:rPr lang="en-CA" altLang="en-US" sz="3600" i="1" dirty="0">
                <a:solidFill>
                  <a:srgbClr val="00FFFF"/>
                </a:solidFill>
              </a:rPr>
              <a:t> </a:t>
            </a:r>
            <a:r>
              <a:rPr lang="en-CA" altLang="en-US" sz="3600" dirty="0" err="1"/>
              <a:t>lear</a:t>
            </a:r>
            <a:r>
              <a:rPr lang="en-CA" altLang="en-US" sz="3600" dirty="0"/>
              <a:t> of implant</a:t>
            </a:r>
          </a:p>
          <a:p>
            <a:pPr eaLnBrk="1" hangingPunct="1">
              <a:defRPr/>
            </a:pPr>
            <a:r>
              <a:rPr lang="en-CA" altLang="en-US" sz="3600" dirty="0"/>
              <a:t>Type D		</a:t>
            </a:r>
            <a:r>
              <a:rPr lang="en-CA" altLang="en-US" sz="3600" i="1" dirty="0">
                <a:solidFill>
                  <a:srgbClr val="042D98"/>
                </a:solidFill>
              </a:rPr>
              <a:t>D</a:t>
            </a:r>
            <a:r>
              <a:rPr lang="en-CA" altLang="en-US" sz="3600" i="1" dirty="0">
                <a:solidFill>
                  <a:srgbClr val="00FFFF"/>
                </a:solidFill>
              </a:rPr>
              <a:t> </a:t>
            </a:r>
            <a:r>
              <a:rPr lang="en-CA" altLang="en-US" sz="3600" dirty="0" err="1"/>
              <a:t>ividing</a:t>
            </a:r>
            <a:r>
              <a:rPr lang="en-CA" altLang="en-US" sz="3600" dirty="0"/>
              <a:t> implants</a:t>
            </a:r>
          </a:p>
          <a:p>
            <a:pPr eaLnBrk="1" hangingPunct="1">
              <a:defRPr/>
            </a:pPr>
            <a:r>
              <a:rPr lang="en-CA" altLang="en-US" sz="3600" dirty="0"/>
              <a:t>Type E		</a:t>
            </a:r>
            <a:r>
              <a:rPr lang="en-CA" altLang="en-US" sz="3600" i="1" dirty="0">
                <a:solidFill>
                  <a:srgbClr val="042D98"/>
                </a:solidFill>
              </a:rPr>
              <a:t>E</a:t>
            </a:r>
            <a:r>
              <a:rPr lang="en-CA" altLang="en-US" sz="3600" i="1" dirty="0">
                <a:solidFill>
                  <a:srgbClr val="00FFFF"/>
                </a:solidFill>
              </a:rPr>
              <a:t> </a:t>
            </a:r>
            <a:r>
              <a:rPr lang="en-CA" altLang="en-US" sz="3600" dirty="0"/>
              <a:t>ach of two bones</a:t>
            </a:r>
          </a:p>
          <a:p>
            <a:pPr eaLnBrk="1" hangingPunct="1">
              <a:defRPr/>
            </a:pPr>
            <a:r>
              <a:rPr lang="en-CA" altLang="en-US" sz="3600" dirty="0"/>
              <a:t>Type F		</a:t>
            </a:r>
            <a:r>
              <a:rPr lang="en-CA" altLang="en-US" sz="3600" i="1" dirty="0">
                <a:solidFill>
                  <a:srgbClr val="042D98"/>
                </a:solidFill>
              </a:rPr>
              <a:t>F</a:t>
            </a:r>
            <a:r>
              <a:rPr lang="en-CA" altLang="en-US" sz="3600" i="1" dirty="0">
                <a:solidFill>
                  <a:srgbClr val="00FFFF"/>
                </a:solidFill>
              </a:rPr>
              <a:t> </a:t>
            </a:r>
            <a:r>
              <a:rPr lang="en-CA" altLang="en-US" sz="3600" dirty="0"/>
              <a:t>acing an implant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20913" y="5127625"/>
            <a:ext cx="838200" cy="0"/>
          </a:xfrm>
          <a:prstGeom prst="straightConnector1">
            <a:avLst/>
          </a:prstGeom>
          <a:ln w="57150">
            <a:solidFill>
              <a:srgbClr val="042D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2" y="19592"/>
            <a:ext cx="8277224" cy="67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7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26right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7029400"/>
            <a:ext cx="4286250" cy="3976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35leftalgorith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601" y="7029400"/>
            <a:ext cx="4286250" cy="3962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Vancouver Classification (Duncan &amp; Masri 1995)</a:t>
            </a:r>
            <a:endParaRPr lang="en-CA" altLang="en-US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411338" y="86296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335139" y="8626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b="0" i="1">
                <a:solidFill>
                  <a:schemeClr val="bg1"/>
                </a:solidFill>
              </a:rPr>
              <a:t>4%</a:t>
            </a:r>
            <a:endParaRPr lang="en-CA" altLang="en-US" sz="2400" b="0" i="1">
              <a:solidFill>
                <a:schemeClr val="bg1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792338" y="96964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b="0" i="1">
                <a:solidFill>
                  <a:schemeClr val="bg1"/>
                </a:solidFill>
              </a:rPr>
              <a:t>16%</a:t>
            </a:r>
            <a:endParaRPr lang="en-CA" altLang="en-US" sz="2400" b="0" i="1">
              <a:solidFill>
                <a:schemeClr val="bg1"/>
              </a:solidFill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478138" y="105346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b="0" i="1" dirty="0">
                <a:solidFill>
                  <a:schemeClr val="bg1"/>
                </a:solidFill>
              </a:rPr>
              <a:t>39%</a:t>
            </a:r>
            <a:endParaRPr lang="en-CA" altLang="en-US" sz="2400" b="0" i="1" dirty="0">
              <a:solidFill>
                <a:schemeClr val="bg1"/>
              </a:solidFill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154538" y="105346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b="0" i="1">
                <a:solidFill>
                  <a:schemeClr val="bg1"/>
                </a:solidFill>
              </a:rPr>
              <a:t>32%</a:t>
            </a:r>
            <a:endParaRPr lang="en-CA" altLang="en-US" sz="2400" b="0" i="1">
              <a:solidFill>
                <a:schemeClr val="bg1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773539" y="8629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400" b="0" i="1">
                <a:solidFill>
                  <a:schemeClr val="bg1"/>
                </a:solidFill>
              </a:rPr>
              <a:t>9%</a:t>
            </a:r>
            <a:endParaRPr lang="en-CA" altLang="en-US" sz="2400" b="0" i="1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A2E6A7-638D-0C4A-AC02-64113E2A3E4E}"/>
              </a:ext>
            </a:extLst>
          </p:cNvPr>
          <p:cNvGrpSpPr/>
          <p:nvPr/>
        </p:nvGrpSpPr>
        <p:grpSpPr>
          <a:xfrm>
            <a:off x="2098601" y="1628800"/>
            <a:ext cx="7078711" cy="4375330"/>
            <a:chOff x="4799856" y="1809750"/>
            <a:chExt cx="5239469" cy="3238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CB3B3E-3ECF-8245-80F0-3771B7CEA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2" r="20332"/>
            <a:stretch/>
          </p:blipFill>
          <p:spPr>
            <a:xfrm>
              <a:off x="4799856" y="1809750"/>
              <a:ext cx="2592288" cy="3238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B16654-6791-7946-8C45-AD06DAA38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3" r="17036"/>
            <a:stretch/>
          </p:blipFill>
          <p:spPr>
            <a:xfrm>
              <a:off x="8023101" y="1809750"/>
              <a:ext cx="2016224" cy="323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985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>
                <a:solidFill>
                  <a:srgbClr val="042D98"/>
                </a:solidFill>
              </a:rPr>
              <a:t>Type F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A8FAD0-5FE3-4ACC-B1DD-D02A141A6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405739" cy="4129088"/>
          </a:xfrm>
        </p:spPr>
        <p:txBody>
          <a:bodyPr/>
          <a:lstStyle/>
          <a:p>
            <a:r>
              <a:rPr lang="en-CA" altLang="en-US" dirty="0">
                <a:latin typeface="Arial" charset="0"/>
              </a:rPr>
              <a:t>Management: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Depends on degree of displacement and bone comminution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880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E:\Fractures\SA examples\Bharucha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1" y="533400"/>
            <a:ext cx="6964363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2209800"/>
            <a:ext cx="4572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56040" y="762001"/>
            <a:ext cx="27641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Mildly displaced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8008" y="2667000"/>
            <a:ext cx="2520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Treat as B1</a:t>
            </a:r>
          </a:p>
        </p:txBody>
      </p:sp>
    </p:spTree>
    <p:extLst>
      <p:ext uri="{BB962C8B-B14F-4D97-AF65-F5344CB8AC3E}">
        <p14:creationId xmlns:p14="http://schemas.microsoft.com/office/powerpoint/2010/main" val="11349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Pelvic discontinuity\Dougan1.jpg">
            <a:extLst>
              <a:ext uri="{FF2B5EF4-FFF2-40B4-BE49-F238E27FC236}">
                <a16:creationId xmlns:a16="http://schemas.microsoft.com/office/drawing/2014/main" id="{7873C38E-6971-4F53-A5F1-0CCFB5D0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1" y="762000"/>
            <a:ext cx="6613525" cy="5456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469E8F-324F-4601-A365-5B0220D44D0F}"/>
              </a:ext>
            </a:extLst>
          </p:cNvPr>
          <p:cNvSpPr txBox="1"/>
          <p:nvPr/>
        </p:nvSpPr>
        <p:spPr>
          <a:xfrm>
            <a:off x="3124200" y="971551"/>
            <a:ext cx="2819400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Severely displaced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2597A-5953-4603-B454-F5EFC3C2115E}"/>
              </a:ext>
            </a:extLst>
          </p:cNvPr>
          <p:cNvSpPr txBox="1"/>
          <p:nvPr/>
        </p:nvSpPr>
        <p:spPr>
          <a:xfrm>
            <a:off x="4007768" y="2420889"/>
            <a:ext cx="2819400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Treat as B2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E2281EB-A686-4D5A-A999-041E8540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2" y="19592"/>
            <a:ext cx="8277224" cy="67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CA392B-F64C-41C9-AFD2-E7CC483D476F}"/>
              </a:ext>
            </a:extLst>
          </p:cNvPr>
          <p:cNvSpPr txBox="1"/>
          <p:nvPr/>
        </p:nvSpPr>
        <p:spPr>
          <a:xfrm>
            <a:off x="6827168" y="1451433"/>
            <a:ext cx="25202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Treat as B3</a:t>
            </a:r>
          </a:p>
        </p:txBody>
      </p:sp>
    </p:spTree>
    <p:extLst>
      <p:ext uri="{BB962C8B-B14F-4D97-AF65-F5344CB8AC3E}">
        <p14:creationId xmlns:p14="http://schemas.microsoft.com/office/powerpoint/2010/main" val="18370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F—very rare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874374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Because of adjacent implant, will not treat as native bone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Will have to put in an implant (except in patella)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Best to think of it as a type B fracture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This will dictate appropriate treatment</a:t>
            </a:r>
          </a:p>
        </p:txBody>
      </p:sp>
    </p:spTree>
    <p:extLst>
      <p:ext uri="{BB962C8B-B14F-4D97-AF65-F5344CB8AC3E}">
        <p14:creationId xmlns:p14="http://schemas.microsoft.com/office/powerpoint/2010/main" val="1114354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517525"/>
            <a:ext cx="11269834" cy="966789"/>
          </a:xfrm>
        </p:spPr>
        <p:txBody>
          <a:bodyPr/>
          <a:lstStyle/>
          <a:p>
            <a:r>
              <a:rPr lang="en-US" altLang="en-US" dirty="0">
                <a:solidFill>
                  <a:srgbClr val="042D98"/>
                </a:solidFill>
              </a:rPr>
              <a:t>UCS </a:t>
            </a:r>
            <a:r>
              <a:rPr lang="en-US" dirty="0"/>
              <a:t>vs Vancouver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A, B, C exactly the same</a:t>
            </a:r>
          </a:p>
          <a:p>
            <a:endParaRPr lang="en-US" sz="2800" dirty="0"/>
          </a:p>
          <a:p>
            <a:pPr lvl="1"/>
            <a:r>
              <a:rPr lang="en-US" dirty="0"/>
              <a:t>D, E, F:</a:t>
            </a:r>
          </a:p>
          <a:p>
            <a:pPr lvl="2"/>
            <a:r>
              <a:rPr lang="en-US" dirty="0"/>
              <a:t>Do not indicate treatment</a:t>
            </a:r>
          </a:p>
          <a:p>
            <a:pPr lvl="2"/>
            <a:r>
              <a:rPr lang="en-US" dirty="0"/>
              <a:t>Still need to think of each bone as A, B, 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9376" y="4779070"/>
            <a:ext cx="108743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22225">
                  <a:noFill/>
                  <a:prstDash val="solid"/>
                </a:ln>
                <a:solidFill>
                  <a:srgbClr val="042D98"/>
                </a:solidFill>
                <a:latin typeface="+mj-lt"/>
              </a:rPr>
              <a:t>Value of UCS is that it brought Vancouver to other joints</a:t>
            </a:r>
          </a:p>
        </p:txBody>
      </p:sp>
    </p:spTree>
    <p:extLst>
      <p:ext uri="{BB962C8B-B14F-4D97-AF65-F5344CB8AC3E}">
        <p14:creationId xmlns:p14="http://schemas.microsoft.com/office/powerpoint/2010/main" val="9714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Take-home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874373" cy="4129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UCS mnemonic: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/>
              <a:t>pophyseal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</a:t>
            </a:r>
            <a:r>
              <a:rPr lang="en-GB" dirty="0">
                <a:solidFill>
                  <a:srgbClr val="FF0000"/>
                </a:solidFill>
              </a:rPr>
              <a:t>B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B</a:t>
            </a:r>
            <a:r>
              <a:rPr lang="en-GB" dirty="0"/>
              <a:t>ed of the implant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/>
              <a:t>lear of the implant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ividing one bone which supports two joint replacements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/>
              <a:t>ach of two bones supporting one joint replacement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Type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/>
              <a:t>acing or articulating with an implant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rgbClr val="042D98"/>
                </a:solidFill>
              </a:rPr>
              <a:t>The Unified Classification System</a:t>
            </a:r>
          </a:p>
        </p:txBody>
      </p:sp>
      <p:sp>
        <p:nvSpPr>
          <p:cNvPr id="212995" name="Subtitle 4"/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0693771" cy="4129088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Bringing the Vancouver Classification to other joints and bones</a:t>
            </a:r>
          </a:p>
        </p:txBody>
      </p:sp>
    </p:spTree>
    <p:extLst>
      <p:ext uri="{BB962C8B-B14F-4D97-AF65-F5344CB8AC3E}">
        <p14:creationId xmlns:p14="http://schemas.microsoft.com/office/powerpoint/2010/main" val="188389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:\Fractures\Exeter B2 fractur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753" y="1264490"/>
            <a:ext cx="2347913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Classification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74018" y="1272005"/>
            <a:ext cx="5178425" cy="11255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Hip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Knee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Shoulder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Elbow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Ankle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Wrist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bg1"/>
                </a:solidFill>
              </a:rPr>
              <a:t>Pelvis</a:t>
            </a:r>
          </a:p>
        </p:txBody>
      </p:sp>
      <p:pic>
        <p:nvPicPr>
          <p:cNvPr id="8" name="Picture 2" descr="C:\Users\user\Desktop\Figure 27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749" y="2397543"/>
            <a:ext cx="2406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:\AO illustrations\Figure 35 - Copy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317" y="381001"/>
            <a:ext cx="21717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3" descr="K:\Fractures\B3 TER AP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119" y="2104342"/>
            <a:ext cx="23241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915" y="2471738"/>
            <a:ext cx="29432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dirty="0">
                <a:solidFill>
                  <a:srgbClr val="042D98"/>
                </a:solidFill>
              </a:rPr>
              <a:t>Unified Classification System—mnemonic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A		</a:t>
            </a:r>
            <a:r>
              <a:rPr lang="en-CA" altLang="en-US" i="1" dirty="0">
                <a:solidFill>
                  <a:srgbClr val="042D98"/>
                </a:solidFill>
              </a:rPr>
              <a:t>A</a:t>
            </a:r>
            <a:r>
              <a:rPr lang="en-CA" altLang="en-US" i="1" dirty="0">
                <a:solidFill>
                  <a:srgbClr val="00FFFF"/>
                </a:solidFill>
              </a:rPr>
              <a:t> </a:t>
            </a:r>
            <a:r>
              <a:rPr lang="en-CA" altLang="en-US" dirty="0" err="1"/>
              <a:t>pophyseal</a:t>
            </a:r>
            <a:endParaRPr lang="en-CA" altLang="en-US" dirty="0"/>
          </a:p>
          <a:p>
            <a:pPr eaLnBrk="1" hangingPunct="1">
              <a:defRPr/>
            </a:pPr>
            <a:r>
              <a:rPr lang="en-CA" altLang="en-US" dirty="0"/>
              <a:t>Type B		</a:t>
            </a:r>
            <a:r>
              <a:rPr lang="en-CA" altLang="en-US" i="1" dirty="0">
                <a:solidFill>
                  <a:srgbClr val="042D98"/>
                </a:solidFill>
              </a:rPr>
              <a:t>B </a:t>
            </a:r>
            <a:r>
              <a:rPr lang="en-CA" altLang="en-US" dirty="0"/>
              <a:t>ed of implant</a:t>
            </a:r>
          </a:p>
          <a:p>
            <a:pPr eaLnBrk="1" hangingPunct="1">
              <a:defRPr/>
            </a:pPr>
            <a:r>
              <a:rPr lang="en-CA" altLang="en-US" dirty="0"/>
              <a:t>Type C		</a:t>
            </a:r>
            <a:r>
              <a:rPr lang="en-CA" altLang="en-US" i="1" dirty="0">
                <a:solidFill>
                  <a:srgbClr val="042D98"/>
                </a:solidFill>
              </a:rPr>
              <a:t>C</a:t>
            </a:r>
            <a:r>
              <a:rPr lang="en-CA" altLang="en-US" i="1" dirty="0">
                <a:solidFill>
                  <a:srgbClr val="00FFFF"/>
                </a:solidFill>
              </a:rPr>
              <a:t> </a:t>
            </a:r>
            <a:r>
              <a:rPr lang="en-CA" altLang="en-US" dirty="0" err="1"/>
              <a:t>lear</a:t>
            </a:r>
            <a:r>
              <a:rPr lang="en-CA" altLang="en-US" dirty="0"/>
              <a:t> of implant</a:t>
            </a:r>
          </a:p>
          <a:p>
            <a:pPr eaLnBrk="1" hangingPunct="1">
              <a:defRPr/>
            </a:pPr>
            <a:r>
              <a:rPr lang="en-CA" altLang="en-US" dirty="0"/>
              <a:t>Type D		</a:t>
            </a:r>
            <a:r>
              <a:rPr lang="en-CA" altLang="en-US" i="1" dirty="0">
                <a:solidFill>
                  <a:srgbClr val="042D98"/>
                </a:solidFill>
              </a:rPr>
              <a:t>D</a:t>
            </a:r>
            <a:r>
              <a:rPr lang="en-CA" altLang="en-US" i="1" dirty="0">
                <a:solidFill>
                  <a:srgbClr val="00FFFF"/>
                </a:solidFill>
              </a:rPr>
              <a:t> </a:t>
            </a:r>
            <a:r>
              <a:rPr lang="en-CA" altLang="en-US" dirty="0" err="1"/>
              <a:t>ividing</a:t>
            </a:r>
            <a:r>
              <a:rPr lang="en-CA" altLang="en-US" dirty="0"/>
              <a:t> implants</a:t>
            </a:r>
          </a:p>
          <a:p>
            <a:pPr eaLnBrk="1" hangingPunct="1">
              <a:defRPr/>
            </a:pPr>
            <a:r>
              <a:rPr lang="en-CA" altLang="en-US" dirty="0"/>
              <a:t>Type E		</a:t>
            </a:r>
            <a:r>
              <a:rPr lang="en-CA" altLang="en-US" i="1" dirty="0">
                <a:solidFill>
                  <a:srgbClr val="042D98"/>
                </a:solidFill>
              </a:rPr>
              <a:t>E</a:t>
            </a:r>
            <a:r>
              <a:rPr lang="en-CA" altLang="en-US" i="1" dirty="0">
                <a:solidFill>
                  <a:srgbClr val="00FFFF"/>
                </a:solidFill>
              </a:rPr>
              <a:t> </a:t>
            </a:r>
            <a:r>
              <a:rPr lang="en-CA" altLang="en-US" dirty="0"/>
              <a:t>ach of two bones</a:t>
            </a:r>
          </a:p>
          <a:p>
            <a:pPr eaLnBrk="1" hangingPunct="1">
              <a:defRPr/>
            </a:pPr>
            <a:r>
              <a:rPr lang="en-CA" altLang="en-US" dirty="0"/>
              <a:t>Type F		</a:t>
            </a:r>
            <a:r>
              <a:rPr lang="en-CA" altLang="en-US" i="1" dirty="0">
                <a:solidFill>
                  <a:srgbClr val="042D98"/>
                </a:solidFill>
              </a:rPr>
              <a:t>F</a:t>
            </a:r>
            <a:r>
              <a:rPr lang="en-CA" altLang="en-US" i="1" dirty="0">
                <a:solidFill>
                  <a:srgbClr val="00FFFF"/>
                </a:solidFill>
              </a:rPr>
              <a:t> </a:t>
            </a:r>
            <a:r>
              <a:rPr lang="en-CA" altLang="en-US" dirty="0"/>
              <a:t>acing an implant</a:t>
            </a:r>
          </a:p>
        </p:txBody>
      </p:sp>
    </p:spTree>
    <p:extLst>
      <p:ext uri="{BB962C8B-B14F-4D97-AF65-F5344CB8AC3E}">
        <p14:creationId xmlns:p14="http://schemas.microsoft.com/office/powerpoint/2010/main" val="12190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A</a:t>
            </a:r>
          </a:p>
        </p:txBody>
      </p:sp>
      <p:sp>
        <p:nvSpPr>
          <p:cNvPr id="15365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658813" y="1484314"/>
            <a:ext cx="9505950" cy="41290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 Unicode MS" charset="0"/>
              </a:rPr>
              <a:t>Fracture of an </a:t>
            </a:r>
            <a:r>
              <a:rPr lang="en-US" altLang="en-US" sz="4400" b="1" dirty="0">
                <a:solidFill>
                  <a:srgbClr val="042D98"/>
                </a:solidFill>
                <a:latin typeface="Arial Unicode MS" charset="0"/>
              </a:rPr>
              <a:t>A</a:t>
            </a:r>
            <a:r>
              <a:rPr lang="en-US" altLang="en-US" dirty="0">
                <a:latin typeface="Arial Unicode MS" charset="0"/>
              </a:rPr>
              <a:t>pophysis or protuberance of bone to which a tendon or ligament is attached</a:t>
            </a:r>
          </a:p>
          <a:p>
            <a:pPr marL="0" indent="0">
              <a:buNone/>
              <a:defRPr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2280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Type A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type="body" sz="quarter" idx="13"/>
          </p:nvPr>
        </p:nvSpPr>
        <p:spPr>
          <a:xfrm>
            <a:off x="658813" y="1659392"/>
            <a:ext cx="9505950" cy="4129088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/>
              <a:t>Greater trochanter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/>
              <a:t>Lesser trochanter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/>
              <a:t>Greater tuberosity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/>
              <a:t>Lesser tuberosity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/>
              <a:t>Tibial tuberosity</a:t>
            </a:r>
          </a:p>
        </p:txBody>
      </p:sp>
      <p:sp>
        <p:nvSpPr>
          <p:cNvPr id="18436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0" y="1659392"/>
            <a:ext cx="4572000" cy="4525963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Coracoid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Acromion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Humeral epicondyles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Olecranon process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/>
              <a:t>Coronoid process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311525" y="5498761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Char char="•"/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FFFF"/>
              </a:buClr>
              <a:buChar char="•"/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FFFF"/>
              </a:buClr>
              <a:buChar char="•"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2800" dirty="0">
                <a:solidFill>
                  <a:srgbClr val="042D98"/>
                </a:solidFill>
                <a:latin typeface="Century Gothic" charset="0"/>
              </a:rPr>
              <a:t>… </a:t>
            </a:r>
            <a:r>
              <a:rPr lang="en-CA" altLang="en-US" sz="2800" dirty="0">
                <a:solidFill>
                  <a:srgbClr val="042D98"/>
                </a:solidFill>
                <a:latin typeface="Arial Unicode MS" charset="0"/>
              </a:rPr>
              <a:t>and poles of patella</a:t>
            </a:r>
          </a:p>
        </p:txBody>
      </p:sp>
    </p:spTree>
    <p:extLst>
      <p:ext uri="{BB962C8B-B14F-4D97-AF65-F5344CB8AC3E}">
        <p14:creationId xmlns:p14="http://schemas.microsoft.com/office/powerpoint/2010/main" val="18347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A2F6-689C-4F1F-9F1E-83676D05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476746" cy="966789"/>
          </a:xfrm>
        </p:spPr>
        <p:txBody>
          <a:bodyPr/>
          <a:lstStyle/>
          <a:p>
            <a:r>
              <a:rPr lang="de-CH" dirty="0"/>
              <a:t>Type A</a:t>
            </a:r>
          </a:p>
        </p:txBody>
      </p:sp>
      <p:pic>
        <p:nvPicPr>
          <p:cNvPr id="23555" name="Picture 3" descr="Fig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568" y="352426"/>
            <a:ext cx="50292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igure 25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969" y="2286001"/>
            <a:ext cx="49434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121968" y="457200"/>
            <a:ext cx="381000" cy="114300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093768" y="2667000"/>
            <a:ext cx="685800" cy="83820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7699" name="Picture 3" descr="File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368" y="533400"/>
            <a:ext cx="3441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7617768" y="3200400"/>
            <a:ext cx="533400" cy="609600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AOR ppt">
  <a:themeElements>
    <a:clrScheme name="aof_cy">
      <a:dk1>
        <a:srgbClr val="000000"/>
      </a:dk1>
      <a:lt1>
        <a:srgbClr val="FFFFFF"/>
      </a:lt1>
      <a:dk2>
        <a:srgbClr val="29529B"/>
      </a:dk2>
      <a:lt2>
        <a:srgbClr val="FFD91A"/>
      </a:lt2>
      <a:accent1>
        <a:srgbClr val="E5EBF6"/>
      </a:accent1>
      <a:accent2>
        <a:srgbClr val="F08A00"/>
      </a:accent2>
      <a:accent3>
        <a:srgbClr val="83D0F0"/>
      </a:accent3>
      <a:accent4>
        <a:srgbClr val="B6C600"/>
      </a:accent4>
      <a:accent5>
        <a:srgbClr val="C7C7C9"/>
      </a:accent5>
      <a:accent6>
        <a:srgbClr val="747476"/>
      </a:accent6>
      <a:hlink>
        <a:srgbClr val="0000FF"/>
      </a:hlink>
      <a:folHlink>
        <a:srgbClr val="7030A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 Recon Template - 1</Template>
  <TotalTime>1</TotalTime>
  <Words>767</Words>
  <Application>Microsoft Macintosh PowerPoint</Application>
  <PresentationFormat>Widescreen</PresentationFormat>
  <Paragraphs>156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 Unicode MS</vt:lpstr>
      <vt:lpstr>Arial</vt:lpstr>
      <vt:lpstr>Calibri</vt:lpstr>
      <vt:lpstr>Century Gothic</vt:lpstr>
      <vt:lpstr>Symbol</vt:lpstr>
      <vt:lpstr>Times New Roman</vt:lpstr>
      <vt:lpstr>Office</vt:lpstr>
      <vt:lpstr>AOR ppt</vt:lpstr>
      <vt:lpstr>PowerPoint Presentation</vt:lpstr>
      <vt:lpstr>Learning objectives</vt:lpstr>
      <vt:lpstr>The Vancouver Classification (Duncan &amp; Masri 1995)</vt:lpstr>
      <vt:lpstr>The Unified Classification System</vt:lpstr>
      <vt:lpstr>Unified Classification System</vt:lpstr>
      <vt:lpstr>Unified Classification System—mnemonic</vt:lpstr>
      <vt:lpstr>Type A</vt:lpstr>
      <vt:lpstr>Type A</vt:lpstr>
      <vt:lpstr>Type A</vt:lpstr>
      <vt:lpstr>Type B</vt:lpstr>
      <vt:lpstr>Type B</vt:lpstr>
      <vt:lpstr>PowerPoint Presentation</vt:lpstr>
      <vt:lpstr>Type C</vt:lpstr>
      <vt:lpstr>Type D</vt:lpstr>
      <vt:lpstr>Type D </vt:lpstr>
      <vt:lpstr>PowerPoint Presentation</vt:lpstr>
      <vt:lpstr>PowerPoint Presentation</vt:lpstr>
      <vt:lpstr>Type D</vt:lpstr>
      <vt:lpstr>Type E</vt:lpstr>
      <vt:lpstr>Management</vt:lpstr>
      <vt:lpstr>Type E</vt:lpstr>
      <vt:lpstr>Type E</vt:lpstr>
      <vt:lpstr>Type E</vt:lpstr>
      <vt:lpstr>Type E</vt:lpstr>
      <vt:lpstr>Type E</vt:lpstr>
      <vt:lpstr>Type E</vt:lpstr>
      <vt:lpstr>Type E—treated as B3 pelvis and B2 femur</vt:lpstr>
      <vt:lpstr>Unified Classification System—mnemonic</vt:lpstr>
      <vt:lpstr>PowerPoint Presentation</vt:lpstr>
      <vt:lpstr>Type F</vt:lpstr>
      <vt:lpstr>PowerPoint Presentation</vt:lpstr>
      <vt:lpstr>PowerPoint Presentation</vt:lpstr>
      <vt:lpstr>Type F—very rare</vt:lpstr>
      <vt:lpstr>UCS vs Vancouver classification</vt:lpstr>
      <vt:lpstr>Take-home messages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Periprosthetic Fractures</dc:title>
  <dc:subject/>
  <dc:creator>Bas Masri</dc:creator>
  <cp:keywords/>
  <dc:description/>
  <cp:lastModifiedBy>Marcel Erismann</cp:lastModifiedBy>
  <cp:revision>28</cp:revision>
  <dcterms:created xsi:type="dcterms:W3CDTF">2016-07-23T19:15:59Z</dcterms:created>
  <dcterms:modified xsi:type="dcterms:W3CDTF">2020-08-12T08:02:35Z</dcterms:modified>
  <cp:category/>
</cp:coreProperties>
</file>