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86395"/>
  </p:normalViewPr>
  <p:slideViewPr>
    <p:cSldViewPr snapToGrid="0" showGuides="1">
      <p:cViewPr varScale="1">
        <p:scale>
          <a:sx n="99" d="100"/>
          <a:sy n="99" d="100"/>
        </p:scale>
        <p:origin x="108" y="73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0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C53A6C1-6705-CD44-9A49-2641DAF20B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48D91B-1B61-B149-814D-3B695DF5F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69A33-71D9-824F-ACCD-10987FEE9C21}" type="datetimeFigureOut">
              <a:rPr lang="en-US" smtClean="0"/>
              <a:t>8/3/2020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079F5-F931-144F-AFDB-7871D60FF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5481EE-B24B-D841-BAEA-FF175140F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47C6-1700-C74A-A11E-4FF6CB368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03/08/2020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3 learning objectives: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medication list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anticoagulation and management (indications, inappropriate prescribing)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diagnosis of osteoporosis without any treatment/ undertreatment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use of MIPO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407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772" indent="-26375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35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49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062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076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89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103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117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8F0807E-1E75-2F4E-9011-CB354795A89A}" type="slidenum">
              <a:rPr lang="de-CH" sz="1200"/>
              <a:pPr>
                <a:defRPr/>
              </a:pPr>
              <a:t>2</a:t>
            </a:fld>
            <a:endParaRPr lang="de-CH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772" indent="-26375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35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49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062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076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89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103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117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58BA02C2-5EC3-5C4E-A210-3DE9B0BC3A83}" type="slidenum">
              <a:rPr lang="de-CH" sz="1200"/>
              <a:pPr>
                <a:defRPr/>
              </a:pPr>
              <a:t>3</a:t>
            </a:fld>
            <a:endParaRPr lang="de-CH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3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772" indent="-26375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35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49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062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076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89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103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117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0A146D9-EBE8-F545-88A9-A737397102DE}" type="slidenum">
              <a:rPr lang="de-CH" sz="1200"/>
              <a:pPr>
                <a:defRPr/>
              </a:pPr>
              <a:t>4</a:t>
            </a:fld>
            <a:endParaRPr lang="de-CH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5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772" indent="-26375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35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49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062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076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89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103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117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29EE22D-A1DB-C841-9A00-E854CD3FFDFB}" type="slidenum">
              <a:rPr lang="de-CH" sz="1200"/>
              <a:pPr>
                <a:defRPr/>
              </a:pPr>
              <a:t>5</a:t>
            </a:fld>
            <a:endParaRPr lang="de-CH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6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772" indent="-26375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35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49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062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076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89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103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117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3245A53-D5A3-C24A-B869-2B9A27A624EE}" type="slidenum">
              <a:rPr lang="de-CH" sz="1200"/>
              <a:pPr>
                <a:defRPr/>
              </a:pPr>
              <a:t>6</a:t>
            </a:fld>
            <a:endParaRPr lang="de-CH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4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5772" indent="-26375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035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049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062" indent="-211008" defTabSz="914364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076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089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103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117" indent="-211008" defTabSz="9143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AF87405-3A46-AA48-A92D-C17ECCE018D1}" type="slidenum">
              <a:rPr lang="de-CH" sz="1200"/>
              <a:pPr>
                <a:defRPr/>
              </a:pPr>
              <a:t>9</a:t>
            </a:fld>
            <a:endParaRPr lang="de-CH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6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case 3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711CD-CDD3-4A2E-A1F3-3F2E81EC0F7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804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48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28478F-FDF2-114B-A695-BBFBD55C6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1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4760"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1" lang="en-US" sz="2400" dirty="0">
              <a:solidFill>
                <a:srgbClr val="000000"/>
              </a:solidFill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7" name="Picture 13" descr="AOT_BEAM_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20903"/>
          <a:stretch>
            <a:fillRect/>
          </a:stretch>
        </p:blipFill>
        <p:spPr bwMode="auto">
          <a:xfrm>
            <a:off x="239184" y="179388"/>
            <a:ext cx="11707283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OT_LOGO_int_L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4" y="213520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57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9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5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6BBFF2-3A88-4CB0-8DFC-61D09FA8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43887A6-C844-4D94-8093-8E7AB89B6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75" y="6492873"/>
            <a:ext cx="30861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1DC6C07-C500-4D67-9BA5-BA0F2E32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650" r:id="rId3"/>
    <p:sldLayoutId id="2147483692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718" r:id="rId11"/>
    <p:sldLayoutId id="2147483720" r:id="rId12"/>
    <p:sldLayoutId id="2147483655" r:id="rId13"/>
    <p:sldLayoutId id="2147483716" r:id="rId14"/>
    <p:sldLayoutId id="2147483717" r:id="rId15"/>
    <p:sldLayoutId id="2147483721" r:id="rId16"/>
    <p:sldLayoutId id="2147483722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lamp.info.med.uni-muenchen.de/lamp/keishou/abfrageMaske2.php?pic=2.16.840.1.113669.632.6.1.90886.6749.1424880385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lamp.info.med.uni-muenchen.de/lamp/keishou/abfrageMaske2.php?pic=2.16.840.1.113669.632.6.1.90886.6741.14248803630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lamp.info.med.uni-muenchen.de/lamp/keishou/abfrageMaske2.php?pic=2.16.840.1.113669.632.6.1.90886.6742.1424880370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lamp.info.med.uni-muenchen.de/lamp/keishou/abfrageMaske2.php?pic=1.3.51.0.7.11499128592.34941.16717.38414.40438.49598.54769" TargetMode="External"/><Relationship Id="rId7" Type="http://schemas.openxmlformats.org/officeDocument/2006/relationships/hyperlink" Target="http://lamp.info.med.uni-muenchen.de/lamp/keishou/abfrageMaske2.php?pic=1.3.51.0.7.12951625564.22338.23883.48257.57429.63421.3491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hyperlink" Target="http://lamp.info.med.uni-muenchen.de/lamp/keishou/abfrageMaske2.php?pic=1.3.51.0.7.3008369744.22460.8774.32898.23523.39586.28880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EDF03-1995-47B5-8CBF-84C422FC8B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3D2A1-C576-4ECA-98E3-6840D49B74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6C2BE-D091-4E35-8CB8-038129381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err="1"/>
              <a:t>AOTrauma</a:t>
            </a:r>
            <a:r>
              <a:rPr lang="de-CH" dirty="0"/>
              <a:t> Course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94AB-FF40-401A-A6D1-16BA1EE76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Fragility</a:t>
            </a:r>
            <a:r>
              <a:rPr lang="de-CH" dirty="0"/>
              <a:t> </a:t>
            </a:r>
            <a:r>
              <a:rPr lang="de-CH" dirty="0" err="1"/>
              <a:t>Fractures</a:t>
            </a:r>
            <a:r>
              <a:rPr lang="de-CH" dirty="0"/>
              <a:t> and </a:t>
            </a:r>
            <a:r>
              <a:rPr lang="de-CH" dirty="0" err="1"/>
              <a:t>Orthogeriatrics</a:t>
            </a:r>
            <a:r>
              <a:rPr lang="de-CH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4E894F-8F1A-48AE-A753-C5C3445EB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Case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272335-5B8B-4274-BF68-BF6882A24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/>
              <a:t>Periprosthetic</a:t>
            </a:r>
            <a:r>
              <a:rPr lang="de-CH" dirty="0"/>
              <a:t> total </a:t>
            </a:r>
            <a:r>
              <a:rPr lang="de-CH" dirty="0" err="1"/>
              <a:t>knee</a:t>
            </a:r>
            <a:r>
              <a:rPr lang="de-CH" dirty="0"/>
              <a:t> </a:t>
            </a:r>
            <a:r>
              <a:rPr lang="de-CH" dirty="0" err="1"/>
              <a:t>replacement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154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Follow-up	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Patient was mobilized with full weight bearing as needed to survive but had problems to mobilize due to fear of falling again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Could not return home again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Went to a nursing home 6 weeks later after geriatric rehabilitation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endParaRPr lang="en-US" dirty="0"/>
          </a:p>
          <a:p>
            <a:pPr marL="432000" indent="-4320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1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>
            <a:extLst>
              <a:ext uri="{FF2B5EF4-FFF2-40B4-BE49-F238E27FC236}">
                <a16:creationId xmlns:a16="http://schemas.microsoft.com/office/drawing/2014/main" id="{FC719059-B240-4267-A1BA-370154736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t="2101" r="18343" b="2233"/>
          <a:stretch/>
        </p:blipFill>
        <p:spPr>
          <a:xfrm>
            <a:off x="4378255" y="260350"/>
            <a:ext cx="2584443" cy="6597650"/>
          </a:xfrm>
          <a:prstGeom prst="rect">
            <a:avLst/>
          </a:prstGeom>
        </p:spPr>
      </p:pic>
      <p:pic>
        <p:nvPicPr>
          <p:cNvPr id="13" name="Bild 7">
            <a:extLst>
              <a:ext uri="{FF2B5EF4-FFF2-40B4-BE49-F238E27FC236}">
                <a16:creationId xmlns:a16="http://schemas.microsoft.com/office/drawing/2014/main" id="{57184631-5060-417B-B8C1-CB48CAACC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2101" r="22918" b="2233"/>
          <a:stretch/>
        </p:blipFill>
        <p:spPr>
          <a:xfrm>
            <a:off x="7115105" y="260350"/>
            <a:ext cx="2367737" cy="6597650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9D7CD3F-3EBC-4BEA-97F1-2BD9133A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0" y="518400"/>
            <a:ext cx="827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952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1-year follow-up	</a:t>
            </a:r>
          </a:p>
        </p:txBody>
      </p:sp>
    </p:spTree>
    <p:extLst>
      <p:ext uri="{BB962C8B-B14F-4D97-AF65-F5344CB8AC3E}">
        <p14:creationId xmlns:p14="http://schemas.microsoft.com/office/powerpoint/2010/main" val="199683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63" y="269900"/>
            <a:ext cx="4243453" cy="300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16" y="3529840"/>
            <a:ext cx="4244400" cy="30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4B4D48-6FB1-4D20-AAEC-327D3C9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1-year follow-</a:t>
            </a:r>
            <a:r>
              <a:rPr lang="de-CH" dirty="0" err="1"/>
              <a:t>up</a:t>
            </a:r>
            <a:r>
              <a:rPr lang="de-CH" dirty="0"/>
              <a:t>	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960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Take-home messages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D3FC2-53CE-4E60-90F3-999C2D1DD7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2" y="1727200"/>
            <a:ext cx="11533188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Lateral position, MIPO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Cement use in severe osteoporotic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Inappropiate</a:t>
            </a:r>
            <a:r>
              <a:rPr lang="en-US" dirty="0"/>
              <a:t> prescribing is frequent in older adults, review of medication list is essential (undertreatment regarding osteoporosis, overtreatment regarding cardiac diseases)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Anticoagulation does not result in a delay of more than 24 to 48 hours, if management is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9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Case description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79-year-old woman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Stumbled in dizziness at home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Was transferred from a smaller hospital the day after the fall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Charlson Index 2</a:t>
            </a:r>
          </a:p>
          <a:p>
            <a:pPr marL="898525" lvl="1" indent="-449263"/>
            <a:r>
              <a:rPr lang="en-US" dirty="0"/>
              <a:t>Heart insufficiency</a:t>
            </a:r>
          </a:p>
          <a:p>
            <a:pPr marL="898525" lvl="1" indent="-449263"/>
            <a:r>
              <a:rPr lang="en-US" dirty="0"/>
              <a:t>Osteoporosis</a:t>
            </a:r>
          </a:p>
          <a:p>
            <a:pPr marL="898525" lvl="1" indent="-449263"/>
            <a:r>
              <a:rPr lang="en-US" dirty="0"/>
              <a:t>Had cardiac surgery 3 years before (biologic heart valvula)</a:t>
            </a:r>
          </a:p>
          <a:p>
            <a:pPr marL="898525" lvl="1" indent="-449263"/>
            <a:r>
              <a:rPr lang="en-US" dirty="0"/>
              <a:t>Has anticoagulation with warfarin</a:t>
            </a:r>
          </a:p>
        </p:txBody>
      </p:sp>
    </p:spTree>
    <p:extLst>
      <p:ext uri="{BB962C8B-B14F-4D97-AF65-F5344CB8AC3E}">
        <p14:creationId xmlns:p14="http://schemas.microsoft.com/office/powerpoint/2010/main" val="421573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>
                <a:latin typeface="Arial" charset="0"/>
              </a:rPr>
              <a:t>Medication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Cefuroxim 500 mg post operative 1-0-1 for 3 days UTI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Valsartan/HCT 160/12.5 mg 1-0-0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Simvastatin 20 mg 0-0-1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Aspirin 100 mg 0-1-0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Calcium 600 mg 1-0-0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Bormazepam 6 mg 0-0-0-1/4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Oxycodon/naloxon 10/5 1-0-1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Pantoprazol 40 mg 1-0-0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OAC with vitamin K antagonist</a:t>
            </a:r>
          </a:p>
        </p:txBody>
      </p:sp>
    </p:spTree>
    <p:extLst>
      <p:ext uri="{BB962C8B-B14F-4D97-AF65-F5344CB8AC3E}">
        <p14:creationId xmlns:p14="http://schemas.microsoft.com/office/powerpoint/2010/main" val="137155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5A607FEF-37C4-42BE-B4EE-2392CA83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03" y="5999835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2400" dirty="0">
                <a:solidFill>
                  <a:schemeClr val="bg1"/>
                </a:solidFill>
              </a:rPr>
              <a:t>Day 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62E3982-4EBB-4F59-8AE5-40BC5AFC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t="7370" r="25693" b="6216"/>
          <a:stretch>
            <a:fillRect/>
          </a:stretch>
        </p:blipFill>
        <p:spPr bwMode="auto">
          <a:xfrm>
            <a:off x="666063" y="268515"/>
            <a:ext cx="2390015" cy="56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32B0F6-7CED-47CF-9B89-9A6EC92F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9" t="7175" r="23904" b="27890"/>
          <a:stretch>
            <a:fillRect/>
          </a:stretch>
        </p:blipFill>
        <p:spPr bwMode="auto">
          <a:xfrm>
            <a:off x="3472261" y="266927"/>
            <a:ext cx="2752169" cy="56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9D809E1-F3E4-40F2-8389-EBAE1458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1" t="37569" r="29343" b="23212"/>
          <a:stretch>
            <a:fillRect/>
          </a:stretch>
        </p:blipFill>
        <p:spPr bwMode="auto">
          <a:xfrm>
            <a:off x="6728487" y="255814"/>
            <a:ext cx="2304256" cy="29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832B76-A534-489F-B2AC-9DC8693053B6}"/>
              </a:ext>
            </a:extLst>
          </p:cNvPr>
          <p:cNvSpPr/>
          <p:nvPr/>
        </p:nvSpPr>
        <p:spPr bwMode="auto">
          <a:xfrm>
            <a:off x="6728486" y="3360963"/>
            <a:ext cx="2304256" cy="34004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32C8CF6D-9B6C-43CB-8698-EFB0A734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 t="33599" r="35149" b="20779"/>
          <a:stretch/>
        </p:blipFill>
        <p:spPr bwMode="auto">
          <a:xfrm>
            <a:off x="6944510" y="3360964"/>
            <a:ext cx="1877442" cy="340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3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0" dirty="0">
                <a:latin typeface="Arial" charset="0"/>
              </a:rPr>
              <a:t>Current situation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2" y="1727200"/>
            <a:ext cx="10874375" cy="41290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Interprosthetic fracture </a:t>
            </a:r>
          </a:p>
          <a:p>
            <a:pPr marL="719138" lvl="1" indent="-368300"/>
            <a:r>
              <a:rPr lang="en-US" sz="2400" dirty="0"/>
              <a:t>Intertrochanteric fracture healed (3 years before)</a:t>
            </a:r>
          </a:p>
          <a:p>
            <a:pPr marL="719138" lvl="1" indent="-368300"/>
            <a:r>
              <a:rPr lang="en-US" sz="2400" dirty="0"/>
              <a:t>Femoral component of knee prosthesis seems not to have loosened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Charlson 2, Warfarin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Goal? Bring back home as soon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Bridging therapy and urgent surgery planned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Treatment plan: </a:t>
            </a:r>
          </a:p>
          <a:p>
            <a:pPr marL="719138" lvl="1" indent="-360363"/>
            <a:r>
              <a:rPr lang="en-US" sz="2400" dirty="0"/>
              <a:t>Plate fixation </a:t>
            </a:r>
          </a:p>
          <a:p>
            <a:pPr marL="1077913" lvl="2" indent="-358775"/>
            <a:r>
              <a:rPr lang="en-US" dirty="0"/>
              <a:t>Interlocking and overlapping proximally</a:t>
            </a:r>
          </a:p>
          <a:p>
            <a:pPr marL="1077913" lvl="2" indent="-358775"/>
            <a:r>
              <a:rPr lang="en-US" dirty="0"/>
              <a:t>Cement fixation of the screws distally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8677" y="6261093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2400" dirty="0"/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281819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40514" r="3072" b="5680"/>
          <a:stretch/>
        </p:blipFill>
        <p:spPr bwMode="auto">
          <a:xfrm>
            <a:off x="1722721" y="774460"/>
            <a:ext cx="8742476" cy="483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39535" y="5018879"/>
            <a:ext cx="5543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Lateral position has a lot of advantages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2509" y="5962797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2400" dirty="0"/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60841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4E8BF73-794A-46E7-BF13-B782E96C3880}"/>
              </a:ext>
            </a:extLst>
          </p:cNvPr>
          <p:cNvGrpSpPr/>
          <p:nvPr/>
        </p:nvGrpSpPr>
        <p:grpSpPr>
          <a:xfrm>
            <a:off x="1727088" y="757238"/>
            <a:ext cx="8746732" cy="4856162"/>
            <a:chOff x="1848633" y="692696"/>
            <a:chExt cx="8502844" cy="4720756"/>
          </a:xfrm>
        </p:grpSpPr>
        <p:pic>
          <p:nvPicPr>
            <p:cNvPr id="10242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62" r="987" b="6744"/>
            <a:stretch/>
          </p:blipFill>
          <p:spPr bwMode="auto">
            <a:xfrm>
              <a:off x="1848633" y="692696"/>
              <a:ext cx="8502844" cy="472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7824193" y="930952"/>
              <a:ext cx="239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</a:rPr>
                <a:t>MIPO technique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8004" y="5964033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2400" dirty="0"/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20551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172.17.2.201/shashin/2015/XA/20150225/OP/6994935/2.16.840.1.113669.632.6.1.90886.6749.14248803850.jpg">
            <a:hlinkClick r:id="rId2"/>
            <a:extLst>
              <a:ext uri="{FF2B5EF4-FFF2-40B4-BE49-F238E27FC236}">
                <a16:creationId xmlns:a16="http://schemas.microsoft.com/office/drawing/2014/main" id="{3BAC8444-AFB1-4858-B39C-91AD7D52C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t="2043" r="17015" b="1452"/>
          <a:stretch/>
        </p:blipFill>
        <p:spPr bwMode="auto">
          <a:xfrm rot="10800000">
            <a:off x="4754881" y="270273"/>
            <a:ext cx="415191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3">
            <a:extLst>
              <a:ext uri="{FF2B5EF4-FFF2-40B4-BE49-F238E27FC236}">
                <a16:creationId xmlns:a16="http://schemas.microsoft.com/office/drawing/2014/main" id="{CD187976-4244-435E-B85D-12F74C0463B7}"/>
              </a:ext>
            </a:extLst>
          </p:cNvPr>
          <p:cNvGrpSpPr>
            <a:grpSpLocks/>
          </p:cNvGrpSpPr>
          <p:nvPr/>
        </p:nvGrpSpPr>
        <p:grpSpPr bwMode="auto">
          <a:xfrm>
            <a:off x="650425" y="251023"/>
            <a:ext cx="3312294" cy="6268213"/>
            <a:chOff x="-6301207" y="-5073519"/>
            <a:chExt cx="6747295" cy="16964222"/>
          </a:xfrm>
        </p:grpSpPr>
        <p:pic>
          <p:nvPicPr>
            <p:cNvPr id="14" name="Picture 6" descr="http://172.17.2.201/shashin/2015/XA/20150225/OP/6994935/2.16.840.1.113669.632.6.1.90886.6742.14248803700.jpg">
              <a:hlinkClick r:id="rId4"/>
              <a:extLst>
                <a:ext uri="{FF2B5EF4-FFF2-40B4-BE49-F238E27FC236}">
                  <a16:creationId xmlns:a16="http://schemas.microsoft.com/office/drawing/2014/main" id="{6BA76B75-CC30-4C71-89DF-EA6A19FE5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4" r="18063"/>
            <a:stretch>
              <a:fillRect/>
            </a:stretch>
          </p:blipFill>
          <p:spPr bwMode="auto">
            <a:xfrm rot="10800000">
              <a:off x="-6267535" y="-5073519"/>
              <a:ext cx="6713623" cy="975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http://172.17.2.201/shashin/2015/XA/20150225/OP/6994935/2.16.840.1.113669.632.6.1.90886.6741.14248803630.jpg">
              <a:hlinkClick r:id="rId6"/>
              <a:extLst>
                <a:ext uri="{FF2B5EF4-FFF2-40B4-BE49-F238E27FC236}">
                  <a16:creationId xmlns:a16="http://schemas.microsoft.com/office/drawing/2014/main" id="{7939FA9A-D799-494A-ACCF-B006187B1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6" r="9082"/>
            <a:stretch>
              <a:fillRect/>
            </a:stretch>
          </p:blipFill>
          <p:spPr bwMode="auto">
            <a:xfrm rot="10800000">
              <a:off x="-6301207" y="2137102"/>
              <a:ext cx="6713621" cy="975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4">
            <a:extLst>
              <a:ext uri="{FF2B5EF4-FFF2-40B4-BE49-F238E27FC236}">
                <a16:creationId xmlns:a16="http://schemas.microsoft.com/office/drawing/2014/main" id="{0645E9E4-0842-4600-8D54-85BB443A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376" y="6236567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2400" dirty="0">
                <a:solidFill>
                  <a:schemeClr val="bg1"/>
                </a:solidFill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06298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72.17.2.201/shashin/2015/DX/20150226/RA/3735742/1.3.51.0.7.11499128592.34941.16717.38414.40438.49598.54769.jpg">
            <a:hlinkClick r:id="rId3"/>
            <a:extLst>
              <a:ext uri="{FF2B5EF4-FFF2-40B4-BE49-F238E27FC236}">
                <a16:creationId xmlns:a16="http://schemas.microsoft.com/office/drawing/2014/main" id="{12B3B869-442A-4DC5-B86D-841585C4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47">
            <a:off x="4004930" y="616511"/>
            <a:ext cx="4511675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172.17.2.201/shashin/2015/DX/20150226/RA/3735742/1.3.51.0.7.3008369744.22460.8774.32898.23523.39586.28880.jpg">
            <a:hlinkClick r:id="rId5"/>
            <a:extLst>
              <a:ext uri="{FF2B5EF4-FFF2-40B4-BE49-F238E27FC236}">
                <a16:creationId xmlns:a16="http://schemas.microsoft.com/office/drawing/2014/main" id="{8FC0E227-5E26-4126-9225-77B82383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r="28581" b="10033"/>
          <a:stretch>
            <a:fillRect/>
          </a:stretch>
        </p:blipFill>
        <p:spPr bwMode="auto">
          <a:xfrm rot="1230594">
            <a:off x="1617433" y="789624"/>
            <a:ext cx="3088301" cy="543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172.17.2.201/shashin/2015/DX/20150226/RA/3735742/1.3.51.0.7.12951625564.22338.23883.48257.57429.63421.34913.jpg">
            <a:hlinkClick r:id="rId7"/>
            <a:extLst>
              <a:ext uri="{FF2B5EF4-FFF2-40B4-BE49-F238E27FC236}">
                <a16:creationId xmlns:a16="http://schemas.microsoft.com/office/drawing/2014/main" id="{996F90D9-BD49-4837-B71F-8CE62D29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45480" b="23289"/>
          <a:stretch>
            <a:fillRect/>
          </a:stretch>
        </p:blipFill>
        <p:spPr bwMode="auto">
          <a:xfrm>
            <a:off x="7359317" y="111825"/>
            <a:ext cx="302577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">
            <a:extLst>
              <a:ext uri="{FF2B5EF4-FFF2-40B4-BE49-F238E27FC236}">
                <a16:creationId xmlns:a16="http://schemas.microsoft.com/office/drawing/2014/main" id="{B4FDC0EE-CC86-4801-AC8D-418AD2138578}"/>
              </a:ext>
            </a:extLst>
          </p:cNvPr>
          <p:cNvSpPr txBox="1"/>
          <p:nvPr/>
        </p:nvSpPr>
        <p:spPr>
          <a:xfrm>
            <a:off x="3399621" y="3604387"/>
            <a:ext cx="1675459" cy="461665"/>
          </a:xfrm>
          <a:prstGeom prst="rect">
            <a:avLst/>
          </a:prstGeom>
          <a:solidFill>
            <a:srgbClr val="00CC66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Shortening</a:t>
            </a:r>
          </a:p>
        </p:txBody>
      </p:sp>
      <p:sp>
        <p:nvSpPr>
          <p:cNvPr id="16" name="Textfeld 6">
            <a:extLst>
              <a:ext uri="{FF2B5EF4-FFF2-40B4-BE49-F238E27FC236}">
                <a16:creationId xmlns:a16="http://schemas.microsoft.com/office/drawing/2014/main" id="{3B7663CC-4754-4695-9750-CF5991FFF965}"/>
              </a:ext>
            </a:extLst>
          </p:cNvPr>
          <p:cNvSpPr txBox="1"/>
          <p:nvPr/>
        </p:nvSpPr>
        <p:spPr>
          <a:xfrm>
            <a:off x="4515745" y="4972539"/>
            <a:ext cx="1845377" cy="461665"/>
          </a:xfrm>
          <a:prstGeom prst="rect">
            <a:avLst/>
          </a:prstGeom>
          <a:solidFill>
            <a:srgbClr val="00CC66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Cement use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E032F15F-23A4-4DAE-B972-3E768C53B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77" y="6275070"/>
            <a:ext cx="98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2400" dirty="0">
                <a:solidFill>
                  <a:schemeClr val="bg1"/>
                </a:solidFill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402462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CB51A-46FF-4884-A131-E47DD6D749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A194C0-8BC8-4B71-A459-6886C985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A9DA8D-F4F5-46BE-A98D-729C691E8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ao_trauma_16_9</Template>
  <TotalTime>0</TotalTime>
  <Words>336</Words>
  <Application>Microsoft Office PowerPoint</Application>
  <PresentationFormat>Widescreen</PresentationFormat>
  <Paragraphs>71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Office</vt:lpstr>
      <vt:lpstr>PowerPoint Presentation</vt:lpstr>
      <vt:lpstr>Case description</vt:lpstr>
      <vt:lpstr>Medication</vt:lpstr>
      <vt:lpstr>PowerPoint Presentation</vt:lpstr>
      <vt:lpstr>Current situation</vt:lpstr>
      <vt:lpstr>PowerPoint Presentation</vt:lpstr>
      <vt:lpstr>PowerPoint Presentation</vt:lpstr>
      <vt:lpstr>PowerPoint Presentation</vt:lpstr>
      <vt:lpstr>PowerPoint Presentation</vt:lpstr>
      <vt:lpstr>Follow-up </vt:lpstr>
      <vt:lpstr>PowerPoint Presentation</vt:lpstr>
      <vt:lpstr>1-year follow-up  </vt:lpstr>
      <vt:lpstr>Take-home messages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(32pt)</dc:title>
  <dc:creator>Roman Kellenberger</dc:creator>
  <cp:lastModifiedBy>Roman Kellenberger</cp:lastModifiedBy>
  <cp:revision>14</cp:revision>
  <dcterms:created xsi:type="dcterms:W3CDTF">2020-08-03T13:23:45Z</dcterms:created>
  <dcterms:modified xsi:type="dcterms:W3CDTF">2020-08-03T14:05:10Z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