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6395"/>
  </p:normalViewPr>
  <p:slideViewPr>
    <p:cSldViewPr snapToGrid="0" showGuides="1">
      <p:cViewPr varScale="1">
        <p:scale>
          <a:sx n="99" d="100"/>
          <a:sy n="99" d="100"/>
        </p:scale>
        <p:origin x="72" y="6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30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C53A6C1-6705-CD44-9A49-2641DAF20B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48D91B-1B61-B149-814D-3B695DF5F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69A33-71D9-824F-ACCD-10987FEE9C21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079F5-F931-144F-AFDB-7871D60FF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5481EE-B24B-D841-BAEA-FF175140F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C47C6-1700-C74A-A11E-4FF6CB36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75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7656-0B12-4DEA-96CF-82550DBD498E}" type="datetimeFigureOut">
              <a:rPr lang="en-GB" smtClean="0"/>
              <a:t>04/08/2020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6D991-40E1-4F75-A931-87F401740D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56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10 learning objectives: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operative and nonoperative treatment options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impact of further information on the management of complex fragility fracture patients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pain treatment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risk factors for delirium, the use of restraints, and family support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results of lab tests and the indication of antibiotic treatment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the value and process of shared decision making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treatment of delirium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352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Discuss the value of family support in such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128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2376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5763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9811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7276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Discuss the process and value of shared decision making.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79495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5980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5544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6437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477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Discuss the impact of further information on the management of complex fragility fracture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8377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of case 10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712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29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7720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408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Discuss the pain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524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924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Discuss risk factors for delirium and the use of restraints.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056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Discuss the results of the lab tests and the indication of antibiotic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66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Trauma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4F144F64-9D68-8B47-A6D5-E06A114E7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61CED1D-4281-934C-A6E2-E58C300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DEA1137-9828-8D43-A808-5FCDA877D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ABF561D-CD8E-8342-95D1-C4FE5E38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9DAE51-7D2B-7D4E-B642-8F52CD675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0350"/>
            <a:ext cx="924560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7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95907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48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28478F-FDF2-114B-A695-BBFBD55C6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6CC588-B218-4249-97A2-31A5674F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7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3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1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5" b="24760"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en-US" sz="2400" dirty="0">
              <a:solidFill>
                <a:srgbClr val="000000"/>
              </a:solidFill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7" name="Picture 13" descr="AOT_BEAM_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20903"/>
          <a:stretch>
            <a:fillRect/>
          </a:stretch>
        </p:blipFill>
        <p:spPr bwMode="auto">
          <a:xfrm>
            <a:off x="239184" y="179388"/>
            <a:ext cx="11707283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OT_LOGO_int_L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4" y="213520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5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FCD9-F150-4C70-8317-A7D77C774BAC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55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B5B0-B7CC-4576-8B3E-27A700618F80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F0B1B2-05D2-7F47-BB1C-7C5B498FF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5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6BBFF2-3A88-4CB0-8DFC-61D09FA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2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87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82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262433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39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24473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43887A6-C844-4D94-8093-8E7AB89B6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8375" y="6492873"/>
            <a:ext cx="30861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1DC6C07-C500-4D67-9BA5-BA0F2E32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6" r:id="rId2"/>
    <p:sldLayoutId id="2147483650" r:id="rId3"/>
    <p:sldLayoutId id="2147483692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718" r:id="rId11"/>
    <p:sldLayoutId id="2147483720" r:id="rId12"/>
    <p:sldLayoutId id="2147483655" r:id="rId13"/>
    <p:sldLayoutId id="2147483716" r:id="rId14"/>
    <p:sldLayoutId id="2147483717" r:id="rId15"/>
    <p:sldLayoutId id="2147483721" r:id="rId16"/>
    <p:sldLayoutId id="2147483722" r:id="rId17"/>
    <p:sldLayoutId id="2147483723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7265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  <p15:guide id="4" orient="horz" pos="32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pos="801" userDrawn="1">
          <p15:clr>
            <a:srgbClr val="F26B43"/>
          </p15:clr>
        </p15:guide>
        <p15:guide id="8" pos="846" userDrawn="1">
          <p15:clr>
            <a:srgbClr val="F26B43"/>
          </p15:clr>
        </p15:guide>
        <p15:guide id="9" pos="2094" userDrawn="1">
          <p15:clr>
            <a:srgbClr val="F26B43"/>
          </p15:clr>
        </p15:guide>
        <p15:guide id="10" pos="2139" userDrawn="1">
          <p15:clr>
            <a:srgbClr val="F26B43"/>
          </p15:clr>
        </p15:guide>
        <p15:guide id="11" pos="2525" userDrawn="1">
          <p15:clr>
            <a:srgbClr val="F26B43"/>
          </p15:clr>
        </p15:guide>
        <p15:guide id="12" pos="2570" userDrawn="1">
          <p15:clr>
            <a:srgbClr val="F26B43"/>
          </p15:clr>
        </p15:guide>
        <p15:guide id="13" pos="2955" userDrawn="1">
          <p15:clr>
            <a:srgbClr val="F26B43"/>
          </p15:clr>
        </p15:guide>
        <p15:guide id="14" pos="3001" userDrawn="1">
          <p15:clr>
            <a:srgbClr val="F26B43"/>
          </p15:clr>
        </p15:guide>
        <p15:guide id="15" pos="3386" userDrawn="1">
          <p15:clr>
            <a:srgbClr val="F26B43"/>
          </p15:clr>
        </p15:guide>
        <p15:guide id="16" pos="3432" userDrawn="1">
          <p15:clr>
            <a:srgbClr val="F26B43"/>
          </p15:clr>
        </p15:guide>
        <p15:guide id="17" pos="3817" userDrawn="1">
          <p15:clr>
            <a:srgbClr val="F26B43"/>
          </p15:clr>
        </p15:guide>
        <p15:guide id="18" pos="3863" userDrawn="1">
          <p15:clr>
            <a:srgbClr val="F26B43"/>
          </p15:clr>
        </p15:guide>
        <p15:guide id="19" pos="4248" userDrawn="1">
          <p15:clr>
            <a:srgbClr val="F26B43"/>
          </p15:clr>
        </p15:guide>
        <p15:guide id="20" pos="4294" userDrawn="1">
          <p15:clr>
            <a:srgbClr val="F26B43"/>
          </p15:clr>
        </p15:guide>
        <p15:guide id="21" pos="4679" userDrawn="1">
          <p15:clr>
            <a:srgbClr val="F26B43"/>
          </p15:clr>
        </p15:guide>
        <p15:guide id="22" pos="4725" userDrawn="1">
          <p15:clr>
            <a:srgbClr val="F26B43"/>
          </p15:clr>
        </p15:guide>
        <p15:guide id="23" pos="5110" userDrawn="1">
          <p15:clr>
            <a:srgbClr val="F26B43"/>
          </p15:clr>
        </p15:guide>
        <p15:guide id="24" pos="5155" userDrawn="1">
          <p15:clr>
            <a:srgbClr val="F26B43"/>
          </p15:clr>
        </p15:guide>
        <p15:guide id="25" pos="6403" userDrawn="1">
          <p15:clr>
            <a:srgbClr val="F26B43"/>
          </p15:clr>
        </p15:guide>
        <p15:guide id="26" pos="6017" userDrawn="1">
          <p15:clr>
            <a:srgbClr val="F26B43"/>
          </p15:clr>
        </p15:guide>
        <p15:guide id="27" pos="6834" userDrawn="1">
          <p15:clr>
            <a:srgbClr val="F26B43"/>
          </p15:clr>
        </p15:guide>
        <p15:guide id="28" pos="6879" userDrawn="1">
          <p15:clr>
            <a:srgbClr val="F26B43"/>
          </p15:clr>
        </p15:guide>
        <p15:guide id="29" orient="horz" pos="477" userDrawn="1">
          <p15:clr>
            <a:srgbClr val="F26B43"/>
          </p15:clr>
        </p15:guide>
        <p15:guide id="30" orient="horz" pos="630" userDrawn="1">
          <p15:clr>
            <a:srgbClr val="F26B43"/>
          </p15:clr>
        </p15:guide>
        <p15:guide id="31" orient="horz" pos="783" userDrawn="1">
          <p15:clr>
            <a:srgbClr val="F26B43"/>
          </p15:clr>
        </p15:guide>
        <p15:guide id="32" orient="horz" pos="935" userDrawn="1">
          <p15:clr>
            <a:srgbClr val="F26B43"/>
          </p15:clr>
        </p15:guide>
        <p15:guide id="33" orient="horz" pos="1241" userDrawn="1">
          <p15:clr>
            <a:srgbClr val="F26B43"/>
          </p15:clr>
        </p15:guide>
        <p15:guide id="34" orient="horz" pos="1395" userDrawn="1">
          <p15:clr>
            <a:srgbClr val="F26B43"/>
          </p15:clr>
        </p15:guide>
        <p15:guide id="35" orient="horz" pos="1548" userDrawn="1">
          <p15:clr>
            <a:srgbClr val="F26B43"/>
          </p15:clr>
        </p15:guide>
        <p15:guide id="36" orient="horz" pos="1701" userDrawn="1">
          <p15:clr>
            <a:srgbClr val="F26B43"/>
          </p15:clr>
        </p15:guide>
        <p15:guide id="37" orient="horz" pos="1854" userDrawn="1">
          <p15:clr>
            <a:srgbClr val="F26B43"/>
          </p15:clr>
        </p15:guide>
        <p15:guide id="38" orient="horz" pos="2007" userDrawn="1">
          <p15:clr>
            <a:srgbClr val="F26B43"/>
          </p15:clr>
        </p15:guide>
        <p15:guide id="39" orient="horz" pos="2160" userDrawn="1">
          <p15:clr>
            <a:srgbClr val="F26B43"/>
          </p15:clr>
        </p15:guide>
        <p15:guide id="40" orient="horz" pos="2312" userDrawn="1">
          <p15:clr>
            <a:srgbClr val="F26B43"/>
          </p15:clr>
        </p15:guide>
        <p15:guide id="41" orient="horz" pos="2465" userDrawn="1">
          <p15:clr>
            <a:srgbClr val="F26B43"/>
          </p15:clr>
        </p15:guide>
        <p15:guide id="42" orient="horz" pos="2618" userDrawn="1">
          <p15:clr>
            <a:srgbClr val="F26B43"/>
          </p15:clr>
        </p15:guide>
        <p15:guide id="43" orient="horz" pos="2771" userDrawn="1">
          <p15:clr>
            <a:srgbClr val="F26B43"/>
          </p15:clr>
        </p15:guide>
        <p15:guide id="44" orient="horz" pos="2925" userDrawn="1">
          <p15:clr>
            <a:srgbClr val="F26B43"/>
          </p15:clr>
        </p15:guide>
        <p15:guide id="45" orient="horz" pos="3077" userDrawn="1">
          <p15:clr>
            <a:srgbClr val="F26B43"/>
          </p15:clr>
        </p15:guide>
        <p15:guide id="46" orient="horz" pos="3230" userDrawn="1">
          <p15:clr>
            <a:srgbClr val="F26B43"/>
          </p15:clr>
        </p15:guide>
        <p15:guide id="47" orient="horz" pos="3383" userDrawn="1">
          <p15:clr>
            <a:srgbClr val="F26B43"/>
          </p15:clr>
        </p15:guide>
        <p15:guide id="48" orient="horz" pos="3536" userDrawn="1">
          <p15:clr>
            <a:srgbClr val="F26B43"/>
          </p15:clr>
        </p15:guide>
        <p15:guide id="49" orient="horz" pos="3689" userDrawn="1">
          <p15:clr>
            <a:srgbClr val="F26B43"/>
          </p15:clr>
        </p15:guide>
        <p15:guide id="50" orient="horz" pos="1088" userDrawn="1">
          <p15:clr>
            <a:srgbClr val="F26B43"/>
          </p15:clr>
        </p15:guide>
        <p15:guide id="51" pos="1708" userDrawn="1">
          <p15:clr>
            <a:srgbClr val="F26B43"/>
          </p15:clr>
        </p15:guide>
        <p15:guide id="52" pos="1663" userDrawn="1">
          <p15:clr>
            <a:srgbClr val="F26B43"/>
          </p15:clr>
        </p15:guide>
        <p15:guide id="53" pos="1277" userDrawn="1">
          <p15:clr>
            <a:srgbClr val="F26B43"/>
          </p15:clr>
        </p15:guide>
        <p15:guide id="54" pos="1232" userDrawn="1">
          <p15:clr>
            <a:srgbClr val="F26B43"/>
          </p15:clr>
        </p15:guide>
        <p15:guide id="55" pos="5541" userDrawn="1">
          <p15:clr>
            <a:srgbClr val="F26B43"/>
          </p15:clr>
        </p15:guide>
        <p15:guide id="56" pos="5586" userDrawn="1">
          <p15:clr>
            <a:srgbClr val="F26B43"/>
          </p15:clr>
        </p15:guide>
        <p15:guide id="57" pos="5972" userDrawn="1">
          <p15:clr>
            <a:srgbClr val="F26B43"/>
          </p15:clr>
        </p15:guide>
        <p15:guide id="58" pos="6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6664E-AC2D-40A3-851C-E300C82EE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3BD99-16DA-4FB0-A2D1-9CA8A225C4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15A582-1BA5-47E7-9A0D-B0A868AE6F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err="1"/>
              <a:t>AOTrauma</a:t>
            </a:r>
            <a:r>
              <a:rPr lang="de-CH" dirty="0"/>
              <a:t> Course </a:t>
            </a:r>
          </a:p>
          <a:p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ACFECC-164E-4149-A2B0-3CAEC8756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/>
              <a:t>Fragility</a:t>
            </a:r>
            <a:r>
              <a:rPr lang="de-CH" dirty="0"/>
              <a:t> </a:t>
            </a:r>
            <a:r>
              <a:rPr lang="de-CH" dirty="0" err="1"/>
              <a:t>Fractures</a:t>
            </a:r>
            <a:r>
              <a:rPr lang="de-CH" dirty="0"/>
              <a:t> and </a:t>
            </a:r>
            <a:r>
              <a:rPr lang="de-CH" dirty="0" err="1"/>
              <a:t>Orthogeriatrics</a:t>
            </a:r>
            <a:endParaRPr lang="de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0FB90B-DBED-467C-B7D3-81F03A77D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Case 10 </a:t>
            </a:r>
            <a:r>
              <a:rPr lang="de-CH" dirty="0">
                <a:solidFill>
                  <a:srgbClr val="F92355"/>
                </a:solidFill>
              </a:rPr>
              <a:t>(a)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027C7E-D347-479F-91FF-2AF014CCAC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Proximal humeral </a:t>
            </a:r>
            <a:r>
              <a:rPr lang="de-CH" dirty="0" err="1"/>
              <a:t>fracture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341438"/>
            <a:ext cx="8277225" cy="468312"/>
          </a:xfrm>
        </p:spPr>
        <p:txBody>
          <a:bodyPr/>
          <a:lstStyle/>
          <a:p>
            <a:br>
              <a:rPr lang="en-US" noProof="0" dirty="0"/>
            </a:br>
            <a:endParaRPr lang="en-US" noProof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0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Daughter demands further investigation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CT of the brain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Neurological examination because of a mild tremor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Consultation by the cardiologist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Consultation by the anesthesiologist </a:t>
            </a:r>
          </a:p>
        </p:txBody>
      </p:sp>
    </p:spTree>
    <p:extLst>
      <p:ext uri="{BB962C8B-B14F-4D97-AF65-F5344CB8AC3E}">
        <p14:creationId xmlns:p14="http://schemas.microsoft.com/office/powerpoint/2010/main" val="412011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night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2" y="1727200"/>
            <a:ext cx="10874373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Patient becomes agitated during the night, he cries, and tries to get out of bed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Nursing was impossible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staff use restraints and the physician on call prescribes 5 mg haloperidol 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following day the patient was transferred to the geriatric 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goal was to stabilize the patient regarding the delirium and afterwards go for elective surgery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Results of the CT scan: no bleeding, minimal vascular lesion, older genesis</a:t>
            </a:r>
          </a:p>
        </p:txBody>
      </p:sp>
    </p:spTree>
    <p:extLst>
      <p:ext uri="{BB962C8B-B14F-4D97-AF65-F5344CB8AC3E}">
        <p14:creationId xmlns:p14="http://schemas.microsoft.com/office/powerpoint/2010/main" val="120464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tests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Hb 		12.3 g/dl		RR 	128/68 mmHg</a:t>
            </a:r>
          </a:p>
          <a:p>
            <a:r>
              <a:rPr lang="en-US" dirty="0"/>
              <a:t>Sodium 	132 mmol/l		HR	86/min</a:t>
            </a:r>
          </a:p>
          <a:p>
            <a:r>
              <a:rPr lang="en-US" dirty="0"/>
              <a:t>Calcium 	1.98 mmol/l	Temp.	37.5°</a:t>
            </a:r>
          </a:p>
          <a:p>
            <a:r>
              <a:rPr lang="en-US" dirty="0"/>
              <a:t>CRP		8.1 mg/gl ↑ (5.3 two days earlier)		</a:t>
            </a:r>
          </a:p>
          <a:p>
            <a:endParaRPr lang="en-US" dirty="0"/>
          </a:p>
          <a:p>
            <a:r>
              <a:rPr lang="en-US" dirty="0"/>
              <a:t>Urine test: no sign of UTI</a:t>
            </a:r>
          </a:p>
          <a:p>
            <a:r>
              <a:rPr lang="en-US" dirty="0"/>
              <a:t>Chest x-ray: no signs of pneumonia</a:t>
            </a:r>
          </a:p>
          <a:p>
            <a:r>
              <a:rPr lang="en-US" dirty="0"/>
              <a:t>Infection yes or no?</a:t>
            </a:r>
          </a:p>
          <a:p>
            <a:r>
              <a:rPr lang="en-US" dirty="0"/>
              <a:t>Antibiotic treatment?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Geriatric ward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2" y="1727200"/>
            <a:ext cx="10874375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Patient remains delirious and agitated, he is accompanied by his daughter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 gets a single room with an opportunity for the daughter to sleep in the same 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Antibiotic treatment with cefuroxim 1.5 mg iv and fluid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urinary catheter but a urinal is provided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Physiotherapy is provided to mobilize him</a:t>
            </a:r>
          </a:p>
        </p:txBody>
      </p:sp>
    </p:spTree>
    <p:extLst>
      <p:ext uri="{BB962C8B-B14F-4D97-AF65-F5344CB8AC3E}">
        <p14:creationId xmlns:p14="http://schemas.microsoft.com/office/powerpoint/2010/main" val="89002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medication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Paracetamol 500 mg	1-1-1-1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Metamizol 500 mg		1-1-1-1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Vitamin D3 20000 U per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Quetiapine 25 mg		0-0-0-1 and on demand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Dalteparin 5000 IU sc</a:t>
            </a:r>
          </a:p>
        </p:txBody>
      </p:sp>
    </p:spTree>
    <p:extLst>
      <p:ext uri="{BB962C8B-B14F-4D97-AF65-F5344CB8AC3E}">
        <p14:creationId xmlns:p14="http://schemas.microsoft.com/office/powerpoint/2010/main" val="112879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day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2" y="1727200"/>
            <a:ext cx="10874373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Patient is deeply sedated, so physiotherapy or oral nutrition are not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His daughter still demands further investigation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Now what would you 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Quetiapine medication is stopped and the daughter is informed about the problem of delirium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She is encouraged to become engaged in the care of her father</a:t>
            </a:r>
          </a:p>
        </p:txBody>
      </p:sp>
    </p:spTree>
    <p:extLst>
      <p:ext uri="{BB962C8B-B14F-4D97-AF65-F5344CB8AC3E}">
        <p14:creationId xmlns:p14="http://schemas.microsoft.com/office/powerpoint/2010/main" val="17761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days later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Delirium improves over the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During day hours the patient is reasonably comfortable but confusion and agitation occur  primarily at night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CRP ↓ antibiotic treatment is stopped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Pain is well tolerated</a:t>
            </a:r>
          </a:p>
        </p:txBody>
      </p:sp>
    </p:spTree>
    <p:extLst>
      <p:ext uri="{BB962C8B-B14F-4D97-AF65-F5344CB8AC3E}">
        <p14:creationId xmlns:p14="http://schemas.microsoft.com/office/powerpoint/2010/main" val="269835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97B4A3A-8D7F-4A14-AAC9-77C0E3F0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6 </a:t>
            </a:r>
            <a:r>
              <a:rPr lang="de-CH" dirty="0" err="1"/>
              <a:t>days</a:t>
            </a:r>
            <a:r>
              <a:rPr lang="de-CH" dirty="0"/>
              <a:t> </a:t>
            </a:r>
            <a:r>
              <a:rPr lang="de-CH" dirty="0" err="1"/>
              <a:t>later</a:t>
            </a:r>
            <a:endParaRPr lang="de-CH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DDEACF1-26EC-4897-B227-BFE8395C0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7750" t="9735" r="38162" b="4638"/>
          <a:stretch>
            <a:fillRect/>
          </a:stretch>
        </p:blipFill>
        <p:spPr bwMode="auto">
          <a:xfrm>
            <a:off x="658813" y="1243012"/>
            <a:ext cx="250848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3D2661E-1F1E-4D18-8EE5-47D013D25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3787" t="13265" r="33324" b="10707"/>
          <a:stretch/>
        </p:blipFill>
        <p:spPr bwMode="auto">
          <a:xfrm>
            <a:off x="4088681" y="1243013"/>
            <a:ext cx="3857502" cy="535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10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Interdisciplinary team meeting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2" y="1727200"/>
            <a:ext cx="10874373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Decision is made for nonoperative treatment, and to continue physiotherapy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Relatives are informed, discussion with them about the pro’s and con’s of surgery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Obtained a consensus with the patient and his family</a:t>
            </a:r>
          </a:p>
        </p:txBody>
      </p:sp>
    </p:spTree>
    <p:extLst>
      <p:ext uri="{BB962C8B-B14F-4D97-AF65-F5344CB8AC3E}">
        <p14:creationId xmlns:p14="http://schemas.microsoft.com/office/powerpoint/2010/main" val="321217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3EDD2A-D97A-433E-A7F3-7C1CCBA5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further 4 days later</a:t>
            </a:r>
            <a:endParaRPr lang="de-CH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EA16466-6BB5-4400-8D16-9ECB6CF4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6823" t="7421" r="35846" b="6952"/>
          <a:stretch>
            <a:fillRect/>
          </a:stretch>
        </p:blipFill>
        <p:spPr bwMode="auto">
          <a:xfrm>
            <a:off x="664034" y="1252638"/>
            <a:ext cx="2841041" cy="53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5660CC1E-2348-4D44-9047-85264CC8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4152" t="13470" r="30798" b="5711"/>
          <a:stretch>
            <a:fillRect/>
          </a:stretch>
        </p:blipFill>
        <p:spPr bwMode="auto">
          <a:xfrm>
            <a:off x="4102541" y="1249510"/>
            <a:ext cx="3860286" cy="534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066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Case description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2" y="1727200"/>
            <a:ext cx="10610549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87-year-old 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Former professor of urology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Sustains a fall in his flat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many years has suffered dizziness, but no further falls in his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known comorbidities, no drug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Complains of massive pain in the right shoulder and some pain in the pelvis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8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Discharged day 12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3" y="1727200"/>
            <a:ext cx="10352488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Patient still has mild delirium, but urinary incontinence is getting better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 is mobile with some help of one person, ambulatory physiotherapy is recommended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Medication now involves: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Paracetaol 500 mg  1-1-1-1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Vitamin D3 20000 U per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81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further 3 weeks later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3" y="1727200"/>
            <a:ext cx="9957852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 weeks later, a phone conversation with his 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Situation at home is working, however, clinical situation is still the same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4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2" y="1727200"/>
            <a:ext cx="10874375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older patients, nonoperative treatment of proximal humeral fractures is a good option, even in displaced or fragmented fractures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Delirium is caused multifactorially and not always associated with anesthesia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possible, nonpharmacological is better than pharmacological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Information and cooperation with family members is extremely important</a:t>
            </a:r>
          </a:p>
        </p:txBody>
      </p:sp>
    </p:spTree>
    <p:extLst>
      <p:ext uri="{BB962C8B-B14F-4D97-AF65-F5344CB8AC3E}">
        <p14:creationId xmlns:p14="http://schemas.microsoft.com/office/powerpoint/2010/main" val="1584471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hlinkClick r:id="rId3" action="ppaction://hlinksldjump"/>
              </a:rPr>
              <a:t>Return to list of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2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47CD36-8181-4764-B220-EA20666E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X-</a:t>
            </a:r>
            <a:r>
              <a:rPr lang="de-CH" dirty="0" err="1"/>
              <a:t>rays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left</a:t>
            </a:r>
            <a:r>
              <a:rPr lang="de-CH" dirty="0"/>
              <a:t> </a:t>
            </a:r>
            <a:r>
              <a:rPr lang="de-CH" dirty="0" err="1"/>
              <a:t>shoulder</a:t>
            </a:r>
            <a:endParaRPr lang="de-CH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5E336AB-90F1-4579-8217-550F96AAD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3825" t="1587" r="27573" b="3193"/>
          <a:stretch>
            <a:fillRect/>
          </a:stretch>
        </p:blipFill>
        <p:spPr bwMode="auto">
          <a:xfrm>
            <a:off x="658812" y="1243013"/>
            <a:ext cx="4305855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2A063227-EA03-49C4-A744-F4F386E8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6074" t="2993" r="30787" b="2717"/>
          <a:stretch>
            <a:fillRect/>
          </a:stretch>
        </p:blipFill>
        <p:spPr bwMode="auto">
          <a:xfrm>
            <a:off x="6302094" y="1243013"/>
            <a:ext cx="385959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182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4C14F7-360C-4638-8343-0F119C14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X-</a:t>
            </a:r>
            <a:r>
              <a:rPr lang="de-CH" dirty="0" err="1"/>
              <a:t>rays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pelvis</a:t>
            </a:r>
            <a:endParaRPr lang="de-CH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CC0E6E7-EA63-4D31-8DE4-255670BCC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4588" t="2792" r="14538" b="4963"/>
          <a:stretch/>
        </p:blipFill>
        <p:spPr bwMode="auto">
          <a:xfrm>
            <a:off x="2681172" y="1252638"/>
            <a:ext cx="685124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80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noProof="0" dirty="0"/>
              <a:t>atient information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3" y="1727200"/>
            <a:ext cx="11035882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you need further information?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Prefacture status: Parker score of 8, ADL 95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 lives independently, together with his wife in their own house in Nuremberg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receive some support for housework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have two children, both physicians, daughter is an eye specialist in Switzerland, son is a plastic surgeon in the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CT scans?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1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E6C508-EC06-41B9-89A0-A2E35E97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scan of left shoulder</a:t>
            </a:r>
            <a:endParaRPr lang="de-CH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7A7B07B-2058-42AA-89D4-91FBFE0D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5936" t="32698" r="36196" b="8912"/>
          <a:stretch>
            <a:fillRect/>
          </a:stretch>
        </p:blipFill>
        <p:spPr bwMode="auto">
          <a:xfrm>
            <a:off x="658812" y="1243012"/>
            <a:ext cx="367245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4AADBBA-372C-446B-B117-68B1FF27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0066" t="18221" r="19633" b="21609"/>
          <a:stretch>
            <a:fillRect/>
          </a:stretch>
        </p:blipFill>
        <p:spPr bwMode="auto">
          <a:xfrm>
            <a:off x="4520768" y="1245496"/>
            <a:ext cx="5647448" cy="50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629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39D222-3EDC-4D26-806D-FD430F9A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CT </a:t>
            </a:r>
            <a:r>
              <a:rPr lang="de-CH" dirty="0" err="1"/>
              <a:t>scan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pelvis</a:t>
            </a:r>
            <a:endParaRPr lang="de-CH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58416D-8F42-46CE-A879-294A79045F31}"/>
              </a:ext>
            </a:extLst>
          </p:cNvPr>
          <p:cNvGrpSpPr/>
          <p:nvPr/>
        </p:nvGrpSpPr>
        <p:grpSpPr>
          <a:xfrm>
            <a:off x="652684" y="1484314"/>
            <a:ext cx="8649308" cy="5113336"/>
            <a:chOff x="697969" y="1268760"/>
            <a:chExt cx="7917191" cy="4680520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08663E9-F109-4210-88F3-47D74893A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9221" t="2792" r="22876" b="3866"/>
            <a:stretch>
              <a:fillRect/>
            </a:stretch>
          </p:blipFill>
          <p:spPr bwMode="auto">
            <a:xfrm>
              <a:off x="3779912" y="1268760"/>
              <a:ext cx="4835248" cy="468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C7F63338-C99D-435B-98A1-BB5E4193D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22463" t="29792" r="26118" b="23152"/>
            <a:stretch>
              <a:fillRect/>
            </a:stretch>
          </p:blipFill>
          <p:spPr bwMode="auto">
            <a:xfrm>
              <a:off x="697969" y="3068441"/>
              <a:ext cx="5242183" cy="288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FB1126BF-2672-4013-B063-B2F18C77679E}"/>
              </a:ext>
            </a:extLst>
          </p:cNvPr>
          <p:cNvSpPr txBox="1">
            <a:spLocks noChangeArrowheads="1"/>
          </p:cNvSpPr>
          <p:nvPr/>
        </p:nvSpPr>
        <p:spPr>
          <a:xfrm>
            <a:off x="658800" y="1728000"/>
            <a:ext cx="3552861" cy="171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9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1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3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Surgical treatment?</a:t>
            </a:r>
          </a:p>
          <a:p>
            <a:pPr marL="432000" indent="-432000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Geriatric consultation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2" y="1727200"/>
            <a:ext cx="10874375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The patient is confused and agitated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He doesn‘t tolerate nursing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He suffers from urinary incontinence, but refuses a urinary catheter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Pain score 8 (using the VAS)</a:t>
            </a:r>
          </a:p>
        </p:txBody>
      </p:sp>
    </p:spTree>
    <p:extLst>
      <p:ext uri="{BB962C8B-B14F-4D97-AF65-F5344CB8AC3E}">
        <p14:creationId xmlns:p14="http://schemas.microsoft.com/office/powerpoint/2010/main" val="85191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</a:t>
            </a:r>
            <a:endParaRPr lang="en-US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Enoxaparin 40 mg sc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Ibuprofen 400 mg  1-1-1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Pantopralol 40 mg  1-0-0</a:t>
            </a:r>
          </a:p>
          <a:p>
            <a:pPr marL="432000" indent="-432000"/>
            <a:endParaRPr lang="en-US" dirty="0"/>
          </a:p>
          <a:p>
            <a:r>
              <a:rPr lang="en-US" dirty="0"/>
              <a:t>Recommendations: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Hydromorphone ret. 2 mg  1-0-1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Hydromorphone 1.3 mg on demand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Macrogol for prophylaxis of constipation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1000 ml Ringer infusion</a:t>
            </a:r>
          </a:p>
        </p:txBody>
      </p:sp>
    </p:spTree>
    <p:extLst>
      <p:ext uri="{BB962C8B-B14F-4D97-AF65-F5344CB8AC3E}">
        <p14:creationId xmlns:p14="http://schemas.microsoft.com/office/powerpoint/2010/main" val="734004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davoscourses_16_9.potx" id="{27C62C7E-5F84-4BD5-87EB-D5974C46EFFF}" vid="{9EE5B033-753F-4135-BEB1-C62427851B4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2383CBCAF3A545BC7144B0E12C7B2C" ma:contentTypeVersion="10" ma:contentTypeDescription="Ein neues Dokument erstellen." ma:contentTypeScope="" ma:versionID="bfb1e4006bd1060b64c46c09a0f28817">
  <xsd:schema xmlns:xsd="http://www.w3.org/2001/XMLSchema" xmlns:xs="http://www.w3.org/2001/XMLSchema" xmlns:p="http://schemas.microsoft.com/office/2006/metadata/properties" xmlns:ns2="73995102-056c-4a51-bfb1-c663c0490c54" xmlns:ns3="2e5162b4-c70b-477c-8fa3-c9cdb63e7b34" targetNamespace="http://schemas.microsoft.com/office/2006/metadata/properties" ma:root="true" ma:fieldsID="41115af916c2dc5809368bc6b92ebc14" ns2:_="" ns3:_="">
    <xsd:import namespace="73995102-056c-4a51-bfb1-c663c0490c54"/>
    <xsd:import namespace="2e5162b4-c70b-477c-8fa3-c9cdb63e7b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95102-056c-4a51-bfb1-c663c0490c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162b4-c70b-477c-8fa3-c9cdb63e7b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CCB51A-46FF-4884-A131-E47DD6D749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A194C0-8BC8-4B71-A459-6886C985A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95102-056c-4a51-bfb1-c663c0490c54"/>
    <ds:schemaRef ds:uri="2e5162b4-c70b-477c-8fa3-c9cdb63e7b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A9DA8D-F4F5-46BE-A98D-729C691E84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ao_trauma_16_9</Template>
  <TotalTime>0</TotalTime>
  <Words>904</Words>
  <Application>Microsoft Office PowerPoint</Application>
  <PresentationFormat>Widescreen</PresentationFormat>
  <Paragraphs>141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Office</vt:lpstr>
      <vt:lpstr> </vt:lpstr>
      <vt:lpstr>Case description</vt:lpstr>
      <vt:lpstr>X-rays of left shoulder</vt:lpstr>
      <vt:lpstr>X-rays of pelvis</vt:lpstr>
      <vt:lpstr>Patient information</vt:lpstr>
      <vt:lpstr>CT scan of left shoulder</vt:lpstr>
      <vt:lpstr>CT scan of pelvis</vt:lpstr>
      <vt:lpstr>Geriatric consultation</vt:lpstr>
      <vt:lpstr>Medication</vt:lpstr>
      <vt:lpstr>Daughter demands further investigation</vt:lpstr>
      <vt:lpstr>The next night</vt:lpstr>
      <vt:lpstr>Lab tests</vt:lpstr>
      <vt:lpstr>Geriatric ward</vt:lpstr>
      <vt:lpstr>Updated medication</vt:lpstr>
      <vt:lpstr>Next day</vt:lpstr>
      <vt:lpstr>6 days later</vt:lpstr>
      <vt:lpstr>6 days later</vt:lpstr>
      <vt:lpstr>Interdisciplinary team meeting</vt:lpstr>
      <vt:lpstr>A further 4 days later</vt:lpstr>
      <vt:lpstr>Discharged day 12</vt:lpstr>
      <vt:lpstr>A further 3 weeks later</vt:lpstr>
      <vt:lpstr>Take-home messages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Roman Kellenberger</dc:creator>
  <cp:lastModifiedBy>Roman Kellenberger</cp:lastModifiedBy>
  <cp:revision>15</cp:revision>
  <dcterms:created xsi:type="dcterms:W3CDTF">2020-08-04T13:12:56Z</dcterms:created>
  <dcterms:modified xsi:type="dcterms:W3CDTF">2020-08-04T13:33:43Z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ContentTypeId">
    <vt:lpwstr>0x010100482383CBCAF3A545BC7144B0E12C7B2C</vt:lpwstr>
  </property>
</Properties>
</file>