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95"/>
  </p:normalViewPr>
  <p:slideViewPr>
    <p:cSldViewPr snapToGrid="0" showGuides="1">
      <p:cViewPr varScale="1">
        <p:scale>
          <a:sx n="99" d="100"/>
          <a:sy n="99" d="100"/>
        </p:scale>
        <p:origin x="72" y="69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30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C53A6C1-6705-CD44-9A49-2641DAF20B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a:extLst>
              <a:ext uri="{FF2B5EF4-FFF2-40B4-BE49-F238E27FC236}">
                <a16:creationId xmlns:a16="http://schemas.microsoft.com/office/drawing/2014/main" id="{CD48D91B-1B61-B149-814D-3B695DF5F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69A33-71D9-824F-ACCD-10987FEE9C21}" type="datetimeFigureOut">
              <a:rPr lang="en-US" smtClean="0"/>
              <a:t>8/4/2020</a:t>
            </a:fld>
            <a:endParaRPr lang="en-US" dirty="0"/>
          </a:p>
        </p:txBody>
      </p:sp>
      <p:sp>
        <p:nvSpPr>
          <p:cNvPr id="4" name="Fußzeilenplatzhalter 3">
            <a:extLst>
              <a:ext uri="{FF2B5EF4-FFF2-40B4-BE49-F238E27FC236}">
                <a16:creationId xmlns:a16="http://schemas.microsoft.com/office/drawing/2014/main" id="{F5F079F5-F931-144F-AFDB-7871D60FF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a:extLst>
              <a:ext uri="{FF2B5EF4-FFF2-40B4-BE49-F238E27FC236}">
                <a16:creationId xmlns:a16="http://schemas.microsoft.com/office/drawing/2014/main" id="{435481EE-B24B-D841-BAEA-FF175140FF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C47C6-1700-C74A-A11E-4FF6CB3684E7}" type="slidenum">
              <a:rPr lang="en-US" smtClean="0"/>
              <a:t>‹#›</a:t>
            </a:fld>
            <a:endParaRPr lang="en-US" dirty="0"/>
          </a:p>
        </p:txBody>
      </p:sp>
    </p:spTree>
    <p:extLst>
      <p:ext uri="{BB962C8B-B14F-4D97-AF65-F5344CB8AC3E}">
        <p14:creationId xmlns:p14="http://schemas.microsoft.com/office/powerpoint/2010/main" val="129647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77656-0B12-4DEA-96CF-82550DBD498E}" type="datetimeFigureOut">
              <a:rPr lang="en-GB" smtClean="0"/>
              <a:t>04/08/2020</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6D991-40E1-4F75-A931-87F401740DFF}" type="slidenum">
              <a:rPr lang="en-GB" smtClean="0"/>
              <a:t>‹#›</a:t>
            </a:fld>
            <a:endParaRPr lang="en-GB" dirty="0"/>
          </a:p>
        </p:txBody>
      </p:sp>
    </p:spTree>
    <p:extLst>
      <p:ext uri="{BB962C8B-B14F-4D97-AF65-F5344CB8AC3E}">
        <p14:creationId xmlns:p14="http://schemas.microsoft.com/office/powerpoint/2010/main" val="144456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44021" eaLnBrk="0" hangingPunct="0">
              <a:defRPr sz="1200">
                <a:solidFill>
                  <a:schemeClr val="tx1"/>
                </a:solidFill>
                <a:latin typeface="Arial" charset="0"/>
                <a:ea typeface="ＭＳ Ｐゴシック" charset="0"/>
                <a:cs typeface="ＭＳ Ｐゴシック" charset="0"/>
              </a:defRPr>
            </a:lvl1pPr>
            <a:lvl2pPr marL="633016" indent="-243468" defTabSz="844021" eaLnBrk="0" hangingPunct="0">
              <a:defRPr sz="1200">
                <a:solidFill>
                  <a:schemeClr val="tx1"/>
                </a:solidFill>
                <a:latin typeface="Arial" charset="0"/>
                <a:ea typeface="ＭＳ Ｐゴシック" charset="0"/>
              </a:defRPr>
            </a:lvl2pPr>
            <a:lvl3pPr marL="973871" indent="-194774" defTabSz="844021" eaLnBrk="0" hangingPunct="0">
              <a:defRPr sz="1200">
                <a:solidFill>
                  <a:schemeClr val="tx1"/>
                </a:solidFill>
                <a:latin typeface="Arial" charset="0"/>
                <a:ea typeface="ＭＳ Ｐゴシック" charset="0"/>
              </a:defRPr>
            </a:lvl3pPr>
            <a:lvl4pPr marL="1363419" indent="-194774" defTabSz="844021" eaLnBrk="0" hangingPunct="0">
              <a:defRPr sz="1200">
                <a:solidFill>
                  <a:schemeClr val="tx1"/>
                </a:solidFill>
                <a:latin typeface="Arial" charset="0"/>
                <a:ea typeface="ＭＳ Ｐゴシック" charset="0"/>
              </a:defRPr>
            </a:lvl4pPr>
            <a:lvl5pPr marL="1752966" indent="-194774" defTabSz="844021" eaLnBrk="0" hangingPunct="0">
              <a:defRPr sz="1200">
                <a:solidFill>
                  <a:schemeClr val="tx1"/>
                </a:solidFill>
                <a:latin typeface="Arial" charset="0"/>
                <a:ea typeface="ＭＳ Ｐゴシック" charset="0"/>
              </a:defRPr>
            </a:lvl5pPr>
            <a:lvl6pPr marL="2142514" indent="-194774" algn="ctr" defTabSz="844021" eaLnBrk="0" fontAlgn="base" hangingPunct="0">
              <a:spcBef>
                <a:spcPct val="0"/>
              </a:spcBef>
              <a:spcAft>
                <a:spcPct val="0"/>
              </a:spcAft>
              <a:defRPr sz="1200">
                <a:solidFill>
                  <a:schemeClr val="tx1"/>
                </a:solidFill>
                <a:latin typeface="Arial" charset="0"/>
                <a:ea typeface="ＭＳ Ｐゴシック" charset="0"/>
              </a:defRPr>
            </a:lvl6pPr>
            <a:lvl7pPr marL="2532063" indent="-194774" algn="ctr" defTabSz="844021" eaLnBrk="0" fontAlgn="base" hangingPunct="0">
              <a:spcBef>
                <a:spcPct val="0"/>
              </a:spcBef>
              <a:spcAft>
                <a:spcPct val="0"/>
              </a:spcAft>
              <a:defRPr sz="1200">
                <a:solidFill>
                  <a:schemeClr val="tx1"/>
                </a:solidFill>
                <a:latin typeface="Arial" charset="0"/>
                <a:ea typeface="ＭＳ Ｐゴシック" charset="0"/>
              </a:defRPr>
            </a:lvl7pPr>
            <a:lvl8pPr marL="2921612" indent="-194774" algn="ctr" defTabSz="844021" eaLnBrk="0" fontAlgn="base" hangingPunct="0">
              <a:spcBef>
                <a:spcPct val="0"/>
              </a:spcBef>
              <a:spcAft>
                <a:spcPct val="0"/>
              </a:spcAft>
              <a:defRPr sz="1200">
                <a:solidFill>
                  <a:schemeClr val="tx1"/>
                </a:solidFill>
                <a:latin typeface="Arial" charset="0"/>
                <a:ea typeface="ＭＳ Ｐゴシック" charset="0"/>
              </a:defRPr>
            </a:lvl8pPr>
            <a:lvl9pPr marL="3311160" indent="-194774" algn="ctr" defTabSz="844021"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630FD369-A37F-E140-904D-70EA931ADD8D}" type="slidenum">
              <a:rPr lang="de-CH" sz="1100">
                <a:solidFill>
                  <a:prstClr val="black"/>
                </a:solidFill>
              </a:rPr>
              <a:pPr eaLnBrk="1" hangingPunct="1"/>
              <a:t>1</a:t>
            </a:fld>
            <a:endParaRPr lang="de-CH" sz="1100" dirty="0">
              <a:solidFill>
                <a:prstClr val="black"/>
              </a:solidFill>
            </a:endParaRPr>
          </a:p>
        </p:txBody>
      </p:sp>
      <p:sp>
        <p:nvSpPr>
          <p:cNvPr id="7171" name="Rectangle 2"/>
          <p:cNvSpPr>
            <a:spLocks noGrp="1" noRot="1" noChangeAspect="1" noChangeArrowheads="1" noTextEdit="1"/>
          </p:cNvSpPr>
          <p:nvPr>
            <p:ph type="sldImg"/>
          </p:nvPr>
        </p:nvSpPr>
        <p:spPr>
          <a:xfrm>
            <a:off x="590550" y="612775"/>
            <a:ext cx="5445125" cy="3063875"/>
          </a:xfrm>
          <a:ln/>
        </p:spPr>
      </p:sp>
      <p:sp>
        <p:nvSpPr>
          <p:cNvPr id="71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t>Case 11 learning objectives: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revision arthroplasty for (periprosthetic) acetabular fractures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full weight bearing in geriatric fracture treatment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Discuss management of UTI, infection prevention, and antibiotic prophylaxis</a:t>
            </a:r>
            <a:endParaRPr lang="en-US" dirty="0"/>
          </a:p>
        </p:txBody>
      </p:sp>
    </p:spTree>
    <p:extLst>
      <p:ext uri="{BB962C8B-B14F-4D97-AF65-F5344CB8AC3E}">
        <p14:creationId xmlns:p14="http://schemas.microsoft.com/office/powerpoint/2010/main" val="291151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364">
              <a:defRPr sz="1100">
                <a:solidFill>
                  <a:schemeClr val="tx1"/>
                </a:solidFill>
                <a:latin typeface="Arial" charset="0"/>
                <a:ea typeface="ＭＳ Ｐゴシック" charset="0"/>
              </a:defRPr>
            </a:lvl1pPr>
            <a:lvl2pPr marL="685772" indent="-263758" defTabSz="914364">
              <a:defRPr sz="1100">
                <a:solidFill>
                  <a:schemeClr val="tx1"/>
                </a:solidFill>
                <a:latin typeface="Arial" charset="0"/>
                <a:ea typeface="ＭＳ Ｐゴシック" charset="0"/>
              </a:defRPr>
            </a:lvl2pPr>
            <a:lvl3pPr marL="1055035" indent="-211008" defTabSz="914364">
              <a:defRPr sz="1100">
                <a:solidFill>
                  <a:schemeClr val="tx1"/>
                </a:solidFill>
                <a:latin typeface="Arial" charset="0"/>
                <a:ea typeface="ＭＳ Ｐゴシック" charset="0"/>
              </a:defRPr>
            </a:lvl3pPr>
            <a:lvl4pPr marL="1477049" indent="-211008" defTabSz="914364">
              <a:defRPr sz="1100">
                <a:solidFill>
                  <a:schemeClr val="tx1"/>
                </a:solidFill>
                <a:latin typeface="Arial" charset="0"/>
                <a:ea typeface="ＭＳ Ｐゴシック" charset="0"/>
              </a:defRPr>
            </a:lvl4pPr>
            <a:lvl5pPr marL="1899062" indent="-211008" defTabSz="914364">
              <a:defRPr sz="1100">
                <a:solidFill>
                  <a:schemeClr val="tx1"/>
                </a:solidFill>
                <a:latin typeface="Arial" charset="0"/>
                <a:ea typeface="ＭＳ Ｐゴシック" charset="0"/>
              </a:defRPr>
            </a:lvl5pPr>
            <a:lvl6pPr marL="2321076" indent="-211008" defTabSz="914364" eaLnBrk="0" fontAlgn="base" hangingPunct="0">
              <a:spcBef>
                <a:spcPct val="30000"/>
              </a:spcBef>
              <a:spcAft>
                <a:spcPct val="0"/>
              </a:spcAft>
              <a:defRPr sz="1100">
                <a:solidFill>
                  <a:schemeClr val="tx1"/>
                </a:solidFill>
                <a:latin typeface="Arial" charset="0"/>
                <a:ea typeface="ＭＳ Ｐゴシック" charset="0"/>
              </a:defRPr>
            </a:lvl6pPr>
            <a:lvl7pPr marL="2743089" indent="-211008" defTabSz="914364" eaLnBrk="0" fontAlgn="base" hangingPunct="0">
              <a:spcBef>
                <a:spcPct val="30000"/>
              </a:spcBef>
              <a:spcAft>
                <a:spcPct val="0"/>
              </a:spcAft>
              <a:defRPr sz="1100">
                <a:solidFill>
                  <a:schemeClr val="tx1"/>
                </a:solidFill>
                <a:latin typeface="Arial" charset="0"/>
                <a:ea typeface="ＭＳ Ｐゴシック" charset="0"/>
              </a:defRPr>
            </a:lvl7pPr>
            <a:lvl8pPr marL="3165103" indent="-211008" defTabSz="914364" eaLnBrk="0" fontAlgn="base" hangingPunct="0">
              <a:spcBef>
                <a:spcPct val="30000"/>
              </a:spcBef>
              <a:spcAft>
                <a:spcPct val="0"/>
              </a:spcAft>
              <a:defRPr sz="1100">
                <a:solidFill>
                  <a:schemeClr val="tx1"/>
                </a:solidFill>
                <a:latin typeface="Arial" charset="0"/>
                <a:ea typeface="ＭＳ Ｐゴシック" charset="0"/>
              </a:defRPr>
            </a:lvl8pPr>
            <a:lvl9pPr marL="3587117" indent="-211008" defTabSz="914364" eaLnBrk="0" fontAlgn="base" hangingPunct="0">
              <a:spcBef>
                <a:spcPct val="30000"/>
              </a:spcBef>
              <a:spcAft>
                <a:spcPct val="0"/>
              </a:spcAft>
              <a:defRPr sz="1100">
                <a:solidFill>
                  <a:schemeClr val="tx1"/>
                </a:solidFill>
                <a:latin typeface="Arial" charset="0"/>
                <a:ea typeface="ＭＳ Ｐゴシック" charset="0"/>
              </a:defRPr>
            </a:lvl9pPr>
          </a:lstStyle>
          <a:p>
            <a:pPr>
              <a:defRPr/>
            </a:pPr>
            <a:fld id="{E8F0807E-1E75-2F4E-9011-CB354795A89A}" type="slidenum">
              <a:rPr lang="de-CH" sz="1200">
                <a:solidFill>
                  <a:prstClr val="black"/>
                </a:solidFill>
              </a:rPr>
              <a:pPr>
                <a:defRPr/>
              </a:pPr>
              <a:t>2</a:t>
            </a:fld>
            <a:endParaRPr lang="de-CH" sz="1200" dirty="0">
              <a:solidFill>
                <a:prstClr val="black"/>
              </a:solidFill>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8166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364">
              <a:defRPr sz="1100">
                <a:solidFill>
                  <a:schemeClr val="tx1"/>
                </a:solidFill>
                <a:latin typeface="Arial" charset="0"/>
                <a:ea typeface="ＭＳ Ｐゴシック" charset="0"/>
              </a:defRPr>
            </a:lvl1pPr>
            <a:lvl2pPr marL="685772" indent="-263758" defTabSz="914364">
              <a:defRPr sz="1100">
                <a:solidFill>
                  <a:schemeClr val="tx1"/>
                </a:solidFill>
                <a:latin typeface="Arial" charset="0"/>
                <a:ea typeface="ＭＳ Ｐゴシック" charset="0"/>
              </a:defRPr>
            </a:lvl2pPr>
            <a:lvl3pPr marL="1055035" indent="-211008" defTabSz="914364">
              <a:defRPr sz="1100">
                <a:solidFill>
                  <a:schemeClr val="tx1"/>
                </a:solidFill>
                <a:latin typeface="Arial" charset="0"/>
                <a:ea typeface="ＭＳ Ｐゴシック" charset="0"/>
              </a:defRPr>
            </a:lvl3pPr>
            <a:lvl4pPr marL="1477049" indent="-211008" defTabSz="914364">
              <a:defRPr sz="1100">
                <a:solidFill>
                  <a:schemeClr val="tx1"/>
                </a:solidFill>
                <a:latin typeface="Arial" charset="0"/>
                <a:ea typeface="ＭＳ Ｐゴシック" charset="0"/>
              </a:defRPr>
            </a:lvl4pPr>
            <a:lvl5pPr marL="1899062" indent="-211008" defTabSz="914364">
              <a:defRPr sz="1100">
                <a:solidFill>
                  <a:schemeClr val="tx1"/>
                </a:solidFill>
                <a:latin typeface="Arial" charset="0"/>
                <a:ea typeface="ＭＳ Ｐゴシック" charset="0"/>
              </a:defRPr>
            </a:lvl5pPr>
            <a:lvl6pPr marL="2321076" indent="-211008" defTabSz="914364" eaLnBrk="0" fontAlgn="base" hangingPunct="0">
              <a:spcBef>
                <a:spcPct val="30000"/>
              </a:spcBef>
              <a:spcAft>
                <a:spcPct val="0"/>
              </a:spcAft>
              <a:defRPr sz="1100">
                <a:solidFill>
                  <a:schemeClr val="tx1"/>
                </a:solidFill>
                <a:latin typeface="Arial" charset="0"/>
                <a:ea typeface="ＭＳ Ｐゴシック" charset="0"/>
              </a:defRPr>
            </a:lvl6pPr>
            <a:lvl7pPr marL="2743089" indent="-211008" defTabSz="914364" eaLnBrk="0" fontAlgn="base" hangingPunct="0">
              <a:spcBef>
                <a:spcPct val="30000"/>
              </a:spcBef>
              <a:spcAft>
                <a:spcPct val="0"/>
              </a:spcAft>
              <a:defRPr sz="1100">
                <a:solidFill>
                  <a:schemeClr val="tx1"/>
                </a:solidFill>
                <a:latin typeface="Arial" charset="0"/>
                <a:ea typeface="ＭＳ Ｐゴシック" charset="0"/>
              </a:defRPr>
            </a:lvl7pPr>
            <a:lvl8pPr marL="3165103" indent="-211008" defTabSz="914364" eaLnBrk="0" fontAlgn="base" hangingPunct="0">
              <a:spcBef>
                <a:spcPct val="30000"/>
              </a:spcBef>
              <a:spcAft>
                <a:spcPct val="0"/>
              </a:spcAft>
              <a:defRPr sz="1100">
                <a:solidFill>
                  <a:schemeClr val="tx1"/>
                </a:solidFill>
                <a:latin typeface="Arial" charset="0"/>
                <a:ea typeface="ＭＳ Ｐゴシック" charset="0"/>
              </a:defRPr>
            </a:lvl8pPr>
            <a:lvl9pPr marL="3587117" indent="-211008" defTabSz="914364" eaLnBrk="0" fontAlgn="base" hangingPunct="0">
              <a:spcBef>
                <a:spcPct val="30000"/>
              </a:spcBef>
              <a:spcAft>
                <a:spcPct val="0"/>
              </a:spcAft>
              <a:defRPr sz="1100">
                <a:solidFill>
                  <a:schemeClr val="tx1"/>
                </a:solidFill>
                <a:latin typeface="Arial" charset="0"/>
                <a:ea typeface="ＭＳ Ｐゴシック" charset="0"/>
              </a:defRPr>
            </a:lvl9pPr>
          </a:lstStyle>
          <a:p>
            <a:pPr>
              <a:defRPr/>
            </a:pPr>
            <a:fld id="{58BA02C2-5EC3-5C4E-A210-3DE9B0BC3A83}" type="slidenum">
              <a:rPr lang="de-CH" sz="1200">
                <a:solidFill>
                  <a:prstClr val="black"/>
                </a:solidFill>
              </a:rPr>
              <a:pPr>
                <a:defRPr/>
              </a:pPr>
              <a:t>3</a:t>
            </a:fld>
            <a:endParaRPr lang="de-CH" sz="1200" dirty="0">
              <a:solidFill>
                <a:prstClr val="black"/>
              </a:solidFill>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13352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7650B43-E619-4FD0-B265-67AE8566FE2E}" type="slidenum">
              <a:rPr lang="de-DE" altLang="de-DE" smtClean="0">
                <a:solidFill>
                  <a:prstClr val="black"/>
                </a:solidFill>
              </a:rPr>
              <a:pPr>
                <a:defRPr/>
              </a:pPr>
              <a:t>4</a:t>
            </a:fld>
            <a:endParaRPr lang="de-DE" altLang="de-DE" dirty="0">
              <a:solidFill>
                <a:prstClr val="black"/>
              </a:solidFill>
            </a:endParaRPr>
          </a:p>
        </p:txBody>
      </p:sp>
    </p:spTree>
    <p:extLst>
      <p:ext uri="{BB962C8B-B14F-4D97-AF65-F5344CB8AC3E}">
        <p14:creationId xmlns:p14="http://schemas.microsoft.com/office/powerpoint/2010/main" val="142130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364">
              <a:defRPr sz="1100">
                <a:solidFill>
                  <a:schemeClr val="tx1"/>
                </a:solidFill>
                <a:latin typeface="Arial" charset="0"/>
                <a:ea typeface="ＭＳ Ｐゴシック" charset="0"/>
              </a:defRPr>
            </a:lvl1pPr>
            <a:lvl2pPr marL="685772" indent="-263758" defTabSz="914364">
              <a:defRPr sz="1100">
                <a:solidFill>
                  <a:schemeClr val="tx1"/>
                </a:solidFill>
                <a:latin typeface="Arial" charset="0"/>
                <a:ea typeface="ＭＳ Ｐゴシック" charset="0"/>
              </a:defRPr>
            </a:lvl2pPr>
            <a:lvl3pPr marL="1055035" indent="-211008" defTabSz="914364">
              <a:defRPr sz="1100">
                <a:solidFill>
                  <a:schemeClr val="tx1"/>
                </a:solidFill>
                <a:latin typeface="Arial" charset="0"/>
                <a:ea typeface="ＭＳ Ｐゴシック" charset="0"/>
              </a:defRPr>
            </a:lvl3pPr>
            <a:lvl4pPr marL="1477049" indent="-211008" defTabSz="914364">
              <a:defRPr sz="1100">
                <a:solidFill>
                  <a:schemeClr val="tx1"/>
                </a:solidFill>
                <a:latin typeface="Arial" charset="0"/>
                <a:ea typeface="ＭＳ Ｐゴシック" charset="0"/>
              </a:defRPr>
            </a:lvl4pPr>
            <a:lvl5pPr marL="1899062" indent="-211008" defTabSz="914364">
              <a:defRPr sz="1100">
                <a:solidFill>
                  <a:schemeClr val="tx1"/>
                </a:solidFill>
                <a:latin typeface="Arial" charset="0"/>
                <a:ea typeface="ＭＳ Ｐゴシック" charset="0"/>
              </a:defRPr>
            </a:lvl5pPr>
            <a:lvl6pPr marL="2321076" indent="-211008" defTabSz="914364" eaLnBrk="0" fontAlgn="base" hangingPunct="0">
              <a:spcBef>
                <a:spcPct val="30000"/>
              </a:spcBef>
              <a:spcAft>
                <a:spcPct val="0"/>
              </a:spcAft>
              <a:defRPr sz="1100">
                <a:solidFill>
                  <a:schemeClr val="tx1"/>
                </a:solidFill>
                <a:latin typeface="Arial" charset="0"/>
                <a:ea typeface="ＭＳ Ｐゴシック" charset="0"/>
              </a:defRPr>
            </a:lvl6pPr>
            <a:lvl7pPr marL="2743089" indent="-211008" defTabSz="914364" eaLnBrk="0" fontAlgn="base" hangingPunct="0">
              <a:spcBef>
                <a:spcPct val="30000"/>
              </a:spcBef>
              <a:spcAft>
                <a:spcPct val="0"/>
              </a:spcAft>
              <a:defRPr sz="1100">
                <a:solidFill>
                  <a:schemeClr val="tx1"/>
                </a:solidFill>
                <a:latin typeface="Arial" charset="0"/>
                <a:ea typeface="ＭＳ Ｐゴシック" charset="0"/>
              </a:defRPr>
            </a:lvl7pPr>
            <a:lvl8pPr marL="3165103" indent="-211008" defTabSz="914364" eaLnBrk="0" fontAlgn="base" hangingPunct="0">
              <a:spcBef>
                <a:spcPct val="30000"/>
              </a:spcBef>
              <a:spcAft>
                <a:spcPct val="0"/>
              </a:spcAft>
              <a:defRPr sz="1100">
                <a:solidFill>
                  <a:schemeClr val="tx1"/>
                </a:solidFill>
                <a:latin typeface="Arial" charset="0"/>
                <a:ea typeface="ＭＳ Ｐゴシック" charset="0"/>
              </a:defRPr>
            </a:lvl8pPr>
            <a:lvl9pPr marL="3587117" indent="-211008" defTabSz="914364" eaLnBrk="0" fontAlgn="base" hangingPunct="0">
              <a:spcBef>
                <a:spcPct val="30000"/>
              </a:spcBef>
              <a:spcAft>
                <a:spcPct val="0"/>
              </a:spcAft>
              <a:defRPr sz="1100">
                <a:solidFill>
                  <a:schemeClr val="tx1"/>
                </a:solidFill>
                <a:latin typeface="Arial" charset="0"/>
                <a:ea typeface="ＭＳ Ｐゴシック" charset="0"/>
              </a:defRPr>
            </a:lvl9pPr>
          </a:lstStyle>
          <a:p>
            <a:pPr>
              <a:defRPr/>
            </a:pPr>
            <a:fld id="{429EE22D-A1DB-C841-9A00-E854CD3FFDFB}" type="slidenum">
              <a:rPr lang="de-CH" sz="1200">
                <a:solidFill>
                  <a:prstClr val="black"/>
                </a:solidFill>
              </a:rPr>
              <a:pPr>
                <a:defRPr/>
              </a:pPr>
              <a:t>6</a:t>
            </a:fld>
            <a:endParaRPr lang="de-CH" sz="1200" dirty="0">
              <a:solidFill>
                <a:prstClr val="black"/>
              </a:solidFill>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1200" b="0" i="0" kern="1200" dirty="0">
                <a:solidFill>
                  <a:schemeClr val="tx1"/>
                </a:solidFill>
                <a:effectLst/>
                <a:latin typeface="Arial" panose="020B0604020202020204" pitchFamily="34" charset="0"/>
                <a:ea typeface="+mn-ea"/>
                <a:cs typeface="Arial" panose="020B0604020202020204" pitchFamily="34" charset="0"/>
              </a:rPr>
              <a:t>Discuss management of UTI, infection prevention, antibiotic prophylaxis</a:t>
            </a:r>
            <a:endParaRPr 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0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dirty="0"/>
              <a:t>In accident surgery, we are increasingly seeing elderly patients, such as this patient, who has contracted injuries to the same localization within the framework of a mundane domestic tumble. However, a completely different surgical strategy is necessary for this patient. The lady had multiple internal medical conditions and must be optimized for the surgery. In addition, we often find two other problems: on the one hand existing implants due to pre-existing injuries, on the other hand a poor bone quality due to a pre-existing osteoporosis. The aim is always to provide as soon as possible operative care and rapid postoperative mobilization.</a:t>
            </a:r>
            <a:endParaRPr lang="de-DE" dirty="0"/>
          </a:p>
        </p:txBody>
      </p:sp>
      <p:sp>
        <p:nvSpPr>
          <p:cNvPr id="4" name="Foliennummernplatzhalter 3"/>
          <p:cNvSpPr>
            <a:spLocks noGrp="1"/>
          </p:cNvSpPr>
          <p:nvPr>
            <p:ph type="sldNum" sz="quarter" idx="10"/>
          </p:nvPr>
        </p:nvSpPr>
        <p:spPr/>
        <p:txBody>
          <a:bodyPr/>
          <a:lstStyle/>
          <a:p>
            <a:fld id="{4DADFE59-6C70-1444-AA7B-FC26EC7825B2}" type="slidenum">
              <a:rPr lang="de-DE" smtClean="0">
                <a:solidFill>
                  <a:prstClr val="black"/>
                </a:solidFill>
              </a:rPr>
              <a:pPr/>
              <a:t>11</a:t>
            </a:fld>
            <a:endParaRPr lang="de-DE" dirty="0">
              <a:solidFill>
                <a:prstClr val="black"/>
              </a:solidFill>
            </a:endParaRPr>
          </a:p>
        </p:txBody>
      </p:sp>
    </p:spTree>
    <p:extLst>
      <p:ext uri="{BB962C8B-B14F-4D97-AF65-F5344CB8AC3E}">
        <p14:creationId xmlns:p14="http://schemas.microsoft.com/office/powerpoint/2010/main" val="330273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case 11</a:t>
            </a:r>
            <a:endParaRPr lang="de-CH" dirty="0"/>
          </a:p>
        </p:txBody>
      </p:sp>
      <p:sp>
        <p:nvSpPr>
          <p:cNvPr id="4" name="Slide Number Placeholder 3"/>
          <p:cNvSpPr>
            <a:spLocks noGrp="1"/>
          </p:cNvSpPr>
          <p:nvPr>
            <p:ph type="sldNum" sz="quarter" idx="10"/>
          </p:nvPr>
        </p:nvSpPr>
        <p:spPr/>
        <p:txBody>
          <a:bodyPr/>
          <a:lstStyle/>
          <a:p>
            <a:fld id="{BB2711CD-CDD3-4A2E-A1F3-3F2E81EC0F76}" type="slidenum">
              <a:rPr lang="de-CH" smtClean="0"/>
              <a:pPr/>
              <a:t>13</a:t>
            </a:fld>
            <a:endParaRPr lang="de-CH" dirty="0"/>
          </a:p>
        </p:txBody>
      </p:sp>
    </p:spTree>
    <p:extLst>
      <p:ext uri="{BB962C8B-B14F-4D97-AF65-F5344CB8AC3E}">
        <p14:creationId xmlns:p14="http://schemas.microsoft.com/office/powerpoint/2010/main" val="3436695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O Trauma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579DAE51-7D2B-7D4E-B642-8F52CD6758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58813" y="260350"/>
            <a:ext cx="924560" cy="574548"/>
          </a:xfrm>
          <a:prstGeom prst="rect">
            <a:avLst/>
          </a:prstGeom>
        </p:spPr>
      </p:pic>
    </p:spTree>
    <p:extLst>
      <p:ext uri="{BB962C8B-B14F-4D97-AF65-F5344CB8AC3E}">
        <p14:creationId xmlns:p14="http://schemas.microsoft.com/office/powerpoint/2010/main" val="4777779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0"/>
            <a:ext cx="1969028" cy="1455635"/>
          </a:xfrm>
          <a:solidFill>
            <a:schemeClr val="bg2"/>
          </a:solidFill>
        </p:spPr>
        <p:txBody>
          <a:bodyPr/>
          <a:lstStyle>
            <a:lvl1pPr marL="0" indent="0">
              <a:buNone/>
              <a:defRPr sz="20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7"/>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7" y="3435454"/>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7" y="1731964"/>
            <a:ext cx="1969028" cy="1454150"/>
          </a:xfrm>
          <a:solidFill>
            <a:schemeClr val="bg2"/>
          </a:solidFill>
        </p:spPr>
        <p:txBody>
          <a:bodyPr/>
          <a:lstStyle>
            <a:lvl1pPr marL="0" indent="0">
              <a:buNone/>
              <a:defRPr sz="20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89"/>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20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Tree>
    <p:extLst>
      <p:ext uri="{BB962C8B-B14F-4D97-AF65-F5344CB8AC3E}">
        <p14:creationId xmlns:p14="http://schemas.microsoft.com/office/powerpoint/2010/main" val="395907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48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259267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326707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2376431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13645211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AOT_BEAM_blue"/>
          <p:cNvPicPr>
            <a:picLocks noChangeAspect="1" noChangeArrowheads="1"/>
          </p:cNvPicPr>
          <p:nvPr/>
        </p:nvPicPr>
        <p:blipFill>
          <a:blip r:embed="rId2" cstate="print">
            <a:extLst>
              <a:ext uri="{28A0092B-C50C-407E-A947-70E740481C1C}">
                <a14:useLocalDpi xmlns:a14="http://schemas.microsoft.com/office/drawing/2010/main" val="0"/>
              </a:ext>
            </a:extLst>
          </a:blip>
          <a:srcRect t="20815" b="24760"/>
          <a:stretch>
            <a:fillRect/>
          </a:stretch>
        </p:blipFill>
        <p:spPr bwMode="auto">
          <a:xfrm>
            <a:off x="239184" y="857250"/>
            <a:ext cx="1170728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2"/>
          <p:cNvSpPr>
            <a:spLocks noChangeArrowheads="1"/>
          </p:cNvSpPr>
          <p:nvPr/>
        </p:nvSpPr>
        <p:spPr bwMode="auto">
          <a:xfrm>
            <a:off x="5903384" y="1700213"/>
            <a:ext cx="5486400" cy="4343400"/>
          </a:xfrm>
          <a:prstGeom prst="rect">
            <a:avLst/>
          </a:prstGeom>
          <a:noFill/>
          <a:ln w="9525">
            <a:noFill/>
            <a:miter lim="800000"/>
            <a:headEnd/>
            <a:tailEnd/>
          </a:ln>
          <a:effectLst/>
        </p:spPr>
        <p:txBody>
          <a:bodyPr/>
          <a:lstStyle/>
          <a:p>
            <a:pPr fontAlgn="base">
              <a:spcBef>
                <a:spcPct val="20000"/>
              </a:spcBef>
              <a:spcAft>
                <a:spcPct val="0"/>
              </a:spcAft>
              <a:buFontTx/>
              <a:buChar char="•"/>
              <a:defRPr/>
            </a:pPr>
            <a:endParaRPr kumimoji="1" lang="en-US" sz="2400" dirty="0">
              <a:solidFill>
                <a:srgbClr val="000000"/>
              </a:solidFill>
              <a:latin typeface="Arial" charset="0"/>
              <a:ea typeface="Osaka" charset="0"/>
              <a:cs typeface="Osaka" charset="0"/>
            </a:endParaRPr>
          </a:p>
        </p:txBody>
      </p:sp>
      <p:pic>
        <p:nvPicPr>
          <p:cNvPr id="6" name="Picture 10" descr="AOT_LOGO_int_L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384" y="236539"/>
            <a:ext cx="33591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508001" y="1520826"/>
            <a:ext cx="11036300" cy="468313"/>
          </a:xfrm>
        </p:spPr>
        <p:txBody>
          <a:bodyPr/>
          <a:lstStyle>
            <a:lvl1pPr>
              <a:defRPr>
                <a:solidFill>
                  <a:srgbClr val="29529B"/>
                </a:solidFill>
              </a:defRPr>
            </a:lvl1pPr>
          </a:lstStyle>
          <a:p>
            <a:r>
              <a:rPr lang="en-US" noProof="0"/>
              <a:t>Click to edit Master title style</a:t>
            </a:r>
            <a:endParaRPr lang="en-US" noProof="0" dirty="0"/>
          </a:p>
        </p:txBody>
      </p:sp>
      <p:sp>
        <p:nvSpPr>
          <p:cNvPr id="29699" name="Rectangle 3"/>
          <p:cNvSpPr>
            <a:spLocks noGrp="1" noChangeArrowheads="1"/>
          </p:cNvSpPr>
          <p:nvPr>
            <p:ph type="subTitle" idx="1"/>
          </p:nvPr>
        </p:nvSpPr>
        <p:spPr>
          <a:xfrm>
            <a:off x="508001" y="1957388"/>
            <a:ext cx="11036300" cy="468312"/>
          </a:xfrm>
        </p:spPr>
        <p:txBody>
          <a:bodyPr lIns="0" tIns="0" rIns="0" bIns="0"/>
          <a:lstStyle>
            <a:lvl1pPr marL="0" indent="0">
              <a:lnSpc>
                <a:spcPts val="3400"/>
              </a:lnSpc>
              <a:buFontTx/>
              <a:buNone/>
              <a:defRPr sz="3200">
                <a:solidFill>
                  <a:srgbClr val="808080"/>
                </a:solidFill>
              </a:defRPr>
            </a:lvl1pPr>
          </a:lstStyle>
          <a:p>
            <a:r>
              <a:rPr lang="en-US" noProof="0"/>
              <a:t>Click to edit Master subtitle style</a:t>
            </a:r>
          </a:p>
        </p:txBody>
      </p:sp>
      <p:pic>
        <p:nvPicPr>
          <p:cNvPr id="7" name="Picture 13" descr="AOT_BEAM_blue"/>
          <p:cNvPicPr>
            <a:picLocks noChangeAspect="1" noChangeArrowheads="1"/>
          </p:cNvPicPr>
          <p:nvPr/>
        </p:nvPicPr>
        <p:blipFill>
          <a:blip r:embed="rId4" cstate="print">
            <a:extLst>
              <a:ext uri="{28A0092B-C50C-407E-A947-70E740481C1C}">
                <a14:useLocalDpi xmlns:a14="http://schemas.microsoft.com/office/drawing/2010/main" val="0"/>
              </a:ext>
            </a:extLst>
          </a:blip>
          <a:srcRect t="14302" b="20903"/>
          <a:stretch>
            <a:fillRect/>
          </a:stretch>
        </p:blipFill>
        <p:spPr bwMode="auto">
          <a:xfrm>
            <a:off x="239184" y="179388"/>
            <a:ext cx="11707283"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OT_LOGO_int_L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384" y="213520"/>
            <a:ext cx="33591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088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9529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CEE1FCD9-F150-4C70-8317-A7D77C774BAC}" type="slidenum">
              <a:rPr lang="de-CH" smtClean="0">
                <a:solidFill>
                  <a:srgbClr val="000000"/>
                </a:solidFill>
              </a:rPr>
              <a:pPr>
                <a:defRPr/>
              </a:pPr>
              <a:t>‹#›</a:t>
            </a:fld>
            <a:endParaRPr lang="de-CH" dirty="0">
              <a:solidFill>
                <a:srgbClr val="000000"/>
              </a:solidFill>
            </a:endParaRPr>
          </a:p>
        </p:txBody>
      </p:sp>
    </p:spTree>
    <p:extLst>
      <p:ext uri="{BB962C8B-B14F-4D97-AF65-F5344CB8AC3E}">
        <p14:creationId xmlns:p14="http://schemas.microsoft.com/office/powerpoint/2010/main" val="290870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9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 Trauma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87F0B1B2-05D2-7F47-BB1C-7C5B498FF97D}"/>
              </a:ext>
            </a:extLst>
          </p:cNvPr>
          <p:cNvPicPr>
            <a:picLocks noChangeAspect="1"/>
          </p:cNvPicPr>
          <p:nvPr userDrawn="1"/>
        </p:nvPicPr>
        <p:blipFill>
          <a:blip r:embed="rId3"/>
          <a:srcRect/>
          <a:stretch/>
        </p:blipFill>
        <p:spPr>
          <a:xfrm>
            <a:off x="658813" y="260350"/>
            <a:ext cx="913384" cy="574548"/>
          </a:xfrm>
          <a:prstGeom prst="rect">
            <a:avLst/>
          </a:prstGeom>
        </p:spPr>
      </p:pic>
    </p:spTree>
    <p:extLst>
      <p:ext uri="{BB962C8B-B14F-4D97-AF65-F5344CB8AC3E}">
        <p14:creationId xmlns:p14="http://schemas.microsoft.com/office/powerpoint/2010/main" val="8809654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3" y="1727200"/>
            <a:ext cx="9505950"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2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87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5"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8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13860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1969028" cy="1455637"/>
          </a:xfrm>
          <a:solidFill>
            <a:schemeClr val="bg2"/>
          </a:solidFill>
        </p:spPr>
        <p:txBody>
          <a:bodyPr/>
          <a:lstStyle>
            <a:lvl1pPr marL="0" indent="0">
              <a:buNone/>
              <a:defRPr sz="20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3" y="3430689"/>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3" y="1727198"/>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8"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8" y="1730476"/>
            <a:ext cx="1969028" cy="1455637"/>
          </a:xfrm>
          <a:solidFill>
            <a:schemeClr val="bg2"/>
          </a:solidFill>
        </p:spPr>
        <p:txBody>
          <a:bodyPr/>
          <a:lstStyle>
            <a:lvl1pPr marL="0" indent="0">
              <a:buNone/>
              <a:defRPr sz="20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3200"/>
            </a:lvl1pPr>
          </a:lstStyle>
          <a:p>
            <a:r>
              <a:rPr lang="en-US" dirty="0"/>
              <a:t>Headline (32pt)</a:t>
            </a:r>
          </a:p>
        </p:txBody>
      </p:sp>
    </p:spTree>
    <p:extLst>
      <p:ext uri="{BB962C8B-B14F-4D97-AF65-F5344CB8AC3E}">
        <p14:creationId xmlns:p14="http://schemas.microsoft.com/office/powerpoint/2010/main" val="262433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5"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3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4704290"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noProof="0" dirty="0"/>
              <a:t>Headline (32pt)</a:t>
            </a:r>
          </a:p>
        </p:txBody>
      </p:sp>
    </p:spTree>
    <p:extLst>
      <p:ext uri="{BB962C8B-B14F-4D97-AF65-F5344CB8AC3E}">
        <p14:creationId xmlns:p14="http://schemas.microsoft.com/office/powerpoint/2010/main" val="124473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58814" y="517525"/>
            <a:ext cx="10874374"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58813" y="1727201"/>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ußzeilenplatzhalter 4">
            <a:extLst>
              <a:ext uri="{FF2B5EF4-FFF2-40B4-BE49-F238E27FC236}">
                <a16:creationId xmlns:a16="http://schemas.microsoft.com/office/drawing/2014/main" id="{443887A6-C844-4D94-8093-8E7AB89B6812}"/>
              </a:ext>
            </a:extLst>
          </p:cNvPr>
          <p:cNvSpPr>
            <a:spLocks noGrp="1"/>
          </p:cNvSpPr>
          <p:nvPr>
            <p:ph type="ftr" sz="quarter" idx="3"/>
          </p:nvPr>
        </p:nvSpPr>
        <p:spPr>
          <a:xfrm>
            <a:off x="968375" y="6492873"/>
            <a:ext cx="3086100" cy="365125"/>
          </a:xfrm>
          <a:prstGeom prst="rect">
            <a:avLst/>
          </a:prstGeom>
        </p:spPr>
        <p:txBody>
          <a:bodyPr vert="horz" lIns="0" tIns="0" rIns="0" bIns="0" rtlCol="0" anchor="t" anchorCtr="0"/>
          <a:lstStyle>
            <a:lvl1pPr algn="l">
              <a:defRPr sz="800">
                <a:solidFill>
                  <a:schemeClr val="tx1"/>
                </a:solidFill>
              </a:defRPr>
            </a:lvl1pPr>
          </a:lstStyle>
          <a:p>
            <a:endParaRPr lang="en-US" dirty="0"/>
          </a:p>
        </p:txBody>
      </p:sp>
      <p:sp>
        <p:nvSpPr>
          <p:cNvPr id="12" name="Foliennummernplatzhalter 5">
            <a:extLst>
              <a:ext uri="{FF2B5EF4-FFF2-40B4-BE49-F238E27FC236}">
                <a16:creationId xmlns:a16="http://schemas.microsoft.com/office/drawing/2014/main" id="{31DC6C07-C500-4D67-9BA5-BA0F2E32EE96}"/>
              </a:ext>
            </a:extLst>
          </p:cNvPr>
          <p:cNvSpPr>
            <a:spLocks noGrp="1"/>
          </p:cNvSpPr>
          <p:nvPr>
            <p:ph type="sldNum" sz="quarter" idx="4"/>
          </p:nvPr>
        </p:nvSpPr>
        <p:spPr>
          <a:xfrm>
            <a:off x="658813" y="6492875"/>
            <a:ext cx="309562" cy="365125"/>
          </a:xfrm>
          <a:prstGeom prst="rect">
            <a:avLst/>
          </a:prstGeom>
        </p:spPr>
        <p:txBody>
          <a:bodyPr vert="horz" lIns="0" tIns="0" rIns="0" bIns="0" rtlCol="0" anchor="t" anchorCtr="0"/>
          <a:lstStyle>
            <a:lvl1pPr algn="l">
              <a:defRPr sz="800" b="1">
                <a:solidFill>
                  <a:schemeClr val="tx1"/>
                </a:solidFill>
              </a:defRPr>
            </a:lvl1pPr>
          </a:lstStyle>
          <a:p>
            <a:fld id="{0A6ABA92-B65E-42F5-BB28-73DA50746AED}" type="slidenum">
              <a:rPr lang="en-US" smtClean="0"/>
              <a:pPr/>
              <a:t>‹#›</a:t>
            </a:fld>
            <a:endParaRPr lang="en-US" dirty="0"/>
          </a:p>
        </p:txBody>
      </p:sp>
      <p:sp>
        <p:nvSpPr>
          <p:cNvPr id="13" name="Datumsplatzhalter 3">
            <a:extLst>
              <a:ext uri="{FF2B5EF4-FFF2-40B4-BE49-F238E27FC236}">
                <a16:creationId xmlns:a16="http://schemas.microsoft.com/office/drawing/2014/main" id="{919E1EF3-8D79-42F7-9C5D-947436740B3C}"/>
              </a:ext>
            </a:extLst>
          </p:cNvPr>
          <p:cNvSpPr>
            <a:spLocks noGrp="1"/>
          </p:cNvSpPr>
          <p:nvPr>
            <p:ph type="dt" sz="half" idx="2"/>
          </p:nvPr>
        </p:nvSpPr>
        <p:spPr>
          <a:xfrm>
            <a:off x="9545680" y="6492874"/>
            <a:ext cx="1296987" cy="365125"/>
          </a:xfrm>
          <a:prstGeom prst="rect">
            <a:avLst/>
          </a:prstGeom>
        </p:spPr>
        <p:txBody>
          <a:bodyPr vert="horz" lIns="0" tIns="0" rIns="0" bIns="0" rtlCol="0" anchor="t" anchorCtr="0"/>
          <a:lstStyle>
            <a:lvl1pPr algn="r">
              <a:defRPr sz="800">
                <a:solidFill>
                  <a:schemeClr val="tx1"/>
                </a:solidFill>
              </a:defRPr>
            </a:lvl1pPr>
          </a:lstStyle>
          <a:p>
            <a:endParaRPr lang="en-US" dirty="0"/>
          </a:p>
        </p:txBody>
      </p:sp>
      <p:pic>
        <p:nvPicPr>
          <p:cNvPr id="14" name="Grafik 13">
            <a:extLst>
              <a:ext uri="{FF2B5EF4-FFF2-40B4-BE49-F238E27FC236}">
                <a16:creationId xmlns:a16="http://schemas.microsoft.com/office/drawing/2014/main" id="{93631EF1-8F73-4506-8C05-6646BB062A9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2261252635"/>
      </p:ext>
    </p:extLst>
  </p:cSld>
  <p:clrMap bg1="lt1" tx1="dk1" bg2="lt2" tx2="dk2" accent1="accent1" accent2="accent2" accent3="accent3" accent4="accent4" accent5="accent5" accent6="accent6" hlink="hlink" folHlink="folHlink"/>
  <p:sldLayoutIdLst>
    <p:sldLayoutId id="2147483695" r:id="rId1"/>
    <p:sldLayoutId id="2147483706" r:id="rId2"/>
    <p:sldLayoutId id="2147483650" r:id="rId3"/>
    <p:sldLayoutId id="2147483692" r:id="rId4"/>
    <p:sldLayoutId id="2147483680" r:id="rId5"/>
    <p:sldLayoutId id="2147483681" r:id="rId6"/>
    <p:sldLayoutId id="2147483682" r:id="rId7"/>
    <p:sldLayoutId id="2147483683" r:id="rId8"/>
    <p:sldLayoutId id="2147483684" r:id="rId9"/>
    <p:sldLayoutId id="2147483685" r:id="rId10"/>
    <p:sldLayoutId id="2147483718" r:id="rId11"/>
    <p:sldLayoutId id="2147483720" r:id="rId12"/>
    <p:sldLayoutId id="2147483655" r:id="rId13"/>
    <p:sldLayoutId id="2147483716" r:id="rId14"/>
    <p:sldLayoutId id="2147483717" r:id="rId15"/>
    <p:sldLayoutId id="2147483721" r:id="rId16"/>
    <p:sldLayoutId id="2147483722" r:id="rId17"/>
    <p:sldLayoutId id="2147483723" r:id="rId18"/>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800" kern="1200">
          <a:solidFill>
            <a:schemeClr val="tx1"/>
          </a:solidFill>
          <a:latin typeface="+mn-lt"/>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guide id="3" orient="horz" pos="164" userDrawn="1">
          <p15:clr>
            <a:srgbClr val="F26B43"/>
          </p15:clr>
        </p15:guide>
        <p15:guide id="4" orient="horz" pos="326" userDrawn="1">
          <p15:clr>
            <a:srgbClr val="F26B43"/>
          </p15:clr>
        </p15:guide>
        <p15:guide id="5" orient="horz" pos="3974" userDrawn="1">
          <p15:clr>
            <a:srgbClr val="F26B43"/>
          </p15:clr>
        </p15:guide>
        <p15:guide id="6" orient="horz" pos="4156" userDrawn="1">
          <p15:clr>
            <a:srgbClr val="F26B43"/>
          </p15:clr>
        </p15:guide>
        <p15:guide id="7" pos="801" userDrawn="1">
          <p15:clr>
            <a:srgbClr val="F26B43"/>
          </p15:clr>
        </p15:guide>
        <p15:guide id="8" pos="846" userDrawn="1">
          <p15:clr>
            <a:srgbClr val="F26B43"/>
          </p15:clr>
        </p15:guide>
        <p15:guide id="9" pos="2094" userDrawn="1">
          <p15:clr>
            <a:srgbClr val="F26B43"/>
          </p15:clr>
        </p15:guide>
        <p15:guide id="10" pos="2139" userDrawn="1">
          <p15:clr>
            <a:srgbClr val="F26B43"/>
          </p15:clr>
        </p15:guide>
        <p15:guide id="11" pos="2525" userDrawn="1">
          <p15:clr>
            <a:srgbClr val="F26B43"/>
          </p15:clr>
        </p15:guide>
        <p15:guide id="12" pos="2570" userDrawn="1">
          <p15:clr>
            <a:srgbClr val="F26B43"/>
          </p15:clr>
        </p15:guide>
        <p15:guide id="13" pos="2955" userDrawn="1">
          <p15:clr>
            <a:srgbClr val="F26B43"/>
          </p15:clr>
        </p15:guide>
        <p15:guide id="14" pos="3001" userDrawn="1">
          <p15:clr>
            <a:srgbClr val="F26B43"/>
          </p15:clr>
        </p15:guide>
        <p15:guide id="15" pos="3386" userDrawn="1">
          <p15:clr>
            <a:srgbClr val="F26B43"/>
          </p15:clr>
        </p15:guide>
        <p15:guide id="16" pos="3432" userDrawn="1">
          <p15:clr>
            <a:srgbClr val="F26B43"/>
          </p15:clr>
        </p15:guide>
        <p15:guide id="17" pos="3817" userDrawn="1">
          <p15:clr>
            <a:srgbClr val="F26B43"/>
          </p15:clr>
        </p15:guide>
        <p15:guide id="18" pos="3863" userDrawn="1">
          <p15:clr>
            <a:srgbClr val="F26B43"/>
          </p15:clr>
        </p15:guide>
        <p15:guide id="19" pos="4248" userDrawn="1">
          <p15:clr>
            <a:srgbClr val="F26B43"/>
          </p15:clr>
        </p15:guide>
        <p15:guide id="20" pos="4294" userDrawn="1">
          <p15:clr>
            <a:srgbClr val="F26B43"/>
          </p15:clr>
        </p15:guide>
        <p15:guide id="21" pos="4679" userDrawn="1">
          <p15:clr>
            <a:srgbClr val="F26B43"/>
          </p15:clr>
        </p15:guide>
        <p15:guide id="22" pos="4725" userDrawn="1">
          <p15:clr>
            <a:srgbClr val="F26B43"/>
          </p15:clr>
        </p15:guide>
        <p15:guide id="23" pos="5110" userDrawn="1">
          <p15:clr>
            <a:srgbClr val="F26B43"/>
          </p15:clr>
        </p15:guide>
        <p15:guide id="24" pos="5155" userDrawn="1">
          <p15:clr>
            <a:srgbClr val="F26B43"/>
          </p15:clr>
        </p15:guide>
        <p15:guide id="25" pos="6403" userDrawn="1">
          <p15:clr>
            <a:srgbClr val="F26B43"/>
          </p15:clr>
        </p15:guide>
        <p15:guide id="26" pos="6017" userDrawn="1">
          <p15:clr>
            <a:srgbClr val="F26B43"/>
          </p15:clr>
        </p15:guide>
        <p15:guide id="27" pos="6834" userDrawn="1">
          <p15:clr>
            <a:srgbClr val="F26B43"/>
          </p15:clr>
        </p15:guide>
        <p15:guide id="28" pos="6879" userDrawn="1">
          <p15:clr>
            <a:srgbClr val="F26B43"/>
          </p15:clr>
        </p15:guide>
        <p15:guide id="29" orient="horz" pos="477" userDrawn="1">
          <p15:clr>
            <a:srgbClr val="F26B43"/>
          </p15:clr>
        </p15:guide>
        <p15:guide id="30" orient="horz" pos="630" userDrawn="1">
          <p15:clr>
            <a:srgbClr val="F26B43"/>
          </p15:clr>
        </p15:guide>
        <p15:guide id="31" orient="horz" pos="783" userDrawn="1">
          <p15:clr>
            <a:srgbClr val="F26B43"/>
          </p15:clr>
        </p15:guide>
        <p15:guide id="32" orient="horz" pos="935" userDrawn="1">
          <p15:clr>
            <a:srgbClr val="F26B43"/>
          </p15:clr>
        </p15:guide>
        <p15:guide id="33" orient="horz" pos="1241" userDrawn="1">
          <p15:clr>
            <a:srgbClr val="F26B43"/>
          </p15:clr>
        </p15:guide>
        <p15:guide id="34" orient="horz" pos="1395" userDrawn="1">
          <p15:clr>
            <a:srgbClr val="F26B43"/>
          </p15:clr>
        </p15:guide>
        <p15:guide id="35" orient="horz" pos="1548" userDrawn="1">
          <p15:clr>
            <a:srgbClr val="F26B43"/>
          </p15:clr>
        </p15:guide>
        <p15:guide id="36" orient="horz" pos="1701" userDrawn="1">
          <p15:clr>
            <a:srgbClr val="F26B43"/>
          </p15:clr>
        </p15:guide>
        <p15:guide id="37" orient="horz" pos="1854" userDrawn="1">
          <p15:clr>
            <a:srgbClr val="F26B43"/>
          </p15:clr>
        </p15:guide>
        <p15:guide id="38" orient="horz" pos="2007" userDrawn="1">
          <p15:clr>
            <a:srgbClr val="F26B43"/>
          </p15:clr>
        </p15:guide>
        <p15:guide id="39" orient="horz" pos="2160" userDrawn="1">
          <p15:clr>
            <a:srgbClr val="F26B43"/>
          </p15:clr>
        </p15:guide>
        <p15:guide id="40" orient="horz" pos="2312" userDrawn="1">
          <p15:clr>
            <a:srgbClr val="F26B43"/>
          </p15:clr>
        </p15:guide>
        <p15:guide id="41" orient="horz" pos="2465" userDrawn="1">
          <p15:clr>
            <a:srgbClr val="F26B43"/>
          </p15:clr>
        </p15:guide>
        <p15:guide id="42" orient="horz" pos="2618" userDrawn="1">
          <p15:clr>
            <a:srgbClr val="F26B43"/>
          </p15:clr>
        </p15:guide>
        <p15:guide id="43" orient="horz" pos="2771" userDrawn="1">
          <p15:clr>
            <a:srgbClr val="F26B43"/>
          </p15:clr>
        </p15:guide>
        <p15:guide id="44" orient="horz" pos="2925" userDrawn="1">
          <p15:clr>
            <a:srgbClr val="F26B43"/>
          </p15:clr>
        </p15:guide>
        <p15:guide id="45" orient="horz" pos="3077" userDrawn="1">
          <p15:clr>
            <a:srgbClr val="F26B43"/>
          </p15:clr>
        </p15:guide>
        <p15:guide id="46" orient="horz" pos="3230" userDrawn="1">
          <p15:clr>
            <a:srgbClr val="F26B43"/>
          </p15:clr>
        </p15:guide>
        <p15:guide id="47" orient="horz" pos="3383" userDrawn="1">
          <p15:clr>
            <a:srgbClr val="F26B43"/>
          </p15:clr>
        </p15:guide>
        <p15:guide id="48" orient="horz" pos="3536" userDrawn="1">
          <p15:clr>
            <a:srgbClr val="F26B43"/>
          </p15:clr>
        </p15:guide>
        <p15:guide id="49" orient="horz" pos="3689" userDrawn="1">
          <p15:clr>
            <a:srgbClr val="F26B43"/>
          </p15:clr>
        </p15:guide>
        <p15:guide id="50" orient="horz" pos="1088" userDrawn="1">
          <p15:clr>
            <a:srgbClr val="F26B43"/>
          </p15:clr>
        </p15:guide>
        <p15:guide id="51" pos="1708" userDrawn="1">
          <p15:clr>
            <a:srgbClr val="F26B43"/>
          </p15:clr>
        </p15:guide>
        <p15:guide id="52" pos="1663" userDrawn="1">
          <p15:clr>
            <a:srgbClr val="F26B43"/>
          </p15:clr>
        </p15:guide>
        <p15:guide id="53" pos="1277" userDrawn="1">
          <p15:clr>
            <a:srgbClr val="F26B43"/>
          </p15:clr>
        </p15:guide>
        <p15:guide id="54" pos="1232" userDrawn="1">
          <p15:clr>
            <a:srgbClr val="F26B43"/>
          </p15:clr>
        </p15:guide>
        <p15:guide id="55" pos="5541" userDrawn="1">
          <p15:clr>
            <a:srgbClr val="F26B43"/>
          </p15:clr>
        </p15:guide>
        <p15:guide id="56" pos="5586" userDrawn="1">
          <p15:clr>
            <a:srgbClr val="F26B43"/>
          </p15:clr>
        </p15:guide>
        <p15:guide id="57" pos="5972" userDrawn="1">
          <p15:clr>
            <a:srgbClr val="F26B43"/>
          </p15:clr>
        </p15:guide>
        <p15:guide id="58" pos="64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7FCF5-6802-40B8-B0FC-DC4D45EEE118}"/>
              </a:ext>
            </a:extLst>
          </p:cNvPr>
          <p:cNvSpPr>
            <a:spLocks noGrp="1"/>
          </p:cNvSpPr>
          <p:nvPr>
            <p:ph type="body" sz="quarter" idx="10"/>
          </p:nvPr>
        </p:nvSpPr>
        <p:spPr/>
        <p:txBody>
          <a:bodyPr/>
          <a:lstStyle/>
          <a:p>
            <a:endParaRPr lang="de-CH"/>
          </a:p>
        </p:txBody>
      </p:sp>
      <p:sp>
        <p:nvSpPr>
          <p:cNvPr id="3" name="Text Placeholder 2">
            <a:extLst>
              <a:ext uri="{FF2B5EF4-FFF2-40B4-BE49-F238E27FC236}">
                <a16:creationId xmlns:a16="http://schemas.microsoft.com/office/drawing/2014/main" id="{F500EE63-D871-421D-9E35-9E10A744901C}"/>
              </a:ext>
            </a:extLst>
          </p:cNvPr>
          <p:cNvSpPr>
            <a:spLocks noGrp="1"/>
          </p:cNvSpPr>
          <p:nvPr>
            <p:ph type="body" sz="quarter" idx="11"/>
          </p:nvPr>
        </p:nvSpPr>
        <p:spPr/>
        <p:txBody>
          <a:bodyPr/>
          <a:lstStyle/>
          <a:p>
            <a:endParaRPr lang="de-CH"/>
          </a:p>
        </p:txBody>
      </p:sp>
      <p:sp>
        <p:nvSpPr>
          <p:cNvPr id="4" name="Text Placeholder 3">
            <a:extLst>
              <a:ext uri="{FF2B5EF4-FFF2-40B4-BE49-F238E27FC236}">
                <a16:creationId xmlns:a16="http://schemas.microsoft.com/office/drawing/2014/main" id="{DC473E5E-844F-46AA-8EAD-DA29D88C9BC5}"/>
              </a:ext>
            </a:extLst>
          </p:cNvPr>
          <p:cNvSpPr>
            <a:spLocks noGrp="1"/>
          </p:cNvSpPr>
          <p:nvPr>
            <p:ph type="body" sz="quarter" idx="12"/>
          </p:nvPr>
        </p:nvSpPr>
        <p:spPr/>
        <p:txBody>
          <a:bodyPr/>
          <a:lstStyle/>
          <a:p>
            <a:r>
              <a:rPr lang="de-CH" dirty="0" err="1"/>
              <a:t>AOTrauma</a:t>
            </a:r>
            <a:r>
              <a:rPr lang="de-CH" dirty="0"/>
              <a:t> Course </a:t>
            </a:r>
          </a:p>
          <a:p>
            <a:endParaRPr lang="de-CH" dirty="0"/>
          </a:p>
        </p:txBody>
      </p:sp>
      <p:sp>
        <p:nvSpPr>
          <p:cNvPr id="6" name="Text Placeholder 5">
            <a:extLst>
              <a:ext uri="{FF2B5EF4-FFF2-40B4-BE49-F238E27FC236}">
                <a16:creationId xmlns:a16="http://schemas.microsoft.com/office/drawing/2014/main" id="{EF1101E4-68EA-4A0E-9D88-34844DCE7217}"/>
              </a:ext>
            </a:extLst>
          </p:cNvPr>
          <p:cNvSpPr>
            <a:spLocks noGrp="1"/>
          </p:cNvSpPr>
          <p:nvPr>
            <p:ph type="body" sz="quarter" idx="13"/>
          </p:nvPr>
        </p:nvSpPr>
        <p:spPr/>
        <p:txBody>
          <a:bodyPr/>
          <a:lstStyle/>
          <a:p>
            <a:r>
              <a:rPr lang="de-CH" dirty="0" err="1"/>
              <a:t>Fragility</a:t>
            </a:r>
            <a:r>
              <a:rPr lang="de-CH" dirty="0"/>
              <a:t> </a:t>
            </a:r>
            <a:r>
              <a:rPr lang="de-CH" dirty="0" err="1"/>
              <a:t>Fractures</a:t>
            </a:r>
            <a:r>
              <a:rPr lang="de-CH" dirty="0"/>
              <a:t> and </a:t>
            </a:r>
            <a:r>
              <a:rPr lang="de-CH" dirty="0" err="1"/>
              <a:t>Orthogeriatrics</a:t>
            </a:r>
            <a:endParaRPr lang="de-CH" dirty="0"/>
          </a:p>
        </p:txBody>
      </p:sp>
      <p:sp>
        <p:nvSpPr>
          <p:cNvPr id="7" name="Text Placeholder 6">
            <a:extLst>
              <a:ext uri="{FF2B5EF4-FFF2-40B4-BE49-F238E27FC236}">
                <a16:creationId xmlns:a16="http://schemas.microsoft.com/office/drawing/2014/main" id="{745D23EC-69EB-4338-856F-17AA95558023}"/>
              </a:ext>
            </a:extLst>
          </p:cNvPr>
          <p:cNvSpPr>
            <a:spLocks noGrp="1"/>
          </p:cNvSpPr>
          <p:nvPr>
            <p:ph type="body" sz="quarter" idx="14"/>
          </p:nvPr>
        </p:nvSpPr>
        <p:spPr/>
        <p:txBody>
          <a:bodyPr/>
          <a:lstStyle/>
          <a:p>
            <a:r>
              <a:rPr lang="de-CH" dirty="0"/>
              <a:t>Case 11 </a:t>
            </a:r>
          </a:p>
        </p:txBody>
      </p:sp>
      <p:sp>
        <p:nvSpPr>
          <p:cNvPr id="8" name="Text Placeholder 7">
            <a:extLst>
              <a:ext uri="{FF2B5EF4-FFF2-40B4-BE49-F238E27FC236}">
                <a16:creationId xmlns:a16="http://schemas.microsoft.com/office/drawing/2014/main" id="{3667F43E-7AD7-4513-BB16-8C4FA334EE59}"/>
              </a:ext>
            </a:extLst>
          </p:cNvPr>
          <p:cNvSpPr>
            <a:spLocks noGrp="1"/>
          </p:cNvSpPr>
          <p:nvPr>
            <p:ph type="body" sz="quarter" idx="15"/>
          </p:nvPr>
        </p:nvSpPr>
        <p:spPr/>
        <p:txBody>
          <a:bodyPr/>
          <a:lstStyle/>
          <a:p>
            <a:r>
              <a:rPr lang="de-CH" dirty="0" err="1"/>
              <a:t>Periprosthetic</a:t>
            </a:r>
            <a:r>
              <a:rPr lang="de-CH" dirty="0"/>
              <a:t> </a:t>
            </a:r>
            <a:r>
              <a:rPr lang="de-CH" dirty="0" err="1"/>
              <a:t>acetabular</a:t>
            </a:r>
            <a:r>
              <a:rPr lang="de-CH" dirty="0"/>
              <a:t> </a:t>
            </a:r>
            <a:r>
              <a:rPr lang="de-CH" dirty="0" err="1"/>
              <a:t>fracture</a:t>
            </a:r>
            <a:endParaRPr lang="de-CH" dirty="0"/>
          </a:p>
        </p:txBody>
      </p:sp>
    </p:spTree>
    <p:extLst>
      <p:ext uri="{BB962C8B-B14F-4D97-AF65-F5344CB8AC3E}">
        <p14:creationId xmlns:p14="http://schemas.microsoft.com/office/powerpoint/2010/main" val="241314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noProof="0" dirty="0"/>
              <a:t>Follow-up	</a:t>
            </a:r>
          </a:p>
        </p:txBody>
      </p:sp>
      <p:sp>
        <p:nvSpPr>
          <p:cNvPr id="4100" name="Rectangle 3"/>
          <p:cNvSpPr>
            <a:spLocks noGrp="1" noChangeArrowheads="1"/>
          </p:cNvSpPr>
          <p:nvPr>
            <p:ph type="body" sz="quarter" idx="13"/>
          </p:nvPr>
        </p:nvSpPr>
        <p:spPr>
          <a:xfrm>
            <a:off x="658813" y="1727200"/>
            <a:ext cx="10034854" cy="4129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457200" indent="-457200">
              <a:buFont typeface="Arial" panose="020B0604020202020204" pitchFamily="34" charset="0"/>
              <a:buChar char="•"/>
            </a:pPr>
            <a:r>
              <a:rPr lang="en-US" dirty="0"/>
              <a:t>Was mobilized with full weight bearing as needed to survive but had problems to mobilize due to fear of falling again</a:t>
            </a:r>
          </a:p>
          <a:p>
            <a:pPr marL="457200" indent="-457200">
              <a:buFont typeface="Arial" panose="020B0604020202020204" pitchFamily="34" charset="0"/>
              <a:buChar char="•"/>
            </a:pPr>
            <a:r>
              <a:rPr lang="en-US" dirty="0"/>
              <a:t>Went back to nursing home</a:t>
            </a:r>
          </a:p>
          <a:p>
            <a:pPr marL="457200" indent="-457200">
              <a:buFont typeface="Arial" panose="020B0604020202020204" pitchFamily="34" charset="0"/>
              <a:buChar char="•"/>
            </a:pPr>
            <a:r>
              <a:rPr lang="en-US" dirty="0"/>
              <a:t>Satisfied at the 1-year follow-up</a:t>
            </a:r>
          </a:p>
        </p:txBody>
      </p:sp>
    </p:spTree>
    <p:extLst>
      <p:ext uri="{BB962C8B-B14F-4D97-AF65-F5344CB8AC3E}">
        <p14:creationId xmlns:p14="http://schemas.microsoft.com/office/powerpoint/2010/main" val="1161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11">
            <a:extLst>
              <a:ext uri="{FF2B5EF4-FFF2-40B4-BE49-F238E27FC236}">
                <a16:creationId xmlns:a16="http://schemas.microsoft.com/office/drawing/2014/main" id="{794DC0A8-BFBA-443C-9A54-16BCF3132046}"/>
              </a:ext>
            </a:extLst>
          </p:cNvPr>
          <p:cNvPicPr>
            <a:picLocks noChangeAspect="1"/>
          </p:cNvPicPr>
          <p:nvPr/>
        </p:nvPicPr>
        <p:blipFill rotWithShape="1">
          <a:blip r:embed="rId3" cstate="print"/>
          <a:srcRect l="48655" t="4182" b="10990"/>
          <a:stretch/>
        </p:blipFill>
        <p:spPr>
          <a:xfrm>
            <a:off x="6188422" y="527150"/>
            <a:ext cx="3929818" cy="6065221"/>
          </a:xfrm>
          <a:prstGeom prst="rect">
            <a:avLst/>
          </a:prstGeom>
        </p:spPr>
      </p:pic>
      <p:pic>
        <p:nvPicPr>
          <p:cNvPr id="20" name="Picture 19" descr="A person standing in front of a store&#10;&#10;Description automatically generated">
            <a:extLst>
              <a:ext uri="{FF2B5EF4-FFF2-40B4-BE49-F238E27FC236}">
                <a16:creationId xmlns:a16="http://schemas.microsoft.com/office/drawing/2014/main" id="{BACAA124-98B1-4E91-A653-7AD00DD24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279" y="527150"/>
            <a:ext cx="3416300" cy="6070600"/>
          </a:xfrm>
          <a:prstGeom prst="rect">
            <a:avLst/>
          </a:prstGeom>
        </p:spPr>
      </p:pic>
    </p:spTree>
    <p:extLst>
      <p:ext uri="{BB962C8B-B14F-4D97-AF65-F5344CB8AC3E}">
        <p14:creationId xmlns:p14="http://schemas.microsoft.com/office/powerpoint/2010/main" val="71956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noProof="0" dirty="0"/>
              <a:t>Take-home messages</a:t>
            </a:r>
          </a:p>
        </p:txBody>
      </p:sp>
      <p:sp>
        <p:nvSpPr>
          <p:cNvPr id="4100" name="Rectangle 3"/>
          <p:cNvSpPr>
            <a:spLocks noGrp="1" noChangeArrowheads="1"/>
          </p:cNvSpPr>
          <p:nvPr>
            <p:ph type="body" sz="quarter" idx="13"/>
          </p:nvPr>
        </p:nvSpPr>
        <p:spPr>
          <a:xfrm>
            <a:off x="658812" y="1727200"/>
            <a:ext cx="10874375" cy="4129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457200" indent="-457200">
              <a:buFont typeface="Arial" panose="020B0604020202020204" pitchFamily="34" charset="0"/>
              <a:buChar char="•"/>
            </a:pPr>
            <a:r>
              <a:rPr lang="en-US" dirty="0"/>
              <a:t>Full weight bearing is a must-have in orthogeriatric fracture treatment</a:t>
            </a:r>
          </a:p>
          <a:p>
            <a:pPr marL="457200" indent="-457200">
              <a:buFont typeface="Arial" panose="020B0604020202020204" pitchFamily="34" charset="0"/>
              <a:buChar char="•"/>
            </a:pPr>
            <a:r>
              <a:rPr lang="en-US" dirty="0"/>
              <a:t>Consider revision arthroplasty for (periprosthetic) acetabular fractures</a:t>
            </a:r>
          </a:p>
        </p:txBody>
      </p:sp>
    </p:spTree>
    <p:extLst>
      <p:ext uri="{BB962C8B-B14F-4D97-AF65-F5344CB8AC3E}">
        <p14:creationId xmlns:p14="http://schemas.microsoft.com/office/powerpoint/2010/main" val="25479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Thank you</a:t>
            </a:r>
          </a:p>
        </p:txBody>
      </p:sp>
      <p:sp>
        <p:nvSpPr>
          <p:cNvPr id="3" name="Content Placeholder 2"/>
          <p:cNvSpPr>
            <a:spLocks noGrp="1"/>
          </p:cNvSpPr>
          <p:nvPr>
            <p:ph type="body" sz="quarter" idx="13"/>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hlinkClick r:id="rId3" action="ppaction://hlinksldjump"/>
              </a:rPr>
              <a:t>Return to list of cases</a:t>
            </a:r>
            <a:endParaRPr lang="en-US" dirty="0"/>
          </a:p>
        </p:txBody>
      </p:sp>
    </p:spTree>
    <p:extLst>
      <p:ext uri="{BB962C8B-B14F-4D97-AF65-F5344CB8AC3E}">
        <p14:creationId xmlns:p14="http://schemas.microsoft.com/office/powerpoint/2010/main" val="113905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noProof="0" dirty="0">
                <a:latin typeface="Arial" charset="0"/>
              </a:rPr>
              <a:t>Case description</a:t>
            </a:r>
          </a:p>
        </p:txBody>
      </p:sp>
      <p:sp>
        <p:nvSpPr>
          <p:cNvPr id="2" name="Text Placeholder 1">
            <a:extLst>
              <a:ext uri="{FF2B5EF4-FFF2-40B4-BE49-F238E27FC236}">
                <a16:creationId xmlns:a16="http://schemas.microsoft.com/office/drawing/2014/main" id="{384FED16-525E-41F2-95DF-840E7BCA1400}"/>
              </a:ext>
            </a:extLst>
          </p:cNvPr>
          <p:cNvSpPr>
            <a:spLocks noGrp="1"/>
          </p:cNvSpPr>
          <p:nvPr>
            <p:ph type="body" sz="quarter" idx="13"/>
          </p:nvPr>
        </p:nvSpPr>
        <p:spPr/>
        <p:txBody>
          <a:bodyPr/>
          <a:lstStyle/>
          <a:p>
            <a:pPr marL="457200" indent="-457200">
              <a:buFont typeface="Arial" panose="020B0604020202020204" pitchFamily="34" charset="0"/>
              <a:buChar char="•"/>
            </a:pPr>
            <a:r>
              <a:rPr lang="en-US" dirty="0"/>
              <a:t>88-year-old woman</a:t>
            </a:r>
          </a:p>
          <a:p>
            <a:pPr marL="457200" indent="-457200">
              <a:buFont typeface="Arial" panose="020B0604020202020204" pitchFamily="34" charset="0"/>
              <a:buChar char="•"/>
            </a:pPr>
            <a:r>
              <a:rPr lang="en-US" dirty="0"/>
              <a:t>Fell in nursing home</a:t>
            </a:r>
          </a:p>
          <a:p>
            <a:pPr marL="457200" indent="-457200">
              <a:buFont typeface="Arial" panose="020B0604020202020204" pitchFamily="34" charset="0"/>
              <a:buChar char="•"/>
            </a:pPr>
            <a:r>
              <a:rPr lang="en-US" dirty="0" err="1"/>
              <a:t>Charlson</a:t>
            </a:r>
            <a:r>
              <a:rPr lang="en-US" dirty="0"/>
              <a:t> index 2</a:t>
            </a:r>
          </a:p>
          <a:p>
            <a:pPr marL="898525" indent="-454025">
              <a:buFont typeface="Arial" panose="020B0604020202020204" pitchFamily="34" charset="0"/>
              <a:buChar char="•"/>
            </a:pPr>
            <a:r>
              <a:rPr lang="en-US" dirty="0"/>
              <a:t>Heart insufficiency</a:t>
            </a:r>
          </a:p>
          <a:p>
            <a:pPr marL="898525" indent="-454025">
              <a:buFont typeface="Arial" panose="020B0604020202020204" pitchFamily="34" charset="0"/>
              <a:buChar char="•"/>
            </a:pPr>
            <a:r>
              <a:rPr lang="en-US" dirty="0"/>
              <a:t>Hypertension</a:t>
            </a:r>
          </a:p>
          <a:p>
            <a:pPr marL="898525" indent="-454025">
              <a:buFont typeface="Arial" panose="020B0604020202020204" pitchFamily="34" charset="0"/>
              <a:buChar char="•"/>
            </a:pPr>
            <a:r>
              <a:rPr lang="en-US" dirty="0"/>
              <a:t>COPD</a:t>
            </a:r>
          </a:p>
          <a:p>
            <a:pPr marL="898525" indent="-454025">
              <a:buFont typeface="Arial" panose="020B0604020202020204" pitchFamily="34" charset="0"/>
              <a:buChar char="•"/>
            </a:pPr>
            <a:r>
              <a:rPr lang="en-US" dirty="0"/>
              <a:t>Urinary tract infection</a:t>
            </a:r>
          </a:p>
          <a:p>
            <a:pPr marL="457200" indent="-457200">
              <a:buFont typeface="Arial" panose="020B0604020202020204" pitchFamily="34" charset="0"/>
              <a:buChar char="•"/>
            </a:pPr>
            <a:endParaRPr lang="de-CH" dirty="0"/>
          </a:p>
        </p:txBody>
      </p:sp>
    </p:spTree>
    <p:extLst>
      <p:ext uri="{BB962C8B-B14F-4D97-AF65-F5344CB8AC3E}">
        <p14:creationId xmlns:p14="http://schemas.microsoft.com/office/powerpoint/2010/main" val="160224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noProof="0" dirty="0">
                <a:latin typeface="Arial" charset="0"/>
              </a:rPr>
              <a:t>Medication</a:t>
            </a:r>
          </a:p>
        </p:txBody>
      </p:sp>
      <p:sp>
        <p:nvSpPr>
          <p:cNvPr id="6147" name="Rectangle 3"/>
          <p:cNvSpPr>
            <a:spLocks noGrp="1" noChangeArrowheads="1"/>
          </p:cNvSpPr>
          <p:nvPr>
            <p:ph type="body" sz="quarter" idx="13"/>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432000" indent="-432000">
              <a:buFont typeface="Arial" panose="020B0604020202020204" pitchFamily="34" charset="0"/>
              <a:buChar char="•"/>
            </a:pPr>
            <a:r>
              <a:rPr lang="en-US" dirty="0"/>
              <a:t>Valsartan/HCT 160/12.5 mg 1-0-0</a:t>
            </a:r>
          </a:p>
          <a:p>
            <a:pPr marL="432000" indent="-432000">
              <a:buFont typeface="Arial" panose="020B0604020202020204" pitchFamily="34" charset="0"/>
              <a:buChar char="•"/>
            </a:pPr>
            <a:r>
              <a:rPr lang="en-US" dirty="0"/>
              <a:t>Aspirin 100 mg 0-1-0</a:t>
            </a:r>
          </a:p>
          <a:p>
            <a:pPr marL="432000" indent="-432000">
              <a:buFont typeface="Arial" panose="020B0604020202020204" pitchFamily="34" charset="0"/>
              <a:buChar char="•"/>
            </a:pPr>
            <a:r>
              <a:rPr lang="en-US" dirty="0"/>
              <a:t>Calcium 600 mg 1-0-0</a:t>
            </a:r>
          </a:p>
          <a:p>
            <a:pPr marL="432000" indent="-432000">
              <a:buFont typeface="Arial" panose="020B0604020202020204" pitchFamily="34" charset="0"/>
              <a:buChar char="•"/>
            </a:pPr>
            <a:endParaRPr lang="en-US" dirty="0"/>
          </a:p>
        </p:txBody>
      </p:sp>
    </p:spTree>
    <p:extLst>
      <p:ext uri="{BB962C8B-B14F-4D97-AF65-F5344CB8AC3E}">
        <p14:creationId xmlns:p14="http://schemas.microsoft.com/office/powerpoint/2010/main" val="138086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FC4C6A-82A8-4CD0-B4BA-7F8606BF26B7}"/>
              </a:ext>
            </a:extLst>
          </p:cNvPr>
          <p:cNvSpPr>
            <a:spLocks noGrp="1"/>
          </p:cNvSpPr>
          <p:nvPr>
            <p:ph type="title"/>
          </p:nvPr>
        </p:nvSpPr>
        <p:spPr/>
        <p:txBody>
          <a:bodyPr/>
          <a:lstStyle/>
          <a:p>
            <a:r>
              <a:rPr lang="de-CH" dirty="0"/>
              <a:t>X-</a:t>
            </a:r>
            <a:r>
              <a:rPr lang="de-CH" dirty="0" err="1"/>
              <a:t>rays</a:t>
            </a:r>
            <a:endParaRPr lang="de-CH" dirty="0"/>
          </a:p>
        </p:txBody>
      </p:sp>
      <p:pic>
        <p:nvPicPr>
          <p:cNvPr id="9" name="Picture 2">
            <a:extLst>
              <a:ext uri="{FF2B5EF4-FFF2-40B4-BE49-F238E27FC236}">
                <a16:creationId xmlns:a16="http://schemas.microsoft.com/office/drawing/2014/main" id="{082F9212-3549-4136-905E-D9019164F3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962"/>
          <a:stretch/>
        </p:blipFill>
        <p:spPr bwMode="auto">
          <a:xfrm>
            <a:off x="658812" y="1243013"/>
            <a:ext cx="2598868" cy="535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05586FBC-78CF-47A1-9291-7F249989D9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3419633" y="1243013"/>
            <a:ext cx="3405330" cy="536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BF13A25B-D12D-40A5-A930-953F92B96158}"/>
              </a:ext>
            </a:extLst>
          </p:cNvPr>
          <p:cNvSpPr/>
          <p:nvPr/>
        </p:nvSpPr>
        <p:spPr>
          <a:xfrm>
            <a:off x="7012070" y="1129766"/>
            <a:ext cx="4521118" cy="2308324"/>
          </a:xfrm>
          <a:prstGeom prst="rect">
            <a:avLst/>
          </a:prstGeom>
        </p:spPr>
        <p:txBody>
          <a:bodyPr wrap="square">
            <a:spAutoFit/>
          </a:bodyPr>
          <a:lstStyle/>
          <a:p>
            <a:r>
              <a:rPr lang="en-US" sz="2400" dirty="0">
                <a:solidFill>
                  <a:schemeClr val="bg1"/>
                </a:solidFill>
              </a:rPr>
              <a:t>Frequent falls</a:t>
            </a:r>
          </a:p>
          <a:p>
            <a:endParaRPr lang="en-US" sz="2400" dirty="0">
              <a:solidFill>
                <a:schemeClr val="bg1"/>
              </a:solidFill>
            </a:endParaRPr>
          </a:p>
          <a:p>
            <a:r>
              <a:rPr lang="en-US" sz="2400" dirty="0">
                <a:solidFill>
                  <a:schemeClr val="bg1"/>
                </a:solidFill>
              </a:rPr>
              <a:t>Fracture of greater trochanter</a:t>
            </a:r>
          </a:p>
          <a:p>
            <a:endParaRPr lang="en-US" sz="2400" dirty="0">
              <a:solidFill>
                <a:schemeClr val="bg1"/>
              </a:solidFill>
            </a:endParaRPr>
          </a:p>
          <a:p>
            <a:r>
              <a:rPr lang="en-US" sz="2400" dirty="0">
                <a:solidFill>
                  <a:schemeClr val="bg1"/>
                </a:solidFill>
              </a:rPr>
              <a:t>Periprosthetic acetabular fracture</a:t>
            </a:r>
          </a:p>
        </p:txBody>
      </p:sp>
    </p:spTree>
    <p:extLst>
      <p:ext uri="{BB962C8B-B14F-4D97-AF65-F5344CB8AC3E}">
        <p14:creationId xmlns:p14="http://schemas.microsoft.com/office/powerpoint/2010/main" val="30631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a:extLst>
              <a:ext uri="{FF2B5EF4-FFF2-40B4-BE49-F238E27FC236}">
                <a16:creationId xmlns:a16="http://schemas.microsoft.com/office/drawing/2014/main" id="{1774244E-F546-43AF-90A1-8AC19E389C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50" t="18432" r="3842" b="8503"/>
          <a:stretch/>
        </p:blipFill>
        <p:spPr bwMode="auto">
          <a:xfrm>
            <a:off x="3082174" y="1850156"/>
            <a:ext cx="6186133" cy="474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a:extLst>
              <a:ext uri="{FF2B5EF4-FFF2-40B4-BE49-F238E27FC236}">
                <a16:creationId xmlns:a16="http://schemas.microsoft.com/office/drawing/2014/main" id="{2F18E958-186C-4CFE-B356-44271F25EC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18" r="33741" b="53305"/>
          <a:stretch/>
        </p:blipFill>
        <p:spPr bwMode="auto">
          <a:xfrm>
            <a:off x="658813" y="260350"/>
            <a:ext cx="2775117" cy="366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a:extLst>
              <a:ext uri="{FF2B5EF4-FFF2-40B4-BE49-F238E27FC236}">
                <a16:creationId xmlns:a16="http://schemas.microsoft.com/office/drawing/2014/main" id="{2AFEA4F8-D0B3-4AAD-9BC6-3D9B1D17AD5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807" t="4558" r="34596" b="47721"/>
          <a:stretch/>
        </p:blipFill>
        <p:spPr bwMode="auto">
          <a:xfrm>
            <a:off x="1599470" y="3413177"/>
            <a:ext cx="2400589" cy="315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feld 4">
            <a:extLst>
              <a:ext uri="{FF2B5EF4-FFF2-40B4-BE49-F238E27FC236}">
                <a16:creationId xmlns:a16="http://schemas.microsoft.com/office/drawing/2014/main" id="{19F84539-3521-401F-AE25-691EFDA310F9}"/>
              </a:ext>
            </a:extLst>
          </p:cNvPr>
          <p:cNvSpPr txBox="1"/>
          <p:nvPr/>
        </p:nvSpPr>
        <p:spPr>
          <a:xfrm>
            <a:off x="5341426" y="1381953"/>
            <a:ext cx="3642344" cy="461665"/>
          </a:xfrm>
          <a:prstGeom prst="rect">
            <a:avLst/>
          </a:prstGeom>
          <a:noFill/>
          <a:ln>
            <a:noFill/>
          </a:ln>
        </p:spPr>
        <p:txBody>
          <a:bodyPr wrap="none" rtlCol="0">
            <a:spAutoFit/>
          </a:bodyPr>
          <a:lstStyle/>
          <a:p>
            <a:pPr algn="ctr"/>
            <a:r>
              <a:rPr lang="de-DE" sz="2400" dirty="0">
                <a:solidFill>
                  <a:schemeClr val="bg1"/>
                </a:solidFill>
              </a:rPr>
              <a:t>Anterior column fractured</a:t>
            </a:r>
          </a:p>
        </p:txBody>
      </p:sp>
      <p:pic>
        <p:nvPicPr>
          <p:cNvPr id="21" name="Bild 5">
            <a:extLst>
              <a:ext uri="{FF2B5EF4-FFF2-40B4-BE49-F238E27FC236}">
                <a16:creationId xmlns:a16="http://schemas.microsoft.com/office/drawing/2014/main" id="{03131324-1620-4BEB-B8C2-F193BA0F0E80}"/>
              </a:ext>
            </a:extLst>
          </p:cNvPr>
          <p:cNvPicPr>
            <a:picLocks noChangeAspect="1"/>
          </p:cNvPicPr>
          <p:nvPr/>
        </p:nvPicPr>
        <p:blipFill>
          <a:blip r:embed="rId5" cstate="print"/>
          <a:stretch>
            <a:fillRect/>
          </a:stretch>
        </p:blipFill>
        <p:spPr>
          <a:xfrm flipH="1">
            <a:off x="3520792" y="260350"/>
            <a:ext cx="1762133" cy="1466850"/>
          </a:xfrm>
          <a:prstGeom prst="rect">
            <a:avLst/>
          </a:prstGeom>
        </p:spPr>
      </p:pic>
    </p:spTree>
    <p:extLst>
      <p:ext uri="{BB962C8B-B14F-4D97-AF65-F5344CB8AC3E}">
        <p14:creationId xmlns:p14="http://schemas.microsoft.com/office/powerpoint/2010/main" val="231479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a:latin typeface="Arial" charset="0"/>
              </a:rPr>
              <a:t>Current situation</a:t>
            </a:r>
            <a:endParaRPr lang="en-US" noProof="0" dirty="0">
              <a:latin typeface="Arial" charset="0"/>
            </a:endParaRPr>
          </a:p>
        </p:txBody>
      </p:sp>
      <p:sp>
        <p:nvSpPr>
          <p:cNvPr id="8195" name="Rectangle 3"/>
          <p:cNvSpPr>
            <a:spLocks noGrp="1" noChangeArrowheads="1"/>
          </p:cNvSpPr>
          <p:nvPr>
            <p:ph type="body" sz="quarter" idx="13"/>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457200" indent="-457200">
              <a:buFont typeface="Arial" panose="020B0604020202020204" pitchFamily="34" charset="0"/>
              <a:buChar char="•"/>
            </a:pPr>
            <a:r>
              <a:rPr lang="en-US" dirty="0"/>
              <a:t>Periprosthetic acetabular fracture</a:t>
            </a:r>
          </a:p>
          <a:p>
            <a:pPr marL="457200" indent="-457200">
              <a:buFont typeface="Arial" panose="020B0604020202020204" pitchFamily="34" charset="0"/>
              <a:buChar char="•"/>
            </a:pPr>
            <a:r>
              <a:rPr lang="en-US" dirty="0"/>
              <a:t>Charlson 2, no contraindication for acute surgery</a:t>
            </a:r>
          </a:p>
          <a:p>
            <a:pPr marL="457200" indent="-457200">
              <a:buFont typeface="Arial" panose="020B0604020202020204" pitchFamily="34" charset="0"/>
              <a:buChar char="•"/>
            </a:pPr>
            <a:r>
              <a:rPr lang="en-US" dirty="0"/>
              <a:t>Goal: bring back home ASAP</a:t>
            </a:r>
          </a:p>
          <a:p>
            <a:pPr marL="457200" indent="-457200">
              <a:buFont typeface="Arial" panose="020B0604020202020204" pitchFamily="34" charset="0"/>
              <a:buChar char="•"/>
            </a:pPr>
            <a:r>
              <a:rPr lang="en-US" dirty="0"/>
              <a:t>Options</a:t>
            </a:r>
          </a:p>
          <a:p>
            <a:pPr marL="851100" lvl="1" indent="-432000"/>
            <a:r>
              <a:rPr lang="en-US" dirty="0"/>
              <a:t>Plate fixation</a:t>
            </a:r>
          </a:p>
          <a:p>
            <a:pPr marL="851100" lvl="1" indent="-432000"/>
            <a:r>
              <a:rPr lang="en-US" dirty="0"/>
              <a:t>Revision arthroplasty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17642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
            <a:extLst>
              <a:ext uri="{FF2B5EF4-FFF2-40B4-BE49-F238E27FC236}">
                <a16:creationId xmlns:a16="http://schemas.microsoft.com/office/drawing/2014/main" id="{15C47506-6E9F-41EC-AD45-CEC9D1744E8F}"/>
              </a:ext>
            </a:extLst>
          </p:cNvPr>
          <p:cNvSpPr txBox="1"/>
          <p:nvPr/>
        </p:nvSpPr>
        <p:spPr>
          <a:xfrm>
            <a:off x="565133" y="420027"/>
            <a:ext cx="3265721" cy="3416320"/>
          </a:xfrm>
          <a:prstGeom prst="rect">
            <a:avLst/>
          </a:prstGeom>
          <a:noFill/>
          <a:ln>
            <a:noFill/>
          </a:ln>
        </p:spPr>
        <p:txBody>
          <a:bodyPr wrap="square" rtlCol="0">
            <a:spAutoFit/>
          </a:bodyPr>
          <a:lstStyle>
            <a:defPPr>
              <a:defRPr lang="de-DE"/>
            </a:defPPr>
            <a:lvl1pPr algn="ctr">
              <a:defRPr sz="2200"/>
            </a:lvl1pPr>
          </a:lstStyle>
          <a:p>
            <a:pPr algn="l"/>
            <a:r>
              <a:rPr lang="en-US" sz="2400" dirty="0">
                <a:solidFill>
                  <a:schemeClr val="bg1"/>
                </a:solidFill>
              </a:rPr>
              <a:t>Revision system</a:t>
            </a:r>
          </a:p>
          <a:p>
            <a:pPr algn="l"/>
            <a:endParaRPr lang="en-US" sz="2400" dirty="0">
              <a:solidFill>
                <a:schemeClr val="bg1"/>
              </a:solidFill>
            </a:endParaRPr>
          </a:p>
          <a:p>
            <a:pPr algn="l"/>
            <a:r>
              <a:rPr lang="en-US" sz="2400" dirty="0">
                <a:solidFill>
                  <a:schemeClr val="bg1"/>
                </a:solidFill>
              </a:rPr>
              <a:t>Big screws in supraacetablar region with good purchase</a:t>
            </a:r>
          </a:p>
          <a:p>
            <a:pPr algn="l"/>
            <a:endParaRPr lang="en-US" sz="2400" dirty="0">
              <a:solidFill>
                <a:schemeClr val="bg1"/>
              </a:solidFill>
            </a:endParaRPr>
          </a:p>
          <a:p>
            <a:pPr algn="l"/>
            <a:r>
              <a:rPr lang="en-US" sz="2400" dirty="0">
                <a:solidFill>
                  <a:schemeClr val="bg1"/>
                </a:solidFill>
              </a:rPr>
              <a:t>Tricalciumphosphate</a:t>
            </a:r>
          </a:p>
          <a:p>
            <a:pPr algn="l"/>
            <a:endParaRPr lang="en-US" sz="2400" dirty="0">
              <a:solidFill>
                <a:schemeClr val="bg1"/>
              </a:solidFill>
            </a:endParaRPr>
          </a:p>
          <a:p>
            <a:pPr algn="l"/>
            <a:endParaRPr lang="en-US" sz="2400" dirty="0">
              <a:solidFill>
                <a:schemeClr val="bg1"/>
              </a:solidFill>
            </a:endParaRPr>
          </a:p>
        </p:txBody>
      </p:sp>
      <p:grpSp>
        <p:nvGrpSpPr>
          <p:cNvPr id="15" name="Group 14">
            <a:extLst>
              <a:ext uri="{FF2B5EF4-FFF2-40B4-BE49-F238E27FC236}">
                <a16:creationId xmlns:a16="http://schemas.microsoft.com/office/drawing/2014/main" id="{FB63415B-CC6A-4F96-B297-74785BFFC8BC}"/>
              </a:ext>
            </a:extLst>
          </p:cNvPr>
          <p:cNvGrpSpPr/>
          <p:nvPr/>
        </p:nvGrpSpPr>
        <p:grpSpPr>
          <a:xfrm>
            <a:off x="3706098" y="523399"/>
            <a:ext cx="6660310" cy="6074251"/>
            <a:chOff x="3080455" y="523399"/>
            <a:chExt cx="6660310" cy="6074251"/>
          </a:xfrm>
        </p:grpSpPr>
        <p:pic>
          <p:nvPicPr>
            <p:cNvPr id="11" name="Picture 2">
              <a:extLst>
                <a:ext uri="{FF2B5EF4-FFF2-40B4-BE49-F238E27FC236}">
                  <a16:creationId xmlns:a16="http://schemas.microsoft.com/office/drawing/2014/main" id="{DD6D502C-BB7A-4B97-BE9D-5D08996C502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06" t="4157" b="5407"/>
            <a:stretch/>
          </p:blipFill>
          <p:spPr bwMode="auto">
            <a:xfrm rot="10800000">
              <a:off x="3521578" y="523399"/>
              <a:ext cx="6219187" cy="607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Gerade Verbindung mit Pfeil 3">
              <a:extLst>
                <a:ext uri="{FF2B5EF4-FFF2-40B4-BE49-F238E27FC236}">
                  <a16:creationId xmlns:a16="http://schemas.microsoft.com/office/drawing/2014/main" id="{96E61943-0AD2-4B55-9227-B9FE828CB4F8}"/>
                </a:ext>
              </a:extLst>
            </p:cNvPr>
            <p:cNvCxnSpPr/>
            <p:nvPr/>
          </p:nvCxnSpPr>
          <p:spPr bwMode="auto">
            <a:xfrm>
              <a:off x="3080455" y="2919728"/>
              <a:ext cx="2556345" cy="330843"/>
            </a:xfrm>
            <a:prstGeom prst="straightConnector1">
              <a:avLst/>
            </a:prstGeom>
            <a:noFill/>
            <a:ln w="28575" cap="flat" cmpd="sng" algn="ctr">
              <a:solidFill>
                <a:srgbClr val="339933"/>
              </a:solidFill>
              <a:prstDash val="solid"/>
              <a:round/>
              <a:headEnd type="none" w="med" len="med"/>
              <a:tailEnd type="arrow"/>
            </a:ln>
            <a:effectLst/>
          </p:spPr>
        </p:cxnSp>
        <p:cxnSp>
          <p:nvCxnSpPr>
            <p:cNvPr id="14" name="Gerade Verbindung mit Pfeil 8">
              <a:extLst>
                <a:ext uri="{FF2B5EF4-FFF2-40B4-BE49-F238E27FC236}">
                  <a16:creationId xmlns:a16="http://schemas.microsoft.com/office/drawing/2014/main" id="{2B865111-5A60-4ECD-8689-E9E28BF7C58A}"/>
                </a:ext>
              </a:extLst>
            </p:cNvPr>
            <p:cNvCxnSpPr/>
            <p:nvPr/>
          </p:nvCxnSpPr>
          <p:spPr bwMode="auto">
            <a:xfrm>
              <a:off x="3227496" y="1903476"/>
              <a:ext cx="2904064" cy="110281"/>
            </a:xfrm>
            <a:prstGeom prst="straightConnector1">
              <a:avLst/>
            </a:prstGeom>
            <a:noFill/>
            <a:ln w="28575" cap="flat" cmpd="sng" algn="ctr">
              <a:solidFill>
                <a:srgbClr val="339933"/>
              </a:solidFill>
              <a:prstDash val="solid"/>
              <a:round/>
              <a:headEnd type="none" w="med" len="med"/>
              <a:tailEnd type="arrow"/>
            </a:ln>
            <a:effectLst/>
          </p:spPr>
        </p:cxnSp>
      </p:grpSp>
    </p:spTree>
    <p:extLst>
      <p:ext uri="{BB962C8B-B14F-4D97-AF65-F5344CB8AC3E}">
        <p14:creationId xmlns:p14="http://schemas.microsoft.com/office/powerpoint/2010/main" val="403010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63EEC4C-33D7-4CAE-8749-51E51FF0F80A}"/>
              </a:ext>
            </a:extLst>
          </p:cNvPr>
          <p:cNvGrpSpPr/>
          <p:nvPr/>
        </p:nvGrpSpPr>
        <p:grpSpPr>
          <a:xfrm>
            <a:off x="658813" y="517525"/>
            <a:ext cx="7453312" cy="6081186"/>
            <a:chOff x="658813" y="517525"/>
            <a:chExt cx="7325206" cy="5976664"/>
          </a:xfrm>
        </p:grpSpPr>
        <p:pic>
          <p:nvPicPr>
            <p:cNvPr id="11" name="Picture 3">
              <a:extLst>
                <a:ext uri="{FF2B5EF4-FFF2-40B4-BE49-F238E27FC236}">
                  <a16:creationId xmlns:a16="http://schemas.microsoft.com/office/drawing/2014/main" id="{9795D013-7C3F-48C1-82FE-3AC62A9ED9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26910" r="12960" b="8433"/>
            <a:stretch/>
          </p:blipFill>
          <p:spPr bwMode="auto">
            <a:xfrm>
              <a:off x="4394457" y="517525"/>
              <a:ext cx="3589562"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0CDBB48B-570A-4727-908F-6FB7F9184E0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9491" r="18391" b="12877"/>
            <a:stretch/>
          </p:blipFill>
          <p:spPr bwMode="auto">
            <a:xfrm>
              <a:off x="658813" y="517525"/>
              <a:ext cx="3436774"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Gerade Verbindung mit Pfeil 5">
              <a:extLst>
                <a:ext uri="{FF2B5EF4-FFF2-40B4-BE49-F238E27FC236}">
                  <a16:creationId xmlns:a16="http://schemas.microsoft.com/office/drawing/2014/main" id="{65FAC059-25C1-4881-886F-BE5F2792685A}"/>
                </a:ext>
              </a:extLst>
            </p:cNvPr>
            <p:cNvCxnSpPr/>
            <p:nvPr/>
          </p:nvCxnSpPr>
          <p:spPr bwMode="auto">
            <a:xfrm>
              <a:off x="1287275" y="1187663"/>
              <a:ext cx="864096" cy="1562110"/>
            </a:xfrm>
            <a:prstGeom prst="straightConnector1">
              <a:avLst/>
            </a:prstGeom>
            <a:noFill/>
            <a:ln w="28575" cap="flat" cmpd="sng" algn="ctr">
              <a:solidFill>
                <a:srgbClr val="339933"/>
              </a:solidFill>
              <a:prstDash val="solid"/>
              <a:round/>
              <a:headEnd type="none" w="med" len="med"/>
              <a:tailEnd type="arrow"/>
            </a:ln>
            <a:effectLst/>
          </p:spPr>
        </p:cxnSp>
        <p:sp>
          <p:nvSpPr>
            <p:cNvPr id="14" name="Textfeld 1">
              <a:extLst>
                <a:ext uri="{FF2B5EF4-FFF2-40B4-BE49-F238E27FC236}">
                  <a16:creationId xmlns:a16="http://schemas.microsoft.com/office/drawing/2014/main" id="{9BB2B9B5-139A-4B25-A21D-BE6289F6BC73}"/>
                </a:ext>
              </a:extLst>
            </p:cNvPr>
            <p:cNvSpPr txBox="1"/>
            <p:nvPr/>
          </p:nvSpPr>
          <p:spPr>
            <a:xfrm>
              <a:off x="839927" y="633665"/>
              <a:ext cx="4119756" cy="1138773"/>
            </a:xfrm>
            <a:prstGeom prst="rect">
              <a:avLst/>
            </a:prstGeom>
            <a:noFill/>
            <a:ln>
              <a:noFill/>
            </a:ln>
          </p:spPr>
          <p:txBody>
            <a:bodyPr wrap="square" rtlCol="0">
              <a:spAutoFit/>
            </a:bodyPr>
            <a:lstStyle>
              <a:defPPr>
                <a:defRPr lang="de-DE"/>
              </a:defPPr>
              <a:lvl1pPr algn="ctr">
                <a:defRPr sz="2200"/>
              </a:lvl1pPr>
            </a:lstStyle>
            <a:p>
              <a:pPr algn="l"/>
              <a:r>
                <a:rPr lang="en-US" sz="2400" dirty="0">
                  <a:solidFill>
                    <a:schemeClr val="bg1"/>
                  </a:solidFill>
                </a:rPr>
                <a:t>Tricalciumphosphate</a:t>
              </a:r>
            </a:p>
            <a:p>
              <a:pPr algn="l"/>
              <a:endParaRPr lang="en-US" dirty="0"/>
            </a:p>
            <a:p>
              <a:pPr algn="l"/>
              <a:endParaRPr lang="en-US" dirty="0"/>
            </a:p>
          </p:txBody>
        </p:sp>
      </p:grpSp>
    </p:spTree>
    <p:extLst>
      <p:ext uri="{BB962C8B-B14F-4D97-AF65-F5344CB8AC3E}">
        <p14:creationId xmlns:p14="http://schemas.microsoft.com/office/powerpoint/2010/main" val="180389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DC4CF56-AAB7-4D96-80F5-93CF266D41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59" t="8606" b="27371"/>
          <a:stretch/>
        </p:blipFill>
        <p:spPr bwMode="auto">
          <a:xfrm rot="21349779">
            <a:off x="4209572" y="1039890"/>
            <a:ext cx="5116495" cy="452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1">
            <a:extLst>
              <a:ext uri="{FF2B5EF4-FFF2-40B4-BE49-F238E27FC236}">
                <a16:creationId xmlns:a16="http://schemas.microsoft.com/office/drawing/2014/main" id="{4C1BF58A-925F-44CA-B7B2-C7DB67F775A6}"/>
              </a:ext>
            </a:extLst>
          </p:cNvPr>
          <p:cNvSpPr txBox="1"/>
          <p:nvPr/>
        </p:nvSpPr>
        <p:spPr>
          <a:xfrm>
            <a:off x="4281743" y="5956590"/>
            <a:ext cx="5323894" cy="461665"/>
          </a:xfrm>
          <a:prstGeom prst="rect">
            <a:avLst/>
          </a:prstGeom>
          <a:noFill/>
        </p:spPr>
        <p:txBody>
          <a:bodyPr wrap="none" rtlCol="0">
            <a:spAutoFit/>
          </a:bodyPr>
          <a:lstStyle/>
          <a:p>
            <a:pPr algn="ctr"/>
            <a:r>
              <a:rPr lang="en-US" sz="2400" dirty="0">
                <a:solidFill>
                  <a:schemeClr val="bg1"/>
                </a:solidFill>
              </a:rPr>
              <a:t>Immediate full weight bearing allowed</a:t>
            </a:r>
          </a:p>
        </p:txBody>
      </p:sp>
      <p:pic>
        <p:nvPicPr>
          <p:cNvPr id="12" name="Bild 4">
            <a:extLst>
              <a:ext uri="{FF2B5EF4-FFF2-40B4-BE49-F238E27FC236}">
                <a16:creationId xmlns:a16="http://schemas.microsoft.com/office/drawing/2014/main" id="{42DE79E2-8ED8-4012-B3CE-78A61EF8C88C}"/>
              </a:ext>
            </a:extLst>
          </p:cNvPr>
          <p:cNvPicPr>
            <a:picLocks noChangeAspect="1"/>
          </p:cNvPicPr>
          <p:nvPr/>
        </p:nvPicPr>
        <p:blipFill>
          <a:blip r:embed="rId3" cstate="print"/>
          <a:stretch>
            <a:fillRect/>
          </a:stretch>
        </p:blipFill>
        <p:spPr>
          <a:xfrm>
            <a:off x="658813" y="3586448"/>
            <a:ext cx="2931789" cy="2931789"/>
          </a:xfrm>
          <a:prstGeom prst="rect">
            <a:avLst/>
          </a:prstGeom>
        </p:spPr>
      </p:pic>
      <p:pic>
        <p:nvPicPr>
          <p:cNvPr id="14" name="Picture 2">
            <a:extLst>
              <a:ext uri="{FF2B5EF4-FFF2-40B4-BE49-F238E27FC236}">
                <a16:creationId xmlns:a16="http://schemas.microsoft.com/office/drawing/2014/main" id="{4BB8D8B2-5577-4B53-A6E9-9DAFD7B54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517525"/>
            <a:ext cx="2931789" cy="316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047650"/>
      </p:ext>
    </p:extLst>
  </p:cSld>
  <p:clrMapOvr>
    <a:masterClrMapping/>
  </p:clrMapOvr>
</p:sld>
</file>

<file path=ppt/theme/theme1.xml><?xml version="1.0" encoding="utf-8"?>
<a:theme xmlns:a="http://schemas.openxmlformats.org/drawingml/2006/main" name="Office">
  <a:themeElements>
    <a:clrScheme name="AO">
      <a:dk1>
        <a:srgbClr val="000000"/>
      </a:dk1>
      <a:lt1>
        <a:srgbClr val="FFFFFF"/>
      </a:lt1>
      <a:dk2>
        <a:srgbClr val="042D98"/>
      </a:dk2>
      <a:lt2>
        <a:srgbClr val="F6F4F2"/>
      </a:lt2>
      <a:accent1>
        <a:srgbClr val="001B62"/>
      </a:accent1>
      <a:accent2>
        <a:srgbClr val="3B7FF6"/>
      </a:accent2>
      <a:accent3>
        <a:srgbClr val="04F1FE"/>
      </a:accent3>
      <a:accent4>
        <a:srgbClr val="00293A"/>
      </a:accent4>
      <a:accent5>
        <a:srgbClr val="00765C"/>
      </a:accent5>
      <a:accent6>
        <a:srgbClr val="00EB9B"/>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O blue">
      <a:srgbClr val="042D98"/>
    </a:custClr>
    <a:custClr name="AO light grey">
      <a:srgbClr val="DCD4CB"/>
    </a:custClr>
    <a:custClr name="AO dark blue">
      <a:srgbClr val="001B62"/>
    </a:custClr>
    <a:custClr name="Dark purple">
      <a:srgbClr val="3F0343"/>
    </a:custClr>
    <a:custClr name="Dark green">
      <a:srgbClr val="00293A"/>
    </a:custClr>
    <a:custClr name="White">
      <a:srgbClr val="FFFFFF"/>
    </a:custClr>
    <a:custClr name="White">
      <a:srgbClr val="FFFFFF"/>
    </a:custClr>
    <a:custClr name="White">
      <a:srgbClr val="FFFFFF"/>
    </a:custClr>
    <a:custClr name="White">
      <a:srgbClr val="FFFFFF"/>
    </a:custClr>
    <a:custClr name="White">
      <a:srgbClr val="FFFFFF"/>
    </a:custClr>
    <a:custClr name="AO yellow">
      <a:srgbClr val="FFF500"/>
    </a:custClr>
    <a:custClr name="AO light grey 75%">
      <a:srgbClr val="E5DFD8"/>
    </a:custClr>
    <a:custClr name="Blue">
      <a:srgbClr val="1E4DAC"/>
    </a:custClr>
    <a:custClr name="Purple">
      <a:srgbClr val="5D0255"/>
    </a:custClr>
    <a:custClr name="Green">
      <a:srgbClr val="00504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50%">
      <a:srgbClr val="EEEAE5"/>
    </a:custClr>
    <a:custClr name="AO active blue">
      <a:srgbClr val="3B7FF6"/>
    </a:custClr>
    <a:custClr name="Purple">
      <a:srgbClr val="7B0067"/>
    </a:custClr>
    <a:custClr name="Green">
      <a:srgbClr val="00765C"/>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25%">
      <a:srgbClr val="F6F4F2"/>
    </a:custClr>
    <a:custClr name="Blue">
      <a:srgbClr val="20B8FA"/>
    </a:custClr>
    <a:custClr name="Red">
      <a:srgbClr val="BA125E"/>
    </a:custClr>
    <a:custClr name="Green">
      <a:srgbClr val="00B17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right blue">
      <a:srgbClr val="04F1FE"/>
    </a:custClr>
    <a:custClr name="Bright red">
      <a:srgbClr val="F92355"/>
    </a:custClr>
    <a:custClr name="Bright green">
      <a:srgbClr val="00EB9B"/>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ao_davoscourses_16_9.potx" id="{27C62C7E-5F84-4BD5-87EB-D5974C46EFFF}" vid="{9EE5B033-753F-4135-BEB1-C62427851B4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82383CBCAF3A545BC7144B0E12C7B2C" ma:contentTypeVersion="10" ma:contentTypeDescription="Ein neues Dokument erstellen." ma:contentTypeScope="" ma:versionID="bfb1e4006bd1060b64c46c09a0f28817">
  <xsd:schema xmlns:xsd="http://www.w3.org/2001/XMLSchema" xmlns:xs="http://www.w3.org/2001/XMLSchema" xmlns:p="http://schemas.microsoft.com/office/2006/metadata/properties" xmlns:ns2="73995102-056c-4a51-bfb1-c663c0490c54" xmlns:ns3="2e5162b4-c70b-477c-8fa3-c9cdb63e7b34" targetNamespace="http://schemas.microsoft.com/office/2006/metadata/properties" ma:root="true" ma:fieldsID="41115af916c2dc5809368bc6b92ebc14" ns2:_="" ns3:_="">
    <xsd:import namespace="73995102-056c-4a51-bfb1-c663c0490c54"/>
    <xsd:import namespace="2e5162b4-c70b-477c-8fa3-c9cdb63e7b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95102-056c-4a51-bfb1-c663c049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162b4-c70b-477c-8fa3-c9cdb63e7b34"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CCB51A-46FF-4884-A131-E47DD6D749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5A194C0-8BC8-4B71-A459-6886C985A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95102-056c-4a51-bfb1-c663c0490c54"/>
    <ds:schemaRef ds:uri="2e5162b4-c70b-477c-8fa3-c9cdb63e7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A9DA8D-F4F5-46BE-A98D-729C691E84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ao_trauma_16_9</Template>
  <TotalTime>0</TotalTime>
  <Words>326</Words>
  <Application>Microsoft Office PowerPoint</Application>
  <PresentationFormat>Widescreen</PresentationFormat>
  <Paragraphs>60</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Symbol</vt:lpstr>
      <vt:lpstr>Office</vt:lpstr>
      <vt:lpstr>PowerPoint Presentation</vt:lpstr>
      <vt:lpstr>Case description</vt:lpstr>
      <vt:lpstr>Medication</vt:lpstr>
      <vt:lpstr>X-rays</vt:lpstr>
      <vt:lpstr>PowerPoint Presentation</vt:lpstr>
      <vt:lpstr>Current situation</vt:lpstr>
      <vt:lpstr>PowerPoint Presentation</vt:lpstr>
      <vt:lpstr>PowerPoint Presentation</vt:lpstr>
      <vt:lpstr>PowerPoint Presentation</vt:lpstr>
      <vt:lpstr>Follow-up </vt:lpstr>
      <vt:lpstr>PowerPoint Presentation</vt:lpstr>
      <vt:lpstr>Take-home messages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11  Periprosthetic acetabular fracture</dc:title>
  <dc:creator>Roman Kellenberger</dc:creator>
  <cp:lastModifiedBy>Roman Kellenberger</cp:lastModifiedBy>
  <cp:revision>12</cp:revision>
  <dcterms:created xsi:type="dcterms:W3CDTF">2020-08-04T14:26:31Z</dcterms:created>
  <dcterms:modified xsi:type="dcterms:W3CDTF">2020-08-04T14:43:06Z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
    <vt:i4>0</vt:i4>
  </property>
  <property fmtid="{D5CDD505-2E9C-101B-9397-08002B2CF9AE}" pid="3" name="ContentTypeId">
    <vt:lpwstr>0x010100482383CBCAF3A545BC7144B0E12C7B2C</vt:lpwstr>
  </property>
</Properties>
</file>